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0" r:id="rId4"/>
    <p:sldId id="257" r:id="rId5"/>
    <p:sldId id="258" r:id="rId6"/>
    <p:sldId id="259" r:id="rId7"/>
    <p:sldId id="261" r:id="rId8"/>
    <p:sldId id="262" r:id="rId9"/>
    <p:sldId id="265" r:id="rId10"/>
    <p:sldId id="263" r:id="rId11"/>
    <p:sldId id="267"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9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948E2-3B46-6B9F-48C7-AC941255A6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54EBA9-FD58-DC70-090B-5ADD686204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8505F7-7C96-FFA3-5EFA-5143E77AB836}"/>
              </a:ext>
            </a:extLst>
          </p:cNvPr>
          <p:cNvSpPr>
            <a:spLocks noGrp="1"/>
          </p:cNvSpPr>
          <p:nvPr>
            <p:ph type="dt" sz="half" idx="10"/>
          </p:nvPr>
        </p:nvSpPr>
        <p:spPr/>
        <p:txBody>
          <a:bodyPr/>
          <a:lstStyle/>
          <a:p>
            <a:fld id="{8A212CB9-6461-4692-B19D-797653DBDA9C}" type="datetimeFigureOut">
              <a:rPr lang="en-US" smtClean="0"/>
              <a:t>8/16/2024</a:t>
            </a:fld>
            <a:endParaRPr lang="en-US"/>
          </a:p>
        </p:txBody>
      </p:sp>
      <p:sp>
        <p:nvSpPr>
          <p:cNvPr id="5" name="Footer Placeholder 4">
            <a:extLst>
              <a:ext uri="{FF2B5EF4-FFF2-40B4-BE49-F238E27FC236}">
                <a16:creationId xmlns:a16="http://schemas.microsoft.com/office/drawing/2014/main" id="{FFB518FA-522B-E3F5-0A74-4F83AB1A9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6DD9D5-AE6E-86CC-67E1-29C90142743F}"/>
              </a:ext>
            </a:extLst>
          </p:cNvPr>
          <p:cNvSpPr>
            <a:spLocks noGrp="1"/>
          </p:cNvSpPr>
          <p:nvPr>
            <p:ph type="sldNum" sz="quarter" idx="12"/>
          </p:nvPr>
        </p:nvSpPr>
        <p:spPr/>
        <p:txBody>
          <a:bodyPr/>
          <a:lstStyle/>
          <a:p>
            <a:fld id="{B378DC38-A46B-44E6-B148-B098FC737A2B}" type="slidenum">
              <a:rPr lang="en-US" smtClean="0"/>
              <a:t>‹#›</a:t>
            </a:fld>
            <a:endParaRPr lang="en-US"/>
          </a:p>
        </p:txBody>
      </p:sp>
    </p:spTree>
    <p:extLst>
      <p:ext uri="{BB962C8B-B14F-4D97-AF65-F5344CB8AC3E}">
        <p14:creationId xmlns:p14="http://schemas.microsoft.com/office/powerpoint/2010/main" val="3117015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A6869-7B92-A1DD-21B0-143096DBC2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7C281-8417-346A-E1F6-BE283184D1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750F25-94D6-CBAD-E6DF-86F085B18587}"/>
              </a:ext>
            </a:extLst>
          </p:cNvPr>
          <p:cNvSpPr>
            <a:spLocks noGrp="1"/>
          </p:cNvSpPr>
          <p:nvPr>
            <p:ph type="dt" sz="half" idx="10"/>
          </p:nvPr>
        </p:nvSpPr>
        <p:spPr/>
        <p:txBody>
          <a:bodyPr/>
          <a:lstStyle/>
          <a:p>
            <a:fld id="{8A212CB9-6461-4692-B19D-797653DBDA9C}" type="datetimeFigureOut">
              <a:rPr lang="en-US" smtClean="0"/>
              <a:t>8/16/2024</a:t>
            </a:fld>
            <a:endParaRPr lang="en-US"/>
          </a:p>
        </p:txBody>
      </p:sp>
      <p:sp>
        <p:nvSpPr>
          <p:cNvPr id="5" name="Footer Placeholder 4">
            <a:extLst>
              <a:ext uri="{FF2B5EF4-FFF2-40B4-BE49-F238E27FC236}">
                <a16:creationId xmlns:a16="http://schemas.microsoft.com/office/drawing/2014/main" id="{3D7CF9FC-54FB-BCFF-A29C-EA45EB3302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AC9EB4-6E64-3EFB-CE19-0DBC179BE16B}"/>
              </a:ext>
            </a:extLst>
          </p:cNvPr>
          <p:cNvSpPr>
            <a:spLocks noGrp="1"/>
          </p:cNvSpPr>
          <p:nvPr>
            <p:ph type="sldNum" sz="quarter" idx="12"/>
          </p:nvPr>
        </p:nvSpPr>
        <p:spPr/>
        <p:txBody>
          <a:bodyPr/>
          <a:lstStyle/>
          <a:p>
            <a:fld id="{B378DC38-A46B-44E6-B148-B098FC737A2B}" type="slidenum">
              <a:rPr lang="en-US" smtClean="0"/>
              <a:t>‹#›</a:t>
            </a:fld>
            <a:endParaRPr lang="en-US"/>
          </a:p>
        </p:txBody>
      </p:sp>
    </p:spTree>
    <p:extLst>
      <p:ext uri="{BB962C8B-B14F-4D97-AF65-F5344CB8AC3E}">
        <p14:creationId xmlns:p14="http://schemas.microsoft.com/office/powerpoint/2010/main" val="3466527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BE9E16-0451-9700-F468-2A8DF86AAE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F5E6EC-B1EB-88F8-8C10-6C29173A7F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ACC8D5-4F62-6751-EB03-B6D98BE36E3F}"/>
              </a:ext>
            </a:extLst>
          </p:cNvPr>
          <p:cNvSpPr>
            <a:spLocks noGrp="1"/>
          </p:cNvSpPr>
          <p:nvPr>
            <p:ph type="dt" sz="half" idx="10"/>
          </p:nvPr>
        </p:nvSpPr>
        <p:spPr/>
        <p:txBody>
          <a:bodyPr/>
          <a:lstStyle/>
          <a:p>
            <a:fld id="{8A212CB9-6461-4692-B19D-797653DBDA9C}" type="datetimeFigureOut">
              <a:rPr lang="en-US" smtClean="0"/>
              <a:t>8/16/2024</a:t>
            </a:fld>
            <a:endParaRPr lang="en-US"/>
          </a:p>
        </p:txBody>
      </p:sp>
      <p:sp>
        <p:nvSpPr>
          <p:cNvPr id="5" name="Footer Placeholder 4">
            <a:extLst>
              <a:ext uri="{FF2B5EF4-FFF2-40B4-BE49-F238E27FC236}">
                <a16:creationId xmlns:a16="http://schemas.microsoft.com/office/drawing/2014/main" id="{AFF90899-5DC1-57B4-4567-945789F96E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A26CE-5EF5-F8BB-E0ED-E233EECA66B5}"/>
              </a:ext>
            </a:extLst>
          </p:cNvPr>
          <p:cNvSpPr>
            <a:spLocks noGrp="1"/>
          </p:cNvSpPr>
          <p:nvPr>
            <p:ph type="sldNum" sz="quarter" idx="12"/>
          </p:nvPr>
        </p:nvSpPr>
        <p:spPr/>
        <p:txBody>
          <a:bodyPr/>
          <a:lstStyle/>
          <a:p>
            <a:fld id="{B378DC38-A46B-44E6-B148-B098FC737A2B}" type="slidenum">
              <a:rPr lang="en-US" smtClean="0"/>
              <a:t>‹#›</a:t>
            </a:fld>
            <a:endParaRPr lang="en-US"/>
          </a:p>
        </p:txBody>
      </p:sp>
    </p:spTree>
    <p:extLst>
      <p:ext uri="{BB962C8B-B14F-4D97-AF65-F5344CB8AC3E}">
        <p14:creationId xmlns:p14="http://schemas.microsoft.com/office/powerpoint/2010/main" val="3268366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BAE91-E1C0-DB72-5187-19EAAD9BBC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B7B445-A861-7AF1-46C0-CF5DE4C052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5AA21-F8BF-7DAE-29D3-EF4FE04ECFAD}"/>
              </a:ext>
            </a:extLst>
          </p:cNvPr>
          <p:cNvSpPr>
            <a:spLocks noGrp="1"/>
          </p:cNvSpPr>
          <p:nvPr>
            <p:ph type="dt" sz="half" idx="10"/>
          </p:nvPr>
        </p:nvSpPr>
        <p:spPr/>
        <p:txBody>
          <a:bodyPr/>
          <a:lstStyle/>
          <a:p>
            <a:fld id="{8A212CB9-6461-4692-B19D-797653DBDA9C}" type="datetimeFigureOut">
              <a:rPr lang="en-US" smtClean="0"/>
              <a:t>8/16/2024</a:t>
            </a:fld>
            <a:endParaRPr lang="en-US"/>
          </a:p>
        </p:txBody>
      </p:sp>
      <p:sp>
        <p:nvSpPr>
          <p:cNvPr id="5" name="Footer Placeholder 4">
            <a:extLst>
              <a:ext uri="{FF2B5EF4-FFF2-40B4-BE49-F238E27FC236}">
                <a16:creationId xmlns:a16="http://schemas.microsoft.com/office/drawing/2014/main" id="{986A9926-9E75-0906-3A29-AF8C8E67E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D69AF-C430-0D93-FD24-6A31A801B19C}"/>
              </a:ext>
            </a:extLst>
          </p:cNvPr>
          <p:cNvSpPr>
            <a:spLocks noGrp="1"/>
          </p:cNvSpPr>
          <p:nvPr>
            <p:ph type="sldNum" sz="quarter" idx="12"/>
          </p:nvPr>
        </p:nvSpPr>
        <p:spPr/>
        <p:txBody>
          <a:bodyPr/>
          <a:lstStyle/>
          <a:p>
            <a:fld id="{B378DC38-A46B-44E6-B148-B098FC737A2B}" type="slidenum">
              <a:rPr lang="en-US" smtClean="0"/>
              <a:t>‹#›</a:t>
            </a:fld>
            <a:endParaRPr lang="en-US"/>
          </a:p>
        </p:txBody>
      </p:sp>
    </p:spTree>
    <p:extLst>
      <p:ext uri="{BB962C8B-B14F-4D97-AF65-F5344CB8AC3E}">
        <p14:creationId xmlns:p14="http://schemas.microsoft.com/office/powerpoint/2010/main" val="2308591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89787-7A0A-1049-93D1-1D05467059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8089C3-A58B-849F-ADEB-8EA65BCB7F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524788-47B5-ADBD-961A-2AD8DAC7DE90}"/>
              </a:ext>
            </a:extLst>
          </p:cNvPr>
          <p:cNvSpPr>
            <a:spLocks noGrp="1"/>
          </p:cNvSpPr>
          <p:nvPr>
            <p:ph type="dt" sz="half" idx="10"/>
          </p:nvPr>
        </p:nvSpPr>
        <p:spPr/>
        <p:txBody>
          <a:bodyPr/>
          <a:lstStyle/>
          <a:p>
            <a:fld id="{8A212CB9-6461-4692-B19D-797653DBDA9C}" type="datetimeFigureOut">
              <a:rPr lang="en-US" smtClean="0"/>
              <a:t>8/16/2024</a:t>
            </a:fld>
            <a:endParaRPr lang="en-US"/>
          </a:p>
        </p:txBody>
      </p:sp>
      <p:sp>
        <p:nvSpPr>
          <p:cNvPr id="5" name="Footer Placeholder 4">
            <a:extLst>
              <a:ext uri="{FF2B5EF4-FFF2-40B4-BE49-F238E27FC236}">
                <a16:creationId xmlns:a16="http://schemas.microsoft.com/office/drawing/2014/main" id="{BF9A118B-2399-4C72-B5A0-B7178ACC89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7E4A2-A13D-5EC2-454C-485A4B065F62}"/>
              </a:ext>
            </a:extLst>
          </p:cNvPr>
          <p:cNvSpPr>
            <a:spLocks noGrp="1"/>
          </p:cNvSpPr>
          <p:nvPr>
            <p:ph type="sldNum" sz="quarter" idx="12"/>
          </p:nvPr>
        </p:nvSpPr>
        <p:spPr/>
        <p:txBody>
          <a:bodyPr/>
          <a:lstStyle/>
          <a:p>
            <a:fld id="{B378DC38-A46B-44E6-B148-B098FC737A2B}" type="slidenum">
              <a:rPr lang="en-US" smtClean="0"/>
              <a:t>‹#›</a:t>
            </a:fld>
            <a:endParaRPr lang="en-US"/>
          </a:p>
        </p:txBody>
      </p:sp>
    </p:spTree>
    <p:extLst>
      <p:ext uri="{BB962C8B-B14F-4D97-AF65-F5344CB8AC3E}">
        <p14:creationId xmlns:p14="http://schemas.microsoft.com/office/powerpoint/2010/main" val="860589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1E7B-6513-FD6C-0759-F2BCD8D425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387527-20E9-6DE7-577A-1FE6739D7B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6459A1-D44B-C928-2166-4ACEFF1062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2D0F4C-A170-D5CB-82AE-73EAFDBE0F54}"/>
              </a:ext>
            </a:extLst>
          </p:cNvPr>
          <p:cNvSpPr>
            <a:spLocks noGrp="1"/>
          </p:cNvSpPr>
          <p:nvPr>
            <p:ph type="dt" sz="half" idx="10"/>
          </p:nvPr>
        </p:nvSpPr>
        <p:spPr/>
        <p:txBody>
          <a:bodyPr/>
          <a:lstStyle/>
          <a:p>
            <a:fld id="{8A212CB9-6461-4692-B19D-797653DBDA9C}" type="datetimeFigureOut">
              <a:rPr lang="en-US" smtClean="0"/>
              <a:t>8/16/2024</a:t>
            </a:fld>
            <a:endParaRPr lang="en-US"/>
          </a:p>
        </p:txBody>
      </p:sp>
      <p:sp>
        <p:nvSpPr>
          <p:cNvPr id="6" name="Footer Placeholder 5">
            <a:extLst>
              <a:ext uri="{FF2B5EF4-FFF2-40B4-BE49-F238E27FC236}">
                <a16:creationId xmlns:a16="http://schemas.microsoft.com/office/drawing/2014/main" id="{C2FDA92C-9042-FB8A-BB8F-401E291243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72DE69-EBC7-55FA-E73C-2C18F227E4B8}"/>
              </a:ext>
            </a:extLst>
          </p:cNvPr>
          <p:cNvSpPr>
            <a:spLocks noGrp="1"/>
          </p:cNvSpPr>
          <p:nvPr>
            <p:ph type="sldNum" sz="quarter" idx="12"/>
          </p:nvPr>
        </p:nvSpPr>
        <p:spPr/>
        <p:txBody>
          <a:bodyPr/>
          <a:lstStyle/>
          <a:p>
            <a:fld id="{B378DC38-A46B-44E6-B148-B098FC737A2B}" type="slidenum">
              <a:rPr lang="en-US" smtClean="0"/>
              <a:t>‹#›</a:t>
            </a:fld>
            <a:endParaRPr lang="en-US"/>
          </a:p>
        </p:txBody>
      </p:sp>
    </p:spTree>
    <p:extLst>
      <p:ext uri="{BB962C8B-B14F-4D97-AF65-F5344CB8AC3E}">
        <p14:creationId xmlns:p14="http://schemas.microsoft.com/office/powerpoint/2010/main" val="3910345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EE0AD-0AF7-78D7-F89C-D2E575377A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EEE357-B3B5-0DEF-AE95-9ECC490BD0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4E31F4-E93D-F3E7-22FD-23E4B9F3D3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BFC2BC-6113-519D-9ACE-EA31D5F779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931C59-C5A3-727B-21B4-B827101B61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EA87E5-F56B-EF94-9DA3-E627F284B33F}"/>
              </a:ext>
            </a:extLst>
          </p:cNvPr>
          <p:cNvSpPr>
            <a:spLocks noGrp="1"/>
          </p:cNvSpPr>
          <p:nvPr>
            <p:ph type="dt" sz="half" idx="10"/>
          </p:nvPr>
        </p:nvSpPr>
        <p:spPr/>
        <p:txBody>
          <a:bodyPr/>
          <a:lstStyle/>
          <a:p>
            <a:fld id="{8A212CB9-6461-4692-B19D-797653DBDA9C}" type="datetimeFigureOut">
              <a:rPr lang="en-US" smtClean="0"/>
              <a:t>8/16/2024</a:t>
            </a:fld>
            <a:endParaRPr lang="en-US"/>
          </a:p>
        </p:txBody>
      </p:sp>
      <p:sp>
        <p:nvSpPr>
          <p:cNvPr id="8" name="Footer Placeholder 7">
            <a:extLst>
              <a:ext uri="{FF2B5EF4-FFF2-40B4-BE49-F238E27FC236}">
                <a16:creationId xmlns:a16="http://schemas.microsoft.com/office/drawing/2014/main" id="{333E7567-43F0-364B-CF27-D4FF7D0C61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3B77BD-106E-7DA3-B925-ED9157FBA33A}"/>
              </a:ext>
            </a:extLst>
          </p:cNvPr>
          <p:cNvSpPr>
            <a:spLocks noGrp="1"/>
          </p:cNvSpPr>
          <p:nvPr>
            <p:ph type="sldNum" sz="quarter" idx="12"/>
          </p:nvPr>
        </p:nvSpPr>
        <p:spPr/>
        <p:txBody>
          <a:bodyPr/>
          <a:lstStyle/>
          <a:p>
            <a:fld id="{B378DC38-A46B-44E6-B148-B098FC737A2B}" type="slidenum">
              <a:rPr lang="en-US" smtClean="0"/>
              <a:t>‹#›</a:t>
            </a:fld>
            <a:endParaRPr lang="en-US"/>
          </a:p>
        </p:txBody>
      </p:sp>
    </p:spTree>
    <p:extLst>
      <p:ext uri="{BB962C8B-B14F-4D97-AF65-F5344CB8AC3E}">
        <p14:creationId xmlns:p14="http://schemas.microsoft.com/office/powerpoint/2010/main" val="1520962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35A97-DF8E-B5ED-0DDF-12A98704D7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FE265C-9001-D486-E979-AFC7DDBEBEEA}"/>
              </a:ext>
            </a:extLst>
          </p:cNvPr>
          <p:cNvSpPr>
            <a:spLocks noGrp="1"/>
          </p:cNvSpPr>
          <p:nvPr>
            <p:ph type="dt" sz="half" idx="10"/>
          </p:nvPr>
        </p:nvSpPr>
        <p:spPr/>
        <p:txBody>
          <a:bodyPr/>
          <a:lstStyle/>
          <a:p>
            <a:fld id="{8A212CB9-6461-4692-B19D-797653DBDA9C}" type="datetimeFigureOut">
              <a:rPr lang="en-US" smtClean="0"/>
              <a:t>8/16/2024</a:t>
            </a:fld>
            <a:endParaRPr lang="en-US"/>
          </a:p>
        </p:txBody>
      </p:sp>
      <p:sp>
        <p:nvSpPr>
          <p:cNvPr id="4" name="Footer Placeholder 3">
            <a:extLst>
              <a:ext uri="{FF2B5EF4-FFF2-40B4-BE49-F238E27FC236}">
                <a16:creationId xmlns:a16="http://schemas.microsoft.com/office/drawing/2014/main" id="{B5994D45-5B2F-4BD6-DBDB-17675F791F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AB96AF-D19C-A054-49D0-223C7D3467FB}"/>
              </a:ext>
            </a:extLst>
          </p:cNvPr>
          <p:cNvSpPr>
            <a:spLocks noGrp="1"/>
          </p:cNvSpPr>
          <p:nvPr>
            <p:ph type="sldNum" sz="quarter" idx="12"/>
          </p:nvPr>
        </p:nvSpPr>
        <p:spPr/>
        <p:txBody>
          <a:bodyPr/>
          <a:lstStyle/>
          <a:p>
            <a:fld id="{B378DC38-A46B-44E6-B148-B098FC737A2B}" type="slidenum">
              <a:rPr lang="en-US" smtClean="0"/>
              <a:t>‹#›</a:t>
            </a:fld>
            <a:endParaRPr lang="en-US"/>
          </a:p>
        </p:txBody>
      </p:sp>
    </p:spTree>
    <p:extLst>
      <p:ext uri="{BB962C8B-B14F-4D97-AF65-F5344CB8AC3E}">
        <p14:creationId xmlns:p14="http://schemas.microsoft.com/office/powerpoint/2010/main" val="628007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E1690D-C9E5-E09E-2199-E17788E5DFF3}"/>
              </a:ext>
            </a:extLst>
          </p:cNvPr>
          <p:cNvSpPr>
            <a:spLocks noGrp="1"/>
          </p:cNvSpPr>
          <p:nvPr>
            <p:ph type="dt" sz="half" idx="10"/>
          </p:nvPr>
        </p:nvSpPr>
        <p:spPr/>
        <p:txBody>
          <a:bodyPr/>
          <a:lstStyle/>
          <a:p>
            <a:fld id="{8A212CB9-6461-4692-B19D-797653DBDA9C}" type="datetimeFigureOut">
              <a:rPr lang="en-US" smtClean="0"/>
              <a:t>8/16/2024</a:t>
            </a:fld>
            <a:endParaRPr lang="en-US"/>
          </a:p>
        </p:txBody>
      </p:sp>
      <p:sp>
        <p:nvSpPr>
          <p:cNvPr id="3" name="Footer Placeholder 2">
            <a:extLst>
              <a:ext uri="{FF2B5EF4-FFF2-40B4-BE49-F238E27FC236}">
                <a16:creationId xmlns:a16="http://schemas.microsoft.com/office/drawing/2014/main" id="{CAFF6B6F-C403-B5A4-21F7-6BE5E26D4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0849D0-BA33-539D-82D5-8C4438D5F965}"/>
              </a:ext>
            </a:extLst>
          </p:cNvPr>
          <p:cNvSpPr>
            <a:spLocks noGrp="1"/>
          </p:cNvSpPr>
          <p:nvPr>
            <p:ph type="sldNum" sz="quarter" idx="12"/>
          </p:nvPr>
        </p:nvSpPr>
        <p:spPr/>
        <p:txBody>
          <a:bodyPr/>
          <a:lstStyle/>
          <a:p>
            <a:fld id="{B378DC38-A46B-44E6-B148-B098FC737A2B}" type="slidenum">
              <a:rPr lang="en-US" smtClean="0"/>
              <a:t>‹#›</a:t>
            </a:fld>
            <a:endParaRPr lang="en-US"/>
          </a:p>
        </p:txBody>
      </p:sp>
    </p:spTree>
    <p:extLst>
      <p:ext uri="{BB962C8B-B14F-4D97-AF65-F5344CB8AC3E}">
        <p14:creationId xmlns:p14="http://schemas.microsoft.com/office/powerpoint/2010/main" val="781039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C6834-5515-4BD0-00B4-CF16A3E8A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E74B2E-78CB-C19D-63D9-05D80E949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1E9F2A-12B4-C89A-799A-6F5ED6642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8D962B-E9F6-4B6D-9020-6A9C4A0E9E75}"/>
              </a:ext>
            </a:extLst>
          </p:cNvPr>
          <p:cNvSpPr>
            <a:spLocks noGrp="1"/>
          </p:cNvSpPr>
          <p:nvPr>
            <p:ph type="dt" sz="half" idx="10"/>
          </p:nvPr>
        </p:nvSpPr>
        <p:spPr/>
        <p:txBody>
          <a:bodyPr/>
          <a:lstStyle/>
          <a:p>
            <a:fld id="{8A212CB9-6461-4692-B19D-797653DBDA9C}" type="datetimeFigureOut">
              <a:rPr lang="en-US" smtClean="0"/>
              <a:t>8/16/2024</a:t>
            </a:fld>
            <a:endParaRPr lang="en-US"/>
          </a:p>
        </p:txBody>
      </p:sp>
      <p:sp>
        <p:nvSpPr>
          <p:cNvPr id="6" name="Footer Placeholder 5">
            <a:extLst>
              <a:ext uri="{FF2B5EF4-FFF2-40B4-BE49-F238E27FC236}">
                <a16:creationId xmlns:a16="http://schemas.microsoft.com/office/drawing/2014/main" id="{537901A1-8E4E-1F19-7358-36E91A11D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7BCA05-060E-6009-B9FE-CE4E8BFC508D}"/>
              </a:ext>
            </a:extLst>
          </p:cNvPr>
          <p:cNvSpPr>
            <a:spLocks noGrp="1"/>
          </p:cNvSpPr>
          <p:nvPr>
            <p:ph type="sldNum" sz="quarter" idx="12"/>
          </p:nvPr>
        </p:nvSpPr>
        <p:spPr/>
        <p:txBody>
          <a:bodyPr/>
          <a:lstStyle/>
          <a:p>
            <a:fld id="{B378DC38-A46B-44E6-B148-B098FC737A2B}" type="slidenum">
              <a:rPr lang="en-US" smtClean="0"/>
              <a:t>‹#›</a:t>
            </a:fld>
            <a:endParaRPr lang="en-US"/>
          </a:p>
        </p:txBody>
      </p:sp>
    </p:spTree>
    <p:extLst>
      <p:ext uri="{BB962C8B-B14F-4D97-AF65-F5344CB8AC3E}">
        <p14:creationId xmlns:p14="http://schemas.microsoft.com/office/powerpoint/2010/main" val="2101900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0848F-3906-C584-19BE-8BD8B2BF42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C6BF0F-3508-20BA-8642-29A9B5F1E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451783-5826-BC5E-B125-A6CE9B9A09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FB2D30-90E1-881D-FEAF-BDDF6504A2FC}"/>
              </a:ext>
            </a:extLst>
          </p:cNvPr>
          <p:cNvSpPr>
            <a:spLocks noGrp="1"/>
          </p:cNvSpPr>
          <p:nvPr>
            <p:ph type="dt" sz="half" idx="10"/>
          </p:nvPr>
        </p:nvSpPr>
        <p:spPr/>
        <p:txBody>
          <a:bodyPr/>
          <a:lstStyle/>
          <a:p>
            <a:fld id="{8A212CB9-6461-4692-B19D-797653DBDA9C}" type="datetimeFigureOut">
              <a:rPr lang="en-US" smtClean="0"/>
              <a:t>8/16/2024</a:t>
            </a:fld>
            <a:endParaRPr lang="en-US"/>
          </a:p>
        </p:txBody>
      </p:sp>
      <p:sp>
        <p:nvSpPr>
          <p:cNvPr id="6" name="Footer Placeholder 5">
            <a:extLst>
              <a:ext uri="{FF2B5EF4-FFF2-40B4-BE49-F238E27FC236}">
                <a16:creationId xmlns:a16="http://schemas.microsoft.com/office/drawing/2014/main" id="{007C3B1E-3775-B69E-20CE-CFB3713D6F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7965AA-1E40-FBF8-B864-E0822BABCC5C}"/>
              </a:ext>
            </a:extLst>
          </p:cNvPr>
          <p:cNvSpPr>
            <a:spLocks noGrp="1"/>
          </p:cNvSpPr>
          <p:nvPr>
            <p:ph type="sldNum" sz="quarter" idx="12"/>
          </p:nvPr>
        </p:nvSpPr>
        <p:spPr/>
        <p:txBody>
          <a:bodyPr/>
          <a:lstStyle/>
          <a:p>
            <a:fld id="{B378DC38-A46B-44E6-B148-B098FC737A2B}" type="slidenum">
              <a:rPr lang="en-US" smtClean="0"/>
              <a:t>‹#›</a:t>
            </a:fld>
            <a:endParaRPr lang="en-US"/>
          </a:p>
        </p:txBody>
      </p:sp>
    </p:spTree>
    <p:extLst>
      <p:ext uri="{BB962C8B-B14F-4D97-AF65-F5344CB8AC3E}">
        <p14:creationId xmlns:p14="http://schemas.microsoft.com/office/powerpoint/2010/main" val="4014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BEF799-8E84-8673-8F02-CF2E20EA5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7A3BBD-C925-09D8-5333-8411D3761B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ED8ED-B295-E513-D9B0-289385F711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A212CB9-6461-4692-B19D-797653DBDA9C}" type="datetimeFigureOut">
              <a:rPr lang="en-US" smtClean="0"/>
              <a:t>8/16/2024</a:t>
            </a:fld>
            <a:endParaRPr lang="en-US"/>
          </a:p>
        </p:txBody>
      </p:sp>
      <p:sp>
        <p:nvSpPr>
          <p:cNvPr id="5" name="Footer Placeholder 4">
            <a:extLst>
              <a:ext uri="{FF2B5EF4-FFF2-40B4-BE49-F238E27FC236}">
                <a16:creationId xmlns:a16="http://schemas.microsoft.com/office/drawing/2014/main" id="{08C7E47F-35D1-F38C-FBE2-40C7EF33C4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94D96EA-4F37-D314-1C8C-5E2386696E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78DC38-A46B-44E6-B148-B098FC737A2B}" type="slidenum">
              <a:rPr lang="en-US" smtClean="0"/>
              <a:t>‹#›</a:t>
            </a:fld>
            <a:endParaRPr lang="en-US"/>
          </a:p>
        </p:txBody>
      </p:sp>
    </p:spTree>
    <p:extLst>
      <p:ext uri="{BB962C8B-B14F-4D97-AF65-F5344CB8AC3E}">
        <p14:creationId xmlns:p14="http://schemas.microsoft.com/office/powerpoint/2010/main" val="874461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Factories And Smoke">
            <a:extLst>
              <a:ext uri="{FF2B5EF4-FFF2-40B4-BE49-F238E27FC236}">
                <a16:creationId xmlns:a16="http://schemas.microsoft.com/office/drawing/2014/main" id="{5A41C495-DC0A-60CC-53F2-9F842E1CA787}"/>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C5758D-C889-E530-BAF3-7DEF094AF24B}"/>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ESG Factors, How they vary Across Different Industries</a:t>
            </a:r>
          </a:p>
        </p:txBody>
      </p:sp>
      <p:sp>
        <p:nvSpPr>
          <p:cNvPr id="3" name="Subtitle 2">
            <a:extLst>
              <a:ext uri="{FF2B5EF4-FFF2-40B4-BE49-F238E27FC236}">
                <a16:creationId xmlns:a16="http://schemas.microsoft.com/office/drawing/2014/main" id="{46B5A513-6AA6-8AFA-B484-0662CB7F4616}"/>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2200">
                <a:solidFill>
                  <a:srgbClr val="FFFFFF"/>
                </a:solidFill>
              </a:rPr>
              <a:t>Dr. Manish Dadhich</a:t>
            </a:r>
          </a:p>
          <a:p>
            <a:r>
              <a:rPr lang="en-US" sz="2200">
                <a:solidFill>
                  <a:srgbClr val="FFFFFF"/>
                </a:solidFill>
              </a:rPr>
              <a:t>Associate Professor</a:t>
            </a:r>
          </a:p>
          <a:p>
            <a:r>
              <a:rPr lang="en-US" sz="2200">
                <a:solidFill>
                  <a:srgbClr val="FFFFFF"/>
                </a:solidFill>
              </a:rPr>
              <a:t>Sir Padampat Singhania University, Udaipur</a:t>
            </a:r>
          </a:p>
        </p:txBody>
      </p:sp>
    </p:spTree>
    <p:extLst>
      <p:ext uri="{BB962C8B-B14F-4D97-AF65-F5344CB8AC3E}">
        <p14:creationId xmlns:p14="http://schemas.microsoft.com/office/powerpoint/2010/main" val="118908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CF21EC-7190-DB1E-601C-71364C068AA0}"/>
              </a:ext>
            </a:extLst>
          </p:cNvPr>
          <p:cNvSpPr>
            <a:spLocks noGrp="1"/>
          </p:cNvSpPr>
          <p:nvPr>
            <p:ph type="title"/>
          </p:nvPr>
        </p:nvSpPr>
        <p:spPr>
          <a:xfrm>
            <a:off x="2019300" y="538956"/>
            <a:ext cx="8985250" cy="1118394"/>
          </a:xfrm>
        </p:spPr>
        <p:txBody>
          <a:bodyPr anchor="t">
            <a:normAutofit/>
          </a:bodyPr>
          <a:lstStyle/>
          <a:p>
            <a:r>
              <a:rPr lang="en-US" sz="4000"/>
              <a:t>ESG in the Tourism Industry</a:t>
            </a:r>
          </a:p>
        </p:txBody>
      </p:sp>
      <p:pic>
        <p:nvPicPr>
          <p:cNvPr id="7" name="Graphic 6" descr="Forest scene">
            <a:extLst>
              <a:ext uri="{FF2B5EF4-FFF2-40B4-BE49-F238E27FC236}">
                <a16:creationId xmlns:a16="http://schemas.microsoft.com/office/drawing/2014/main" id="{43458DCF-D6BE-6539-E54E-81DAE6A99D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4900" y="538956"/>
            <a:ext cx="749300" cy="749300"/>
          </a:xfrm>
          <a:prstGeom prst="rect">
            <a:avLst/>
          </a:prstGeom>
        </p:spPr>
      </p:pic>
      <p:sp>
        <p:nvSpPr>
          <p:cNvPr id="3" name="Content Placeholder 2">
            <a:extLst>
              <a:ext uri="{FF2B5EF4-FFF2-40B4-BE49-F238E27FC236}">
                <a16:creationId xmlns:a16="http://schemas.microsoft.com/office/drawing/2014/main" id="{13936A54-4D39-FFF4-17A6-8F20D8259F2C}"/>
              </a:ext>
            </a:extLst>
          </p:cNvPr>
          <p:cNvSpPr>
            <a:spLocks noGrp="1"/>
          </p:cNvSpPr>
          <p:nvPr>
            <p:ph idx="1"/>
          </p:nvPr>
        </p:nvSpPr>
        <p:spPr>
          <a:xfrm>
            <a:off x="1009650" y="1847849"/>
            <a:ext cx="9994900" cy="4254501"/>
          </a:xfrm>
        </p:spPr>
        <p:txBody>
          <a:bodyPr>
            <a:normAutofit/>
          </a:bodyPr>
          <a:lstStyle/>
          <a:p>
            <a:pPr algn="just"/>
            <a:r>
              <a:rPr lang="en-US" dirty="0"/>
              <a:t>In tourism, environmental considerations include protecting biodiversity, managing waste, and reducing emissions from travel.</a:t>
            </a:r>
          </a:p>
          <a:p>
            <a:pPr algn="just"/>
            <a:r>
              <a:rPr lang="en-US" dirty="0"/>
              <a:t>Socially, there is a focus on local community relations, preserving cultural heritage, and labor rights. Governance aspects revolve around business ethics and regulatory compliance.</a:t>
            </a:r>
          </a:p>
        </p:txBody>
      </p:sp>
    </p:spTree>
    <p:extLst>
      <p:ext uri="{BB962C8B-B14F-4D97-AF65-F5344CB8AC3E}">
        <p14:creationId xmlns:p14="http://schemas.microsoft.com/office/powerpoint/2010/main" val="628228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A40C7-518E-8755-9259-83862633B422}"/>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A688A2AF-D3D8-6D15-A7B5-6656D6170BBC}"/>
              </a:ext>
            </a:extLst>
          </p:cNvPr>
          <p:cNvSpPr>
            <a:spLocks noGrp="1"/>
          </p:cNvSpPr>
          <p:nvPr>
            <p:ph idx="1"/>
          </p:nvPr>
        </p:nvSpPr>
        <p:spPr/>
        <p:txBody>
          <a:bodyPr/>
          <a:lstStyle/>
          <a:p>
            <a:pPr algn="just"/>
            <a:r>
              <a:rPr lang="en-US" dirty="0"/>
              <a:t>ESG factors have become an essential aspect of business strategies worldwide. </a:t>
            </a:r>
          </a:p>
          <a:p>
            <a:pPr algn="just"/>
            <a:r>
              <a:rPr lang="en-US" dirty="0"/>
              <a:t>The integration of ESG factors into business practices has been gaining momentum at an unprecedented pace across industries. Incorporating ESG factors guides companies towards more sustainable and ethical practices, creating a positive impact on all stakeholders, including investors, employees, customers, society at large, and the environment.</a:t>
            </a:r>
          </a:p>
        </p:txBody>
      </p:sp>
    </p:spTree>
    <p:extLst>
      <p:ext uri="{BB962C8B-B14F-4D97-AF65-F5344CB8AC3E}">
        <p14:creationId xmlns:p14="http://schemas.microsoft.com/office/powerpoint/2010/main" val="4099981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D03C3B-A994-B1C2-8F62-A174F5D89B73}"/>
              </a:ext>
            </a:extLst>
          </p:cNvPr>
          <p:cNvSpPr>
            <a:spLocks noGrp="1"/>
          </p:cNvSpPr>
          <p:nvPr>
            <p:ph idx="1"/>
          </p:nvPr>
        </p:nvSpPr>
        <p:spPr/>
        <p:txBody>
          <a:bodyPr/>
          <a:lstStyle/>
          <a:p>
            <a:pPr marL="0" indent="0" algn="ctr">
              <a:buNone/>
            </a:pPr>
            <a:r>
              <a:rPr lang="en-US" dirty="0"/>
              <a:t>Thank You</a:t>
            </a:r>
          </a:p>
        </p:txBody>
      </p:sp>
    </p:spTree>
    <p:extLst>
      <p:ext uri="{BB962C8B-B14F-4D97-AF65-F5344CB8AC3E}">
        <p14:creationId xmlns:p14="http://schemas.microsoft.com/office/powerpoint/2010/main" val="2311706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No alt text provided for this image">
            <a:extLst>
              <a:ext uri="{FF2B5EF4-FFF2-40B4-BE49-F238E27FC236}">
                <a16:creationId xmlns:a16="http://schemas.microsoft.com/office/drawing/2014/main" id="{DA267277-58E1-A186-780D-761914F7D5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90221" y="643466"/>
            <a:ext cx="10611557"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075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46D80F-E968-F7B9-B75A-8AABE78ABF53}"/>
              </a:ext>
            </a:extLst>
          </p:cNvPr>
          <p:cNvSpPr>
            <a:spLocks noGrp="1"/>
          </p:cNvSpPr>
          <p:nvPr>
            <p:ph type="title"/>
          </p:nvPr>
        </p:nvSpPr>
        <p:spPr>
          <a:xfrm>
            <a:off x="572493" y="238539"/>
            <a:ext cx="11018520" cy="1434415"/>
          </a:xfrm>
        </p:spPr>
        <p:txBody>
          <a:bodyPr anchor="b">
            <a:normAutofit/>
          </a:bodyPr>
          <a:lstStyle/>
          <a:p>
            <a:r>
              <a:rPr lang="en-US" sz="5400"/>
              <a:t>Introduction</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2574568-0DE7-8277-E798-6CEC299E9968}"/>
              </a:ext>
            </a:extLst>
          </p:cNvPr>
          <p:cNvSpPr>
            <a:spLocks noGrp="1"/>
          </p:cNvSpPr>
          <p:nvPr>
            <p:ph idx="1"/>
          </p:nvPr>
        </p:nvSpPr>
        <p:spPr>
          <a:xfrm>
            <a:off x="572492" y="2071316"/>
            <a:ext cx="10783765" cy="4119172"/>
          </a:xfrm>
        </p:spPr>
        <p:txBody>
          <a:bodyPr anchor="t">
            <a:normAutofit/>
          </a:bodyPr>
          <a:lstStyle/>
          <a:p>
            <a:pPr algn="just"/>
            <a:r>
              <a:rPr lang="en-US" dirty="0"/>
              <a:t>ESG implications and implementations vary across industries. The Environmental aspect focuses on how a company's operations impact the natural world, including waste management, energy use, and carbon emissions. </a:t>
            </a:r>
          </a:p>
          <a:p>
            <a:pPr algn="just"/>
            <a:r>
              <a:rPr lang="en-US" dirty="0"/>
              <a:t>The Social component pertains to the company's relationship with its employees, suppliers, customers, and the communities where it operates. </a:t>
            </a:r>
          </a:p>
          <a:p>
            <a:pPr algn="just"/>
            <a:r>
              <a:rPr lang="en-US" dirty="0"/>
              <a:t>The Governance factor relates to a company's leadership, internal controls, and shareholder rights.</a:t>
            </a:r>
          </a:p>
        </p:txBody>
      </p:sp>
      <p:pic>
        <p:nvPicPr>
          <p:cNvPr id="5" name="Picture 4" descr="Smoke coming out of a factory&#10;&#10;Description automatically generated">
            <a:extLst>
              <a:ext uri="{FF2B5EF4-FFF2-40B4-BE49-F238E27FC236}">
                <a16:creationId xmlns:a16="http://schemas.microsoft.com/office/drawing/2014/main" id="{8CCB06F0-C455-4894-6C37-82022834E4F5}"/>
              </a:ext>
            </a:extLst>
          </p:cNvPr>
          <p:cNvPicPr>
            <a:picLocks noChangeAspect="1"/>
          </p:cNvPicPr>
          <p:nvPr/>
        </p:nvPicPr>
        <p:blipFill>
          <a:blip r:embed="rId2"/>
          <a:srcRect l="19402" r="26483" b="2"/>
          <a:stretch/>
        </p:blipFill>
        <p:spPr>
          <a:xfrm>
            <a:off x="9663872" y="200282"/>
            <a:ext cx="1453594" cy="1510928"/>
          </a:xfrm>
          <a:prstGeom prst="rect">
            <a:avLst/>
          </a:prstGeom>
        </p:spPr>
      </p:pic>
    </p:spTree>
    <p:extLst>
      <p:ext uri="{BB962C8B-B14F-4D97-AF65-F5344CB8AC3E}">
        <p14:creationId xmlns:p14="http://schemas.microsoft.com/office/powerpoint/2010/main" val="4153078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8DFF5F-617F-3D08-FA96-A835293B9629}"/>
              </a:ext>
            </a:extLst>
          </p:cNvPr>
          <p:cNvSpPr>
            <a:spLocks noGrp="1"/>
          </p:cNvSpPr>
          <p:nvPr>
            <p:ph type="title"/>
          </p:nvPr>
        </p:nvSpPr>
        <p:spPr>
          <a:xfrm>
            <a:off x="2019300" y="538956"/>
            <a:ext cx="8985250" cy="1118394"/>
          </a:xfrm>
        </p:spPr>
        <p:txBody>
          <a:bodyPr anchor="t">
            <a:normAutofit/>
          </a:bodyPr>
          <a:lstStyle/>
          <a:p>
            <a:r>
              <a:rPr lang="en-US" sz="4000" dirty="0"/>
              <a:t>ESG in the Financial Sector</a:t>
            </a:r>
            <a:endParaRPr lang="en-US" sz="4000"/>
          </a:p>
        </p:txBody>
      </p:sp>
      <p:pic>
        <p:nvPicPr>
          <p:cNvPr id="7" name="Graphic 6" descr="Bank">
            <a:extLst>
              <a:ext uri="{FF2B5EF4-FFF2-40B4-BE49-F238E27FC236}">
                <a16:creationId xmlns:a16="http://schemas.microsoft.com/office/drawing/2014/main" id="{FBD68D86-CE78-9349-628D-1B8FD539AD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4900" y="538956"/>
            <a:ext cx="749300" cy="749300"/>
          </a:xfrm>
          <a:prstGeom prst="rect">
            <a:avLst/>
          </a:prstGeom>
        </p:spPr>
      </p:pic>
      <p:sp>
        <p:nvSpPr>
          <p:cNvPr id="3" name="Content Placeholder 2">
            <a:extLst>
              <a:ext uri="{FF2B5EF4-FFF2-40B4-BE49-F238E27FC236}">
                <a16:creationId xmlns:a16="http://schemas.microsoft.com/office/drawing/2014/main" id="{2FBDC0D7-3C8F-638F-61C2-AD952782B924}"/>
              </a:ext>
            </a:extLst>
          </p:cNvPr>
          <p:cNvSpPr>
            <a:spLocks noGrp="1"/>
          </p:cNvSpPr>
          <p:nvPr>
            <p:ph idx="1"/>
          </p:nvPr>
        </p:nvSpPr>
        <p:spPr>
          <a:xfrm>
            <a:off x="1009650" y="1847849"/>
            <a:ext cx="9994900" cy="4254501"/>
          </a:xfrm>
        </p:spPr>
        <p:txBody>
          <a:bodyPr>
            <a:normAutofit/>
          </a:bodyPr>
          <a:lstStyle/>
          <a:p>
            <a:pPr algn="just"/>
            <a:r>
              <a:rPr lang="en-US" dirty="0"/>
              <a:t>In the financial sector, ESG factors significantly influence investment decisions. Institutions consider a company's ESG performance when investing, lending, and underwriting. </a:t>
            </a:r>
          </a:p>
          <a:p>
            <a:pPr algn="just"/>
            <a:r>
              <a:rPr lang="en-US" dirty="0"/>
              <a:t>The focus is on risk management, including how well a company is managing its ESG-related risks, such as climate change, poor governance, or social unrest, which can have direct financial implications. </a:t>
            </a:r>
          </a:p>
          <a:p>
            <a:pPr algn="just"/>
            <a:r>
              <a:rPr lang="en-US" dirty="0"/>
              <a:t>The integration of ESG factors helps financial institutions avoid potentially harmful investments and identify companies with sustainable business models.</a:t>
            </a:r>
          </a:p>
        </p:txBody>
      </p:sp>
    </p:spTree>
    <p:extLst>
      <p:ext uri="{BB962C8B-B14F-4D97-AF65-F5344CB8AC3E}">
        <p14:creationId xmlns:p14="http://schemas.microsoft.com/office/powerpoint/2010/main" val="1983787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13A565-98B2-AE04-7357-52FFF0A50E03}"/>
              </a:ext>
            </a:extLst>
          </p:cNvPr>
          <p:cNvSpPr>
            <a:spLocks noGrp="1"/>
          </p:cNvSpPr>
          <p:nvPr>
            <p:ph type="title"/>
          </p:nvPr>
        </p:nvSpPr>
        <p:spPr>
          <a:xfrm>
            <a:off x="2019300" y="538956"/>
            <a:ext cx="8985250" cy="1118394"/>
          </a:xfrm>
        </p:spPr>
        <p:txBody>
          <a:bodyPr anchor="t">
            <a:normAutofit/>
          </a:bodyPr>
          <a:lstStyle/>
          <a:p>
            <a:r>
              <a:rPr lang="en-US" sz="4000"/>
              <a:t>ESG in the Energy Sector</a:t>
            </a:r>
          </a:p>
        </p:txBody>
      </p:sp>
      <p:pic>
        <p:nvPicPr>
          <p:cNvPr id="7" name="Graphic 6" descr="Deciduous tree">
            <a:extLst>
              <a:ext uri="{FF2B5EF4-FFF2-40B4-BE49-F238E27FC236}">
                <a16:creationId xmlns:a16="http://schemas.microsoft.com/office/drawing/2014/main" id="{C6E76C33-3FD9-2D53-F5AB-FAB74EE23D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4900" y="538956"/>
            <a:ext cx="749300" cy="749300"/>
          </a:xfrm>
          <a:prstGeom prst="rect">
            <a:avLst/>
          </a:prstGeom>
        </p:spPr>
      </p:pic>
      <p:sp>
        <p:nvSpPr>
          <p:cNvPr id="3" name="Content Placeholder 2">
            <a:extLst>
              <a:ext uri="{FF2B5EF4-FFF2-40B4-BE49-F238E27FC236}">
                <a16:creationId xmlns:a16="http://schemas.microsoft.com/office/drawing/2014/main" id="{57FBDFF8-8387-2DD3-623A-0834E1D17057}"/>
              </a:ext>
            </a:extLst>
          </p:cNvPr>
          <p:cNvSpPr>
            <a:spLocks noGrp="1"/>
          </p:cNvSpPr>
          <p:nvPr>
            <p:ph idx="1"/>
          </p:nvPr>
        </p:nvSpPr>
        <p:spPr>
          <a:xfrm>
            <a:off x="1009650" y="1847849"/>
            <a:ext cx="9994900" cy="4254501"/>
          </a:xfrm>
        </p:spPr>
        <p:txBody>
          <a:bodyPr>
            <a:normAutofit/>
          </a:bodyPr>
          <a:lstStyle/>
          <a:p>
            <a:pPr algn="just"/>
            <a:r>
              <a:rPr lang="en-US" dirty="0"/>
              <a:t>The energy sector is a significant contributor to global carbon emissions, making the Environmental aspect of ESG crucial.</a:t>
            </a:r>
          </a:p>
          <a:p>
            <a:pPr algn="just"/>
            <a:r>
              <a:rPr lang="en-US" dirty="0"/>
              <a:t>Companies are expected to have strategies for transitioning to renewable energy sources, reducing emissions, and managing waste. Social factors include labor rights and safety, while Governance covers aspects like regulatory compliance and transparency.</a:t>
            </a:r>
          </a:p>
        </p:txBody>
      </p:sp>
    </p:spTree>
    <p:extLst>
      <p:ext uri="{BB962C8B-B14F-4D97-AF65-F5344CB8AC3E}">
        <p14:creationId xmlns:p14="http://schemas.microsoft.com/office/powerpoint/2010/main" val="2952431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DCD557-8FAF-CC64-99C6-F80E29E3020F}"/>
              </a:ext>
            </a:extLst>
          </p:cNvPr>
          <p:cNvSpPr>
            <a:spLocks noGrp="1"/>
          </p:cNvSpPr>
          <p:nvPr>
            <p:ph type="title"/>
          </p:nvPr>
        </p:nvSpPr>
        <p:spPr>
          <a:xfrm>
            <a:off x="2019300" y="538956"/>
            <a:ext cx="8985250" cy="1118394"/>
          </a:xfrm>
        </p:spPr>
        <p:txBody>
          <a:bodyPr anchor="t">
            <a:normAutofit/>
          </a:bodyPr>
          <a:lstStyle/>
          <a:p>
            <a:r>
              <a:rPr lang="en-US" sz="4000"/>
              <a:t>ESG in the Tech Industry</a:t>
            </a:r>
          </a:p>
        </p:txBody>
      </p:sp>
      <p:pic>
        <p:nvPicPr>
          <p:cNvPr id="7" name="Graphic 6" descr="Sustainability">
            <a:extLst>
              <a:ext uri="{FF2B5EF4-FFF2-40B4-BE49-F238E27FC236}">
                <a16:creationId xmlns:a16="http://schemas.microsoft.com/office/drawing/2014/main" id="{70F4C59D-E84E-6110-D6D5-EBD381E365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4900" y="538956"/>
            <a:ext cx="749300" cy="749300"/>
          </a:xfrm>
          <a:prstGeom prst="rect">
            <a:avLst/>
          </a:prstGeom>
        </p:spPr>
      </p:pic>
      <p:sp>
        <p:nvSpPr>
          <p:cNvPr id="3" name="Content Placeholder 2">
            <a:extLst>
              <a:ext uri="{FF2B5EF4-FFF2-40B4-BE49-F238E27FC236}">
                <a16:creationId xmlns:a16="http://schemas.microsoft.com/office/drawing/2014/main" id="{F0275C04-C547-725B-2E65-9650CCBEF981}"/>
              </a:ext>
            </a:extLst>
          </p:cNvPr>
          <p:cNvSpPr>
            <a:spLocks noGrp="1"/>
          </p:cNvSpPr>
          <p:nvPr>
            <p:ph idx="1"/>
          </p:nvPr>
        </p:nvSpPr>
        <p:spPr>
          <a:xfrm>
            <a:off x="1009650" y="1847849"/>
            <a:ext cx="9994900" cy="4254501"/>
          </a:xfrm>
        </p:spPr>
        <p:txBody>
          <a:bodyPr>
            <a:normAutofit/>
          </a:bodyPr>
          <a:lstStyle/>
          <a:p>
            <a:pPr algn="just"/>
            <a:r>
              <a:rPr lang="en-US" dirty="0"/>
              <a:t>The tech industry faces unique ESG challenges. Environmental considerations include energy efficiency and managing electronic waste. </a:t>
            </a:r>
          </a:p>
          <a:p>
            <a:pPr algn="just"/>
            <a:r>
              <a:rPr lang="en-US" dirty="0"/>
              <a:t>Social issues such as workforce diversity, data privacy, and the digital divide are also paramount. Governance concerns mainly revolve around data protection, ethical use of artificial intelligence (AI), and antitrust regulations.</a:t>
            </a:r>
          </a:p>
        </p:txBody>
      </p:sp>
    </p:spTree>
    <p:extLst>
      <p:ext uri="{BB962C8B-B14F-4D97-AF65-F5344CB8AC3E}">
        <p14:creationId xmlns:p14="http://schemas.microsoft.com/office/powerpoint/2010/main" val="726144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5C55CE-FCEC-5966-1802-8539FE166181}"/>
              </a:ext>
            </a:extLst>
          </p:cNvPr>
          <p:cNvSpPr>
            <a:spLocks noGrp="1"/>
          </p:cNvSpPr>
          <p:nvPr>
            <p:ph type="title"/>
          </p:nvPr>
        </p:nvSpPr>
        <p:spPr>
          <a:xfrm>
            <a:off x="2019300" y="538956"/>
            <a:ext cx="8985250" cy="1118394"/>
          </a:xfrm>
        </p:spPr>
        <p:txBody>
          <a:bodyPr anchor="t">
            <a:normAutofit/>
          </a:bodyPr>
          <a:lstStyle/>
          <a:p>
            <a:r>
              <a:rPr lang="en-US" sz="4000"/>
              <a:t>ESG in the Healthcare Sector</a:t>
            </a:r>
          </a:p>
        </p:txBody>
      </p:sp>
      <p:pic>
        <p:nvPicPr>
          <p:cNvPr id="7" name="Graphic 6" descr="Stethoscope">
            <a:extLst>
              <a:ext uri="{FF2B5EF4-FFF2-40B4-BE49-F238E27FC236}">
                <a16:creationId xmlns:a16="http://schemas.microsoft.com/office/drawing/2014/main" id="{7049EC38-B712-2CC7-B6BA-DCFCE9F535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4900" y="538956"/>
            <a:ext cx="749300" cy="749300"/>
          </a:xfrm>
          <a:prstGeom prst="rect">
            <a:avLst/>
          </a:prstGeom>
        </p:spPr>
      </p:pic>
      <p:sp>
        <p:nvSpPr>
          <p:cNvPr id="3" name="Content Placeholder 2">
            <a:extLst>
              <a:ext uri="{FF2B5EF4-FFF2-40B4-BE49-F238E27FC236}">
                <a16:creationId xmlns:a16="http://schemas.microsoft.com/office/drawing/2014/main" id="{CD9BF1C4-4473-E190-997A-8E223331C0A0}"/>
              </a:ext>
            </a:extLst>
          </p:cNvPr>
          <p:cNvSpPr>
            <a:spLocks noGrp="1"/>
          </p:cNvSpPr>
          <p:nvPr>
            <p:ph idx="1"/>
          </p:nvPr>
        </p:nvSpPr>
        <p:spPr>
          <a:xfrm>
            <a:off x="1009650" y="1847849"/>
            <a:ext cx="9994900" cy="4254501"/>
          </a:xfrm>
        </p:spPr>
        <p:txBody>
          <a:bodyPr>
            <a:normAutofit/>
          </a:bodyPr>
          <a:lstStyle/>
          <a:p>
            <a:pPr algn="just"/>
            <a:r>
              <a:rPr lang="en-US" sz="3200" dirty="0"/>
              <a:t>Healthcare companies deal with ESG issues related to product quality and safety, access to care, ethical marketing, and pricing practices. </a:t>
            </a:r>
          </a:p>
          <a:p>
            <a:pPr algn="just"/>
            <a:r>
              <a:rPr lang="en-US" sz="3200" dirty="0"/>
              <a:t>Environmentally, the focus is on managing medical waste and reducing the carbon footprint of operations. Good governance practices are essential for managing regulatory risks in this heavily regulated sector.</a:t>
            </a:r>
          </a:p>
        </p:txBody>
      </p:sp>
    </p:spTree>
    <p:extLst>
      <p:ext uri="{BB962C8B-B14F-4D97-AF65-F5344CB8AC3E}">
        <p14:creationId xmlns:p14="http://schemas.microsoft.com/office/powerpoint/2010/main" val="947033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2071E1-6372-038D-5A7B-76FCEF2AF180}"/>
              </a:ext>
            </a:extLst>
          </p:cNvPr>
          <p:cNvSpPr>
            <a:spLocks noGrp="1"/>
          </p:cNvSpPr>
          <p:nvPr>
            <p:ph type="title"/>
          </p:nvPr>
        </p:nvSpPr>
        <p:spPr>
          <a:xfrm>
            <a:off x="2019300" y="538956"/>
            <a:ext cx="8985250" cy="1118394"/>
          </a:xfrm>
        </p:spPr>
        <p:txBody>
          <a:bodyPr anchor="t">
            <a:normAutofit/>
          </a:bodyPr>
          <a:lstStyle/>
          <a:p>
            <a:r>
              <a:rPr lang="en-US" sz="4000"/>
              <a:t>ESG in the Food and Beverage Industry</a:t>
            </a:r>
          </a:p>
        </p:txBody>
      </p:sp>
      <p:pic>
        <p:nvPicPr>
          <p:cNvPr id="7" name="Graphic 6" descr="Fork and knife">
            <a:extLst>
              <a:ext uri="{FF2B5EF4-FFF2-40B4-BE49-F238E27FC236}">
                <a16:creationId xmlns:a16="http://schemas.microsoft.com/office/drawing/2014/main" id="{A7FEEA9A-DF2D-7408-1452-C83DD55D7A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4900" y="538956"/>
            <a:ext cx="749300" cy="749300"/>
          </a:xfrm>
          <a:prstGeom prst="rect">
            <a:avLst/>
          </a:prstGeom>
        </p:spPr>
      </p:pic>
      <p:sp>
        <p:nvSpPr>
          <p:cNvPr id="3" name="Content Placeholder 2">
            <a:extLst>
              <a:ext uri="{FF2B5EF4-FFF2-40B4-BE49-F238E27FC236}">
                <a16:creationId xmlns:a16="http://schemas.microsoft.com/office/drawing/2014/main" id="{E0122DE4-F5C4-9FC1-44EE-C5C32AE5B5C0}"/>
              </a:ext>
            </a:extLst>
          </p:cNvPr>
          <p:cNvSpPr>
            <a:spLocks noGrp="1"/>
          </p:cNvSpPr>
          <p:nvPr>
            <p:ph idx="1"/>
          </p:nvPr>
        </p:nvSpPr>
        <p:spPr>
          <a:xfrm>
            <a:off x="1009650" y="1847849"/>
            <a:ext cx="9994900" cy="4254501"/>
          </a:xfrm>
        </p:spPr>
        <p:txBody>
          <a:bodyPr>
            <a:normAutofit/>
          </a:bodyPr>
          <a:lstStyle/>
          <a:p>
            <a:pPr algn="just"/>
            <a:r>
              <a:rPr lang="en-US" dirty="0"/>
              <a:t>The food and beverage industry grapples with ESG issues related to sustainable sourcing of ingredients, animal welfare, labor practices, and nutrition and health. </a:t>
            </a:r>
          </a:p>
          <a:p>
            <a:pPr algn="just"/>
            <a:r>
              <a:rPr lang="en-US" dirty="0"/>
              <a:t>Environmentally, the focus is on reducing water use, waste, and emissions. Governance issues revolve around food safety, marketing practices, and regulatory compliance.</a:t>
            </a:r>
          </a:p>
        </p:txBody>
      </p:sp>
    </p:spTree>
    <p:extLst>
      <p:ext uri="{BB962C8B-B14F-4D97-AF65-F5344CB8AC3E}">
        <p14:creationId xmlns:p14="http://schemas.microsoft.com/office/powerpoint/2010/main" val="2898946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A0D92-40B9-70C3-87AC-9962684CC939}"/>
              </a:ext>
            </a:extLst>
          </p:cNvPr>
          <p:cNvSpPr>
            <a:spLocks noGrp="1"/>
          </p:cNvSpPr>
          <p:nvPr>
            <p:ph type="title"/>
          </p:nvPr>
        </p:nvSpPr>
        <p:spPr>
          <a:xfrm>
            <a:off x="2019300" y="538956"/>
            <a:ext cx="8985250" cy="1118394"/>
          </a:xfrm>
        </p:spPr>
        <p:txBody>
          <a:bodyPr anchor="t">
            <a:normAutofit/>
          </a:bodyPr>
          <a:lstStyle/>
          <a:p>
            <a:r>
              <a:rPr lang="en-US" sz="4000"/>
              <a:t>ESG in the Construction Industry</a:t>
            </a:r>
          </a:p>
        </p:txBody>
      </p:sp>
      <p:pic>
        <p:nvPicPr>
          <p:cNvPr id="7" name="Graphic 6" descr="Recycle">
            <a:extLst>
              <a:ext uri="{FF2B5EF4-FFF2-40B4-BE49-F238E27FC236}">
                <a16:creationId xmlns:a16="http://schemas.microsoft.com/office/drawing/2014/main" id="{42A68EC0-B3DD-106D-926A-28654371BA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4900" y="538956"/>
            <a:ext cx="749300" cy="749300"/>
          </a:xfrm>
          <a:prstGeom prst="rect">
            <a:avLst/>
          </a:prstGeom>
        </p:spPr>
      </p:pic>
      <p:sp>
        <p:nvSpPr>
          <p:cNvPr id="3" name="Content Placeholder 2">
            <a:extLst>
              <a:ext uri="{FF2B5EF4-FFF2-40B4-BE49-F238E27FC236}">
                <a16:creationId xmlns:a16="http://schemas.microsoft.com/office/drawing/2014/main" id="{6B7A5EE5-7017-76A2-1683-831E26E3B892}"/>
              </a:ext>
            </a:extLst>
          </p:cNvPr>
          <p:cNvSpPr>
            <a:spLocks noGrp="1"/>
          </p:cNvSpPr>
          <p:nvPr>
            <p:ph idx="1"/>
          </p:nvPr>
        </p:nvSpPr>
        <p:spPr>
          <a:xfrm>
            <a:off x="1009650" y="1847849"/>
            <a:ext cx="9994900" cy="4254501"/>
          </a:xfrm>
        </p:spPr>
        <p:txBody>
          <a:bodyPr>
            <a:normAutofit/>
          </a:bodyPr>
          <a:lstStyle/>
          <a:p>
            <a:pPr algn="just"/>
            <a:r>
              <a:rPr lang="en-US" sz="3200" dirty="0"/>
              <a:t>ESG factors in construction revolve around sustainable design, use of green materials, energy efficiency, and waste reduction.</a:t>
            </a:r>
          </a:p>
          <a:p>
            <a:pPr algn="just"/>
            <a:r>
              <a:rPr lang="en-US" sz="3200" dirty="0"/>
              <a:t>Social factors include safety, labor rights, and community impact. Governance issues relate to business ethics, regulatory compliance, and corruption.</a:t>
            </a:r>
          </a:p>
        </p:txBody>
      </p:sp>
    </p:spTree>
    <p:extLst>
      <p:ext uri="{BB962C8B-B14F-4D97-AF65-F5344CB8AC3E}">
        <p14:creationId xmlns:p14="http://schemas.microsoft.com/office/powerpoint/2010/main" val="7851194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TotalTime>
  <Words>602</Words>
  <Application>Microsoft Office PowerPoint</Application>
  <PresentationFormat>Widescreen</PresentationFormat>
  <Paragraphs>34</Paragraphs>
  <Slides>12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Aptos</vt:lpstr>
      <vt:lpstr>Aptos Display</vt:lpstr>
      <vt:lpstr>Arial</vt:lpstr>
      <vt:lpstr>Office Theme</vt:lpstr>
      <vt:lpstr>ESG Factors, How they vary Across Different Industries</vt:lpstr>
      <vt:lpstr>PowerPoint Presentation</vt:lpstr>
      <vt:lpstr>Introduction</vt:lpstr>
      <vt:lpstr>ESG in the Financial Sector</vt:lpstr>
      <vt:lpstr>ESG in the Energy Sector</vt:lpstr>
      <vt:lpstr>ESG in the Tech Industry</vt:lpstr>
      <vt:lpstr>ESG in the Healthcare Sector</vt:lpstr>
      <vt:lpstr>ESG in the Food and Beverage Industry</vt:lpstr>
      <vt:lpstr>ESG in the Construction Industry</vt:lpstr>
      <vt:lpstr>ESG in the Tourism Industry</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Manish Dadhich</dc:creator>
  <cp:lastModifiedBy>Manish Dadhich</cp:lastModifiedBy>
  <cp:revision>4</cp:revision>
  <dcterms:created xsi:type="dcterms:W3CDTF">2024-08-16T05:25:36Z</dcterms:created>
  <dcterms:modified xsi:type="dcterms:W3CDTF">2024-08-16T07:55:47Z</dcterms:modified>
</cp:coreProperties>
</file>