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9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29F98-DC92-5E6E-1E6E-B7C8F52FE9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96F8B61-8D2C-99CF-0445-0602E488BF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BD9CF56-AB19-39EA-46BE-8950E37B9125}"/>
              </a:ext>
            </a:extLst>
          </p:cNvPr>
          <p:cNvSpPr>
            <a:spLocks noGrp="1"/>
          </p:cNvSpPr>
          <p:nvPr>
            <p:ph type="dt" sz="half" idx="10"/>
          </p:nvPr>
        </p:nvSpPr>
        <p:spPr/>
        <p:txBody>
          <a:bodyPr/>
          <a:lstStyle/>
          <a:p>
            <a:fld id="{88FBFC58-B717-4311-B4CE-B8A94E570729}" type="datetimeFigureOut">
              <a:rPr lang="en-US" smtClean="0"/>
              <a:t>12/14/2022</a:t>
            </a:fld>
            <a:endParaRPr lang="en-US"/>
          </a:p>
        </p:txBody>
      </p:sp>
      <p:sp>
        <p:nvSpPr>
          <p:cNvPr id="5" name="Footer Placeholder 4">
            <a:extLst>
              <a:ext uri="{FF2B5EF4-FFF2-40B4-BE49-F238E27FC236}">
                <a16:creationId xmlns:a16="http://schemas.microsoft.com/office/drawing/2014/main" id="{A50DA691-AAEB-B335-B50A-0F255EC3AD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4090B3-FEA7-4E43-335E-0DD0164F9617}"/>
              </a:ext>
            </a:extLst>
          </p:cNvPr>
          <p:cNvSpPr>
            <a:spLocks noGrp="1"/>
          </p:cNvSpPr>
          <p:nvPr>
            <p:ph type="sldNum" sz="quarter" idx="12"/>
          </p:nvPr>
        </p:nvSpPr>
        <p:spPr/>
        <p:txBody>
          <a:bodyPr/>
          <a:lstStyle/>
          <a:p>
            <a:fld id="{ACEBE52F-D8A7-4461-8348-25D59C4E8783}" type="slidenum">
              <a:rPr lang="en-US" smtClean="0"/>
              <a:t>‹#›</a:t>
            </a:fld>
            <a:endParaRPr lang="en-US"/>
          </a:p>
        </p:txBody>
      </p:sp>
    </p:spTree>
    <p:extLst>
      <p:ext uri="{BB962C8B-B14F-4D97-AF65-F5344CB8AC3E}">
        <p14:creationId xmlns:p14="http://schemas.microsoft.com/office/powerpoint/2010/main" val="773140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747E-0E7C-0F73-37A8-9E57D4E4EB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7D330A2-2246-D678-A0D1-E11C7EB8557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A2127E-04CB-1BF5-0001-9BD3E74A47C0}"/>
              </a:ext>
            </a:extLst>
          </p:cNvPr>
          <p:cNvSpPr>
            <a:spLocks noGrp="1"/>
          </p:cNvSpPr>
          <p:nvPr>
            <p:ph type="dt" sz="half" idx="10"/>
          </p:nvPr>
        </p:nvSpPr>
        <p:spPr/>
        <p:txBody>
          <a:bodyPr/>
          <a:lstStyle/>
          <a:p>
            <a:fld id="{88FBFC58-B717-4311-B4CE-B8A94E570729}" type="datetimeFigureOut">
              <a:rPr lang="en-US" smtClean="0"/>
              <a:t>12/14/2022</a:t>
            </a:fld>
            <a:endParaRPr lang="en-US"/>
          </a:p>
        </p:txBody>
      </p:sp>
      <p:sp>
        <p:nvSpPr>
          <p:cNvPr id="5" name="Footer Placeholder 4">
            <a:extLst>
              <a:ext uri="{FF2B5EF4-FFF2-40B4-BE49-F238E27FC236}">
                <a16:creationId xmlns:a16="http://schemas.microsoft.com/office/drawing/2014/main" id="{11F3C659-E310-5724-39B1-D0C0F14D16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84D979-CE6F-97E3-C694-E61E45B86DC7}"/>
              </a:ext>
            </a:extLst>
          </p:cNvPr>
          <p:cNvSpPr>
            <a:spLocks noGrp="1"/>
          </p:cNvSpPr>
          <p:nvPr>
            <p:ph type="sldNum" sz="quarter" idx="12"/>
          </p:nvPr>
        </p:nvSpPr>
        <p:spPr/>
        <p:txBody>
          <a:bodyPr/>
          <a:lstStyle/>
          <a:p>
            <a:fld id="{ACEBE52F-D8A7-4461-8348-25D59C4E8783}" type="slidenum">
              <a:rPr lang="en-US" smtClean="0"/>
              <a:t>‹#›</a:t>
            </a:fld>
            <a:endParaRPr lang="en-US"/>
          </a:p>
        </p:txBody>
      </p:sp>
    </p:spTree>
    <p:extLst>
      <p:ext uri="{BB962C8B-B14F-4D97-AF65-F5344CB8AC3E}">
        <p14:creationId xmlns:p14="http://schemas.microsoft.com/office/powerpoint/2010/main" val="2507502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CC1D00-5FEF-ECE0-F324-D34C0A7A848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0E45518-E9CA-05AC-EFAF-EFBF7B1DFE6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98777C-04DC-B375-A719-0B20DFF4D66D}"/>
              </a:ext>
            </a:extLst>
          </p:cNvPr>
          <p:cNvSpPr>
            <a:spLocks noGrp="1"/>
          </p:cNvSpPr>
          <p:nvPr>
            <p:ph type="dt" sz="half" idx="10"/>
          </p:nvPr>
        </p:nvSpPr>
        <p:spPr/>
        <p:txBody>
          <a:bodyPr/>
          <a:lstStyle/>
          <a:p>
            <a:fld id="{88FBFC58-B717-4311-B4CE-B8A94E570729}" type="datetimeFigureOut">
              <a:rPr lang="en-US" smtClean="0"/>
              <a:t>12/14/2022</a:t>
            </a:fld>
            <a:endParaRPr lang="en-US"/>
          </a:p>
        </p:txBody>
      </p:sp>
      <p:sp>
        <p:nvSpPr>
          <p:cNvPr id="5" name="Footer Placeholder 4">
            <a:extLst>
              <a:ext uri="{FF2B5EF4-FFF2-40B4-BE49-F238E27FC236}">
                <a16:creationId xmlns:a16="http://schemas.microsoft.com/office/drawing/2014/main" id="{A7874015-6D27-B5D7-2DCD-77811128B0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1F5B5F-CF95-5C4C-152A-4FF52B1B3107}"/>
              </a:ext>
            </a:extLst>
          </p:cNvPr>
          <p:cNvSpPr>
            <a:spLocks noGrp="1"/>
          </p:cNvSpPr>
          <p:nvPr>
            <p:ph type="sldNum" sz="quarter" idx="12"/>
          </p:nvPr>
        </p:nvSpPr>
        <p:spPr/>
        <p:txBody>
          <a:bodyPr/>
          <a:lstStyle/>
          <a:p>
            <a:fld id="{ACEBE52F-D8A7-4461-8348-25D59C4E8783}" type="slidenum">
              <a:rPr lang="en-US" smtClean="0"/>
              <a:t>‹#›</a:t>
            </a:fld>
            <a:endParaRPr lang="en-US"/>
          </a:p>
        </p:txBody>
      </p:sp>
    </p:spTree>
    <p:extLst>
      <p:ext uri="{BB962C8B-B14F-4D97-AF65-F5344CB8AC3E}">
        <p14:creationId xmlns:p14="http://schemas.microsoft.com/office/powerpoint/2010/main" val="2045357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0269A-BB86-4F62-C3AD-0AB695127E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ABB72E-71EB-D9B0-AD30-4488134E65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068C7F-4585-4DFC-244B-B0C31D361511}"/>
              </a:ext>
            </a:extLst>
          </p:cNvPr>
          <p:cNvSpPr>
            <a:spLocks noGrp="1"/>
          </p:cNvSpPr>
          <p:nvPr>
            <p:ph type="dt" sz="half" idx="10"/>
          </p:nvPr>
        </p:nvSpPr>
        <p:spPr/>
        <p:txBody>
          <a:bodyPr/>
          <a:lstStyle/>
          <a:p>
            <a:fld id="{88FBFC58-B717-4311-B4CE-B8A94E570729}" type="datetimeFigureOut">
              <a:rPr lang="en-US" smtClean="0"/>
              <a:t>12/14/2022</a:t>
            </a:fld>
            <a:endParaRPr lang="en-US"/>
          </a:p>
        </p:txBody>
      </p:sp>
      <p:sp>
        <p:nvSpPr>
          <p:cNvPr id="5" name="Footer Placeholder 4">
            <a:extLst>
              <a:ext uri="{FF2B5EF4-FFF2-40B4-BE49-F238E27FC236}">
                <a16:creationId xmlns:a16="http://schemas.microsoft.com/office/drawing/2014/main" id="{BBDB9DAE-7DE7-DAF9-E848-41208BEEB8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77F6BA-3742-2FC9-8A4F-D66203C7B4D8}"/>
              </a:ext>
            </a:extLst>
          </p:cNvPr>
          <p:cNvSpPr>
            <a:spLocks noGrp="1"/>
          </p:cNvSpPr>
          <p:nvPr>
            <p:ph type="sldNum" sz="quarter" idx="12"/>
          </p:nvPr>
        </p:nvSpPr>
        <p:spPr/>
        <p:txBody>
          <a:bodyPr/>
          <a:lstStyle/>
          <a:p>
            <a:fld id="{ACEBE52F-D8A7-4461-8348-25D59C4E8783}" type="slidenum">
              <a:rPr lang="en-US" smtClean="0"/>
              <a:t>‹#›</a:t>
            </a:fld>
            <a:endParaRPr lang="en-US"/>
          </a:p>
        </p:txBody>
      </p:sp>
    </p:spTree>
    <p:extLst>
      <p:ext uri="{BB962C8B-B14F-4D97-AF65-F5344CB8AC3E}">
        <p14:creationId xmlns:p14="http://schemas.microsoft.com/office/powerpoint/2010/main" val="2901832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67F70-3A3B-0108-4C96-5F5CE53F33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9677EE4-1817-DD34-80F5-475F2F96B2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F4F5DA-A92F-1EC5-4999-6A3876B5EDBD}"/>
              </a:ext>
            </a:extLst>
          </p:cNvPr>
          <p:cNvSpPr>
            <a:spLocks noGrp="1"/>
          </p:cNvSpPr>
          <p:nvPr>
            <p:ph type="dt" sz="half" idx="10"/>
          </p:nvPr>
        </p:nvSpPr>
        <p:spPr/>
        <p:txBody>
          <a:bodyPr/>
          <a:lstStyle/>
          <a:p>
            <a:fld id="{88FBFC58-B717-4311-B4CE-B8A94E570729}" type="datetimeFigureOut">
              <a:rPr lang="en-US" smtClean="0"/>
              <a:t>12/14/2022</a:t>
            </a:fld>
            <a:endParaRPr lang="en-US"/>
          </a:p>
        </p:txBody>
      </p:sp>
      <p:sp>
        <p:nvSpPr>
          <p:cNvPr id="5" name="Footer Placeholder 4">
            <a:extLst>
              <a:ext uri="{FF2B5EF4-FFF2-40B4-BE49-F238E27FC236}">
                <a16:creationId xmlns:a16="http://schemas.microsoft.com/office/drawing/2014/main" id="{F05CFAA7-4538-C905-B897-0CFF9C3C67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18A9AB-8908-C0CC-A14E-7C16EDEBA32D}"/>
              </a:ext>
            </a:extLst>
          </p:cNvPr>
          <p:cNvSpPr>
            <a:spLocks noGrp="1"/>
          </p:cNvSpPr>
          <p:nvPr>
            <p:ph type="sldNum" sz="quarter" idx="12"/>
          </p:nvPr>
        </p:nvSpPr>
        <p:spPr/>
        <p:txBody>
          <a:bodyPr/>
          <a:lstStyle/>
          <a:p>
            <a:fld id="{ACEBE52F-D8A7-4461-8348-25D59C4E8783}" type="slidenum">
              <a:rPr lang="en-US" smtClean="0"/>
              <a:t>‹#›</a:t>
            </a:fld>
            <a:endParaRPr lang="en-US"/>
          </a:p>
        </p:txBody>
      </p:sp>
    </p:spTree>
    <p:extLst>
      <p:ext uri="{BB962C8B-B14F-4D97-AF65-F5344CB8AC3E}">
        <p14:creationId xmlns:p14="http://schemas.microsoft.com/office/powerpoint/2010/main" val="31223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27373-BBC9-6130-F1F0-FAFAA43EDD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BE7571-4C79-BAF3-ABC9-1B4FEB8764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394955-8E3A-FECD-962F-DA027B51731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C0FDFF8-1C91-0441-2F01-59E47E8C6274}"/>
              </a:ext>
            </a:extLst>
          </p:cNvPr>
          <p:cNvSpPr>
            <a:spLocks noGrp="1"/>
          </p:cNvSpPr>
          <p:nvPr>
            <p:ph type="dt" sz="half" idx="10"/>
          </p:nvPr>
        </p:nvSpPr>
        <p:spPr/>
        <p:txBody>
          <a:bodyPr/>
          <a:lstStyle/>
          <a:p>
            <a:fld id="{88FBFC58-B717-4311-B4CE-B8A94E570729}" type="datetimeFigureOut">
              <a:rPr lang="en-US" smtClean="0"/>
              <a:t>12/14/2022</a:t>
            </a:fld>
            <a:endParaRPr lang="en-US"/>
          </a:p>
        </p:txBody>
      </p:sp>
      <p:sp>
        <p:nvSpPr>
          <p:cNvPr id="6" name="Footer Placeholder 5">
            <a:extLst>
              <a:ext uri="{FF2B5EF4-FFF2-40B4-BE49-F238E27FC236}">
                <a16:creationId xmlns:a16="http://schemas.microsoft.com/office/drawing/2014/main" id="{0023B33B-C013-81E2-388C-3E3C0E682B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EBFE26-C3FB-1A3D-E531-69E0AE24025E}"/>
              </a:ext>
            </a:extLst>
          </p:cNvPr>
          <p:cNvSpPr>
            <a:spLocks noGrp="1"/>
          </p:cNvSpPr>
          <p:nvPr>
            <p:ph type="sldNum" sz="quarter" idx="12"/>
          </p:nvPr>
        </p:nvSpPr>
        <p:spPr/>
        <p:txBody>
          <a:bodyPr/>
          <a:lstStyle/>
          <a:p>
            <a:fld id="{ACEBE52F-D8A7-4461-8348-25D59C4E8783}" type="slidenum">
              <a:rPr lang="en-US" smtClean="0"/>
              <a:t>‹#›</a:t>
            </a:fld>
            <a:endParaRPr lang="en-US"/>
          </a:p>
        </p:txBody>
      </p:sp>
    </p:spTree>
    <p:extLst>
      <p:ext uri="{BB962C8B-B14F-4D97-AF65-F5344CB8AC3E}">
        <p14:creationId xmlns:p14="http://schemas.microsoft.com/office/powerpoint/2010/main" val="2761408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E891C-FF63-18BB-6859-D2F5685D8B0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A72E8A1-758D-81AE-5831-EAFA83359E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13A5D6-C8DF-A451-21B2-86D90700AF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59649C-FB02-13C4-667C-F536F19ABD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36C089-393E-5E87-074C-D49E01B1A4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C38543-5BF3-9AFD-84EB-08B29FCB7D67}"/>
              </a:ext>
            </a:extLst>
          </p:cNvPr>
          <p:cNvSpPr>
            <a:spLocks noGrp="1"/>
          </p:cNvSpPr>
          <p:nvPr>
            <p:ph type="dt" sz="half" idx="10"/>
          </p:nvPr>
        </p:nvSpPr>
        <p:spPr/>
        <p:txBody>
          <a:bodyPr/>
          <a:lstStyle/>
          <a:p>
            <a:fld id="{88FBFC58-B717-4311-B4CE-B8A94E570729}" type="datetimeFigureOut">
              <a:rPr lang="en-US" smtClean="0"/>
              <a:t>12/14/2022</a:t>
            </a:fld>
            <a:endParaRPr lang="en-US"/>
          </a:p>
        </p:txBody>
      </p:sp>
      <p:sp>
        <p:nvSpPr>
          <p:cNvPr id="8" name="Footer Placeholder 7">
            <a:extLst>
              <a:ext uri="{FF2B5EF4-FFF2-40B4-BE49-F238E27FC236}">
                <a16:creationId xmlns:a16="http://schemas.microsoft.com/office/drawing/2014/main" id="{2D172D40-CEFD-2672-4937-7AE4E807C99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8C4FAAF-CB04-D04F-DA80-1557AFA59C92}"/>
              </a:ext>
            </a:extLst>
          </p:cNvPr>
          <p:cNvSpPr>
            <a:spLocks noGrp="1"/>
          </p:cNvSpPr>
          <p:nvPr>
            <p:ph type="sldNum" sz="quarter" idx="12"/>
          </p:nvPr>
        </p:nvSpPr>
        <p:spPr/>
        <p:txBody>
          <a:bodyPr/>
          <a:lstStyle/>
          <a:p>
            <a:fld id="{ACEBE52F-D8A7-4461-8348-25D59C4E8783}" type="slidenum">
              <a:rPr lang="en-US" smtClean="0"/>
              <a:t>‹#›</a:t>
            </a:fld>
            <a:endParaRPr lang="en-US"/>
          </a:p>
        </p:txBody>
      </p:sp>
    </p:spTree>
    <p:extLst>
      <p:ext uri="{BB962C8B-B14F-4D97-AF65-F5344CB8AC3E}">
        <p14:creationId xmlns:p14="http://schemas.microsoft.com/office/powerpoint/2010/main" val="3469737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3852C-3772-A94F-C4C0-8BD911833A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F2AB11-962E-CB7C-7E59-791D484677EA}"/>
              </a:ext>
            </a:extLst>
          </p:cNvPr>
          <p:cNvSpPr>
            <a:spLocks noGrp="1"/>
          </p:cNvSpPr>
          <p:nvPr>
            <p:ph type="dt" sz="half" idx="10"/>
          </p:nvPr>
        </p:nvSpPr>
        <p:spPr/>
        <p:txBody>
          <a:bodyPr/>
          <a:lstStyle/>
          <a:p>
            <a:fld id="{88FBFC58-B717-4311-B4CE-B8A94E570729}" type="datetimeFigureOut">
              <a:rPr lang="en-US" smtClean="0"/>
              <a:t>12/14/2022</a:t>
            </a:fld>
            <a:endParaRPr lang="en-US"/>
          </a:p>
        </p:txBody>
      </p:sp>
      <p:sp>
        <p:nvSpPr>
          <p:cNvPr id="4" name="Footer Placeholder 3">
            <a:extLst>
              <a:ext uri="{FF2B5EF4-FFF2-40B4-BE49-F238E27FC236}">
                <a16:creationId xmlns:a16="http://schemas.microsoft.com/office/drawing/2014/main" id="{81C4B548-2ACB-046D-76EB-62B644C3190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35D3A9-FD03-7308-BE36-04C1E45979FF}"/>
              </a:ext>
            </a:extLst>
          </p:cNvPr>
          <p:cNvSpPr>
            <a:spLocks noGrp="1"/>
          </p:cNvSpPr>
          <p:nvPr>
            <p:ph type="sldNum" sz="quarter" idx="12"/>
          </p:nvPr>
        </p:nvSpPr>
        <p:spPr/>
        <p:txBody>
          <a:bodyPr/>
          <a:lstStyle/>
          <a:p>
            <a:fld id="{ACEBE52F-D8A7-4461-8348-25D59C4E8783}" type="slidenum">
              <a:rPr lang="en-US" smtClean="0"/>
              <a:t>‹#›</a:t>
            </a:fld>
            <a:endParaRPr lang="en-US"/>
          </a:p>
        </p:txBody>
      </p:sp>
    </p:spTree>
    <p:extLst>
      <p:ext uri="{BB962C8B-B14F-4D97-AF65-F5344CB8AC3E}">
        <p14:creationId xmlns:p14="http://schemas.microsoft.com/office/powerpoint/2010/main" val="2206793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E2A92C-42EC-7902-9882-CCAA0CEB6113}"/>
              </a:ext>
            </a:extLst>
          </p:cNvPr>
          <p:cNvSpPr>
            <a:spLocks noGrp="1"/>
          </p:cNvSpPr>
          <p:nvPr>
            <p:ph type="dt" sz="half" idx="10"/>
          </p:nvPr>
        </p:nvSpPr>
        <p:spPr/>
        <p:txBody>
          <a:bodyPr/>
          <a:lstStyle/>
          <a:p>
            <a:fld id="{88FBFC58-B717-4311-B4CE-B8A94E570729}" type="datetimeFigureOut">
              <a:rPr lang="en-US" smtClean="0"/>
              <a:t>12/14/2022</a:t>
            </a:fld>
            <a:endParaRPr lang="en-US"/>
          </a:p>
        </p:txBody>
      </p:sp>
      <p:sp>
        <p:nvSpPr>
          <p:cNvPr id="3" name="Footer Placeholder 2">
            <a:extLst>
              <a:ext uri="{FF2B5EF4-FFF2-40B4-BE49-F238E27FC236}">
                <a16:creationId xmlns:a16="http://schemas.microsoft.com/office/drawing/2014/main" id="{4169C761-5D4B-ABD7-5B3B-AA7587D82E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055D5C2-A844-0758-DAFE-EFD8083E4D51}"/>
              </a:ext>
            </a:extLst>
          </p:cNvPr>
          <p:cNvSpPr>
            <a:spLocks noGrp="1"/>
          </p:cNvSpPr>
          <p:nvPr>
            <p:ph type="sldNum" sz="quarter" idx="12"/>
          </p:nvPr>
        </p:nvSpPr>
        <p:spPr/>
        <p:txBody>
          <a:bodyPr/>
          <a:lstStyle/>
          <a:p>
            <a:fld id="{ACEBE52F-D8A7-4461-8348-25D59C4E8783}" type="slidenum">
              <a:rPr lang="en-US" smtClean="0"/>
              <a:t>‹#›</a:t>
            </a:fld>
            <a:endParaRPr lang="en-US"/>
          </a:p>
        </p:txBody>
      </p:sp>
    </p:spTree>
    <p:extLst>
      <p:ext uri="{BB962C8B-B14F-4D97-AF65-F5344CB8AC3E}">
        <p14:creationId xmlns:p14="http://schemas.microsoft.com/office/powerpoint/2010/main" val="559859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8A245-74B7-C90A-23AD-FBE6F07D19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657BE2C-E09C-2AB8-8389-CC43D2B369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3985E37-C9A4-D697-3821-3375100B51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93C70E-1328-BBB1-7559-8AF0F18A1A09}"/>
              </a:ext>
            </a:extLst>
          </p:cNvPr>
          <p:cNvSpPr>
            <a:spLocks noGrp="1"/>
          </p:cNvSpPr>
          <p:nvPr>
            <p:ph type="dt" sz="half" idx="10"/>
          </p:nvPr>
        </p:nvSpPr>
        <p:spPr/>
        <p:txBody>
          <a:bodyPr/>
          <a:lstStyle/>
          <a:p>
            <a:fld id="{88FBFC58-B717-4311-B4CE-B8A94E570729}" type="datetimeFigureOut">
              <a:rPr lang="en-US" smtClean="0"/>
              <a:t>12/14/2022</a:t>
            </a:fld>
            <a:endParaRPr lang="en-US"/>
          </a:p>
        </p:txBody>
      </p:sp>
      <p:sp>
        <p:nvSpPr>
          <p:cNvPr id="6" name="Footer Placeholder 5">
            <a:extLst>
              <a:ext uri="{FF2B5EF4-FFF2-40B4-BE49-F238E27FC236}">
                <a16:creationId xmlns:a16="http://schemas.microsoft.com/office/drawing/2014/main" id="{A3E354C0-AF76-25A4-7AEF-B7A4C3C745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95A7FB-817F-9590-3A88-14250B8D3D2D}"/>
              </a:ext>
            </a:extLst>
          </p:cNvPr>
          <p:cNvSpPr>
            <a:spLocks noGrp="1"/>
          </p:cNvSpPr>
          <p:nvPr>
            <p:ph type="sldNum" sz="quarter" idx="12"/>
          </p:nvPr>
        </p:nvSpPr>
        <p:spPr/>
        <p:txBody>
          <a:bodyPr/>
          <a:lstStyle/>
          <a:p>
            <a:fld id="{ACEBE52F-D8A7-4461-8348-25D59C4E8783}" type="slidenum">
              <a:rPr lang="en-US" smtClean="0"/>
              <a:t>‹#›</a:t>
            </a:fld>
            <a:endParaRPr lang="en-US"/>
          </a:p>
        </p:txBody>
      </p:sp>
    </p:spTree>
    <p:extLst>
      <p:ext uri="{BB962C8B-B14F-4D97-AF65-F5344CB8AC3E}">
        <p14:creationId xmlns:p14="http://schemas.microsoft.com/office/powerpoint/2010/main" val="2035017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32662-17B8-57D6-EEEC-30CC0A6672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6E62F22-3266-969F-0914-882F3B4D2B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292C52E-EC57-A600-6F46-28FCCDD597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D8DA55-E529-EA4B-F581-0B5B0DA644ED}"/>
              </a:ext>
            </a:extLst>
          </p:cNvPr>
          <p:cNvSpPr>
            <a:spLocks noGrp="1"/>
          </p:cNvSpPr>
          <p:nvPr>
            <p:ph type="dt" sz="half" idx="10"/>
          </p:nvPr>
        </p:nvSpPr>
        <p:spPr/>
        <p:txBody>
          <a:bodyPr/>
          <a:lstStyle/>
          <a:p>
            <a:fld id="{88FBFC58-B717-4311-B4CE-B8A94E570729}" type="datetimeFigureOut">
              <a:rPr lang="en-US" smtClean="0"/>
              <a:t>12/14/2022</a:t>
            </a:fld>
            <a:endParaRPr lang="en-US"/>
          </a:p>
        </p:txBody>
      </p:sp>
      <p:sp>
        <p:nvSpPr>
          <p:cNvPr id="6" name="Footer Placeholder 5">
            <a:extLst>
              <a:ext uri="{FF2B5EF4-FFF2-40B4-BE49-F238E27FC236}">
                <a16:creationId xmlns:a16="http://schemas.microsoft.com/office/drawing/2014/main" id="{E2CAA7BD-FCE7-01CC-09E7-3479A62194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BF0627-E4B9-B8E9-8050-F6BABA634163}"/>
              </a:ext>
            </a:extLst>
          </p:cNvPr>
          <p:cNvSpPr>
            <a:spLocks noGrp="1"/>
          </p:cNvSpPr>
          <p:nvPr>
            <p:ph type="sldNum" sz="quarter" idx="12"/>
          </p:nvPr>
        </p:nvSpPr>
        <p:spPr/>
        <p:txBody>
          <a:bodyPr/>
          <a:lstStyle/>
          <a:p>
            <a:fld id="{ACEBE52F-D8A7-4461-8348-25D59C4E8783}" type="slidenum">
              <a:rPr lang="en-US" smtClean="0"/>
              <a:t>‹#›</a:t>
            </a:fld>
            <a:endParaRPr lang="en-US"/>
          </a:p>
        </p:txBody>
      </p:sp>
    </p:spTree>
    <p:extLst>
      <p:ext uri="{BB962C8B-B14F-4D97-AF65-F5344CB8AC3E}">
        <p14:creationId xmlns:p14="http://schemas.microsoft.com/office/powerpoint/2010/main" val="168309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2906EE-DAD1-EE9A-8904-E8DE5F3BC7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5979C7E-E848-E92D-B3A0-9DD9978EF5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CA75A6-30AA-F58E-4DE4-B46A76157C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FBFC58-B717-4311-B4CE-B8A94E570729}" type="datetimeFigureOut">
              <a:rPr lang="en-US" smtClean="0"/>
              <a:t>12/14/2022</a:t>
            </a:fld>
            <a:endParaRPr lang="en-US"/>
          </a:p>
        </p:txBody>
      </p:sp>
      <p:sp>
        <p:nvSpPr>
          <p:cNvPr id="5" name="Footer Placeholder 4">
            <a:extLst>
              <a:ext uri="{FF2B5EF4-FFF2-40B4-BE49-F238E27FC236}">
                <a16:creationId xmlns:a16="http://schemas.microsoft.com/office/drawing/2014/main" id="{4D9A84E8-D451-5A7A-A38F-4C15D2F90B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169BB3-ED15-DE9F-9210-AE9D8D55CA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BE52F-D8A7-4461-8348-25D59C4E8783}" type="slidenum">
              <a:rPr lang="en-US" smtClean="0"/>
              <a:t>‹#›</a:t>
            </a:fld>
            <a:endParaRPr lang="en-US"/>
          </a:p>
        </p:txBody>
      </p:sp>
    </p:spTree>
    <p:extLst>
      <p:ext uri="{BB962C8B-B14F-4D97-AF65-F5344CB8AC3E}">
        <p14:creationId xmlns:p14="http://schemas.microsoft.com/office/powerpoint/2010/main" val="2197503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DB117-2181-5701-3DDD-A3CB2B1CB372}"/>
              </a:ext>
            </a:extLst>
          </p:cNvPr>
          <p:cNvSpPr>
            <a:spLocks noGrp="1"/>
          </p:cNvSpPr>
          <p:nvPr>
            <p:ph type="ctrTitle"/>
          </p:nvPr>
        </p:nvSpPr>
        <p:spPr/>
        <p:txBody>
          <a:bodyPr>
            <a:normAutofit/>
          </a:bodyPr>
          <a:lstStyle/>
          <a:p>
            <a:r>
              <a:rPr lang="en-US" sz="6600" b="1" dirty="0"/>
              <a:t>Sustainability and its pillars </a:t>
            </a:r>
          </a:p>
        </p:txBody>
      </p:sp>
      <p:sp>
        <p:nvSpPr>
          <p:cNvPr id="3" name="Subtitle 2">
            <a:extLst>
              <a:ext uri="{FF2B5EF4-FFF2-40B4-BE49-F238E27FC236}">
                <a16:creationId xmlns:a16="http://schemas.microsoft.com/office/drawing/2014/main" id="{4312D689-64AD-7F71-E5FC-B206C0D281C3}"/>
              </a:ext>
            </a:extLst>
          </p:cNvPr>
          <p:cNvSpPr>
            <a:spLocks noGrp="1"/>
          </p:cNvSpPr>
          <p:nvPr>
            <p:ph type="subTitle" idx="1"/>
          </p:nvPr>
        </p:nvSpPr>
        <p:spPr/>
        <p:txBody>
          <a:bodyPr>
            <a:normAutofit/>
          </a:bodyPr>
          <a:lstStyle/>
          <a:p>
            <a:r>
              <a:rPr lang="en-US" sz="3600" dirty="0"/>
              <a:t>Dr Manish Dadhich</a:t>
            </a:r>
          </a:p>
        </p:txBody>
      </p:sp>
    </p:spTree>
    <p:extLst>
      <p:ext uri="{BB962C8B-B14F-4D97-AF65-F5344CB8AC3E}">
        <p14:creationId xmlns:p14="http://schemas.microsoft.com/office/powerpoint/2010/main" val="125358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C0165-A194-27B4-09DA-219525CA9574}"/>
              </a:ext>
            </a:extLst>
          </p:cNvPr>
          <p:cNvSpPr>
            <a:spLocks noGrp="1"/>
          </p:cNvSpPr>
          <p:nvPr>
            <p:ph type="title"/>
          </p:nvPr>
        </p:nvSpPr>
        <p:spPr/>
        <p:txBody>
          <a:bodyPr/>
          <a:lstStyle/>
          <a:p>
            <a:r>
              <a:rPr lang="en-US" b="1" i="0" dirty="0">
                <a:solidFill>
                  <a:srgbClr val="111111"/>
                </a:solidFill>
                <a:effectLst/>
                <a:latin typeface="Cabin-semi-bold"/>
              </a:rPr>
              <a:t>What Is Sustainability?</a:t>
            </a:r>
            <a:endParaRPr lang="en-US" dirty="0"/>
          </a:p>
        </p:txBody>
      </p:sp>
      <p:sp>
        <p:nvSpPr>
          <p:cNvPr id="3" name="Content Placeholder 2">
            <a:extLst>
              <a:ext uri="{FF2B5EF4-FFF2-40B4-BE49-F238E27FC236}">
                <a16:creationId xmlns:a16="http://schemas.microsoft.com/office/drawing/2014/main" id="{908CEC40-6B57-8B32-7C26-8D64C02FC3ED}"/>
              </a:ext>
            </a:extLst>
          </p:cNvPr>
          <p:cNvSpPr>
            <a:spLocks noGrp="1"/>
          </p:cNvSpPr>
          <p:nvPr>
            <p:ph idx="1"/>
          </p:nvPr>
        </p:nvSpPr>
        <p:spPr>
          <a:xfrm>
            <a:off x="838200" y="1356360"/>
            <a:ext cx="10515600" cy="4820603"/>
          </a:xfrm>
        </p:spPr>
        <p:txBody>
          <a:bodyPr>
            <a:normAutofit lnSpcReduction="10000"/>
          </a:bodyPr>
          <a:lstStyle/>
          <a:p>
            <a:pPr algn="just"/>
            <a:r>
              <a:rPr lang="en-US" sz="3200" b="0" i="0" dirty="0">
                <a:solidFill>
                  <a:srgbClr val="111111"/>
                </a:solidFill>
                <a:effectLst/>
              </a:rPr>
              <a:t>It refers to the ability to maintain or support a process continuously over time. In business and policy contexts, sustainability seeks to prevent the depletion of natural or physical resources, so that they will remain available for the long term.</a:t>
            </a:r>
          </a:p>
          <a:p>
            <a:pPr algn="just"/>
            <a:r>
              <a:rPr lang="en-US" sz="3200" b="0" i="0" dirty="0">
                <a:solidFill>
                  <a:srgbClr val="333333"/>
                </a:solidFill>
                <a:effectLst/>
              </a:rPr>
              <a:t>Sustainability presumes that resources are finite, and should be used conservatively and wisely with a view to long-term priorities and consequences of the ways in which resources are used. In simplest terms, sustainability is about our children and our grandchildren, and the world we will leave them.</a:t>
            </a:r>
            <a:endParaRPr lang="en-US" sz="3200" dirty="0"/>
          </a:p>
        </p:txBody>
      </p:sp>
    </p:spTree>
    <p:extLst>
      <p:ext uri="{BB962C8B-B14F-4D97-AF65-F5344CB8AC3E}">
        <p14:creationId xmlns:p14="http://schemas.microsoft.com/office/powerpoint/2010/main" val="1585654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8ED1D-ADF1-AAC0-CCA5-0553D91400EE}"/>
              </a:ext>
            </a:extLst>
          </p:cNvPr>
          <p:cNvSpPr>
            <a:spLocks noGrp="1"/>
          </p:cNvSpPr>
          <p:nvPr>
            <p:ph type="title"/>
          </p:nvPr>
        </p:nvSpPr>
        <p:spPr/>
        <p:txBody>
          <a:bodyPr>
            <a:normAutofit/>
          </a:bodyPr>
          <a:lstStyle/>
          <a:p>
            <a:r>
              <a:rPr lang="en-US" sz="3600" b="1" kern="1800" dirty="0">
                <a:solidFill>
                  <a:srgbClr val="3A343A"/>
                </a:solidFill>
                <a:effectLst/>
                <a:latin typeface="Arial" panose="020B0604020202020204" pitchFamily="34" charset="0"/>
                <a:ea typeface="Times New Roman" panose="02020603050405020304" pitchFamily="18" charset="0"/>
              </a:rPr>
              <a:t>Four pillars of sustainability</a:t>
            </a:r>
            <a:endParaRPr lang="en-US" sz="7200" dirty="0"/>
          </a:p>
        </p:txBody>
      </p:sp>
      <p:sp>
        <p:nvSpPr>
          <p:cNvPr id="3" name="Content Placeholder 2">
            <a:extLst>
              <a:ext uri="{FF2B5EF4-FFF2-40B4-BE49-F238E27FC236}">
                <a16:creationId xmlns:a16="http://schemas.microsoft.com/office/drawing/2014/main" id="{1F100012-41AD-5BBE-7685-5173BCC6870E}"/>
              </a:ext>
            </a:extLst>
          </p:cNvPr>
          <p:cNvSpPr>
            <a:spLocks noGrp="1"/>
          </p:cNvSpPr>
          <p:nvPr>
            <p:ph idx="1"/>
          </p:nvPr>
        </p:nvSpPr>
        <p:spPr/>
        <p:txBody>
          <a:bodyPr/>
          <a:lstStyle/>
          <a:p>
            <a:endParaRPr lang="en-US"/>
          </a:p>
        </p:txBody>
      </p:sp>
      <p:pic>
        <p:nvPicPr>
          <p:cNvPr id="4" name="Picture 3" descr="4 pillars">
            <a:extLst>
              <a:ext uri="{FF2B5EF4-FFF2-40B4-BE49-F238E27FC236}">
                <a16:creationId xmlns:a16="http://schemas.microsoft.com/office/drawing/2014/main" id="{C14E83B5-8B2C-2D45-20FF-4CE84C38727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4840" y="1447800"/>
            <a:ext cx="11262360" cy="4937760"/>
          </a:xfrm>
          <a:prstGeom prst="rect">
            <a:avLst/>
          </a:prstGeom>
          <a:noFill/>
          <a:ln>
            <a:noFill/>
          </a:ln>
        </p:spPr>
      </p:pic>
    </p:spTree>
    <p:extLst>
      <p:ext uri="{BB962C8B-B14F-4D97-AF65-F5344CB8AC3E}">
        <p14:creationId xmlns:p14="http://schemas.microsoft.com/office/powerpoint/2010/main" val="202339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6804C-0AC8-26B9-A104-3F5C153DB34A}"/>
              </a:ext>
            </a:extLst>
          </p:cNvPr>
          <p:cNvSpPr>
            <a:spLocks noGrp="1"/>
          </p:cNvSpPr>
          <p:nvPr>
            <p:ph type="title"/>
          </p:nvPr>
        </p:nvSpPr>
        <p:spPr/>
        <p:txBody>
          <a:bodyPr/>
          <a:lstStyle/>
          <a:p>
            <a:r>
              <a:rPr lang="en-US" b="1" dirty="0"/>
              <a:t>1. Human sustainability</a:t>
            </a:r>
          </a:p>
        </p:txBody>
      </p:sp>
      <p:sp>
        <p:nvSpPr>
          <p:cNvPr id="3" name="Content Placeholder 2">
            <a:extLst>
              <a:ext uri="{FF2B5EF4-FFF2-40B4-BE49-F238E27FC236}">
                <a16:creationId xmlns:a16="http://schemas.microsoft.com/office/drawing/2014/main" id="{7634F580-229F-4EEE-0130-AA2404BDD034}"/>
              </a:ext>
            </a:extLst>
          </p:cNvPr>
          <p:cNvSpPr>
            <a:spLocks noGrp="1"/>
          </p:cNvSpPr>
          <p:nvPr>
            <p:ph idx="1"/>
          </p:nvPr>
        </p:nvSpPr>
        <p:spPr>
          <a:xfrm>
            <a:off x="838200" y="1447800"/>
            <a:ext cx="10515600" cy="4729163"/>
          </a:xfrm>
        </p:spPr>
        <p:txBody>
          <a:bodyPr>
            <a:normAutofit lnSpcReduction="10000"/>
          </a:bodyPr>
          <a:lstStyle/>
          <a:p>
            <a:pPr algn="just"/>
            <a:r>
              <a:rPr lang="en-US" sz="3200" dirty="0">
                <a:effectLst/>
                <a:latin typeface="Times New Roman" panose="02020603050405020304" pitchFamily="18" charset="0"/>
                <a:ea typeface="Times New Roman" panose="02020603050405020304" pitchFamily="18" charset="0"/>
                <a:cs typeface="Mangal" panose="02040503050203030202" pitchFamily="18" charset="0"/>
              </a:rPr>
              <a:t>Human sustainability aims to maintain and improve the human capital in society. Investments in the health and education systems, access to services, nutrition, knowledge and skills are all programs under the umbrella of human sustainability. </a:t>
            </a:r>
          </a:p>
          <a:p>
            <a:pPr algn="just"/>
            <a:r>
              <a:rPr lang="en-US" sz="3200" dirty="0">
                <a:effectLst/>
                <a:latin typeface="Times New Roman" panose="02020603050405020304" pitchFamily="18" charset="0"/>
                <a:ea typeface="Times New Roman" panose="02020603050405020304" pitchFamily="18" charset="0"/>
                <a:cs typeface="Mangal" panose="02040503050203030202" pitchFamily="18" charset="0"/>
              </a:rPr>
              <a:t>Natural resources and spaces available are limited and there is a need to balance continual growth with improvements to health and achieving economic wellbeing for everyone. In the context of business, an </a:t>
            </a:r>
            <a:r>
              <a:rPr lang="en-US" sz="3200" dirty="0" err="1">
                <a:effectLst/>
                <a:latin typeface="Times New Roman" panose="02020603050405020304" pitchFamily="18" charset="0"/>
                <a:ea typeface="Times New Roman" panose="02020603050405020304" pitchFamily="18" charset="0"/>
                <a:cs typeface="Mangal" panose="02040503050203030202" pitchFamily="18" charset="0"/>
              </a:rPr>
              <a:t>organisation</a:t>
            </a:r>
            <a:r>
              <a:rPr lang="en-US" sz="3200" dirty="0">
                <a:effectLst/>
                <a:latin typeface="Times New Roman" panose="02020603050405020304" pitchFamily="18" charset="0"/>
                <a:ea typeface="Times New Roman" panose="02020603050405020304" pitchFamily="18" charset="0"/>
                <a:cs typeface="Mangal" panose="02040503050203030202" pitchFamily="18" charset="0"/>
              </a:rPr>
              <a:t> will view itself as a member of society and promote business values that respect human capital. </a:t>
            </a:r>
            <a:endParaRPr lang="en-US" sz="4400" dirty="0"/>
          </a:p>
        </p:txBody>
      </p:sp>
    </p:spTree>
    <p:extLst>
      <p:ext uri="{BB962C8B-B14F-4D97-AF65-F5344CB8AC3E}">
        <p14:creationId xmlns:p14="http://schemas.microsoft.com/office/powerpoint/2010/main" val="256439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05A93-EADF-0F97-C4FD-DC2225D8B3E2}"/>
              </a:ext>
            </a:extLst>
          </p:cNvPr>
          <p:cNvSpPr>
            <a:spLocks noGrp="1"/>
          </p:cNvSpPr>
          <p:nvPr>
            <p:ph type="title"/>
          </p:nvPr>
        </p:nvSpPr>
        <p:spPr/>
        <p:txBody>
          <a:bodyPr/>
          <a:lstStyle/>
          <a:p>
            <a:r>
              <a:rPr lang="en-US" b="1" dirty="0"/>
              <a:t>1. Human sustainability (</a:t>
            </a:r>
            <a:r>
              <a:rPr lang="en-US" b="1" dirty="0" err="1"/>
              <a:t>contd</a:t>
            </a:r>
            <a:r>
              <a:rPr lang="en-US" b="1" dirty="0"/>
              <a:t>)</a:t>
            </a:r>
            <a:endParaRPr lang="en-US" dirty="0"/>
          </a:p>
        </p:txBody>
      </p:sp>
      <p:sp>
        <p:nvSpPr>
          <p:cNvPr id="3" name="Content Placeholder 2">
            <a:extLst>
              <a:ext uri="{FF2B5EF4-FFF2-40B4-BE49-F238E27FC236}">
                <a16:creationId xmlns:a16="http://schemas.microsoft.com/office/drawing/2014/main" id="{96F51EC0-1C38-A9DC-5260-F8C3557E9341}"/>
              </a:ext>
            </a:extLst>
          </p:cNvPr>
          <p:cNvSpPr>
            <a:spLocks noGrp="1"/>
          </p:cNvSpPr>
          <p:nvPr>
            <p:ph idx="1"/>
          </p:nvPr>
        </p:nvSpPr>
        <p:spPr/>
        <p:txBody>
          <a:bodyPr>
            <a:normAutofit fontScale="92500"/>
          </a:bodyPr>
          <a:lstStyle/>
          <a:p>
            <a:pPr algn="just"/>
            <a:r>
              <a:rPr lang="en-US" sz="3200" dirty="0">
                <a:effectLst/>
                <a:latin typeface="Times New Roman" panose="02020603050405020304" pitchFamily="18" charset="0"/>
                <a:ea typeface="Times New Roman" panose="02020603050405020304" pitchFamily="18" charset="0"/>
                <a:cs typeface="Mangal" panose="02040503050203030202" pitchFamily="18" charset="0"/>
              </a:rPr>
              <a:t>Human sustainability focuses on the importance of anyone directly or indirectly involved in the making of products, or provision of services or broader stakeholders (Benn et al., 2014). </a:t>
            </a:r>
          </a:p>
          <a:p>
            <a:pPr algn="just"/>
            <a:r>
              <a:rPr lang="en-US" sz="3200" dirty="0">
                <a:effectLst/>
                <a:latin typeface="Times New Roman" panose="02020603050405020304" pitchFamily="18" charset="0"/>
                <a:ea typeface="Times New Roman" panose="02020603050405020304" pitchFamily="18" charset="0"/>
                <a:cs typeface="Mangal" panose="02040503050203030202" pitchFamily="18" charset="0"/>
              </a:rPr>
              <a:t>Communities around the globe may be positively or negatively affected by business activities, or impacted through methods used to source raw materials. Human sustainability encompasses the development of skills and human capacity to support the functions and sustainability of the </a:t>
            </a:r>
            <a:r>
              <a:rPr lang="en-US" sz="3200" dirty="0" err="1">
                <a:effectLst/>
                <a:latin typeface="Times New Roman" panose="02020603050405020304" pitchFamily="18" charset="0"/>
                <a:ea typeface="Times New Roman" panose="02020603050405020304" pitchFamily="18" charset="0"/>
                <a:cs typeface="Mangal" panose="02040503050203030202" pitchFamily="18" charset="0"/>
              </a:rPr>
              <a:t>organisation</a:t>
            </a:r>
            <a:r>
              <a:rPr lang="en-US" sz="3200" dirty="0">
                <a:effectLst/>
                <a:latin typeface="Times New Roman" panose="02020603050405020304" pitchFamily="18" charset="0"/>
                <a:ea typeface="Times New Roman" panose="02020603050405020304" pitchFamily="18" charset="0"/>
                <a:cs typeface="Mangal" panose="02040503050203030202" pitchFamily="18" charset="0"/>
              </a:rPr>
              <a:t> and to promote the wellbeing of communities and society.</a:t>
            </a:r>
            <a:endParaRPr lang="en-US" sz="32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3200" dirty="0"/>
          </a:p>
        </p:txBody>
      </p:sp>
    </p:spTree>
    <p:extLst>
      <p:ext uri="{BB962C8B-B14F-4D97-AF65-F5344CB8AC3E}">
        <p14:creationId xmlns:p14="http://schemas.microsoft.com/office/powerpoint/2010/main" val="495875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67873-D52C-2FB4-5393-6B29CE738CC1}"/>
              </a:ext>
            </a:extLst>
          </p:cNvPr>
          <p:cNvSpPr>
            <a:spLocks noGrp="1"/>
          </p:cNvSpPr>
          <p:nvPr>
            <p:ph type="title"/>
          </p:nvPr>
        </p:nvSpPr>
        <p:spPr/>
        <p:txBody>
          <a:bodyPr/>
          <a:lstStyle/>
          <a:p>
            <a:r>
              <a:rPr lang="en-US" b="1" dirty="0"/>
              <a:t>2. Social sustainability</a:t>
            </a:r>
          </a:p>
        </p:txBody>
      </p:sp>
      <p:sp>
        <p:nvSpPr>
          <p:cNvPr id="3" name="Content Placeholder 2">
            <a:extLst>
              <a:ext uri="{FF2B5EF4-FFF2-40B4-BE49-F238E27FC236}">
                <a16:creationId xmlns:a16="http://schemas.microsoft.com/office/drawing/2014/main" id="{864ADF83-AD49-BDB7-3FEF-C3DF8FE0CAEB}"/>
              </a:ext>
            </a:extLst>
          </p:cNvPr>
          <p:cNvSpPr>
            <a:spLocks noGrp="1"/>
          </p:cNvSpPr>
          <p:nvPr>
            <p:ph idx="1"/>
          </p:nvPr>
        </p:nvSpPr>
        <p:spPr>
          <a:xfrm>
            <a:off x="838200" y="1310640"/>
            <a:ext cx="10515600" cy="5182235"/>
          </a:xfrm>
        </p:spPr>
        <p:txBody>
          <a:bodyPr>
            <a:normAutofit/>
          </a:bodyPr>
          <a:lstStyle/>
          <a:p>
            <a:pPr algn="just"/>
            <a:r>
              <a:rPr lang="en-US" sz="3200" dirty="0">
                <a:effectLst/>
                <a:latin typeface="Times New Roman" panose="02020603050405020304" pitchFamily="18" charset="0"/>
                <a:ea typeface="Times New Roman" panose="02020603050405020304" pitchFamily="18" charset="0"/>
              </a:rPr>
              <a:t>Social sustainability aims to preserve social capital by investing and creating services that constitute the framework of our society. The concept accommodates a larger view of the world in relation to communities, cultures and </a:t>
            </a:r>
            <a:r>
              <a:rPr lang="en-US" sz="3200" dirty="0" err="1">
                <a:effectLst/>
                <a:latin typeface="Times New Roman" panose="02020603050405020304" pitchFamily="18" charset="0"/>
                <a:ea typeface="Times New Roman" panose="02020603050405020304" pitchFamily="18" charset="0"/>
              </a:rPr>
              <a:t>globalisation</a:t>
            </a:r>
            <a:r>
              <a:rPr lang="en-US" sz="3200" dirty="0">
                <a:effectLst/>
                <a:latin typeface="Times New Roman" panose="02020603050405020304" pitchFamily="18" charset="0"/>
                <a:ea typeface="Times New Roman" panose="02020603050405020304" pitchFamily="18" charset="0"/>
              </a:rPr>
              <a:t>. </a:t>
            </a:r>
          </a:p>
          <a:p>
            <a:pPr algn="just"/>
            <a:r>
              <a:rPr lang="en-US" sz="3200" dirty="0">
                <a:effectLst/>
                <a:latin typeface="Times New Roman" panose="02020603050405020304" pitchFamily="18" charset="0"/>
                <a:ea typeface="Times New Roman" panose="02020603050405020304" pitchFamily="18" charset="0"/>
              </a:rPr>
              <a:t>It means to preserve future generations and to acknowledge that what we do can have an impact on others and on the world. Social sustainability focuses on maintaining and improving social quality with concepts such as cohesion, reciprocity and honesty and the importance of relationships amongst people. </a:t>
            </a:r>
            <a:endParaRPr lang="en-US" sz="4400" dirty="0"/>
          </a:p>
        </p:txBody>
      </p:sp>
    </p:spTree>
    <p:extLst>
      <p:ext uri="{BB962C8B-B14F-4D97-AF65-F5344CB8AC3E}">
        <p14:creationId xmlns:p14="http://schemas.microsoft.com/office/powerpoint/2010/main" val="855409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D6492-99EB-DCE9-B5AE-A3B467D0F1C5}"/>
              </a:ext>
            </a:extLst>
          </p:cNvPr>
          <p:cNvSpPr>
            <a:spLocks noGrp="1"/>
          </p:cNvSpPr>
          <p:nvPr>
            <p:ph type="title"/>
          </p:nvPr>
        </p:nvSpPr>
        <p:spPr>
          <a:xfrm>
            <a:off x="838200" y="365125"/>
            <a:ext cx="10515600" cy="793115"/>
          </a:xfrm>
        </p:spPr>
        <p:txBody>
          <a:bodyPr/>
          <a:lstStyle/>
          <a:p>
            <a:r>
              <a:rPr lang="en-US" b="1" dirty="0"/>
              <a:t>3. Economic sustainability</a:t>
            </a:r>
          </a:p>
        </p:txBody>
      </p:sp>
      <p:sp>
        <p:nvSpPr>
          <p:cNvPr id="3" name="Content Placeholder 2">
            <a:extLst>
              <a:ext uri="{FF2B5EF4-FFF2-40B4-BE49-F238E27FC236}">
                <a16:creationId xmlns:a16="http://schemas.microsoft.com/office/drawing/2014/main" id="{09903828-ABBB-D0C1-E84D-0B25293B52C0}"/>
              </a:ext>
            </a:extLst>
          </p:cNvPr>
          <p:cNvSpPr>
            <a:spLocks noGrp="1"/>
          </p:cNvSpPr>
          <p:nvPr>
            <p:ph idx="1"/>
          </p:nvPr>
        </p:nvSpPr>
        <p:spPr>
          <a:xfrm>
            <a:off x="838200" y="1356360"/>
            <a:ext cx="10515600" cy="5136515"/>
          </a:xfrm>
        </p:spPr>
        <p:txBody>
          <a:bodyPr>
            <a:normAutofit/>
          </a:bodyPr>
          <a:lstStyle/>
          <a:p>
            <a:pPr algn="just"/>
            <a:r>
              <a:rPr lang="en-US" sz="3200" dirty="0"/>
              <a:t>Economic sustainability aims to maintain the capital intact. If social sustainability focuses on improving social equality, economic sustainability aims to improve the standard of living. In the context of business, it refers to the efficient use of assets to maintain company profitability over time. </a:t>
            </a:r>
          </a:p>
          <a:p>
            <a:pPr algn="just"/>
            <a:r>
              <a:rPr lang="en-US" sz="3200" dirty="0"/>
              <a:t>“Maintaining high and stable levels of economic growth is one of the key objectives of sustainable development. Abandoning economic growth is not an option. But sustainable development is more than just economic growth. The quality of growth matters as well as the quantity.”</a:t>
            </a:r>
          </a:p>
          <a:p>
            <a:pPr algn="just"/>
            <a:endParaRPr lang="en-US" sz="3200" dirty="0"/>
          </a:p>
        </p:txBody>
      </p:sp>
    </p:spTree>
    <p:extLst>
      <p:ext uri="{BB962C8B-B14F-4D97-AF65-F5344CB8AC3E}">
        <p14:creationId xmlns:p14="http://schemas.microsoft.com/office/powerpoint/2010/main" val="406228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7418A-41E7-2F53-EABF-EE4C3957BC50}"/>
              </a:ext>
            </a:extLst>
          </p:cNvPr>
          <p:cNvSpPr>
            <a:spLocks noGrp="1"/>
          </p:cNvSpPr>
          <p:nvPr>
            <p:ph type="title"/>
          </p:nvPr>
        </p:nvSpPr>
        <p:spPr/>
        <p:txBody>
          <a:bodyPr>
            <a:normAutofit/>
          </a:bodyPr>
          <a:lstStyle/>
          <a:p>
            <a:r>
              <a:rPr lang="en-US" sz="4000" b="1" dirty="0"/>
              <a:t>4. Environmental sustainability</a:t>
            </a:r>
          </a:p>
        </p:txBody>
      </p:sp>
      <p:sp>
        <p:nvSpPr>
          <p:cNvPr id="3" name="Content Placeholder 2">
            <a:extLst>
              <a:ext uri="{FF2B5EF4-FFF2-40B4-BE49-F238E27FC236}">
                <a16:creationId xmlns:a16="http://schemas.microsoft.com/office/drawing/2014/main" id="{AC3C4B87-2B78-01AE-70E6-FE0D97578825}"/>
              </a:ext>
            </a:extLst>
          </p:cNvPr>
          <p:cNvSpPr>
            <a:spLocks noGrp="1"/>
          </p:cNvSpPr>
          <p:nvPr>
            <p:ph idx="1"/>
          </p:nvPr>
        </p:nvSpPr>
        <p:spPr/>
        <p:txBody>
          <a:bodyPr>
            <a:normAutofit lnSpcReduction="10000"/>
          </a:bodyPr>
          <a:lstStyle/>
          <a:p>
            <a:pPr algn="just"/>
            <a:r>
              <a:rPr lang="en-US" sz="3200" dirty="0">
                <a:effectLst/>
                <a:latin typeface="Times New Roman" panose="02020603050405020304" pitchFamily="18" charset="0"/>
                <a:ea typeface="Times New Roman" panose="02020603050405020304" pitchFamily="18" charset="0"/>
                <a:cs typeface="Mangal" panose="02040503050203030202" pitchFamily="18" charset="0"/>
              </a:rPr>
              <a:t>Environmental sustainability aims to improve human welfare through the protection of natural capital (e.g. land, air, water, minerals etc.). Initiatives and programs are defined environmentally sustainable when they ensure that the needs of the population are met without the risk of compromising the needs of future generations. </a:t>
            </a:r>
          </a:p>
          <a:p>
            <a:pPr algn="just"/>
            <a:r>
              <a:rPr lang="en-US" sz="3200" dirty="0">
                <a:effectLst/>
                <a:latin typeface="Times New Roman" panose="02020603050405020304" pitchFamily="18" charset="0"/>
                <a:ea typeface="Times New Roman" panose="02020603050405020304" pitchFamily="18" charset="0"/>
                <a:cs typeface="Mangal" panose="02040503050203030202" pitchFamily="18" charset="0"/>
              </a:rPr>
              <a:t>According to Dunphy et al. (2000) an environmentally sustainable business seeks to integrate all four sustainability pillars, and to reach this aim each one needs to be treated equally.</a:t>
            </a:r>
            <a:endParaRPr lang="en-US" sz="32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400" dirty="0"/>
          </a:p>
        </p:txBody>
      </p:sp>
    </p:spTree>
    <p:extLst>
      <p:ext uri="{BB962C8B-B14F-4D97-AF65-F5344CB8AC3E}">
        <p14:creationId xmlns:p14="http://schemas.microsoft.com/office/powerpoint/2010/main" val="464969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2829E-683F-5F34-2B61-BB9BA18FCEE6}"/>
              </a:ext>
            </a:extLst>
          </p:cNvPr>
          <p:cNvSpPr>
            <a:spLocks noGrp="1"/>
          </p:cNvSpPr>
          <p:nvPr>
            <p:ph type="title"/>
          </p:nvPr>
        </p:nvSpPr>
        <p:spPr/>
        <p:txBody>
          <a:bodyPr/>
          <a:lstStyle/>
          <a:p>
            <a:r>
              <a:rPr lang="en-US" b="1" dirty="0"/>
              <a:t>Conclusion</a:t>
            </a:r>
          </a:p>
        </p:txBody>
      </p:sp>
      <p:sp>
        <p:nvSpPr>
          <p:cNvPr id="3" name="Content Placeholder 2">
            <a:extLst>
              <a:ext uri="{FF2B5EF4-FFF2-40B4-BE49-F238E27FC236}">
                <a16:creationId xmlns:a16="http://schemas.microsoft.com/office/drawing/2014/main" id="{C9C2EAAE-FAC8-202C-5ED9-137C8521FA53}"/>
              </a:ext>
            </a:extLst>
          </p:cNvPr>
          <p:cNvSpPr>
            <a:spLocks noGrp="1"/>
          </p:cNvSpPr>
          <p:nvPr>
            <p:ph idx="1"/>
          </p:nvPr>
        </p:nvSpPr>
        <p:spPr/>
        <p:txBody>
          <a:bodyPr>
            <a:normAutofit lnSpcReduction="10000"/>
          </a:bodyPr>
          <a:lstStyle/>
          <a:p>
            <a:pPr algn="just"/>
            <a:r>
              <a:rPr lang="en-US" sz="3200" dirty="0">
                <a:effectLst/>
                <a:latin typeface="Times New Roman" panose="02020603050405020304" pitchFamily="18" charset="0"/>
                <a:ea typeface="Times New Roman" panose="02020603050405020304" pitchFamily="18" charset="0"/>
                <a:cs typeface="Mangal" panose="02040503050203030202" pitchFamily="18" charset="0"/>
              </a:rPr>
              <a:t>The principle of the four pillars of sustainability states that for complete sustainability problems to be solved in relation to all four pillars of sustainability and then need be maintained. </a:t>
            </a:r>
          </a:p>
          <a:p>
            <a:pPr algn="just"/>
            <a:r>
              <a:rPr lang="en-US" sz="3200" dirty="0">
                <a:effectLst/>
                <a:latin typeface="Times New Roman" panose="02020603050405020304" pitchFamily="18" charset="0"/>
                <a:ea typeface="Times New Roman" panose="02020603050405020304" pitchFamily="18" charset="0"/>
                <a:cs typeface="Mangal" panose="02040503050203030202" pitchFamily="18" charset="0"/>
              </a:rPr>
              <a:t>Although in some cases these may overlap, it is important to identify the specific type of green business to focus on, as the four types present unique characteristics. Businesses need to make a strategic decision about it so as to effectively incorporate the chosen approach into their policies and procedures.</a:t>
            </a:r>
            <a:endParaRPr lang="en-US" sz="32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400" dirty="0"/>
          </a:p>
        </p:txBody>
      </p:sp>
    </p:spTree>
    <p:extLst>
      <p:ext uri="{BB962C8B-B14F-4D97-AF65-F5344CB8AC3E}">
        <p14:creationId xmlns:p14="http://schemas.microsoft.com/office/powerpoint/2010/main" val="22356368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672</Words>
  <Application>Microsoft Office PowerPoint</Application>
  <PresentationFormat>Widescreen</PresentationFormat>
  <Paragraphs>24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Cabin-semi-bold</vt:lpstr>
      <vt:lpstr>Calibri</vt:lpstr>
      <vt:lpstr>Calibri Light</vt:lpstr>
      <vt:lpstr>Times New Roman</vt:lpstr>
      <vt:lpstr>Office Theme</vt:lpstr>
      <vt:lpstr>Sustainability and its pillars </vt:lpstr>
      <vt:lpstr>What Is Sustainability?</vt:lpstr>
      <vt:lpstr>Four pillars of sustainability</vt:lpstr>
      <vt:lpstr>1. Human sustainability</vt:lpstr>
      <vt:lpstr>1. Human sustainability (contd)</vt:lpstr>
      <vt:lpstr>2. Social sustainability</vt:lpstr>
      <vt:lpstr>3. Economic sustainability</vt:lpstr>
      <vt:lpstr>4. Environmental sustainability</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four pillars of sustainability</dc:title>
  <dc:creator>Manish Dadhich</dc:creator>
  <cp:lastModifiedBy>Manish Dadhich</cp:lastModifiedBy>
  <cp:revision>9</cp:revision>
  <dcterms:created xsi:type="dcterms:W3CDTF">2022-12-14T07:11:23Z</dcterms:created>
  <dcterms:modified xsi:type="dcterms:W3CDTF">2022-12-14T07:28:42Z</dcterms:modified>
</cp:coreProperties>
</file>