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sldIdLst>
    <p:sldId id="256" r:id="rId2"/>
    <p:sldId id="257" r:id="rId3"/>
    <p:sldId id="258" r:id="rId4"/>
    <p:sldId id="259" r:id="rId5"/>
    <p:sldId id="260" r:id="rId6"/>
    <p:sldId id="261" r:id="rId7"/>
    <p:sldId id="262" r:id="rId8"/>
    <p:sldId id="263" r:id="rId9"/>
    <p:sldId id="29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94"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066" autoAdjust="0"/>
    <p:restoredTop sz="94575" autoAdjust="0"/>
  </p:normalViewPr>
  <p:slideViewPr>
    <p:cSldViewPr>
      <p:cViewPr>
        <p:scale>
          <a:sx n="66" d="100"/>
          <a:sy n="66" d="100"/>
        </p:scale>
        <p:origin x="-1566"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16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5362" name="Group 2"/>
          <p:cNvGrpSpPr>
            <a:grpSpLocks/>
          </p:cNvGrpSpPr>
          <p:nvPr/>
        </p:nvGrpSpPr>
        <p:grpSpPr bwMode="auto">
          <a:xfrm>
            <a:off x="0" y="0"/>
            <a:ext cx="8763000" cy="5943600"/>
            <a:chOff x="0" y="0"/>
            <a:chExt cx="5520" cy="3744"/>
          </a:xfrm>
        </p:grpSpPr>
        <p:sp>
          <p:nvSpPr>
            <p:cNvPr id="15363"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en-US" sz="2400">
                <a:latin typeface="Times New Roman" pitchFamily="18" charset="0"/>
              </a:endParaRPr>
            </a:p>
          </p:txBody>
        </p:sp>
        <p:grpSp>
          <p:nvGrpSpPr>
            <p:cNvPr id="15364" name="Group 4"/>
            <p:cNvGrpSpPr>
              <a:grpSpLocks/>
            </p:cNvGrpSpPr>
            <p:nvPr userDrawn="1"/>
          </p:nvGrpSpPr>
          <p:grpSpPr bwMode="auto">
            <a:xfrm>
              <a:off x="0" y="2208"/>
              <a:ext cx="5520" cy="1536"/>
              <a:chOff x="0" y="2208"/>
              <a:chExt cx="5520" cy="1536"/>
            </a:xfrm>
          </p:grpSpPr>
          <p:sp>
            <p:nvSpPr>
              <p:cNvPr id="15365"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en-US" sz="2400">
                  <a:latin typeface="Times New Roman" pitchFamily="18" charset="0"/>
                </a:endParaRPr>
              </a:p>
            </p:txBody>
          </p:sp>
          <p:sp>
            <p:nvSpPr>
              <p:cNvPr id="15366"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en-US" sz="2400">
                  <a:latin typeface="Times New Roman" pitchFamily="18" charset="0"/>
                </a:endParaRPr>
              </a:p>
            </p:txBody>
          </p:sp>
          <p:sp>
            <p:nvSpPr>
              <p:cNvPr id="15367"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en-US"/>
              </a:p>
            </p:txBody>
          </p:sp>
        </p:grpSp>
        <p:grpSp>
          <p:nvGrpSpPr>
            <p:cNvPr id="15368" name="Group 8"/>
            <p:cNvGrpSpPr>
              <a:grpSpLocks/>
            </p:cNvGrpSpPr>
            <p:nvPr userDrawn="1"/>
          </p:nvGrpSpPr>
          <p:grpSpPr bwMode="auto">
            <a:xfrm>
              <a:off x="400" y="336"/>
              <a:ext cx="5088" cy="192"/>
              <a:chOff x="400" y="336"/>
              <a:chExt cx="5088" cy="192"/>
            </a:xfrm>
          </p:grpSpPr>
          <p:sp>
            <p:nvSpPr>
              <p:cNvPr id="15369"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en-US" sz="2400">
                  <a:latin typeface="Times New Roman" pitchFamily="18" charset="0"/>
                </a:endParaRPr>
              </a:p>
            </p:txBody>
          </p:sp>
          <p:sp>
            <p:nvSpPr>
              <p:cNvPr id="15370"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en-US"/>
              </a:p>
            </p:txBody>
          </p:sp>
        </p:grpSp>
      </p:grpSp>
      <p:sp>
        <p:nvSpPr>
          <p:cNvPr id="15371"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1537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15373" name="Rectangle 13"/>
          <p:cNvSpPr>
            <a:spLocks noGrp="1" noChangeArrowheads="1"/>
          </p:cNvSpPr>
          <p:nvPr>
            <p:ph type="dt" sz="half" idx="2"/>
          </p:nvPr>
        </p:nvSpPr>
        <p:spPr>
          <a:xfrm>
            <a:off x="912813" y="6251575"/>
            <a:ext cx="1905000" cy="457200"/>
          </a:xfrm>
        </p:spPr>
        <p:txBody>
          <a:bodyPr/>
          <a:lstStyle>
            <a:lvl1pPr>
              <a:defRPr/>
            </a:lvl1pPr>
          </a:lstStyle>
          <a:p>
            <a:endParaRPr lang="en-US"/>
          </a:p>
        </p:txBody>
      </p:sp>
      <p:sp>
        <p:nvSpPr>
          <p:cNvPr id="15374" name="Rectangle 14"/>
          <p:cNvSpPr>
            <a:spLocks noGrp="1" noChangeArrowheads="1"/>
          </p:cNvSpPr>
          <p:nvPr>
            <p:ph type="ftr" sz="quarter" idx="3"/>
          </p:nvPr>
        </p:nvSpPr>
        <p:spPr>
          <a:xfrm>
            <a:off x="3354388" y="6248400"/>
            <a:ext cx="2895600" cy="457200"/>
          </a:xfrm>
        </p:spPr>
        <p:txBody>
          <a:bodyPr/>
          <a:lstStyle>
            <a:lvl1pPr>
              <a:defRPr/>
            </a:lvl1pPr>
          </a:lstStyle>
          <a:p>
            <a:endParaRPr lang="en-US"/>
          </a:p>
        </p:txBody>
      </p:sp>
      <p:sp>
        <p:nvSpPr>
          <p:cNvPr id="15375" name="Rectangle 15"/>
          <p:cNvSpPr>
            <a:spLocks noGrp="1" noChangeArrowheads="1"/>
          </p:cNvSpPr>
          <p:nvPr>
            <p:ph type="sldNum" sz="quarter" idx="4"/>
          </p:nvPr>
        </p:nvSpPr>
        <p:spPr/>
        <p:txBody>
          <a:bodyPr/>
          <a:lstStyle>
            <a:lvl1pPr>
              <a:defRPr/>
            </a:lvl1pPr>
          </a:lstStyle>
          <a:p>
            <a:fld id="{08FD0207-B743-44EC-AC6E-BCFE95FDC5C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7719726-9D78-4822-8279-B8BF0FEA68B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02EAB6-1DFD-4ED1-B8F3-F8D423A64EC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277813"/>
            <a:ext cx="77724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914400" y="6251575"/>
            <a:ext cx="1981200" cy="457200"/>
          </a:xfrm>
        </p:spPr>
        <p:txBody>
          <a:bodyPr/>
          <a:lstStyle>
            <a:lvl1pPr>
              <a:defRPr/>
            </a:lvl1pPr>
          </a:lstStyle>
          <a:p>
            <a:endParaRPr lang="en-US"/>
          </a:p>
        </p:txBody>
      </p:sp>
      <p:sp>
        <p:nvSpPr>
          <p:cNvPr id="4" name="Footer Placeholder 3"/>
          <p:cNvSpPr>
            <a:spLocks noGrp="1"/>
          </p:cNvSpPr>
          <p:nvPr>
            <p:ph type="ftr" sz="quarter" idx="11"/>
          </p:nvPr>
        </p:nvSpPr>
        <p:spPr>
          <a:xfrm>
            <a:off x="3352800" y="6248400"/>
            <a:ext cx="29718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781800" y="6248400"/>
            <a:ext cx="1905000" cy="457200"/>
          </a:xfrm>
        </p:spPr>
        <p:txBody>
          <a:bodyPr/>
          <a:lstStyle>
            <a:lvl1pPr>
              <a:defRPr/>
            </a:lvl1pPr>
          </a:lstStyle>
          <a:p>
            <a:fld id="{277D50C6-576F-4640-9C70-18BB81AE6B2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4CBDECC-6FF6-4D7E-849B-720E02BC6D4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DDF1547-3E02-4696-AA75-6EBC5378A85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40DBC63-3FED-4D04-80B5-6B7ACA0F026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B38A102-F3C2-4032-B81A-BDF0AEB1C75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B16E535-A3F0-4AE8-B83D-DBA556B5D53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18AD0D1-974D-45AC-B363-E7DAD2E2042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C2E97F7-72AE-4674-961B-257D12CF826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E232008-C76C-4538-9FC5-908FBD25261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338" name="Group 2"/>
          <p:cNvGrpSpPr>
            <a:grpSpLocks/>
          </p:cNvGrpSpPr>
          <p:nvPr/>
        </p:nvGrpSpPr>
        <p:grpSpPr bwMode="auto">
          <a:xfrm>
            <a:off x="0" y="0"/>
            <a:ext cx="8686800" cy="4876800"/>
            <a:chOff x="0" y="0"/>
            <a:chExt cx="5472" cy="3072"/>
          </a:xfrm>
        </p:grpSpPr>
        <p:sp>
          <p:nvSpPr>
            <p:cNvPr id="1433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en-US" sz="2400">
                <a:latin typeface="Times New Roman" pitchFamily="18" charset="0"/>
              </a:endParaRPr>
            </a:p>
          </p:txBody>
        </p:sp>
        <p:grpSp>
          <p:nvGrpSpPr>
            <p:cNvPr id="14340" name="Group 4"/>
            <p:cNvGrpSpPr>
              <a:grpSpLocks/>
            </p:cNvGrpSpPr>
            <p:nvPr/>
          </p:nvGrpSpPr>
          <p:grpSpPr bwMode="auto">
            <a:xfrm>
              <a:off x="240" y="893"/>
              <a:ext cx="5232" cy="115"/>
              <a:chOff x="240" y="893"/>
              <a:chExt cx="5232" cy="115"/>
            </a:xfrm>
          </p:grpSpPr>
          <p:sp>
            <p:nvSpPr>
              <p:cNvPr id="1434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en-US" sz="2400">
                  <a:latin typeface="Times New Roman" pitchFamily="18" charset="0"/>
                </a:endParaRPr>
              </a:p>
            </p:txBody>
          </p:sp>
          <p:sp>
            <p:nvSpPr>
              <p:cNvPr id="1434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en-US"/>
              </a:p>
            </p:txBody>
          </p:sp>
        </p:grpSp>
      </p:grpSp>
      <p:sp>
        <p:nvSpPr>
          <p:cNvPr id="1434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4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p>
        </p:txBody>
      </p:sp>
      <p:sp>
        <p:nvSpPr>
          <p:cNvPr id="1434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1434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552CFDC0-E8BE-407A-B540-B81AED4BAC42}" type="slidenum">
              <a:rPr lang="en-US"/>
              <a:pPr/>
              <a:t>‹#›</a:t>
            </a:fld>
            <a:endParaRPr lang="en-US"/>
          </a:p>
        </p:txBody>
      </p:sp>
      <p:sp>
        <p:nvSpPr>
          <p:cNvPr id="1434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investorglossary.com/financial-accounting-standards-board.htm"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icai/"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2743200" y="457200"/>
            <a:ext cx="3444875" cy="1189038"/>
          </a:xfrm>
          <a:prstGeom prst="rect">
            <a:avLst/>
          </a:prstGeom>
          <a:noFill/>
          <a:ln w="9525">
            <a:noFill/>
            <a:miter lim="800000"/>
            <a:headEnd/>
            <a:tailEnd/>
          </a:ln>
          <a:effectLst/>
        </p:spPr>
        <p:txBody>
          <a:bodyPr>
            <a:spAutoFit/>
          </a:bodyPr>
          <a:lstStyle/>
          <a:p>
            <a:pPr algn="ctr"/>
            <a:r>
              <a:rPr lang="en-US" sz="7200" b="1">
                <a:latin typeface="Book Antiqua" pitchFamily="18" charset="0"/>
              </a:rPr>
              <a:t>GAAP</a:t>
            </a:r>
          </a:p>
        </p:txBody>
      </p:sp>
      <p:sp>
        <p:nvSpPr>
          <p:cNvPr id="2053" name="Text Box 5"/>
          <p:cNvSpPr txBox="1">
            <a:spLocks noChangeArrowheads="1"/>
          </p:cNvSpPr>
          <p:nvPr/>
        </p:nvSpPr>
        <p:spPr bwMode="auto">
          <a:xfrm>
            <a:off x="4800600" y="1752600"/>
            <a:ext cx="3962400" cy="368627"/>
          </a:xfrm>
          <a:prstGeom prst="rect">
            <a:avLst/>
          </a:prstGeom>
          <a:noFill/>
          <a:ln w="9525">
            <a:noFill/>
            <a:miter lim="800000"/>
            <a:headEnd/>
            <a:tailEnd/>
          </a:ln>
          <a:effectLst/>
        </p:spPr>
        <p:txBody>
          <a:bodyPr>
            <a:spAutoFit/>
          </a:bodyPr>
          <a:lstStyle/>
          <a:p>
            <a:pPr>
              <a:lnSpc>
                <a:spcPct val="70000"/>
              </a:lnSpc>
              <a:spcBef>
                <a:spcPct val="50000"/>
              </a:spcBef>
            </a:pPr>
            <a:r>
              <a:rPr lang="en-US" sz="2400" b="1" dirty="0" smtClean="0">
                <a:latin typeface="Book Antiqua" pitchFamily="18" charset="0"/>
              </a:rPr>
              <a:t>Dr. Manish </a:t>
            </a:r>
            <a:r>
              <a:rPr lang="en-US" sz="2400" b="1" smtClean="0">
                <a:latin typeface="Book Antiqua" pitchFamily="18" charset="0"/>
              </a:rPr>
              <a:t>Dadhich</a:t>
            </a:r>
            <a:endParaRPr lang="en-US" sz="2400" b="1" dirty="0">
              <a:latin typeface="Book Antiqua" pitchFamily="18" charset="0"/>
            </a:endParaRPr>
          </a:p>
        </p:txBody>
      </p:sp>
      <p:sp>
        <p:nvSpPr>
          <p:cNvPr id="2054" name="Text Box 6"/>
          <p:cNvSpPr txBox="1">
            <a:spLocks noChangeArrowheads="1"/>
          </p:cNvSpPr>
          <p:nvPr/>
        </p:nvSpPr>
        <p:spPr bwMode="auto">
          <a:xfrm>
            <a:off x="1981200" y="5181600"/>
            <a:ext cx="5730875" cy="584775"/>
          </a:xfrm>
          <a:prstGeom prst="rect">
            <a:avLst/>
          </a:prstGeom>
          <a:noFill/>
          <a:ln w="9525">
            <a:noFill/>
            <a:miter lim="800000"/>
            <a:headEnd/>
            <a:tailEnd/>
          </a:ln>
          <a:effectLst/>
        </p:spPr>
        <p:txBody>
          <a:bodyPr>
            <a:spAutoFit/>
          </a:bodyPr>
          <a:lstStyle/>
          <a:p>
            <a:pPr algn="ctr"/>
            <a:endParaRPr lang="en-US" sz="3200" b="1" dirty="0">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2" name="Rectangle 6"/>
          <p:cNvSpPr>
            <a:spLocks noChangeArrowheads="1"/>
          </p:cNvSpPr>
          <p:nvPr/>
        </p:nvSpPr>
        <p:spPr bwMode="auto">
          <a:xfrm>
            <a:off x="609600" y="1752600"/>
            <a:ext cx="8305800" cy="4862870"/>
          </a:xfrm>
          <a:prstGeom prst="rect">
            <a:avLst/>
          </a:prstGeom>
          <a:noFill/>
          <a:ln w="9525">
            <a:noFill/>
            <a:miter lim="800000"/>
            <a:headEnd/>
            <a:tailEnd/>
          </a:ln>
          <a:effectLst/>
        </p:spPr>
        <p:txBody>
          <a:bodyPr anchor="ctr">
            <a:spAutoFit/>
          </a:bodyPr>
          <a:lstStyle/>
          <a:p>
            <a:pPr algn="just">
              <a:buFontTx/>
              <a:buChar char="•"/>
            </a:pPr>
            <a:r>
              <a:rPr lang="en-US" sz="3200" b="1" dirty="0">
                <a:latin typeface="Book Antiqua" pitchFamily="18" charset="0"/>
              </a:rPr>
              <a:t>Compliance</a:t>
            </a:r>
          </a:p>
          <a:p>
            <a:pPr algn="just">
              <a:buFontTx/>
              <a:buChar char="•"/>
            </a:pPr>
            <a:endParaRPr lang="en-US" sz="1400" b="1" dirty="0">
              <a:latin typeface="Book Antiqua" pitchFamily="18" charset="0"/>
            </a:endParaRPr>
          </a:p>
          <a:p>
            <a:pPr algn="just"/>
            <a:r>
              <a:rPr lang="en-US" sz="2400" dirty="0">
                <a:latin typeface="Book Antiqua" pitchFamily="18" charset="0"/>
              </a:rPr>
              <a:t>     Indian company should comply with Indian GAAP, the Companies Act and Industry specific regulatory requirements. Additionally listed companies should comply with the rules and regulations and financial interpretations of SEBI. </a:t>
            </a:r>
          </a:p>
          <a:p>
            <a:pPr algn="just"/>
            <a:endParaRPr lang="en-US" sz="2400" dirty="0">
              <a:latin typeface="Book Antiqua" pitchFamily="18" charset="0"/>
            </a:endParaRPr>
          </a:p>
          <a:p>
            <a:pPr algn="just"/>
            <a:r>
              <a:rPr lang="en-US" sz="2400" dirty="0">
                <a:latin typeface="Book Antiqua" pitchFamily="18" charset="0"/>
              </a:rPr>
              <a:t>     The law requires entities to disclose whether the financial statements comply with applicable accounting standards and to give details of non compliances. There is a presumption that compliance with accounting standards is necessary to give a “ True and Fair View”.</a:t>
            </a:r>
          </a:p>
        </p:txBody>
      </p:sp>
      <p:sp>
        <p:nvSpPr>
          <p:cNvPr id="24583" name="Rectangle 7"/>
          <p:cNvSpPr>
            <a:spLocks noChangeArrowheads="1"/>
          </p:cNvSpPr>
          <p:nvPr/>
        </p:nvSpPr>
        <p:spPr bwMode="auto">
          <a:xfrm>
            <a:off x="762000" y="762000"/>
            <a:ext cx="5575300" cy="701675"/>
          </a:xfrm>
          <a:prstGeom prst="rect">
            <a:avLst/>
          </a:prstGeom>
          <a:noFill/>
          <a:ln w="9525">
            <a:noFill/>
            <a:miter lim="800000"/>
            <a:headEnd/>
            <a:tailEnd/>
          </a:ln>
          <a:effectLst/>
        </p:spPr>
        <p:txBody>
          <a:bodyPr wrap="none">
            <a:spAutoFit/>
          </a:bodyPr>
          <a:lstStyle/>
          <a:p>
            <a:r>
              <a:rPr lang="en-US" sz="4000" b="1">
                <a:latin typeface="Book Antiqua" pitchFamily="18" charset="0"/>
              </a:rPr>
              <a:t>General Requirements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ChangeArrowheads="1"/>
          </p:cNvSpPr>
          <p:nvPr/>
        </p:nvSpPr>
        <p:spPr bwMode="auto">
          <a:xfrm>
            <a:off x="762000" y="762000"/>
            <a:ext cx="7126288" cy="701675"/>
          </a:xfrm>
          <a:prstGeom prst="rect">
            <a:avLst/>
          </a:prstGeom>
          <a:noFill/>
          <a:ln w="9525">
            <a:noFill/>
            <a:miter lim="800000"/>
            <a:headEnd/>
            <a:tailEnd/>
          </a:ln>
          <a:effectLst/>
        </p:spPr>
        <p:txBody>
          <a:bodyPr wrap="none">
            <a:spAutoFit/>
          </a:bodyPr>
          <a:lstStyle/>
          <a:p>
            <a:r>
              <a:rPr lang="en-US" sz="4000" b="1">
                <a:latin typeface="Book Antiqua" pitchFamily="18" charset="0"/>
              </a:rPr>
              <a:t>General Requirements contd..</a:t>
            </a:r>
          </a:p>
        </p:txBody>
      </p:sp>
      <p:sp>
        <p:nvSpPr>
          <p:cNvPr id="25605" name="Rectangle 5"/>
          <p:cNvSpPr>
            <a:spLocks noChangeArrowheads="1"/>
          </p:cNvSpPr>
          <p:nvPr/>
        </p:nvSpPr>
        <p:spPr bwMode="auto">
          <a:xfrm>
            <a:off x="609600" y="1676400"/>
            <a:ext cx="8001000" cy="2308324"/>
          </a:xfrm>
          <a:prstGeom prst="rect">
            <a:avLst/>
          </a:prstGeom>
          <a:noFill/>
          <a:ln w="9525">
            <a:noFill/>
            <a:miter lim="800000"/>
            <a:headEnd/>
            <a:tailEnd/>
          </a:ln>
          <a:effectLst/>
        </p:spPr>
        <p:txBody>
          <a:bodyPr wrap="square" anchor="ctr">
            <a:spAutoFit/>
          </a:bodyPr>
          <a:lstStyle/>
          <a:p>
            <a:pPr>
              <a:buFontTx/>
              <a:buChar char="•"/>
            </a:pPr>
            <a:r>
              <a:rPr lang="en-US" sz="3200" b="1" dirty="0">
                <a:latin typeface="Book Antiqua" pitchFamily="18" charset="0"/>
              </a:rPr>
              <a:t>Comparatives:</a:t>
            </a:r>
          </a:p>
          <a:p>
            <a:endParaRPr lang="en-US" sz="1600" b="1" dirty="0">
              <a:latin typeface="Book Antiqua" pitchFamily="18" charset="0"/>
            </a:endParaRPr>
          </a:p>
          <a:p>
            <a:r>
              <a:rPr lang="en-US" sz="2400" dirty="0">
                <a:latin typeface="Book Antiqua" pitchFamily="18" charset="0"/>
              </a:rPr>
              <a:t>     </a:t>
            </a:r>
            <a:r>
              <a:rPr lang="en-US" sz="2400" dirty="0">
                <a:solidFill>
                  <a:schemeClr val="hlink"/>
                </a:solidFill>
                <a:latin typeface="Book Antiqua" pitchFamily="18" charset="0"/>
              </a:rPr>
              <a:t>One year of comparatives is </a:t>
            </a:r>
            <a:r>
              <a:rPr lang="en-US" sz="2400" dirty="0">
                <a:latin typeface="Book Antiqua" pitchFamily="18" charset="0"/>
              </a:rPr>
              <a:t>required for all numerical information in the financial statements with limited exceptions and disclosures.</a:t>
            </a:r>
          </a:p>
          <a:p>
            <a:pPr eaLnBrk="0" hangingPunct="0"/>
            <a:endParaRPr lang="en-US" sz="2400" dirty="0">
              <a:latin typeface="Book Antiqua" pitchFamily="18" charset="0"/>
            </a:endParaRPr>
          </a:p>
        </p:txBody>
      </p:sp>
      <p:sp>
        <p:nvSpPr>
          <p:cNvPr id="25606" name="Rectangle 6"/>
          <p:cNvSpPr>
            <a:spLocks noChangeArrowheads="1"/>
          </p:cNvSpPr>
          <p:nvPr/>
        </p:nvSpPr>
        <p:spPr bwMode="auto">
          <a:xfrm>
            <a:off x="609600" y="3810000"/>
            <a:ext cx="8385175" cy="2585323"/>
          </a:xfrm>
          <a:prstGeom prst="rect">
            <a:avLst/>
          </a:prstGeom>
          <a:noFill/>
          <a:ln w="9525">
            <a:noFill/>
            <a:miter lim="800000"/>
            <a:headEnd/>
            <a:tailEnd/>
          </a:ln>
          <a:effectLst/>
        </p:spPr>
        <p:txBody>
          <a:bodyPr wrap="square" anchor="ctr">
            <a:spAutoFit/>
          </a:bodyPr>
          <a:lstStyle/>
          <a:p>
            <a:pPr>
              <a:buFontTx/>
              <a:buChar char="•"/>
            </a:pPr>
            <a:r>
              <a:rPr lang="en-US" sz="2800" b="1" dirty="0">
                <a:latin typeface="Book Antiqua" pitchFamily="18" charset="0"/>
              </a:rPr>
              <a:t>Preparation and Presentation:</a:t>
            </a:r>
          </a:p>
          <a:p>
            <a:pPr>
              <a:buFontTx/>
              <a:buChar char="•"/>
            </a:pPr>
            <a:endParaRPr lang="en-US" sz="1400" dirty="0">
              <a:latin typeface="Book Antiqua" pitchFamily="18" charset="0"/>
            </a:endParaRPr>
          </a:p>
          <a:p>
            <a:r>
              <a:rPr lang="en-US" sz="2000" dirty="0">
                <a:latin typeface="Book Antiqua" pitchFamily="18" charset="0"/>
              </a:rPr>
              <a:t>     Financial Statements are presented on a </a:t>
            </a:r>
            <a:r>
              <a:rPr lang="en-US" sz="2000" dirty="0">
                <a:solidFill>
                  <a:schemeClr val="hlink"/>
                </a:solidFill>
                <a:latin typeface="Book Antiqua" pitchFamily="18" charset="0"/>
              </a:rPr>
              <a:t>single entity parent company</a:t>
            </a:r>
            <a:r>
              <a:rPr lang="en-US" sz="2000" dirty="0">
                <a:latin typeface="Book Antiqua" pitchFamily="18" charset="0"/>
              </a:rPr>
              <a:t>      (stand alone) basis. It is </a:t>
            </a:r>
            <a:r>
              <a:rPr lang="en-US" sz="2000" dirty="0">
                <a:solidFill>
                  <a:schemeClr val="hlink"/>
                </a:solidFill>
                <a:latin typeface="Book Antiqua" pitchFamily="18" charset="0"/>
              </a:rPr>
              <a:t>not mandatory</a:t>
            </a:r>
            <a:r>
              <a:rPr lang="en-US" sz="2000" dirty="0">
                <a:latin typeface="Book Antiqua" pitchFamily="18" charset="0"/>
              </a:rPr>
              <a:t> to prepare </a:t>
            </a:r>
            <a:r>
              <a:rPr lang="en-US" sz="2000" dirty="0">
                <a:solidFill>
                  <a:schemeClr val="hlink"/>
                </a:solidFill>
                <a:latin typeface="Book Antiqua" pitchFamily="18" charset="0"/>
              </a:rPr>
              <a:t>consolidated financial statements</a:t>
            </a:r>
            <a:r>
              <a:rPr lang="en-US" sz="2000" dirty="0">
                <a:latin typeface="Book Antiqua" pitchFamily="18" charset="0"/>
              </a:rPr>
              <a:t> but </a:t>
            </a:r>
            <a:r>
              <a:rPr lang="en-US" sz="2000" dirty="0">
                <a:solidFill>
                  <a:schemeClr val="hlink"/>
                </a:solidFill>
                <a:latin typeface="Book Antiqua" pitchFamily="18" charset="0"/>
              </a:rPr>
              <a:t>must use</a:t>
            </a:r>
            <a:r>
              <a:rPr lang="en-US" sz="2000" dirty="0">
                <a:latin typeface="Book Antiqua" pitchFamily="18" charset="0"/>
              </a:rPr>
              <a:t> the </a:t>
            </a:r>
            <a:r>
              <a:rPr lang="en-US" sz="2000" dirty="0">
                <a:solidFill>
                  <a:schemeClr val="hlink"/>
                </a:solidFill>
                <a:latin typeface="Book Antiqua" pitchFamily="18" charset="0"/>
              </a:rPr>
              <a:t>consolidation standards</a:t>
            </a:r>
            <a:r>
              <a:rPr lang="en-US" sz="2000" dirty="0">
                <a:latin typeface="Book Antiqua" pitchFamily="18" charset="0"/>
              </a:rPr>
              <a:t> if prepared. Pursuant to the listing agreements with stock exchanges, Public listed companies present consolidated financial statements along with standalone financial statements.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5606">
                                            <p:txEl>
                                              <p:pRg st="0" end="0"/>
                                            </p:txEl>
                                          </p:spTgt>
                                        </p:tgtEl>
                                        <p:attrNameLst>
                                          <p:attrName>style.visibility</p:attrName>
                                        </p:attrNameLst>
                                      </p:cBhvr>
                                      <p:to>
                                        <p:strVal val="visible"/>
                                      </p:to>
                                    </p:set>
                                    <p:animEffect transition="in" filter="slide(fromBottom)">
                                      <p:cBhvr>
                                        <p:cTn id="7" dur="500"/>
                                        <p:tgtEl>
                                          <p:spTgt spid="25606">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25606">
                                            <p:txEl>
                                              <p:pRg st="2" end="2"/>
                                            </p:txEl>
                                          </p:spTgt>
                                        </p:tgtEl>
                                        <p:attrNameLst>
                                          <p:attrName>style.visibility</p:attrName>
                                        </p:attrNameLst>
                                      </p:cBhvr>
                                      <p:to>
                                        <p:strVal val="visible"/>
                                      </p:to>
                                    </p:set>
                                    <p:animEffect transition="in" filter="slide(fromBottom)">
                                      <p:cBhvr>
                                        <p:cTn id="10" dur="500"/>
                                        <p:tgtEl>
                                          <p:spTgt spid="2560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Text Box 4"/>
          <p:cNvSpPr txBox="1">
            <a:spLocks noChangeArrowheads="1"/>
          </p:cNvSpPr>
          <p:nvPr/>
        </p:nvSpPr>
        <p:spPr bwMode="auto">
          <a:xfrm>
            <a:off x="762000" y="152400"/>
            <a:ext cx="8001000" cy="1311275"/>
          </a:xfrm>
          <a:prstGeom prst="rect">
            <a:avLst/>
          </a:prstGeom>
          <a:noFill/>
          <a:ln w="9525">
            <a:noFill/>
            <a:miter lim="800000"/>
            <a:headEnd/>
            <a:tailEnd/>
          </a:ln>
          <a:effectLst/>
        </p:spPr>
        <p:txBody>
          <a:bodyPr>
            <a:spAutoFit/>
          </a:bodyPr>
          <a:lstStyle/>
          <a:p>
            <a:r>
              <a:rPr lang="en-US" sz="4000" b="1">
                <a:latin typeface="Book Antiqua" pitchFamily="18" charset="0"/>
              </a:rPr>
              <a:t>Components of Financial Statements</a:t>
            </a:r>
          </a:p>
        </p:txBody>
      </p:sp>
      <p:graphicFrame>
        <p:nvGraphicFramePr>
          <p:cNvPr id="27046" name="Group 422"/>
          <p:cNvGraphicFramePr>
            <a:graphicFrameLocks noGrp="1"/>
          </p:cNvGraphicFramePr>
          <p:nvPr>
            <p:ph/>
          </p:nvPr>
        </p:nvGraphicFramePr>
        <p:xfrm>
          <a:off x="685800" y="2057400"/>
          <a:ext cx="8001000" cy="3459798"/>
        </p:xfrm>
        <a:graphic>
          <a:graphicData uri="http://schemas.openxmlformats.org/drawingml/2006/table">
            <a:tbl>
              <a:tblPr/>
              <a:tblGrid>
                <a:gridCol w="2824163"/>
                <a:gridCol w="1803400"/>
                <a:gridCol w="1681162"/>
                <a:gridCol w="1692275"/>
              </a:tblGrid>
              <a:tr h="5048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0000"/>
                          </a:solidFill>
                          <a:effectLst/>
                          <a:latin typeface="Book Antiqua" pitchFamily="18" charset="0"/>
                          <a:cs typeface="Times New Roman" pitchFamily="18" charset="0"/>
                        </a:rPr>
                        <a:t>Components</a:t>
                      </a:r>
                      <a:endParaRPr kumimoji="0" lang="en-US" sz="2000" b="0" i="0" u="none" strike="noStrike" cap="none" normalizeH="0" baseline="0" dirty="0" smtClean="0">
                        <a:ln>
                          <a:noFill/>
                        </a:ln>
                        <a:solidFill>
                          <a:srgbClr val="FF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Book Antiqua" pitchFamily="18" charset="0"/>
                          <a:cs typeface="Times New Roman" pitchFamily="18" charset="0"/>
                        </a:rPr>
                        <a:t>Indian GAAP</a:t>
                      </a:r>
                      <a:endParaRPr kumimoji="0" lang="en-US" sz="2000" b="0" i="0" u="none" strike="noStrike" cap="none" normalizeH="0" baseline="0" smtClean="0">
                        <a:ln>
                          <a:noFill/>
                        </a:ln>
                        <a:solidFill>
                          <a:srgbClr val="FF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Book Antiqua" pitchFamily="18" charset="0"/>
                          <a:cs typeface="Times New Roman" pitchFamily="18" charset="0"/>
                        </a:rPr>
                        <a:t>US GAAP</a:t>
                      </a:r>
                      <a:endParaRPr kumimoji="0" lang="en-US" sz="2000" b="0" i="0" u="none" strike="noStrike" cap="none" normalizeH="0" baseline="0" smtClean="0">
                        <a:ln>
                          <a:noFill/>
                        </a:ln>
                        <a:solidFill>
                          <a:srgbClr val="FF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Book Antiqua" pitchFamily="18" charset="0"/>
                          <a:cs typeface="Times New Roman" pitchFamily="18" charset="0"/>
                        </a:rPr>
                        <a:t>IFRS</a:t>
                      </a:r>
                      <a:endParaRPr kumimoji="0" lang="en-US" sz="2000" b="0" i="0" u="none" strike="noStrike" cap="none" normalizeH="0" baseline="0" smtClean="0">
                        <a:ln>
                          <a:noFill/>
                        </a:ln>
                        <a:solidFill>
                          <a:srgbClr val="FF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95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Book Antiqua" pitchFamily="18" charset="0"/>
                          <a:cs typeface="Times New Roman" pitchFamily="18" charset="0"/>
                        </a:rPr>
                        <a:t>Balance Sheet</a:t>
                      </a:r>
                      <a:endParaRPr kumimoji="0" lang="en-US" sz="1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10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Book Antiqua" pitchFamily="18" charset="0"/>
                          <a:cs typeface="Times New Roman" pitchFamily="18" charset="0"/>
                        </a:rPr>
                        <a:t>Income Statements</a:t>
                      </a:r>
                      <a:endParaRPr kumimoji="0" lang="en-US" sz="1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Book Antiqua" pitchFamily="18" charset="0"/>
                          <a:cs typeface="Times New Roman" pitchFamily="18" charset="0"/>
                        </a:rPr>
                        <a:t>Statement of changes in</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Book Antiqua" pitchFamily="18" charset="0"/>
                          <a:cs typeface="Times New Roman" pitchFamily="18" charset="0"/>
                        </a:rPr>
                        <a:t>shareholder’s equity</a:t>
                      </a:r>
                      <a:endParaRPr kumimoji="0" lang="en-US" sz="1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70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Book Antiqua" pitchFamily="18" charset="0"/>
                          <a:cs typeface="Times New Roman" pitchFamily="18" charset="0"/>
                        </a:rPr>
                        <a:t>Fund flow Statement</a:t>
                      </a:r>
                      <a:endParaRPr kumimoji="0" lang="en-US" sz="1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2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Accounting Policy</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Book Antiqua" pitchFamily="18" charset="0"/>
                        </a:rPr>
                        <a:t>Notes to the Financial Statements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Book Antiqua" pitchFamily="18" charset="0"/>
                          <a:cs typeface="Times New Roman" pitchFamily="18" charset="0"/>
                        </a:rPr>
                        <a:t>Required</a:t>
                      </a:r>
                      <a:endParaRPr kumimoji="0" lang="en-US" sz="1800" b="1" i="0" u="none" strike="noStrike" cap="none" normalizeH="0" baseline="0" dirty="0" smtClean="0">
                        <a:ln>
                          <a:noFill/>
                        </a:ln>
                        <a:solidFill>
                          <a:srgbClr val="FF0000"/>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Text Box 4"/>
          <p:cNvSpPr txBox="1">
            <a:spLocks noChangeArrowheads="1"/>
          </p:cNvSpPr>
          <p:nvPr/>
        </p:nvSpPr>
        <p:spPr bwMode="auto">
          <a:xfrm>
            <a:off x="7620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Balance Sheet</a:t>
            </a:r>
          </a:p>
        </p:txBody>
      </p:sp>
      <p:sp>
        <p:nvSpPr>
          <p:cNvPr id="28677" name="Rectangle 5"/>
          <p:cNvSpPr>
            <a:spLocks noChangeArrowheads="1"/>
          </p:cNvSpPr>
          <p:nvPr/>
        </p:nvSpPr>
        <p:spPr bwMode="auto">
          <a:xfrm>
            <a:off x="609600" y="1524000"/>
            <a:ext cx="8448675" cy="4784725"/>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INDIAN GAAP:</a:t>
            </a:r>
          </a:p>
          <a:p>
            <a:r>
              <a:rPr lang="en-US" sz="2000">
                <a:latin typeface="Book Antiqua" pitchFamily="18" charset="0"/>
              </a:rPr>
              <a:t>     Accounting Standard do not prescribe any format of balance sheet. </a:t>
            </a:r>
            <a:r>
              <a:rPr lang="en-US" sz="2000">
                <a:solidFill>
                  <a:schemeClr val="hlink"/>
                </a:solidFill>
                <a:latin typeface="Book Antiqua" pitchFamily="18" charset="0"/>
              </a:rPr>
              <a:t>The Companies Act prescribes a format</a:t>
            </a:r>
            <a:r>
              <a:rPr lang="en-US" sz="2000">
                <a:latin typeface="Book Antiqua" pitchFamily="18" charset="0"/>
              </a:rPr>
              <a:t> and requires presentation of the following items on the face of balance sheet:</a:t>
            </a:r>
          </a:p>
          <a:p>
            <a:r>
              <a:rPr lang="en-US" sz="2000">
                <a:solidFill>
                  <a:schemeClr val="hlink"/>
                </a:solidFill>
                <a:latin typeface="Book Antiqua" pitchFamily="18" charset="0"/>
              </a:rPr>
              <a:t>     </a:t>
            </a:r>
            <a:r>
              <a:rPr lang="en-US" sz="2000" u="sng">
                <a:solidFill>
                  <a:schemeClr val="hlink"/>
                </a:solidFill>
                <a:latin typeface="Book Antiqua" pitchFamily="18" charset="0"/>
              </a:rPr>
              <a:t>Sources of Funds</a:t>
            </a:r>
            <a:r>
              <a:rPr lang="en-US" sz="2000">
                <a:latin typeface="Book Antiqua" pitchFamily="18" charset="0"/>
              </a:rPr>
              <a:t>:- Share Capital, Reserves and Surplus, Secured Loans, Unsecured Loans, Minority Interest. </a:t>
            </a:r>
          </a:p>
          <a:p>
            <a:r>
              <a:rPr lang="en-US" sz="2000">
                <a:solidFill>
                  <a:schemeClr val="hlink"/>
                </a:solidFill>
                <a:latin typeface="Book Antiqua" pitchFamily="18" charset="0"/>
              </a:rPr>
              <a:t>     </a:t>
            </a:r>
            <a:r>
              <a:rPr lang="en-US" sz="2000" u="sng">
                <a:solidFill>
                  <a:schemeClr val="hlink"/>
                </a:solidFill>
                <a:latin typeface="Book Antiqua" pitchFamily="18" charset="0"/>
              </a:rPr>
              <a:t>Application of Funds</a:t>
            </a:r>
            <a:r>
              <a:rPr lang="en-US" sz="2000">
                <a:latin typeface="Book Antiqua" pitchFamily="18" charset="0"/>
              </a:rPr>
              <a:t>:- Fixed assets, Investments, Current Assets, Loans and Advances (Inventories, Sundry debtors, Cash and Bank balances,  Other Current Assets) less Current Liabilities and Provisions, Miscellaneous expenditure.</a:t>
            </a:r>
          </a:p>
          <a:p>
            <a:endParaRPr lang="en-US" sz="2000">
              <a:latin typeface="Book Antiqua" pitchFamily="18" charset="0"/>
            </a:endParaRPr>
          </a:p>
          <a:p>
            <a:pPr>
              <a:buFontTx/>
              <a:buChar char="•"/>
            </a:pPr>
            <a:r>
              <a:rPr lang="en-US" sz="2400" b="1">
                <a:latin typeface="Book Antiqua" pitchFamily="18" charset="0"/>
              </a:rPr>
              <a:t>US GAAP:</a:t>
            </a:r>
          </a:p>
          <a:p>
            <a:r>
              <a:rPr lang="en-US" sz="2000">
                <a:latin typeface="Book Antiqua" pitchFamily="18" charset="0"/>
              </a:rPr>
              <a:t>     Presented as </a:t>
            </a:r>
            <a:r>
              <a:rPr lang="en-US" sz="2000">
                <a:solidFill>
                  <a:schemeClr val="hlink"/>
                </a:solidFill>
                <a:latin typeface="Book Antiqua" pitchFamily="18" charset="0"/>
              </a:rPr>
              <a:t>total assets balancing to total liabilities</a:t>
            </a:r>
            <a:r>
              <a:rPr lang="en-US" sz="2000">
                <a:latin typeface="Book Antiqua" pitchFamily="18" charset="0"/>
              </a:rPr>
              <a:t> and </a:t>
            </a:r>
            <a:r>
              <a:rPr lang="en-US" sz="2000">
                <a:solidFill>
                  <a:schemeClr val="hlink"/>
                </a:solidFill>
                <a:latin typeface="Book Antiqua" pitchFamily="18" charset="0"/>
              </a:rPr>
              <a:t>shareholder’s equity</a:t>
            </a:r>
            <a:r>
              <a:rPr lang="en-US" sz="2000">
                <a:latin typeface="Book Antiqua" pitchFamily="18" charset="0"/>
              </a:rPr>
              <a:t>. Items are presented in </a:t>
            </a:r>
            <a:r>
              <a:rPr lang="en-US" sz="2000">
                <a:solidFill>
                  <a:schemeClr val="hlink"/>
                </a:solidFill>
                <a:latin typeface="Book Antiqua" pitchFamily="18" charset="0"/>
              </a:rPr>
              <a:t>decreasing order of liquidity</a:t>
            </a:r>
            <a:r>
              <a:rPr lang="en-US" sz="2000">
                <a:latin typeface="Book Antiqua" pitchFamily="18" charset="0"/>
              </a:rPr>
              <a:t>. Public entities should follow specific SEC guidance.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8677">
                                            <p:txEl>
                                              <p:pRg st="5" end="5"/>
                                            </p:txEl>
                                          </p:spTgt>
                                        </p:tgtEl>
                                        <p:attrNameLst>
                                          <p:attrName>style.visibility</p:attrName>
                                        </p:attrNameLst>
                                      </p:cBhvr>
                                      <p:to>
                                        <p:strVal val="visible"/>
                                      </p:to>
                                    </p:set>
                                    <p:animEffect transition="in" filter="slide(fromBottom)">
                                      <p:cBhvr>
                                        <p:cTn id="7" dur="500"/>
                                        <p:tgtEl>
                                          <p:spTgt spid="28677">
                                            <p:txEl>
                                              <p:pRg st="5" end="5"/>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28677">
                                            <p:txEl>
                                              <p:pRg st="6" end="6"/>
                                            </p:txEl>
                                          </p:spTgt>
                                        </p:tgtEl>
                                        <p:attrNameLst>
                                          <p:attrName>style.visibility</p:attrName>
                                        </p:attrNameLst>
                                      </p:cBhvr>
                                      <p:to>
                                        <p:strVal val="visible"/>
                                      </p:to>
                                    </p:set>
                                    <p:animEffect transition="in" filter="slide(fromBottom)">
                                      <p:cBhvr>
                                        <p:cTn id="10" dur="500"/>
                                        <p:tgtEl>
                                          <p:spTgt spid="2867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ext Box 4"/>
          <p:cNvSpPr txBox="1">
            <a:spLocks noChangeArrowheads="1"/>
          </p:cNvSpPr>
          <p:nvPr/>
        </p:nvSpPr>
        <p:spPr bwMode="auto">
          <a:xfrm>
            <a:off x="7620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Balance Sheet contd..</a:t>
            </a:r>
          </a:p>
        </p:txBody>
      </p:sp>
      <p:sp>
        <p:nvSpPr>
          <p:cNvPr id="29701" name="Rectangle 5"/>
          <p:cNvSpPr>
            <a:spLocks noChangeArrowheads="1"/>
          </p:cNvSpPr>
          <p:nvPr/>
        </p:nvSpPr>
        <p:spPr bwMode="auto">
          <a:xfrm>
            <a:off x="609600" y="1600200"/>
            <a:ext cx="8442325" cy="4955203"/>
          </a:xfrm>
          <a:prstGeom prst="rect">
            <a:avLst/>
          </a:prstGeom>
          <a:noFill/>
          <a:ln w="9525">
            <a:noFill/>
            <a:miter lim="800000"/>
            <a:headEnd/>
            <a:tailEnd/>
          </a:ln>
          <a:effectLst/>
        </p:spPr>
        <p:txBody>
          <a:bodyPr wrap="square" anchor="ctr">
            <a:spAutoFit/>
          </a:bodyPr>
          <a:lstStyle/>
          <a:p>
            <a:pPr>
              <a:buFontTx/>
              <a:buChar char="•"/>
            </a:pPr>
            <a:r>
              <a:rPr lang="en-US" sz="2800" b="1" dirty="0">
                <a:latin typeface="Book Antiqua" pitchFamily="18" charset="0"/>
              </a:rPr>
              <a:t>IFRS:</a:t>
            </a:r>
          </a:p>
          <a:p>
            <a:r>
              <a:rPr lang="en-US" sz="2400" dirty="0">
                <a:latin typeface="Book Antiqua" pitchFamily="18" charset="0"/>
              </a:rPr>
              <a:t>     Current and non-current assets, and current and non-current liabilities are to be presented separately except when a liquidity presentation provides more relevant and reliable information.</a:t>
            </a:r>
          </a:p>
          <a:p>
            <a:r>
              <a:rPr lang="en-US" sz="2400" dirty="0">
                <a:solidFill>
                  <a:schemeClr val="hlink"/>
                </a:solidFill>
                <a:latin typeface="Book Antiqua" pitchFamily="18" charset="0"/>
              </a:rPr>
              <a:t>     </a:t>
            </a:r>
            <a:r>
              <a:rPr lang="en-US" sz="2400" u="sng" dirty="0">
                <a:solidFill>
                  <a:schemeClr val="hlink"/>
                </a:solidFill>
                <a:latin typeface="Book Antiqua" pitchFamily="18" charset="0"/>
              </a:rPr>
              <a:t>Assets</a:t>
            </a:r>
            <a:r>
              <a:rPr lang="en-US" sz="2400" dirty="0">
                <a:solidFill>
                  <a:schemeClr val="hlink"/>
                </a:solidFill>
                <a:latin typeface="Book Antiqua" pitchFamily="18" charset="0"/>
              </a:rPr>
              <a:t>:</a:t>
            </a:r>
            <a:r>
              <a:rPr lang="en-US" sz="2400" dirty="0">
                <a:latin typeface="Book Antiqua" pitchFamily="18" charset="0"/>
              </a:rPr>
              <a:t> PPE, investment property, intangible assets, financial assets, investment accounted for using equity method, biological assets, inventories, trade and other receivables, tax assets, and cash and cash equivalents.</a:t>
            </a:r>
          </a:p>
          <a:p>
            <a:r>
              <a:rPr lang="en-US" sz="2400" dirty="0">
                <a:solidFill>
                  <a:schemeClr val="hlink"/>
                </a:solidFill>
                <a:latin typeface="Book Antiqua" pitchFamily="18" charset="0"/>
              </a:rPr>
              <a:t>     </a:t>
            </a:r>
            <a:r>
              <a:rPr lang="en-US" sz="2400" u="sng" dirty="0">
                <a:solidFill>
                  <a:schemeClr val="hlink"/>
                </a:solidFill>
                <a:latin typeface="Book Antiqua" pitchFamily="18" charset="0"/>
              </a:rPr>
              <a:t>Equity and liabilities</a:t>
            </a:r>
            <a:r>
              <a:rPr lang="en-US" sz="2400" dirty="0">
                <a:solidFill>
                  <a:schemeClr val="hlink"/>
                </a:solidFill>
                <a:latin typeface="Book Antiqua" pitchFamily="18" charset="0"/>
              </a:rPr>
              <a:t>:</a:t>
            </a:r>
            <a:r>
              <a:rPr lang="en-US" sz="2400" dirty="0">
                <a:latin typeface="Book Antiqua" pitchFamily="18" charset="0"/>
              </a:rPr>
              <a:t> issued share capital and other components of shareholder’s equity, financial liabilities, provisions, tax liabilities, trade and other payables, and minority interests (presented within equity).</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Text Box 4"/>
          <p:cNvSpPr txBox="1">
            <a:spLocks noChangeArrowheads="1"/>
          </p:cNvSpPr>
          <p:nvPr/>
        </p:nvSpPr>
        <p:spPr bwMode="auto">
          <a:xfrm>
            <a:off x="7620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Income Statement</a:t>
            </a:r>
          </a:p>
        </p:txBody>
      </p:sp>
      <p:sp>
        <p:nvSpPr>
          <p:cNvPr id="30725" name="Rectangle 5"/>
          <p:cNvSpPr>
            <a:spLocks noChangeArrowheads="1"/>
          </p:cNvSpPr>
          <p:nvPr/>
        </p:nvSpPr>
        <p:spPr bwMode="auto">
          <a:xfrm>
            <a:off x="609600" y="1905000"/>
            <a:ext cx="8382000" cy="1676400"/>
          </a:xfrm>
          <a:prstGeom prst="rect">
            <a:avLst/>
          </a:prstGeom>
          <a:noFill/>
          <a:ln w="9525">
            <a:noFill/>
            <a:miter lim="800000"/>
            <a:headEnd/>
            <a:tailEnd/>
          </a:ln>
          <a:effectLst/>
        </p:spPr>
        <p:txBody>
          <a:bodyPr anchor="ctr">
            <a:spAutoFit/>
          </a:bodyPr>
          <a:lstStyle/>
          <a:p>
            <a:pPr>
              <a:buFontTx/>
              <a:buChar char="•"/>
            </a:pPr>
            <a:r>
              <a:rPr lang="en-US" sz="2400" b="1" dirty="0">
                <a:latin typeface="Book Antiqua" pitchFamily="18" charset="0"/>
              </a:rPr>
              <a:t>INDIAN GAAP:</a:t>
            </a:r>
          </a:p>
          <a:p>
            <a:r>
              <a:rPr lang="en-US" sz="2000" b="1" dirty="0">
                <a:solidFill>
                  <a:schemeClr val="hlink"/>
                </a:solidFill>
                <a:latin typeface="Book Antiqua" pitchFamily="18" charset="0"/>
              </a:rPr>
              <a:t>     Accounting standards and the Companies Act prescribe</a:t>
            </a:r>
            <a:r>
              <a:rPr lang="en-US" sz="2000" b="1" dirty="0">
                <a:latin typeface="Book Antiqua" pitchFamily="18" charset="0"/>
              </a:rPr>
              <a:t> </a:t>
            </a:r>
            <a:r>
              <a:rPr lang="en-US" sz="2000" b="1" dirty="0">
                <a:solidFill>
                  <a:schemeClr val="hlink"/>
                </a:solidFill>
                <a:latin typeface="Book Antiqua" pitchFamily="18" charset="0"/>
              </a:rPr>
              <a:t>disclosure norms</a:t>
            </a:r>
            <a:r>
              <a:rPr lang="en-US" sz="2000" b="1" dirty="0">
                <a:latin typeface="Book Antiqua" pitchFamily="18" charset="0"/>
              </a:rPr>
              <a:t> for certain income and expenditure items. Expenses are presented by either </a:t>
            </a:r>
            <a:r>
              <a:rPr lang="en-US" sz="2000" b="1" dirty="0">
                <a:solidFill>
                  <a:schemeClr val="hlink"/>
                </a:solidFill>
                <a:latin typeface="Book Antiqua" pitchFamily="18" charset="0"/>
              </a:rPr>
              <a:t>function or nature.</a:t>
            </a:r>
            <a:r>
              <a:rPr lang="en-US" sz="2000" b="1" dirty="0">
                <a:latin typeface="Book Antiqua" pitchFamily="18" charset="0"/>
              </a:rPr>
              <a:t> Other industry regulations prescribe industry-specific format of income statement. </a:t>
            </a:r>
          </a:p>
        </p:txBody>
      </p:sp>
      <p:sp>
        <p:nvSpPr>
          <p:cNvPr id="30726" name="Rectangle 6"/>
          <p:cNvSpPr>
            <a:spLocks noChangeArrowheads="1"/>
          </p:cNvSpPr>
          <p:nvPr/>
        </p:nvSpPr>
        <p:spPr bwMode="auto">
          <a:xfrm>
            <a:off x="609600" y="3733800"/>
            <a:ext cx="8686800" cy="2590800"/>
          </a:xfrm>
          <a:prstGeom prst="rect">
            <a:avLst/>
          </a:prstGeom>
          <a:noFill/>
          <a:ln w="9525">
            <a:noFill/>
            <a:miter lim="800000"/>
            <a:headEnd/>
            <a:tailEnd/>
          </a:ln>
          <a:effectLst/>
        </p:spPr>
        <p:txBody>
          <a:bodyPr anchor="ctr">
            <a:spAutoFit/>
          </a:bodyPr>
          <a:lstStyle/>
          <a:p>
            <a:pPr>
              <a:buFontTx/>
              <a:buChar char="•"/>
            </a:pPr>
            <a:r>
              <a:rPr lang="en-US" sz="2400" b="1" dirty="0">
                <a:latin typeface="Book Antiqua" pitchFamily="18" charset="0"/>
              </a:rPr>
              <a:t>US GAAP:</a:t>
            </a:r>
          </a:p>
          <a:p>
            <a:r>
              <a:rPr lang="en-US" sz="2000" b="1" dirty="0">
                <a:latin typeface="Book Antiqua" pitchFamily="18" charset="0"/>
              </a:rPr>
              <a:t>     Presented either as </a:t>
            </a:r>
          </a:p>
          <a:p>
            <a:r>
              <a:rPr lang="en-US" sz="2000" b="1" dirty="0">
                <a:solidFill>
                  <a:schemeClr val="hlink"/>
                </a:solidFill>
                <a:latin typeface="Book Antiqua" pitchFamily="18" charset="0"/>
              </a:rPr>
              <a:t>     </a:t>
            </a:r>
            <a:r>
              <a:rPr lang="en-US" sz="2000" b="1" u="sng" dirty="0">
                <a:solidFill>
                  <a:schemeClr val="hlink"/>
                </a:solidFill>
                <a:latin typeface="Book Antiqua" pitchFamily="18" charset="0"/>
              </a:rPr>
              <a:t>A single-step format</a:t>
            </a:r>
            <a:r>
              <a:rPr lang="en-US" sz="2000" b="1" dirty="0">
                <a:latin typeface="Book Antiqua" pitchFamily="18" charset="0"/>
              </a:rPr>
              <a:t> where all expenses are classified by function and are deducted from total income to give income before tax : or</a:t>
            </a:r>
          </a:p>
          <a:p>
            <a:r>
              <a:rPr lang="en-US" sz="2000" b="1" dirty="0">
                <a:solidFill>
                  <a:schemeClr val="hlink"/>
                </a:solidFill>
                <a:latin typeface="Book Antiqua" pitchFamily="18" charset="0"/>
              </a:rPr>
              <a:t>     </a:t>
            </a:r>
            <a:r>
              <a:rPr lang="en-US" sz="2000" b="1" u="sng" dirty="0">
                <a:solidFill>
                  <a:schemeClr val="hlink"/>
                </a:solidFill>
                <a:latin typeface="Book Antiqua" pitchFamily="18" charset="0"/>
              </a:rPr>
              <a:t>A multi-step format</a:t>
            </a:r>
            <a:r>
              <a:rPr lang="en-US" sz="2000" b="1" dirty="0">
                <a:latin typeface="Book Antiqua" pitchFamily="18" charset="0"/>
              </a:rPr>
              <a:t> where cost of sales is deducted from sales to show gross profit, and other income and expenses are then presented to give income before tax.</a:t>
            </a:r>
          </a:p>
          <a:p>
            <a:pPr eaLnBrk="0" hangingPunct="0"/>
            <a:endParaRPr lang="en-US" sz="2000" b="1"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0726">
                                            <p:txEl>
                                              <p:pRg st="0" end="0"/>
                                            </p:txEl>
                                          </p:spTgt>
                                        </p:tgtEl>
                                        <p:attrNameLst>
                                          <p:attrName>style.visibility</p:attrName>
                                        </p:attrNameLst>
                                      </p:cBhvr>
                                      <p:to>
                                        <p:strVal val="visible"/>
                                      </p:to>
                                    </p:set>
                                    <p:animEffect transition="in" filter="slide(fromBottom)">
                                      <p:cBhvr>
                                        <p:cTn id="7" dur="500"/>
                                        <p:tgtEl>
                                          <p:spTgt spid="30726">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0726">
                                            <p:txEl>
                                              <p:pRg st="1" end="1"/>
                                            </p:txEl>
                                          </p:spTgt>
                                        </p:tgtEl>
                                        <p:attrNameLst>
                                          <p:attrName>style.visibility</p:attrName>
                                        </p:attrNameLst>
                                      </p:cBhvr>
                                      <p:to>
                                        <p:strVal val="visible"/>
                                      </p:to>
                                    </p:set>
                                    <p:animEffect transition="in" filter="slide(fromBottom)">
                                      <p:cBhvr>
                                        <p:cTn id="10" dur="500"/>
                                        <p:tgtEl>
                                          <p:spTgt spid="30726">
                                            <p:txEl>
                                              <p:pRg st="1" end="1"/>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30726">
                                            <p:txEl>
                                              <p:pRg st="2" end="2"/>
                                            </p:txEl>
                                          </p:spTgt>
                                        </p:tgtEl>
                                        <p:attrNameLst>
                                          <p:attrName>style.visibility</p:attrName>
                                        </p:attrNameLst>
                                      </p:cBhvr>
                                      <p:to>
                                        <p:strVal val="visible"/>
                                      </p:to>
                                    </p:set>
                                    <p:animEffect transition="in" filter="slide(fromBottom)">
                                      <p:cBhvr>
                                        <p:cTn id="13" dur="500"/>
                                        <p:tgtEl>
                                          <p:spTgt spid="30726">
                                            <p:txEl>
                                              <p:pRg st="2" end="2"/>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30726">
                                            <p:txEl>
                                              <p:pRg st="3" end="3"/>
                                            </p:txEl>
                                          </p:spTgt>
                                        </p:tgtEl>
                                        <p:attrNameLst>
                                          <p:attrName>style.visibility</p:attrName>
                                        </p:attrNameLst>
                                      </p:cBhvr>
                                      <p:to>
                                        <p:strVal val="visible"/>
                                      </p:to>
                                    </p:set>
                                    <p:animEffect transition="in" filter="slide(fromBottom)">
                                      <p:cBhvr>
                                        <p:cTn id="16" dur="500"/>
                                        <p:tgtEl>
                                          <p:spTgt spid="3072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ext Box 4"/>
          <p:cNvSpPr txBox="1">
            <a:spLocks noChangeArrowheads="1"/>
          </p:cNvSpPr>
          <p:nvPr/>
        </p:nvSpPr>
        <p:spPr bwMode="auto">
          <a:xfrm>
            <a:off x="7620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Income Statement contd..</a:t>
            </a:r>
          </a:p>
        </p:txBody>
      </p:sp>
      <p:sp>
        <p:nvSpPr>
          <p:cNvPr id="31749" name="Rectangle 5"/>
          <p:cNvSpPr>
            <a:spLocks noChangeArrowheads="1"/>
          </p:cNvSpPr>
          <p:nvPr/>
        </p:nvSpPr>
        <p:spPr bwMode="auto">
          <a:xfrm>
            <a:off x="609600" y="2084388"/>
            <a:ext cx="8153400" cy="33528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IFRS:</a:t>
            </a:r>
          </a:p>
          <a:p>
            <a:r>
              <a:rPr lang="en-US" sz="2000">
                <a:latin typeface="Book Antiqua" pitchFamily="18" charset="0"/>
              </a:rPr>
              <a:t>     Expenses presented by either </a:t>
            </a:r>
            <a:r>
              <a:rPr lang="en-US" sz="2000">
                <a:solidFill>
                  <a:schemeClr val="hlink"/>
                </a:solidFill>
                <a:latin typeface="Book Antiqua" pitchFamily="18" charset="0"/>
              </a:rPr>
              <a:t>function or nature</a:t>
            </a:r>
            <a:r>
              <a:rPr lang="en-US" sz="2000">
                <a:latin typeface="Book Antiqua" pitchFamily="18" charset="0"/>
              </a:rPr>
              <a:t>. Portion of profit and loss attributable to the minority interest and to the parent entity is separately disclosed. Disclosure of expenses by nature is required in footnotes if functional presentation is used on income statement.</a:t>
            </a:r>
          </a:p>
          <a:p>
            <a:endParaRPr lang="en-US" sz="1000">
              <a:latin typeface="Book Antiqua" pitchFamily="18" charset="0"/>
            </a:endParaRPr>
          </a:p>
          <a:p>
            <a:r>
              <a:rPr lang="en-US" sz="2000">
                <a:latin typeface="Book Antiqua" pitchFamily="18" charset="0"/>
              </a:rPr>
              <a:t>     Items presented are </a:t>
            </a:r>
            <a:r>
              <a:rPr lang="en-US" sz="2000">
                <a:solidFill>
                  <a:schemeClr val="hlink"/>
                </a:solidFill>
                <a:latin typeface="Book Antiqua" pitchFamily="18" charset="0"/>
              </a:rPr>
              <a:t>revenue, finance costs, share of after-tax results of associates and joint ventures accounted for using equity method, tax expenses, post-tax gain or loss attributable to the results and remeasurement of discontinued operations and net profit or loss for the period.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Text Box 4"/>
          <p:cNvSpPr txBox="1">
            <a:spLocks noChangeArrowheads="1"/>
          </p:cNvSpPr>
          <p:nvPr/>
        </p:nvSpPr>
        <p:spPr bwMode="auto">
          <a:xfrm>
            <a:off x="762000" y="152400"/>
            <a:ext cx="8001000" cy="1311275"/>
          </a:xfrm>
          <a:prstGeom prst="rect">
            <a:avLst/>
          </a:prstGeom>
          <a:noFill/>
          <a:ln w="9525">
            <a:noFill/>
            <a:miter lim="800000"/>
            <a:headEnd/>
            <a:tailEnd/>
          </a:ln>
          <a:effectLst/>
        </p:spPr>
        <p:txBody>
          <a:bodyPr>
            <a:spAutoFit/>
          </a:bodyPr>
          <a:lstStyle/>
          <a:p>
            <a:r>
              <a:rPr lang="en-US" sz="4000" b="1">
                <a:latin typeface="Book Antiqua" pitchFamily="18" charset="0"/>
              </a:rPr>
              <a:t>Statement of changes in Shareholder’s Equity</a:t>
            </a:r>
          </a:p>
        </p:txBody>
      </p:sp>
      <p:sp>
        <p:nvSpPr>
          <p:cNvPr id="32773" name="Rectangle 5"/>
          <p:cNvSpPr>
            <a:spLocks noChangeArrowheads="1"/>
          </p:cNvSpPr>
          <p:nvPr/>
        </p:nvSpPr>
        <p:spPr bwMode="auto">
          <a:xfrm>
            <a:off x="609600" y="1447800"/>
            <a:ext cx="8077200" cy="13716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INDIAN GAAP:</a:t>
            </a:r>
          </a:p>
          <a:p>
            <a:r>
              <a:rPr lang="en-US" sz="2000">
                <a:latin typeface="Book Antiqua" pitchFamily="18" charset="0"/>
              </a:rPr>
              <a:t>     No separate statement is required. Changes in shareholder’s equity are disclosed in separate schedules of </a:t>
            </a:r>
            <a:r>
              <a:rPr lang="en-US" sz="2000">
                <a:solidFill>
                  <a:schemeClr val="hlink"/>
                </a:solidFill>
                <a:latin typeface="Book Antiqua" pitchFamily="18" charset="0"/>
              </a:rPr>
              <a:t>‘Share capital’ and ‘Reserves and surplus’ </a:t>
            </a:r>
          </a:p>
        </p:txBody>
      </p:sp>
      <p:sp>
        <p:nvSpPr>
          <p:cNvPr id="32774" name="Rectangle 6"/>
          <p:cNvSpPr>
            <a:spLocks noChangeArrowheads="1"/>
          </p:cNvSpPr>
          <p:nvPr/>
        </p:nvSpPr>
        <p:spPr bwMode="auto">
          <a:xfrm>
            <a:off x="609600" y="2743200"/>
            <a:ext cx="8077200" cy="13716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US GAAP:</a:t>
            </a:r>
          </a:p>
          <a:p>
            <a:r>
              <a:rPr lang="en-US" sz="2000">
                <a:solidFill>
                  <a:schemeClr val="hlink"/>
                </a:solidFill>
                <a:latin typeface="Book Antiqua" pitchFamily="18" charset="0"/>
              </a:rPr>
              <a:t>     Same to IFRS</a:t>
            </a:r>
            <a:r>
              <a:rPr lang="en-US" sz="2000">
                <a:latin typeface="Book Antiqua" pitchFamily="18" charset="0"/>
              </a:rPr>
              <a:t>, except that </a:t>
            </a:r>
            <a:r>
              <a:rPr lang="en-US" sz="2000">
                <a:solidFill>
                  <a:schemeClr val="hlink"/>
                </a:solidFill>
                <a:latin typeface="Book Antiqua" pitchFamily="18" charset="0"/>
              </a:rPr>
              <a:t>US GAAP does not have a Statement of Recognized Income and Expense</a:t>
            </a:r>
            <a:r>
              <a:rPr lang="en-US" sz="2000">
                <a:latin typeface="Book Antiqua" pitchFamily="18" charset="0"/>
              </a:rPr>
              <a:t> (SoRIE), and SEC rules require further disclosure of certain items in notes.</a:t>
            </a:r>
          </a:p>
        </p:txBody>
      </p:sp>
      <p:sp>
        <p:nvSpPr>
          <p:cNvPr id="32775" name="Rectangle 7"/>
          <p:cNvSpPr>
            <a:spLocks noChangeArrowheads="1"/>
          </p:cNvSpPr>
          <p:nvPr/>
        </p:nvSpPr>
        <p:spPr bwMode="auto">
          <a:xfrm>
            <a:off x="609600" y="4038600"/>
            <a:ext cx="8153400" cy="25908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IFRS:</a:t>
            </a:r>
          </a:p>
          <a:p>
            <a:r>
              <a:rPr lang="en-US" sz="2000">
                <a:latin typeface="Book Antiqua" pitchFamily="18" charset="0"/>
              </a:rPr>
              <a:t>     It is presented as a primary statement unless a SoRIE is presented. Supplemental equity information is presented in notes when SoRIE is presented. It should show </a:t>
            </a:r>
            <a:r>
              <a:rPr lang="en-US" sz="2000">
                <a:solidFill>
                  <a:schemeClr val="hlink"/>
                </a:solidFill>
                <a:latin typeface="Book Antiqua" pitchFamily="18" charset="0"/>
              </a:rPr>
              <a:t>capital transactions with owners, the movement in accumulated profit and a reconciliation of all other components of equity</a:t>
            </a:r>
            <a:r>
              <a:rPr lang="en-US" sz="2000">
                <a:latin typeface="Book Antiqua" pitchFamily="18" charset="0"/>
              </a:rPr>
              <a:t>. Certain items are permitted to be disclosed in notes rather than in primary statement.</a:t>
            </a:r>
          </a:p>
          <a:p>
            <a:pPr eaLnBrk="0" hangingPunct="0"/>
            <a:endParaRPr lang="en-US" sz="200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2774">
                                            <p:txEl>
                                              <p:pRg st="0" end="0"/>
                                            </p:txEl>
                                          </p:spTgt>
                                        </p:tgtEl>
                                        <p:attrNameLst>
                                          <p:attrName>style.visibility</p:attrName>
                                        </p:attrNameLst>
                                      </p:cBhvr>
                                      <p:to>
                                        <p:strVal val="visible"/>
                                      </p:to>
                                    </p:set>
                                    <p:animEffect transition="in" filter="slide(fromBottom)">
                                      <p:cBhvr>
                                        <p:cTn id="7" dur="500"/>
                                        <p:tgtEl>
                                          <p:spTgt spid="32774">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2774">
                                            <p:txEl>
                                              <p:pRg st="1" end="1"/>
                                            </p:txEl>
                                          </p:spTgt>
                                        </p:tgtEl>
                                        <p:attrNameLst>
                                          <p:attrName>style.visibility</p:attrName>
                                        </p:attrNameLst>
                                      </p:cBhvr>
                                      <p:to>
                                        <p:strVal val="visible"/>
                                      </p:to>
                                    </p:set>
                                    <p:animEffect transition="in" filter="slide(fromBottom)">
                                      <p:cBhvr>
                                        <p:cTn id="10" dur="500"/>
                                        <p:tgtEl>
                                          <p:spTgt spid="3277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32775">
                                            <p:txEl>
                                              <p:pRg st="0" end="0"/>
                                            </p:txEl>
                                          </p:spTgt>
                                        </p:tgtEl>
                                        <p:attrNameLst>
                                          <p:attrName>style.visibility</p:attrName>
                                        </p:attrNameLst>
                                      </p:cBhvr>
                                      <p:to>
                                        <p:strVal val="visible"/>
                                      </p:to>
                                    </p:set>
                                    <p:animEffect transition="in" filter="slide(fromBottom)">
                                      <p:cBhvr>
                                        <p:cTn id="15" dur="500"/>
                                        <p:tgtEl>
                                          <p:spTgt spid="32775">
                                            <p:txEl>
                                              <p:pRg st="0" end="0"/>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32775">
                                            <p:txEl>
                                              <p:pRg st="1" end="1"/>
                                            </p:txEl>
                                          </p:spTgt>
                                        </p:tgtEl>
                                        <p:attrNameLst>
                                          <p:attrName>style.visibility</p:attrName>
                                        </p:attrNameLst>
                                      </p:cBhvr>
                                      <p:to>
                                        <p:strVal val="visible"/>
                                      </p:to>
                                    </p:set>
                                    <p:animEffect transition="in" filter="slide(fromBottom)">
                                      <p:cBhvr>
                                        <p:cTn id="18" dur="500"/>
                                        <p:tgtEl>
                                          <p:spTgt spid="327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4"/>
          <p:cNvSpPr txBox="1">
            <a:spLocks noChangeArrowheads="1"/>
          </p:cNvSpPr>
          <p:nvPr/>
        </p:nvSpPr>
        <p:spPr bwMode="auto">
          <a:xfrm>
            <a:off x="6096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Fund Flow Statement</a:t>
            </a:r>
          </a:p>
        </p:txBody>
      </p:sp>
      <p:sp>
        <p:nvSpPr>
          <p:cNvPr id="33797" name="Rectangle 5"/>
          <p:cNvSpPr>
            <a:spLocks noChangeArrowheads="1"/>
          </p:cNvSpPr>
          <p:nvPr/>
        </p:nvSpPr>
        <p:spPr bwMode="auto">
          <a:xfrm>
            <a:off x="609600" y="1752600"/>
            <a:ext cx="8229600" cy="5324535"/>
          </a:xfrm>
          <a:prstGeom prst="rect">
            <a:avLst/>
          </a:prstGeom>
          <a:noFill/>
          <a:ln w="9525">
            <a:noFill/>
            <a:miter lim="800000"/>
            <a:headEnd/>
            <a:tailEnd/>
          </a:ln>
          <a:effectLst/>
        </p:spPr>
        <p:txBody>
          <a:bodyPr anchor="ctr">
            <a:spAutoFit/>
          </a:bodyPr>
          <a:lstStyle/>
          <a:p>
            <a:pPr algn="just">
              <a:buFontTx/>
              <a:buChar char="•"/>
            </a:pPr>
            <a:r>
              <a:rPr lang="en-US" sz="2800" b="1" dirty="0">
                <a:latin typeface="Book Antiqua" pitchFamily="18" charset="0"/>
              </a:rPr>
              <a:t>INDIAN GAAP :</a:t>
            </a:r>
            <a:r>
              <a:rPr lang="en-US" sz="2400" b="1" dirty="0">
                <a:latin typeface="Book Antiqua" pitchFamily="18" charset="0"/>
              </a:rPr>
              <a:t> </a:t>
            </a:r>
          </a:p>
          <a:p>
            <a:pPr algn="just"/>
            <a:r>
              <a:rPr lang="en-US" sz="2400" b="1" dirty="0">
                <a:latin typeface="Book Antiqua" pitchFamily="18" charset="0"/>
              </a:rPr>
              <a:t>      </a:t>
            </a:r>
            <a:r>
              <a:rPr lang="en-US" sz="2400" b="1" dirty="0">
                <a:solidFill>
                  <a:schemeClr val="hlink"/>
                </a:solidFill>
                <a:latin typeface="Book Antiqua" pitchFamily="18" charset="0"/>
              </a:rPr>
              <a:t>Inflow &amp; outflow of  ”cash &amp; Cash equivalent”</a:t>
            </a:r>
            <a:r>
              <a:rPr lang="en-US" sz="2400" b="1" dirty="0">
                <a:latin typeface="Book Antiqua" pitchFamily="18" charset="0"/>
              </a:rPr>
              <a:t> are reported in fund flow statement. It can be prepared by two ways: </a:t>
            </a:r>
            <a:r>
              <a:rPr lang="en-US" sz="2400" b="1" dirty="0">
                <a:solidFill>
                  <a:schemeClr val="hlink"/>
                </a:solidFill>
                <a:latin typeface="Book Antiqua" pitchFamily="18" charset="0"/>
              </a:rPr>
              <a:t>Direct or indirect method</a:t>
            </a:r>
            <a:r>
              <a:rPr lang="en-US" sz="2400" b="1" dirty="0">
                <a:latin typeface="Book Antiqua" pitchFamily="18" charset="0"/>
              </a:rPr>
              <a:t>. Direct method (Cash flow is derived from aggregating cash receipts &amp; payments associated with operating activities) , Indirect method (Cash flow is derived from adjusting net income from transaction of non cash in nature such as depreciation ).However </a:t>
            </a:r>
            <a:r>
              <a:rPr lang="en-US" sz="2400" b="1" dirty="0">
                <a:solidFill>
                  <a:schemeClr val="hlink"/>
                </a:solidFill>
                <a:latin typeface="Book Antiqua" pitchFamily="18" charset="0"/>
              </a:rPr>
              <a:t>only indirect method is prescribed for listed enterprises &amp; direct for insurance companies.</a:t>
            </a:r>
          </a:p>
          <a:p>
            <a:pPr algn="just"/>
            <a:r>
              <a:rPr lang="en-US" sz="2400" b="1" dirty="0">
                <a:latin typeface="Book Antiqua" pitchFamily="18" charset="0"/>
              </a:rPr>
              <a:t>     It is </a:t>
            </a:r>
            <a:r>
              <a:rPr lang="en-US" sz="2400" b="1" dirty="0">
                <a:solidFill>
                  <a:schemeClr val="hlink"/>
                </a:solidFill>
                <a:latin typeface="Book Antiqua" pitchFamily="18" charset="0"/>
              </a:rPr>
              <a:t>required for all enterprises</a:t>
            </a:r>
            <a:r>
              <a:rPr lang="en-US" sz="2400" b="1" dirty="0">
                <a:latin typeface="Book Antiqua" pitchFamily="18" charset="0"/>
              </a:rPr>
              <a:t> whose </a:t>
            </a:r>
            <a:r>
              <a:rPr lang="en-US" sz="2400" b="1" u="sng" dirty="0">
                <a:solidFill>
                  <a:schemeClr val="hlink"/>
                </a:solidFill>
                <a:latin typeface="Book Antiqua" pitchFamily="18" charset="0"/>
              </a:rPr>
              <a:t>turnover exceeds Rs 500 Million or having borrowing over Rs. 100 million at any point of time during accounting period.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Text Box 4"/>
          <p:cNvSpPr txBox="1">
            <a:spLocks noChangeArrowheads="1"/>
          </p:cNvSpPr>
          <p:nvPr/>
        </p:nvSpPr>
        <p:spPr bwMode="auto">
          <a:xfrm>
            <a:off x="6096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Fund Flow Statement contd..</a:t>
            </a:r>
          </a:p>
        </p:txBody>
      </p:sp>
      <p:sp>
        <p:nvSpPr>
          <p:cNvPr id="34821" name="Rectangle 5"/>
          <p:cNvSpPr>
            <a:spLocks noChangeArrowheads="1"/>
          </p:cNvSpPr>
          <p:nvPr/>
        </p:nvSpPr>
        <p:spPr bwMode="auto">
          <a:xfrm>
            <a:off x="609600" y="1828800"/>
            <a:ext cx="8245475" cy="16764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US GAAP</a:t>
            </a:r>
            <a:r>
              <a:rPr lang="en-US" sz="2400">
                <a:latin typeface="Book Antiqua" pitchFamily="18" charset="0"/>
              </a:rPr>
              <a:t> : </a:t>
            </a:r>
          </a:p>
          <a:p>
            <a:r>
              <a:rPr lang="en-US" sz="2000">
                <a:latin typeface="Book Antiqua" pitchFamily="18" charset="0"/>
              </a:rPr>
              <a:t>     Cash flow statement provides relevant information about </a:t>
            </a:r>
            <a:r>
              <a:rPr lang="en-US" sz="2000">
                <a:solidFill>
                  <a:schemeClr val="hlink"/>
                </a:solidFill>
                <a:latin typeface="Book Antiqua" pitchFamily="18" charset="0"/>
              </a:rPr>
              <a:t>“cash receipts &amp; cash payments”.</a:t>
            </a:r>
            <a:r>
              <a:rPr lang="en-US" sz="2000">
                <a:latin typeface="Book Antiqua" pitchFamily="18" charset="0"/>
              </a:rPr>
              <a:t> A reconciliation of net income to cash flows  from operating activities is disclosed .</a:t>
            </a:r>
          </a:p>
          <a:p>
            <a:r>
              <a:rPr lang="en-US" sz="2000">
                <a:latin typeface="Book Antiqua" pitchFamily="18" charset="0"/>
              </a:rPr>
              <a:t>     There are </a:t>
            </a:r>
            <a:r>
              <a:rPr lang="en-US" sz="2000">
                <a:solidFill>
                  <a:schemeClr val="hlink"/>
                </a:solidFill>
                <a:latin typeface="Book Antiqua" pitchFamily="18" charset="0"/>
              </a:rPr>
              <a:t>limited exemption</a:t>
            </a:r>
            <a:r>
              <a:rPr lang="en-US" sz="2000">
                <a:latin typeface="Book Antiqua" pitchFamily="18" charset="0"/>
              </a:rPr>
              <a:t> for certain investment entities.</a:t>
            </a:r>
          </a:p>
        </p:txBody>
      </p:sp>
      <p:sp>
        <p:nvSpPr>
          <p:cNvPr id="34822" name="Rectangle 6"/>
          <p:cNvSpPr>
            <a:spLocks noChangeArrowheads="1"/>
          </p:cNvSpPr>
          <p:nvPr/>
        </p:nvSpPr>
        <p:spPr bwMode="auto">
          <a:xfrm>
            <a:off x="609600" y="3962400"/>
            <a:ext cx="8686800" cy="16764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IFRS :</a:t>
            </a:r>
          </a:p>
          <a:p>
            <a:r>
              <a:rPr lang="en-US" sz="2000">
                <a:latin typeface="Book Antiqua" pitchFamily="18" charset="0"/>
              </a:rPr>
              <a:t>     It is </a:t>
            </a:r>
            <a:r>
              <a:rPr lang="en-US" sz="2000">
                <a:solidFill>
                  <a:schemeClr val="hlink"/>
                </a:solidFill>
                <a:latin typeface="Book Antiqua" pitchFamily="18" charset="0"/>
              </a:rPr>
              <a:t>similar to Indian GAAP</a:t>
            </a:r>
            <a:r>
              <a:rPr lang="en-US" sz="2000">
                <a:latin typeface="Book Antiqua" pitchFamily="18" charset="0"/>
              </a:rPr>
              <a:t>. However, </a:t>
            </a:r>
            <a:r>
              <a:rPr lang="en-US" sz="2000">
                <a:solidFill>
                  <a:schemeClr val="hlink"/>
                </a:solidFill>
                <a:latin typeface="Book Antiqua" pitchFamily="18" charset="0"/>
              </a:rPr>
              <a:t>Indirect is more common</a:t>
            </a:r>
            <a:r>
              <a:rPr lang="en-US" sz="2000">
                <a:latin typeface="Book Antiqua" pitchFamily="18" charset="0"/>
              </a:rPr>
              <a:t> </a:t>
            </a:r>
          </a:p>
          <a:p>
            <a:r>
              <a:rPr lang="en-US" sz="2000">
                <a:latin typeface="Book Antiqua" pitchFamily="18" charset="0"/>
              </a:rPr>
              <a:t>in IFRS.</a:t>
            </a:r>
          </a:p>
          <a:p>
            <a:r>
              <a:rPr lang="en-US" sz="2000">
                <a:latin typeface="Book Antiqua" pitchFamily="18" charset="0"/>
              </a:rPr>
              <a:t>     The cash flow from operating, investing &amp; financing  activities are classified separately.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4822">
                                            <p:txEl>
                                              <p:pRg st="0" end="0"/>
                                            </p:txEl>
                                          </p:spTgt>
                                        </p:tgtEl>
                                        <p:attrNameLst>
                                          <p:attrName>style.visibility</p:attrName>
                                        </p:attrNameLst>
                                      </p:cBhvr>
                                      <p:to>
                                        <p:strVal val="visible"/>
                                      </p:to>
                                    </p:set>
                                    <p:animEffect transition="in" filter="slide(fromBottom)">
                                      <p:cBhvr>
                                        <p:cTn id="7" dur="500"/>
                                        <p:tgtEl>
                                          <p:spTgt spid="34822">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4822">
                                            <p:txEl>
                                              <p:pRg st="1" end="1"/>
                                            </p:txEl>
                                          </p:spTgt>
                                        </p:tgtEl>
                                        <p:attrNameLst>
                                          <p:attrName>style.visibility</p:attrName>
                                        </p:attrNameLst>
                                      </p:cBhvr>
                                      <p:to>
                                        <p:strVal val="visible"/>
                                      </p:to>
                                    </p:set>
                                    <p:animEffect transition="in" filter="slide(fromBottom)">
                                      <p:cBhvr>
                                        <p:cTn id="10" dur="500"/>
                                        <p:tgtEl>
                                          <p:spTgt spid="34822">
                                            <p:txEl>
                                              <p:pRg st="1" end="1"/>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34822">
                                            <p:txEl>
                                              <p:pRg st="2" end="2"/>
                                            </p:txEl>
                                          </p:spTgt>
                                        </p:tgtEl>
                                        <p:attrNameLst>
                                          <p:attrName>style.visibility</p:attrName>
                                        </p:attrNameLst>
                                      </p:cBhvr>
                                      <p:to>
                                        <p:strVal val="visible"/>
                                      </p:to>
                                    </p:set>
                                    <p:animEffect transition="in" filter="slide(fromBottom)">
                                      <p:cBhvr>
                                        <p:cTn id="13" dur="500"/>
                                        <p:tgtEl>
                                          <p:spTgt spid="34822">
                                            <p:txEl>
                                              <p:pRg st="2" end="2"/>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34822">
                                            <p:txEl>
                                              <p:pRg st="3" end="3"/>
                                            </p:txEl>
                                          </p:spTgt>
                                        </p:tgtEl>
                                        <p:attrNameLst>
                                          <p:attrName>style.visibility</p:attrName>
                                        </p:attrNameLst>
                                      </p:cBhvr>
                                      <p:to>
                                        <p:strVal val="visible"/>
                                      </p:to>
                                    </p:set>
                                    <p:animEffect transition="in" filter="slide(fromBottom)">
                                      <p:cBhvr>
                                        <p:cTn id="16" dur="500"/>
                                        <p:tgtEl>
                                          <p:spTgt spid="3482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990600" y="457200"/>
            <a:ext cx="7315200" cy="1006475"/>
          </a:xfrm>
          <a:prstGeom prst="rect">
            <a:avLst/>
          </a:prstGeom>
          <a:noFill/>
          <a:ln w="9525">
            <a:noFill/>
            <a:miter lim="800000"/>
            <a:headEnd/>
            <a:tailEnd/>
          </a:ln>
          <a:effectLst/>
        </p:spPr>
        <p:txBody>
          <a:bodyPr>
            <a:spAutoFit/>
          </a:bodyPr>
          <a:lstStyle/>
          <a:p>
            <a:r>
              <a:rPr lang="en-US" sz="6000">
                <a:latin typeface="Book Antiqua" pitchFamily="18" charset="0"/>
              </a:rPr>
              <a:t>Topics </a:t>
            </a:r>
          </a:p>
        </p:txBody>
      </p:sp>
      <p:sp>
        <p:nvSpPr>
          <p:cNvPr id="16389" name="Text Box 5"/>
          <p:cNvSpPr txBox="1">
            <a:spLocks noChangeArrowheads="1"/>
          </p:cNvSpPr>
          <p:nvPr/>
        </p:nvSpPr>
        <p:spPr bwMode="auto">
          <a:xfrm>
            <a:off x="762000" y="1712913"/>
            <a:ext cx="8001000" cy="4473575"/>
          </a:xfrm>
          <a:prstGeom prst="rect">
            <a:avLst/>
          </a:prstGeom>
          <a:noFill/>
          <a:ln w="9525">
            <a:noFill/>
            <a:miter lim="800000"/>
            <a:headEnd/>
            <a:tailEnd/>
          </a:ln>
          <a:effectLst/>
        </p:spPr>
        <p:txBody>
          <a:bodyPr>
            <a:spAutoFit/>
          </a:bodyPr>
          <a:lstStyle/>
          <a:p>
            <a:pPr>
              <a:lnSpc>
                <a:spcPct val="150000"/>
              </a:lnSpc>
              <a:buFontTx/>
              <a:buChar char="•"/>
            </a:pPr>
            <a:r>
              <a:rPr lang="en-US" sz="2400">
                <a:latin typeface="Book Antiqua" pitchFamily="18" charset="0"/>
              </a:rPr>
              <a:t> </a:t>
            </a:r>
            <a:r>
              <a:rPr lang="en-US" sz="2400" b="1">
                <a:latin typeface="Book Antiqua" pitchFamily="18" charset="0"/>
              </a:rPr>
              <a:t>Definition of GAAP</a:t>
            </a:r>
          </a:p>
          <a:p>
            <a:pPr>
              <a:lnSpc>
                <a:spcPct val="150000"/>
              </a:lnSpc>
              <a:buFontTx/>
              <a:buChar char="•"/>
            </a:pPr>
            <a:r>
              <a:rPr lang="en-US" sz="2400" b="1">
                <a:latin typeface="Book Antiqua" pitchFamily="18" charset="0"/>
              </a:rPr>
              <a:t> Why GAAP is Important?</a:t>
            </a:r>
          </a:p>
          <a:p>
            <a:pPr>
              <a:lnSpc>
                <a:spcPct val="150000"/>
              </a:lnSpc>
              <a:buFontTx/>
              <a:buChar char="•"/>
            </a:pPr>
            <a:r>
              <a:rPr lang="en-US" sz="2400" b="1">
                <a:latin typeface="Book Antiqua" pitchFamily="18" charset="0"/>
              </a:rPr>
              <a:t> Similarities &amp; Differences between Indian GAAP,    IFRS and US GAAP</a:t>
            </a:r>
          </a:p>
          <a:p>
            <a:pPr>
              <a:lnSpc>
                <a:spcPct val="150000"/>
              </a:lnSpc>
            </a:pPr>
            <a:r>
              <a:rPr lang="en-US" sz="2400" b="1">
                <a:latin typeface="Book Antiqua" pitchFamily="18" charset="0"/>
              </a:rPr>
              <a:t>   - Financial Statements</a:t>
            </a:r>
          </a:p>
          <a:p>
            <a:pPr>
              <a:lnSpc>
                <a:spcPct val="150000"/>
              </a:lnSpc>
            </a:pPr>
            <a:r>
              <a:rPr lang="en-US" sz="2400" b="1">
                <a:latin typeface="Book Antiqua" pitchFamily="18" charset="0"/>
              </a:rPr>
              <a:t>   - Revenue Recognition</a:t>
            </a:r>
          </a:p>
          <a:p>
            <a:pPr>
              <a:lnSpc>
                <a:spcPct val="150000"/>
              </a:lnSpc>
            </a:pPr>
            <a:r>
              <a:rPr lang="en-US" sz="2400" b="1">
                <a:latin typeface="Book Antiqua" pitchFamily="18" charset="0"/>
              </a:rPr>
              <a:t>   - Foreign Currency Translation</a:t>
            </a:r>
            <a:r>
              <a:rPr lang="en-US" sz="2400">
                <a:latin typeface="Book Antiqua" pitchFamily="18" charset="0"/>
              </a:rPr>
              <a:t> </a:t>
            </a:r>
          </a:p>
          <a:p>
            <a:pPr>
              <a:lnSpc>
                <a:spcPct val="150000"/>
              </a:lnSpc>
              <a:buFontTx/>
              <a:buChar char="•"/>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Text Box 4"/>
          <p:cNvSpPr txBox="1">
            <a:spLocks noChangeArrowheads="1"/>
          </p:cNvSpPr>
          <p:nvPr/>
        </p:nvSpPr>
        <p:spPr bwMode="auto">
          <a:xfrm>
            <a:off x="6096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Accounting Policy</a:t>
            </a:r>
          </a:p>
        </p:txBody>
      </p:sp>
      <p:sp>
        <p:nvSpPr>
          <p:cNvPr id="35845" name="Rectangle 5"/>
          <p:cNvSpPr>
            <a:spLocks noChangeArrowheads="1"/>
          </p:cNvSpPr>
          <p:nvPr/>
        </p:nvSpPr>
        <p:spPr bwMode="auto">
          <a:xfrm>
            <a:off x="609600" y="1524000"/>
            <a:ext cx="8251825" cy="28956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INDIAN GAAP :</a:t>
            </a:r>
          </a:p>
          <a:p>
            <a:r>
              <a:rPr lang="en-US" sz="2000">
                <a:latin typeface="Book Antiqua" pitchFamily="18" charset="0"/>
              </a:rPr>
              <a:t>     The </a:t>
            </a:r>
            <a:r>
              <a:rPr lang="en-US" sz="2000">
                <a:solidFill>
                  <a:schemeClr val="hlink"/>
                </a:solidFill>
                <a:latin typeface="Book Antiqua" pitchFamily="18" charset="0"/>
              </a:rPr>
              <a:t>cumulative amount of change</a:t>
            </a:r>
            <a:r>
              <a:rPr lang="en-US" sz="2000">
                <a:latin typeface="Book Antiqua" pitchFamily="18" charset="0"/>
              </a:rPr>
              <a:t> is recognized &amp; disclosed in the income statement in the period of change. Certain new standards require </a:t>
            </a:r>
            <a:r>
              <a:rPr lang="en-US" sz="2000">
                <a:solidFill>
                  <a:schemeClr val="hlink"/>
                </a:solidFill>
                <a:latin typeface="Book Antiqua" pitchFamily="18" charset="0"/>
              </a:rPr>
              <a:t>adjustment of the cumulative amount</a:t>
            </a:r>
            <a:r>
              <a:rPr lang="en-US" sz="2000">
                <a:latin typeface="Book Antiqua" pitchFamily="18" charset="0"/>
              </a:rPr>
              <a:t> of the change for </a:t>
            </a:r>
            <a:r>
              <a:rPr lang="en-US" sz="2000">
                <a:solidFill>
                  <a:schemeClr val="hlink"/>
                </a:solidFill>
                <a:latin typeface="Book Antiqua" pitchFamily="18" charset="0"/>
              </a:rPr>
              <a:t>opening retained earnings.</a:t>
            </a:r>
          </a:p>
          <a:p>
            <a:r>
              <a:rPr lang="en-US" sz="2000">
                <a:latin typeface="Book Antiqua" pitchFamily="18" charset="0"/>
              </a:rPr>
              <a:t>     Impact of </a:t>
            </a:r>
            <a:r>
              <a:rPr lang="en-US" sz="2000">
                <a:solidFill>
                  <a:schemeClr val="hlink"/>
                </a:solidFill>
                <a:latin typeface="Book Antiqua" pitchFamily="18" charset="0"/>
              </a:rPr>
              <a:t>change in depreciation method</a:t>
            </a:r>
            <a:r>
              <a:rPr lang="en-US" sz="2000">
                <a:latin typeface="Book Antiqua" pitchFamily="18" charset="0"/>
              </a:rPr>
              <a:t> is determined under the new method &amp; is </a:t>
            </a:r>
            <a:r>
              <a:rPr lang="en-US" sz="2000">
                <a:solidFill>
                  <a:schemeClr val="hlink"/>
                </a:solidFill>
                <a:latin typeface="Book Antiqua" pitchFamily="18" charset="0"/>
              </a:rPr>
              <a:t>recorded in the period of change</a:t>
            </a:r>
            <a:r>
              <a:rPr lang="en-US" sz="2000">
                <a:latin typeface="Book Antiqua" pitchFamily="18" charset="0"/>
              </a:rPr>
              <a:t>, whereas on </a:t>
            </a:r>
            <a:r>
              <a:rPr lang="en-US" sz="2000">
                <a:solidFill>
                  <a:schemeClr val="hlink"/>
                </a:solidFill>
                <a:latin typeface="Book Antiqua" pitchFamily="18" charset="0"/>
              </a:rPr>
              <a:t>revision of asset life, the unamortized depreciable amount</a:t>
            </a:r>
            <a:r>
              <a:rPr lang="en-US" sz="2000">
                <a:latin typeface="Book Antiqua" pitchFamily="18" charset="0"/>
              </a:rPr>
              <a:t> is </a:t>
            </a:r>
            <a:r>
              <a:rPr lang="en-US" sz="2000">
                <a:solidFill>
                  <a:schemeClr val="hlink"/>
                </a:solidFill>
                <a:latin typeface="Book Antiqua" pitchFamily="18" charset="0"/>
              </a:rPr>
              <a:t>charged over the revised remaining life.</a:t>
            </a:r>
          </a:p>
        </p:txBody>
      </p:sp>
      <p:sp>
        <p:nvSpPr>
          <p:cNvPr id="35846" name="Rectangle 6"/>
          <p:cNvSpPr>
            <a:spLocks noChangeArrowheads="1"/>
          </p:cNvSpPr>
          <p:nvPr/>
        </p:nvSpPr>
        <p:spPr bwMode="auto">
          <a:xfrm>
            <a:off x="609600" y="4419600"/>
            <a:ext cx="8382000" cy="22860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US GAAP : </a:t>
            </a:r>
          </a:p>
          <a:p>
            <a:r>
              <a:rPr lang="en-US" sz="2000">
                <a:latin typeface="Book Antiqua" pitchFamily="18" charset="0"/>
              </a:rPr>
              <a:t>     The </a:t>
            </a:r>
            <a:r>
              <a:rPr lang="en-US" sz="2000">
                <a:solidFill>
                  <a:schemeClr val="hlink"/>
                </a:solidFill>
                <a:latin typeface="Book Antiqua" pitchFamily="18" charset="0"/>
              </a:rPr>
              <a:t>cumulative amount of change</a:t>
            </a:r>
            <a:r>
              <a:rPr lang="en-US" sz="2000">
                <a:latin typeface="Book Antiqua" pitchFamily="18" charset="0"/>
              </a:rPr>
              <a:t> is recognized &amp; changed in the income statement of </a:t>
            </a:r>
            <a:r>
              <a:rPr lang="en-US" sz="2000">
                <a:solidFill>
                  <a:schemeClr val="hlink"/>
                </a:solidFill>
                <a:latin typeface="Book Antiqua" pitchFamily="18" charset="0"/>
              </a:rPr>
              <a:t>period of change</a:t>
            </a:r>
            <a:r>
              <a:rPr lang="en-US" sz="2000">
                <a:latin typeface="Book Antiqua" pitchFamily="18" charset="0"/>
              </a:rPr>
              <a:t>. </a:t>
            </a:r>
          </a:p>
          <a:p>
            <a:r>
              <a:rPr lang="en-US" sz="2000">
                <a:latin typeface="Book Antiqua" pitchFamily="18" charset="0"/>
              </a:rPr>
              <a:t>     </a:t>
            </a:r>
            <a:r>
              <a:rPr lang="en-US" sz="2000">
                <a:solidFill>
                  <a:schemeClr val="hlink"/>
                </a:solidFill>
                <a:latin typeface="Book Antiqua" pitchFamily="18" charset="0"/>
              </a:rPr>
              <a:t>Retrospective adjustment are required in some of the cases</a:t>
            </a:r>
            <a:r>
              <a:rPr lang="en-US" sz="2000">
                <a:latin typeface="Book Antiqua" pitchFamily="18" charset="0"/>
              </a:rPr>
              <a:t>  like : method of accounting for inventory valuation, depreciation in rail industry ,construction contracts  &amp; adoption of full cost method in extractive industry.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5846">
                                            <p:txEl>
                                              <p:pRg st="0" end="0"/>
                                            </p:txEl>
                                          </p:spTgt>
                                        </p:tgtEl>
                                        <p:attrNameLst>
                                          <p:attrName>style.visibility</p:attrName>
                                        </p:attrNameLst>
                                      </p:cBhvr>
                                      <p:to>
                                        <p:strVal val="visible"/>
                                      </p:to>
                                    </p:set>
                                    <p:animEffect transition="in" filter="slide(fromBottom)">
                                      <p:cBhvr>
                                        <p:cTn id="7" dur="500"/>
                                        <p:tgtEl>
                                          <p:spTgt spid="35846">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35846">
                                            <p:txEl>
                                              <p:pRg st="1" end="1"/>
                                            </p:txEl>
                                          </p:spTgt>
                                        </p:tgtEl>
                                        <p:attrNameLst>
                                          <p:attrName>style.visibility</p:attrName>
                                        </p:attrNameLst>
                                      </p:cBhvr>
                                      <p:to>
                                        <p:strVal val="visible"/>
                                      </p:to>
                                    </p:set>
                                    <p:animEffect transition="in" filter="slide(fromBottom)">
                                      <p:cBhvr>
                                        <p:cTn id="10" dur="500"/>
                                        <p:tgtEl>
                                          <p:spTgt spid="35846">
                                            <p:txEl>
                                              <p:pRg st="1" end="1"/>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35846">
                                            <p:txEl>
                                              <p:pRg st="2" end="2"/>
                                            </p:txEl>
                                          </p:spTgt>
                                        </p:tgtEl>
                                        <p:attrNameLst>
                                          <p:attrName>style.visibility</p:attrName>
                                        </p:attrNameLst>
                                      </p:cBhvr>
                                      <p:to>
                                        <p:strVal val="visible"/>
                                      </p:to>
                                    </p:set>
                                    <p:animEffect transition="in" filter="slide(fromBottom)">
                                      <p:cBhvr>
                                        <p:cTn id="13" dur="500"/>
                                        <p:tgtEl>
                                          <p:spTgt spid="3584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ChangeArrowheads="1"/>
          </p:cNvSpPr>
          <p:nvPr/>
        </p:nvSpPr>
        <p:spPr bwMode="auto">
          <a:xfrm>
            <a:off x="609600" y="2133600"/>
            <a:ext cx="8493125" cy="25908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IFRS :  </a:t>
            </a:r>
          </a:p>
          <a:p>
            <a:r>
              <a:rPr lang="en-US" sz="2000">
                <a:latin typeface="Book Antiqua" pitchFamily="18" charset="0"/>
              </a:rPr>
              <a:t>     </a:t>
            </a:r>
            <a:r>
              <a:rPr lang="en-US" sz="2000">
                <a:solidFill>
                  <a:schemeClr val="hlink"/>
                </a:solidFill>
                <a:latin typeface="Book Antiqua" pitchFamily="18" charset="0"/>
              </a:rPr>
              <a:t>Comparative information is restated</a:t>
            </a:r>
            <a:r>
              <a:rPr lang="en-US" sz="2000">
                <a:latin typeface="Book Antiqua" pitchFamily="18" charset="0"/>
              </a:rPr>
              <a:t>, &amp; the </a:t>
            </a:r>
            <a:r>
              <a:rPr lang="en-US" sz="2000">
                <a:solidFill>
                  <a:schemeClr val="hlink"/>
                </a:solidFill>
                <a:latin typeface="Book Antiqua" pitchFamily="18" charset="0"/>
              </a:rPr>
              <a:t>amount of the readjustment</a:t>
            </a:r>
            <a:r>
              <a:rPr lang="en-US" sz="2000">
                <a:latin typeface="Book Antiqua" pitchFamily="18" charset="0"/>
              </a:rPr>
              <a:t> relating to prior period is </a:t>
            </a:r>
            <a:r>
              <a:rPr lang="en-US" sz="2000">
                <a:solidFill>
                  <a:schemeClr val="hlink"/>
                </a:solidFill>
                <a:latin typeface="Book Antiqua" pitchFamily="18" charset="0"/>
              </a:rPr>
              <a:t>adjusted against the opening balance of retained earnings</a:t>
            </a:r>
            <a:r>
              <a:rPr lang="en-US" sz="2000">
                <a:latin typeface="Book Antiqua" pitchFamily="18" charset="0"/>
              </a:rPr>
              <a:t> of the earlier year presented.</a:t>
            </a:r>
          </a:p>
          <a:p>
            <a:r>
              <a:rPr lang="en-US" sz="2000">
                <a:latin typeface="Book Antiqua" pitchFamily="18" charset="0"/>
              </a:rPr>
              <a:t>     Policy changes made by </a:t>
            </a:r>
            <a:r>
              <a:rPr lang="en-US" sz="2000">
                <a:solidFill>
                  <a:schemeClr val="hlink"/>
                </a:solidFill>
                <a:latin typeface="Book Antiqua" pitchFamily="18" charset="0"/>
              </a:rPr>
              <a:t>adoption of new standard</a:t>
            </a:r>
            <a:r>
              <a:rPr lang="en-US" sz="2000">
                <a:latin typeface="Book Antiqua" pitchFamily="18" charset="0"/>
              </a:rPr>
              <a:t> are accounted for</a:t>
            </a:r>
          </a:p>
          <a:p>
            <a:r>
              <a:rPr lang="en-US" sz="2000">
                <a:latin typeface="Book Antiqua" pitchFamily="18" charset="0"/>
              </a:rPr>
              <a:t>in accordance with </a:t>
            </a:r>
            <a:r>
              <a:rPr lang="en-US" sz="2000">
                <a:solidFill>
                  <a:schemeClr val="hlink"/>
                </a:solidFill>
                <a:latin typeface="Book Antiqua" pitchFamily="18" charset="0"/>
              </a:rPr>
              <a:t>standard Transition provisions</a:t>
            </a:r>
            <a:r>
              <a:rPr lang="en-US" sz="2000">
                <a:latin typeface="Book Antiqua" pitchFamily="18" charset="0"/>
              </a:rPr>
              <a:t>. </a:t>
            </a:r>
          </a:p>
          <a:p>
            <a:r>
              <a:rPr lang="en-US" sz="2000">
                <a:latin typeface="Book Antiqua" pitchFamily="18" charset="0"/>
              </a:rPr>
              <a:t>     For correction of errors &amp; accounting estimates accounting policy method &amp; income statement are required.</a:t>
            </a:r>
          </a:p>
        </p:txBody>
      </p:sp>
      <p:sp>
        <p:nvSpPr>
          <p:cNvPr id="36869" name="Text Box 5"/>
          <p:cNvSpPr txBox="1">
            <a:spLocks noChangeArrowheads="1"/>
          </p:cNvSpPr>
          <p:nvPr/>
        </p:nvSpPr>
        <p:spPr bwMode="auto">
          <a:xfrm>
            <a:off x="6096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Accounting Policy contd..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Text Box 5"/>
          <p:cNvSpPr txBox="1">
            <a:spLocks noChangeArrowheads="1"/>
          </p:cNvSpPr>
          <p:nvPr/>
        </p:nvSpPr>
        <p:spPr bwMode="auto">
          <a:xfrm>
            <a:off x="838200" y="2144713"/>
            <a:ext cx="7848600" cy="3013075"/>
          </a:xfrm>
          <a:prstGeom prst="rect">
            <a:avLst/>
          </a:prstGeom>
          <a:noFill/>
          <a:ln w="9525">
            <a:noFill/>
            <a:miter lim="800000"/>
            <a:headEnd/>
            <a:tailEnd/>
          </a:ln>
          <a:effectLst/>
        </p:spPr>
        <p:txBody>
          <a:bodyPr>
            <a:spAutoFit/>
          </a:bodyPr>
          <a:lstStyle/>
          <a:p>
            <a:pPr>
              <a:spcBef>
                <a:spcPct val="50000"/>
              </a:spcBef>
              <a:buFontTx/>
              <a:buChar char="•"/>
            </a:pPr>
            <a:r>
              <a:rPr lang="en-US" sz="2400" b="1">
                <a:latin typeface="Book Antiqua" pitchFamily="18" charset="0"/>
              </a:rPr>
              <a:t>INDIAN GAAP : Companies Act, AS1, AS3, AS5, AS6, AS10, AS11</a:t>
            </a:r>
          </a:p>
          <a:p>
            <a:pPr>
              <a:spcBef>
                <a:spcPct val="50000"/>
              </a:spcBef>
              <a:buFontTx/>
              <a:buChar char="•"/>
            </a:pPr>
            <a:r>
              <a:rPr lang="en-US" sz="2400" b="1">
                <a:latin typeface="Book Antiqua" pitchFamily="18" charset="0"/>
              </a:rPr>
              <a:t>US GAAP : CON1-, FAS16, FAS52, FAS95, FAS130, FAS141, FAS154, APB20, APB29, APB30, ARB43, SEC Regulation S-X, FIN39</a:t>
            </a:r>
          </a:p>
          <a:p>
            <a:pPr>
              <a:spcBef>
                <a:spcPct val="50000"/>
              </a:spcBef>
              <a:buFontTx/>
              <a:buChar char="•"/>
            </a:pPr>
            <a:r>
              <a:rPr lang="en-US" sz="2400" b="1">
                <a:latin typeface="Book Antiqua" pitchFamily="18" charset="0"/>
              </a:rPr>
              <a:t>IFRS : IAS1, IAS7, IAS8, IAS19, IAS21, IAS29, IAS32, SIC30</a:t>
            </a:r>
          </a:p>
        </p:txBody>
      </p:sp>
      <p:sp>
        <p:nvSpPr>
          <p:cNvPr id="37894" name="Text Box 6"/>
          <p:cNvSpPr txBox="1">
            <a:spLocks noChangeArrowheads="1"/>
          </p:cNvSpPr>
          <p:nvPr/>
        </p:nvSpPr>
        <p:spPr bwMode="auto">
          <a:xfrm>
            <a:off x="6096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References for Details..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Text Box 4"/>
          <p:cNvSpPr txBox="1">
            <a:spLocks noChangeArrowheads="1"/>
          </p:cNvSpPr>
          <p:nvPr/>
        </p:nvSpPr>
        <p:spPr bwMode="auto">
          <a:xfrm>
            <a:off x="1143000" y="2819400"/>
            <a:ext cx="7467600" cy="1006475"/>
          </a:xfrm>
          <a:prstGeom prst="rect">
            <a:avLst/>
          </a:prstGeom>
          <a:noFill/>
          <a:ln w="9525">
            <a:noFill/>
            <a:miter lim="800000"/>
            <a:headEnd/>
            <a:tailEnd/>
          </a:ln>
          <a:effectLst/>
        </p:spPr>
        <p:txBody>
          <a:bodyPr>
            <a:spAutoFit/>
          </a:bodyPr>
          <a:lstStyle/>
          <a:p>
            <a:r>
              <a:rPr lang="en-US" sz="6000">
                <a:latin typeface="Book Antiqua" pitchFamily="18" charset="0"/>
              </a:rPr>
              <a:t>Revenue Recognition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5"/>
          <p:cNvSpPr>
            <a:spLocks noChangeArrowheads="1"/>
          </p:cNvSpPr>
          <p:nvPr/>
        </p:nvSpPr>
        <p:spPr bwMode="auto">
          <a:xfrm>
            <a:off x="688975" y="762000"/>
            <a:ext cx="5407025" cy="701675"/>
          </a:xfrm>
          <a:prstGeom prst="rect">
            <a:avLst/>
          </a:prstGeom>
          <a:noFill/>
          <a:ln w="9525">
            <a:noFill/>
            <a:miter lim="800000"/>
            <a:headEnd/>
            <a:tailEnd/>
          </a:ln>
          <a:effectLst/>
        </p:spPr>
        <p:txBody>
          <a:bodyPr wrap="none">
            <a:spAutoFit/>
          </a:bodyPr>
          <a:lstStyle/>
          <a:p>
            <a:r>
              <a:rPr lang="en-US" sz="4000" b="1">
                <a:latin typeface="Book Antiqua" pitchFamily="18" charset="0"/>
              </a:rPr>
              <a:t>Definition of Revenue</a:t>
            </a:r>
          </a:p>
        </p:txBody>
      </p:sp>
      <p:sp>
        <p:nvSpPr>
          <p:cNvPr id="38918" name="Text Box 6"/>
          <p:cNvSpPr txBox="1">
            <a:spLocks noChangeArrowheads="1"/>
          </p:cNvSpPr>
          <p:nvPr/>
        </p:nvSpPr>
        <p:spPr bwMode="auto">
          <a:xfrm>
            <a:off x="762000" y="1905000"/>
            <a:ext cx="8001000" cy="2830513"/>
          </a:xfrm>
          <a:prstGeom prst="rect">
            <a:avLst/>
          </a:prstGeom>
          <a:noFill/>
          <a:ln w="9525">
            <a:noFill/>
            <a:miter lim="800000"/>
            <a:headEnd/>
            <a:tailEnd/>
          </a:ln>
          <a:effectLst/>
        </p:spPr>
        <p:txBody>
          <a:bodyPr>
            <a:spAutoFit/>
          </a:bodyPr>
          <a:lstStyle/>
          <a:p>
            <a:pPr>
              <a:spcBef>
                <a:spcPct val="50000"/>
              </a:spcBef>
            </a:pPr>
            <a:r>
              <a:rPr lang="en-US" sz="2400">
                <a:solidFill>
                  <a:schemeClr val="hlink"/>
                </a:solidFill>
                <a:latin typeface="Book Antiqua" pitchFamily="18" charset="0"/>
              </a:rPr>
              <a:t>     Gross inflow</a:t>
            </a:r>
            <a:r>
              <a:rPr lang="en-US" sz="2400">
                <a:latin typeface="Book Antiqua" pitchFamily="18" charset="0"/>
              </a:rPr>
              <a:t> of </a:t>
            </a:r>
            <a:r>
              <a:rPr lang="en-US" sz="2400">
                <a:solidFill>
                  <a:schemeClr val="hlink"/>
                </a:solidFill>
                <a:latin typeface="Book Antiqua" pitchFamily="18" charset="0"/>
              </a:rPr>
              <a:t>consideration</a:t>
            </a:r>
            <a:r>
              <a:rPr lang="en-US" sz="2400">
                <a:latin typeface="Book Antiqua" pitchFamily="18" charset="0"/>
              </a:rPr>
              <a:t> ( Cash / receivables / others ) arising in the course of </a:t>
            </a:r>
            <a:r>
              <a:rPr lang="en-US" sz="2400">
                <a:solidFill>
                  <a:schemeClr val="hlink"/>
                </a:solidFill>
                <a:latin typeface="Book Antiqua" pitchFamily="18" charset="0"/>
              </a:rPr>
              <a:t>ordinary activities</a:t>
            </a:r>
            <a:r>
              <a:rPr lang="en-US" sz="2400">
                <a:latin typeface="Book Antiqua" pitchFamily="18" charset="0"/>
              </a:rPr>
              <a:t> from</a:t>
            </a:r>
          </a:p>
          <a:p>
            <a:pPr>
              <a:spcBef>
                <a:spcPct val="50000"/>
              </a:spcBef>
              <a:buFontTx/>
              <a:buChar char="•"/>
            </a:pPr>
            <a:r>
              <a:rPr lang="en-US" sz="2400">
                <a:latin typeface="Book Antiqua" pitchFamily="18" charset="0"/>
              </a:rPr>
              <a:t>   Sale of Goods</a:t>
            </a:r>
          </a:p>
          <a:p>
            <a:pPr>
              <a:spcBef>
                <a:spcPct val="50000"/>
              </a:spcBef>
              <a:buFontTx/>
              <a:buChar char="•"/>
            </a:pPr>
            <a:r>
              <a:rPr lang="en-US" sz="2400">
                <a:latin typeface="Book Antiqua" pitchFamily="18" charset="0"/>
              </a:rPr>
              <a:t>   Rendering of Services</a:t>
            </a:r>
          </a:p>
          <a:p>
            <a:pPr>
              <a:spcBef>
                <a:spcPct val="50000"/>
              </a:spcBef>
              <a:buFontTx/>
              <a:buChar char="•"/>
            </a:pPr>
            <a:r>
              <a:rPr lang="en-US" sz="2400">
                <a:latin typeface="Book Antiqua" pitchFamily="18" charset="0"/>
              </a:rPr>
              <a:t>   Use of enterprise resources yielding interest,                        royalties and dividends.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ChangeArrowheads="1"/>
          </p:cNvSpPr>
          <p:nvPr/>
        </p:nvSpPr>
        <p:spPr bwMode="auto">
          <a:xfrm>
            <a:off x="685800" y="762000"/>
            <a:ext cx="4319588" cy="701675"/>
          </a:xfrm>
          <a:prstGeom prst="rect">
            <a:avLst/>
          </a:prstGeom>
          <a:noFill/>
          <a:ln w="9525">
            <a:noFill/>
            <a:miter lim="800000"/>
            <a:headEnd/>
            <a:tailEnd/>
          </a:ln>
          <a:effectLst/>
        </p:spPr>
        <p:txBody>
          <a:bodyPr wrap="none">
            <a:spAutoFit/>
          </a:bodyPr>
          <a:lstStyle/>
          <a:p>
            <a:r>
              <a:rPr lang="en-US" sz="4000" b="1">
                <a:latin typeface="Book Antiqua" pitchFamily="18" charset="0"/>
              </a:rPr>
              <a:t>Definition contd..</a:t>
            </a:r>
          </a:p>
        </p:txBody>
      </p:sp>
      <p:sp>
        <p:nvSpPr>
          <p:cNvPr id="39941" name="Text Box 5"/>
          <p:cNvSpPr txBox="1">
            <a:spLocks noChangeArrowheads="1"/>
          </p:cNvSpPr>
          <p:nvPr/>
        </p:nvSpPr>
        <p:spPr bwMode="auto">
          <a:xfrm>
            <a:off x="838200" y="1524000"/>
            <a:ext cx="8305800" cy="1917700"/>
          </a:xfrm>
          <a:prstGeom prst="rect">
            <a:avLst/>
          </a:prstGeom>
          <a:noFill/>
          <a:ln w="9525">
            <a:noFill/>
            <a:miter lim="800000"/>
            <a:headEnd/>
            <a:tailEnd/>
          </a:ln>
          <a:effectLst/>
        </p:spPr>
        <p:txBody>
          <a:bodyPr>
            <a:spAutoFit/>
          </a:bodyPr>
          <a:lstStyle/>
          <a:p>
            <a:pPr>
              <a:spcBef>
                <a:spcPct val="50000"/>
              </a:spcBef>
            </a:pPr>
            <a:r>
              <a:rPr lang="en-US" sz="2400" b="1">
                <a:latin typeface="Book Antiqua" pitchFamily="18" charset="0"/>
              </a:rPr>
              <a:t>Consideration:</a:t>
            </a:r>
          </a:p>
          <a:p>
            <a:pPr>
              <a:spcBef>
                <a:spcPct val="50000"/>
              </a:spcBef>
              <a:buFontTx/>
              <a:buChar char="•"/>
            </a:pPr>
            <a:r>
              <a:rPr lang="en-US" sz="2400">
                <a:latin typeface="Book Antiqua" pitchFamily="18" charset="0"/>
              </a:rPr>
              <a:t>   Flow of economic benefits</a:t>
            </a:r>
          </a:p>
          <a:p>
            <a:pPr>
              <a:spcBef>
                <a:spcPct val="50000"/>
              </a:spcBef>
              <a:buFontTx/>
              <a:buChar char="•"/>
            </a:pPr>
            <a:r>
              <a:rPr lang="en-US" sz="2400">
                <a:latin typeface="Book Antiqua" pitchFamily="18" charset="0"/>
              </a:rPr>
              <a:t>   Inflows resulting in an increase in equity (Other than increase through the contribution from equity holders) </a:t>
            </a:r>
          </a:p>
        </p:txBody>
      </p:sp>
      <p:sp>
        <p:nvSpPr>
          <p:cNvPr id="39942" name="Text Box 6"/>
          <p:cNvSpPr txBox="1">
            <a:spLocks noChangeArrowheads="1"/>
          </p:cNvSpPr>
          <p:nvPr/>
        </p:nvSpPr>
        <p:spPr bwMode="auto">
          <a:xfrm>
            <a:off x="838200" y="3581400"/>
            <a:ext cx="8305800" cy="3013075"/>
          </a:xfrm>
          <a:prstGeom prst="rect">
            <a:avLst/>
          </a:prstGeom>
          <a:noFill/>
          <a:ln w="9525">
            <a:noFill/>
            <a:miter lim="800000"/>
            <a:headEnd/>
            <a:tailEnd/>
          </a:ln>
          <a:effectLst/>
        </p:spPr>
        <p:txBody>
          <a:bodyPr>
            <a:spAutoFit/>
          </a:bodyPr>
          <a:lstStyle/>
          <a:p>
            <a:pPr>
              <a:spcBef>
                <a:spcPct val="50000"/>
              </a:spcBef>
            </a:pPr>
            <a:r>
              <a:rPr lang="en-US" sz="2400" b="1">
                <a:latin typeface="Book Antiqua" pitchFamily="18" charset="0"/>
              </a:rPr>
              <a:t>Ordinary Activities:</a:t>
            </a:r>
          </a:p>
          <a:p>
            <a:pPr>
              <a:spcBef>
                <a:spcPct val="50000"/>
              </a:spcBef>
              <a:buFontTx/>
              <a:buChar char="•"/>
            </a:pPr>
            <a:r>
              <a:rPr lang="en-US" sz="2400">
                <a:latin typeface="Book Antiqua" pitchFamily="18" charset="0"/>
              </a:rPr>
              <a:t>   Activities undertaken as part of business</a:t>
            </a:r>
          </a:p>
          <a:p>
            <a:pPr>
              <a:spcBef>
                <a:spcPct val="50000"/>
              </a:spcBef>
              <a:buFontTx/>
              <a:buChar char="•"/>
            </a:pPr>
            <a:r>
              <a:rPr lang="en-US" sz="2400">
                <a:latin typeface="Book Antiqua" pitchFamily="18" charset="0"/>
              </a:rPr>
              <a:t>   Related activities engaged in</a:t>
            </a:r>
          </a:p>
          <a:p>
            <a:r>
              <a:rPr lang="en-US" sz="2400">
                <a:latin typeface="Book Antiqua" pitchFamily="18" charset="0"/>
              </a:rPr>
              <a:t>     - Furtherance of</a:t>
            </a:r>
          </a:p>
          <a:p>
            <a:r>
              <a:rPr lang="en-US" sz="2400">
                <a:latin typeface="Book Antiqua" pitchFamily="18" charset="0"/>
              </a:rPr>
              <a:t>     - Incidental to</a:t>
            </a:r>
          </a:p>
          <a:p>
            <a:r>
              <a:rPr lang="en-US" sz="2400">
                <a:latin typeface="Book Antiqua" pitchFamily="18" charset="0"/>
              </a:rPr>
              <a:t>     - Arising from</a:t>
            </a:r>
          </a:p>
          <a:p>
            <a:r>
              <a:rPr lang="en-US" sz="2400">
                <a:latin typeface="Book Antiqua" pitchFamily="18" charset="0"/>
              </a:rPr>
              <a:t>     these activities.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9941">
                                            <p:txEl>
                                              <p:pRg st="1" end="1"/>
                                            </p:txEl>
                                          </p:spTgt>
                                        </p:tgtEl>
                                        <p:attrNameLst>
                                          <p:attrName>style.visibility</p:attrName>
                                        </p:attrNameLst>
                                      </p:cBhvr>
                                      <p:to>
                                        <p:strVal val="visible"/>
                                      </p:to>
                                    </p:set>
                                    <p:animEffect transition="in" filter="slide(fromBottom)">
                                      <p:cBhvr>
                                        <p:cTn id="7" dur="500"/>
                                        <p:tgtEl>
                                          <p:spTgt spid="3994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9941">
                                            <p:txEl>
                                              <p:pRg st="2" end="2"/>
                                            </p:txEl>
                                          </p:spTgt>
                                        </p:tgtEl>
                                        <p:attrNameLst>
                                          <p:attrName>style.visibility</p:attrName>
                                        </p:attrNameLst>
                                      </p:cBhvr>
                                      <p:to>
                                        <p:strVal val="visible"/>
                                      </p:to>
                                    </p:set>
                                    <p:animEffect transition="in" filter="slide(fromBottom)">
                                      <p:cBhvr>
                                        <p:cTn id="12" dur="500"/>
                                        <p:tgtEl>
                                          <p:spTgt spid="3994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9942">
                                            <p:txEl>
                                              <p:pRg st="0" end="0"/>
                                            </p:txEl>
                                          </p:spTgt>
                                        </p:tgtEl>
                                        <p:attrNameLst>
                                          <p:attrName>style.visibility</p:attrName>
                                        </p:attrNameLst>
                                      </p:cBhvr>
                                      <p:to>
                                        <p:strVal val="visible"/>
                                      </p:to>
                                    </p:set>
                                    <p:animEffect transition="in" filter="slide(fromBottom)">
                                      <p:cBhvr>
                                        <p:cTn id="17" dur="500"/>
                                        <p:tgtEl>
                                          <p:spTgt spid="3994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9942">
                                            <p:txEl>
                                              <p:pRg st="1" end="1"/>
                                            </p:txEl>
                                          </p:spTgt>
                                        </p:tgtEl>
                                        <p:attrNameLst>
                                          <p:attrName>style.visibility</p:attrName>
                                        </p:attrNameLst>
                                      </p:cBhvr>
                                      <p:to>
                                        <p:strVal val="visible"/>
                                      </p:to>
                                    </p:set>
                                    <p:animEffect transition="in" filter="slide(fromBottom)">
                                      <p:cBhvr>
                                        <p:cTn id="22" dur="500"/>
                                        <p:tgtEl>
                                          <p:spTgt spid="3994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9942">
                                            <p:txEl>
                                              <p:pRg st="2" end="2"/>
                                            </p:txEl>
                                          </p:spTgt>
                                        </p:tgtEl>
                                        <p:attrNameLst>
                                          <p:attrName>style.visibility</p:attrName>
                                        </p:attrNameLst>
                                      </p:cBhvr>
                                      <p:to>
                                        <p:strVal val="visible"/>
                                      </p:to>
                                    </p:set>
                                    <p:animEffect transition="in" filter="slide(fromBottom)">
                                      <p:cBhvr>
                                        <p:cTn id="27" dur="500"/>
                                        <p:tgtEl>
                                          <p:spTgt spid="39942">
                                            <p:txEl>
                                              <p:pRg st="2" end="2"/>
                                            </p:txEl>
                                          </p:spTgt>
                                        </p:tgtEl>
                                      </p:cBhvr>
                                    </p:animEffect>
                                  </p:childTnLst>
                                </p:cTn>
                              </p:par>
                              <p:par>
                                <p:cTn id="28" presetID="12" presetClass="entr" presetSubtype="4" fill="hold" nodeType="withEffect">
                                  <p:stCondLst>
                                    <p:cond delay="0"/>
                                  </p:stCondLst>
                                  <p:childTnLst>
                                    <p:set>
                                      <p:cBhvr>
                                        <p:cTn id="29" dur="1" fill="hold">
                                          <p:stCondLst>
                                            <p:cond delay="0"/>
                                          </p:stCondLst>
                                        </p:cTn>
                                        <p:tgtEl>
                                          <p:spTgt spid="39942">
                                            <p:txEl>
                                              <p:pRg st="3" end="3"/>
                                            </p:txEl>
                                          </p:spTgt>
                                        </p:tgtEl>
                                        <p:attrNameLst>
                                          <p:attrName>style.visibility</p:attrName>
                                        </p:attrNameLst>
                                      </p:cBhvr>
                                      <p:to>
                                        <p:strVal val="visible"/>
                                      </p:to>
                                    </p:set>
                                    <p:animEffect transition="in" filter="slide(fromBottom)">
                                      <p:cBhvr>
                                        <p:cTn id="30" dur="500"/>
                                        <p:tgtEl>
                                          <p:spTgt spid="39942">
                                            <p:txEl>
                                              <p:pRg st="3" end="3"/>
                                            </p:txEl>
                                          </p:spTgt>
                                        </p:tgtEl>
                                      </p:cBhvr>
                                    </p:animEffect>
                                  </p:childTnLst>
                                </p:cTn>
                              </p:par>
                              <p:par>
                                <p:cTn id="31" presetID="12" presetClass="entr" presetSubtype="4" fill="hold" nodeType="withEffect">
                                  <p:stCondLst>
                                    <p:cond delay="0"/>
                                  </p:stCondLst>
                                  <p:childTnLst>
                                    <p:set>
                                      <p:cBhvr>
                                        <p:cTn id="32" dur="1" fill="hold">
                                          <p:stCondLst>
                                            <p:cond delay="0"/>
                                          </p:stCondLst>
                                        </p:cTn>
                                        <p:tgtEl>
                                          <p:spTgt spid="39942">
                                            <p:txEl>
                                              <p:pRg st="4" end="4"/>
                                            </p:txEl>
                                          </p:spTgt>
                                        </p:tgtEl>
                                        <p:attrNameLst>
                                          <p:attrName>style.visibility</p:attrName>
                                        </p:attrNameLst>
                                      </p:cBhvr>
                                      <p:to>
                                        <p:strVal val="visible"/>
                                      </p:to>
                                    </p:set>
                                    <p:animEffect transition="in" filter="slide(fromBottom)">
                                      <p:cBhvr>
                                        <p:cTn id="33" dur="500"/>
                                        <p:tgtEl>
                                          <p:spTgt spid="39942">
                                            <p:txEl>
                                              <p:pRg st="4" end="4"/>
                                            </p:txEl>
                                          </p:spTgt>
                                        </p:tgtEl>
                                      </p:cBhvr>
                                    </p:animEffect>
                                  </p:childTnLst>
                                </p:cTn>
                              </p:par>
                              <p:par>
                                <p:cTn id="34" presetID="12" presetClass="entr" presetSubtype="4" fill="hold" nodeType="withEffect">
                                  <p:stCondLst>
                                    <p:cond delay="0"/>
                                  </p:stCondLst>
                                  <p:childTnLst>
                                    <p:set>
                                      <p:cBhvr>
                                        <p:cTn id="35" dur="1" fill="hold">
                                          <p:stCondLst>
                                            <p:cond delay="0"/>
                                          </p:stCondLst>
                                        </p:cTn>
                                        <p:tgtEl>
                                          <p:spTgt spid="39942">
                                            <p:txEl>
                                              <p:pRg st="5" end="5"/>
                                            </p:txEl>
                                          </p:spTgt>
                                        </p:tgtEl>
                                        <p:attrNameLst>
                                          <p:attrName>style.visibility</p:attrName>
                                        </p:attrNameLst>
                                      </p:cBhvr>
                                      <p:to>
                                        <p:strVal val="visible"/>
                                      </p:to>
                                    </p:set>
                                    <p:animEffect transition="in" filter="slide(fromBottom)">
                                      <p:cBhvr>
                                        <p:cTn id="36" dur="500"/>
                                        <p:tgtEl>
                                          <p:spTgt spid="39942">
                                            <p:txEl>
                                              <p:pRg st="5" end="5"/>
                                            </p:txEl>
                                          </p:spTgt>
                                        </p:tgtEl>
                                      </p:cBhvr>
                                    </p:animEffect>
                                  </p:childTnLst>
                                </p:cTn>
                              </p:par>
                              <p:par>
                                <p:cTn id="37" presetID="12" presetClass="entr" presetSubtype="4" fill="hold" nodeType="withEffect">
                                  <p:stCondLst>
                                    <p:cond delay="0"/>
                                  </p:stCondLst>
                                  <p:childTnLst>
                                    <p:set>
                                      <p:cBhvr>
                                        <p:cTn id="38" dur="1" fill="hold">
                                          <p:stCondLst>
                                            <p:cond delay="0"/>
                                          </p:stCondLst>
                                        </p:cTn>
                                        <p:tgtEl>
                                          <p:spTgt spid="39942">
                                            <p:txEl>
                                              <p:pRg st="6" end="6"/>
                                            </p:txEl>
                                          </p:spTgt>
                                        </p:tgtEl>
                                        <p:attrNameLst>
                                          <p:attrName>style.visibility</p:attrName>
                                        </p:attrNameLst>
                                      </p:cBhvr>
                                      <p:to>
                                        <p:strVal val="visible"/>
                                      </p:to>
                                    </p:set>
                                    <p:animEffect transition="in" filter="slide(fromBottom)">
                                      <p:cBhvr>
                                        <p:cTn id="39" dur="500"/>
                                        <p:tgtEl>
                                          <p:spTgt spid="3994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p:cNvSpPr>
            <a:spLocks noChangeArrowheads="1"/>
          </p:cNvSpPr>
          <p:nvPr/>
        </p:nvSpPr>
        <p:spPr bwMode="auto">
          <a:xfrm>
            <a:off x="685800" y="762000"/>
            <a:ext cx="7878763" cy="701675"/>
          </a:xfrm>
          <a:prstGeom prst="rect">
            <a:avLst/>
          </a:prstGeom>
          <a:noFill/>
          <a:ln w="9525">
            <a:noFill/>
            <a:miter lim="800000"/>
            <a:headEnd/>
            <a:tailEnd/>
          </a:ln>
          <a:effectLst/>
        </p:spPr>
        <p:txBody>
          <a:bodyPr wrap="none">
            <a:spAutoFit/>
          </a:bodyPr>
          <a:lstStyle/>
          <a:p>
            <a:r>
              <a:rPr lang="en-US" sz="4000" b="1">
                <a:latin typeface="Book Antiqua" pitchFamily="18" charset="0"/>
              </a:rPr>
              <a:t>Criteria for Revenue Recognition</a:t>
            </a:r>
          </a:p>
        </p:txBody>
      </p:sp>
      <p:sp>
        <p:nvSpPr>
          <p:cNvPr id="40965" name="Text Box 5"/>
          <p:cNvSpPr txBox="1">
            <a:spLocks noChangeArrowheads="1"/>
          </p:cNvSpPr>
          <p:nvPr/>
        </p:nvSpPr>
        <p:spPr bwMode="auto">
          <a:xfrm>
            <a:off x="1143000" y="2286000"/>
            <a:ext cx="4724400" cy="3208338"/>
          </a:xfrm>
          <a:prstGeom prst="rect">
            <a:avLst/>
          </a:prstGeom>
          <a:noFill/>
          <a:ln w="12700">
            <a:solidFill>
              <a:schemeClr val="tx1"/>
            </a:solidFill>
            <a:miter lim="800000"/>
            <a:headEnd/>
            <a:tailEnd/>
          </a:ln>
          <a:effectLst/>
        </p:spPr>
        <p:txBody>
          <a:bodyPr>
            <a:spAutoFit/>
          </a:bodyPr>
          <a:lstStyle/>
          <a:p>
            <a:pPr>
              <a:spcBef>
                <a:spcPct val="50000"/>
              </a:spcBef>
            </a:pPr>
            <a:r>
              <a:rPr lang="en-US" sz="2400" b="1" u="sng">
                <a:latin typeface="Book Antiqua" pitchFamily="18" charset="0"/>
              </a:rPr>
              <a:t>CONDITION</a:t>
            </a:r>
          </a:p>
          <a:p>
            <a:pPr>
              <a:spcBef>
                <a:spcPct val="50000"/>
              </a:spcBef>
            </a:pPr>
            <a:r>
              <a:rPr lang="en-US" sz="2400" b="1">
                <a:latin typeface="Book Antiqua" pitchFamily="18" charset="0"/>
              </a:rPr>
              <a:t>Can the revenue be recognized</a:t>
            </a:r>
          </a:p>
          <a:p>
            <a:pPr>
              <a:spcBef>
                <a:spcPct val="50000"/>
              </a:spcBef>
            </a:pPr>
            <a:r>
              <a:rPr lang="en-US" sz="2400" b="1" u="sng">
                <a:latin typeface="Book Antiqua" pitchFamily="18" charset="0"/>
              </a:rPr>
              <a:t>TIMING</a:t>
            </a:r>
          </a:p>
          <a:p>
            <a:pPr>
              <a:spcBef>
                <a:spcPct val="50000"/>
              </a:spcBef>
            </a:pPr>
            <a:r>
              <a:rPr lang="en-US" sz="2400" b="1">
                <a:latin typeface="Book Antiqua" pitchFamily="18" charset="0"/>
              </a:rPr>
              <a:t>When will we record revenues?</a:t>
            </a:r>
          </a:p>
          <a:p>
            <a:pPr>
              <a:spcBef>
                <a:spcPct val="50000"/>
              </a:spcBef>
            </a:pPr>
            <a:r>
              <a:rPr lang="en-US" sz="2400" b="1" u="sng">
                <a:latin typeface="Book Antiqua" pitchFamily="18" charset="0"/>
              </a:rPr>
              <a:t>MEASUREMENT</a:t>
            </a:r>
          </a:p>
          <a:p>
            <a:pPr>
              <a:spcBef>
                <a:spcPct val="50000"/>
              </a:spcBef>
            </a:pPr>
            <a:r>
              <a:rPr lang="en-US" sz="2400" b="1">
                <a:latin typeface="Book Antiqua" pitchFamily="18" charset="0"/>
              </a:rPr>
              <a:t>How much will we record?</a:t>
            </a:r>
          </a:p>
        </p:txBody>
      </p:sp>
      <p:sp>
        <p:nvSpPr>
          <p:cNvPr id="40969" name="Line 9"/>
          <p:cNvSpPr>
            <a:spLocks noChangeShapeType="1"/>
          </p:cNvSpPr>
          <p:nvPr/>
        </p:nvSpPr>
        <p:spPr bwMode="auto">
          <a:xfrm>
            <a:off x="6019800" y="2286000"/>
            <a:ext cx="0" cy="3200400"/>
          </a:xfrm>
          <a:prstGeom prst="line">
            <a:avLst/>
          </a:prstGeom>
          <a:noFill/>
          <a:ln w="9525">
            <a:solidFill>
              <a:schemeClr val="tx1"/>
            </a:solidFill>
            <a:round/>
            <a:headEnd/>
            <a:tailEnd/>
          </a:ln>
          <a:effectLst/>
        </p:spPr>
        <p:txBody>
          <a:bodyPr/>
          <a:lstStyle/>
          <a:p>
            <a:endParaRPr lang="en-US"/>
          </a:p>
        </p:txBody>
      </p:sp>
      <p:sp>
        <p:nvSpPr>
          <p:cNvPr id="40970" name="Text Box 10"/>
          <p:cNvSpPr txBox="1">
            <a:spLocks noChangeArrowheads="1"/>
          </p:cNvSpPr>
          <p:nvPr/>
        </p:nvSpPr>
        <p:spPr bwMode="auto">
          <a:xfrm>
            <a:off x="6096000" y="2989263"/>
            <a:ext cx="2438400" cy="1735137"/>
          </a:xfrm>
          <a:prstGeom prst="rect">
            <a:avLst/>
          </a:prstGeom>
          <a:noFill/>
          <a:ln w="9525">
            <a:noFill/>
            <a:miter lim="800000"/>
            <a:headEnd/>
            <a:tailEnd/>
          </a:ln>
          <a:effectLst/>
        </p:spPr>
        <p:txBody>
          <a:bodyPr>
            <a:spAutoFit/>
          </a:bodyPr>
          <a:lstStyle/>
          <a:p>
            <a:pPr algn="ctr">
              <a:lnSpc>
                <a:spcPct val="150000"/>
              </a:lnSpc>
              <a:spcBef>
                <a:spcPct val="50000"/>
              </a:spcBef>
            </a:pPr>
            <a:r>
              <a:rPr lang="en-US" sz="2400" u="sng">
                <a:solidFill>
                  <a:schemeClr val="hlink"/>
                </a:solidFill>
                <a:latin typeface="Book Antiqua" pitchFamily="18" charset="0"/>
              </a:rPr>
              <a:t>CRITERIA FOR REVENUE RECOGNITION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p:cNvSpPr>
            <a:spLocks noChangeArrowheads="1"/>
          </p:cNvSpPr>
          <p:nvPr/>
        </p:nvSpPr>
        <p:spPr bwMode="auto">
          <a:xfrm>
            <a:off x="685800" y="152400"/>
            <a:ext cx="8458200" cy="1311275"/>
          </a:xfrm>
          <a:prstGeom prst="rect">
            <a:avLst/>
          </a:prstGeom>
          <a:noFill/>
          <a:ln w="9525">
            <a:noFill/>
            <a:miter lim="800000"/>
            <a:headEnd/>
            <a:tailEnd/>
          </a:ln>
          <a:effectLst/>
        </p:spPr>
        <p:txBody>
          <a:bodyPr>
            <a:spAutoFit/>
          </a:bodyPr>
          <a:lstStyle/>
          <a:p>
            <a:r>
              <a:rPr lang="en-US" sz="4000" b="1">
                <a:latin typeface="Book Antiqua" pitchFamily="18" charset="0"/>
              </a:rPr>
              <a:t>Criteria for Revenue Recognition : Goods</a:t>
            </a:r>
          </a:p>
        </p:txBody>
      </p:sp>
      <p:sp>
        <p:nvSpPr>
          <p:cNvPr id="43013" name="Text Box 5"/>
          <p:cNvSpPr txBox="1">
            <a:spLocks noChangeArrowheads="1"/>
          </p:cNvSpPr>
          <p:nvPr/>
        </p:nvSpPr>
        <p:spPr bwMode="auto">
          <a:xfrm>
            <a:off x="914400" y="1711325"/>
            <a:ext cx="5334000" cy="3025775"/>
          </a:xfrm>
          <a:prstGeom prst="rect">
            <a:avLst/>
          </a:prstGeom>
          <a:noFill/>
          <a:ln w="12700">
            <a:solidFill>
              <a:schemeClr val="tx1"/>
            </a:solidFill>
            <a:miter lim="800000"/>
            <a:headEnd/>
            <a:tailEnd/>
          </a:ln>
          <a:effectLst/>
        </p:spPr>
        <p:txBody>
          <a:bodyPr>
            <a:spAutoFit/>
          </a:bodyPr>
          <a:lstStyle/>
          <a:p>
            <a:pPr>
              <a:spcBef>
                <a:spcPct val="50000"/>
              </a:spcBef>
            </a:pPr>
            <a:r>
              <a:rPr lang="en-US" sz="2400">
                <a:latin typeface="Book Antiqua" pitchFamily="18" charset="0"/>
              </a:rPr>
              <a:t>Property in goods transferred to buyer for a price</a:t>
            </a:r>
          </a:p>
          <a:p>
            <a:pPr algn="ctr">
              <a:spcBef>
                <a:spcPct val="50000"/>
              </a:spcBef>
            </a:pPr>
            <a:r>
              <a:rPr lang="en-US" sz="2400">
                <a:latin typeface="Book Antiqua" pitchFamily="18" charset="0"/>
              </a:rPr>
              <a:t>Or</a:t>
            </a:r>
          </a:p>
          <a:p>
            <a:pPr>
              <a:spcBef>
                <a:spcPct val="50000"/>
              </a:spcBef>
            </a:pPr>
            <a:r>
              <a:rPr lang="en-US" sz="2400">
                <a:latin typeface="Book Antiqua" pitchFamily="18" charset="0"/>
              </a:rPr>
              <a:t>All significant risks and rewards of ownership transferred to buyer &amp; seller retains no effective control over goods</a:t>
            </a:r>
          </a:p>
        </p:txBody>
      </p:sp>
      <p:sp>
        <p:nvSpPr>
          <p:cNvPr id="43016" name="Text Box 8"/>
          <p:cNvSpPr txBox="1">
            <a:spLocks noChangeArrowheads="1"/>
          </p:cNvSpPr>
          <p:nvPr/>
        </p:nvSpPr>
        <p:spPr bwMode="auto">
          <a:xfrm>
            <a:off x="914400" y="5386388"/>
            <a:ext cx="5334000" cy="835025"/>
          </a:xfrm>
          <a:prstGeom prst="rect">
            <a:avLst/>
          </a:prstGeom>
          <a:noFill/>
          <a:ln w="12700">
            <a:solidFill>
              <a:schemeClr val="tx1"/>
            </a:solidFill>
            <a:miter lim="800000"/>
            <a:headEnd/>
            <a:tailEnd/>
          </a:ln>
          <a:effectLst/>
        </p:spPr>
        <p:txBody>
          <a:bodyPr>
            <a:spAutoFit/>
          </a:bodyPr>
          <a:lstStyle/>
          <a:p>
            <a:r>
              <a:rPr lang="en-US" sz="2400">
                <a:latin typeface="Book Antiqua" pitchFamily="18" charset="0"/>
              </a:rPr>
              <a:t>No significant uncertainty regarding consideration</a:t>
            </a:r>
          </a:p>
        </p:txBody>
      </p:sp>
      <p:sp>
        <p:nvSpPr>
          <p:cNvPr id="43022" name="Line 14"/>
          <p:cNvSpPr>
            <a:spLocks noChangeShapeType="1"/>
          </p:cNvSpPr>
          <p:nvPr/>
        </p:nvSpPr>
        <p:spPr bwMode="auto">
          <a:xfrm>
            <a:off x="6400800" y="1676400"/>
            <a:ext cx="0" cy="3048000"/>
          </a:xfrm>
          <a:prstGeom prst="line">
            <a:avLst/>
          </a:prstGeom>
          <a:noFill/>
          <a:ln w="9525">
            <a:solidFill>
              <a:schemeClr val="tx1"/>
            </a:solidFill>
            <a:round/>
            <a:headEnd/>
            <a:tailEnd/>
          </a:ln>
          <a:effectLst/>
        </p:spPr>
        <p:txBody>
          <a:bodyPr/>
          <a:lstStyle/>
          <a:p>
            <a:endParaRPr lang="en-US"/>
          </a:p>
        </p:txBody>
      </p:sp>
      <p:sp>
        <p:nvSpPr>
          <p:cNvPr id="43023" name="Text Box 15"/>
          <p:cNvSpPr txBox="1">
            <a:spLocks noChangeArrowheads="1"/>
          </p:cNvSpPr>
          <p:nvPr/>
        </p:nvSpPr>
        <p:spPr bwMode="auto">
          <a:xfrm>
            <a:off x="6400800" y="3138488"/>
            <a:ext cx="2667000" cy="457200"/>
          </a:xfrm>
          <a:prstGeom prst="rect">
            <a:avLst/>
          </a:prstGeom>
          <a:noFill/>
          <a:ln w="9525">
            <a:noFill/>
            <a:miter lim="800000"/>
            <a:headEnd/>
            <a:tailEnd/>
          </a:ln>
          <a:effectLst/>
        </p:spPr>
        <p:txBody>
          <a:bodyPr>
            <a:spAutoFit/>
          </a:bodyPr>
          <a:lstStyle/>
          <a:p>
            <a:pPr algn="ctr">
              <a:spcBef>
                <a:spcPct val="50000"/>
              </a:spcBef>
            </a:pPr>
            <a:r>
              <a:rPr lang="en-US" sz="2400" u="sng">
                <a:solidFill>
                  <a:schemeClr val="hlink"/>
                </a:solidFill>
                <a:latin typeface="Book Antiqua" pitchFamily="18" charset="0"/>
              </a:rPr>
              <a:t>PERFORMANCE</a:t>
            </a:r>
          </a:p>
        </p:txBody>
      </p:sp>
      <p:sp>
        <p:nvSpPr>
          <p:cNvPr id="43024" name="Line 16"/>
          <p:cNvSpPr>
            <a:spLocks noChangeShapeType="1"/>
          </p:cNvSpPr>
          <p:nvPr/>
        </p:nvSpPr>
        <p:spPr bwMode="auto">
          <a:xfrm>
            <a:off x="6400800" y="5334000"/>
            <a:ext cx="0" cy="914400"/>
          </a:xfrm>
          <a:prstGeom prst="line">
            <a:avLst/>
          </a:prstGeom>
          <a:noFill/>
          <a:ln w="9525">
            <a:solidFill>
              <a:schemeClr val="tx1"/>
            </a:solidFill>
            <a:round/>
            <a:headEnd/>
            <a:tailEnd/>
          </a:ln>
          <a:effectLst/>
        </p:spPr>
        <p:txBody>
          <a:bodyPr/>
          <a:lstStyle/>
          <a:p>
            <a:endParaRPr lang="en-US"/>
          </a:p>
        </p:txBody>
      </p:sp>
      <p:sp>
        <p:nvSpPr>
          <p:cNvPr id="43025" name="Text Box 17"/>
          <p:cNvSpPr txBox="1">
            <a:spLocks noChangeArrowheads="1"/>
          </p:cNvSpPr>
          <p:nvPr/>
        </p:nvSpPr>
        <p:spPr bwMode="auto">
          <a:xfrm>
            <a:off x="6324600" y="5562600"/>
            <a:ext cx="2667000" cy="457200"/>
          </a:xfrm>
          <a:prstGeom prst="rect">
            <a:avLst/>
          </a:prstGeom>
          <a:noFill/>
          <a:ln w="9525">
            <a:noFill/>
            <a:miter lim="800000"/>
            <a:headEnd/>
            <a:tailEnd/>
          </a:ln>
          <a:effectLst/>
        </p:spPr>
        <p:txBody>
          <a:bodyPr>
            <a:spAutoFit/>
          </a:bodyPr>
          <a:lstStyle/>
          <a:p>
            <a:pPr algn="ctr">
              <a:spcBef>
                <a:spcPct val="50000"/>
              </a:spcBef>
            </a:pPr>
            <a:r>
              <a:rPr lang="en-US" sz="2400" u="sng">
                <a:solidFill>
                  <a:schemeClr val="hlink"/>
                </a:solidFill>
                <a:latin typeface="Book Antiqua" pitchFamily="18" charset="0"/>
              </a:rPr>
              <a:t>UNCERTAINTY</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p:cNvSpPr>
            <a:spLocks noChangeArrowheads="1"/>
          </p:cNvSpPr>
          <p:nvPr/>
        </p:nvSpPr>
        <p:spPr bwMode="auto">
          <a:xfrm>
            <a:off x="685800" y="152400"/>
            <a:ext cx="8458200" cy="1311275"/>
          </a:xfrm>
          <a:prstGeom prst="rect">
            <a:avLst/>
          </a:prstGeom>
          <a:noFill/>
          <a:ln w="9525">
            <a:noFill/>
            <a:miter lim="800000"/>
            <a:headEnd/>
            <a:tailEnd/>
          </a:ln>
          <a:effectLst/>
        </p:spPr>
        <p:txBody>
          <a:bodyPr>
            <a:spAutoFit/>
          </a:bodyPr>
          <a:lstStyle/>
          <a:p>
            <a:r>
              <a:rPr lang="en-US" sz="4000" b="1">
                <a:latin typeface="Book Antiqua" pitchFamily="18" charset="0"/>
              </a:rPr>
              <a:t>Criteria for Revenue Recognition : Services</a:t>
            </a:r>
          </a:p>
        </p:txBody>
      </p:sp>
      <p:sp>
        <p:nvSpPr>
          <p:cNvPr id="46085" name="Text Box 5"/>
          <p:cNvSpPr txBox="1">
            <a:spLocks noChangeArrowheads="1"/>
          </p:cNvSpPr>
          <p:nvPr/>
        </p:nvSpPr>
        <p:spPr bwMode="auto">
          <a:xfrm>
            <a:off x="3276600" y="1600200"/>
            <a:ext cx="2590800" cy="654050"/>
          </a:xfrm>
          <a:prstGeom prst="rect">
            <a:avLst/>
          </a:prstGeom>
          <a:noFill/>
          <a:ln w="12700">
            <a:solidFill>
              <a:schemeClr val="tx1"/>
            </a:solidFill>
            <a:miter lim="800000"/>
            <a:headEnd/>
            <a:tailEnd/>
          </a:ln>
          <a:effectLst/>
        </p:spPr>
        <p:txBody>
          <a:bodyPr>
            <a:spAutoFit/>
          </a:bodyPr>
          <a:lstStyle/>
          <a:p>
            <a:pPr algn="ctr">
              <a:spcBef>
                <a:spcPct val="50000"/>
              </a:spcBef>
            </a:pPr>
            <a:r>
              <a:rPr lang="en-US" b="1">
                <a:latin typeface="Book Antiqua" pitchFamily="18" charset="0"/>
              </a:rPr>
              <a:t>RECOGNITION OF REVENUE INCOME</a:t>
            </a:r>
          </a:p>
        </p:txBody>
      </p:sp>
      <p:sp>
        <p:nvSpPr>
          <p:cNvPr id="46086" name="Text Box 6"/>
          <p:cNvSpPr txBox="1">
            <a:spLocks noChangeArrowheads="1"/>
          </p:cNvSpPr>
          <p:nvPr/>
        </p:nvSpPr>
        <p:spPr bwMode="auto">
          <a:xfrm>
            <a:off x="1295400" y="2514600"/>
            <a:ext cx="2590800" cy="654050"/>
          </a:xfrm>
          <a:prstGeom prst="rect">
            <a:avLst/>
          </a:prstGeom>
          <a:noFill/>
          <a:ln w="12700">
            <a:solidFill>
              <a:schemeClr val="tx1"/>
            </a:solidFill>
            <a:miter lim="800000"/>
            <a:headEnd/>
            <a:tailEnd/>
          </a:ln>
          <a:effectLst/>
        </p:spPr>
        <p:txBody>
          <a:bodyPr>
            <a:spAutoFit/>
          </a:bodyPr>
          <a:lstStyle/>
          <a:p>
            <a:pPr algn="ctr">
              <a:spcBef>
                <a:spcPct val="50000"/>
              </a:spcBef>
            </a:pPr>
            <a:r>
              <a:rPr lang="en-US" b="1">
                <a:latin typeface="Book Antiqua" pitchFamily="18" charset="0"/>
              </a:rPr>
              <a:t>COMPLETED SERVICE METHOD</a:t>
            </a:r>
          </a:p>
        </p:txBody>
      </p:sp>
      <p:sp>
        <p:nvSpPr>
          <p:cNvPr id="46087" name="Text Box 7"/>
          <p:cNvSpPr txBox="1">
            <a:spLocks noChangeArrowheads="1"/>
          </p:cNvSpPr>
          <p:nvPr/>
        </p:nvSpPr>
        <p:spPr bwMode="auto">
          <a:xfrm>
            <a:off x="5410200" y="2514600"/>
            <a:ext cx="2590800" cy="654050"/>
          </a:xfrm>
          <a:prstGeom prst="rect">
            <a:avLst/>
          </a:prstGeom>
          <a:noFill/>
          <a:ln w="12700">
            <a:solidFill>
              <a:schemeClr val="tx1"/>
            </a:solidFill>
            <a:miter lim="800000"/>
            <a:headEnd/>
            <a:tailEnd/>
          </a:ln>
          <a:effectLst/>
        </p:spPr>
        <p:txBody>
          <a:bodyPr>
            <a:spAutoFit/>
          </a:bodyPr>
          <a:lstStyle/>
          <a:p>
            <a:pPr algn="ctr">
              <a:spcBef>
                <a:spcPct val="50000"/>
              </a:spcBef>
            </a:pPr>
            <a:r>
              <a:rPr lang="en-US" b="1">
                <a:latin typeface="Book Antiqua" pitchFamily="18" charset="0"/>
              </a:rPr>
              <a:t>PROPORTIONATE SERVICE METHOD</a:t>
            </a:r>
          </a:p>
        </p:txBody>
      </p:sp>
      <p:sp>
        <p:nvSpPr>
          <p:cNvPr id="46088" name="Line 8"/>
          <p:cNvSpPr>
            <a:spLocks noChangeShapeType="1"/>
          </p:cNvSpPr>
          <p:nvPr/>
        </p:nvSpPr>
        <p:spPr bwMode="auto">
          <a:xfrm>
            <a:off x="3886200" y="2819400"/>
            <a:ext cx="1524000" cy="0"/>
          </a:xfrm>
          <a:prstGeom prst="line">
            <a:avLst/>
          </a:prstGeom>
          <a:noFill/>
          <a:ln w="9525">
            <a:solidFill>
              <a:schemeClr val="tx1"/>
            </a:solidFill>
            <a:round/>
            <a:headEnd/>
            <a:tailEnd/>
          </a:ln>
          <a:effectLst/>
        </p:spPr>
        <p:txBody>
          <a:bodyPr/>
          <a:lstStyle/>
          <a:p>
            <a:endParaRPr lang="en-US"/>
          </a:p>
        </p:txBody>
      </p:sp>
      <p:sp>
        <p:nvSpPr>
          <p:cNvPr id="46089" name="Line 9"/>
          <p:cNvSpPr>
            <a:spLocks noChangeShapeType="1"/>
          </p:cNvSpPr>
          <p:nvPr/>
        </p:nvSpPr>
        <p:spPr bwMode="auto">
          <a:xfrm>
            <a:off x="4648200" y="2286000"/>
            <a:ext cx="0" cy="533400"/>
          </a:xfrm>
          <a:prstGeom prst="line">
            <a:avLst/>
          </a:prstGeom>
          <a:noFill/>
          <a:ln w="9525">
            <a:solidFill>
              <a:schemeClr val="tx1"/>
            </a:solidFill>
            <a:round/>
            <a:headEnd/>
            <a:tailEnd/>
          </a:ln>
          <a:effectLst/>
        </p:spPr>
        <p:txBody>
          <a:bodyPr/>
          <a:lstStyle/>
          <a:p>
            <a:endParaRPr lang="en-US"/>
          </a:p>
        </p:txBody>
      </p:sp>
      <p:sp>
        <p:nvSpPr>
          <p:cNvPr id="46090" name="Text Box 10"/>
          <p:cNvSpPr txBox="1">
            <a:spLocks noChangeArrowheads="1"/>
          </p:cNvSpPr>
          <p:nvPr/>
        </p:nvSpPr>
        <p:spPr bwMode="auto">
          <a:xfrm>
            <a:off x="1295400" y="3308350"/>
            <a:ext cx="2590800" cy="2025650"/>
          </a:xfrm>
          <a:prstGeom prst="rect">
            <a:avLst/>
          </a:prstGeom>
          <a:noFill/>
          <a:ln w="12700">
            <a:solidFill>
              <a:schemeClr val="tx1"/>
            </a:solidFill>
            <a:miter lim="800000"/>
            <a:headEnd/>
            <a:tailEnd/>
          </a:ln>
          <a:effectLst/>
        </p:spPr>
        <p:txBody>
          <a:bodyPr anchor="ctr" anchorCtr="1">
            <a:spAutoFit/>
          </a:bodyPr>
          <a:lstStyle/>
          <a:p>
            <a:pPr algn="ctr">
              <a:spcBef>
                <a:spcPct val="50000"/>
              </a:spcBef>
            </a:pPr>
            <a:r>
              <a:rPr lang="en-US" b="1">
                <a:latin typeface="Book Antiqua" pitchFamily="18" charset="0"/>
              </a:rPr>
              <a:t>Recognize revenue when the sole or final act takes place and the service becomes chargeable</a:t>
            </a:r>
          </a:p>
          <a:p>
            <a:pPr algn="ctr">
              <a:spcBef>
                <a:spcPct val="50000"/>
              </a:spcBef>
            </a:pPr>
            <a:endParaRPr lang="en-US" sz="1400" b="1">
              <a:latin typeface="Book Antiqua" pitchFamily="18" charset="0"/>
            </a:endParaRPr>
          </a:p>
          <a:p>
            <a:pPr algn="ctr">
              <a:spcBef>
                <a:spcPct val="50000"/>
              </a:spcBef>
            </a:pPr>
            <a:endParaRPr lang="en-US" sz="1000" b="1">
              <a:latin typeface="Book Antiqua" pitchFamily="18" charset="0"/>
            </a:endParaRPr>
          </a:p>
        </p:txBody>
      </p:sp>
      <p:sp>
        <p:nvSpPr>
          <p:cNvPr id="46091" name="Text Box 11"/>
          <p:cNvSpPr txBox="1">
            <a:spLocks noChangeArrowheads="1"/>
          </p:cNvSpPr>
          <p:nvPr/>
        </p:nvSpPr>
        <p:spPr bwMode="auto">
          <a:xfrm>
            <a:off x="5410200" y="3306763"/>
            <a:ext cx="2590800" cy="2027237"/>
          </a:xfrm>
          <a:prstGeom prst="rect">
            <a:avLst/>
          </a:prstGeom>
          <a:noFill/>
          <a:ln w="12700">
            <a:solidFill>
              <a:schemeClr val="tx1"/>
            </a:solidFill>
            <a:miter lim="800000"/>
            <a:headEnd/>
            <a:tailEnd/>
          </a:ln>
          <a:effectLst/>
        </p:spPr>
        <p:txBody>
          <a:bodyPr>
            <a:spAutoFit/>
          </a:bodyPr>
          <a:lstStyle/>
          <a:p>
            <a:pPr algn="ctr">
              <a:spcBef>
                <a:spcPct val="50000"/>
              </a:spcBef>
            </a:pPr>
            <a:r>
              <a:rPr lang="en-US" b="1">
                <a:latin typeface="Book Antiqua" pitchFamily="18" charset="0"/>
              </a:rPr>
              <a:t>Recognize revenue by reference to performance of each act – on the basis of contract value / associate cost / no. of acts</a:t>
            </a:r>
          </a:p>
        </p:txBody>
      </p:sp>
      <p:sp>
        <p:nvSpPr>
          <p:cNvPr id="46092" name="Text Box 12"/>
          <p:cNvSpPr txBox="1">
            <a:spLocks noChangeArrowheads="1"/>
          </p:cNvSpPr>
          <p:nvPr/>
        </p:nvSpPr>
        <p:spPr bwMode="auto">
          <a:xfrm>
            <a:off x="1295400" y="5410200"/>
            <a:ext cx="67056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46093" name="Text Box 13"/>
          <p:cNvSpPr txBox="1">
            <a:spLocks noChangeArrowheads="1"/>
          </p:cNvSpPr>
          <p:nvPr/>
        </p:nvSpPr>
        <p:spPr bwMode="auto">
          <a:xfrm>
            <a:off x="1295400" y="5486400"/>
            <a:ext cx="6705600" cy="469900"/>
          </a:xfrm>
          <a:prstGeom prst="rect">
            <a:avLst/>
          </a:prstGeom>
          <a:noFill/>
          <a:ln w="12700">
            <a:solidFill>
              <a:schemeClr val="tx1"/>
            </a:solidFill>
            <a:miter lim="800000"/>
            <a:headEnd/>
            <a:tailEnd/>
          </a:ln>
          <a:effectLst/>
        </p:spPr>
        <p:txBody>
          <a:bodyPr>
            <a:spAutoFit/>
          </a:bodyPr>
          <a:lstStyle/>
          <a:p>
            <a:pPr algn="ctr">
              <a:spcBef>
                <a:spcPct val="50000"/>
              </a:spcBef>
            </a:pPr>
            <a:r>
              <a:rPr lang="en-US" sz="2400" b="1">
                <a:latin typeface="Book Antiqua" pitchFamily="18" charset="0"/>
              </a:rPr>
              <a:t>No Uncertainty</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ChangeArrowheads="1"/>
          </p:cNvSpPr>
          <p:nvPr/>
        </p:nvSpPr>
        <p:spPr bwMode="auto">
          <a:xfrm>
            <a:off x="685800" y="762000"/>
            <a:ext cx="8458200" cy="701675"/>
          </a:xfrm>
          <a:prstGeom prst="rect">
            <a:avLst/>
          </a:prstGeom>
          <a:noFill/>
          <a:ln w="9525">
            <a:noFill/>
            <a:miter lim="800000"/>
            <a:headEnd/>
            <a:tailEnd/>
          </a:ln>
          <a:effectLst/>
        </p:spPr>
        <p:txBody>
          <a:bodyPr>
            <a:spAutoFit/>
          </a:bodyPr>
          <a:lstStyle/>
          <a:p>
            <a:r>
              <a:rPr lang="en-US" sz="4000" b="1">
                <a:latin typeface="Book Antiqua" pitchFamily="18" charset="0"/>
              </a:rPr>
              <a:t>Service Income - Examples</a:t>
            </a:r>
          </a:p>
        </p:txBody>
      </p:sp>
      <p:sp>
        <p:nvSpPr>
          <p:cNvPr id="47109" name="Text Box 5"/>
          <p:cNvSpPr txBox="1">
            <a:spLocks noChangeArrowheads="1"/>
          </p:cNvSpPr>
          <p:nvPr/>
        </p:nvSpPr>
        <p:spPr bwMode="auto">
          <a:xfrm>
            <a:off x="609600" y="1524000"/>
            <a:ext cx="7924800" cy="4822825"/>
          </a:xfrm>
          <a:prstGeom prst="rect">
            <a:avLst/>
          </a:prstGeom>
          <a:noFill/>
          <a:ln w="9525">
            <a:noFill/>
            <a:miter lim="800000"/>
            <a:headEnd/>
            <a:tailEnd/>
          </a:ln>
          <a:effectLst/>
        </p:spPr>
        <p:txBody>
          <a:bodyPr>
            <a:spAutoFit/>
          </a:bodyPr>
          <a:lstStyle/>
          <a:p>
            <a:pPr>
              <a:spcBef>
                <a:spcPct val="50000"/>
              </a:spcBef>
              <a:buFontTx/>
              <a:buChar char="•"/>
            </a:pPr>
            <a:r>
              <a:rPr lang="en-US" sz="2400">
                <a:solidFill>
                  <a:schemeClr val="hlink"/>
                </a:solidFill>
                <a:latin typeface="Book Antiqua" pitchFamily="18" charset="0"/>
              </a:rPr>
              <a:t>Advertising (Media/Production) commissions</a:t>
            </a:r>
            <a:r>
              <a:rPr lang="en-US" sz="2400">
                <a:latin typeface="Book Antiqua" pitchFamily="18" charset="0"/>
              </a:rPr>
              <a:t>:</a:t>
            </a:r>
          </a:p>
          <a:p>
            <a:pPr>
              <a:spcBef>
                <a:spcPct val="50000"/>
              </a:spcBef>
              <a:buFontTx/>
              <a:buChar char="-"/>
            </a:pPr>
            <a:r>
              <a:rPr lang="en-US" sz="2000">
                <a:latin typeface="Book Antiqua" pitchFamily="18" charset="0"/>
              </a:rPr>
              <a:t> Upon completion of service</a:t>
            </a:r>
          </a:p>
          <a:p>
            <a:pPr>
              <a:spcBef>
                <a:spcPct val="50000"/>
              </a:spcBef>
            </a:pPr>
            <a:endParaRPr lang="en-US" sz="500">
              <a:latin typeface="Book Antiqua" pitchFamily="18" charset="0"/>
            </a:endParaRPr>
          </a:p>
          <a:p>
            <a:pPr>
              <a:spcBef>
                <a:spcPct val="50000"/>
              </a:spcBef>
              <a:buFontTx/>
              <a:buChar char="•"/>
            </a:pPr>
            <a:r>
              <a:rPr lang="en-US" sz="2400">
                <a:solidFill>
                  <a:schemeClr val="hlink"/>
                </a:solidFill>
                <a:latin typeface="Book Antiqua" pitchFamily="18" charset="0"/>
              </a:rPr>
              <a:t>Insurance agency commissions:</a:t>
            </a:r>
          </a:p>
          <a:p>
            <a:pPr>
              <a:spcBef>
                <a:spcPct val="50000"/>
              </a:spcBef>
              <a:buFontTx/>
              <a:buChar char="-"/>
            </a:pPr>
            <a:r>
              <a:rPr lang="en-US" sz="2000">
                <a:latin typeface="Book Antiqua" pitchFamily="18" charset="0"/>
              </a:rPr>
              <a:t> On effective commencement of renewal dates of the related policies</a:t>
            </a:r>
          </a:p>
          <a:p>
            <a:pPr>
              <a:spcBef>
                <a:spcPct val="50000"/>
              </a:spcBef>
              <a:buFontTx/>
              <a:buChar char="-"/>
            </a:pPr>
            <a:endParaRPr lang="en-US" sz="800">
              <a:latin typeface="Book Antiqua" pitchFamily="18" charset="0"/>
            </a:endParaRPr>
          </a:p>
          <a:p>
            <a:pPr>
              <a:spcBef>
                <a:spcPct val="50000"/>
              </a:spcBef>
              <a:buFontTx/>
              <a:buChar char="•"/>
            </a:pPr>
            <a:r>
              <a:rPr lang="en-US" sz="2400">
                <a:solidFill>
                  <a:schemeClr val="hlink"/>
                </a:solidFill>
                <a:latin typeface="Book Antiqua" pitchFamily="18" charset="0"/>
              </a:rPr>
              <a:t>Installation fees:</a:t>
            </a:r>
          </a:p>
          <a:p>
            <a:pPr>
              <a:spcBef>
                <a:spcPct val="50000"/>
              </a:spcBef>
              <a:buFontTx/>
              <a:buChar char="-"/>
            </a:pPr>
            <a:r>
              <a:rPr lang="en-US" sz="2000">
                <a:latin typeface="Book Antiqua" pitchFamily="18" charset="0"/>
              </a:rPr>
              <a:t> When equipment is installed and accepted by customers.</a:t>
            </a:r>
          </a:p>
          <a:p>
            <a:pPr>
              <a:spcBef>
                <a:spcPct val="50000"/>
              </a:spcBef>
              <a:buFontTx/>
              <a:buChar char="-"/>
            </a:pPr>
            <a:endParaRPr lang="en-US" sz="600">
              <a:latin typeface="Book Antiqua" pitchFamily="18" charset="0"/>
            </a:endParaRPr>
          </a:p>
          <a:p>
            <a:pPr>
              <a:spcBef>
                <a:spcPct val="50000"/>
              </a:spcBef>
              <a:buFontTx/>
              <a:buChar char="•"/>
            </a:pPr>
            <a:r>
              <a:rPr lang="en-US" sz="2400">
                <a:solidFill>
                  <a:schemeClr val="hlink"/>
                </a:solidFill>
                <a:latin typeface="Book Antiqua" pitchFamily="18" charset="0"/>
              </a:rPr>
              <a:t>Financial service commissions:</a:t>
            </a:r>
          </a:p>
          <a:p>
            <a:pPr>
              <a:spcBef>
                <a:spcPct val="50000"/>
              </a:spcBef>
              <a:buFontTx/>
              <a:buChar char="-"/>
            </a:pPr>
            <a:r>
              <a:rPr lang="en-US" sz="2000">
                <a:latin typeface="Book Antiqua" pitchFamily="18" charset="0"/>
              </a:rPr>
              <a:t> Driven by i) nature of service ii) incidence of costs related to service</a:t>
            </a:r>
          </a:p>
          <a:p>
            <a:pPr>
              <a:spcBef>
                <a:spcPct val="50000"/>
              </a:spcBef>
            </a:pPr>
            <a:r>
              <a:rPr lang="en-US" sz="2000">
                <a:latin typeface="Book Antiqua" pitchFamily="18" charset="0"/>
              </a:rPr>
              <a:t>  iii) when the payment of the service will be received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7109">
                                            <p:txEl>
                                              <p:pRg st="0" end="0"/>
                                            </p:txEl>
                                          </p:spTgt>
                                        </p:tgtEl>
                                        <p:attrNameLst>
                                          <p:attrName>style.visibility</p:attrName>
                                        </p:attrNameLst>
                                      </p:cBhvr>
                                      <p:to>
                                        <p:strVal val="visible"/>
                                      </p:to>
                                    </p:set>
                                    <p:animEffect transition="in" filter="slide(fromBottom)">
                                      <p:cBhvr>
                                        <p:cTn id="7" dur="500"/>
                                        <p:tgtEl>
                                          <p:spTgt spid="47109">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47109">
                                            <p:txEl>
                                              <p:pRg st="1" end="1"/>
                                            </p:txEl>
                                          </p:spTgt>
                                        </p:tgtEl>
                                        <p:attrNameLst>
                                          <p:attrName>style.visibility</p:attrName>
                                        </p:attrNameLst>
                                      </p:cBhvr>
                                      <p:to>
                                        <p:strVal val="visible"/>
                                      </p:to>
                                    </p:set>
                                    <p:animEffect transition="in" filter="slide(fromBottom)">
                                      <p:cBhvr>
                                        <p:cTn id="10" dur="500"/>
                                        <p:tgtEl>
                                          <p:spTgt spid="4710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47109">
                                            <p:txEl>
                                              <p:pRg st="3" end="3"/>
                                            </p:txEl>
                                          </p:spTgt>
                                        </p:tgtEl>
                                        <p:attrNameLst>
                                          <p:attrName>style.visibility</p:attrName>
                                        </p:attrNameLst>
                                      </p:cBhvr>
                                      <p:to>
                                        <p:strVal val="visible"/>
                                      </p:to>
                                    </p:set>
                                    <p:animEffect transition="in" filter="slide(fromBottom)">
                                      <p:cBhvr>
                                        <p:cTn id="15" dur="500"/>
                                        <p:tgtEl>
                                          <p:spTgt spid="47109">
                                            <p:txEl>
                                              <p:pRg st="3" end="3"/>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47109">
                                            <p:txEl>
                                              <p:pRg st="4" end="4"/>
                                            </p:txEl>
                                          </p:spTgt>
                                        </p:tgtEl>
                                        <p:attrNameLst>
                                          <p:attrName>style.visibility</p:attrName>
                                        </p:attrNameLst>
                                      </p:cBhvr>
                                      <p:to>
                                        <p:strVal val="visible"/>
                                      </p:to>
                                    </p:set>
                                    <p:animEffect transition="in" filter="slide(fromBottom)">
                                      <p:cBhvr>
                                        <p:cTn id="18" dur="500"/>
                                        <p:tgtEl>
                                          <p:spTgt spid="47109">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47109">
                                            <p:txEl>
                                              <p:pRg st="6" end="6"/>
                                            </p:txEl>
                                          </p:spTgt>
                                        </p:tgtEl>
                                        <p:attrNameLst>
                                          <p:attrName>style.visibility</p:attrName>
                                        </p:attrNameLst>
                                      </p:cBhvr>
                                      <p:to>
                                        <p:strVal val="visible"/>
                                      </p:to>
                                    </p:set>
                                    <p:animEffect transition="in" filter="slide(fromBottom)">
                                      <p:cBhvr>
                                        <p:cTn id="23" dur="500"/>
                                        <p:tgtEl>
                                          <p:spTgt spid="47109">
                                            <p:txEl>
                                              <p:pRg st="6" end="6"/>
                                            </p:txEl>
                                          </p:spTgt>
                                        </p:tgtEl>
                                      </p:cBhvr>
                                    </p:animEffect>
                                  </p:childTnLst>
                                </p:cTn>
                              </p:par>
                              <p:par>
                                <p:cTn id="24" presetID="12" presetClass="entr" presetSubtype="4" fill="hold" nodeType="withEffect">
                                  <p:stCondLst>
                                    <p:cond delay="0"/>
                                  </p:stCondLst>
                                  <p:childTnLst>
                                    <p:set>
                                      <p:cBhvr>
                                        <p:cTn id="25" dur="1" fill="hold">
                                          <p:stCondLst>
                                            <p:cond delay="0"/>
                                          </p:stCondLst>
                                        </p:cTn>
                                        <p:tgtEl>
                                          <p:spTgt spid="47109">
                                            <p:txEl>
                                              <p:pRg st="7" end="7"/>
                                            </p:txEl>
                                          </p:spTgt>
                                        </p:tgtEl>
                                        <p:attrNameLst>
                                          <p:attrName>style.visibility</p:attrName>
                                        </p:attrNameLst>
                                      </p:cBhvr>
                                      <p:to>
                                        <p:strVal val="visible"/>
                                      </p:to>
                                    </p:set>
                                    <p:animEffect transition="in" filter="slide(fromBottom)">
                                      <p:cBhvr>
                                        <p:cTn id="26" dur="500"/>
                                        <p:tgtEl>
                                          <p:spTgt spid="47109">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47109">
                                            <p:txEl>
                                              <p:pRg st="9" end="9"/>
                                            </p:txEl>
                                          </p:spTgt>
                                        </p:tgtEl>
                                        <p:attrNameLst>
                                          <p:attrName>style.visibility</p:attrName>
                                        </p:attrNameLst>
                                      </p:cBhvr>
                                      <p:to>
                                        <p:strVal val="visible"/>
                                      </p:to>
                                    </p:set>
                                    <p:animEffect transition="in" filter="slide(fromBottom)">
                                      <p:cBhvr>
                                        <p:cTn id="31" dur="500"/>
                                        <p:tgtEl>
                                          <p:spTgt spid="47109">
                                            <p:txEl>
                                              <p:pRg st="9" end="9"/>
                                            </p:txEl>
                                          </p:spTgt>
                                        </p:tgtEl>
                                      </p:cBhvr>
                                    </p:animEffect>
                                  </p:childTnLst>
                                </p:cTn>
                              </p:par>
                              <p:par>
                                <p:cTn id="32" presetID="12" presetClass="entr" presetSubtype="4" fill="hold" nodeType="withEffect">
                                  <p:stCondLst>
                                    <p:cond delay="0"/>
                                  </p:stCondLst>
                                  <p:childTnLst>
                                    <p:set>
                                      <p:cBhvr>
                                        <p:cTn id="33" dur="1" fill="hold">
                                          <p:stCondLst>
                                            <p:cond delay="0"/>
                                          </p:stCondLst>
                                        </p:cTn>
                                        <p:tgtEl>
                                          <p:spTgt spid="47109">
                                            <p:txEl>
                                              <p:pRg st="10" end="10"/>
                                            </p:txEl>
                                          </p:spTgt>
                                        </p:tgtEl>
                                        <p:attrNameLst>
                                          <p:attrName>style.visibility</p:attrName>
                                        </p:attrNameLst>
                                      </p:cBhvr>
                                      <p:to>
                                        <p:strVal val="visible"/>
                                      </p:to>
                                    </p:set>
                                    <p:animEffect transition="in" filter="slide(fromBottom)">
                                      <p:cBhvr>
                                        <p:cTn id="34" dur="500"/>
                                        <p:tgtEl>
                                          <p:spTgt spid="47109">
                                            <p:txEl>
                                              <p:pRg st="10" end="10"/>
                                            </p:txEl>
                                          </p:spTgt>
                                        </p:tgtEl>
                                      </p:cBhvr>
                                    </p:animEffect>
                                  </p:childTnLst>
                                </p:cTn>
                              </p:par>
                              <p:par>
                                <p:cTn id="35" presetID="12" presetClass="entr" presetSubtype="4" fill="hold" nodeType="withEffect">
                                  <p:stCondLst>
                                    <p:cond delay="0"/>
                                  </p:stCondLst>
                                  <p:childTnLst>
                                    <p:set>
                                      <p:cBhvr>
                                        <p:cTn id="36" dur="1" fill="hold">
                                          <p:stCondLst>
                                            <p:cond delay="0"/>
                                          </p:stCondLst>
                                        </p:cTn>
                                        <p:tgtEl>
                                          <p:spTgt spid="47109">
                                            <p:txEl>
                                              <p:pRg st="11" end="11"/>
                                            </p:txEl>
                                          </p:spTgt>
                                        </p:tgtEl>
                                        <p:attrNameLst>
                                          <p:attrName>style.visibility</p:attrName>
                                        </p:attrNameLst>
                                      </p:cBhvr>
                                      <p:to>
                                        <p:strVal val="visible"/>
                                      </p:to>
                                    </p:set>
                                    <p:animEffect transition="in" filter="slide(fromBottom)">
                                      <p:cBhvr>
                                        <p:cTn id="37" dur="500"/>
                                        <p:tgtEl>
                                          <p:spTgt spid="4710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990600" y="457200"/>
            <a:ext cx="7315200" cy="1006475"/>
          </a:xfrm>
          <a:prstGeom prst="rect">
            <a:avLst/>
          </a:prstGeom>
          <a:noFill/>
          <a:ln w="9525">
            <a:noFill/>
            <a:miter lim="800000"/>
            <a:headEnd/>
            <a:tailEnd/>
          </a:ln>
          <a:effectLst/>
        </p:spPr>
        <p:txBody>
          <a:bodyPr>
            <a:spAutoFit/>
          </a:bodyPr>
          <a:lstStyle/>
          <a:p>
            <a:r>
              <a:rPr lang="en-US" sz="6000">
                <a:latin typeface="Book Antiqua" pitchFamily="18" charset="0"/>
              </a:rPr>
              <a:t>Definition </a:t>
            </a:r>
          </a:p>
        </p:txBody>
      </p:sp>
      <p:sp>
        <p:nvSpPr>
          <p:cNvPr id="18437" name="Rectangle 5"/>
          <p:cNvSpPr>
            <a:spLocks noChangeArrowheads="1"/>
          </p:cNvSpPr>
          <p:nvPr/>
        </p:nvSpPr>
        <p:spPr bwMode="auto">
          <a:xfrm>
            <a:off x="838200" y="1620838"/>
            <a:ext cx="7772400" cy="4108450"/>
          </a:xfrm>
          <a:prstGeom prst="rect">
            <a:avLst/>
          </a:prstGeom>
          <a:noFill/>
          <a:ln w="9525">
            <a:noFill/>
            <a:miter lim="800000"/>
            <a:headEnd/>
            <a:tailEnd/>
          </a:ln>
          <a:effectLst/>
        </p:spPr>
        <p:txBody>
          <a:bodyPr anchor="ctr">
            <a:spAutoFit/>
          </a:bodyPr>
          <a:lstStyle/>
          <a:p>
            <a:pPr>
              <a:buFontTx/>
              <a:buChar char="•"/>
            </a:pPr>
            <a:r>
              <a:rPr lang="en-US" sz="2400">
                <a:latin typeface="Book Antiqua" pitchFamily="18" charset="0"/>
              </a:rPr>
              <a:t> GAAP is the abbreviation of </a:t>
            </a:r>
            <a:r>
              <a:rPr lang="en-US" sz="2400">
                <a:solidFill>
                  <a:schemeClr val="hlink"/>
                </a:solidFill>
                <a:latin typeface="Book Antiqua" pitchFamily="18" charset="0"/>
              </a:rPr>
              <a:t>Generally Accepted Accounting Principle.</a:t>
            </a:r>
          </a:p>
          <a:p>
            <a:endParaRPr lang="en-US" sz="2400">
              <a:solidFill>
                <a:schemeClr val="hlink"/>
              </a:solidFill>
              <a:latin typeface="Book Antiqua" pitchFamily="18" charset="0"/>
            </a:endParaRPr>
          </a:p>
          <a:p>
            <a:pPr>
              <a:buFontTx/>
              <a:buChar char="•"/>
            </a:pPr>
            <a:r>
              <a:rPr lang="en-US" sz="2400">
                <a:latin typeface="Book Antiqua" pitchFamily="18" charset="0"/>
              </a:rPr>
              <a:t> GAAP are the </a:t>
            </a:r>
            <a:r>
              <a:rPr lang="en-US" sz="2400">
                <a:solidFill>
                  <a:schemeClr val="hlink"/>
                </a:solidFill>
                <a:latin typeface="Book Antiqua" pitchFamily="18" charset="0"/>
              </a:rPr>
              <a:t>common set of accounting principles, standards and procedures</a:t>
            </a:r>
            <a:r>
              <a:rPr lang="en-US" sz="2400">
                <a:latin typeface="Book Antiqua" pitchFamily="18" charset="0"/>
              </a:rPr>
              <a:t> that companies use to </a:t>
            </a:r>
            <a:r>
              <a:rPr lang="en-US" sz="2400">
                <a:solidFill>
                  <a:schemeClr val="hlink"/>
                </a:solidFill>
                <a:latin typeface="Book Antiqua" pitchFamily="18" charset="0"/>
              </a:rPr>
              <a:t>compile</a:t>
            </a:r>
            <a:r>
              <a:rPr lang="en-US" sz="2400">
                <a:latin typeface="Book Antiqua" pitchFamily="18" charset="0"/>
              </a:rPr>
              <a:t> their </a:t>
            </a:r>
            <a:r>
              <a:rPr lang="en-US" sz="2400">
                <a:solidFill>
                  <a:schemeClr val="hlink"/>
                </a:solidFill>
                <a:latin typeface="Book Antiqua" pitchFamily="18" charset="0"/>
              </a:rPr>
              <a:t>financial statements</a:t>
            </a:r>
            <a:r>
              <a:rPr lang="en-US" sz="2400">
                <a:latin typeface="Book Antiqua" pitchFamily="18" charset="0"/>
              </a:rPr>
              <a:t>.</a:t>
            </a:r>
          </a:p>
          <a:p>
            <a:endParaRPr lang="en-US" sz="2400">
              <a:latin typeface="Book Antiqua" pitchFamily="18" charset="0"/>
            </a:endParaRPr>
          </a:p>
          <a:p>
            <a:pPr>
              <a:buFontTx/>
              <a:buChar char="•"/>
            </a:pPr>
            <a:r>
              <a:rPr lang="en-US" sz="2400">
                <a:latin typeface="Book Antiqua" pitchFamily="18" charset="0"/>
              </a:rPr>
              <a:t> GAAP are a </a:t>
            </a:r>
            <a:r>
              <a:rPr lang="en-US" sz="2400">
                <a:solidFill>
                  <a:schemeClr val="hlink"/>
                </a:solidFill>
                <a:latin typeface="Book Antiqua" pitchFamily="18" charset="0"/>
              </a:rPr>
              <a:t>combination of authoritative standards</a:t>
            </a:r>
            <a:r>
              <a:rPr lang="en-US" sz="2400">
                <a:latin typeface="Book Antiqua" pitchFamily="18" charset="0"/>
              </a:rPr>
              <a:t> (set by policy boards) and simply the </a:t>
            </a:r>
            <a:r>
              <a:rPr lang="en-US" sz="2400">
                <a:solidFill>
                  <a:schemeClr val="hlink"/>
                </a:solidFill>
                <a:latin typeface="Book Antiqua" pitchFamily="18" charset="0"/>
              </a:rPr>
              <a:t>commonly accepted ways of recording and reporting accounting information.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8437">
                                            <p:txEl>
                                              <p:pRg st="0" end="0"/>
                                            </p:txEl>
                                          </p:spTgt>
                                        </p:tgtEl>
                                        <p:attrNameLst>
                                          <p:attrName>style.visibility</p:attrName>
                                        </p:attrNameLst>
                                      </p:cBhvr>
                                      <p:to>
                                        <p:strVal val="visible"/>
                                      </p:to>
                                    </p:set>
                                    <p:animEffect transition="in" filter="slide(fromBottom)">
                                      <p:cBhvr>
                                        <p:cTn id="7" dur="500"/>
                                        <p:tgtEl>
                                          <p:spTgt spid="184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8437">
                                            <p:txEl>
                                              <p:pRg st="2" end="2"/>
                                            </p:txEl>
                                          </p:spTgt>
                                        </p:tgtEl>
                                        <p:attrNameLst>
                                          <p:attrName>style.visibility</p:attrName>
                                        </p:attrNameLst>
                                      </p:cBhvr>
                                      <p:to>
                                        <p:strVal val="visible"/>
                                      </p:to>
                                    </p:set>
                                    <p:animEffect transition="in" filter="slide(fromBottom)">
                                      <p:cBhvr>
                                        <p:cTn id="12" dur="500"/>
                                        <p:tgtEl>
                                          <p:spTgt spid="1843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8437">
                                            <p:txEl>
                                              <p:pRg st="4" end="4"/>
                                            </p:txEl>
                                          </p:spTgt>
                                        </p:tgtEl>
                                        <p:attrNameLst>
                                          <p:attrName>style.visibility</p:attrName>
                                        </p:attrNameLst>
                                      </p:cBhvr>
                                      <p:to>
                                        <p:strVal val="visible"/>
                                      </p:to>
                                    </p:set>
                                    <p:animEffect transition="in" filter="slide(fromBottom)">
                                      <p:cBhvr>
                                        <p:cTn id="17" dur="500"/>
                                        <p:tgtEl>
                                          <p:spTgt spid="1843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Text Box 5"/>
          <p:cNvSpPr txBox="1">
            <a:spLocks noChangeArrowheads="1"/>
          </p:cNvSpPr>
          <p:nvPr/>
        </p:nvSpPr>
        <p:spPr bwMode="auto">
          <a:xfrm>
            <a:off x="609600" y="1730375"/>
            <a:ext cx="7924800" cy="4206875"/>
          </a:xfrm>
          <a:prstGeom prst="rect">
            <a:avLst/>
          </a:prstGeom>
          <a:noFill/>
          <a:ln w="9525">
            <a:noFill/>
            <a:miter lim="800000"/>
            <a:headEnd/>
            <a:tailEnd/>
          </a:ln>
          <a:effectLst/>
        </p:spPr>
        <p:txBody>
          <a:bodyPr>
            <a:spAutoFit/>
          </a:bodyPr>
          <a:lstStyle/>
          <a:p>
            <a:pPr>
              <a:spcBef>
                <a:spcPct val="50000"/>
              </a:spcBef>
              <a:buFontTx/>
              <a:buChar char="•"/>
            </a:pPr>
            <a:r>
              <a:rPr lang="en-US" sz="2400">
                <a:solidFill>
                  <a:schemeClr val="hlink"/>
                </a:solidFill>
                <a:latin typeface="Book Antiqua" pitchFamily="18" charset="0"/>
              </a:rPr>
              <a:t>Interest</a:t>
            </a:r>
            <a:r>
              <a:rPr lang="en-US" sz="2400">
                <a:latin typeface="Book Antiqua" pitchFamily="18" charset="0"/>
              </a:rPr>
              <a:t>:</a:t>
            </a:r>
          </a:p>
          <a:p>
            <a:pPr>
              <a:spcBef>
                <a:spcPct val="50000"/>
              </a:spcBef>
              <a:buFontTx/>
              <a:buChar char="-"/>
            </a:pPr>
            <a:r>
              <a:rPr lang="en-US" sz="2000">
                <a:latin typeface="Book Antiqua" pitchFamily="18" charset="0"/>
              </a:rPr>
              <a:t> Time proportion basis taking into account</a:t>
            </a:r>
          </a:p>
          <a:p>
            <a:pPr>
              <a:spcBef>
                <a:spcPct val="50000"/>
              </a:spcBef>
            </a:pPr>
            <a:r>
              <a:rPr lang="en-US" sz="2000">
                <a:latin typeface="Book Antiqua" pitchFamily="18" charset="0"/>
              </a:rPr>
              <a:t>   a)  Amount outstanding</a:t>
            </a:r>
          </a:p>
          <a:p>
            <a:pPr>
              <a:spcBef>
                <a:spcPct val="50000"/>
              </a:spcBef>
            </a:pPr>
            <a:r>
              <a:rPr lang="en-US" sz="2000">
                <a:latin typeface="Book Antiqua" pitchFamily="18" charset="0"/>
              </a:rPr>
              <a:t>   b)  Rate applicable</a:t>
            </a:r>
          </a:p>
          <a:p>
            <a:pPr>
              <a:spcBef>
                <a:spcPct val="50000"/>
              </a:spcBef>
              <a:buFontTx/>
              <a:buChar char="-"/>
            </a:pPr>
            <a:endParaRPr lang="en-US" sz="800">
              <a:latin typeface="Book Antiqua" pitchFamily="18" charset="0"/>
            </a:endParaRPr>
          </a:p>
          <a:p>
            <a:pPr>
              <a:spcBef>
                <a:spcPct val="50000"/>
              </a:spcBef>
              <a:buFontTx/>
              <a:buChar char="•"/>
            </a:pPr>
            <a:r>
              <a:rPr lang="en-US" sz="2400">
                <a:solidFill>
                  <a:schemeClr val="hlink"/>
                </a:solidFill>
                <a:latin typeface="Book Antiqua" pitchFamily="18" charset="0"/>
              </a:rPr>
              <a:t>Royalties:</a:t>
            </a:r>
          </a:p>
          <a:p>
            <a:pPr>
              <a:spcBef>
                <a:spcPct val="50000"/>
              </a:spcBef>
              <a:buFontTx/>
              <a:buChar char="-"/>
            </a:pPr>
            <a:r>
              <a:rPr lang="en-US" sz="2000">
                <a:latin typeface="Book Antiqua" pitchFamily="18" charset="0"/>
              </a:rPr>
              <a:t> Accrual basis in accordance with terms of agreement</a:t>
            </a:r>
          </a:p>
          <a:p>
            <a:pPr>
              <a:spcBef>
                <a:spcPct val="50000"/>
              </a:spcBef>
              <a:buFontTx/>
              <a:buChar char="-"/>
            </a:pPr>
            <a:endParaRPr lang="en-US" sz="800">
              <a:latin typeface="Book Antiqua" pitchFamily="18" charset="0"/>
            </a:endParaRPr>
          </a:p>
          <a:p>
            <a:pPr>
              <a:spcBef>
                <a:spcPct val="50000"/>
              </a:spcBef>
              <a:buFontTx/>
              <a:buChar char="•"/>
            </a:pPr>
            <a:r>
              <a:rPr lang="en-US" sz="2400">
                <a:solidFill>
                  <a:schemeClr val="hlink"/>
                </a:solidFill>
                <a:latin typeface="Book Antiqua" pitchFamily="18" charset="0"/>
              </a:rPr>
              <a:t>Dividends:</a:t>
            </a:r>
          </a:p>
          <a:p>
            <a:pPr>
              <a:spcBef>
                <a:spcPct val="50000"/>
              </a:spcBef>
              <a:buFontTx/>
              <a:buChar char="-"/>
            </a:pPr>
            <a:r>
              <a:rPr lang="en-US" sz="2000">
                <a:latin typeface="Book Antiqua" pitchFamily="18" charset="0"/>
              </a:rPr>
              <a:t> When owner’s right to receive payment is established</a:t>
            </a:r>
          </a:p>
        </p:txBody>
      </p:sp>
      <p:sp>
        <p:nvSpPr>
          <p:cNvPr id="48134" name="Rectangle 6"/>
          <p:cNvSpPr>
            <a:spLocks noChangeArrowheads="1"/>
          </p:cNvSpPr>
          <p:nvPr/>
        </p:nvSpPr>
        <p:spPr bwMode="auto">
          <a:xfrm>
            <a:off x="685800" y="152400"/>
            <a:ext cx="8458200" cy="1311275"/>
          </a:xfrm>
          <a:prstGeom prst="rect">
            <a:avLst/>
          </a:prstGeom>
          <a:noFill/>
          <a:ln w="9525">
            <a:noFill/>
            <a:miter lim="800000"/>
            <a:headEnd/>
            <a:tailEnd/>
          </a:ln>
          <a:effectLst/>
        </p:spPr>
        <p:txBody>
          <a:bodyPr>
            <a:spAutoFit/>
          </a:bodyPr>
          <a:lstStyle/>
          <a:p>
            <a:r>
              <a:rPr lang="en-US" sz="4000" b="1">
                <a:latin typeface="Book Antiqua" pitchFamily="18" charset="0"/>
              </a:rPr>
              <a:t>Criteria for Revenue Recognition : Others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8133">
                                            <p:txEl>
                                              <p:pRg st="0" end="0"/>
                                            </p:txEl>
                                          </p:spTgt>
                                        </p:tgtEl>
                                        <p:attrNameLst>
                                          <p:attrName>style.visibility</p:attrName>
                                        </p:attrNameLst>
                                      </p:cBhvr>
                                      <p:to>
                                        <p:strVal val="visible"/>
                                      </p:to>
                                    </p:set>
                                    <p:animEffect transition="in" filter="slide(fromBottom)">
                                      <p:cBhvr>
                                        <p:cTn id="7" dur="500"/>
                                        <p:tgtEl>
                                          <p:spTgt spid="48133">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48133">
                                            <p:txEl>
                                              <p:pRg st="1" end="1"/>
                                            </p:txEl>
                                          </p:spTgt>
                                        </p:tgtEl>
                                        <p:attrNameLst>
                                          <p:attrName>style.visibility</p:attrName>
                                        </p:attrNameLst>
                                      </p:cBhvr>
                                      <p:to>
                                        <p:strVal val="visible"/>
                                      </p:to>
                                    </p:set>
                                    <p:animEffect transition="in" filter="slide(fromBottom)">
                                      <p:cBhvr>
                                        <p:cTn id="10" dur="500"/>
                                        <p:tgtEl>
                                          <p:spTgt spid="48133">
                                            <p:txEl>
                                              <p:pRg st="1" end="1"/>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48133">
                                            <p:txEl>
                                              <p:pRg st="2" end="2"/>
                                            </p:txEl>
                                          </p:spTgt>
                                        </p:tgtEl>
                                        <p:attrNameLst>
                                          <p:attrName>style.visibility</p:attrName>
                                        </p:attrNameLst>
                                      </p:cBhvr>
                                      <p:to>
                                        <p:strVal val="visible"/>
                                      </p:to>
                                    </p:set>
                                    <p:animEffect transition="in" filter="slide(fromBottom)">
                                      <p:cBhvr>
                                        <p:cTn id="13" dur="500"/>
                                        <p:tgtEl>
                                          <p:spTgt spid="48133">
                                            <p:txEl>
                                              <p:pRg st="2" end="2"/>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48133">
                                            <p:txEl>
                                              <p:pRg st="3" end="3"/>
                                            </p:txEl>
                                          </p:spTgt>
                                        </p:tgtEl>
                                        <p:attrNameLst>
                                          <p:attrName>style.visibility</p:attrName>
                                        </p:attrNameLst>
                                      </p:cBhvr>
                                      <p:to>
                                        <p:strVal val="visible"/>
                                      </p:to>
                                    </p:set>
                                    <p:animEffect transition="in" filter="slide(fromBottom)">
                                      <p:cBhvr>
                                        <p:cTn id="16" dur="500"/>
                                        <p:tgtEl>
                                          <p:spTgt spid="4813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48133">
                                            <p:txEl>
                                              <p:pRg st="5" end="5"/>
                                            </p:txEl>
                                          </p:spTgt>
                                        </p:tgtEl>
                                        <p:attrNameLst>
                                          <p:attrName>style.visibility</p:attrName>
                                        </p:attrNameLst>
                                      </p:cBhvr>
                                      <p:to>
                                        <p:strVal val="visible"/>
                                      </p:to>
                                    </p:set>
                                    <p:animEffect transition="in" filter="slide(fromBottom)">
                                      <p:cBhvr>
                                        <p:cTn id="21" dur="500"/>
                                        <p:tgtEl>
                                          <p:spTgt spid="48133">
                                            <p:txEl>
                                              <p:pRg st="5" end="5"/>
                                            </p:txEl>
                                          </p:spTgt>
                                        </p:tgtEl>
                                      </p:cBhvr>
                                    </p:animEffect>
                                  </p:childTnLst>
                                </p:cTn>
                              </p:par>
                              <p:par>
                                <p:cTn id="22" presetID="12" presetClass="entr" presetSubtype="4" fill="hold" nodeType="withEffect">
                                  <p:stCondLst>
                                    <p:cond delay="0"/>
                                  </p:stCondLst>
                                  <p:childTnLst>
                                    <p:set>
                                      <p:cBhvr>
                                        <p:cTn id="23" dur="1" fill="hold">
                                          <p:stCondLst>
                                            <p:cond delay="0"/>
                                          </p:stCondLst>
                                        </p:cTn>
                                        <p:tgtEl>
                                          <p:spTgt spid="48133">
                                            <p:txEl>
                                              <p:pRg st="6" end="6"/>
                                            </p:txEl>
                                          </p:spTgt>
                                        </p:tgtEl>
                                        <p:attrNameLst>
                                          <p:attrName>style.visibility</p:attrName>
                                        </p:attrNameLst>
                                      </p:cBhvr>
                                      <p:to>
                                        <p:strVal val="visible"/>
                                      </p:to>
                                    </p:set>
                                    <p:animEffect transition="in" filter="slide(fromBottom)">
                                      <p:cBhvr>
                                        <p:cTn id="24" dur="500"/>
                                        <p:tgtEl>
                                          <p:spTgt spid="4813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48133">
                                            <p:txEl>
                                              <p:pRg st="8" end="8"/>
                                            </p:txEl>
                                          </p:spTgt>
                                        </p:tgtEl>
                                        <p:attrNameLst>
                                          <p:attrName>style.visibility</p:attrName>
                                        </p:attrNameLst>
                                      </p:cBhvr>
                                      <p:to>
                                        <p:strVal val="visible"/>
                                      </p:to>
                                    </p:set>
                                    <p:animEffect transition="in" filter="slide(fromBottom)">
                                      <p:cBhvr>
                                        <p:cTn id="29" dur="500"/>
                                        <p:tgtEl>
                                          <p:spTgt spid="48133">
                                            <p:txEl>
                                              <p:pRg st="8" end="8"/>
                                            </p:txEl>
                                          </p:spTgt>
                                        </p:tgtEl>
                                      </p:cBhvr>
                                    </p:animEffect>
                                  </p:childTnLst>
                                </p:cTn>
                              </p:par>
                              <p:par>
                                <p:cTn id="30" presetID="12" presetClass="entr" presetSubtype="4" fill="hold" nodeType="withEffect">
                                  <p:stCondLst>
                                    <p:cond delay="0"/>
                                  </p:stCondLst>
                                  <p:childTnLst>
                                    <p:set>
                                      <p:cBhvr>
                                        <p:cTn id="31" dur="1" fill="hold">
                                          <p:stCondLst>
                                            <p:cond delay="0"/>
                                          </p:stCondLst>
                                        </p:cTn>
                                        <p:tgtEl>
                                          <p:spTgt spid="48133">
                                            <p:txEl>
                                              <p:pRg st="9" end="9"/>
                                            </p:txEl>
                                          </p:spTgt>
                                        </p:tgtEl>
                                        <p:attrNameLst>
                                          <p:attrName>style.visibility</p:attrName>
                                        </p:attrNameLst>
                                      </p:cBhvr>
                                      <p:to>
                                        <p:strVal val="visible"/>
                                      </p:to>
                                    </p:set>
                                    <p:animEffect transition="in" filter="slide(fromBottom)">
                                      <p:cBhvr>
                                        <p:cTn id="32" dur="500"/>
                                        <p:tgtEl>
                                          <p:spTgt spid="4813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Text Box 4"/>
          <p:cNvSpPr txBox="1">
            <a:spLocks noChangeArrowheads="1"/>
          </p:cNvSpPr>
          <p:nvPr/>
        </p:nvSpPr>
        <p:spPr bwMode="auto">
          <a:xfrm>
            <a:off x="609600" y="1524000"/>
            <a:ext cx="7924800" cy="4708525"/>
          </a:xfrm>
          <a:prstGeom prst="rect">
            <a:avLst/>
          </a:prstGeom>
          <a:noFill/>
          <a:ln w="9525">
            <a:noFill/>
            <a:miter lim="800000"/>
            <a:headEnd/>
            <a:tailEnd/>
          </a:ln>
          <a:effectLst/>
        </p:spPr>
        <p:txBody>
          <a:bodyPr>
            <a:spAutoFit/>
          </a:bodyPr>
          <a:lstStyle/>
          <a:p>
            <a:pPr>
              <a:spcBef>
                <a:spcPct val="50000"/>
              </a:spcBef>
              <a:buFontTx/>
              <a:buChar char="•"/>
            </a:pPr>
            <a:r>
              <a:rPr lang="en-US" sz="2400">
                <a:solidFill>
                  <a:schemeClr val="hlink"/>
                </a:solidFill>
                <a:latin typeface="Book Antiqua" pitchFamily="18" charset="0"/>
              </a:rPr>
              <a:t>Measurability</a:t>
            </a:r>
            <a:r>
              <a:rPr lang="en-US" sz="2400">
                <a:latin typeface="Book Antiqua" pitchFamily="18" charset="0"/>
              </a:rPr>
              <a:t>:</a:t>
            </a:r>
          </a:p>
          <a:p>
            <a:pPr>
              <a:spcBef>
                <a:spcPct val="50000"/>
              </a:spcBef>
              <a:buFontTx/>
              <a:buChar char="-"/>
            </a:pPr>
            <a:r>
              <a:rPr lang="en-US" sz="2000">
                <a:latin typeface="Book Antiqua" pitchFamily="18" charset="0"/>
              </a:rPr>
              <a:t> Consideration should be reasonably determinable</a:t>
            </a:r>
          </a:p>
          <a:p>
            <a:pPr>
              <a:spcBef>
                <a:spcPct val="50000"/>
              </a:spcBef>
            </a:pPr>
            <a:r>
              <a:rPr lang="en-US" sz="2000">
                <a:latin typeface="Book Antiqua" pitchFamily="18" charset="0"/>
              </a:rPr>
              <a:t>- If not determinable then postpone</a:t>
            </a:r>
          </a:p>
          <a:p>
            <a:pPr>
              <a:spcBef>
                <a:spcPct val="50000"/>
              </a:spcBef>
              <a:buFontTx/>
              <a:buChar char="-"/>
            </a:pPr>
            <a:endParaRPr lang="en-US" sz="1000">
              <a:latin typeface="Book Antiqua" pitchFamily="18" charset="0"/>
            </a:endParaRPr>
          </a:p>
          <a:p>
            <a:pPr>
              <a:spcBef>
                <a:spcPct val="50000"/>
              </a:spcBef>
              <a:buFontTx/>
              <a:buChar char="•"/>
            </a:pPr>
            <a:r>
              <a:rPr lang="en-US" sz="2400">
                <a:solidFill>
                  <a:schemeClr val="hlink"/>
                </a:solidFill>
                <a:latin typeface="Book Antiqua" pitchFamily="18" charset="0"/>
              </a:rPr>
              <a:t>Collectibility:</a:t>
            </a:r>
          </a:p>
          <a:p>
            <a:pPr>
              <a:spcBef>
                <a:spcPct val="50000"/>
              </a:spcBef>
              <a:buFontTx/>
              <a:buChar char="-"/>
            </a:pPr>
            <a:r>
              <a:rPr lang="en-US" sz="2000">
                <a:latin typeface="Book Antiqua" pitchFamily="18" charset="0"/>
              </a:rPr>
              <a:t> Ability to asses ultimate collection</a:t>
            </a:r>
          </a:p>
          <a:p>
            <a:pPr>
              <a:spcBef>
                <a:spcPct val="50000"/>
              </a:spcBef>
            </a:pPr>
            <a:r>
              <a:rPr lang="en-US" sz="2000">
                <a:latin typeface="Book Antiqua" pitchFamily="18" charset="0"/>
              </a:rPr>
              <a:t>- With reasonable certainty at time of collection </a:t>
            </a:r>
          </a:p>
          <a:p>
            <a:pPr>
              <a:spcBef>
                <a:spcPct val="50000"/>
              </a:spcBef>
            </a:pPr>
            <a:r>
              <a:rPr lang="en-US" sz="2000">
                <a:latin typeface="Book Antiqua" pitchFamily="18" charset="0"/>
              </a:rPr>
              <a:t>- But not if uncertainty arises after sale</a:t>
            </a:r>
          </a:p>
          <a:p>
            <a:pPr>
              <a:spcBef>
                <a:spcPct val="50000"/>
              </a:spcBef>
              <a:buFontTx/>
              <a:buChar char="-"/>
            </a:pPr>
            <a:endParaRPr lang="en-US" sz="800">
              <a:latin typeface="Book Antiqua" pitchFamily="18" charset="0"/>
            </a:endParaRPr>
          </a:p>
          <a:p>
            <a:pPr>
              <a:spcBef>
                <a:spcPct val="50000"/>
              </a:spcBef>
              <a:buFontTx/>
              <a:buChar char="•"/>
            </a:pPr>
            <a:r>
              <a:rPr lang="en-US" sz="2400">
                <a:solidFill>
                  <a:schemeClr val="hlink"/>
                </a:solidFill>
                <a:latin typeface="Book Antiqua" pitchFamily="18" charset="0"/>
              </a:rPr>
              <a:t>Disclosure:</a:t>
            </a:r>
          </a:p>
          <a:p>
            <a:pPr>
              <a:spcBef>
                <a:spcPct val="50000"/>
              </a:spcBef>
              <a:buFontTx/>
              <a:buChar char="-"/>
            </a:pPr>
            <a:r>
              <a:rPr lang="en-US" sz="2000">
                <a:latin typeface="Book Antiqua" pitchFamily="18" charset="0"/>
              </a:rPr>
              <a:t> Of circumstances under which revenue recognition is postponed</a:t>
            </a:r>
          </a:p>
        </p:txBody>
      </p:sp>
      <p:sp>
        <p:nvSpPr>
          <p:cNvPr id="49157" name="Rectangle 5"/>
          <p:cNvSpPr>
            <a:spLocks noChangeArrowheads="1"/>
          </p:cNvSpPr>
          <p:nvPr/>
        </p:nvSpPr>
        <p:spPr bwMode="auto">
          <a:xfrm>
            <a:off x="685800" y="152400"/>
            <a:ext cx="8458200" cy="1311275"/>
          </a:xfrm>
          <a:prstGeom prst="rect">
            <a:avLst/>
          </a:prstGeom>
          <a:noFill/>
          <a:ln w="9525">
            <a:noFill/>
            <a:miter lim="800000"/>
            <a:headEnd/>
            <a:tailEnd/>
          </a:ln>
          <a:effectLst/>
        </p:spPr>
        <p:txBody>
          <a:bodyPr>
            <a:spAutoFit/>
          </a:bodyPr>
          <a:lstStyle/>
          <a:p>
            <a:r>
              <a:rPr lang="en-US" sz="4000" b="1">
                <a:latin typeface="Book Antiqua" pitchFamily="18" charset="0"/>
              </a:rPr>
              <a:t>Uncertainties in Revenue Recognition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9156">
                                            <p:txEl>
                                              <p:pRg st="0" end="0"/>
                                            </p:txEl>
                                          </p:spTgt>
                                        </p:tgtEl>
                                        <p:attrNameLst>
                                          <p:attrName>style.visibility</p:attrName>
                                        </p:attrNameLst>
                                      </p:cBhvr>
                                      <p:to>
                                        <p:strVal val="visible"/>
                                      </p:to>
                                    </p:set>
                                    <p:animEffect transition="in" filter="slide(fromBottom)">
                                      <p:cBhvr>
                                        <p:cTn id="7" dur="500"/>
                                        <p:tgtEl>
                                          <p:spTgt spid="49156">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49156">
                                            <p:txEl>
                                              <p:pRg st="1" end="1"/>
                                            </p:txEl>
                                          </p:spTgt>
                                        </p:tgtEl>
                                        <p:attrNameLst>
                                          <p:attrName>style.visibility</p:attrName>
                                        </p:attrNameLst>
                                      </p:cBhvr>
                                      <p:to>
                                        <p:strVal val="visible"/>
                                      </p:to>
                                    </p:set>
                                    <p:animEffect transition="in" filter="slide(fromBottom)">
                                      <p:cBhvr>
                                        <p:cTn id="10" dur="500"/>
                                        <p:tgtEl>
                                          <p:spTgt spid="49156">
                                            <p:txEl>
                                              <p:pRg st="1" end="1"/>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49156">
                                            <p:txEl>
                                              <p:pRg st="2" end="2"/>
                                            </p:txEl>
                                          </p:spTgt>
                                        </p:tgtEl>
                                        <p:attrNameLst>
                                          <p:attrName>style.visibility</p:attrName>
                                        </p:attrNameLst>
                                      </p:cBhvr>
                                      <p:to>
                                        <p:strVal val="visible"/>
                                      </p:to>
                                    </p:set>
                                    <p:animEffect transition="in" filter="slide(fromBottom)">
                                      <p:cBhvr>
                                        <p:cTn id="13" dur="500"/>
                                        <p:tgtEl>
                                          <p:spTgt spid="49156">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nodeType="clickEffect">
                                  <p:stCondLst>
                                    <p:cond delay="0"/>
                                  </p:stCondLst>
                                  <p:childTnLst>
                                    <p:set>
                                      <p:cBhvr>
                                        <p:cTn id="17" dur="1" fill="hold">
                                          <p:stCondLst>
                                            <p:cond delay="0"/>
                                          </p:stCondLst>
                                        </p:cTn>
                                        <p:tgtEl>
                                          <p:spTgt spid="49156">
                                            <p:txEl>
                                              <p:pRg st="4" end="4"/>
                                            </p:txEl>
                                          </p:spTgt>
                                        </p:tgtEl>
                                        <p:attrNameLst>
                                          <p:attrName>style.visibility</p:attrName>
                                        </p:attrNameLst>
                                      </p:cBhvr>
                                      <p:to>
                                        <p:strVal val="visible"/>
                                      </p:to>
                                    </p:set>
                                    <p:animEffect transition="in" filter="slide(fromBottom)">
                                      <p:cBhvr>
                                        <p:cTn id="18" dur="500"/>
                                        <p:tgtEl>
                                          <p:spTgt spid="49156">
                                            <p:txEl>
                                              <p:pRg st="4" end="4"/>
                                            </p:txEl>
                                          </p:spTgt>
                                        </p:tgtEl>
                                      </p:cBhvr>
                                    </p:animEffect>
                                  </p:childTnLst>
                                </p:cTn>
                              </p:par>
                              <p:par>
                                <p:cTn id="19" presetID="12" presetClass="entr" presetSubtype="4" fill="hold" nodeType="withEffect">
                                  <p:stCondLst>
                                    <p:cond delay="0"/>
                                  </p:stCondLst>
                                  <p:childTnLst>
                                    <p:set>
                                      <p:cBhvr>
                                        <p:cTn id="20" dur="1" fill="hold">
                                          <p:stCondLst>
                                            <p:cond delay="0"/>
                                          </p:stCondLst>
                                        </p:cTn>
                                        <p:tgtEl>
                                          <p:spTgt spid="49156">
                                            <p:txEl>
                                              <p:pRg st="5" end="5"/>
                                            </p:txEl>
                                          </p:spTgt>
                                        </p:tgtEl>
                                        <p:attrNameLst>
                                          <p:attrName>style.visibility</p:attrName>
                                        </p:attrNameLst>
                                      </p:cBhvr>
                                      <p:to>
                                        <p:strVal val="visible"/>
                                      </p:to>
                                    </p:set>
                                    <p:animEffect transition="in" filter="slide(fromBottom)">
                                      <p:cBhvr>
                                        <p:cTn id="21" dur="500"/>
                                        <p:tgtEl>
                                          <p:spTgt spid="49156">
                                            <p:txEl>
                                              <p:pRg st="5" end="5"/>
                                            </p:txEl>
                                          </p:spTgt>
                                        </p:tgtEl>
                                      </p:cBhvr>
                                    </p:animEffect>
                                  </p:childTnLst>
                                </p:cTn>
                              </p:par>
                              <p:par>
                                <p:cTn id="22" presetID="12" presetClass="entr" presetSubtype="4" fill="hold" nodeType="withEffect">
                                  <p:stCondLst>
                                    <p:cond delay="0"/>
                                  </p:stCondLst>
                                  <p:childTnLst>
                                    <p:set>
                                      <p:cBhvr>
                                        <p:cTn id="23" dur="1" fill="hold">
                                          <p:stCondLst>
                                            <p:cond delay="0"/>
                                          </p:stCondLst>
                                        </p:cTn>
                                        <p:tgtEl>
                                          <p:spTgt spid="49156">
                                            <p:txEl>
                                              <p:pRg st="6" end="6"/>
                                            </p:txEl>
                                          </p:spTgt>
                                        </p:tgtEl>
                                        <p:attrNameLst>
                                          <p:attrName>style.visibility</p:attrName>
                                        </p:attrNameLst>
                                      </p:cBhvr>
                                      <p:to>
                                        <p:strVal val="visible"/>
                                      </p:to>
                                    </p:set>
                                    <p:animEffect transition="in" filter="slide(fromBottom)">
                                      <p:cBhvr>
                                        <p:cTn id="24" dur="500"/>
                                        <p:tgtEl>
                                          <p:spTgt spid="49156">
                                            <p:txEl>
                                              <p:pRg st="6" end="6"/>
                                            </p:txEl>
                                          </p:spTgt>
                                        </p:tgtEl>
                                      </p:cBhvr>
                                    </p:animEffect>
                                  </p:childTnLst>
                                </p:cTn>
                              </p:par>
                              <p:par>
                                <p:cTn id="25" presetID="12" presetClass="entr" presetSubtype="4" fill="hold" nodeType="withEffect">
                                  <p:stCondLst>
                                    <p:cond delay="0"/>
                                  </p:stCondLst>
                                  <p:childTnLst>
                                    <p:set>
                                      <p:cBhvr>
                                        <p:cTn id="26" dur="1" fill="hold">
                                          <p:stCondLst>
                                            <p:cond delay="0"/>
                                          </p:stCondLst>
                                        </p:cTn>
                                        <p:tgtEl>
                                          <p:spTgt spid="49156">
                                            <p:txEl>
                                              <p:pRg st="7" end="7"/>
                                            </p:txEl>
                                          </p:spTgt>
                                        </p:tgtEl>
                                        <p:attrNameLst>
                                          <p:attrName>style.visibility</p:attrName>
                                        </p:attrNameLst>
                                      </p:cBhvr>
                                      <p:to>
                                        <p:strVal val="visible"/>
                                      </p:to>
                                    </p:set>
                                    <p:animEffect transition="in" filter="slide(fromBottom)">
                                      <p:cBhvr>
                                        <p:cTn id="27" dur="500"/>
                                        <p:tgtEl>
                                          <p:spTgt spid="49156">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49156">
                                            <p:txEl>
                                              <p:pRg st="9" end="9"/>
                                            </p:txEl>
                                          </p:spTgt>
                                        </p:tgtEl>
                                        <p:attrNameLst>
                                          <p:attrName>style.visibility</p:attrName>
                                        </p:attrNameLst>
                                      </p:cBhvr>
                                      <p:to>
                                        <p:strVal val="visible"/>
                                      </p:to>
                                    </p:set>
                                    <p:animEffect transition="in" filter="slide(fromBottom)">
                                      <p:cBhvr>
                                        <p:cTn id="32" dur="500"/>
                                        <p:tgtEl>
                                          <p:spTgt spid="49156">
                                            <p:txEl>
                                              <p:pRg st="9" end="9"/>
                                            </p:txEl>
                                          </p:spTgt>
                                        </p:tgtEl>
                                      </p:cBhvr>
                                    </p:animEffect>
                                  </p:childTnLst>
                                </p:cTn>
                              </p:par>
                              <p:par>
                                <p:cTn id="33" presetID="12" presetClass="entr" presetSubtype="4" fill="hold" nodeType="withEffect">
                                  <p:stCondLst>
                                    <p:cond delay="0"/>
                                  </p:stCondLst>
                                  <p:childTnLst>
                                    <p:set>
                                      <p:cBhvr>
                                        <p:cTn id="34" dur="1" fill="hold">
                                          <p:stCondLst>
                                            <p:cond delay="0"/>
                                          </p:stCondLst>
                                        </p:cTn>
                                        <p:tgtEl>
                                          <p:spTgt spid="49156">
                                            <p:txEl>
                                              <p:pRg st="10" end="10"/>
                                            </p:txEl>
                                          </p:spTgt>
                                        </p:tgtEl>
                                        <p:attrNameLst>
                                          <p:attrName>style.visibility</p:attrName>
                                        </p:attrNameLst>
                                      </p:cBhvr>
                                      <p:to>
                                        <p:strVal val="visible"/>
                                      </p:to>
                                    </p:set>
                                    <p:animEffect transition="in" filter="slide(fromBottom)">
                                      <p:cBhvr>
                                        <p:cTn id="35" dur="500"/>
                                        <p:tgtEl>
                                          <p:spTgt spid="4915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ChangeArrowheads="1"/>
          </p:cNvSpPr>
          <p:nvPr/>
        </p:nvSpPr>
        <p:spPr bwMode="auto">
          <a:xfrm>
            <a:off x="685800" y="152400"/>
            <a:ext cx="8458200" cy="1311275"/>
          </a:xfrm>
          <a:prstGeom prst="rect">
            <a:avLst/>
          </a:prstGeom>
          <a:noFill/>
          <a:ln w="9525">
            <a:noFill/>
            <a:miter lim="800000"/>
            <a:headEnd/>
            <a:tailEnd/>
          </a:ln>
          <a:effectLst/>
        </p:spPr>
        <p:txBody>
          <a:bodyPr>
            <a:spAutoFit/>
          </a:bodyPr>
          <a:lstStyle/>
          <a:p>
            <a:r>
              <a:rPr lang="en-US" sz="4000" b="1">
                <a:latin typeface="Book Antiqua" pitchFamily="18" charset="0"/>
              </a:rPr>
              <a:t>International Financial Reporting Standards (IFRS)</a:t>
            </a:r>
          </a:p>
        </p:txBody>
      </p:sp>
      <p:sp>
        <p:nvSpPr>
          <p:cNvPr id="50181" name="Rectangle 5"/>
          <p:cNvSpPr>
            <a:spLocks noChangeArrowheads="1"/>
          </p:cNvSpPr>
          <p:nvPr/>
        </p:nvSpPr>
        <p:spPr bwMode="auto">
          <a:xfrm>
            <a:off x="762000" y="1562100"/>
            <a:ext cx="7848600" cy="4838700"/>
          </a:xfrm>
          <a:prstGeom prst="rect">
            <a:avLst/>
          </a:prstGeom>
          <a:noFill/>
          <a:ln w="9525">
            <a:noFill/>
            <a:miter lim="800000"/>
            <a:headEnd/>
            <a:tailEnd/>
          </a:ln>
          <a:effectLst/>
        </p:spPr>
        <p:txBody>
          <a:bodyPr anchor="ctr">
            <a:spAutoFit/>
          </a:bodyPr>
          <a:lstStyle/>
          <a:p>
            <a:pPr>
              <a:buFontTx/>
              <a:buChar char="•"/>
            </a:pPr>
            <a:r>
              <a:rPr lang="en-US" sz="2400">
                <a:latin typeface="Book Antiqua" pitchFamily="18" charset="0"/>
              </a:rPr>
              <a:t>Significant </a:t>
            </a:r>
            <a:r>
              <a:rPr lang="en-US" sz="2400">
                <a:solidFill>
                  <a:schemeClr val="hlink"/>
                </a:solidFill>
                <a:latin typeface="Book Antiqua" pitchFamily="18" charset="0"/>
              </a:rPr>
              <a:t>risks and rewards</a:t>
            </a:r>
            <a:r>
              <a:rPr lang="en-US" sz="2400">
                <a:latin typeface="Book Antiqua" pitchFamily="18" charset="0"/>
              </a:rPr>
              <a:t> of ownership transferred </a:t>
            </a:r>
          </a:p>
          <a:p>
            <a:pPr>
              <a:buFontTx/>
              <a:buChar char="•"/>
            </a:pPr>
            <a:endParaRPr lang="en-US" sz="2400">
              <a:latin typeface="Book Antiqua" pitchFamily="18" charset="0"/>
            </a:endParaRPr>
          </a:p>
          <a:p>
            <a:pPr>
              <a:buFontTx/>
              <a:buChar char="•"/>
            </a:pPr>
            <a:r>
              <a:rPr lang="en-US" sz="2400">
                <a:latin typeface="Book Antiqua" pitchFamily="18" charset="0"/>
              </a:rPr>
              <a:t>Seller retains neither continuing </a:t>
            </a:r>
            <a:r>
              <a:rPr lang="en-US" sz="2400">
                <a:solidFill>
                  <a:schemeClr val="hlink"/>
                </a:solidFill>
                <a:latin typeface="Book Antiqua" pitchFamily="18" charset="0"/>
              </a:rPr>
              <a:t>managerial  involvement</a:t>
            </a:r>
            <a:r>
              <a:rPr lang="en-US" sz="2400">
                <a:latin typeface="Book Antiqua" pitchFamily="18" charset="0"/>
              </a:rPr>
              <a:t> usually associated with ownership nor </a:t>
            </a:r>
            <a:r>
              <a:rPr lang="en-US" sz="2400">
                <a:solidFill>
                  <a:schemeClr val="hlink"/>
                </a:solidFill>
                <a:latin typeface="Book Antiqua" pitchFamily="18" charset="0"/>
              </a:rPr>
              <a:t>effective control</a:t>
            </a:r>
          </a:p>
          <a:p>
            <a:endParaRPr lang="en-US" sz="2400" u="sng">
              <a:solidFill>
                <a:schemeClr val="hlink"/>
              </a:solidFill>
              <a:latin typeface="Book Antiqua" pitchFamily="18" charset="0"/>
            </a:endParaRPr>
          </a:p>
          <a:p>
            <a:pPr>
              <a:buFontTx/>
              <a:buChar char="•"/>
            </a:pPr>
            <a:r>
              <a:rPr lang="en-US" sz="2400">
                <a:latin typeface="Book Antiqua" pitchFamily="18" charset="0"/>
              </a:rPr>
              <a:t>The </a:t>
            </a:r>
            <a:r>
              <a:rPr lang="en-US" sz="2400">
                <a:solidFill>
                  <a:schemeClr val="hlink"/>
                </a:solidFill>
                <a:latin typeface="Book Antiqua" pitchFamily="18" charset="0"/>
              </a:rPr>
              <a:t>amount of revenue</a:t>
            </a:r>
            <a:r>
              <a:rPr lang="en-US" sz="2400">
                <a:latin typeface="Book Antiqua" pitchFamily="18" charset="0"/>
              </a:rPr>
              <a:t> can be measured</a:t>
            </a:r>
          </a:p>
          <a:p>
            <a:endParaRPr lang="en-US" sz="2400">
              <a:solidFill>
                <a:schemeClr val="hlink"/>
              </a:solidFill>
              <a:latin typeface="Book Antiqua" pitchFamily="18" charset="0"/>
            </a:endParaRPr>
          </a:p>
          <a:p>
            <a:pPr>
              <a:buFontTx/>
              <a:buChar char="•"/>
            </a:pPr>
            <a:r>
              <a:rPr lang="en-US" sz="2400">
                <a:latin typeface="Book Antiqua" pitchFamily="18" charset="0"/>
              </a:rPr>
              <a:t>Likely that </a:t>
            </a:r>
            <a:r>
              <a:rPr lang="en-US" sz="2400">
                <a:solidFill>
                  <a:schemeClr val="hlink"/>
                </a:solidFill>
                <a:latin typeface="Book Antiqua" pitchFamily="18" charset="0"/>
              </a:rPr>
              <a:t>economic benefits</a:t>
            </a:r>
            <a:r>
              <a:rPr lang="en-US" sz="2400">
                <a:latin typeface="Book Antiqua" pitchFamily="18" charset="0"/>
              </a:rPr>
              <a:t> of transaction will flow to the seller</a:t>
            </a:r>
          </a:p>
          <a:p>
            <a:pPr>
              <a:buFontTx/>
              <a:buChar char="•"/>
            </a:pPr>
            <a:endParaRPr lang="en-US" sz="2400">
              <a:latin typeface="Book Antiqua" pitchFamily="18" charset="0"/>
            </a:endParaRPr>
          </a:p>
          <a:p>
            <a:pPr>
              <a:buFontTx/>
              <a:buChar char="•"/>
            </a:pPr>
            <a:r>
              <a:rPr lang="en-US" sz="2400">
                <a:latin typeface="Book Antiqua" pitchFamily="18" charset="0"/>
              </a:rPr>
              <a:t>The </a:t>
            </a:r>
            <a:r>
              <a:rPr lang="en-US" sz="2400">
                <a:solidFill>
                  <a:schemeClr val="hlink"/>
                </a:solidFill>
                <a:latin typeface="Book Antiqua" pitchFamily="18" charset="0"/>
              </a:rPr>
              <a:t>cost incurred</a:t>
            </a:r>
            <a:r>
              <a:rPr lang="en-US" sz="2400">
                <a:latin typeface="Book Antiqua" pitchFamily="18" charset="0"/>
              </a:rPr>
              <a:t> or to be incurred in respect of the transaction can be measured reliably</a:t>
            </a:r>
            <a:endParaRPr lang="en-US" sz="2400">
              <a:solidFill>
                <a:schemeClr val="hlink"/>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0181">
                                            <p:txEl>
                                              <p:pRg st="0" end="0"/>
                                            </p:txEl>
                                          </p:spTgt>
                                        </p:tgtEl>
                                        <p:attrNameLst>
                                          <p:attrName>style.visibility</p:attrName>
                                        </p:attrNameLst>
                                      </p:cBhvr>
                                      <p:to>
                                        <p:strVal val="visible"/>
                                      </p:to>
                                    </p:set>
                                    <p:animEffect transition="in" filter="slide(fromBottom)">
                                      <p:cBhvr>
                                        <p:cTn id="7" dur="500"/>
                                        <p:tgtEl>
                                          <p:spTgt spid="5018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50181">
                                            <p:txEl>
                                              <p:pRg st="2" end="2"/>
                                            </p:txEl>
                                          </p:spTgt>
                                        </p:tgtEl>
                                        <p:attrNameLst>
                                          <p:attrName>style.visibility</p:attrName>
                                        </p:attrNameLst>
                                      </p:cBhvr>
                                      <p:to>
                                        <p:strVal val="visible"/>
                                      </p:to>
                                    </p:set>
                                    <p:animEffect transition="in" filter="slide(fromBottom)">
                                      <p:cBhvr>
                                        <p:cTn id="12" dur="500"/>
                                        <p:tgtEl>
                                          <p:spTgt spid="5018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50181">
                                            <p:txEl>
                                              <p:pRg st="4" end="4"/>
                                            </p:txEl>
                                          </p:spTgt>
                                        </p:tgtEl>
                                        <p:attrNameLst>
                                          <p:attrName>style.visibility</p:attrName>
                                        </p:attrNameLst>
                                      </p:cBhvr>
                                      <p:to>
                                        <p:strVal val="visible"/>
                                      </p:to>
                                    </p:set>
                                    <p:animEffect transition="in" filter="slide(fromBottom)">
                                      <p:cBhvr>
                                        <p:cTn id="17" dur="500"/>
                                        <p:tgtEl>
                                          <p:spTgt spid="5018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50181">
                                            <p:txEl>
                                              <p:pRg st="6" end="6"/>
                                            </p:txEl>
                                          </p:spTgt>
                                        </p:tgtEl>
                                        <p:attrNameLst>
                                          <p:attrName>style.visibility</p:attrName>
                                        </p:attrNameLst>
                                      </p:cBhvr>
                                      <p:to>
                                        <p:strVal val="visible"/>
                                      </p:to>
                                    </p:set>
                                    <p:animEffect transition="in" filter="slide(fromBottom)">
                                      <p:cBhvr>
                                        <p:cTn id="22" dur="500"/>
                                        <p:tgtEl>
                                          <p:spTgt spid="50181">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50181">
                                            <p:txEl>
                                              <p:pRg st="8" end="8"/>
                                            </p:txEl>
                                          </p:spTgt>
                                        </p:tgtEl>
                                        <p:attrNameLst>
                                          <p:attrName>style.visibility</p:attrName>
                                        </p:attrNameLst>
                                      </p:cBhvr>
                                      <p:to>
                                        <p:strVal val="visible"/>
                                      </p:to>
                                    </p:set>
                                    <p:animEffect transition="in" filter="slide(fromBottom)">
                                      <p:cBhvr>
                                        <p:cTn id="27" dur="500"/>
                                        <p:tgtEl>
                                          <p:spTgt spid="5018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p:cNvSpPr>
            <a:spLocks noChangeArrowheads="1"/>
          </p:cNvSpPr>
          <p:nvPr/>
        </p:nvSpPr>
        <p:spPr bwMode="auto">
          <a:xfrm>
            <a:off x="685800" y="746125"/>
            <a:ext cx="8458200" cy="701675"/>
          </a:xfrm>
          <a:prstGeom prst="rect">
            <a:avLst/>
          </a:prstGeom>
          <a:noFill/>
          <a:ln w="9525">
            <a:noFill/>
            <a:miter lim="800000"/>
            <a:headEnd/>
            <a:tailEnd/>
          </a:ln>
          <a:effectLst/>
        </p:spPr>
        <p:txBody>
          <a:bodyPr>
            <a:spAutoFit/>
          </a:bodyPr>
          <a:lstStyle/>
          <a:p>
            <a:r>
              <a:rPr lang="en-US" sz="4000" b="1">
                <a:latin typeface="Book Antiqua" pitchFamily="18" charset="0"/>
              </a:rPr>
              <a:t>US GAAP</a:t>
            </a:r>
          </a:p>
        </p:txBody>
      </p:sp>
      <p:sp>
        <p:nvSpPr>
          <p:cNvPr id="51205" name="Rectangle 5"/>
          <p:cNvSpPr>
            <a:spLocks noChangeArrowheads="1"/>
          </p:cNvSpPr>
          <p:nvPr/>
        </p:nvSpPr>
        <p:spPr bwMode="auto">
          <a:xfrm>
            <a:off x="609600" y="2133600"/>
            <a:ext cx="7848600" cy="2647950"/>
          </a:xfrm>
          <a:prstGeom prst="rect">
            <a:avLst/>
          </a:prstGeom>
          <a:noFill/>
          <a:ln w="9525">
            <a:noFill/>
            <a:miter lim="800000"/>
            <a:headEnd/>
            <a:tailEnd/>
          </a:ln>
          <a:effectLst/>
        </p:spPr>
        <p:txBody>
          <a:bodyPr anchor="ctr">
            <a:spAutoFit/>
          </a:bodyPr>
          <a:lstStyle/>
          <a:p>
            <a:pPr>
              <a:buFontTx/>
              <a:buChar char="•"/>
            </a:pPr>
            <a:r>
              <a:rPr lang="en-US" sz="2400">
                <a:latin typeface="Book Antiqua" pitchFamily="18" charset="0"/>
              </a:rPr>
              <a:t>Persuasive </a:t>
            </a:r>
            <a:r>
              <a:rPr lang="en-US" sz="2400">
                <a:solidFill>
                  <a:schemeClr val="hlink"/>
                </a:solidFill>
                <a:latin typeface="Book Antiqua" pitchFamily="18" charset="0"/>
              </a:rPr>
              <a:t>evidence of an arrangement</a:t>
            </a:r>
            <a:r>
              <a:rPr lang="en-US" sz="2400">
                <a:latin typeface="Book Antiqua" pitchFamily="18" charset="0"/>
              </a:rPr>
              <a:t> exists </a:t>
            </a:r>
          </a:p>
          <a:p>
            <a:pPr>
              <a:buFontTx/>
              <a:buChar char="•"/>
            </a:pPr>
            <a:endParaRPr lang="en-US" sz="2400">
              <a:latin typeface="Book Antiqua" pitchFamily="18" charset="0"/>
            </a:endParaRPr>
          </a:p>
          <a:p>
            <a:pPr>
              <a:buFontTx/>
              <a:buChar char="•"/>
            </a:pPr>
            <a:r>
              <a:rPr lang="en-US" sz="2400">
                <a:solidFill>
                  <a:schemeClr val="hlink"/>
                </a:solidFill>
                <a:latin typeface="Book Antiqua" pitchFamily="18" charset="0"/>
              </a:rPr>
              <a:t>Delivery</a:t>
            </a:r>
            <a:r>
              <a:rPr lang="en-US" sz="2400">
                <a:latin typeface="Book Antiqua" pitchFamily="18" charset="0"/>
              </a:rPr>
              <a:t> has occurred</a:t>
            </a:r>
            <a:endParaRPr lang="en-US" sz="2400">
              <a:solidFill>
                <a:schemeClr val="hlink"/>
              </a:solidFill>
              <a:latin typeface="Book Antiqua" pitchFamily="18" charset="0"/>
            </a:endParaRPr>
          </a:p>
          <a:p>
            <a:endParaRPr lang="en-US" sz="2400" u="sng">
              <a:solidFill>
                <a:schemeClr val="hlink"/>
              </a:solidFill>
              <a:latin typeface="Book Antiqua" pitchFamily="18" charset="0"/>
            </a:endParaRPr>
          </a:p>
          <a:p>
            <a:pPr>
              <a:buFontTx/>
              <a:buChar char="•"/>
            </a:pPr>
            <a:r>
              <a:rPr lang="en-US" sz="2400">
                <a:solidFill>
                  <a:schemeClr val="hlink"/>
                </a:solidFill>
                <a:latin typeface="Book Antiqua" pitchFamily="18" charset="0"/>
              </a:rPr>
              <a:t>Fee</a:t>
            </a:r>
            <a:r>
              <a:rPr lang="en-US" sz="2400">
                <a:latin typeface="Book Antiqua" pitchFamily="18" charset="0"/>
              </a:rPr>
              <a:t> is fixed or determinable</a:t>
            </a:r>
          </a:p>
          <a:p>
            <a:endParaRPr lang="en-US" sz="2400">
              <a:solidFill>
                <a:schemeClr val="hlink"/>
              </a:solidFill>
              <a:latin typeface="Book Antiqua" pitchFamily="18" charset="0"/>
            </a:endParaRPr>
          </a:p>
          <a:p>
            <a:pPr>
              <a:buFontTx/>
              <a:buChar char="•"/>
            </a:pPr>
            <a:r>
              <a:rPr lang="en-US" sz="2400">
                <a:solidFill>
                  <a:schemeClr val="hlink"/>
                </a:solidFill>
                <a:latin typeface="Book Antiqua" pitchFamily="18" charset="0"/>
              </a:rPr>
              <a:t>Collectibility</a:t>
            </a:r>
            <a:r>
              <a:rPr lang="en-US" sz="2400">
                <a:latin typeface="Book Antiqua" pitchFamily="18" charset="0"/>
              </a:rPr>
              <a:t> is reasonably assured</a:t>
            </a:r>
            <a:endParaRPr lang="en-US" sz="2400">
              <a:solidFill>
                <a:schemeClr val="hlink"/>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1205">
                                            <p:txEl>
                                              <p:pRg st="0" end="0"/>
                                            </p:txEl>
                                          </p:spTgt>
                                        </p:tgtEl>
                                        <p:attrNameLst>
                                          <p:attrName>style.visibility</p:attrName>
                                        </p:attrNameLst>
                                      </p:cBhvr>
                                      <p:to>
                                        <p:strVal val="visible"/>
                                      </p:to>
                                    </p:set>
                                    <p:animEffect transition="in" filter="slide(fromBottom)">
                                      <p:cBhvr>
                                        <p:cTn id="7" dur="500"/>
                                        <p:tgtEl>
                                          <p:spTgt spid="5120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51205">
                                            <p:txEl>
                                              <p:pRg st="2" end="2"/>
                                            </p:txEl>
                                          </p:spTgt>
                                        </p:tgtEl>
                                        <p:attrNameLst>
                                          <p:attrName>style.visibility</p:attrName>
                                        </p:attrNameLst>
                                      </p:cBhvr>
                                      <p:to>
                                        <p:strVal val="visible"/>
                                      </p:to>
                                    </p:set>
                                    <p:animEffect transition="in" filter="slide(fromBottom)">
                                      <p:cBhvr>
                                        <p:cTn id="12" dur="500"/>
                                        <p:tgtEl>
                                          <p:spTgt spid="5120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51205">
                                            <p:txEl>
                                              <p:pRg st="4" end="4"/>
                                            </p:txEl>
                                          </p:spTgt>
                                        </p:tgtEl>
                                        <p:attrNameLst>
                                          <p:attrName>style.visibility</p:attrName>
                                        </p:attrNameLst>
                                      </p:cBhvr>
                                      <p:to>
                                        <p:strVal val="visible"/>
                                      </p:to>
                                    </p:set>
                                    <p:animEffect transition="in" filter="slide(fromBottom)">
                                      <p:cBhvr>
                                        <p:cTn id="17" dur="500"/>
                                        <p:tgtEl>
                                          <p:spTgt spid="5120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51205">
                                            <p:txEl>
                                              <p:pRg st="6" end="6"/>
                                            </p:txEl>
                                          </p:spTgt>
                                        </p:tgtEl>
                                        <p:attrNameLst>
                                          <p:attrName>style.visibility</p:attrName>
                                        </p:attrNameLst>
                                      </p:cBhvr>
                                      <p:to>
                                        <p:strVal val="visible"/>
                                      </p:to>
                                    </p:set>
                                    <p:animEffect transition="in" filter="slide(fromBottom)">
                                      <p:cBhvr>
                                        <p:cTn id="22" dur="500"/>
                                        <p:tgtEl>
                                          <p:spTgt spid="5120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ChangeArrowheads="1"/>
          </p:cNvSpPr>
          <p:nvPr/>
        </p:nvSpPr>
        <p:spPr bwMode="auto">
          <a:xfrm>
            <a:off x="609600" y="746125"/>
            <a:ext cx="8458200" cy="701675"/>
          </a:xfrm>
          <a:prstGeom prst="rect">
            <a:avLst/>
          </a:prstGeom>
          <a:noFill/>
          <a:ln w="9525">
            <a:noFill/>
            <a:miter lim="800000"/>
            <a:headEnd/>
            <a:tailEnd/>
          </a:ln>
          <a:effectLst/>
        </p:spPr>
        <p:txBody>
          <a:bodyPr>
            <a:spAutoFit/>
          </a:bodyPr>
          <a:lstStyle/>
          <a:p>
            <a:r>
              <a:rPr lang="en-US" sz="4000" b="1">
                <a:latin typeface="Book Antiqua" pitchFamily="18" charset="0"/>
              </a:rPr>
              <a:t>Alternate Standards: A Comparison</a:t>
            </a:r>
          </a:p>
        </p:txBody>
      </p:sp>
      <p:graphicFrame>
        <p:nvGraphicFramePr>
          <p:cNvPr id="52432" name="Group 208"/>
          <p:cNvGraphicFramePr>
            <a:graphicFrameLocks noGrp="1"/>
          </p:cNvGraphicFramePr>
          <p:nvPr>
            <p:ph/>
          </p:nvPr>
        </p:nvGraphicFramePr>
        <p:xfrm>
          <a:off x="990600" y="1668463"/>
          <a:ext cx="7543800" cy="4887596"/>
        </p:xfrm>
        <a:graphic>
          <a:graphicData uri="http://schemas.openxmlformats.org/drawingml/2006/table">
            <a:tbl>
              <a:tblPr/>
              <a:tblGrid>
                <a:gridCol w="3744913"/>
                <a:gridCol w="3798887"/>
              </a:tblGrid>
              <a:tr h="5635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Book Antiqua" pitchFamily="18" charset="0"/>
                          <a:cs typeface="Times New Roman" pitchFamily="18" charset="0"/>
                        </a:rPr>
                        <a:t>Indian GAAP / IFRS</a:t>
                      </a:r>
                      <a:endParaRPr kumimoji="0" lang="en-US"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Book Antiqua" pitchFamily="18" charset="0"/>
                          <a:cs typeface="Times New Roman" pitchFamily="18" charset="0"/>
                        </a:rPr>
                        <a:t>US GAAP</a:t>
                      </a:r>
                      <a:endParaRPr kumimoji="0" lang="en-US"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985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Book Antiqua" pitchFamily="18" charset="0"/>
                          <a:cs typeface="Times New Roman" pitchFamily="18" charset="0"/>
                        </a:rPr>
                        <a:t>Probable that </a:t>
                      </a: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economic benefit</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will flow to entity</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Collectibity</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is reasonably assured</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017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Revenue and costs</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(including future costs) can be measured reliably</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Vendor’s price</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is fixed or determinable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113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Book Antiqua" pitchFamily="18" charset="0"/>
                          <a:cs typeface="Times New Roman" pitchFamily="18" charset="0"/>
                        </a:rPr>
                        <a:t>Seller retains neither </a:t>
                      </a: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management</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nor </a:t>
                      </a: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control</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and transfer of </a:t>
                      </a: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risks and rewards of ownership</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to buyer</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Delivery</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has occurred or </a:t>
                      </a: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services</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have been rendered</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017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Stage of completion</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of transaction can be measured</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hlink"/>
                          </a:solidFill>
                          <a:effectLst/>
                          <a:latin typeface="Book Antiqua" pitchFamily="18" charset="0"/>
                          <a:cs typeface="Times New Roman" pitchFamily="18" charset="0"/>
                        </a:rPr>
                        <a:t>Vendor’s price</a:t>
                      </a:r>
                      <a:r>
                        <a:rPr kumimoji="0" lang="en-US" sz="2000" b="0" i="0" u="none" strike="noStrike" cap="none" normalizeH="0" baseline="0" smtClean="0">
                          <a:ln>
                            <a:noFill/>
                          </a:ln>
                          <a:solidFill>
                            <a:schemeClr val="tx1"/>
                          </a:solidFill>
                          <a:effectLst/>
                          <a:latin typeface="Book Antiqua" pitchFamily="18" charset="0"/>
                          <a:cs typeface="Times New Roman" pitchFamily="18" charset="0"/>
                        </a:rPr>
                        <a:t>  fixed or determinable</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85" name="Rectangle 13"/>
          <p:cNvSpPr>
            <a:spLocks noChangeArrowheads="1"/>
          </p:cNvSpPr>
          <p:nvPr/>
        </p:nvSpPr>
        <p:spPr bwMode="auto">
          <a:xfrm>
            <a:off x="685800" y="152400"/>
            <a:ext cx="8458200" cy="1311275"/>
          </a:xfrm>
          <a:prstGeom prst="rect">
            <a:avLst/>
          </a:prstGeom>
          <a:noFill/>
          <a:ln w="9525">
            <a:noFill/>
            <a:miter lim="800000"/>
            <a:headEnd/>
            <a:tailEnd/>
          </a:ln>
          <a:effectLst/>
        </p:spPr>
        <p:txBody>
          <a:bodyPr>
            <a:spAutoFit/>
          </a:bodyPr>
          <a:lstStyle/>
          <a:p>
            <a:r>
              <a:rPr lang="en-US" sz="4000" b="1">
                <a:latin typeface="Book Antiqua" pitchFamily="18" charset="0"/>
              </a:rPr>
              <a:t>Commonalities and differences - Examples</a:t>
            </a:r>
          </a:p>
        </p:txBody>
      </p:sp>
      <p:sp>
        <p:nvSpPr>
          <p:cNvPr id="54286" name="Text Box 14"/>
          <p:cNvSpPr txBox="1">
            <a:spLocks noChangeArrowheads="1"/>
          </p:cNvSpPr>
          <p:nvPr/>
        </p:nvSpPr>
        <p:spPr bwMode="auto">
          <a:xfrm>
            <a:off x="609600" y="1524000"/>
            <a:ext cx="8534400" cy="4860925"/>
          </a:xfrm>
          <a:prstGeom prst="rect">
            <a:avLst/>
          </a:prstGeom>
          <a:noFill/>
          <a:ln w="9525">
            <a:noFill/>
            <a:miter lim="800000"/>
            <a:headEnd/>
            <a:tailEnd/>
          </a:ln>
          <a:effectLst/>
        </p:spPr>
        <p:txBody>
          <a:bodyPr>
            <a:spAutoFit/>
          </a:bodyPr>
          <a:lstStyle/>
          <a:p>
            <a:pPr>
              <a:spcBef>
                <a:spcPct val="50000"/>
              </a:spcBef>
              <a:buFontTx/>
              <a:buChar char="•"/>
            </a:pPr>
            <a:r>
              <a:rPr lang="en-US" sz="2400">
                <a:solidFill>
                  <a:schemeClr val="hlink"/>
                </a:solidFill>
                <a:latin typeface="Book Antiqua" pitchFamily="18" charset="0"/>
              </a:rPr>
              <a:t>Warranty and Product maintenance contracts</a:t>
            </a:r>
            <a:r>
              <a:rPr lang="en-US" sz="2400">
                <a:latin typeface="Book Antiqua" pitchFamily="18" charset="0"/>
              </a:rPr>
              <a:t>:</a:t>
            </a:r>
          </a:p>
          <a:p>
            <a:pPr>
              <a:spcBef>
                <a:spcPct val="50000"/>
              </a:spcBef>
              <a:buFontTx/>
              <a:buChar char="-"/>
            </a:pPr>
            <a:r>
              <a:rPr lang="en-US" sz="2000">
                <a:latin typeface="Book Antiqua" pitchFamily="18" charset="0"/>
              </a:rPr>
              <a:t> When price includes a component for </a:t>
            </a:r>
            <a:r>
              <a:rPr lang="en-US" sz="2000">
                <a:solidFill>
                  <a:schemeClr val="hlink"/>
                </a:solidFill>
                <a:latin typeface="Book Antiqua" pitchFamily="18" charset="0"/>
              </a:rPr>
              <a:t>subsequent servicing</a:t>
            </a:r>
            <a:r>
              <a:rPr lang="en-US" sz="2000">
                <a:latin typeface="Book Antiqua" pitchFamily="18" charset="0"/>
              </a:rPr>
              <a:t>, the latter is deferred and recognized over the warranty period</a:t>
            </a:r>
          </a:p>
          <a:p>
            <a:pPr>
              <a:spcBef>
                <a:spcPct val="50000"/>
              </a:spcBef>
              <a:buFontTx/>
              <a:buChar char="-"/>
            </a:pPr>
            <a:endParaRPr lang="en-US" sz="1000">
              <a:latin typeface="Book Antiqua" pitchFamily="18" charset="0"/>
            </a:endParaRPr>
          </a:p>
          <a:p>
            <a:pPr>
              <a:spcBef>
                <a:spcPct val="50000"/>
              </a:spcBef>
              <a:buFontTx/>
              <a:buChar char="•"/>
            </a:pPr>
            <a:r>
              <a:rPr lang="en-US" sz="2400">
                <a:solidFill>
                  <a:schemeClr val="hlink"/>
                </a:solidFill>
                <a:latin typeface="Book Antiqua" pitchFamily="18" charset="0"/>
              </a:rPr>
              <a:t>Software Revenue Recognition:</a:t>
            </a:r>
          </a:p>
          <a:p>
            <a:pPr>
              <a:spcBef>
                <a:spcPct val="50000"/>
              </a:spcBef>
              <a:buFontTx/>
              <a:buChar char="-"/>
            </a:pPr>
            <a:r>
              <a:rPr lang="en-US" sz="2000">
                <a:latin typeface="Book Antiqua" pitchFamily="18" charset="0"/>
              </a:rPr>
              <a:t> IFRS/Indian GAAP: No guidelines. Usually by the </a:t>
            </a:r>
            <a:r>
              <a:rPr lang="en-US" sz="2000">
                <a:solidFill>
                  <a:schemeClr val="hlink"/>
                </a:solidFill>
                <a:latin typeface="Book Antiqua" pitchFamily="18" charset="0"/>
              </a:rPr>
              <a:t>stage of completion</a:t>
            </a:r>
          </a:p>
          <a:p>
            <a:pPr>
              <a:spcBef>
                <a:spcPct val="50000"/>
              </a:spcBef>
              <a:buFontTx/>
              <a:buChar char="-"/>
            </a:pPr>
            <a:r>
              <a:rPr lang="en-US" sz="2000">
                <a:latin typeface="Book Antiqua" pitchFamily="18" charset="0"/>
              </a:rPr>
              <a:t> US GAAP: Value for element based on </a:t>
            </a:r>
            <a:r>
              <a:rPr lang="en-US" sz="2000">
                <a:solidFill>
                  <a:schemeClr val="hlink"/>
                </a:solidFill>
                <a:latin typeface="Book Antiqua" pitchFamily="18" charset="0"/>
              </a:rPr>
              <a:t>Vendor Specific Objective Evidence (VSOE).</a:t>
            </a:r>
            <a:r>
              <a:rPr lang="en-US" sz="2000">
                <a:latin typeface="Book Antiqua" pitchFamily="18" charset="0"/>
              </a:rPr>
              <a:t> Revenue recognized as element is delivered</a:t>
            </a:r>
          </a:p>
          <a:p>
            <a:pPr>
              <a:spcBef>
                <a:spcPct val="50000"/>
              </a:spcBef>
              <a:buFontTx/>
              <a:buChar char="-"/>
            </a:pPr>
            <a:endParaRPr lang="en-US" sz="800">
              <a:latin typeface="Book Antiqua" pitchFamily="18" charset="0"/>
            </a:endParaRPr>
          </a:p>
          <a:p>
            <a:pPr>
              <a:spcBef>
                <a:spcPct val="50000"/>
              </a:spcBef>
              <a:buFontTx/>
              <a:buChar char="•"/>
            </a:pPr>
            <a:r>
              <a:rPr lang="en-US" sz="2400">
                <a:solidFill>
                  <a:schemeClr val="hlink"/>
                </a:solidFill>
                <a:latin typeface="Book Antiqua" pitchFamily="18" charset="0"/>
              </a:rPr>
              <a:t>Barter Transactions (Advertising):</a:t>
            </a:r>
          </a:p>
          <a:p>
            <a:pPr>
              <a:spcBef>
                <a:spcPct val="50000"/>
              </a:spcBef>
              <a:buFontTx/>
              <a:buChar char="-"/>
            </a:pPr>
            <a:r>
              <a:rPr lang="en-US" sz="2000">
                <a:latin typeface="Book Antiqua" pitchFamily="18" charset="0"/>
              </a:rPr>
              <a:t> IFRS/Indian GAAP: At fair value of </a:t>
            </a:r>
            <a:r>
              <a:rPr lang="en-US" sz="2000">
                <a:solidFill>
                  <a:schemeClr val="hlink"/>
                </a:solidFill>
                <a:latin typeface="Book Antiqua" pitchFamily="18" charset="0"/>
              </a:rPr>
              <a:t>goods/services</a:t>
            </a:r>
            <a:r>
              <a:rPr lang="en-US" sz="2000">
                <a:latin typeface="Book Antiqua" pitchFamily="18" charset="0"/>
              </a:rPr>
              <a:t> received or given</a:t>
            </a:r>
          </a:p>
          <a:p>
            <a:pPr>
              <a:spcBef>
                <a:spcPct val="50000"/>
              </a:spcBef>
            </a:pPr>
            <a:r>
              <a:rPr lang="en-US" sz="2000">
                <a:latin typeface="Book Antiqua" pitchFamily="18" charset="0"/>
              </a:rPr>
              <a:t>- US GAAP: </a:t>
            </a:r>
            <a:r>
              <a:rPr lang="en-US" sz="2000">
                <a:solidFill>
                  <a:schemeClr val="hlink"/>
                </a:solidFill>
                <a:latin typeface="Book Antiqua" pitchFamily="18" charset="0"/>
              </a:rPr>
              <a:t>Similar non barter</a:t>
            </a:r>
            <a:r>
              <a:rPr lang="en-US" sz="2000">
                <a:latin typeface="Book Antiqua" pitchFamily="18" charset="0"/>
              </a:rPr>
              <a:t> deals of the entity in past six months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4286">
                                            <p:txEl>
                                              <p:pRg st="0" end="0"/>
                                            </p:txEl>
                                          </p:spTgt>
                                        </p:tgtEl>
                                        <p:attrNameLst>
                                          <p:attrName>style.visibility</p:attrName>
                                        </p:attrNameLst>
                                      </p:cBhvr>
                                      <p:to>
                                        <p:strVal val="visible"/>
                                      </p:to>
                                    </p:set>
                                    <p:animEffect transition="in" filter="slide(fromBottom)">
                                      <p:cBhvr>
                                        <p:cTn id="7" dur="500"/>
                                        <p:tgtEl>
                                          <p:spTgt spid="54286">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54286">
                                            <p:txEl>
                                              <p:pRg st="1" end="1"/>
                                            </p:txEl>
                                          </p:spTgt>
                                        </p:tgtEl>
                                        <p:attrNameLst>
                                          <p:attrName>style.visibility</p:attrName>
                                        </p:attrNameLst>
                                      </p:cBhvr>
                                      <p:to>
                                        <p:strVal val="visible"/>
                                      </p:to>
                                    </p:set>
                                    <p:animEffect transition="in" filter="slide(fromBottom)">
                                      <p:cBhvr>
                                        <p:cTn id="10" dur="500"/>
                                        <p:tgtEl>
                                          <p:spTgt spid="5428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54286">
                                            <p:txEl>
                                              <p:pRg st="3" end="3"/>
                                            </p:txEl>
                                          </p:spTgt>
                                        </p:tgtEl>
                                        <p:attrNameLst>
                                          <p:attrName>style.visibility</p:attrName>
                                        </p:attrNameLst>
                                      </p:cBhvr>
                                      <p:to>
                                        <p:strVal val="visible"/>
                                      </p:to>
                                    </p:set>
                                    <p:animEffect transition="in" filter="slide(fromBottom)">
                                      <p:cBhvr>
                                        <p:cTn id="15" dur="500"/>
                                        <p:tgtEl>
                                          <p:spTgt spid="54286">
                                            <p:txEl>
                                              <p:pRg st="3" end="3"/>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54286">
                                            <p:txEl>
                                              <p:pRg st="4" end="4"/>
                                            </p:txEl>
                                          </p:spTgt>
                                        </p:tgtEl>
                                        <p:attrNameLst>
                                          <p:attrName>style.visibility</p:attrName>
                                        </p:attrNameLst>
                                      </p:cBhvr>
                                      <p:to>
                                        <p:strVal val="visible"/>
                                      </p:to>
                                    </p:set>
                                    <p:animEffect transition="in" filter="slide(fromBottom)">
                                      <p:cBhvr>
                                        <p:cTn id="18" dur="500"/>
                                        <p:tgtEl>
                                          <p:spTgt spid="54286">
                                            <p:txEl>
                                              <p:pRg st="4" end="4"/>
                                            </p:txEl>
                                          </p:spTgt>
                                        </p:tgtEl>
                                      </p:cBhvr>
                                    </p:animEffect>
                                  </p:childTnLst>
                                </p:cTn>
                              </p:par>
                              <p:par>
                                <p:cTn id="19" presetID="12" presetClass="entr" presetSubtype="4" fill="hold" nodeType="withEffect">
                                  <p:stCondLst>
                                    <p:cond delay="0"/>
                                  </p:stCondLst>
                                  <p:childTnLst>
                                    <p:set>
                                      <p:cBhvr>
                                        <p:cTn id="20" dur="1" fill="hold">
                                          <p:stCondLst>
                                            <p:cond delay="0"/>
                                          </p:stCondLst>
                                        </p:cTn>
                                        <p:tgtEl>
                                          <p:spTgt spid="54286">
                                            <p:txEl>
                                              <p:pRg st="5" end="5"/>
                                            </p:txEl>
                                          </p:spTgt>
                                        </p:tgtEl>
                                        <p:attrNameLst>
                                          <p:attrName>style.visibility</p:attrName>
                                        </p:attrNameLst>
                                      </p:cBhvr>
                                      <p:to>
                                        <p:strVal val="visible"/>
                                      </p:to>
                                    </p:set>
                                    <p:animEffect transition="in" filter="slide(fromBottom)">
                                      <p:cBhvr>
                                        <p:cTn id="21" dur="500"/>
                                        <p:tgtEl>
                                          <p:spTgt spid="54286">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nodeType="clickEffect">
                                  <p:stCondLst>
                                    <p:cond delay="0"/>
                                  </p:stCondLst>
                                  <p:childTnLst>
                                    <p:set>
                                      <p:cBhvr>
                                        <p:cTn id="25" dur="1" fill="hold">
                                          <p:stCondLst>
                                            <p:cond delay="0"/>
                                          </p:stCondLst>
                                        </p:cTn>
                                        <p:tgtEl>
                                          <p:spTgt spid="54286">
                                            <p:txEl>
                                              <p:pRg st="7" end="7"/>
                                            </p:txEl>
                                          </p:spTgt>
                                        </p:tgtEl>
                                        <p:attrNameLst>
                                          <p:attrName>style.visibility</p:attrName>
                                        </p:attrNameLst>
                                      </p:cBhvr>
                                      <p:to>
                                        <p:strVal val="visible"/>
                                      </p:to>
                                    </p:set>
                                    <p:animEffect transition="in" filter="slide(fromBottom)">
                                      <p:cBhvr>
                                        <p:cTn id="26" dur="500"/>
                                        <p:tgtEl>
                                          <p:spTgt spid="54286">
                                            <p:txEl>
                                              <p:pRg st="7" end="7"/>
                                            </p:txEl>
                                          </p:spTgt>
                                        </p:tgtEl>
                                      </p:cBhvr>
                                    </p:animEffect>
                                  </p:childTnLst>
                                </p:cTn>
                              </p:par>
                              <p:par>
                                <p:cTn id="27" presetID="12" presetClass="entr" presetSubtype="4" fill="hold" nodeType="withEffect">
                                  <p:stCondLst>
                                    <p:cond delay="0"/>
                                  </p:stCondLst>
                                  <p:childTnLst>
                                    <p:set>
                                      <p:cBhvr>
                                        <p:cTn id="28" dur="1" fill="hold">
                                          <p:stCondLst>
                                            <p:cond delay="0"/>
                                          </p:stCondLst>
                                        </p:cTn>
                                        <p:tgtEl>
                                          <p:spTgt spid="54286">
                                            <p:txEl>
                                              <p:pRg st="8" end="8"/>
                                            </p:txEl>
                                          </p:spTgt>
                                        </p:tgtEl>
                                        <p:attrNameLst>
                                          <p:attrName>style.visibility</p:attrName>
                                        </p:attrNameLst>
                                      </p:cBhvr>
                                      <p:to>
                                        <p:strVal val="visible"/>
                                      </p:to>
                                    </p:set>
                                    <p:animEffect transition="in" filter="slide(fromBottom)">
                                      <p:cBhvr>
                                        <p:cTn id="29" dur="500"/>
                                        <p:tgtEl>
                                          <p:spTgt spid="54286">
                                            <p:txEl>
                                              <p:pRg st="8" end="8"/>
                                            </p:txEl>
                                          </p:spTgt>
                                        </p:tgtEl>
                                      </p:cBhvr>
                                    </p:animEffect>
                                  </p:childTnLst>
                                </p:cTn>
                              </p:par>
                              <p:par>
                                <p:cTn id="30" presetID="12" presetClass="entr" presetSubtype="4" fill="hold" nodeType="withEffect">
                                  <p:stCondLst>
                                    <p:cond delay="0"/>
                                  </p:stCondLst>
                                  <p:childTnLst>
                                    <p:set>
                                      <p:cBhvr>
                                        <p:cTn id="31" dur="1" fill="hold">
                                          <p:stCondLst>
                                            <p:cond delay="0"/>
                                          </p:stCondLst>
                                        </p:cTn>
                                        <p:tgtEl>
                                          <p:spTgt spid="54286">
                                            <p:txEl>
                                              <p:pRg st="9" end="9"/>
                                            </p:txEl>
                                          </p:spTgt>
                                        </p:tgtEl>
                                        <p:attrNameLst>
                                          <p:attrName>style.visibility</p:attrName>
                                        </p:attrNameLst>
                                      </p:cBhvr>
                                      <p:to>
                                        <p:strVal val="visible"/>
                                      </p:to>
                                    </p:set>
                                    <p:animEffect transition="in" filter="slide(fromBottom)">
                                      <p:cBhvr>
                                        <p:cTn id="32" dur="500"/>
                                        <p:tgtEl>
                                          <p:spTgt spid="5428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p:cNvSpPr>
            <a:spLocks noChangeArrowheads="1"/>
          </p:cNvSpPr>
          <p:nvPr/>
        </p:nvSpPr>
        <p:spPr bwMode="auto">
          <a:xfrm>
            <a:off x="685800" y="746125"/>
            <a:ext cx="8458200" cy="701675"/>
          </a:xfrm>
          <a:prstGeom prst="rect">
            <a:avLst/>
          </a:prstGeom>
          <a:noFill/>
          <a:ln w="9525">
            <a:noFill/>
            <a:miter lim="800000"/>
            <a:headEnd/>
            <a:tailEnd/>
          </a:ln>
          <a:effectLst/>
        </p:spPr>
        <p:txBody>
          <a:bodyPr>
            <a:spAutoFit/>
          </a:bodyPr>
          <a:lstStyle/>
          <a:p>
            <a:r>
              <a:rPr lang="en-US" sz="4000" b="1">
                <a:latin typeface="Book Antiqua" pitchFamily="18" charset="0"/>
              </a:rPr>
              <a:t>Key Issues </a:t>
            </a:r>
          </a:p>
        </p:txBody>
      </p:sp>
      <p:sp>
        <p:nvSpPr>
          <p:cNvPr id="59397" name="Text Box 5"/>
          <p:cNvSpPr txBox="1">
            <a:spLocks noChangeArrowheads="1"/>
          </p:cNvSpPr>
          <p:nvPr/>
        </p:nvSpPr>
        <p:spPr bwMode="auto">
          <a:xfrm>
            <a:off x="609600" y="1844675"/>
            <a:ext cx="4191000" cy="3930650"/>
          </a:xfrm>
          <a:prstGeom prst="rect">
            <a:avLst/>
          </a:prstGeom>
          <a:noFill/>
          <a:ln w="9525">
            <a:noFill/>
            <a:miter lim="800000"/>
            <a:headEnd/>
            <a:tailEnd/>
          </a:ln>
          <a:effectLst/>
        </p:spPr>
        <p:txBody>
          <a:bodyPr>
            <a:spAutoFit/>
          </a:bodyPr>
          <a:lstStyle/>
          <a:p>
            <a:pPr>
              <a:spcBef>
                <a:spcPct val="50000"/>
              </a:spcBef>
              <a:buFontTx/>
              <a:buChar char="•"/>
            </a:pPr>
            <a:r>
              <a:rPr lang="en-US" sz="2400">
                <a:solidFill>
                  <a:schemeClr val="hlink"/>
                </a:solidFill>
                <a:latin typeface="Book Antiqua" pitchFamily="18" charset="0"/>
              </a:rPr>
              <a:t>Risk factor which influence improper Revenue Recognition</a:t>
            </a:r>
            <a:r>
              <a:rPr lang="en-US" sz="2400">
                <a:latin typeface="Book Antiqua" pitchFamily="18" charset="0"/>
              </a:rPr>
              <a:t>:</a:t>
            </a:r>
          </a:p>
          <a:p>
            <a:pPr>
              <a:spcBef>
                <a:spcPct val="50000"/>
              </a:spcBef>
              <a:buFontTx/>
              <a:buChar char="-"/>
            </a:pPr>
            <a:r>
              <a:rPr lang="en-US" sz="2000">
                <a:latin typeface="Book Antiqua" pitchFamily="18" charset="0"/>
              </a:rPr>
              <a:t> Management characteristics and influence over the control environment</a:t>
            </a:r>
          </a:p>
          <a:p>
            <a:pPr>
              <a:spcBef>
                <a:spcPct val="50000"/>
              </a:spcBef>
              <a:buFontTx/>
              <a:buChar char="-"/>
            </a:pPr>
            <a:r>
              <a:rPr lang="en-US" sz="2000">
                <a:latin typeface="Book Antiqua" pitchFamily="18" charset="0"/>
              </a:rPr>
              <a:t> Industry condition</a:t>
            </a:r>
          </a:p>
          <a:p>
            <a:pPr>
              <a:spcBef>
                <a:spcPct val="50000"/>
              </a:spcBef>
              <a:buFontTx/>
              <a:buChar char="-"/>
            </a:pPr>
            <a:r>
              <a:rPr lang="en-US" sz="2000">
                <a:latin typeface="Book Antiqua" pitchFamily="18" charset="0"/>
              </a:rPr>
              <a:t> Operating characteristics and financial stability</a:t>
            </a:r>
          </a:p>
          <a:p>
            <a:pPr>
              <a:spcBef>
                <a:spcPct val="50000"/>
              </a:spcBef>
            </a:pPr>
            <a:r>
              <a:rPr lang="en-US" sz="2000">
                <a:latin typeface="Book Antiqua" pitchFamily="18" charset="0"/>
              </a:rPr>
              <a:t>- Lack of Internal controls/audit</a:t>
            </a:r>
          </a:p>
        </p:txBody>
      </p:sp>
      <p:sp>
        <p:nvSpPr>
          <p:cNvPr id="59398" name="Text Box 6"/>
          <p:cNvSpPr txBox="1">
            <a:spLocks noChangeArrowheads="1"/>
          </p:cNvSpPr>
          <p:nvPr/>
        </p:nvSpPr>
        <p:spPr bwMode="auto">
          <a:xfrm>
            <a:off x="4800600" y="1844675"/>
            <a:ext cx="4114800" cy="2865438"/>
          </a:xfrm>
          <a:prstGeom prst="rect">
            <a:avLst/>
          </a:prstGeom>
          <a:noFill/>
          <a:ln w="9525">
            <a:noFill/>
            <a:miter lim="800000"/>
            <a:headEnd/>
            <a:tailEnd/>
          </a:ln>
          <a:effectLst/>
        </p:spPr>
        <p:txBody>
          <a:bodyPr>
            <a:spAutoFit/>
          </a:bodyPr>
          <a:lstStyle/>
          <a:p>
            <a:pPr>
              <a:spcBef>
                <a:spcPct val="50000"/>
              </a:spcBef>
              <a:buFontTx/>
              <a:buChar char="•"/>
            </a:pPr>
            <a:r>
              <a:rPr lang="en-US" sz="2400">
                <a:solidFill>
                  <a:schemeClr val="hlink"/>
                </a:solidFill>
                <a:latin typeface="Book Antiqua" pitchFamily="18" charset="0"/>
              </a:rPr>
              <a:t>Indicators of Potential Accounting Misstatements</a:t>
            </a:r>
            <a:r>
              <a:rPr lang="en-US" sz="2400">
                <a:latin typeface="Book Antiqua" pitchFamily="18" charset="0"/>
              </a:rPr>
              <a:t>:</a:t>
            </a:r>
          </a:p>
          <a:p>
            <a:pPr>
              <a:spcBef>
                <a:spcPct val="50000"/>
              </a:spcBef>
              <a:buFontTx/>
              <a:buChar char="-"/>
            </a:pPr>
            <a:endParaRPr lang="en-US" sz="1600">
              <a:latin typeface="Book Antiqua" pitchFamily="18" charset="0"/>
            </a:endParaRPr>
          </a:p>
          <a:p>
            <a:pPr>
              <a:spcBef>
                <a:spcPct val="50000"/>
              </a:spcBef>
              <a:buFontTx/>
              <a:buChar char="-"/>
            </a:pPr>
            <a:r>
              <a:rPr lang="en-US" sz="2000">
                <a:latin typeface="Book Antiqua" pitchFamily="18" charset="0"/>
              </a:rPr>
              <a:t> Absence of an agreement</a:t>
            </a:r>
          </a:p>
          <a:p>
            <a:pPr>
              <a:spcBef>
                <a:spcPct val="50000"/>
              </a:spcBef>
              <a:buFontTx/>
              <a:buChar char="-"/>
            </a:pPr>
            <a:r>
              <a:rPr lang="en-US" sz="2000">
                <a:latin typeface="Book Antiqua" pitchFamily="18" charset="0"/>
              </a:rPr>
              <a:t> Lack of delivery</a:t>
            </a:r>
          </a:p>
          <a:p>
            <a:pPr>
              <a:spcBef>
                <a:spcPct val="50000"/>
              </a:spcBef>
              <a:buFontTx/>
              <a:buChar char="-"/>
            </a:pPr>
            <a:r>
              <a:rPr lang="en-US" sz="2000">
                <a:latin typeface="Book Antiqua" pitchFamily="18" charset="0"/>
              </a:rPr>
              <a:t> Incomplete earning process misstatements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9397">
                                            <p:txEl>
                                              <p:pRg st="0" end="0"/>
                                            </p:txEl>
                                          </p:spTgt>
                                        </p:tgtEl>
                                        <p:attrNameLst>
                                          <p:attrName>style.visibility</p:attrName>
                                        </p:attrNameLst>
                                      </p:cBhvr>
                                      <p:to>
                                        <p:strVal val="visible"/>
                                      </p:to>
                                    </p:set>
                                    <p:animEffect transition="in" filter="slide(fromBottom)">
                                      <p:cBhvr>
                                        <p:cTn id="7" dur="500"/>
                                        <p:tgtEl>
                                          <p:spTgt spid="59397">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59397">
                                            <p:txEl>
                                              <p:pRg st="1" end="1"/>
                                            </p:txEl>
                                          </p:spTgt>
                                        </p:tgtEl>
                                        <p:attrNameLst>
                                          <p:attrName>style.visibility</p:attrName>
                                        </p:attrNameLst>
                                      </p:cBhvr>
                                      <p:to>
                                        <p:strVal val="visible"/>
                                      </p:to>
                                    </p:set>
                                    <p:animEffect transition="in" filter="slide(fromBottom)">
                                      <p:cBhvr>
                                        <p:cTn id="10" dur="500"/>
                                        <p:tgtEl>
                                          <p:spTgt spid="59397">
                                            <p:txEl>
                                              <p:pRg st="1" end="1"/>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59397">
                                            <p:txEl>
                                              <p:pRg st="2" end="2"/>
                                            </p:txEl>
                                          </p:spTgt>
                                        </p:tgtEl>
                                        <p:attrNameLst>
                                          <p:attrName>style.visibility</p:attrName>
                                        </p:attrNameLst>
                                      </p:cBhvr>
                                      <p:to>
                                        <p:strVal val="visible"/>
                                      </p:to>
                                    </p:set>
                                    <p:animEffect transition="in" filter="slide(fromBottom)">
                                      <p:cBhvr>
                                        <p:cTn id="13" dur="500"/>
                                        <p:tgtEl>
                                          <p:spTgt spid="59397">
                                            <p:txEl>
                                              <p:pRg st="2" end="2"/>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59397">
                                            <p:txEl>
                                              <p:pRg st="3" end="3"/>
                                            </p:txEl>
                                          </p:spTgt>
                                        </p:tgtEl>
                                        <p:attrNameLst>
                                          <p:attrName>style.visibility</p:attrName>
                                        </p:attrNameLst>
                                      </p:cBhvr>
                                      <p:to>
                                        <p:strVal val="visible"/>
                                      </p:to>
                                    </p:set>
                                    <p:animEffect transition="in" filter="slide(fromBottom)">
                                      <p:cBhvr>
                                        <p:cTn id="16" dur="500"/>
                                        <p:tgtEl>
                                          <p:spTgt spid="59397">
                                            <p:txEl>
                                              <p:pRg st="3" end="3"/>
                                            </p:txEl>
                                          </p:spTgt>
                                        </p:tgtEl>
                                      </p:cBhvr>
                                    </p:animEffect>
                                  </p:childTnLst>
                                </p:cTn>
                              </p:par>
                              <p:par>
                                <p:cTn id="17" presetID="12" presetClass="entr" presetSubtype="4" fill="hold" nodeType="withEffect">
                                  <p:stCondLst>
                                    <p:cond delay="0"/>
                                  </p:stCondLst>
                                  <p:childTnLst>
                                    <p:set>
                                      <p:cBhvr>
                                        <p:cTn id="18" dur="1" fill="hold">
                                          <p:stCondLst>
                                            <p:cond delay="0"/>
                                          </p:stCondLst>
                                        </p:cTn>
                                        <p:tgtEl>
                                          <p:spTgt spid="59397">
                                            <p:txEl>
                                              <p:pRg st="4" end="4"/>
                                            </p:txEl>
                                          </p:spTgt>
                                        </p:tgtEl>
                                        <p:attrNameLst>
                                          <p:attrName>style.visibility</p:attrName>
                                        </p:attrNameLst>
                                      </p:cBhvr>
                                      <p:to>
                                        <p:strVal val="visible"/>
                                      </p:to>
                                    </p:set>
                                    <p:animEffect transition="in" filter="slide(fromBottom)">
                                      <p:cBhvr>
                                        <p:cTn id="19" dur="500"/>
                                        <p:tgtEl>
                                          <p:spTgt spid="59397">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nodeType="clickEffect">
                                  <p:stCondLst>
                                    <p:cond delay="0"/>
                                  </p:stCondLst>
                                  <p:childTnLst>
                                    <p:set>
                                      <p:cBhvr>
                                        <p:cTn id="23" dur="1" fill="hold">
                                          <p:stCondLst>
                                            <p:cond delay="0"/>
                                          </p:stCondLst>
                                        </p:cTn>
                                        <p:tgtEl>
                                          <p:spTgt spid="59398">
                                            <p:txEl>
                                              <p:pRg st="0" end="0"/>
                                            </p:txEl>
                                          </p:spTgt>
                                        </p:tgtEl>
                                        <p:attrNameLst>
                                          <p:attrName>style.visibility</p:attrName>
                                        </p:attrNameLst>
                                      </p:cBhvr>
                                      <p:to>
                                        <p:strVal val="visible"/>
                                      </p:to>
                                    </p:set>
                                    <p:animEffect transition="in" filter="slide(fromBottom)">
                                      <p:cBhvr>
                                        <p:cTn id="24" dur="500"/>
                                        <p:tgtEl>
                                          <p:spTgt spid="59398">
                                            <p:txEl>
                                              <p:pRg st="0" end="0"/>
                                            </p:txEl>
                                          </p:spTgt>
                                        </p:tgtEl>
                                      </p:cBhvr>
                                    </p:animEffect>
                                  </p:childTnLst>
                                </p:cTn>
                              </p:par>
                              <p:par>
                                <p:cTn id="25" presetID="12" presetClass="entr" presetSubtype="4" fill="hold" nodeType="withEffect">
                                  <p:stCondLst>
                                    <p:cond delay="0"/>
                                  </p:stCondLst>
                                  <p:childTnLst>
                                    <p:set>
                                      <p:cBhvr>
                                        <p:cTn id="26" dur="1" fill="hold">
                                          <p:stCondLst>
                                            <p:cond delay="0"/>
                                          </p:stCondLst>
                                        </p:cTn>
                                        <p:tgtEl>
                                          <p:spTgt spid="59398">
                                            <p:txEl>
                                              <p:pRg st="2" end="2"/>
                                            </p:txEl>
                                          </p:spTgt>
                                        </p:tgtEl>
                                        <p:attrNameLst>
                                          <p:attrName>style.visibility</p:attrName>
                                        </p:attrNameLst>
                                      </p:cBhvr>
                                      <p:to>
                                        <p:strVal val="visible"/>
                                      </p:to>
                                    </p:set>
                                    <p:animEffect transition="in" filter="slide(fromBottom)">
                                      <p:cBhvr>
                                        <p:cTn id="27" dur="500"/>
                                        <p:tgtEl>
                                          <p:spTgt spid="59398">
                                            <p:txEl>
                                              <p:pRg st="2" end="2"/>
                                            </p:txEl>
                                          </p:spTgt>
                                        </p:tgtEl>
                                      </p:cBhvr>
                                    </p:animEffect>
                                  </p:childTnLst>
                                </p:cTn>
                              </p:par>
                              <p:par>
                                <p:cTn id="28" presetID="12" presetClass="entr" presetSubtype="4" fill="hold" nodeType="withEffect">
                                  <p:stCondLst>
                                    <p:cond delay="0"/>
                                  </p:stCondLst>
                                  <p:childTnLst>
                                    <p:set>
                                      <p:cBhvr>
                                        <p:cTn id="29" dur="1" fill="hold">
                                          <p:stCondLst>
                                            <p:cond delay="0"/>
                                          </p:stCondLst>
                                        </p:cTn>
                                        <p:tgtEl>
                                          <p:spTgt spid="59398">
                                            <p:txEl>
                                              <p:pRg st="3" end="3"/>
                                            </p:txEl>
                                          </p:spTgt>
                                        </p:tgtEl>
                                        <p:attrNameLst>
                                          <p:attrName>style.visibility</p:attrName>
                                        </p:attrNameLst>
                                      </p:cBhvr>
                                      <p:to>
                                        <p:strVal val="visible"/>
                                      </p:to>
                                    </p:set>
                                    <p:animEffect transition="in" filter="slide(fromBottom)">
                                      <p:cBhvr>
                                        <p:cTn id="30" dur="500"/>
                                        <p:tgtEl>
                                          <p:spTgt spid="59398">
                                            <p:txEl>
                                              <p:pRg st="3" end="3"/>
                                            </p:txEl>
                                          </p:spTgt>
                                        </p:tgtEl>
                                      </p:cBhvr>
                                    </p:animEffect>
                                  </p:childTnLst>
                                </p:cTn>
                              </p:par>
                              <p:par>
                                <p:cTn id="31" presetID="12" presetClass="entr" presetSubtype="4" fill="hold" nodeType="withEffect">
                                  <p:stCondLst>
                                    <p:cond delay="0"/>
                                  </p:stCondLst>
                                  <p:childTnLst>
                                    <p:set>
                                      <p:cBhvr>
                                        <p:cTn id="32" dur="1" fill="hold">
                                          <p:stCondLst>
                                            <p:cond delay="0"/>
                                          </p:stCondLst>
                                        </p:cTn>
                                        <p:tgtEl>
                                          <p:spTgt spid="59398">
                                            <p:txEl>
                                              <p:pRg st="4" end="4"/>
                                            </p:txEl>
                                          </p:spTgt>
                                        </p:tgtEl>
                                        <p:attrNameLst>
                                          <p:attrName>style.visibility</p:attrName>
                                        </p:attrNameLst>
                                      </p:cBhvr>
                                      <p:to>
                                        <p:strVal val="visible"/>
                                      </p:to>
                                    </p:set>
                                    <p:animEffect transition="in" filter="slide(fromBottom)">
                                      <p:cBhvr>
                                        <p:cTn id="33" dur="500"/>
                                        <p:tgtEl>
                                          <p:spTgt spid="5939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ChangeArrowheads="1"/>
          </p:cNvSpPr>
          <p:nvPr/>
        </p:nvSpPr>
        <p:spPr bwMode="auto">
          <a:xfrm>
            <a:off x="685800" y="746125"/>
            <a:ext cx="8458200" cy="701675"/>
          </a:xfrm>
          <a:prstGeom prst="rect">
            <a:avLst/>
          </a:prstGeom>
          <a:noFill/>
          <a:ln w="9525">
            <a:noFill/>
            <a:miter lim="800000"/>
            <a:headEnd/>
            <a:tailEnd/>
          </a:ln>
          <a:effectLst/>
        </p:spPr>
        <p:txBody>
          <a:bodyPr>
            <a:spAutoFit/>
          </a:bodyPr>
          <a:lstStyle/>
          <a:p>
            <a:r>
              <a:rPr lang="en-US" sz="4000" b="1">
                <a:latin typeface="Book Antiqua" pitchFamily="18" charset="0"/>
              </a:rPr>
              <a:t>CIF vs. FOB Sales </a:t>
            </a:r>
          </a:p>
        </p:txBody>
      </p:sp>
      <p:sp>
        <p:nvSpPr>
          <p:cNvPr id="60422" name="Text Box 6"/>
          <p:cNvSpPr txBox="1">
            <a:spLocks noChangeArrowheads="1"/>
          </p:cNvSpPr>
          <p:nvPr/>
        </p:nvSpPr>
        <p:spPr bwMode="auto">
          <a:xfrm>
            <a:off x="609600" y="1844675"/>
            <a:ext cx="4191000" cy="3870325"/>
          </a:xfrm>
          <a:prstGeom prst="rect">
            <a:avLst/>
          </a:prstGeom>
          <a:noFill/>
          <a:ln w="9525">
            <a:noFill/>
            <a:miter lim="800000"/>
            <a:headEnd/>
            <a:tailEnd/>
          </a:ln>
          <a:effectLst/>
        </p:spPr>
        <p:txBody>
          <a:bodyPr>
            <a:spAutoFit/>
          </a:bodyPr>
          <a:lstStyle/>
          <a:p>
            <a:pPr>
              <a:spcBef>
                <a:spcPct val="50000"/>
              </a:spcBef>
              <a:buFontTx/>
              <a:buChar char="•"/>
            </a:pPr>
            <a:r>
              <a:rPr lang="en-US" sz="2400">
                <a:solidFill>
                  <a:schemeClr val="hlink"/>
                </a:solidFill>
                <a:latin typeface="Book Antiqua" pitchFamily="18" charset="0"/>
              </a:rPr>
              <a:t>Cost, Insurance and Freight ( CIF )</a:t>
            </a:r>
            <a:r>
              <a:rPr lang="en-US" sz="2400">
                <a:latin typeface="Book Antiqua" pitchFamily="18" charset="0"/>
              </a:rPr>
              <a:t>:</a:t>
            </a:r>
          </a:p>
          <a:p>
            <a:pPr>
              <a:spcBef>
                <a:spcPct val="50000"/>
              </a:spcBef>
              <a:buFontTx/>
              <a:buChar char="-"/>
            </a:pPr>
            <a:r>
              <a:rPr lang="en-US" sz="2000">
                <a:latin typeface="Book Antiqua" pitchFamily="18" charset="0"/>
              </a:rPr>
              <a:t> Sale price includes cost, insurance and freight</a:t>
            </a:r>
          </a:p>
          <a:p>
            <a:pPr>
              <a:spcBef>
                <a:spcPct val="50000"/>
              </a:spcBef>
              <a:buFontTx/>
              <a:buChar char="-"/>
            </a:pPr>
            <a:r>
              <a:rPr lang="en-US" sz="2000">
                <a:latin typeface="Book Antiqua" pitchFamily="18" charset="0"/>
              </a:rPr>
              <a:t> Paid by the seller</a:t>
            </a:r>
          </a:p>
          <a:p>
            <a:pPr>
              <a:spcBef>
                <a:spcPct val="50000"/>
              </a:spcBef>
              <a:buFontTx/>
              <a:buChar char="-"/>
            </a:pPr>
            <a:r>
              <a:rPr lang="en-US" sz="2000">
                <a:latin typeface="Book Antiqua" pitchFamily="18" charset="0"/>
              </a:rPr>
              <a:t> Transfer of ownership takes place on receipt of goods by the buyer</a:t>
            </a:r>
          </a:p>
          <a:p>
            <a:pPr>
              <a:spcBef>
                <a:spcPct val="50000"/>
              </a:spcBef>
            </a:pPr>
            <a:r>
              <a:rPr lang="en-US" sz="2000">
                <a:latin typeface="Book Antiqua" pitchFamily="18" charset="0"/>
              </a:rPr>
              <a:t>- Recognize revenue on receipt of bill of lading /acknowledged lorry receipt</a:t>
            </a:r>
          </a:p>
        </p:txBody>
      </p:sp>
      <p:sp>
        <p:nvSpPr>
          <p:cNvPr id="60424" name="Text Box 8"/>
          <p:cNvSpPr txBox="1">
            <a:spLocks noChangeArrowheads="1"/>
          </p:cNvSpPr>
          <p:nvPr/>
        </p:nvSpPr>
        <p:spPr bwMode="auto">
          <a:xfrm>
            <a:off x="4800600" y="1844675"/>
            <a:ext cx="4114800" cy="3109913"/>
          </a:xfrm>
          <a:prstGeom prst="rect">
            <a:avLst/>
          </a:prstGeom>
          <a:noFill/>
          <a:ln w="9525">
            <a:noFill/>
            <a:miter lim="800000"/>
            <a:headEnd/>
            <a:tailEnd/>
          </a:ln>
          <a:effectLst/>
        </p:spPr>
        <p:txBody>
          <a:bodyPr>
            <a:spAutoFit/>
          </a:bodyPr>
          <a:lstStyle/>
          <a:p>
            <a:pPr>
              <a:spcBef>
                <a:spcPct val="50000"/>
              </a:spcBef>
              <a:buFontTx/>
              <a:buChar char="•"/>
            </a:pPr>
            <a:r>
              <a:rPr lang="en-US" sz="2400">
                <a:solidFill>
                  <a:schemeClr val="hlink"/>
                </a:solidFill>
                <a:latin typeface="Book Antiqua" pitchFamily="18" charset="0"/>
              </a:rPr>
              <a:t>Free on Board ( FOB )</a:t>
            </a:r>
            <a:r>
              <a:rPr lang="en-US" sz="2400">
                <a:latin typeface="Book Antiqua" pitchFamily="18" charset="0"/>
              </a:rPr>
              <a:t>:</a:t>
            </a:r>
          </a:p>
          <a:p>
            <a:pPr>
              <a:spcBef>
                <a:spcPct val="50000"/>
              </a:spcBef>
              <a:buFontTx/>
              <a:buChar char="•"/>
            </a:pPr>
            <a:endParaRPr lang="en-US" sz="1600">
              <a:latin typeface="Book Antiqua" pitchFamily="18" charset="0"/>
            </a:endParaRPr>
          </a:p>
          <a:p>
            <a:pPr>
              <a:spcBef>
                <a:spcPct val="50000"/>
              </a:spcBef>
              <a:buFontTx/>
              <a:buChar char="-"/>
            </a:pPr>
            <a:r>
              <a:rPr lang="en-US" sz="2000">
                <a:latin typeface="Book Antiqua" pitchFamily="18" charset="0"/>
              </a:rPr>
              <a:t> Sale price does not include any insurance or freight</a:t>
            </a:r>
          </a:p>
          <a:p>
            <a:pPr>
              <a:spcBef>
                <a:spcPct val="50000"/>
              </a:spcBef>
              <a:buFontTx/>
              <a:buChar char="-"/>
            </a:pPr>
            <a:r>
              <a:rPr lang="en-US" sz="2000">
                <a:latin typeface="Book Antiqua" pitchFamily="18" charset="0"/>
              </a:rPr>
              <a:t> All insurance, freight etc. would be borne by the buyer</a:t>
            </a:r>
          </a:p>
          <a:p>
            <a:pPr>
              <a:spcBef>
                <a:spcPct val="50000"/>
              </a:spcBef>
              <a:buFontTx/>
              <a:buChar char="-"/>
            </a:pPr>
            <a:r>
              <a:rPr lang="en-US" sz="2000">
                <a:latin typeface="Book Antiqua" pitchFamily="18" charset="0"/>
              </a:rPr>
              <a:t> Recognize revenues at the time of dispatch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0422">
                                            <p:txEl>
                                              <p:pRg st="0" end="0"/>
                                            </p:txEl>
                                          </p:spTgt>
                                        </p:tgtEl>
                                        <p:attrNameLst>
                                          <p:attrName>style.visibility</p:attrName>
                                        </p:attrNameLst>
                                      </p:cBhvr>
                                      <p:to>
                                        <p:strVal val="visible"/>
                                      </p:to>
                                    </p:set>
                                    <p:animEffect transition="in" filter="slide(fromBottom)">
                                      <p:cBhvr>
                                        <p:cTn id="7" dur="500"/>
                                        <p:tgtEl>
                                          <p:spTgt spid="60422">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60422">
                                            <p:txEl>
                                              <p:pRg st="1" end="1"/>
                                            </p:txEl>
                                          </p:spTgt>
                                        </p:tgtEl>
                                        <p:attrNameLst>
                                          <p:attrName>style.visibility</p:attrName>
                                        </p:attrNameLst>
                                      </p:cBhvr>
                                      <p:to>
                                        <p:strVal val="visible"/>
                                      </p:to>
                                    </p:set>
                                    <p:animEffect transition="in" filter="slide(fromBottom)">
                                      <p:cBhvr>
                                        <p:cTn id="10" dur="500"/>
                                        <p:tgtEl>
                                          <p:spTgt spid="60422">
                                            <p:txEl>
                                              <p:pRg st="1" end="1"/>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60422">
                                            <p:txEl>
                                              <p:pRg st="2" end="2"/>
                                            </p:txEl>
                                          </p:spTgt>
                                        </p:tgtEl>
                                        <p:attrNameLst>
                                          <p:attrName>style.visibility</p:attrName>
                                        </p:attrNameLst>
                                      </p:cBhvr>
                                      <p:to>
                                        <p:strVal val="visible"/>
                                      </p:to>
                                    </p:set>
                                    <p:animEffect transition="in" filter="slide(fromBottom)">
                                      <p:cBhvr>
                                        <p:cTn id="13" dur="500"/>
                                        <p:tgtEl>
                                          <p:spTgt spid="60422">
                                            <p:txEl>
                                              <p:pRg st="2" end="2"/>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60422">
                                            <p:txEl>
                                              <p:pRg st="3" end="3"/>
                                            </p:txEl>
                                          </p:spTgt>
                                        </p:tgtEl>
                                        <p:attrNameLst>
                                          <p:attrName>style.visibility</p:attrName>
                                        </p:attrNameLst>
                                      </p:cBhvr>
                                      <p:to>
                                        <p:strVal val="visible"/>
                                      </p:to>
                                    </p:set>
                                    <p:animEffect transition="in" filter="slide(fromBottom)">
                                      <p:cBhvr>
                                        <p:cTn id="16" dur="500"/>
                                        <p:tgtEl>
                                          <p:spTgt spid="60422">
                                            <p:txEl>
                                              <p:pRg st="3" end="3"/>
                                            </p:txEl>
                                          </p:spTgt>
                                        </p:tgtEl>
                                      </p:cBhvr>
                                    </p:animEffect>
                                  </p:childTnLst>
                                </p:cTn>
                              </p:par>
                              <p:par>
                                <p:cTn id="17" presetID="12" presetClass="entr" presetSubtype="4" fill="hold" nodeType="withEffect">
                                  <p:stCondLst>
                                    <p:cond delay="0"/>
                                  </p:stCondLst>
                                  <p:childTnLst>
                                    <p:set>
                                      <p:cBhvr>
                                        <p:cTn id="18" dur="1" fill="hold">
                                          <p:stCondLst>
                                            <p:cond delay="0"/>
                                          </p:stCondLst>
                                        </p:cTn>
                                        <p:tgtEl>
                                          <p:spTgt spid="60422">
                                            <p:txEl>
                                              <p:pRg st="4" end="4"/>
                                            </p:txEl>
                                          </p:spTgt>
                                        </p:tgtEl>
                                        <p:attrNameLst>
                                          <p:attrName>style.visibility</p:attrName>
                                        </p:attrNameLst>
                                      </p:cBhvr>
                                      <p:to>
                                        <p:strVal val="visible"/>
                                      </p:to>
                                    </p:set>
                                    <p:animEffect transition="in" filter="slide(fromBottom)">
                                      <p:cBhvr>
                                        <p:cTn id="19" dur="500"/>
                                        <p:tgtEl>
                                          <p:spTgt spid="60422">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nodeType="clickEffect">
                                  <p:stCondLst>
                                    <p:cond delay="0"/>
                                  </p:stCondLst>
                                  <p:childTnLst>
                                    <p:set>
                                      <p:cBhvr>
                                        <p:cTn id="23" dur="1" fill="hold">
                                          <p:stCondLst>
                                            <p:cond delay="0"/>
                                          </p:stCondLst>
                                        </p:cTn>
                                        <p:tgtEl>
                                          <p:spTgt spid="60424">
                                            <p:txEl>
                                              <p:pRg st="0" end="0"/>
                                            </p:txEl>
                                          </p:spTgt>
                                        </p:tgtEl>
                                        <p:attrNameLst>
                                          <p:attrName>style.visibility</p:attrName>
                                        </p:attrNameLst>
                                      </p:cBhvr>
                                      <p:to>
                                        <p:strVal val="visible"/>
                                      </p:to>
                                    </p:set>
                                    <p:animEffect transition="in" filter="slide(fromBottom)">
                                      <p:cBhvr>
                                        <p:cTn id="24" dur="500"/>
                                        <p:tgtEl>
                                          <p:spTgt spid="60424">
                                            <p:txEl>
                                              <p:pRg st="0" end="0"/>
                                            </p:txEl>
                                          </p:spTgt>
                                        </p:tgtEl>
                                      </p:cBhvr>
                                    </p:animEffect>
                                  </p:childTnLst>
                                </p:cTn>
                              </p:par>
                              <p:par>
                                <p:cTn id="25" presetID="12" presetClass="entr" presetSubtype="4" fill="hold" nodeType="withEffect">
                                  <p:stCondLst>
                                    <p:cond delay="0"/>
                                  </p:stCondLst>
                                  <p:childTnLst>
                                    <p:set>
                                      <p:cBhvr>
                                        <p:cTn id="26" dur="1" fill="hold">
                                          <p:stCondLst>
                                            <p:cond delay="0"/>
                                          </p:stCondLst>
                                        </p:cTn>
                                        <p:tgtEl>
                                          <p:spTgt spid="60424">
                                            <p:txEl>
                                              <p:pRg st="2" end="2"/>
                                            </p:txEl>
                                          </p:spTgt>
                                        </p:tgtEl>
                                        <p:attrNameLst>
                                          <p:attrName>style.visibility</p:attrName>
                                        </p:attrNameLst>
                                      </p:cBhvr>
                                      <p:to>
                                        <p:strVal val="visible"/>
                                      </p:to>
                                    </p:set>
                                    <p:animEffect transition="in" filter="slide(fromBottom)">
                                      <p:cBhvr>
                                        <p:cTn id="27" dur="500"/>
                                        <p:tgtEl>
                                          <p:spTgt spid="60424">
                                            <p:txEl>
                                              <p:pRg st="2" end="2"/>
                                            </p:txEl>
                                          </p:spTgt>
                                        </p:tgtEl>
                                      </p:cBhvr>
                                    </p:animEffect>
                                  </p:childTnLst>
                                </p:cTn>
                              </p:par>
                              <p:par>
                                <p:cTn id="28" presetID="12" presetClass="entr" presetSubtype="4" fill="hold" nodeType="withEffect">
                                  <p:stCondLst>
                                    <p:cond delay="0"/>
                                  </p:stCondLst>
                                  <p:childTnLst>
                                    <p:set>
                                      <p:cBhvr>
                                        <p:cTn id="29" dur="1" fill="hold">
                                          <p:stCondLst>
                                            <p:cond delay="0"/>
                                          </p:stCondLst>
                                        </p:cTn>
                                        <p:tgtEl>
                                          <p:spTgt spid="60424">
                                            <p:txEl>
                                              <p:pRg st="3" end="3"/>
                                            </p:txEl>
                                          </p:spTgt>
                                        </p:tgtEl>
                                        <p:attrNameLst>
                                          <p:attrName>style.visibility</p:attrName>
                                        </p:attrNameLst>
                                      </p:cBhvr>
                                      <p:to>
                                        <p:strVal val="visible"/>
                                      </p:to>
                                    </p:set>
                                    <p:animEffect transition="in" filter="slide(fromBottom)">
                                      <p:cBhvr>
                                        <p:cTn id="30" dur="500"/>
                                        <p:tgtEl>
                                          <p:spTgt spid="60424">
                                            <p:txEl>
                                              <p:pRg st="3" end="3"/>
                                            </p:txEl>
                                          </p:spTgt>
                                        </p:tgtEl>
                                      </p:cBhvr>
                                    </p:animEffect>
                                  </p:childTnLst>
                                </p:cTn>
                              </p:par>
                              <p:par>
                                <p:cTn id="31" presetID="12" presetClass="entr" presetSubtype="4" fill="hold" nodeType="withEffect">
                                  <p:stCondLst>
                                    <p:cond delay="0"/>
                                  </p:stCondLst>
                                  <p:childTnLst>
                                    <p:set>
                                      <p:cBhvr>
                                        <p:cTn id="32" dur="1" fill="hold">
                                          <p:stCondLst>
                                            <p:cond delay="0"/>
                                          </p:stCondLst>
                                        </p:cTn>
                                        <p:tgtEl>
                                          <p:spTgt spid="60424">
                                            <p:txEl>
                                              <p:pRg st="4" end="4"/>
                                            </p:txEl>
                                          </p:spTgt>
                                        </p:tgtEl>
                                        <p:attrNameLst>
                                          <p:attrName>style.visibility</p:attrName>
                                        </p:attrNameLst>
                                      </p:cBhvr>
                                      <p:to>
                                        <p:strVal val="visible"/>
                                      </p:to>
                                    </p:set>
                                    <p:animEffect transition="in" filter="slide(fromBottom)">
                                      <p:cBhvr>
                                        <p:cTn id="33" dur="500"/>
                                        <p:tgtEl>
                                          <p:spTgt spid="6042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5" name="Text Box 5"/>
          <p:cNvSpPr txBox="1">
            <a:spLocks noChangeArrowheads="1"/>
          </p:cNvSpPr>
          <p:nvPr/>
        </p:nvSpPr>
        <p:spPr bwMode="auto">
          <a:xfrm>
            <a:off x="838200" y="2297113"/>
            <a:ext cx="7848600" cy="1917700"/>
          </a:xfrm>
          <a:prstGeom prst="rect">
            <a:avLst/>
          </a:prstGeom>
          <a:noFill/>
          <a:ln w="9525">
            <a:noFill/>
            <a:miter lim="800000"/>
            <a:headEnd/>
            <a:tailEnd/>
          </a:ln>
          <a:effectLst/>
        </p:spPr>
        <p:txBody>
          <a:bodyPr>
            <a:spAutoFit/>
          </a:bodyPr>
          <a:lstStyle/>
          <a:p>
            <a:pPr>
              <a:spcBef>
                <a:spcPct val="50000"/>
              </a:spcBef>
              <a:buFontTx/>
              <a:buChar char="•"/>
            </a:pPr>
            <a:r>
              <a:rPr lang="en-US" sz="2400" b="1">
                <a:latin typeface="Book Antiqua" pitchFamily="18" charset="0"/>
              </a:rPr>
              <a:t>INDIAN GAAP : AS 7 (REVISED 2002), AS 9</a:t>
            </a:r>
          </a:p>
          <a:p>
            <a:pPr>
              <a:spcBef>
                <a:spcPct val="50000"/>
              </a:spcBef>
              <a:buFontTx/>
              <a:buChar char="•"/>
            </a:pPr>
            <a:r>
              <a:rPr lang="en-US" sz="2400" b="1">
                <a:latin typeface="Book Antiqua" pitchFamily="18" charset="0"/>
              </a:rPr>
              <a:t>US GAAP : CON 5, SAB 104, SOP 81-1, SOP 97-2, EITF 99-17, EITF 00-21, FTB 90-1</a:t>
            </a:r>
          </a:p>
          <a:p>
            <a:pPr>
              <a:spcBef>
                <a:spcPct val="50000"/>
              </a:spcBef>
              <a:buFontTx/>
              <a:buChar char="•"/>
            </a:pPr>
            <a:r>
              <a:rPr lang="en-US" sz="2400" b="1">
                <a:latin typeface="Book Antiqua" pitchFamily="18" charset="0"/>
              </a:rPr>
              <a:t>IFRS : IAS 11, IAS 18</a:t>
            </a:r>
          </a:p>
        </p:txBody>
      </p:sp>
      <p:sp>
        <p:nvSpPr>
          <p:cNvPr id="61446" name="Text Box 6"/>
          <p:cNvSpPr txBox="1">
            <a:spLocks noChangeArrowheads="1"/>
          </p:cNvSpPr>
          <p:nvPr/>
        </p:nvSpPr>
        <p:spPr bwMode="auto">
          <a:xfrm>
            <a:off x="6858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References for Details..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Text Box 4"/>
          <p:cNvSpPr txBox="1">
            <a:spLocks noChangeArrowheads="1"/>
          </p:cNvSpPr>
          <p:nvPr/>
        </p:nvSpPr>
        <p:spPr bwMode="auto">
          <a:xfrm>
            <a:off x="762000" y="2209800"/>
            <a:ext cx="8001000" cy="1920875"/>
          </a:xfrm>
          <a:prstGeom prst="rect">
            <a:avLst/>
          </a:prstGeom>
          <a:noFill/>
          <a:ln w="9525">
            <a:noFill/>
            <a:miter lim="800000"/>
            <a:headEnd/>
            <a:tailEnd/>
          </a:ln>
          <a:effectLst/>
        </p:spPr>
        <p:txBody>
          <a:bodyPr>
            <a:spAutoFit/>
          </a:bodyPr>
          <a:lstStyle/>
          <a:p>
            <a:pPr algn="ctr"/>
            <a:r>
              <a:rPr lang="en-US" sz="6000">
                <a:latin typeface="Book Antiqua" pitchFamily="18" charset="0"/>
              </a:rPr>
              <a:t>Foreign Currency Translation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762000" y="457200"/>
            <a:ext cx="8001000" cy="1006475"/>
          </a:xfrm>
          <a:prstGeom prst="rect">
            <a:avLst/>
          </a:prstGeom>
          <a:noFill/>
          <a:ln w="9525">
            <a:noFill/>
            <a:miter lim="800000"/>
            <a:headEnd/>
            <a:tailEnd/>
          </a:ln>
          <a:effectLst/>
        </p:spPr>
        <p:txBody>
          <a:bodyPr>
            <a:spAutoFit/>
          </a:bodyPr>
          <a:lstStyle/>
          <a:p>
            <a:r>
              <a:rPr lang="en-US" sz="6000">
                <a:latin typeface="Book Antiqua" pitchFamily="18" charset="0"/>
              </a:rPr>
              <a:t>Related Information </a:t>
            </a:r>
          </a:p>
        </p:txBody>
      </p:sp>
      <p:sp>
        <p:nvSpPr>
          <p:cNvPr id="19461" name="Rectangle 5"/>
          <p:cNvSpPr>
            <a:spLocks noChangeArrowheads="1"/>
          </p:cNvSpPr>
          <p:nvPr/>
        </p:nvSpPr>
        <p:spPr bwMode="auto">
          <a:xfrm>
            <a:off x="838200" y="1600200"/>
            <a:ext cx="7540625" cy="4781550"/>
          </a:xfrm>
          <a:prstGeom prst="rect">
            <a:avLst/>
          </a:prstGeom>
          <a:noFill/>
          <a:ln w="9525">
            <a:noFill/>
            <a:miter lim="800000"/>
            <a:headEnd/>
            <a:tailEnd/>
          </a:ln>
          <a:effectLst/>
        </p:spPr>
        <p:txBody>
          <a:bodyPr anchor="ctr">
            <a:spAutoFit/>
          </a:bodyPr>
          <a:lstStyle/>
          <a:p>
            <a:pPr>
              <a:buFontTx/>
              <a:buChar char="•"/>
            </a:pPr>
            <a:r>
              <a:rPr lang="en-US" sz="2200">
                <a:latin typeface="Book Antiqua" pitchFamily="18" charset="0"/>
              </a:rPr>
              <a:t>In India, GAAP standards are set by the </a:t>
            </a:r>
            <a:r>
              <a:rPr lang="en-US" sz="2200" u="sng">
                <a:solidFill>
                  <a:schemeClr val="hlink"/>
                </a:solidFill>
                <a:latin typeface="Book Antiqua" pitchFamily="18" charset="0"/>
              </a:rPr>
              <a:t>Institute of Chartered Accountants of India (ICAI).</a:t>
            </a:r>
            <a:r>
              <a:rPr lang="en-US" sz="2200">
                <a:latin typeface="Book Antiqua" pitchFamily="18" charset="0"/>
              </a:rPr>
              <a:t> ICAI continually updates GAAP as new accounting issues and concerns arise. </a:t>
            </a:r>
          </a:p>
          <a:p>
            <a:pPr>
              <a:buFontTx/>
              <a:buChar char="•"/>
            </a:pPr>
            <a:endParaRPr lang="en-US" sz="2200">
              <a:latin typeface="Book Antiqua" pitchFamily="18" charset="0"/>
            </a:endParaRPr>
          </a:p>
          <a:p>
            <a:pPr>
              <a:buFontTx/>
              <a:buChar char="•"/>
            </a:pPr>
            <a:r>
              <a:rPr lang="en-US" sz="2200">
                <a:latin typeface="Book Antiqua" pitchFamily="18" charset="0"/>
              </a:rPr>
              <a:t>In USA, GAAP standard are set  by </a:t>
            </a:r>
            <a:r>
              <a:rPr lang="en-US" sz="2200" u="sng">
                <a:latin typeface="Book Antiqua" pitchFamily="18" charset="0"/>
                <a:hlinkClick r:id="rId2"/>
              </a:rPr>
              <a:t>Financial Accounting Standards Board</a:t>
            </a:r>
            <a:r>
              <a:rPr lang="en-US" sz="2200" u="sng">
                <a:latin typeface="Book Antiqua" pitchFamily="18" charset="0"/>
              </a:rPr>
              <a:t> </a:t>
            </a:r>
            <a:r>
              <a:rPr lang="en-US" sz="2200" u="sng">
                <a:solidFill>
                  <a:schemeClr val="hlink"/>
                </a:solidFill>
                <a:latin typeface="Book Antiqua" pitchFamily="18" charset="0"/>
              </a:rPr>
              <a:t>(FASB).</a:t>
            </a:r>
            <a:r>
              <a:rPr lang="en-US" sz="2200" u="sng">
                <a:latin typeface="Book Antiqua" pitchFamily="18" charset="0"/>
              </a:rPr>
              <a:t> </a:t>
            </a:r>
          </a:p>
          <a:p>
            <a:pPr>
              <a:buFontTx/>
              <a:buChar char="•"/>
            </a:pPr>
            <a:endParaRPr lang="en-US" sz="2200" u="sng">
              <a:latin typeface="Book Antiqua" pitchFamily="18" charset="0"/>
            </a:endParaRPr>
          </a:p>
          <a:p>
            <a:pPr>
              <a:buFontTx/>
              <a:buChar char="•"/>
            </a:pPr>
            <a:r>
              <a:rPr lang="en-US" sz="2200">
                <a:latin typeface="Book Antiqua" pitchFamily="18" charset="0"/>
              </a:rPr>
              <a:t>Outside the US, the equivalent of GAAP is </a:t>
            </a:r>
            <a:r>
              <a:rPr lang="en-US" sz="2200" u="sng">
                <a:solidFill>
                  <a:schemeClr val="hlink"/>
                </a:solidFill>
                <a:latin typeface="Book Antiqua" pitchFamily="18" charset="0"/>
              </a:rPr>
              <a:t>IAS - International Accounting Standards</a:t>
            </a:r>
            <a:r>
              <a:rPr lang="en-US" sz="2200">
                <a:latin typeface="Book Antiqua" pitchFamily="18" charset="0"/>
              </a:rPr>
              <a:t> - which is maintained by the </a:t>
            </a:r>
            <a:r>
              <a:rPr lang="en-US" sz="2200" u="sng">
                <a:solidFill>
                  <a:schemeClr val="hlink"/>
                </a:solidFill>
                <a:latin typeface="Book Antiqua" pitchFamily="18" charset="0"/>
              </a:rPr>
              <a:t>International Accounting Standards Board (IASB).</a:t>
            </a:r>
            <a:r>
              <a:rPr lang="en-US" sz="2200">
                <a:solidFill>
                  <a:schemeClr val="hlink"/>
                </a:solidFill>
                <a:latin typeface="Book Antiqua" pitchFamily="18" charset="0"/>
              </a:rPr>
              <a:t> </a:t>
            </a:r>
          </a:p>
          <a:p>
            <a:endParaRPr lang="en-US" sz="2200">
              <a:solidFill>
                <a:schemeClr val="hlink"/>
              </a:solidFill>
              <a:latin typeface="Book Antiqua" pitchFamily="18" charset="0"/>
            </a:endParaRPr>
          </a:p>
          <a:p>
            <a:pPr>
              <a:buFontTx/>
              <a:buChar char="•"/>
            </a:pPr>
            <a:r>
              <a:rPr lang="en-US" sz="2200">
                <a:latin typeface="Book Antiqua" pitchFamily="18" charset="0"/>
              </a:rPr>
              <a:t>Financial statements submitted to the </a:t>
            </a:r>
            <a:r>
              <a:rPr lang="en-US" sz="2200">
                <a:solidFill>
                  <a:schemeClr val="hlink"/>
                </a:solidFill>
                <a:latin typeface="Book Antiqua" pitchFamily="18" charset="0"/>
              </a:rPr>
              <a:t>SEBI</a:t>
            </a:r>
            <a:r>
              <a:rPr lang="en-US" sz="2200">
                <a:latin typeface="Book Antiqua" pitchFamily="18" charset="0"/>
              </a:rPr>
              <a:t> by publicly traded companies are </a:t>
            </a:r>
            <a:r>
              <a:rPr lang="en-US" sz="2200">
                <a:solidFill>
                  <a:schemeClr val="hlink"/>
                </a:solidFill>
                <a:latin typeface="Book Antiqua" pitchFamily="18" charset="0"/>
              </a:rPr>
              <a:t>required to meet GAAP standards.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9461">
                                            <p:txEl>
                                              <p:pRg st="0" end="0"/>
                                            </p:txEl>
                                          </p:spTgt>
                                        </p:tgtEl>
                                        <p:attrNameLst>
                                          <p:attrName>style.visibility</p:attrName>
                                        </p:attrNameLst>
                                      </p:cBhvr>
                                      <p:to>
                                        <p:strVal val="visible"/>
                                      </p:to>
                                    </p:set>
                                    <p:animEffect transition="in" filter="slide(fromBottom)">
                                      <p:cBhvr>
                                        <p:cTn id="7" dur="500"/>
                                        <p:tgtEl>
                                          <p:spTgt spid="1946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9461">
                                            <p:txEl>
                                              <p:pRg st="2" end="2"/>
                                            </p:txEl>
                                          </p:spTgt>
                                        </p:tgtEl>
                                        <p:attrNameLst>
                                          <p:attrName>style.visibility</p:attrName>
                                        </p:attrNameLst>
                                      </p:cBhvr>
                                      <p:to>
                                        <p:strVal val="visible"/>
                                      </p:to>
                                    </p:set>
                                    <p:animEffect transition="in" filter="slide(fromBottom)">
                                      <p:cBhvr>
                                        <p:cTn id="12" dur="500"/>
                                        <p:tgtEl>
                                          <p:spTgt spid="1946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9461">
                                            <p:txEl>
                                              <p:pRg st="4" end="4"/>
                                            </p:txEl>
                                          </p:spTgt>
                                        </p:tgtEl>
                                        <p:attrNameLst>
                                          <p:attrName>style.visibility</p:attrName>
                                        </p:attrNameLst>
                                      </p:cBhvr>
                                      <p:to>
                                        <p:strVal val="visible"/>
                                      </p:to>
                                    </p:set>
                                    <p:animEffect transition="in" filter="slide(fromBottom)">
                                      <p:cBhvr>
                                        <p:cTn id="17" dur="500"/>
                                        <p:tgtEl>
                                          <p:spTgt spid="1946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19461">
                                            <p:txEl>
                                              <p:pRg st="6" end="6"/>
                                            </p:txEl>
                                          </p:spTgt>
                                        </p:tgtEl>
                                        <p:attrNameLst>
                                          <p:attrName>style.visibility</p:attrName>
                                        </p:attrNameLst>
                                      </p:cBhvr>
                                      <p:to>
                                        <p:strVal val="visible"/>
                                      </p:to>
                                    </p:set>
                                    <p:animEffect transition="in" filter="slide(fromBottom)">
                                      <p:cBhvr>
                                        <p:cTn id="22" dur="500"/>
                                        <p:tgtEl>
                                          <p:spTgt spid="1946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4"/>
          <p:cNvSpPr>
            <a:spLocks noChangeArrowheads="1"/>
          </p:cNvSpPr>
          <p:nvPr/>
        </p:nvSpPr>
        <p:spPr bwMode="auto">
          <a:xfrm>
            <a:off x="685800" y="746125"/>
            <a:ext cx="8458200" cy="701675"/>
          </a:xfrm>
          <a:prstGeom prst="rect">
            <a:avLst/>
          </a:prstGeom>
          <a:noFill/>
          <a:ln w="9525">
            <a:noFill/>
            <a:miter lim="800000"/>
            <a:headEnd/>
            <a:tailEnd/>
          </a:ln>
          <a:effectLst/>
        </p:spPr>
        <p:txBody>
          <a:bodyPr>
            <a:spAutoFit/>
          </a:bodyPr>
          <a:lstStyle/>
          <a:p>
            <a:r>
              <a:rPr lang="en-US" sz="4000" b="1">
                <a:latin typeface="Book Antiqua" pitchFamily="18" charset="0"/>
              </a:rPr>
              <a:t>Functional Currency </a:t>
            </a:r>
          </a:p>
        </p:txBody>
      </p:sp>
      <p:sp>
        <p:nvSpPr>
          <p:cNvPr id="66565" name="Rectangle 5"/>
          <p:cNvSpPr>
            <a:spLocks noChangeArrowheads="1"/>
          </p:cNvSpPr>
          <p:nvPr/>
        </p:nvSpPr>
        <p:spPr bwMode="auto">
          <a:xfrm>
            <a:off x="609600" y="1585913"/>
            <a:ext cx="8382000" cy="13716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INDIAN GAAP:</a:t>
            </a:r>
          </a:p>
          <a:p>
            <a:r>
              <a:rPr lang="en-US" sz="2000">
                <a:latin typeface="Book Antiqua" pitchFamily="18" charset="0"/>
              </a:rPr>
              <a:t>     </a:t>
            </a:r>
            <a:r>
              <a:rPr lang="en-US" sz="2000">
                <a:solidFill>
                  <a:schemeClr val="hlink"/>
                </a:solidFill>
                <a:latin typeface="Book Antiqua" pitchFamily="18" charset="0"/>
              </a:rPr>
              <a:t>Does not define</a:t>
            </a:r>
            <a:r>
              <a:rPr lang="en-US" sz="2000">
                <a:latin typeface="Book Antiqua" pitchFamily="18" charset="0"/>
              </a:rPr>
              <a:t> or require determination of functional currency. Assumes an </a:t>
            </a:r>
            <a:r>
              <a:rPr lang="en-US" sz="2000">
                <a:solidFill>
                  <a:schemeClr val="hlink"/>
                </a:solidFill>
                <a:latin typeface="Book Antiqua" pitchFamily="18" charset="0"/>
              </a:rPr>
              <a:t>entity normally uses the currency</a:t>
            </a:r>
            <a:r>
              <a:rPr lang="en-US" sz="2000">
                <a:latin typeface="Book Antiqua" pitchFamily="18" charset="0"/>
              </a:rPr>
              <a:t> of the country in which it is </a:t>
            </a:r>
            <a:r>
              <a:rPr lang="en-US" sz="2000">
                <a:solidFill>
                  <a:schemeClr val="hlink"/>
                </a:solidFill>
                <a:latin typeface="Book Antiqua" pitchFamily="18" charset="0"/>
              </a:rPr>
              <a:t>domiciled</a:t>
            </a:r>
            <a:r>
              <a:rPr lang="en-US" sz="2000">
                <a:latin typeface="Book Antiqua" pitchFamily="18" charset="0"/>
              </a:rPr>
              <a:t> in recording its transaction.</a:t>
            </a:r>
          </a:p>
        </p:txBody>
      </p:sp>
      <p:sp>
        <p:nvSpPr>
          <p:cNvPr id="66566" name="Rectangle 6"/>
          <p:cNvSpPr>
            <a:spLocks noChangeArrowheads="1"/>
          </p:cNvSpPr>
          <p:nvPr/>
        </p:nvSpPr>
        <p:spPr bwMode="auto">
          <a:xfrm>
            <a:off x="609600" y="2971800"/>
            <a:ext cx="8382000" cy="16764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US GAAP:</a:t>
            </a:r>
          </a:p>
          <a:p>
            <a:r>
              <a:rPr lang="en-US" sz="2000">
                <a:latin typeface="Book Antiqua" pitchFamily="18" charset="0"/>
              </a:rPr>
              <a:t>     Emphasizes the </a:t>
            </a:r>
            <a:r>
              <a:rPr lang="en-US" sz="2000">
                <a:solidFill>
                  <a:schemeClr val="hlink"/>
                </a:solidFill>
                <a:latin typeface="Book Antiqua" pitchFamily="18" charset="0"/>
              </a:rPr>
              <a:t>primary economic environment</a:t>
            </a:r>
            <a:r>
              <a:rPr lang="en-US" sz="2000">
                <a:latin typeface="Book Antiqua" pitchFamily="18" charset="0"/>
              </a:rPr>
              <a:t> in determining an entity’s functional currency. It has no hierarchy of indicators. There is greater </a:t>
            </a:r>
            <a:r>
              <a:rPr lang="en-US" sz="2000">
                <a:solidFill>
                  <a:schemeClr val="hlink"/>
                </a:solidFill>
                <a:latin typeface="Book Antiqua" pitchFamily="18" charset="0"/>
              </a:rPr>
              <a:t>focus on the cash flows</a:t>
            </a:r>
            <a:r>
              <a:rPr lang="en-US" sz="2000">
                <a:latin typeface="Book Antiqua" pitchFamily="18" charset="0"/>
              </a:rPr>
              <a:t> rather than the currency that influences the pricing.</a:t>
            </a:r>
          </a:p>
        </p:txBody>
      </p:sp>
      <p:sp>
        <p:nvSpPr>
          <p:cNvPr id="66567" name="Rectangle 7"/>
          <p:cNvSpPr>
            <a:spLocks noChangeArrowheads="1"/>
          </p:cNvSpPr>
          <p:nvPr/>
        </p:nvSpPr>
        <p:spPr bwMode="auto">
          <a:xfrm>
            <a:off x="609600" y="4678363"/>
            <a:ext cx="8382000" cy="1371600"/>
          </a:xfrm>
          <a:prstGeom prst="rect">
            <a:avLst/>
          </a:prstGeom>
          <a:noFill/>
          <a:ln w="9525" algn="ctr">
            <a:noFill/>
            <a:miter lim="800000"/>
            <a:headEnd/>
            <a:tailEnd/>
          </a:ln>
          <a:effectLst/>
        </p:spPr>
        <p:txBody>
          <a:bodyPr anchor="ctr">
            <a:spAutoFit/>
          </a:bodyPr>
          <a:lstStyle/>
          <a:p>
            <a:pPr>
              <a:buFontTx/>
              <a:buChar char="•"/>
            </a:pPr>
            <a:r>
              <a:rPr lang="en-US" sz="2400" b="1">
                <a:latin typeface="Book Antiqua" pitchFamily="18" charset="0"/>
              </a:rPr>
              <a:t>IFRS:</a:t>
            </a:r>
          </a:p>
          <a:p>
            <a:r>
              <a:rPr lang="en-US" sz="2000">
                <a:latin typeface="Book Antiqua" pitchFamily="18" charset="0"/>
              </a:rPr>
              <a:t>     Currency of the </a:t>
            </a:r>
            <a:r>
              <a:rPr lang="en-US" sz="2000">
                <a:solidFill>
                  <a:schemeClr val="hlink"/>
                </a:solidFill>
                <a:latin typeface="Book Antiqua" pitchFamily="18" charset="0"/>
              </a:rPr>
              <a:t>primary economic environment</a:t>
            </a:r>
            <a:r>
              <a:rPr lang="en-US" sz="2000">
                <a:latin typeface="Book Antiqua" pitchFamily="18" charset="0"/>
              </a:rPr>
              <a:t> in which entity operates. Management should use </a:t>
            </a:r>
            <a:r>
              <a:rPr lang="en-US" sz="2000">
                <a:solidFill>
                  <a:schemeClr val="hlink"/>
                </a:solidFill>
                <a:latin typeface="Book Antiqua" pitchFamily="18" charset="0"/>
              </a:rPr>
              <a:t>judgment </a:t>
            </a:r>
            <a:r>
              <a:rPr lang="en-US" sz="2000">
                <a:latin typeface="Book Antiqua" pitchFamily="18" charset="0"/>
              </a:rPr>
              <a:t>to determine functional currency </a:t>
            </a:r>
            <a:r>
              <a:rPr lang="en-US" sz="2000">
                <a:solidFill>
                  <a:schemeClr val="hlink"/>
                </a:solidFill>
                <a:latin typeface="Book Antiqua" pitchFamily="18" charset="0"/>
              </a:rPr>
              <a:t>if indicators are not obvious.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6565">
                                            <p:txEl>
                                              <p:pRg st="0" end="0"/>
                                            </p:txEl>
                                          </p:spTgt>
                                        </p:tgtEl>
                                        <p:attrNameLst>
                                          <p:attrName>style.visibility</p:attrName>
                                        </p:attrNameLst>
                                      </p:cBhvr>
                                      <p:to>
                                        <p:strVal val="visible"/>
                                      </p:to>
                                    </p:set>
                                    <p:animEffect transition="in" filter="slide(fromBottom)">
                                      <p:cBhvr>
                                        <p:cTn id="7" dur="500"/>
                                        <p:tgtEl>
                                          <p:spTgt spid="66565">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66565">
                                            <p:txEl>
                                              <p:pRg st="1" end="1"/>
                                            </p:txEl>
                                          </p:spTgt>
                                        </p:tgtEl>
                                        <p:attrNameLst>
                                          <p:attrName>style.visibility</p:attrName>
                                        </p:attrNameLst>
                                      </p:cBhvr>
                                      <p:to>
                                        <p:strVal val="visible"/>
                                      </p:to>
                                    </p:set>
                                    <p:animEffect transition="in" filter="slide(fromBottom)">
                                      <p:cBhvr>
                                        <p:cTn id="10" dur="500"/>
                                        <p:tgtEl>
                                          <p:spTgt spid="6656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66566">
                                            <p:txEl>
                                              <p:pRg st="0" end="0"/>
                                            </p:txEl>
                                          </p:spTgt>
                                        </p:tgtEl>
                                        <p:attrNameLst>
                                          <p:attrName>style.visibility</p:attrName>
                                        </p:attrNameLst>
                                      </p:cBhvr>
                                      <p:to>
                                        <p:strVal val="visible"/>
                                      </p:to>
                                    </p:set>
                                    <p:animEffect transition="in" filter="slide(fromBottom)">
                                      <p:cBhvr>
                                        <p:cTn id="15" dur="500"/>
                                        <p:tgtEl>
                                          <p:spTgt spid="66566">
                                            <p:txEl>
                                              <p:pRg st="0" end="0"/>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66566">
                                            <p:txEl>
                                              <p:pRg st="1" end="1"/>
                                            </p:txEl>
                                          </p:spTgt>
                                        </p:tgtEl>
                                        <p:attrNameLst>
                                          <p:attrName>style.visibility</p:attrName>
                                        </p:attrNameLst>
                                      </p:cBhvr>
                                      <p:to>
                                        <p:strVal val="visible"/>
                                      </p:to>
                                    </p:set>
                                    <p:animEffect transition="in" filter="slide(fromBottom)">
                                      <p:cBhvr>
                                        <p:cTn id="18" dur="500"/>
                                        <p:tgtEl>
                                          <p:spTgt spid="6656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66567">
                                            <p:txEl>
                                              <p:pRg st="0" end="0"/>
                                            </p:txEl>
                                          </p:spTgt>
                                        </p:tgtEl>
                                        <p:attrNameLst>
                                          <p:attrName>style.visibility</p:attrName>
                                        </p:attrNameLst>
                                      </p:cBhvr>
                                      <p:to>
                                        <p:strVal val="visible"/>
                                      </p:to>
                                    </p:set>
                                    <p:animEffect transition="in" filter="slide(fromBottom)">
                                      <p:cBhvr>
                                        <p:cTn id="23" dur="500"/>
                                        <p:tgtEl>
                                          <p:spTgt spid="66567">
                                            <p:txEl>
                                              <p:pRg st="0" end="0"/>
                                            </p:txEl>
                                          </p:spTgt>
                                        </p:tgtEl>
                                      </p:cBhvr>
                                    </p:animEffect>
                                  </p:childTnLst>
                                </p:cTn>
                              </p:par>
                              <p:par>
                                <p:cTn id="24" presetID="12" presetClass="entr" presetSubtype="4" fill="hold" nodeType="withEffect">
                                  <p:stCondLst>
                                    <p:cond delay="0"/>
                                  </p:stCondLst>
                                  <p:childTnLst>
                                    <p:set>
                                      <p:cBhvr>
                                        <p:cTn id="25" dur="1" fill="hold">
                                          <p:stCondLst>
                                            <p:cond delay="0"/>
                                          </p:stCondLst>
                                        </p:cTn>
                                        <p:tgtEl>
                                          <p:spTgt spid="66567">
                                            <p:txEl>
                                              <p:pRg st="1" end="1"/>
                                            </p:txEl>
                                          </p:spTgt>
                                        </p:tgtEl>
                                        <p:attrNameLst>
                                          <p:attrName>style.visibility</p:attrName>
                                        </p:attrNameLst>
                                      </p:cBhvr>
                                      <p:to>
                                        <p:strVal val="visible"/>
                                      </p:to>
                                    </p:set>
                                    <p:animEffect transition="in" filter="slide(fromBottom)">
                                      <p:cBhvr>
                                        <p:cTn id="26" dur="500"/>
                                        <p:tgtEl>
                                          <p:spTgt spid="665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ChangeArrowheads="1"/>
          </p:cNvSpPr>
          <p:nvPr/>
        </p:nvSpPr>
        <p:spPr bwMode="auto">
          <a:xfrm>
            <a:off x="685800" y="152400"/>
            <a:ext cx="8077200" cy="1311275"/>
          </a:xfrm>
          <a:prstGeom prst="rect">
            <a:avLst/>
          </a:prstGeom>
          <a:noFill/>
          <a:ln w="9525">
            <a:noFill/>
            <a:miter lim="800000"/>
            <a:headEnd/>
            <a:tailEnd/>
          </a:ln>
          <a:effectLst/>
        </p:spPr>
        <p:txBody>
          <a:bodyPr>
            <a:spAutoFit/>
          </a:bodyPr>
          <a:lstStyle/>
          <a:p>
            <a:r>
              <a:rPr lang="en-US" sz="4000" b="1">
                <a:latin typeface="Book Antiqua" pitchFamily="18" charset="0"/>
              </a:rPr>
              <a:t>TRANSLATION – The Individual Entity </a:t>
            </a:r>
          </a:p>
        </p:txBody>
      </p:sp>
      <p:sp>
        <p:nvSpPr>
          <p:cNvPr id="67589" name="Rectangle 5"/>
          <p:cNvSpPr>
            <a:spLocks noChangeArrowheads="1"/>
          </p:cNvSpPr>
          <p:nvPr/>
        </p:nvSpPr>
        <p:spPr bwMode="auto">
          <a:xfrm>
            <a:off x="561975" y="1743075"/>
            <a:ext cx="8429625" cy="3838575"/>
          </a:xfrm>
          <a:prstGeom prst="rect">
            <a:avLst/>
          </a:prstGeom>
          <a:noFill/>
          <a:ln w="9525">
            <a:noFill/>
            <a:miter lim="800000"/>
            <a:headEnd/>
            <a:tailEnd/>
          </a:ln>
          <a:effectLst/>
        </p:spPr>
        <p:txBody>
          <a:bodyPr tIns="0" bIns="0" anchor="ctr">
            <a:spAutoFit/>
          </a:bodyPr>
          <a:lstStyle/>
          <a:p>
            <a:pPr>
              <a:buFontTx/>
              <a:buChar char="•"/>
            </a:pPr>
            <a:r>
              <a:rPr lang="en-US" sz="2400" b="1">
                <a:latin typeface="Book Antiqua" pitchFamily="18" charset="0"/>
              </a:rPr>
              <a:t>INDIAN GAAP, US GAAP &amp; IFRS have similar requirements regarding the translation of transactions by an individual entity, as follows:</a:t>
            </a:r>
          </a:p>
          <a:p>
            <a:endParaRPr lang="en-US" sz="2000" b="1">
              <a:latin typeface="Book Antiqua" pitchFamily="18" charset="0"/>
            </a:endParaRPr>
          </a:p>
          <a:p>
            <a:r>
              <a:rPr lang="en-US" sz="2000">
                <a:latin typeface="Book Antiqua" pitchFamily="18" charset="0"/>
              </a:rPr>
              <a:t>-  Translation is at </a:t>
            </a:r>
            <a:r>
              <a:rPr lang="en-US" sz="2000">
                <a:solidFill>
                  <a:schemeClr val="hlink"/>
                </a:solidFill>
                <a:latin typeface="Book Antiqua" pitchFamily="18" charset="0"/>
              </a:rPr>
              <a:t>exchange rate</a:t>
            </a:r>
            <a:r>
              <a:rPr lang="en-US" sz="2000">
                <a:latin typeface="Book Antiqua" pitchFamily="18" charset="0"/>
              </a:rPr>
              <a:t> in operation on </a:t>
            </a:r>
            <a:r>
              <a:rPr lang="en-US" sz="2000">
                <a:solidFill>
                  <a:schemeClr val="hlink"/>
                </a:solidFill>
                <a:latin typeface="Book Antiqua" pitchFamily="18" charset="0"/>
              </a:rPr>
              <a:t>date of transaction</a:t>
            </a:r>
            <a:r>
              <a:rPr lang="en-US" sz="2000">
                <a:latin typeface="Book Antiqua" pitchFamily="18" charset="0"/>
              </a:rPr>
              <a:t>.</a:t>
            </a:r>
          </a:p>
          <a:p>
            <a:pPr>
              <a:buFontTx/>
              <a:buChar char="•"/>
            </a:pPr>
            <a:endParaRPr lang="en-US" sz="2000">
              <a:latin typeface="Book Antiqua" pitchFamily="18" charset="0"/>
            </a:endParaRPr>
          </a:p>
          <a:p>
            <a:r>
              <a:rPr lang="en-US" sz="2000">
                <a:latin typeface="Book Antiqua" pitchFamily="18" charset="0"/>
              </a:rPr>
              <a:t>-  </a:t>
            </a:r>
            <a:r>
              <a:rPr lang="en-US" sz="2000">
                <a:solidFill>
                  <a:schemeClr val="hlink"/>
                </a:solidFill>
                <a:latin typeface="Book Antiqua" pitchFamily="18" charset="0"/>
              </a:rPr>
              <a:t>Monetary assets and liabilities</a:t>
            </a:r>
            <a:r>
              <a:rPr lang="en-US" sz="2000">
                <a:latin typeface="Book Antiqua" pitchFamily="18" charset="0"/>
              </a:rPr>
              <a:t> denominated in </a:t>
            </a:r>
            <a:r>
              <a:rPr lang="en-US" sz="2000">
                <a:solidFill>
                  <a:schemeClr val="hlink"/>
                </a:solidFill>
                <a:latin typeface="Book Antiqua" pitchFamily="18" charset="0"/>
              </a:rPr>
              <a:t>foreign currency</a:t>
            </a:r>
            <a:r>
              <a:rPr lang="en-US" sz="2000">
                <a:latin typeface="Book Antiqua" pitchFamily="18" charset="0"/>
              </a:rPr>
              <a:t> are translated at the </a:t>
            </a:r>
            <a:r>
              <a:rPr lang="en-US" sz="2000">
                <a:solidFill>
                  <a:schemeClr val="hlink"/>
                </a:solidFill>
                <a:latin typeface="Book Antiqua" pitchFamily="18" charset="0"/>
              </a:rPr>
              <a:t>closing rate</a:t>
            </a:r>
            <a:r>
              <a:rPr lang="en-US" sz="2000">
                <a:latin typeface="Book Antiqua" pitchFamily="18" charset="0"/>
              </a:rPr>
              <a:t>.</a:t>
            </a:r>
          </a:p>
          <a:p>
            <a:pPr>
              <a:buFontTx/>
              <a:buChar char="•"/>
            </a:pPr>
            <a:endParaRPr lang="en-US" sz="2000">
              <a:latin typeface="Book Antiqua" pitchFamily="18" charset="0"/>
            </a:endParaRPr>
          </a:p>
          <a:p>
            <a:r>
              <a:rPr lang="en-US" sz="2000">
                <a:latin typeface="Book Antiqua" pitchFamily="18" charset="0"/>
              </a:rPr>
              <a:t>-  </a:t>
            </a:r>
            <a:r>
              <a:rPr lang="en-US" sz="2000">
                <a:solidFill>
                  <a:schemeClr val="hlink"/>
                </a:solidFill>
                <a:latin typeface="Book Antiqua" pitchFamily="18" charset="0"/>
              </a:rPr>
              <a:t>Non-monetary foreign currency assets and liabilities</a:t>
            </a:r>
            <a:r>
              <a:rPr lang="en-US" sz="2000">
                <a:latin typeface="Book Antiqua" pitchFamily="18" charset="0"/>
              </a:rPr>
              <a:t> are translated at the </a:t>
            </a:r>
            <a:r>
              <a:rPr lang="en-US" sz="2000">
                <a:solidFill>
                  <a:schemeClr val="hlink"/>
                </a:solidFill>
                <a:latin typeface="Book Antiqua" pitchFamily="18" charset="0"/>
              </a:rPr>
              <a:t>appropriate historical rate</a:t>
            </a:r>
            <a:r>
              <a:rPr lang="en-US" sz="2000">
                <a:latin typeface="Book Antiqua" pitchFamily="18" charset="0"/>
              </a:rPr>
              <a:t>.</a:t>
            </a:r>
          </a:p>
          <a:p>
            <a:pPr>
              <a:buFontTx/>
              <a:buChar char="•"/>
            </a:pPr>
            <a:endParaRPr lang="en-US" sz="200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7589">
                                            <p:txEl>
                                              <p:pRg st="2" end="2"/>
                                            </p:txEl>
                                          </p:spTgt>
                                        </p:tgtEl>
                                        <p:attrNameLst>
                                          <p:attrName>style.visibility</p:attrName>
                                        </p:attrNameLst>
                                      </p:cBhvr>
                                      <p:to>
                                        <p:strVal val="visible"/>
                                      </p:to>
                                    </p:set>
                                    <p:animEffect transition="in" filter="slide(fromBottom)">
                                      <p:cBhvr>
                                        <p:cTn id="7" dur="500"/>
                                        <p:tgtEl>
                                          <p:spTgt spid="6758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67589">
                                            <p:txEl>
                                              <p:pRg st="4" end="4"/>
                                            </p:txEl>
                                          </p:spTgt>
                                        </p:tgtEl>
                                        <p:attrNameLst>
                                          <p:attrName>style.visibility</p:attrName>
                                        </p:attrNameLst>
                                      </p:cBhvr>
                                      <p:to>
                                        <p:strVal val="visible"/>
                                      </p:to>
                                    </p:set>
                                    <p:animEffect transition="in" filter="slide(fromBottom)">
                                      <p:cBhvr>
                                        <p:cTn id="12" dur="500"/>
                                        <p:tgtEl>
                                          <p:spTgt spid="67589">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67589">
                                            <p:txEl>
                                              <p:pRg st="6" end="6"/>
                                            </p:txEl>
                                          </p:spTgt>
                                        </p:tgtEl>
                                        <p:attrNameLst>
                                          <p:attrName>style.visibility</p:attrName>
                                        </p:attrNameLst>
                                      </p:cBhvr>
                                      <p:to>
                                        <p:strVal val="visible"/>
                                      </p:to>
                                    </p:set>
                                    <p:animEffect transition="in" filter="slide(fromBottom)">
                                      <p:cBhvr>
                                        <p:cTn id="17" dur="500"/>
                                        <p:tgtEl>
                                          <p:spTgt spid="6758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3" name="Rectangle 5"/>
          <p:cNvSpPr>
            <a:spLocks noChangeArrowheads="1"/>
          </p:cNvSpPr>
          <p:nvPr/>
        </p:nvSpPr>
        <p:spPr bwMode="auto">
          <a:xfrm>
            <a:off x="561975" y="2057400"/>
            <a:ext cx="8429625" cy="3352800"/>
          </a:xfrm>
          <a:prstGeom prst="rect">
            <a:avLst/>
          </a:prstGeom>
          <a:noFill/>
          <a:ln w="9525">
            <a:noFill/>
            <a:miter lim="800000"/>
            <a:headEnd/>
            <a:tailEnd/>
          </a:ln>
          <a:effectLst/>
        </p:spPr>
        <p:txBody>
          <a:bodyPr tIns="0" bIns="0" anchor="ctr">
            <a:spAutoFit/>
          </a:bodyPr>
          <a:lstStyle/>
          <a:p>
            <a:r>
              <a:rPr lang="en-US" sz="2000">
                <a:latin typeface="Book Antiqua" pitchFamily="18" charset="0"/>
              </a:rPr>
              <a:t>-  </a:t>
            </a:r>
            <a:r>
              <a:rPr lang="en-US" sz="2000">
                <a:solidFill>
                  <a:schemeClr val="hlink"/>
                </a:solidFill>
                <a:latin typeface="Book Antiqua" pitchFamily="18" charset="0"/>
              </a:rPr>
              <a:t>Non-monetary items</a:t>
            </a:r>
            <a:r>
              <a:rPr lang="en-US" sz="2000">
                <a:latin typeface="Book Antiqua" pitchFamily="18" charset="0"/>
              </a:rPr>
              <a:t> denominated in a </a:t>
            </a:r>
            <a:r>
              <a:rPr lang="en-US" sz="2000">
                <a:solidFill>
                  <a:schemeClr val="hlink"/>
                </a:solidFill>
                <a:latin typeface="Book Antiqua" pitchFamily="18" charset="0"/>
              </a:rPr>
              <a:t>foreign currency</a:t>
            </a:r>
            <a:r>
              <a:rPr lang="en-US" sz="2000">
                <a:latin typeface="Book Antiqua" pitchFamily="18" charset="0"/>
              </a:rPr>
              <a:t> and carried at fair value are reported using the </a:t>
            </a:r>
            <a:r>
              <a:rPr lang="en-US" sz="2000">
                <a:solidFill>
                  <a:schemeClr val="hlink"/>
                </a:solidFill>
                <a:latin typeface="Book Antiqua" pitchFamily="18" charset="0"/>
              </a:rPr>
              <a:t>exchange rate</a:t>
            </a:r>
            <a:r>
              <a:rPr lang="en-US" sz="2000">
                <a:latin typeface="Book Antiqua" pitchFamily="18" charset="0"/>
              </a:rPr>
              <a:t> that existed </a:t>
            </a:r>
            <a:r>
              <a:rPr lang="en-US" sz="2000">
                <a:solidFill>
                  <a:schemeClr val="hlink"/>
                </a:solidFill>
                <a:latin typeface="Book Antiqua" pitchFamily="18" charset="0"/>
              </a:rPr>
              <a:t>when the fair value was determined </a:t>
            </a:r>
          </a:p>
          <a:p>
            <a:pPr>
              <a:buFontTx/>
              <a:buChar char="•"/>
            </a:pPr>
            <a:endParaRPr lang="en-US" sz="2000">
              <a:solidFill>
                <a:schemeClr val="hlink"/>
              </a:solidFill>
              <a:latin typeface="Book Antiqua" pitchFamily="18" charset="0"/>
            </a:endParaRPr>
          </a:p>
          <a:p>
            <a:r>
              <a:rPr lang="en-US" sz="2000">
                <a:latin typeface="Book Antiqua" pitchFamily="18" charset="0"/>
              </a:rPr>
              <a:t>-  </a:t>
            </a:r>
            <a:r>
              <a:rPr lang="en-US" sz="2000">
                <a:solidFill>
                  <a:schemeClr val="hlink"/>
                </a:solidFill>
                <a:latin typeface="Book Antiqua" pitchFamily="18" charset="0"/>
              </a:rPr>
              <a:t>Income statement accounts</a:t>
            </a:r>
            <a:r>
              <a:rPr lang="en-US" sz="2000">
                <a:latin typeface="Book Antiqua" pitchFamily="18" charset="0"/>
              </a:rPr>
              <a:t> are translated using </a:t>
            </a:r>
            <a:r>
              <a:rPr lang="en-US" sz="2000">
                <a:solidFill>
                  <a:schemeClr val="hlink"/>
                </a:solidFill>
                <a:latin typeface="Book Antiqua" pitchFamily="18" charset="0"/>
              </a:rPr>
              <a:t>historical rates of exchange</a:t>
            </a:r>
            <a:r>
              <a:rPr lang="en-US" sz="2000">
                <a:latin typeface="Book Antiqua" pitchFamily="18" charset="0"/>
              </a:rPr>
              <a:t> at the date of transaction or </a:t>
            </a:r>
            <a:r>
              <a:rPr lang="en-US" sz="2000">
                <a:solidFill>
                  <a:schemeClr val="hlink"/>
                </a:solidFill>
                <a:latin typeface="Book Antiqua" pitchFamily="18" charset="0"/>
              </a:rPr>
              <a:t>an average rate</a:t>
            </a:r>
            <a:r>
              <a:rPr lang="en-US" sz="2000">
                <a:latin typeface="Book Antiqua" pitchFamily="18" charset="0"/>
              </a:rPr>
              <a:t> as a practical alternative, provided the exchange rate does not fluctuate significantly.</a:t>
            </a:r>
          </a:p>
          <a:p>
            <a:pPr>
              <a:buFontTx/>
              <a:buChar char="•"/>
            </a:pPr>
            <a:endParaRPr lang="en-US" sz="2000">
              <a:latin typeface="Book Antiqua" pitchFamily="18" charset="0"/>
            </a:endParaRPr>
          </a:p>
          <a:p>
            <a:r>
              <a:rPr lang="en-US" sz="2000">
                <a:latin typeface="Book Antiqua" pitchFamily="18" charset="0"/>
              </a:rPr>
              <a:t>-  </a:t>
            </a:r>
            <a:r>
              <a:rPr lang="en-US" sz="2000">
                <a:solidFill>
                  <a:schemeClr val="hlink"/>
                </a:solidFill>
                <a:latin typeface="Book Antiqua" pitchFamily="18" charset="0"/>
              </a:rPr>
              <a:t>Exchange gains and losses</a:t>
            </a:r>
            <a:r>
              <a:rPr lang="en-US" sz="2000">
                <a:latin typeface="Book Antiqua" pitchFamily="18" charset="0"/>
              </a:rPr>
              <a:t> arising from an entity’s own foreign currency transaction are reported as </a:t>
            </a:r>
            <a:r>
              <a:rPr lang="en-US" sz="2000">
                <a:solidFill>
                  <a:schemeClr val="hlink"/>
                </a:solidFill>
                <a:latin typeface="Book Antiqua" pitchFamily="18" charset="0"/>
              </a:rPr>
              <a:t>part of the profit or loss</a:t>
            </a:r>
            <a:r>
              <a:rPr lang="en-US" sz="2000">
                <a:latin typeface="Book Antiqua" pitchFamily="18" charset="0"/>
              </a:rPr>
              <a:t> for the year.</a:t>
            </a:r>
          </a:p>
          <a:p>
            <a:pPr eaLnBrk="0" hangingPunct="0">
              <a:buFontTx/>
              <a:buChar char="•"/>
            </a:pPr>
            <a:endParaRPr lang="en-US" sz="2000">
              <a:latin typeface="Book Antiqua" pitchFamily="18" charset="0"/>
            </a:endParaRPr>
          </a:p>
        </p:txBody>
      </p:sp>
      <p:sp>
        <p:nvSpPr>
          <p:cNvPr id="68614" name="Rectangle 6"/>
          <p:cNvSpPr>
            <a:spLocks noChangeArrowheads="1"/>
          </p:cNvSpPr>
          <p:nvPr/>
        </p:nvSpPr>
        <p:spPr bwMode="auto">
          <a:xfrm>
            <a:off x="685800" y="152400"/>
            <a:ext cx="8077200" cy="1311275"/>
          </a:xfrm>
          <a:prstGeom prst="rect">
            <a:avLst/>
          </a:prstGeom>
          <a:noFill/>
          <a:ln w="9525">
            <a:noFill/>
            <a:miter lim="800000"/>
            <a:headEnd/>
            <a:tailEnd/>
          </a:ln>
          <a:effectLst/>
        </p:spPr>
        <p:txBody>
          <a:bodyPr>
            <a:spAutoFit/>
          </a:bodyPr>
          <a:lstStyle/>
          <a:p>
            <a:r>
              <a:rPr lang="en-US" sz="4000" b="1">
                <a:latin typeface="Book Antiqua" pitchFamily="18" charset="0"/>
              </a:rPr>
              <a:t>TRANSLATION – The Individual Entity contd..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8613">
                                            <p:txEl>
                                              <p:pRg st="0" end="0"/>
                                            </p:txEl>
                                          </p:spTgt>
                                        </p:tgtEl>
                                        <p:attrNameLst>
                                          <p:attrName>style.visibility</p:attrName>
                                        </p:attrNameLst>
                                      </p:cBhvr>
                                      <p:to>
                                        <p:strVal val="visible"/>
                                      </p:to>
                                    </p:set>
                                    <p:animEffect transition="in" filter="slide(fromBottom)">
                                      <p:cBhvr>
                                        <p:cTn id="7" dur="500"/>
                                        <p:tgtEl>
                                          <p:spTgt spid="686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68613">
                                            <p:txEl>
                                              <p:pRg st="2" end="2"/>
                                            </p:txEl>
                                          </p:spTgt>
                                        </p:tgtEl>
                                        <p:attrNameLst>
                                          <p:attrName>style.visibility</p:attrName>
                                        </p:attrNameLst>
                                      </p:cBhvr>
                                      <p:to>
                                        <p:strVal val="visible"/>
                                      </p:to>
                                    </p:set>
                                    <p:animEffect transition="in" filter="slide(fromBottom)">
                                      <p:cBhvr>
                                        <p:cTn id="12" dur="500"/>
                                        <p:tgtEl>
                                          <p:spTgt spid="6861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68613">
                                            <p:txEl>
                                              <p:pRg st="4" end="4"/>
                                            </p:txEl>
                                          </p:spTgt>
                                        </p:tgtEl>
                                        <p:attrNameLst>
                                          <p:attrName>style.visibility</p:attrName>
                                        </p:attrNameLst>
                                      </p:cBhvr>
                                      <p:to>
                                        <p:strVal val="visible"/>
                                      </p:to>
                                    </p:set>
                                    <p:animEffect transition="in" filter="slide(fromBottom)">
                                      <p:cBhvr>
                                        <p:cTn id="17" dur="500"/>
                                        <p:tgtEl>
                                          <p:spTgt spid="686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ChangeArrowheads="1"/>
          </p:cNvSpPr>
          <p:nvPr/>
        </p:nvSpPr>
        <p:spPr bwMode="auto">
          <a:xfrm>
            <a:off x="685800" y="152400"/>
            <a:ext cx="8077200" cy="1311275"/>
          </a:xfrm>
          <a:prstGeom prst="rect">
            <a:avLst/>
          </a:prstGeom>
          <a:noFill/>
          <a:ln w="9525">
            <a:noFill/>
            <a:miter lim="800000"/>
            <a:headEnd/>
            <a:tailEnd/>
          </a:ln>
          <a:effectLst/>
        </p:spPr>
        <p:txBody>
          <a:bodyPr>
            <a:spAutoFit/>
          </a:bodyPr>
          <a:lstStyle/>
          <a:p>
            <a:r>
              <a:rPr lang="en-US" sz="4000" b="1">
                <a:latin typeface="Book Antiqua" pitchFamily="18" charset="0"/>
              </a:rPr>
              <a:t>TRANSLATION – Consolidated Financial Statements</a:t>
            </a:r>
          </a:p>
        </p:txBody>
      </p:sp>
      <p:sp>
        <p:nvSpPr>
          <p:cNvPr id="69637" name="Rectangle 5"/>
          <p:cNvSpPr>
            <a:spLocks noChangeArrowheads="1"/>
          </p:cNvSpPr>
          <p:nvPr/>
        </p:nvSpPr>
        <p:spPr bwMode="auto">
          <a:xfrm>
            <a:off x="685800" y="2092325"/>
            <a:ext cx="8229600" cy="3013075"/>
          </a:xfrm>
          <a:prstGeom prst="rect">
            <a:avLst/>
          </a:prstGeom>
          <a:noFill/>
          <a:ln w="9525">
            <a:noFill/>
            <a:miter lim="800000"/>
            <a:headEnd/>
            <a:tailEnd/>
          </a:ln>
          <a:effectLst/>
        </p:spPr>
        <p:txBody>
          <a:bodyPr anchor="ctr">
            <a:spAutoFit/>
          </a:bodyPr>
          <a:lstStyle/>
          <a:p>
            <a:r>
              <a:rPr lang="en-US" sz="2400">
                <a:latin typeface="Book Antiqua" pitchFamily="18" charset="0"/>
              </a:rPr>
              <a:t>     When translating financial statements into a </a:t>
            </a:r>
            <a:r>
              <a:rPr lang="en-US" sz="2400">
                <a:solidFill>
                  <a:schemeClr val="hlink"/>
                </a:solidFill>
                <a:latin typeface="Book Antiqua" pitchFamily="18" charset="0"/>
              </a:rPr>
              <a:t>different presentation currency</a:t>
            </a:r>
            <a:r>
              <a:rPr lang="en-US" sz="2400">
                <a:latin typeface="Book Antiqua" pitchFamily="18" charset="0"/>
              </a:rPr>
              <a:t> IFRS, US GAAP and INDIAN GAAP require the </a:t>
            </a:r>
            <a:r>
              <a:rPr lang="en-US" sz="2400">
                <a:solidFill>
                  <a:schemeClr val="hlink"/>
                </a:solidFill>
                <a:latin typeface="Book Antiqua" pitchFamily="18" charset="0"/>
              </a:rPr>
              <a:t>assets and liabilities</a:t>
            </a:r>
            <a:r>
              <a:rPr lang="en-US" sz="2400">
                <a:latin typeface="Book Antiqua" pitchFamily="18" charset="0"/>
              </a:rPr>
              <a:t> to be translated </a:t>
            </a:r>
            <a:r>
              <a:rPr lang="en-US" sz="2400">
                <a:solidFill>
                  <a:schemeClr val="hlink"/>
                </a:solidFill>
                <a:latin typeface="Book Antiqua" pitchFamily="18" charset="0"/>
              </a:rPr>
              <a:t>using the closing rate</a:t>
            </a:r>
            <a:r>
              <a:rPr lang="en-US" sz="2400">
                <a:latin typeface="Book Antiqua" pitchFamily="18" charset="0"/>
              </a:rPr>
              <a:t>. Amounts in the </a:t>
            </a:r>
            <a:r>
              <a:rPr lang="en-US" sz="2400">
                <a:solidFill>
                  <a:schemeClr val="hlink"/>
                </a:solidFill>
                <a:latin typeface="Book Antiqua" pitchFamily="18" charset="0"/>
              </a:rPr>
              <a:t>income statements</a:t>
            </a:r>
            <a:r>
              <a:rPr lang="en-US" sz="2400">
                <a:latin typeface="Book Antiqua" pitchFamily="18" charset="0"/>
              </a:rPr>
              <a:t> are translated using the </a:t>
            </a:r>
            <a:r>
              <a:rPr lang="en-US" sz="2400">
                <a:solidFill>
                  <a:schemeClr val="hlink"/>
                </a:solidFill>
                <a:latin typeface="Book Antiqua" pitchFamily="18" charset="0"/>
              </a:rPr>
              <a:t>average rate</a:t>
            </a:r>
            <a:r>
              <a:rPr lang="en-US" sz="2400">
                <a:latin typeface="Book Antiqua" pitchFamily="18" charset="0"/>
              </a:rPr>
              <a:t> for the accounting period if the </a:t>
            </a:r>
            <a:r>
              <a:rPr lang="en-US" sz="2400">
                <a:solidFill>
                  <a:schemeClr val="hlink"/>
                </a:solidFill>
                <a:latin typeface="Book Antiqua" pitchFamily="18" charset="0"/>
              </a:rPr>
              <a:t>exchange rates do not fluctuate significantly</a:t>
            </a:r>
            <a:r>
              <a:rPr lang="en-US" sz="2400">
                <a:latin typeface="Book Antiqua" pitchFamily="18" charset="0"/>
              </a:rPr>
              <a:t>. IFRS and INDIAN GAAP are silent on the translation of equity accounts historical rates are used under US GAAP.</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ChangeArrowheads="1"/>
          </p:cNvSpPr>
          <p:nvPr/>
        </p:nvSpPr>
        <p:spPr bwMode="auto">
          <a:xfrm>
            <a:off x="685800" y="152400"/>
            <a:ext cx="8077200" cy="1311275"/>
          </a:xfrm>
          <a:prstGeom prst="rect">
            <a:avLst/>
          </a:prstGeom>
          <a:noFill/>
          <a:ln w="9525">
            <a:noFill/>
            <a:miter lim="800000"/>
            <a:headEnd/>
            <a:tailEnd/>
          </a:ln>
          <a:effectLst/>
        </p:spPr>
        <p:txBody>
          <a:bodyPr>
            <a:spAutoFit/>
          </a:bodyPr>
          <a:lstStyle/>
          <a:p>
            <a:r>
              <a:rPr lang="en-US" sz="4000" b="1">
                <a:latin typeface="Book Antiqua" pitchFamily="18" charset="0"/>
              </a:rPr>
              <a:t>Tracking of Translation Differences in Equity</a:t>
            </a:r>
          </a:p>
        </p:txBody>
      </p:sp>
      <p:sp>
        <p:nvSpPr>
          <p:cNvPr id="70661" name="Rectangle 5"/>
          <p:cNvSpPr>
            <a:spLocks noChangeArrowheads="1"/>
          </p:cNvSpPr>
          <p:nvPr/>
        </p:nvSpPr>
        <p:spPr bwMode="auto">
          <a:xfrm>
            <a:off x="609600" y="1736725"/>
            <a:ext cx="8382000" cy="3810000"/>
          </a:xfrm>
          <a:prstGeom prst="rect">
            <a:avLst/>
          </a:prstGeom>
          <a:noFill/>
          <a:ln w="9525">
            <a:noFill/>
            <a:miter lim="800000"/>
            <a:headEnd/>
            <a:tailEnd/>
          </a:ln>
          <a:effectLst/>
        </p:spPr>
        <p:txBody>
          <a:bodyPr anchor="ctr">
            <a:spAutoFit/>
          </a:bodyPr>
          <a:lstStyle/>
          <a:p>
            <a:pPr>
              <a:buFontTx/>
              <a:buChar char="•"/>
            </a:pPr>
            <a:r>
              <a:rPr lang="en-US" sz="2400" b="1">
                <a:latin typeface="Book Antiqua" pitchFamily="18" charset="0"/>
              </a:rPr>
              <a:t>INDIAN GAAP:</a:t>
            </a:r>
          </a:p>
          <a:p>
            <a:endParaRPr lang="en-US" sz="2000">
              <a:latin typeface="Book Antiqua" pitchFamily="18" charset="0"/>
            </a:endParaRPr>
          </a:p>
          <a:p>
            <a:r>
              <a:rPr lang="en-US" sz="2000">
                <a:latin typeface="Book Antiqua" pitchFamily="18" charset="0"/>
              </a:rPr>
              <a:t>     Translation </a:t>
            </a:r>
            <a:r>
              <a:rPr lang="en-US" sz="2000">
                <a:solidFill>
                  <a:schemeClr val="hlink"/>
                </a:solidFill>
                <a:latin typeface="Book Antiqua" pitchFamily="18" charset="0"/>
              </a:rPr>
              <a:t>differences in equity are separately tracked</a:t>
            </a:r>
            <a:r>
              <a:rPr lang="en-US" sz="2000">
                <a:latin typeface="Book Antiqua" pitchFamily="18" charset="0"/>
              </a:rPr>
              <a:t> and the cumulative amounts disclosed. The </a:t>
            </a:r>
            <a:r>
              <a:rPr lang="en-US" sz="2000">
                <a:solidFill>
                  <a:schemeClr val="hlink"/>
                </a:solidFill>
                <a:latin typeface="Book Antiqua" pitchFamily="18" charset="0"/>
              </a:rPr>
              <a:t>appropriate amount</a:t>
            </a:r>
            <a:r>
              <a:rPr lang="en-US" sz="2000">
                <a:latin typeface="Book Antiqua" pitchFamily="18" charset="0"/>
              </a:rPr>
              <a:t> of cumulative translation difference relating to the entity is </a:t>
            </a:r>
            <a:r>
              <a:rPr lang="en-US" sz="2000">
                <a:solidFill>
                  <a:schemeClr val="hlink"/>
                </a:solidFill>
                <a:latin typeface="Book Antiqua" pitchFamily="18" charset="0"/>
              </a:rPr>
              <a:t>transferred to the income statement</a:t>
            </a:r>
            <a:r>
              <a:rPr lang="en-US" sz="2000">
                <a:latin typeface="Book Antiqua" pitchFamily="18" charset="0"/>
              </a:rPr>
              <a:t> on disposal of a foreign operation and </a:t>
            </a:r>
            <a:r>
              <a:rPr lang="en-US" sz="2000">
                <a:solidFill>
                  <a:schemeClr val="hlink"/>
                </a:solidFill>
                <a:latin typeface="Book Antiqua" pitchFamily="18" charset="0"/>
              </a:rPr>
              <a:t>included in the gain or loss on sale</a:t>
            </a:r>
            <a:r>
              <a:rPr lang="en-US" sz="2000">
                <a:latin typeface="Book Antiqua" pitchFamily="18" charset="0"/>
              </a:rPr>
              <a:t>. The cumulative translation difference may be released through income statement, for a partial disposal on a pro rata basis relative to the portion disposed. The </a:t>
            </a:r>
            <a:r>
              <a:rPr lang="en-US" sz="2000">
                <a:solidFill>
                  <a:schemeClr val="hlink"/>
                </a:solidFill>
                <a:latin typeface="Book Antiqua" pitchFamily="18" charset="0"/>
              </a:rPr>
              <a:t>proportionate share</a:t>
            </a:r>
            <a:r>
              <a:rPr lang="en-US" sz="2000">
                <a:latin typeface="Book Antiqua" pitchFamily="18" charset="0"/>
              </a:rPr>
              <a:t> of the related cumulative translation difference is </a:t>
            </a:r>
            <a:r>
              <a:rPr lang="en-US" sz="2000">
                <a:solidFill>
                  <a:schemeClr val="hlink"/>
                </a:solidFill>
                <a:latin typeface="Book Antiqua" pitchFamily="18" charset="0"/>
              </a:rPr>
              <a:t>included in the gain or loss</a:t>
            </a:r>
            <a:r>
              <a:rPr lang="en-US" sz="2000">
                <a:latin typeface="Book Antiqua" pitchFamily="18" charset="0"/>
              </a:rPr>
              <a:t>. The payment of dividend out of pre-acquisition profits constitutes a return of the investment and is regarded as a partial disposal.</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4"/>
          <p:cNvSpPr>
            <a:spLocks noChangeArrowheads="1"/>
          </p:cNvSpPr>
          <p:nvPr/>
        </p:nvSpPr>
        <p:spPr bwMode="auto">
          <a:xfrm>
            <a:off x="685800" y="152400"/>
            <a:ext cx="8077200" cy="1311275"/>
          </a:xfrm>
          <a:prstGeom prst="rect">
            <a:avLst/>
          </a:prstGeom>
          <a:noFill/>
          <a:ln w="9525">
            <a:noFill/>
            <a:miter lim="800000"/>
            <a:headEnd/>
            <a:tailEnd/>
          </a:ln>
          <a:effectLst/>
        </p:spPr>
        <p:txBody>
          <a:bodyPr>
            <a:spAutoFit/>
          </a:bodyPr>
          <a:lstStyle/>
          <a:p>
            <a:r>
              <a:rPr lang="en-US" sz="4000" b="1">
                <a:latin typeface="Book Antiqua" pitchFamily="18" charset="0"/>
              </a:rPr>
              <a:t>Tracking of Translation Differences in Equity contd..</a:t>
            </a:r>
          </a:p>
        </p:txBody>
      </p:sp>
      <p:sp>
        <p:nvSpPr>
          <p:cNvPr id="71685" name="Rectangle 5"/>
          <p:cNvSpPr>
            <a:spLocks noChangeArrowheads="1"/>
          </p:cNvSpPr>
          <p:nvPr/>
        </p:nvSpPr>
        <p:spPr bwMode="auto">
          <a:xfrm>
            <a:off x="628650" y="1812925"/>
            <a:ext cx="8362950" cy="1554163"/>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US GAAP:</a:t>
            </a:r>
          </a:p>
          <a:p>
            <a:pPr>
              <a:buFontTx/>
              <a:buChar char="•"/>
            </a:pPr>
            <a:endParaRPr lang="en-US" sz="1200" b="1">
              <a:latin typeface="Times New Roman" pitchFamily="18" charset="0"/>
            </a:endParaRPr>
          </a:p>
          <a:p>
            <a:r>
              <a:rPr lang="en-US" sz="2000">
                <a:latin typeface="Times New Roman" pitchFamily="18" charset="0"/>
              </a:rPr>
              <a:t>     Similar to Indian GAAP, however, </a:t>
            </a:r>
            <a:r>
              <a:rPr lang="en-US" sz="2000">
                <a:solidFill>
                  <a:schemeClr val="hlink"/>
                </a:solidFill>
                <a:latin typeface="Times New Roman" pitchFamily="18" charset="0"/>
              </a:rPr>
              <a:t>gains and losses</a:t>
            </a:r>
            <a:r>
              <a:rPr lang="en-US" sz="2000">
                <a:latin typeface="Times New Roman" pitchFamily="18" charset="0"/>
              </a:rPr>
              <a:t> are </a:t>
            </a:r>
            <a:r>
              <a:rPr lang="en-US" sz="2000">
                <a:solidFill>
                  <a:schemeClr val="hlink"/>
                </a:solidFill>
                <a:latin typeface="Times New Roman" pitchFamily="18" charset="0"/>
              </a:rPr>
              <a:t>transferred to the income statement only upon sale </a:t>
            </a:r>
            <a:r>
              <a:rPr lang="en-US" sz="2000">
                <a:latin typeface="Times New Roman" pitchFamily="18" charset="0"/>
              </a:rPr>
              <a:t>or</a:t>
            </a:r>
            <a:r>
              <a:rPr lang="en-US" sz="2000">
                <a:solidFill>
                  <a:schemeClr val="hlink"/>
                </a:solidFill>
                <a:latin typeface="Times New Roman" pitchFamily="18" charset="0"/>
              </a:rPr>
              <a:t> complete </a:t>
            </a:r>
            <a:r>
              <a:rPr lang="en-US" sz="2000">
                <a:latin typeface="Times New Roman" pitchFamily="18" charset="0"/>
              </a:rPr>
              <a:t>or</a:t>
            </a:r>
            <a:r>
              <a:rPr lang="en-US" sz="2000">
                <a:solidFill>
                  <a:schemeClr val="hlink"/>
                </a:solidFill>
                <a:latin typeface="Times New Roman" pitchFamily="18" charset="0"/>
              </a:rPr>
              <a:t> substantially complete liquidation of the investment.</a:t>
            </a:r>
          </a:p>
        </p:txBody>
      </p:sp>
      <p:sp>
        <p:nvSpPr>
          <p:cNvPr id="71686" name="Rectangle 6"/>
          <p:cNvSpPr>
            <a:spLocks noChangeArrowheads="1"/>
          </p:cNvSpPr>
          <p:nvPr/>
        </p:nvSpPr>
        <p:spPr bwMode="auto">
          <a:xfrm>
            <a:off x="631825" y="3810000"/>
            <a:ext cx="3038475" cy="762000"/>
          </a:xfrm>
          <a:prstGeom prst="rect">
            <a:avLst/>
          </a:prstGeom>
          <a:noFill/>
          <a:ln w="9525">
            <a:noFill/>
            <a:miter lim="800000"/>
            <a:headEnd/>
            <a:tailEnd/>
          </a:ln>
          <a:effectLst/>
        </p:spPr>
        <p:txBody>
          <a:bodyPr wrap="none" anchor="ctr">
            <a:spAutoFit/>
          </a:bodyPr>
          <a:lstStyle/>
          <a:p>
            <a:pPr>
              <a:buFontTx/>
              <a:buChar char="•"/>
            </a:pPr>
            <a:r>
              <a:rPr lang="en-US" sz="2400" b="1">
                <a:latin typeface="Times New Roman" pitchFamily="18" charset="0"/>
              </a:rPr>
              <a:t>IFRS:</a:t>
            </a:r>
          </a:p>
          <a:p>
            <a:r>
              <a:rPr lang="en-US" sz="2000">
                <a:latin typeface="Times New Roman" pitchFamily="18" charset="0"/>
              </a:rPr>
              <a:t>     Similar to Indian GAAP.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1686">
                                            <p:txEl>
                                              <p:pRg st="0" end="0"/>
                                            </p:txEl>
                                          </p:spTgt>
                                        </p:tgtEl>
                                        <p:attrNameLst>
                                          <p:attrName>style.visibility</p:attrName>
                                        </p:attrNameLst>
                                      </p:cBhvr>
                                      <p:to>
                                        <p:strVal val="visible"/>
                                      </p:to>
                                    </p:set>
                                    <p:animEffect transition="in" filter="slide(fromBottom)">
                                      <p:cBhvr>
                                        <p:cTn id="7" dur="500"/>
                                        <p:tgtEl>
                                          <p:spTgt spid="71686">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71686">
                                            <p:txEl>
                                              <p:pRg st="1" end="1"/>
                                            </p:txEl>
                                          </p:spTgt>
                                        </p:tgtEl>
                                        <p:attrNameLst>
                                          <p:attrName>style.visibility</p:attrName>
                                        </p:attrNameLst>
                                      </p:cBhvr>
                                      <p:to>
                                        <p:strVal val="visible"/>
                                      </p:to>
                                    </p:set>
                                    <p:animEffect transition="in" filter="slide(fromBottom)">
                                      <p:cBhvr>
                                        <p:cTn id="10" dur="500"/>
                                        <p:tgtEl>
                                          <p:spTgt spid="7168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4"/>
          <p:cNvSpPr>
            <a:spLocks noChangeArrowheads="1"/>
          </p:cNvSpPr>
          <p:nvPr/>
        </p:nvSpPr>
        <p:spPr bwMode="auto">
          <a:xfrm>
            <a:off x="685800" y="746125"/>
            <a:ext cx="8458200" cy="701675"/>
          </a:xfrm>
          <a:prstGeom prst="rect">
            <a:avLst/>
          </a:prstGeom>
          <a:noFill/>
          <a:ln w="9525">
            <a:noFill/>
            <a:miter lim="800000"/>
            <a:headEnd/>
            <a:tailEnd/>
          </a:ln>
          <a:effectLst/>
        </p:spPr>
        <p:txBody>
          <a:bodyPr>
            <a:spAutoFit/>
          </a:bodyPr>
          <a:lstStyle/>
          <a:p>
            <a:r>
              <a:rPr lang="en-US" sz="4000" b="1">
                <a:latin typeface="Book Antiqua" pitchFamily="18" charset="0"/>
              </a:rPr>
              <a:t>Presentation Currency </a:t>
            </a:r>
          </a:p>
        </p:txBody>
      </p:sp>
      <p:sp>
        <p:nvSpPr>
          <p:cNvPr id="72709" name="Rectangle 5"/>
          <p:cNvSpPr>
            <a:spLocks noChangeArrowheads="1"/>
          </p:cNvSpPr>
          <p:nvPr/>
        </p:nvSpPr>
        <p:spPr bwMode="auto">
          <a:xfrm>
            <a:off x="619125" y="1600200"/>
            <a:ext cx="8372475" cy="1371600"/>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INDIAN GAAP:</a:t>
            </a:r>
          </a:p>
          <a:p>
            <a:r>
              <a:rPr lang="en-US" sz="2000">
                <a:latin typeface="Times New Roman" pitchFamily="18" charset="0"/>
              </a:rPr>
              <a:t>     It assumes an </a:t>
            </a:r>
            <a:r>
              <a:rPr lang="en-US" sz="2000">
                <a:solidFill>
                  <a:schemeClr val="hlink"/>
                </a:solidFill>
                <a:latin typeface="Times New Roman" pitchFamily="18" charset="0"/>
              </a:rPr>
              <a:t>entity normally uses the currency</a:t>
            </a:r>
            <a:r>
              <a:rPr lang="en-US" sz="2000">
                <a:latin typeface="Times New Roman" pitchFamily="18" charset="0"/>
              </a:rPr>
              <a:t> of the country in which it is </a:t>
            </a:r>
            <a:r>
              <a:rPr lang="en-US" sz="2000">
                <a:solidFill>
                  <a:schemeClr val="hlink"/>
                </a:solidFill>
                <a:latin typeface="Times New Roman" pitchFamily="18" charset="0"/>
              </a:rPr>
              <a:t>domiciled </a:t>
            </a:r>
            <a:r>
              <a:rPr lang="en-US" sz="2000">
                <a:latin typeface="Times New Roman" pitchFamily="18" charset="0"/>
              </a:rPr>
              <a:t>in presenting its financial statements. If a </a:t>
            </a:r>
            <a:r>
              <a:rPr lang="en-US" sz="2000">
                <a:solidFill>
                  <a:schemeClr val="hlink"/>
                </a:solidFill>
                <a:latin typeface="Times New Roman" pitchFamily="18" charset="0"/>
              </a:rPr>
              <a:t>different currency</a:t>
            </a:r>
            <a:r>
              <a:rPr lang="en-US" sz="2000">
                <a:latin typeface="Times New Roman" pitchFamily="18" charset="0"/>
              </a:rPr>
              <a:t> is used, requires </a:t>
            </a:r>
            <a:r>
              <a:rPr lang="en-US" sz="2000">
                <a:solidFill>
                  <a:schemeClr val="hlink"/>
                </a:solidFill>
                <a:latin typeface="Times New Roman" pitchFamily="18" charset="0"/>
              </a:rPr>
              <a:t>disclosure of the reason</a:t>
            </a:r>
            <a:r>
              <a:rPr lang="en-US" sz="2000">
                <a:latin typeface="Times New Roman" pitchFamily="18" charset="0"/>
              </a:rPr>
              <a:t> for using a different currency.</a:t>
            </a:r>
          </a:p>
        </p:txBody>
      </p:sp>
      <p:sp>
        <p:nvSpPr>
          <p:cNvPr id="72710" name="Rectangle 6"/>
          <p:cNvSpPr>
            <a:spLocks noChangeArrowheads="1"/>
          </p:cNvSpPr>
          <p:nvPr/>
        </p:nvSpPr>
        <p:spPr bwMode="auto">
          <a:xfrm>
            <a:off x="609600" y="3124200"/>
            <a:ext cx="8534400" cy="1981200"/>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IFRS:</a:t>
            </a:r>
          </a:p>
          <a:p>
            <a:r>
              <a:rPr lang="en-US" sz="2000">
                <a:solidFill>
                  <a:schemeClr val="hlink"/>
                </a:solidFill>
                <a:latin typeface="Times New Roman" pitchFamily="18" charset="0"/>
              </a:rPr>
              <a:t>     Assets and liabilities</a:t>
            </a:r>
            <a:r>
              <a:rPr lang="en-US" sz="2000">
                <a:latin typeface="Times New Roman" pitchFamily="18" charset="0"/>
              </a:rPr>
              <a:t> are translated at the </a:t>
            </a:r>
            <a:r>
              <a:rPr lang="en-US" sz="2000">
                <a:solidFill>
                  <a:schemeClr val="hlink"/>
                </a:solidFill>
                <a:latin typeface="Times New Roman" pitchFamily="18" charset="0"/>
              </a:rPr>
              <a:t>exchange rate</a:t>
            </a:r>
            <a:r>
              <a:rPr lang="en-US" sz="2000">
                <a:latin typeface="Times New Roman" pitchFamily="18" charset="0"/>
              </a:rPr>
              <a:t> at the balance sheet date when financial statements are presented in a currency other than the functional currency. </a:t>
            </a:r>
            <a:r>
              <a:rPr lang="en-US" sz="2000">
                <a:solidFill>
                  <a:schemeClr val="hlink"/>
                </a:solidFill>
                <a:latin typeface="Times New Roman" pitchFamily="18" charset="0"/>
              </a:rPr>
              <a:t>Income statement items</a:t>
            </a:r>
            <a:r>
              <a:rPr lang="en-US" sz="2000">
                <a:latin typeface="Times New Roman" pitchFamily="18" charset="0"/>
              </a:rPr>
              <a:t> are translated ate the </a:t>
            </a:r>
            <a:r>
              <a:rPr lang="en-US" sz="2000">
                <a:solidFill>
                  <a:schemeClr val="hlink"/>
                </a:solidFill>
                <a:latin typeface="Times New Roman" pitchFamily="18" charset="0"/>
              </a:rPr>
              <a:t>exchange rate</a:t>
            </a:r>
            <a:r>
              <a:rPr lang="en-US" sz="2000">
                <a:latin typeface="Times New Roman" pitchFamily="18" charset="0"/>
              </a:rPr>
              <a:t> at the date of the transaction or are permitted to use </a:t>
            </a:r>
            <a:r>
              <a:rPr lang="en-US" sz="2000">
                <a:solidFill>
                  <a:schemeClr val="hlink"/>
                </a:solidFill>
                <a:latin typeface="Times New Roman" pitchFamily="18" charset="0"/>
              </a:rPr>
              <a:t>average rates</a:t>
            </a:r>
            <a:r>
              <a:rPr lang="en-US" sz="2000">
                <a:latin typeface="Times New Roman" pitchFamily="18" charset="0"/>
              </a:rPr>
              <a:t> if the exchange rates do not fluctuate significantly.</a:t>
            </a:r>
          </a:p>
        </p:txBody>
      </p:sp>
      <p:sp>
        <p:nvSpPr>
          <p:cNvPr id="72711" name="Rectangle 7"/>
          <p:cNvSpPr>
            <a:spLocks noChangeArrowheads="1"/>
          </p:cNvSpPr>
          <p:nvPr/>
        </p:nvSpPr>
        <p:spPr bwMode="auto">
          <a:xfrm>
            <a:off x="609600" y="5349875"/>
            <a:ext cx="5645150" cy="762000"/>
          </a:xfrm>
          <a:prstGeom prst="rect">
            <a:avLst/>
          </a:prstGeom>
          <a:noFill/>
          <a:ln w="9525">
            <a:noFill/>
            <a:miter lim="800000"/>
            <a:headEnd/>
            <a:tailEnd/>
          </a:ln>
          <a:effectLst/>
        </p:spPr>
        <p:txBody>
          <a:bodyPr wrap="none" anchor="ctr">
            <a:spAutoFit/>
          </a:bodyPr>
          <a:lstStyle/>
          <a:p>
            <a:pPr>
              <a:buFontTx/>
              <a:buChar char="•"/>
            </a:pPr>
            <a:r>
              <a:rPr lang="en-US" sz="2400" b="1">
                <a:latin typeface="Times New Roman" pitchFamily="18" charset="0"/>
              </a:rPr>
              <a:t>US GAAP:</a:t>
            </a:r>
          </a:p>
          <a:p>
            <a:r>
              <a:rPr lang="en-US" sz="2000">
                <a:latin typeface="Times New Roman" pitchFamily="18" charset="0"/>
              </a:rPr>
              <a:t>     Similar to IFRS; </a:t>
            </a:r>
            <a:r>
              <a:rPr lang="en-US" sz="2000">
                <a:solidFill>
                  <a:schemeClr val="hlink"/>
                </a:solidFill>
                <a:latin typeface="Times New Roman" pitchFamily="18" charset="0"/>
              </a:rPr>
              <a:t>historical rates are used in equity</a:t>
            </a:r>
            <a:r>
              <a:rPr lang="en-US" sz="2000">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2710">
                                            <p:txEl>
                                              <p:pRg st="0" end="0"/>
                                            </p:txEl>
                                          </p:spTgt>
                                        </p:tgtEl>
                                        <p:attrNameLst>
                                          <p:attrName>style.visibility</p:attrName>
                                        </p:attrNameLst>
                                      </p:cBhvr>
                                      <p:to>
                                        <p:strVal val="visible"/>
                                      </p:to>
                                    </p:set>
                                    <p:animEffect transition="in" filter="slide(fromBottom)">
                                      <p:cBhvr>
                                        <p:cTn id="7" dur="500"/>
                                        <p:tgtEl>
                                          <p:spTgt spid="72710">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72710">
                                            <p:txEl>
                                              <p:pRg st="1" end="1"/>
                                            </p:txEl>
                                          </p:spTgt>
                                        </p:tgtEl>
                                        <p:attrNameLst>
                                          <p:attrName>style.visibility</p:attrName>
                                        </p:attrNameLst>
                                      </p:cBhvr>
                                      <p:to>
                                        <p:strVal val="visible"/>
                                      </p:to>
                                    </p:set>
                                    <p:animEffect transition="in" filter="slide(fromBottom)">
                                      <p:cBhvr>
                                        <p:cTn id="10" dur="500"/>
                                        <p:tgtEl>
                                          <p:spTgt spid="72710">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72711">
                                            <p:txEl>
                                              <p:pRg st="0" end="0"/>
                                            </p:txEl>
                                          </p:spTgt>
                                        </p:tgtEl>
                                        <p:attrNameLst>
                                          <p:attrName>style.visibility</p:attrName>
                                        </p:attrNameLst>
                                      </p:cBhvr>
                                      <p:to>
                                        <p:strVal val="visible"/>
                                      </p:to>
                                    </p:set>
                                    <p:animEffect transition="in" filter="slide(fromBottom)">
                                      <p:cBhvr>
                                        <p:cTn id="15" dur="500"/>
                                        <p:tgtEl>
                                          <p:spTgt spid="72711">
                                            <p:txEl>
                                              <p:pRg st="0" end="0"/>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72711">
                                            <p:txEl>
                                              <p:pRg st="1" end="1"/>
                                            </p:txEl>
                                          </p:spTgt>
                                        </p:tgtEl>
                                        <p:attrNameLst>
                                          <p:attrName>style.visibility</p:attrName>
                                        </p:attrNameLst>
                                      </p:cBhvr>
                                      <p:to>
                                        <p:strVal val="visible"/>
                                      </p:to>
                                    </p:set>
                                    <p:animEffect transition="in" filter="slide(fromBottom)">
                                      <p:cBhvr>
                                        <p:cTn id="18" dur="500"/>
                                        <p:tgtEl>
                                          <p:spTgt spid="727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Rectangle 4"/>
          <p:cNvSpPr>
            <a:spLocks noChangeArrowheads="1"/>
          </p:cNvSpPr>
          <p:nvPr/>
        </p:nvSpPr>
        <p:spPr bwMode="auto">
          <a:xfrm>
            <a:off x="685800" y="152400"/>
            <a:ext cx="8458200" cy="1311275"/>
          </a:xfrm>
          <a:prstGeom prst="rect">
            <a:avLst/>
          </a:prstGeom>
          <a:noFill/>
          <a:ln w="9525">
            <a:noFill/>
            <a:miter lim="800000"/>
            <a:headEnd/>
            <a:tailEnd/>
          </a:ln>
          <a:effectLst/>
        </p:spPr>
        <p:txBody>
          <a:bodyPr>
            <a:spAutoFit/>
          </a:bodyPr>
          <a:lstStyle/>
          <a:p>
            <a:r>
              <a:rPr lang="en-US" sz="4000" b="1">
                <a:latin typeface="Book Antiqua" pitchFamily="18" charset="0"/>
              </a:rPr>
              <a:t>Foreign Currency Translation –Hyperinflationary Economy</a:t>
            </a:r>
          </a:p>
        </p:txBody>
      </p:sp>
      <p:sp>
        <p:nvSpPr>
          <p:cNvPr id="73748" name="Rectangle 20"/>
          <p:cNvSpPr>
            <a:spLocks noChangeArrowheads="1"/>
          </p:cNvSpPr>
          <p:nvPr/>
        </p:nvSpPr>
        <p:spPr bwMode="auto">
          <a:xfrm>
            <a:off x="619125" y="1676400"/>
            <a:ext cx="8372475" cy="762000"/>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INDIAN GAAP:</a:t>
            </a:r>
          </a:p>
          <a:p>
            <a:r>
              <a:rPr lang="en-US" sz="2000">
                <a:latin typeface="Book Antiqua" pitchFamily="18" charset="0"/>
              </a:rPr>
              <a:t>     </a:t>
            </a:r>
            <a:r>
              <a:rPr lang="en-US" sz="2000">
                <a:solidFill>
                  <a:schemeClr val="hlink"/>
                </a:solidFill>
                <a:latin typeface="Book Antiqua" pitchFamily="18" charset="0"/>
              </a:rPr>
              <a:t>No specific guidance</a:t>
            </a:r>
            <a:r>
              <a:rPr lang="en-US" sz="2000">
                <a:latin typeface="Book Antiqua" pitchFamily="18" charset="0"/>
              </a:rPr>
              <a:t> for foreign currency translation</a:t>
            </a:r>
          </a:p>
        </p:txBody>
      </p:sp>
      <p:sp>
        <p:nvSpPr>
          <p:cNvPr id="73749" name="Rectangle 21"/>
          <p:cNvSpPr>
            <a:spLocks noChangeArrowheads="1"/>
          </p:cNvSpPr>
          <p:nvPr/>
        </p:nvSpPr>
        <p:spPr bwMode="auto">
          <a:xfrm>
            <a:off x="609600" y="2667000"/>
            <a:ext cx="8534400" cy="1981200"/>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IFRS:</a:t>
            </a:r>
          </a:p>
          <a:p>
            <a:r>
              <a:rPr lang="en-US" sz="2000">
                <a:solidFill>
                  <a:schemeClr val="hlink"/>
                </a:solidFill>
                <a:latin typeface="Times New Roman" pitchFamily="18" charset="0"/>
              </a:rPr>
              <a:t>     </a:t>
            </a:r>
            <a:r>
              <a:rPr lang="en-US" sz="2000">
                <a:latin typeface="Book Antiqua" pitchFamily="18" charset="0"/>
              </a:rPr>
              <a:t>Hyperinflation is indicated by </a:t>
            </a:r>
            <a:r>
              <a:rPr lang="en-US" sz="2000">
                <a:solidFill>
                  <a:schemeClr val="hlink"/>
                </a:solidFill>
                <a:latin typeface="Book Antiqua" pitchFamily="18" charset="0"/>
              </a:rPr>
              <a:t>characteristic of the economic environment</a:t>
            </a:r>
            <a:r>
              <a:rPr lang="en-US" sz="2000">
                <a:latin typeface="Book Antiqua" pitchFamily="18" charset="0"/>
              </a:rPr>
              <a:t> of a country. These characteristic include a) </a:t>
            </a:r>
            <a:r>
              <a:rPr lang="en-US" sz="2000">
                <a:solidFill>
                  <a:schemeClr val="hlink"/>
                </a:solidFill>
                <a:latin typeface="Book Antiqua" pitchFamily="18" charset="0"/>
              </a:rPr>
              <a:t>general population’s attitude towards local currency</a:t>
            </a:r>
            <a:r>
              <a:rPr lang="en-US" sz="2000">
                <a:latin typeface="Book Antiqua" pitchFamily="18" charset="0"/>
              </a:rPr>
              <a:t> b) </a:t>
            </a:r>
            <a:r>
              <a:rPr lang="en-US" sz="2000">
                <a:solidFill>
                  <a:schemeClr val="hlink"/>
                </a:solidFill>
                <a:latin typeface="Book Antiqua" pitchFamily="18" charset="0"/>
              </a:rPr>
              <a:t>prices linked to a price index</a:t>
            </a:r>
            <a:r>
              <a:rPr lang="en-US" sz="2000">
                <a:latin typeface="Book Antiqua" pitchFamily="18" charset="0"/>
              </a:rPr>
              <a:t> c) </a:t>
            </a:r>
            <a:r>
              <a:rPr lang="en-US" sz="2000">
                <a:solidFill>
                  <a:schemeClr val="hlink"/>
                </a:solidFill>
                <a:latin typeface="Book Antiqua" pitchFamily="18" charset="0"/>
              </a:rPr>
              <a:t>cumulative inflation rate</a:t>
            </a:r>
            <a:r>
              <a:rPr lang="en-US" sz="2000">
                <a:latin typeface="Book Antiqua" pitchFamily="18" charset="0"/>
              </a:rPr>
              <a:t> over three years is approaching or exceeds 100%</a:t>
            </a:r>
          </a:p>
        </p:txBody>
      </p:sp>
      <p:sp>
        <p:nvSpPr>
          <p:cNvPr id="73762" name="Rectangle 34"/>
          <p:cNvSpPr>
            <a:spLocks noChangeArrowheads="1"/>
          </p:cNvSpPr>
          <p:nvPr/>
        </p:nvSpPr>
        <p:spPr bwMode="auto">
          <a:xfrm>
            <a:off x="609600" y="4876800"/>
            <a:ext cx="6019800" cy="762000"/>
          </a:xfrm>
          <a:prstGeom prst="rect">
            <a:avLst/>
          </a:prstGeom>
          <a:noFill/>
          <a:ln w="9525">
            <a:noFill/>
            <a:miter lim="800000"/>
            <a:headEnd/>
            <a:tailEnd/>
          </a:ln>
          <a:effectLst/>
        </p:spPr>
        <p:txBody>
          <a:bodyPr>
            <a:spAutoFit/>
          </a:bodyPr>
          <a:lstStyle/>
          <a:p>
            <a:pPr>
              <a:buFontTx/>
              <a:buChar char="•"/>
            </a:pPr>
            <a:r>
              <a:rPr lang="en-US" sz="2400" b="1">
                <a:latin typeface="Book Antiqua" pitchFamily="18" charset="0"/>
              </a:rPr>
              <a:t>US GAAP:</a:t>
            </a:r>
          </a:p>
          <a:p>
            <a:r>
              <a:rPr lang="en-US"/>
              <a:t>     </a:t>
            </a:r>
            <a:r>
              <a:rPr lang="en-US" sz="2000">
                <a:solidFill>
                  <a:schemeClr val="hlink"/>
                </a:solidFill>
                <a:latin typeface="Book Antiqua" pitchFamily="18" charset="0"/>
              </a:rPr>
              <a:t>Similar to IFRS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3749">
                                            <p:txEl>
                                              <p:pRg st="0" end="0"/>
                                            </p:txEl>
                                          </p:spTgt>
                                        </p:tgtEl>
                                        <p:attrNameLst>
                                          <p:attrName>style.visibility</p:attrName>
                                        </p:attrNameLst>
                                      </p:cBhvr>
                                      <p:to>
                                        <p:strVal val="visible"/>
                                      </p:to>
                                    </p:set>
                                    <p:animEffect transition="in" filter="slide(fromBottom)">
                                      <p:cBhvr>
                                        <p:cTn id="7" dur="500"/>
                                        <p:tgtEl>
                                          <p:spTgt spid="73749">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73749">
                                            <p:txEl>
                                              <p:pRg st="1" end="1"/>
                                            </p:txEl>
                                          </p:spTgt>
                                        </p:tgtEl>
                                        <p:attrNameLst>
                                          <p:attrName>style.visibility</p:attrName>
                                        </p:attrNameLst>
                                      </p:cBhvr>
                                      <p:to>
                                        <p:strVal val="visible"/>
                                      </p:to>
                                    </p:set>
                                    <p:animEffect transition="in" filter="slide(fromBottom)">
                                      <p:cBhvr>
                                        <p:cTn id="10" dur="500"/>
                                        <p:tgtEl>
                                          <p:spTgt spid="7374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73762">
                                            <p:txEl>
                                              <p:pRg st="0" end="0"/>
                                            </p:txEl>
                                          </p:spTgt>
                                        </p:tgtEl>
                                        <p:attrNameLst>
                                          <p:attrName>style.visibility</p:attrName>
                                        </p:attrNameLst>
                                      </p:cBhvr>
                                      <p:to>
                                        <p:strVal val="visible"/>
                                      </p:to>
                                    </p:set>
                                    <p:animEffect transition="in" filter="slide(fromBottom)">
                                      <p:cBhvr>
                                        <p:cTn id="15" dur="500"/>
                                        <p:tgtEl>
                                          <p:spTgt spid="73762">
                                            <p:txEl>
                                              <p:pRg st="0" end="0"/>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73762">
                                            <p:txEl>
                                              <p:pRg st="1" end="1"/>
                                            </p:txEl>
                                          </p:spTgt>
                                        </p:tgtEl>
                                        <p:attrNameLst>
                                          <p:attrName>style.visibility</p:attrName>
                                        </p:attrNameLst>
                                      </p:cBhvr>
                                      <p:to>
                                        <p:strVal val="visible"/>
                                      </p:to>
                                    </p:set>
                                    <p:animEffect transition="in" filter="slide(fromBottom)">
                                      <p:cBhvr>
                                        <p:cTn id="18" dur="500"/>
                                        <p:tgtEl>
                                          <p:spTgt spid="7376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4"/>
          <p:cNvSpPr>
            <a:spLocks noChangeArrowheads="1"/>
          </p:cNvSpPr>
          <p:nvPr/>
        </p:nvSpPr>
        <p:spPr bwMode="auto">
          <a:xfrm>
            <a:off x="685800" y="152400"/>
            <a:ext cx="8458200" cy="1311275"/>
          </a:xfrm>
          <a:prstGeom prst="rect">
            <a:avLst/>
          </a:prstGeom>
          <a:noFill/>
          <a:ln w="9525">
            <a:noFill/>
            <a:miter lim="800000"/>
            <a:headEnd/>
            <a:tailEnd/>
          </a:ln>
          <a:effectLst/>
        </p:spPr>
        <p:txBody>
          <a:bodyPr>
            <a:spAutoFit/>
          </a:bodyPr>
          <a:lstStyle/>
          <a:p>
            <a:r>
              <a:rPr lang="en-US" sz="4000" b="1">
                <a:latin typeface="Book Antiqua" pitchFamily="18" charset="0"/>
              </a:rPr>
              <a:t>Functional Currency Translation –Hyperinflationary Economy</a:t>
            </a:r>
          </a:p>
        </p:txBody>
      </p:sp>
      <p:sp>
        <p:nvSpPr>
          <p:cNvPr id="75781" name="Rectangle 5"/>
          <p:cNvSpPr>
            <a:spLocks noChangeArrowheads="1"/>
          </p:cNvSpPr>
          <p:nvPr/>
        </p:nvSpPr>
        <p:spPr bwMode="auto">
          <a:xfrm>
            <a:off x="619125" y="1752600"/>
            <a:ext cx="8372475" cy="762000"/>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INDIAN GAAP:</a:t>
            </a:r>
          </a:p>
          <a:p>
            <a:r>
              <a:rPr lang="en-US" sz="2000">
                <a:latin typeface="Book Antiqua" pitchFamily="18" charset="0"/>
              </a:rPr>
              <a:t>     </a:t>
            </a:r>
            <a:r>
              <a:rPr lang="en-US" sz="2000">
                <a:solidFill>
                  <a:schemeClr val="hlink"/>
                </a:solidFill>
                <a:latin typeface="Book Antiqua" pitchFamily="18" charset="0"/>
              </a:rPr>
              <a:t>No specific guidance</a:t>
            </a:r>
            <a:r>
              <a:rPr lang="en-US" sz="2000">
                <a:latin typeface="Book Antiqua" pitchFamily="18" charset="0"/>
              </a:rPr>
              <a:t> for functional currency translation</a:t>
            </a:r>
          </a:p>
        </p:txBody>
      </p:sp>
      <p:sp>
        <p:nvSpPr>
          <p:cNvPr id="75782" name="Rectangle 6"/>
          <p:cNvSpPr>
            <a:spLocks noChangeArrowheads="1"/>
          </p:cNvSpPr>
          <p:nvPr/>
        </p:nvSpPr>
        <p:spPr bwMode="auto">
          <a:xfrm>
            <a:off x="609600" y="2743200"/>
            <a:ext cx="8382000" cy="1676400"/>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IFRS:</a:t>
            </a:r>
          </a:p>
          <a:p>
            <a:r>
              <a:rPr lang="en-US" sz="2000">
                <a:solidFill>
                  <a:schemeClr val="hlink"/>
                </a:solidFill>
                <a:latin typeface="Times New Roman" pitchFamily="18" charset="0"/>
              </a:rPr>
              <a:t>     </a:t>
            </a:r>
            <a:r>
              <a:rPr lang="en-US" sz="2000">
                <a:latin typeface="Book Antiqua" pitchFamily="18" charset="0"/>
              </a:rPr>
              <a:t>Functional currency </a:t>
            </a:r>
            <a:r>
              <a:rPr lang="en-US" sz="2000">
                <a:solidFill>
                  <a:schemeClr val="hlink"/>
                </a:solidFill>
                <a:latin typeface="Book Antiqua" pitchFamily="18" charset="0"/>
              </a:rPr>
              <a:t>use that currency</a:t>
            </a:r>
            <a:r>
              <a:rPr lang="en-US" sz="2000">
                <a:latin typeface="Book Antiqua" pitchFamily="18" charset="0"/>
              </a:rPr>
              <a:t> for measurement of transactions. </a:t>
            </a:r>
            <a:r>
              <a:rPr lang="en-US" sz="2000">
                <a:solidFill>
                  <a:schemeClr val="hlink"/>
                </a:solidFill>
                <a:latin typeface="Book Antiqua" pitchFamily="18" charset="0"/>
              </a:rPr>
              <a:t>Financial statement</a:t>
            </a:r>
            <a:r>
              <a:rPr lang="en-US" sz="2000">
                <a:latin typeface="Book Antiqua" pitchFamily="18" charset="0"/>
              </a:rPr>
              <a:t> for current &amp; prior period are </a:t>
            </a:r>
            <a:r>
              <a:rPr lang="en-US" sz="2000">
                <a:solidFill>
                  <a:schemeClr val="hlink"/>
                </a:solidFill>
                <a:latin typeface="Book Antiqua" pitchFamily="18" charset="0"/>
              </a:rPr>
              <a:t>remeasured </a:t>
            </a:r>
            <a:r>
              <a:rPr lang="en-US" sz="2000">
                <a:latin typeface="Book Antiqua" pitchFamily="18" charset="0"/>
              </a:rPr>
              <a:t>at the measurement unit current at the balance sheet date in order to present current purchasing power</a:t>
            </a:r>
          </a:p>
        </p:txBody>
      </p:sp>
      <p:sp>
        <p:nvSpPr>
          <p:cNvPr id="75794" name="Rectangle 18"/>
          <p:cNvSpPr>
            <a:spLocks noChangeArrowheads="1"/>
          </p:cNvSpPr>
          <p:nvPr/>
        </p:nvSpPr>
        <p:spPr bwMode="auto">
          <a:xfrm>
            <a:off x="619125" y="4648200"/>
            <a:ext cx="8372475" cy="1371600"/>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US GAAP:</a:t>
            </a:r>
          </a:p>
          <a:p>
            <a:r>
              <a:rPr lang="en-US" sz="2000">
                <a:latin typeface="Book Antiqua" pitchFamily="18" charset="0"/>
              </a:rPr>
              <a:t>     </a:t>
            </a:r>
            <a:r>
              <a:rPr lang="en-US" sz="2000">
                <a:solidFill>
                  <a:schemeClr val="hlink"/>
                </a:solidFill>
                <a:latin typeface="Book Antiqua" pitchFamily="18" charset="0"/>
              </a:rPr>
              <a:t>Does not generally permit inflation - adjusted financial statements</a:t>
            </a:r>
            <a:r>
              <a:rPr lang="en-US" sz="2000">
                <a:latin typeface="Book Antiqua" pitchFamily="18" charset="0"/>
              </a:rPr>
              <a:t>. The use of reporting currency ( US dollar ) as the functional currency is required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5782">
                                            <p:txEl>
                                              <p:pRg st="0" end="0"/>
                                            </p:txEl>
                                          </p:spTgt>
                                        </p:tgtEl>
                                        <p:attrNameLst>
                                          <p:attrName>style.visibility</p:attrName>
                                        </p:attrNameLst>
                                      </p:cBhvr>
                                      <p:to>
                                        <p:strVal val="visible"/>
                                      </p:to>
                                    </p:set>
                                    <p:animEffect transition="in" filter="slide(fromBottom)">
                                      <p:cBhvr>
                                        <p:cTn id="7" dur="500"/>
                                        <p:tgtEl>
                                          <p:spTgt spid="75782">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75782">
                                            <p:txEl>
                                              <p:pRg st="1" end="1"/>
                                            </p:txEl>
                                          </p:spTgt>
                                        </p:tgtEl>
                                        <p:attrNameLst>
                                          <p:attrName>style.visibility</p:attrName>
                                        </p:attrNameLst>
                                      </p:cBhvr>
                                      <p:to>
                                        <p:strVal val="visible"/>
                                      </p:to>
                                    </p:set>
                                    <p:animEffect transition="in" filter="slide(fromBottom)">
                                      <p:cBhvr>
                                        <p:cTn id="10" dur="500"/>
                                        <p:tgtEl>
                                          <p:spTgt spid="7578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75794">
                                            <p:txEl>
                                              <p:pRg st="0" end="0"/>
                                            </p:txEl>
                                          </p:spTgt>
                                        </p:tgtEl>
                                        <p:attrNameLst>
                                          <p:attrName>style.visibility</p:attrName>
                                        </p:attrNameLst>
                                      </p:cBhvr>
                                      <p:to>
                                        <p:strVal val="visible"/>
                                      </p:to>
                                    </p:set>
                                    <p:animEffect transition="in" filter="slide(fromBottom)">
                                      <p:cBhvr>
                                        <p:cTn id="15" dur="500"/>
                                        <p:tgtEl>
                                          <p:spTgt spid="75794">
                                            <p:txEl>
                                              <p:pRg st="0" end="0"/>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75794">
                                            <p:txEl>
                                              <p:pRg st="1" end="1"/>
                                            </p:txEl>
                                          </p:spTgt>
                                        </p:tgtEl>
                                        <p:attrNameLst>
                                          <p:attrName>style.visibility</p:attrName>
                                        </p:attrNameLst>
                                      </p:cBhvr>
                                      <p:to>
                                        <p:strVal val="visible"/>
                                      </p:to>
                                    </p:set>
                                    <p:animEffect transition="in" filter="slide(fromBottom)">
                                      <p:cBhvr>
                                        <p:cTn id="18" dur="500"/>
                                        <p:tgtEl>
                                          <p:spTgt spid="7579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8" name="Rectangle 4"/>
          <p:cNvSpPr>
            <a:spLocks noChangeArrowheads="1"/>
          </p:cNvSpPr>
          <p:nvPr/>
        </p:nvSpPr>
        <p:spPr bwMode="auto">
          <a:xfrm>
            <a:off x="685800" y="152400"/>
            <a:ext cx="8458200" cy="1311275"/>
          </a:xfrm>
          <a:prstGeom prst="rect">
            <a:avLst/>
          </a:prstGeom>
          <a:noFill/>
          <a:ln w="9525">
            <a:noFill/>
            <a:miter lim="800000"/>
            <a:headEnd/>
            <a:tailEnd/>
          </a:ln>
          <a:effectLst/>
        </p:spPr>
        <p:txBody>
          <a:bodyPr>
            <a:spAutoFit/>
          </a:bodyPr>
          <a:lstStyle/>
          <a:p>
            <a:r>
              <a:rPr lang="en-US" sz="4000" b="1">
                <a:latin typeface="Book Antiqua" pitchFamily="18" charset="0"/>
              </a:rPr>
              <a:t>Presentation Currency Translation – Hyperinflationary Economy</a:t>
            </a:r>
          </a:p>
        </p:txBody>
      </p:sp>
      <p:sp>
        <p:nvSpPr>
          <p:cNvPr id="77829" name="Rectangle 5"/>
          <p:cNvSpPr>
            <a:spLocks noChangeArrowheads="1"/>
          </p:cNvSpPr>
          <p:nvPr/>
        </p:nvSpPr>
        <p:spPr bwMode="auto">
          <a:xfrm>
            <a:off x="619125" y="1447800"/>
            <a:ext cx="8372475" cy="762000"/>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INDIAN GAAP:</a:t>
            </a:r>
          </a:p>
          <a:p>
            <a:r>
              <a:rPr lang="en-US" sz="2000">
                <a:latin typeface="Book Antiqua" pitchFamily="18" charset="0"/>
              </a:rPr>
              <a:t>     </a:t>
            </a:r>
            <a:r>
              <a:rPr lang="en-US" sz="2000">
                <a:solidFill>
                  <a:schemeClr val="hlink"/>
                </a:solidFill>
                <a:latin typeface="Book Antiqua" pitchFamily="18" charset="0"/>
              </a:rPr>
              <a:t>No specific guidance</a:t>
            </a:r>
            <a:r>
              <a:rPr lang="en-US" sz="2000">
                <a:latin typeface="Book Antiqua" pitchFamily="18" charset="0"/>
              </a:rPr>
              <a:t> for presentation currency translation</a:t>
            </a:r>
          </a:p>
        </p:txBody>
      </p:sp>
      <p:sp>
        <p:nvSpPr>
          <p:cNvPr id="77830" name="Rectangle 6"/>
          <p:cNvSpPr>
            <a:spLocks noChangeArrowheads="1"/>
          </p:cNvSpPr>
          <p:nvPr/>
        </p:nvSpPr>
        <p:spPr bwMode="auto">
          <a:xfrm>
            <a:off x="609600" y="2286000"/>
            <a:ext cx="8382000" cy="2895600"/>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IFRS:</a:t>
            </a:r>
          </a:p>
          <a:p>
            <a:r>
              <a:rPr lang="en-US" sz="2000">
                <a:solidFill>
                  <a:schemeClr val="hlink"/>
                </a:solidFill>
                <a:latin typeface="Times New Roman" pitchFamily="18" charset="0"/>
              </a:rPr>
              <a:t>     </a:t>
            </a:r>
            <a:r>
              <a:rPr lang="en-US" sz="2000">
                <a:latin typeface="Book Antiqua" pitchFamily="18" charset="0"/>
              </a:rPr>
              <a:t>Results &amp; financial position of those entities whose functional currency is the currency of a hyper inflationary economy are translated into a different presentation currency using following procedure:   </a:t>
            </a:r>
          </a:p>
          <a:p>
            <a:pPr>
              <a:buFontTx/>
              <a:buChar char="-"/>
            </a:pPr>
            <a:r>
              <a:rPr lang="en-US" sz="2000">
                <a:latin typeface="Book Antiqua" pitchFamily="18" charset="0"/>
              </a:rPr>
              <a:t>  </a:t>
            </a:r>
            <a:r>
              <a:rPr lang="en-US" sz="2000">
                <a:solidFill>
                  <a:schemeClr val="hlink"/>
                </a:solidFill>
                <a:latin typeface="Book Antiqua" pitchFamily="18" charset="0"/>
              </a:rPr>
              <a:t>All item including comparatives</a:t>
            </a:r>
            <a:r>
              <a:rPr lang="en-US" sz="2000">
                <a:latin typeface="Book Antiqua" pitchFamily="18" charset="0"/>
              </a:rPr>
              <a:t> are translated at the </a:t>
            </a:r>
            <a:r>
              <a:rPr lang="en-US" sz="2000">
                <a:solidFill>
                  <a:schemeClr val="hlink"/>
                </a:solidFill>
                <a:latin typeface="Book Antiqua" pitchFamily="18" charset="0"/>
              </a:rPr>
              <a:t>date of most recent balance sheet</a:t>
            </a:r>
            <a:r>
              <a:rPr lang="en-US" sz="2000">
                <a:latin typeface="Book Antiqua" pitchFamily="18" charset="0"/>
              </a:rPr>
              <a:t>                    </a:t>
            </a:r>
          </a:p>
          <a:p>
            <a:pPr>
              <a:buFontTx/>
              <a:buChar char="-"/>
            </a:pPr>
            <a:r>
              <a:rPr lang="en-US" sz="2000">
                <a:latin typeface="Book Antiqua" pitchFamily="18" charset="0"/>
              </a:rPr>
              <a:t>  When amount are translated into currency of a non inflationary economy, comparative amounts are those that were presented as current year amounts in the relevant prior - year financial statement</a:t>
            </a:r>
          </a:p>
        </p:txBody>
      </p:sp>
      <p:sp>
        <p:nvSpPr>
          <p:cNvPr id="77831" name="Rectangle 7"/>
          <p:cNvSpPr>
            <a:spLocks noChangeArrowheads="1"/>
          </p:cNvSpPr>
          <p:nvPr/>
        </p:nvSpPr>
        <p:spPr bwMode="auto">
          <a:xfrm>
            <a:off x="533400" y="5257800"/>
            <a:ext cx="8372475" cy="1371600"/>
          </a:xfrm>
          <a:prstGeom prst="rect">
            <a:avLst/>
          </a:prstGeom>
          <a:noFill/>
          <a:ln w="9525">
            <a:noFill/>
            <a:miter lim="800000"/>
            <a:headEnd/>
            <a:tailEnd/>
          </a:ln>
          <a:effectLst/>
        </p:spPr>
        <p:txBody>
          <a:bodyPr anchor="ctr">
            <a:spAutoFit/>
          </a:bodyPr>
          <a:lstStyle/>
          <a:p>
            <a:pPr>
              <a:buFontTx/>
              <a:buChar char="•"/>
            </a:pPr>
            <a:r>
              <a:rPr lang="en-US" sz="2400" b="1">
                <a:latin typeface="Times New Roman" pitchFamily="18" charset="0"/>
              </a:rPr>
              <a:t>US GAAP:</a:t>
            </a:r>
          </a:p>
          <a:p>
            <a:r>
              <a:rPr lang="en-US" sz="2000">
                <a:latin typeface="Book Antiqua" pitchFamily="18" charset="0"/>
              </a:rPr>
              <a:t>     </a:t>
            </a:r>
            <a:r>
              <a:rPr lang="en-US" sz="2000">
                <a:solidFill>
                  <a:schemeClr val="hlink"/>
                </a:solidFill>
                <a:latin typeface="Book Antiqua" pitchFamily="18" charset="0"/>
              </a:rPr>
              <a:t>Not applicable</a:t>
            </a:r>
            <a:r>
              <a:rPr lang="en-US" sz="2000">
                <a:latin typeface="Book Antiqua" pitchFamily="18" charset="0"/>
              </a:rPr>
              <a:t>, because the </a:t>
            </a:r>
            <a:r>
              <a:rPr lang="en-US" sz="2000">
                <a:solidFill>
                  <a:schemeClr val="hlink"/>
                </a:solidFill>
                <a:latin typeface="Book Antiqua" pitchFamily="18" charset="0"/>
              </a:rPr>
              <a:t>currency of a hyperinflationary economy</a:t>
            </a:r>
            <a:r>
              <a:rPr lang="en-US" sz="2000">
                <a:latin typeface="Book Antiqua" pitchFamily="18" charset="0"/>
              </a:rPr>
              <a:t> is </a:t>
            </a:r>
            <a:r>
              <a:rPr lang="en-US" sz="2000">
                <a:solidFill>
                  <a:schemeClr val="hlink"/>
                </a:solidFill>
                <a:latin typeface="Book Antiqua" pitchFamily="18" charset="0"/>
              </a:rPr>
              <a:t>not used</a:t>
            </a:r>
            <a:r>
              <a:rPr lang="en-US" sz="2000">
                <a:latin typeface="Book Antiqua" pitchFamily="18" charset="0"/>
              </a:rPr>
              <a:t> for measuring its transactions in the hyperinflationary economy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7830">
                                            <p:txEl>
                                              <p:pRg st="0" end="0"/>
                                            </p:txEl>
                                          </p:spTgt>
                                        </p:tgtEl>
                                        <p:attrNameLst>
                                          <p:attrName>style.visibility</p:attrName>
                                        </p:attrNameLst>
                                      </p:cBhvr>
                                      <p:to>
                                        <p:strVal val="visible"/>
                                      </p:to>
                                    </p:set>
                                    <p:animEffect transition="in" filter="slide(fromBottom)">
                                      <p:cBhvr>
                                        <p:cTn id="7" dur="500"/>
                                        <p:tgtEl>
                                          <p:spTgt spid="77830">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77830">
                                            <p:txEl>
                                              <p:pRg st="1" end="1"/>
                                            </p:txEl>
                                          </p:spTgt>
                                        </p:tgtEl>
                                        <p:attrNameLst>
                                          <p:attrName>style.visibility</p:attrName>
                                        </p:attrNameLst>
                                      </p:cBhvr>
                                      <p:to>
                                        <p:strVal val="visible"/>
                                      </p:to>
                                    </p:set>
                                    <p:animEffect transition="in" filter="slide(fromBottom)">
                                      <p:cBhvr>
                                        <p:cTn id="10" dur="500"/>
                                        <p:tgtEl>
                                          <p:spTgt spid="77830">
                                            <p:txEl>
                                              <p:pRg st="1" end="1"/>
                                            </p:txEl>
                                          </p:spTgt>
                                        </p:tgtEl>
                                      </p:cBhvr>
                                    </p:animEffect>
                                  </p:childTnLst>
                                </p:cTn>
                              </p:par>
                              <p:par>
                                <p:cTn id="11" presetID="12" presetClass="entr" presetSubtype="4" fill="hold" nodeType="withEffect">
                                  <p:stCondLst>
                                    <p:cond delay="0"/>
                                  </p:stCondLst>
                                  <p:childTnLst>
                                    <p:set>
                                      <p:cBhvr>
                                        <p:cTn id="12" dur="1" fill="hold">
                                          <p:stCondLst>
                                            <p:cond delay="0"/>
                                          </p:stCondLst>
                                        </p:cTn>
                                        <p:tgtEl>
                                          <p:spTgt spid="77830">
                                            <p:txEl>
                                              <p:pRg st="2" end="2"/>
                                            </p:txEl>
                                          </p:spTgt>
                                        </p:tgtEl>
                                        <p:attrNameLst>
                                          <p:attrName>style.visibility</p:attrName>
                                        </p:attrNameLst>
                                      </p:cBhvr>
                                      <p:to>
                                        <p:strVal val="visible"/>
                                      </p:to>
                                    </p:set>
                                    <p:animEffect transition="in" filter="slide(fromBottom)">
                                      <p:cBhvr>
                                        <p:cTn id="13" dur="500"/>
                                        <p:tgtEl>
                                          <p:spTgt spid="77830">
                                            <p:txEl>
                                              <p:pRg st="2" end="2"/>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77830">
                                            <p:txEl>
                                              <p:pRg st="3" end="3"/>
                                            </p:txEl>
                                          </p:spTgt>
                                        </p:tgtEl>
                                        <p:attrNameLst>
                                          <p:attrName>style.visibility</p:attrName>
                                        </p:attrNameLst>
                                      </p:cBhvr>
                                      <p:to>
                                        <p:strVal val="visible"/>
                                      </p:to>
                                    </p:set>
                                    <p:animEffect transition="in" filter="slide(fromBottom)">
                                      <p:cBhvr>
                                        <p:cTn id="16" dur="500"/>
                                        <p:tgtEl>
                                          <p:spTgt spid="77830">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77831">
                                            <p:txEl>
                                              <p:pRg st="0" end="0"/>
                                            </p:txEl>
                                          </p:spTgt>
                                        </p:tgtEl>
                                        <p:attrNameLst>
                                          <p:attrName>style.visibility</p:attrName>
                                        </p:attrNameLst>
                                      </p:cBhvr>
                                      <p:to>
                                        <p:strVal val="visible"/>
                                      </p:to>
                                    </p:set>
                                    <p:animEffect transition="in" filter="slide(fromBottom)">
                                      <p:cBhvr>
                                        <p:cTn id="21" dur="500"/>
                                        <p:tgtEl>
                                          <p:spTgt spid="77831">
                                            <p:txEl>
                                              <p:pRg st="0" end="0"/>
                                            </p:txEl>
                                          </p:spTgt>
                                        </p:tgtEl>
                                      </p:cBhvr>
                                    </p:animEffect>
                                  </p:childTnLst>
                                </p:cTn>
                              </p:par>
                              <p:par>
                                <p:cTn id="22" presetID="12" presetClass="entr" presetSubtype="4" fill="hold" nodeType="withEffect">
                                  <p:stCondLst>
                                    <p:cond delay="0"/>
                                  </p:stCondLst>
                                  <p:childTnLst>
                                    <p:set>
                                      <p:cBhvr>
                                        <p:cTn id="23" dur="1" fill="hold">
                                          <p:stCondLst>
                                            <p:cond delay="0"/>
                                          </p:stCondLst>
                                        </p:cTn>
                                        <p:tgtEl>
                                          <p:spTgt spid="77831">
                                            <p:txEl>
                                              <p:pRg st="1" end="1"/>
                                            </p:txEl>
                                          </p:spTgt>
                                        </p:tgtEl>
                                        <p:attrNameLst>
                                          <p:attrName>style.visibility</p:attrName>
                                        </p:attrNameLst>
                                      </p:cBhvr>
                                      <p:to>
                                        <p:strVal val="visible"/>
                                      </p:to>
                                    </p:set>
                                    <p:animEffect transition="in" filter="slide(fromBottom)">
                                      <p:cBhvr>
                                        <p:cTn id="24" dur="500"/>
                                        <p:tgtEl>
                                          <p:spTgt spid="778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Box 4"/>
          <p:cNvSpPr txBox="1">
            <a:spLocks noChangeArrowheads="1"/>
          </p:cNvSpPr>
          <p:nvPr/>
        </p:nvSpPr>
        <p:spPr bwMode="auto">
          <a:xfrm>
            <a:off x="762000" y="457200"/>
            <a:ext cx="8001000" cy="1006475"/>
          </a:xfrm>
          <a:prstGeom prst="rect">
            <a:avLst/>
          </a:prstGeom>
          <a:noFill/>
          <a:ln w="9525">
            <a:noFill/>
            <a:miter lim="800000"/>
            <a:headEnd/>
            <a:tailEnd/>
          </a:ln>
          <a:effectLst/>
        </p:spPr>
        <p:txBody>
          <a:bodyPr>
            <a:spAutoFit/>
          </a:bodyPr>
          <a:lstStyle/>
          <a:p>
            <a:r>
              <a:rPr lang="en-US" sz="6000">
                <a:latin typeface="Book Antiqua" pitchFamily="18" charset="0"/>
              </a:rPr>
              <a:t>Why GAAP?</a:t>
            </a:r>
          </a:p>
        </p:txBody>
      </p:sp>
      <p:sp>
        <p:nvSpPr>
          <p:cNvPr id="20485" name="Rectangle 5"/>
          <p:cNvSpPr>
            <a:spLocks noChangeArrowheads="1"/>
          </p:cNvSpPr>
          <p:nvPr/>
        </p:nvSpPr>
        <p:spPr bwMode="auto">
          <a:xfrm>
            <a:off x="609600" y="1600200"/>
            <a:ext cx="8229600" cy="5021263"/>
          </a:xfrm>
          <a:prstGeom prst="rect">
            <a:avLst/>
          </a:prstGeom>
          <a:noFill/>
          <a:ln w="9525">
            <a:noFill/>
            <a:miter lim="800000"/>
            <a:headEnd/>
            <a:tailEnd/>
          </a:ln>
          <a:effectLst/>
        </p:spPr>
        <p:txBody>
          <a:bodyPr anchor="ctr">
            <a:spAutoFit/>
          </a:bodyPr>
          <a:lstStyle/>
          <a:p>
            <a:pPr>
              <a:buFontTx/>
              <a:buChar char="•"/>
            </a:pPr>
            <a:r>
              <a:rPr lang="en-US" sz="2400">
                <a:latin typeface="Book Antiqua" pitchFamily="18" charset="0"/>
              </a:rPr>
              <a:t>GAAP are imposed on companies so that </a:t>
            </a:r>
            <a:r>
              <a:rPr lang="en-US" sz="2400">
                <a:solidFill>
                  <a:schemeClr val="hlink"/>
                </a:solidFill>
                <a:latin typeface="Book Antiqua" pitchFamily="18" charset="0"/>
              </a:rPr>
              <a:t>investors have a minimum level of consistency</a:t>
            </a:r>
            <a:r>
              <a:rPr lang="en-US" sz="2400">
                <a:latin typeface="Book Antiqua" pitchFamily="18" charset="0"/>
              </a:rPr>
              <a:t> in the financial statements they use when analyzing companies for investment purposes. </a:t>
            </a:r>
          </a:p>
          <a:p>
            <a:pPr>
              <a:buFontTx/>
              <a:buChar char="•"/>
            </a:pPr>
            <a:endParaRPr lang="en-US" sz="1200">
              <a:latin typeface="Book Antiqua" pitchFamily="18" charset="0"/>
            </a:endParaRPr>
          </a:p>
          <a:p>
            <a:pPr>
              <a:buFontTx/>
              <a:buChar char="•"/>
            </a:pPr>
            <a:r>
              <a:rPr lang="en-US" sz="2400">
                <a:latin typeface="Book Antiqua" pitchFamily="18" charset="0"/>
              </a:rPr>
              <a:t>GAAP cover such things as </a:t>
            </a:r>
            <a:r>
              <a:rPr lang="en-US" sz="2400">
                <a:solidFill>
                  <a:schemeClr val="hlink"/>
                </a:solidFill>
                <a:latin typeface="Book Antiqua" pitchFamily="18" charset="0"/>
              </a:rPr>
              <a:t>revenue recognition, balance sheet item classification and outstanding share measurements.</a:t>
            </a:r>
          </a:p>
          <a:p>
            <a:pPr>
              <a:buFontTx/>
              <a:buChar char="•"/>
            </a:pPr>
            <a:endParaRPr lang="en-US" sz="1200">
              <a:solidFill>
                <a:schemeClr val="hlink"/>
              </a:solidFill>
              <a:latin typeface="Book Antiqua" pitchFamily="18" charset="0"/>
            </a:endParaRPr>
          </a:p>
          <a:p>
            <a:pPr>
              <a:buFontTx/>
              <a:buChar char="•"/>
            </a:pPr>
            <a:r>
              <a:rPr lang="en-US" sz="2400">
                <a:latin typeface="Book Antiqua" pitchFamily="18" charset="0"/>
              </a:rPr>
              <a:t> Companies are </a:t>
            </a:r>
            <a:r>
              <a:rPr lang="en-US" sz="2400">
                <a:solidFill>
                  <a:schemeClr val="hlink"/>
                </a:solidFill>
                <a:latin typeface="Book Antiqua" pitchFamily="18" charset="0"/>
              </a:rPr>
              <a:t>expected to follow GAAP rules when reporting their financial data</a:t>
            </a:r>
            <a:r>
              <a:rPr lang="en-US" sz="2400">
                <a:latin typeface="Book Antiqua" pitchFamily="18" charset="0"/>
              </a:rPr>
              <a:t> via financial statements.</a:t>
            </a:r>
          </a:p>
          <a:p>
            <a:pPr>
              <a:buFontTx/>
              <a:buChar char="•"/>
            </a:pPr>
            <a:endParaRPr lang="en-US" sz="1200">
              <a:latin typeface="Book Antiqua" pitchFamily="18" charset="0"/>
            </a:endParaRPr>
          </a:p>
          <a:p>
            <a:pPr>
              <a:buFontTx/>
              <a:buChar char="•"/>
            </a:pPr>
            <a:r>
              <a:rPr lang="en-US" sz="2400">
                <a:latin typeface="Book Antiqua" pitchFamily="18" charset="0"/>
              </a:rPr>
              <a:t> If a financial statement is not prepared using GAAP principles, be very wary!</a:t>
            </a:r>
            <a:br>
              <a:rPr lang="en-US" sz="2400">
                <a:latin typeface="Book Antiqua" pitchFamily="18" charset="0"/>
              </a:rPr>
            </a:br>
            <a:endParaRPr lang="en-US" sz="240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0485">
                                            <p:txEl>
                                              <p:pRg st="0" end="0"/>
                                            </p:txEl>
                                          </p:spTgt>
                                        </p:tgtEl>
                                        <p:attrNameLst>
                                          <p:attrName>style.visibility</p:attrName>
                                        </p:attrNameLst>
                                      </p:cBhvr>
                                      <p:to>
                                        <p:strVal val="visible"/>
                                      </p:to>
                                    </p:set>
                                    <p:animEffect transition="in" filter="slide(fromBottom)">
                                      <p:cBhvr>
                                        <p:cTn id="7" dur="500"/>
                                        <p:tgtEl>
                                          <p:spTgt spid="204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20485">
                                            <p:txEl>
                                              <p:pRg st="2" end="2"/>
                                            </p:txEl>
                                          </p:spTgt>
                                        </p:tgtEl>
                                        <p:attrNameLst>
                                          <p:attrName>style.visibility</p:attrName>
                                        </p:attrNameLst>
                                      </p:cBhvr>
                                      <p:to>
                                        <p:strVal val="visible"/>
                                      </p:to>
                                    </p:set>
                                    <p:animEffect transition="in" filter="slide(fromBottom)">
                                      <p:cBhvr>
                                        <p:cTn id="12" dur="500"/>
                                        <p:tgtEl>
                                          <p:spTgt spid="2048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20485">
                                            <p:txEl>
                                              <p:pRg st="4" end="4"/>
                                            </p:txEl>
                                          </p:spTgt>
                                        </p:tgtEl>
                                        <p:attrNameLst>
                                          <p:attrName>style.visibility</p:attrName>
                                        </p:attrNameLst>
                                      </p:cBhvr>
                                      <p:to>
                                        <p:strVal val="visible"/>
                                      </p:to>
                                    </p:set>
                                    <p:animEffect transition="in" filter="slide(fromBottom)">
                                      <p:cBhvr>
                                        <p:cTn id="17" dur="500"/>
                                        <p:tgtEl>
                                          <p:spTgt spid="2048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20485">
                                            <p:txEl>
                                              <p:pRg st="6" end="6"/>
                                            </p:txEl>
                                          </p:spTgt>
                                        </p:tgtEl>
                                        <p:attrNameLst>
                                          <p:attrName>style.visibility</p:attrName>
                                        </p:attrNameLst>
                                      </p:cBhvr>
                                      <p:to>
                                        <p:strVal val="visible"/>
                                      </p:to>
                                    </p:set>
                                    <p:animEffect transition="in" filter="slide(fromBottom)">
                                      <p:cBhvr>
                                        <p:cTn id="22" dur="500"/>
                                        <p:tgtEl>
                                          <p:spTgt spid="2048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Text Box 4"/>
          <p:cNvSpPr txBox="1">
            <a:spLocks noChangeArrowheads="1"/>
          </p:cNvSpPr>
          <p:nvPr/>
        </p:nvSpPr>
        <p:spPr bwMode="auto">
          <a:xfrm>
            <a:off x="685800" y="762000"/>
            <a:ext cx="8001000" cy="701675"/>
          </a:xfrm>
          <a:prstGeom prst="rect">
            <a:avLst/>
          </a:prstGeom>
          <a:noFill/>
          <a:ln w="9525">
            <a:noFill/>
            <a:miter lim="800000"/>
            <a:headEnd/>
            <a:tailEnd/>
          </a:ln>
          <a:effectLst/>
        </p:spPr>
        <p:txBody>
          <a:bodyPr>
            <a:spAutoFit/>
          </a:bodyPr>
          <a:lstStyle/>
          <a:p>
            <a:r>
              <a:rPr lang="en-US" sz="4000" b="1">
                <a:latin typeface="Book Antiqua" pitchFamily="18" charset="0"/>
              </a:rPr>
              <a:t>References for Details..</a:t>
            </a:r>
          </a:p>
        </p:txBody>
      </p:sp>
      <p:sp>
        <p:nvSpPr>
          <p:cNvPr id="78853" name="Text Box 5"/>
          <p:cNvSpPr txBox="1">
            <a:spLocks noChangeArrowheads="1"/>
          </p:cNvSpPr>
          <p:nvPr/>
        </p:nvSpPr>
        <p:spPr bwMode="auto">
          <a:xfrm>
            <a:off x="838200" y="2562225"/>
            <a:ext cx="7848600" cy="1552575"/>
          </a:xfrm>
          <a:prstGeom prst="rect">
            <a:avLst/>
          </a:prstGeom>
          <a:noFill/>
          <a:ln w="9525">
            <a:noFill/>
            <a:miter lim="800000"/>
            <a:headEnd/>
            <a:tailEnd/>
          </a:ln>
          <a:effectLst/>
        </p:spPr>
        <p:txBody>
          <a:bodyPr>
            <a:spAutoFit/>
          </a:bodyPr>
          <a:lstStyle/>
          <a:p>
            <a:pPr>
              <a:spcBef>
                <a:spcPct val="50000"/>
              </a:spcBef>
              <a:buFontTx/>
              <a:buChar char="•"/>
            </a:pPr>
            <a:r>
              <a:rPr lang="en-US" sz="2400" b="1">
                <a:latin typeface="Book Antiqua" pitchFamily="18" charset="0"/>
              </a:rPr>
              <a:t>INDIAN GAAP : AS 11 (REVISED 2003)</a:t>
            </a:r>
          </a:p>
          <a:p>
            <a:pPr>
              <a:spcBef>
                <a:spcPct val="50000"/>
              </a:spcBef>
              <a:buFontTx/>
              <a:buChar char="•"/>
            </a:pPr>
            <a:r>
              <a:rPr lang="en-US" sz="2400" b="1">
                <a:latin typeface="Book Antiqua" pitchFamily="18" charset="0"/>
              </a:rPr>
              <a:t>US GAAP : FAS 52, FIN 37</a:t>
            </a:r>
          </a:p>
          <a:p>
            <a:pPr>
              <a:spcBef>
                <a:spcPct val="50000"/>
              </a:spcBef>
              <a:buFontTx/>
              <a:buChar char="•"/>
            </a:pPr>
            <a:r>
              <a:rPr lang="en-US" sz="2400" b="1">
                <a:latin typeface="Book Antiqua" pitchFamily="18" charset="0"/>
              </a:rPr>
              <a:t>IFRS : Framework, IAS 21, IAS 29</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6" name="Text Box 4"/>
          <p:cNvSpPr txBox="1">
            <a:spLocks noChangeArrowheads="1"/>
          </p:cNvSpPr>
          <p:nvPr/>
        </p:nvSpPr>
        <p:spPr bwMode="auto">
          <a:xfrm>
            <a:off x="685800" y="457200"/>
            <a:ext cx="7315200" cy="1006475"/>
          </a:xfrm>
          <a:prstGeom prst="rect">
            <a:avLst/>
          </a:prstGeom>
          <a:noFill/>
          <a:ln w="9525">
            <a:noFill/>
            <a:miter lim="800000"/>
            <a:headEnd/>
            <a:tailEnd/>
          </a:ln>
          <a:effectLst/>
        </p:spPr>
        <p:txBody>
          <a:bodyPr>
            <a:spAutoFit/>
          </a:bodyPr>
          <a:lstStyle/>
          <a:p>
            <a:r>
              <a:rPr lang="en-US" sz="6000">
                <a:latin typeface="Book Antiqua" pitchFamily="18" charset="0"/>
              </a:rPr>
              <a:t>References</a:t>
            </a:r>
          </a:p>
        </p:txBody>
      </p:sp>
      <p:sp>
        <p:nvSpPr>
          <p:cNvPr id="79877" name="Text Box 5"/>
          <p:cNvSpPr txBox="1">
            <a:spLocks noChangeArrowheads="1"/>
          </p:cNvSpPr>
          <p:nvPr/>
        </p:nvSpPr>
        <p:spPr bwMode="auto">
          <a:xfrm>
            <a:off x="974725" y="2017713"/>
            <a:ext cx="7788275" cy="1616075"/>
          </a:xfrm>
          <a:prstGeom prst="rect">
            <a:avLst/>
          </a:prstGeom>
          <a:noFill/>
          <a:ln w="9525">
            <a:noFill/>
            <a:miter lim="800000"/>
            <a:headEnd/>
            <a:tailEnd/>
          </a:ln>
          <a:effectLst/>
        </p:spPr>
        <p:txBody>
          <a:bodyPr>
            <a:spAutoFit/>
          </a:bodyPr>
          <a:lstStyle/>
          <a:p>
            <a:pPr marL="342900" indent="-342900">
              <a:buFontTx/>
              <a:buAutoNum type="arabicParenR"/>
            </a:pPr>
            <a:r>
              <a:rPr lang="en-US" sz="2000">
                <a:latin typeface="Book Antiqua" pitchFamily="18" charset="0"/>
                <a:hlinkClick r:id="rId2"/>
              </a:rPr>
              <a:t>Http</a:t>
            </a:r>
            <a:r>
              <a:rPr lang="en-US" sz="2000">
                <a:latin typeface="Book Antiqua" pitchFamily="18" charset="0"/>
                <a:sym typeface="Wingdings" pitchFamily="2" charset="2"/>
                <a:hlinkClick r:id="rId2"/>
              </a:rPr>
              <a:t>://www.icai</a:t>
            </a:r>
            <a:endParaRPr lang="en-US" sz="2000">
              <a:latin typeface="Book Antiqua" pitchFamily="18" charset="0"/>
              <a:sym typeface="Wingdings" pitchFamily="2" charset="2"/>
            </a:endParaRPr>
          </a:p>
          <a:p>
            <a:pPr marL="342900" indent="-342900">
              <a:buFontTx/>
              <a:buAutoNum type="arabicParenR"/>
            </a:pPr>
            <a:endParaRPr lang="en-US" sz="2000">
              <a:latin typeface="Book Antiqua" pitchFamily="18" charset="0"/>
            </a:endParaRPr>
          </a:p>
          <a:p>
            <a:pPr marL="342900" indent="-342900"/>
            <a:r>
              <a:rPr lang="en-US" sz="2000">
                <a:latin typeface="Book Antiqua" pitchFamily="18" charset="0"/>
              </a:rPr>
              <a:t>2)   </a:t>
            </a:r>
            <a:r>
              <a:rPr lang="en-US" sz="2000" b="1">
                <a:latin typeface="Book Antiqua" pitchFamily="18" charset="0"/>
              </a:rPr>
              <a:t>Similarities &amp; Differences : A comparison of IFRS, US GAAP and INDIAN GAAP</a:t>
            </a:r>
            <a:r>
              <a:rPr lang="en-US" sz="2000">
                <a:latin typeface="Book Antiqua" pitchFamily="18" charset="0"/>
              </a:rPr>
              <a:t> – by </a:t>
            </a:r>
            <a:r>
              <a:rPr lang="en-US" sz="2000" b="1">
                <a:latin typeface="Book Antiqua" pitchFamily="18" charset="0"/>
              </a:rPr>
              <a:t>Price Water House Coopers</a:t>
            </a:r>
            <a:r>
              <a:rPr lang="en-US" sz="2000">
                <a:latin typeface="Book Antiqua" pitchFamily="18" charset="0"/>
              </a:rPr>
              <a:t>: November 2006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Text Box 4"/>
          <p:cNvSpPr txBox="1">
            <a:spLocks noChangeArrowheads="1"/>
          </p:cNvSpPr>
          <p:nvPr/>
        </p:nvSpPr>
        <p:spPr bwMode="auto">
          <a:xfrm>
            <a:off x="762000" y="2651125"/>
            <a:ext cx="8001000" cy="1311275"/>
          </a:xfrm>
          <a:prstGeom prst="rect">
            <a:avLst/>
          </a:prstGeom>
          <a:noFill/>
          <a:ln w="9525">
            <a:noFill/>
            <a:miter lim="800000"/>
            <a:headEnd/>
            <a:tailEnd/>
          </a:ln>
          <a:effectLst/>
        </p:spPr>
        <p:txBody>
          <a:bodyPr>
            <a:spAutoFit/>
          </a:bodyPr>
          <a:lstStyle/>
          <a:p>
            <a:pPr algn="ctr"/>
            <a:r>
              <a:rPr lang="en-US" sz="8000">
                <a:latin typeface="Book Antiqua" pitchFamily="18" charset="0"/>
              </a:rPr>
              <a:t>Thank You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 Box 4"/>
          <p:cNvSpPr txBox="1">
            <a:spLocks noChangeArrowheads="1"/>
          </p:cNvSpPr>
          <p:nvPr/>
        </p:nvSpPr>
        <p:spPr bwMode="auto">
          <a:xfrm>
            <a:off x="762000" y="457200"/>
            <a:ext cx="8001000" cy="1006475"/>
          </a:xfrm>
          <a:prstGeom prst="rect">
            <a:avLst/>
          </a:prstGeom>
          <a:noFill/>
          <a:ln w="9525">
            <a:noFill/>
            <a:miter lim="800000"/>
            <a:headEnd/>
            <a:tailEnd/>
          </a:ln>
          <a:effectLst/>
        </p:spPr>
        <p:txBody>
          <a:bodyPr>
            <a:spAutoFit/>
          </a:bodyPr>
          <a:lstStyle/>
          <a:p>
            <a:r>
              <a:rPr lang="en-US" sz="6000">
                <a:latin typeface="Book Antiqua" pitchFamily="18" charset="0"/>
              </a:rPr>
              <a:t>Important points</a:t>
            </a:r>
          </a:p>
        </p:txBody>
      </p:sp>
      <p:sp>
        <p:nvSpPr>
          <p:cNvPr id="21509" name="Rectangle 5"/>
          <p:cNvSpPr>
            <a:spLocks noChangeArrowheads="1"/>
          </p:cNvSpPr>
          <p:nvPr/>
        </p:nvSpPr>
        <p:spPr bwMode="auto">
          <a:xfrm>
            <a:off x="609600" y="1774825"/>
            <a:ext cx="8105775" cy="4473575"/>
          </a:xfrm>
          <a:prstGeom prst="rect">
            <a:avLst/>
          </a:prstGeom>
          <a:noFill/>
          <a:ln w="9525">
            <a:noFill/>
            <a:miter lim="800000"/>
            <a:headEnd/>
            <a:tailEnd/>
          </a:ln>
          <a:effectLst/>
        </p:spPr>
        <p:txBody>
          <a:bodyPr anchor="ctr">
            <a:spAutoFit/>
          </a:bodyPr>
          <a:lstStyle/>
          <a:p>
            <a:pPr>
              <a:buFontTx/>
              <a:buChar char="•"/>
            </a:pPr>
            <a:r>
              <a:rPr lang="en-US" sz="2400">
                <a:latin typeface="Book Antiqua" pitchFamily="18" charset="0"/>
              </a:rPr>
              <a:t> When comparing financial statements from </a:t>
            </a:r>
            <a:r>
              <a:rPr lang="en-US" sz="2400">
                <a:solidFill>
                  <a:schemeClr val="hlink"/>
                </a:solidFill>
                <a:latin typeface="Book Antiqua" pitchFamily="18" charset="0"/>
              </a:rPr>
              <a:t>different years</a:t>
            </a:r>
            <a:r>
              <a:rPr lang="en-US" sz="2400">
                <a:latin typeface="Book Antiqua" pitchFamily="18" charset="0"/>
              </a:rPr>
              <a:t>, it is important to note any </a:t>
            </a:r>
            <a:r>
              <a:rPr lang="en-US" sz="2400">
                <a:solidFill>
                  <a:schemeClr val="hlink"/>
                </a:solidFill>
                <a:latin typeface="Book Antiqua" pitchFamily="18" charset="0"/>
              </a:rPr>
              <a:t>changes in GAAP over the intervening period</a:t>
            </a:r>
            <a:r>
              <a:rPr lang="en-US" sz="2400">
                <a:latin typeface="Book Antiqua" pitchFamily="18" charset="0"/>
              </a:rPr>
              <a:t>. </a:t>
            </a:r>
          </a:p>
          <a:p>
            <a:pPr>
              <a:buFontTx/>
              <a:buChar char="•"/>
            </a:pPr>
            <a:endParaRPr lang="en-US" sz="2400">
              <a:latin typeface="Book Antiqua" pitchFamily="18" charset="0"/>
            </a:endParaRPr>
          </a:p>
          <a:p>
            <a:pPr>
              <a:buFontTx/>
              <a:buChar char="•"/>
            </a:pPr>
            <a:r>
              <a:rPr lang="en-US" sz="2400">
                <a:latin typeface="Book Antiqua" pitchFamily="18" charset="0"/>
              </a:rPr>
              <a:t> Since GAAP is only a </a:t>
            </a:r>
            <a:r>
              <a:rPr lang="en-US" sz="2400">
                <a:solidFill>
                  <a:schemeClr val="hlink"/>
                </a:solidFill>
                <a:latin typeface="Book Antiqua" pitchFamily="18" charset="0"/>
              </a:rPr>
              <a:t>set of guidelines</a:t>
            </a:r>
            <a:r>
              <a:rPr lang="en-US" sz="2400">
                <a:latin typeface="Book Antiqua" pitchFamily="18" charset="0"/>
              </a:rPr>
              <a:t>, it </a:t>
            </a:r>
            <a:r>
              <a:rPr lang="en-US" sz="2400">
                <a:solidFill>
                  <a:schemeClr val="hlink"/>
                </a:solidFill>
                <a:latin typeface="Book Antiqua" pitchFamily="18" charset="0"/>
              </a:rPr>
              <a:t>cannot guarantee</a:t>
            </a:r>
            <a:r>
              <a:rPr lang="en-US" sz="2400">
                <a:latin typeface="Book Antiqua" pitchFamily="18" charset="0"/>
              </a:rPr>
              <a:t> financial statements are not fraudulent. So, even when a company uses GAAP, we still </a:t>
            </a:r>
            <a:r>
              <a:rPr lang="en-US" sz="2400">
                <a:solidFill>
                  <a:schemeClr val="hlink"/>
                </a:solidFill>
                <a:latin typeface="Book Antiqua" pitchFamily="18" charset="0"/>
              </a:rPr>
              <a:t>need to scrutinize its financial statements. </a:t>
            </a:r>
          </a:p>
          <a:p>
            <a:pPr>
              <a:buFontTx/>
              <a:buChar char="•"/>
            </a:pPr>
            <a:endParaRPr lang="en-US" sz="2400">
              <a:solidFill>
                <a:schemeClr val="hlink"/>
              </a:solidFill>
              <a:latin typeface="Book Antiqua" pitchFamily="18" charset="0"/>
            </a:endParaRPr>
          </a:p>
          <a:p>
            <a:pPr>
              <a:buFontTx/>
              <a:buChar char="•"/>
            </a:pPr>
            <a:r>
              <a:rPr lang="en-US" sz="2400">
                <a:latin typeface="Book Antiqua" pitchFamily="18" charset="0"/>
              </a:rPr>
              <a:t> If company management provides the auditing firm with incorrect data, the resulting financial statements </a:t>
            </a:r>
            <a:r>
              <a:rPr lang="en-US" sz="2400">
                <a:solidFill>
                  <a:schemeClr val="hlink"/>
                </a:solidFill>
                <a:latin typeface="Book Antiqua" pitchFamily="18" charset="0"/>
              </a:rPr>
              <a:t>may be GAAP compliant yet still incorrect.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1509">
                                            <p:txEl>
                                              <p:pRg st="0" end="0"/>
                                            </p:txEl>
                                          </p:spTgt>
                                        </p:tgtEl>
                                        <p:attrNameLst>
                                          <p:attrName>style.visibility</p:attrName>
                                        </p:attrNameLst>
                                      </p:cBhvr>
                                      <p:to>
                                        <p:strVal val="visible"/>
                                      </p:to>
                                    </p:set>
                                    <p:animEffect transition="in" filter="slide(fromBottom)">
                                      <p:cBhvr>
                                        <p:cTn id="7" dur="500"/>
                                        <p:tgtEl>
                                          <p:spTgt spid="2150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21509">
                                            <p:txEl>
                                              <p:pRg st="2" end="2"/>
                                            </p:txEl>
                                          </p:spTgt>
                                        </p:tgtEl>
                                        <p:attrNameLst>
                                          <p:attrName>style.visibility</p:attrName>
                                        </p:attrNameLst>
                                      </p:cBhvr>
                                      <p:to>
                                        <p:strVal val="visible"/>
                                      </p:to>
                                    </p:set>
                                    <p:animEffect transition="in" filter="slide(fromBottom)">
                                      <p:cBhvr>
                                        <p:cTn id="12" dur="500"/>
                                        <p:tgtEl>
                                          <p:spTgt spid="2150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21509">
                                            <p:txEl>
                                              <p:pRg st="4" end="4"/>
                                            </p:txEl>
                                          </p:spTgt>
                                        </p:tgtEl>
                                        <p:attrNameLst>
                                          <p:attrName>style.visibility</p:attrName>
                                        </p:attrNameLst>
                                      </p:cBhvr>
                                      <p:to>
                                        <p:strVal val="visible"/>
                                      </p:to>
                                    </p:set>
                                    <p:animEffect transition="in" filter="slide(fromBottom)">
                                      <p:cBhvr>
                                        <p:cTn id="17" dur="500"/>
                                        <p:tgtEl>
                                          <p:spTgt spid="2150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4"/>
          <p:cNvSpPr txBox="1">
            <a:spLocks noChangeArrowheads="1"/>
          </p:cNvSpPr>
          <p:nvPr/>
        </p:nvSpPr>
        <p:spPr bwMode="auto">
          <a:xfrm>
            <a:off x="762000" y="457200"/>
            <a:ext cx="8001000" cy="1006475"/>
          </a:xfrm>
          <a:prstGeom prst="rect">
            <a:avLst/>
          </a:prstGeom>
          <a:noFill/>
          <a:ln w="9525">
            <a:noFill/>
            <a:miter lim="800000"/>
            <a:headEnd/>
            <a:tailEnd/>
          </a:ln>
          <a:effectLst/>
        </p:spPr>
        <p:txBody>
          <a:bodyPr>
            <a:spAutoFit/>
          </a:bodyPr>
          <a:lstStyle/>
          <a:p>
            <a:r>
              <a:rPr lang="en-US" sz="6000">
                <a:latin typeface="Book Antiqua" pitchFamily="18" charset="0"/>
              </a:rPr>
              <a:t>Contents of GAAP</a:t>
            </a:r>
          </a:p>
        </p:txBody>
      </p:sp>
      <p:sp>
        <p:nvSpPr>
          <p:cNvPr id="22534" name="Text Box 6"/>
          <p:cNvSpPr txBox="1">
            <a:spLocks noChangeArrowheads="1"/>
          </p:cNvSpPr>
          <p:nvPr/>
        </p:nvSpPr>
        <p:spPr bwMode="auto">
          <a:xfrm>
            <a:off x="914400" y="2057400"/>
            <a:ext cx="48006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22535" name="Text Box 7"/>
          <p:cNvSpPr txBox="1">
            <a:spLocks noChangeArrowheads="1"/>
          </p:cNvSpPr>
          <p:nvPr/>
        </p:nvSpPr>
        <p:spPr bwMode="auto">
          <a:xfrm>
            <a:off x="914400" y="1739900"/>
            <a:ext cx="3733800" cy="4356100"/>
          </a:xfrm>
          <a:prstGeom prst="rect">
            <a:avLst/>
          </a:prstGeom>
          <a:noFill/>
          <a:ln w="9525">
            <a:noFill/>
            <a:miter lim="800000"/>
            <a:headEnd/>
            <a:tailEnd/>
          </a:ln>
          <a:effectLst/>
        </p:spPr>
        <p:txBody>
          <a:bodyPr>
            <a:spAutoFit/>
          </a:bodyPr>
          <a:lstStyle/>
          <a:p>
            <a:pPr>
              <a:spcBef>
                <a:spcPct val="50000"/>
              </a:spcBef>
              <a:buFontTx/>
              <a:buChar char="•"/>
            </a:pPr>
            <a:r>
              <a:rPr lang="en-US" b="1">
                <a:latin typeface="Book Antiqua" pitchFamily="18" charset="0"/>
              </a:rPr>
              <a:t>ACCOUNTING FRAMEWORK</a:t>
            </a:r>
          </a:p>
          <a:p>
            <a:pPr>
              <a:spcBef>
                <a:spcPct val="50000"/>
              </a:spcBef>
              <a:buFontTx/>
              <a:buChar char="•"/>
            </a:pPr>
            <a:r>
              <a:rPr lang="en-US" b="1">
                <a:solidFill>
                  <a:schemeClr val="hlink"/>
                </a:solidFill>
                <a:latin typeface="Book Antiqua" pitchFamily="18" charset="0"/>
              </a:rPr>
              <a:t>FINANCIAL STATEMENTS</a:t>
            </a:r>
          </a:p>
          <a:p>
            <a:pPr>
              <a:spcBef>
                <a:spcPct val="50000"/>
              </a:spcBef>
              <a:buFontTx/>
              <a:buChar char="•"/>
            </a:pPr>
            <a:r>
              <a:rPr lang="en-US" b="1">
                <a:latin typeface="Book Antiqua" pitchFamily="18" charset="0"/>
              </a:rPr>
              <a:t>CONSOLIDATED FINAL STATEMENTS</a:t>
            </a:r>
          </a:p>
          <a:p>
            <a:pPr>
              <a:spcBef>
                <a:spcPct val="50000"/>
              </a:spcBef>
              <a:buFontTx/>
              <a:buChar char="•"/>
            </a:pPr>
            <a:r>
              <a:rPr lang="en-US" b="1">
                <a:latin typeface="Book Antiqua" pitchFamily="18" charset="0"/>
              </a:rPr>
              <a:t>BUSINESS COMBINATIONS</a:t>
            </a:r>
          </a:p>
          <a:p>
            <a:pPr>
              <a:spcBef>
                <a:spcPct val="50000"/>
              </a:spcBef>
              <a:buFontTx/>
              <a:buChar char="•"/>
            </a:pPr>
            <a:r>
              <a:rPr lang="en-US" b="1">
                <a:solidFill>
                  <a:schemeClr val="hlink"/>
                </a:solidFill>
                <a:latin typeface="Book Antiqua" pitchFamily="18" charset="0"/>
              </a:rPr>
              <a:t>REVENUE RECOGNITION</a:t>
            </a:r>
          </a:p>
          <a:p>
            <a:pPr>
              <a:spcBef>
                <a:spcPct val="50000"/>
              </a:spcBef>
              <a:buFontTx/>
              <a:buChar char="•"/>
            </a:pPr>
            <a:r>
              <a:rPr lang="en-US" b="1">
                <a:latin typeface="Book Antiqua" pitchFamily="18" charset="0"/>
              </a:rPr>
              <a:t>EXPENSE RECOGNITION</a:t>
            </a:r>
          </a:p>
          <a:p>
            <a:pPr>
              <a:spcBef>
                <a:spcPct val="50000"/>
              </a:spcBef>
              <a:buFontTx/>
              <a:buChar char="•"/>
            </a:pPr>
            <a:r>
              <a:rPr lang="en-US" b="1">
                <a:latin typeface="Book Antiqua" pitchFamily="18" charset="0"/>
              </a:rPr>
              <a:t>ASSETS</a:t>
            </a:r>
          </a:p>
          <a:p>
            <a:pPr>
              <a:spcBef>
                <a:spcPct val="50000"/>
              </a:spcBef>
              <a:buFontTx/>
              <a:buChar char="•"/>
            </a:pPr>
            <a:r>
              <a:rPr lang="en-US" b="1">
                <a:latin typeface="Book Antiqua" pitchFamily="18" charset="0"/>
              </a:rPr>
              <a:t>LIABILITIES</a:t>
            </a:r>
          </a:p>
          <a:p>
            <a:pPr>
              <a:spcBef>
                <a:spcPct val="50000"/>
              </a:spcBef>
              <a:buFontTx/>
              <a:buChar char="•"/>
            </a:pPr>
            <a:r>
              <a:rPr lang="en-US" b="1">
                <a:latin typeface="Book Antiqua" pitchFamily="18" charset="0"/>
              </a:rPr>
              <a:t>EQUITY</a:t>
            </a:r>
          </a:p>
          <a:p>
            <a:pPr>
              <a:spcBef>
                <a:spcPct val="50000"/>
              </a:spcBef>
              <a:buFontTx/>
              <a:buChar char="•"/>
            </a:pPr>
            <a:r>
              <a:rPr lang="en-US" b="1">
                <a:latin typeface="Book Antiqua" pitchFamily="18" charset="0"/>
              </a:rPr>
              <a:t>DERIVATIVES &amp; HEDGING</a:t>
            </a:r>
          </a:p>
        </p:txBody>
      </p:sp>
      <p:sp>
        <p:nvSpPr>
          <p:cNvPr id="22536" name="Text Box 8"/>
          <p:cNvSpPr txBox="1">
            <a:spLocks noChangeArrowheads="1"/>
          </p:cNvSpPr>
          <p:nvPr/>
        </p:nvSpPr>
        <p:spPr bwMode="auto">
          <a:xfrm>
            <a:off x="4953000" y="1739900"/>
            <a:ext cx="3962400" cy="2874963"/>
          </a:xfrm>
          <a:prstGeom prst="rect">
            <a:avLst/>
          </a:prstGeom>
          <a:noFill/>
          <a:ln w="9525">
            <a:noFill/>
            <a:miter lim="800000"/>
            <a:headEnd/>
            <a:tailEnd/>
          </a:ln>
          <a:effectLst/>
        </p:spPr>
        <p:txBody>
          <a:bodyPr>
            <a:spAutoFit/>
          </a:bodyPr>
          <a:lstStyle/>
          <a:p>
            <a:pPr>
              <a:spcBef>
                <a:spcPct val="50000"/>
              </a:spcBef>
              <a:buFontTx/>
              <a:buChar char="•"/>
            </a:pPr>
            <a:r>
              <a:rPr lang="en-US" b="1">
                <a:latin typeface="Book Antiqua" pitchFamily="18" charset="0"/>
              </a:rPr>
              <a:t>OTHER ACCOUNTING &amp; REPORTING TOPICS</a:t>
            </a:r>
          </a:p>
          <a:p>
            <a:pPr>
              <a:spcBef>
                <a:spcPct val="50000"/>
              </a:spcBef>
            </a:pPr>
            <a:r>
              <a:rPr lang="en-US" sz="1400" b="1">
                <a:latin typeface="Book Antiqua" pitchFamily="18" charset="0"/>
              </a:rPr>
              <a:t>-</a:t>
            </a:r>
            <a:r>
              <a:rPr lang="en-US" sz="1400" b="1">
                <a:solidFill>
                  <a:schemeClr val="hlink"/>
                </a:solidFill>
                <a:latin typeface="Book Antiqua" pitchFamily="18" charset="0"/>
              </a:rPr>
              <a:t>FOREIGN CURRENCY TRANSLATION</a:t>
            </a:r>
          </a:p>
          <a:p>
            <a:pPr>
              <a:spcBef>
                <a:spcPct val="50000"/>
              </a:spcBef>
            </a:pPr>
            <a:r>
              <a:rPr lang="en-US" sz="1400" b="1">
                <a:latin typeface="Book Antiqua" pitchFamily="18" charset="0"/>
              </a:rPr>
              <a:t>-EARNING PER SHARE</a:t>
            </a:r>
          </a:p>
          <a:p>
            <a:pPr>
              <a:spcBef>
                <a:spcPct val="50000"/>
              </a:spcBef>
            </a:pPr>
            <a:r>
              <a:rPr lang="en-US" sz="1400" b="1">
                <a:latin typeface="Book Antiqua" pitchFamily="18" charset="0"/>
              </a:rPr>
              <a:t>-RELATED-PARTY TRANSACTION</a:t>
            </a:r>
          </a:p>
          <a:p>
            <a:pPr>
              <a:spcBef>
                <a:spcPct val="50000"/>
              </a:spcBef>
            </a:pPr>
            <a:r>
              <a:rPr lang="en-US" sz="1400" b="1">
                <a:latin typeface="Book Antiqua" pitchFamily="18" charset="0"/>
              </a:rPr>
              <a:t>-SEGMENT REPORTING</a:t>
            </a:r>
          </a:p>
          <a:p>
            <a:pPr>
              <a:spcBef>
                <a:spcPct val="50000"/>
              </a:spcBef>
            </a:pPr>
            <a:r>
              <a:rPr lang="en-US" sz="1400" b="1">
                <a:latin typeface="Book Antiqua" pitchFamily="18" charset="0"/>
              </a:rPr>
              <a:t>-DISCONTINUED OPERATIONS</a:t>
            </a:r>
          </a:p>
          <a:p>
            <a:pPr>
              <a:spcBef>
                <a:spcPct val="50000"/>
              </a:spcBef>
            </a:pPr>
            <a:r>
              <a:rPr lang="en-US" sz="1400" b="1">
                <a:latin typeface="Book Antiqua" pitchFamily="18" charset="0"/>
              </a:rPr>
              <a:t>-POST BALANCE SHEET EVENTS</a:t>
            </a:r>
          </a:p>
          <a:p>
            <a:pPr>
              <a:spcBef>
                <a:spcPct val="50000"/>
              </a:spcBef>
            </a:pPr>
            <a:r>
              <a:rPr lang="en-US" sz="1400" b="1">
                <a:latin typeface="Book Antiqua" pitchFamily="18" charset="0"/>
              </a:rPr>
              <a:t>-INTERIM REPORTING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4"/>
          <p:cNvSpPr txBox="1">
            <a:spLocks noChangeArrowheads="1"/>
          </p:cNvSpPr>
          <p:nvPr/>
        </p:nvSpPr>
        <p:spPr bwMode="auto">
          <a:xfrm>
            <a:off x="457200" y="1752600"/>
            <a:ext cx="8382000" cy="3749675"/>
          </a:xfrm>
          <a:prstGeom prst="rect">
            <a:avLst/>
          </a:prstGeom>
          <a:noFill/>
          <a:ln w="9525">
            <a:noFill/>
            <a:miter lim="800000"/>
            <a:headEnd/>
            <a:tailEnd/>
          </a:ln>
          <a:effectLst/>
        </p:spPr>
        <p:txBody>
          <a:bodyPr>
            <a:spAutoFit/>
          </a:bodyPr>
          <a:lstStyle/>
          <a:p>
            <a:pPr algn="ctr"/>
            <a:r>
              <a:rPr lang="en-US" sz="6000">
                <a:latin typeface="Book Antiqua" pitchFamily="18" charset="0"/>
              </a:rPr>
              <a:t>Similarities &amp; Differences between Indian GAAP, US GAAP &amp; IFRS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Text Box 4"/>
          <p:cNvSpPr txBox="1">
            <a:spLocks noChangeArrowheads="1"/>
          </p:cNvSpPr>
          <p:nvPr/>
        </p:nvSpPr>
        <p:spPr bwMode="auto">
          <a:xfrm>
            <a:off x="1219200" y="2819400"/>
            <a:ext cx="7239000" cy="1006475"/>
          </a:xfrm>
          <a:prstGeom prst="rect">
            <a:avLst/>
          </a:prstGeom>
          <a:noFill/>
          <a:ln w="9525">
            <a:noFill/>
            <a:miter lim="800000"/>
            <a:headEnd/>
            <a:tailEnd/>
          </a:ln>
          <a:effectLst/>
        </p:spPr>
        <p:txBody>
          <a:bodyPr>
            <a:spAutoFit/>
          </a:bodyPr>
          <a:lstStyle/>
          <a:p>
            <a:r>
              <a:rPr lang="en-US" sz="6000">
                <a:latin typeface="Book Antiqua" pitchFamily="18" charset="0"/>
              </a:rPr>
              <a:t>Financial Statements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Layers</Template>
  <TotalTime>857</TotalTime>
  <Words>3552</Words>
  <Application>Microsoft PowerPoint</Application>
  <PresentationFormat>On-screen Show (4:3)</PresentationFormat>
  <Paragraphs>376</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Layers</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ccs</dc:creator>
  <cp:lastModifiedBy>Manish</cp:lastModifiedBy>
  <cp:revision>61</cp:revision>
  <dcterms:created xsi:type="dcterms:W3CDTF">2007-09-25T09:16:14Z</dcterms:created>
  <dcterms:modified xsi:type="dcterms:W3CDTF">2018-09-26T09:54:21Z</dcterms:modified>
</cp:coreProperties>
</file>