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2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2C2C9C-A5B2-494D-9237-041FF0468F11}" type="doc">
      <dgm:prSet loTypeId="urn:microsoft.com/office/officeart/2005/8/layout/bProcess2" loCatId="process" qsTypeId="urn:microsoft.com/office/officeart/2005/8/quickstyle/simple2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BB38B80-0961-4382-9B25-6AE711CAE22F}">
      <dgm:prSet/>
      <dgm:spPr/>
      <dgm:t>
        <a:bodyPr/>
        <a:lstStyle/>
        <a:p>
          <a:r>
            <a:rPr lang="en-US" b="0" i="0" dirty="0"/>
            <a:t>Portfolio: Holdings of securities by an individual or institution</a:t>
          </a:r>
          <a:endParaRPr lang="en-US" dirty="0"/>
        </a:p>
      </dgm:t>
    </dgm:pt>
    <dgm:pt modelId="{A8C4FB5C-295E-48AB-8410-47700A97C334}" type="parTrans" cxnId="{DAEA99A8-2679-40F3-9972-DBDCE13516EE}">
      <dgm:prSet/>
      <dgm:spPr/>
      <dgm:t>
        <a:bodyPr/>
        <a:lstStyle/>
        <a:p>
          <a:endParaRPr lang="en-US"/>
        </a:p>
      </dgm:t>
    </dgm:pt>
    <dgm:pt modelId="{4F4D1D69-ADFD-45BB-8CEE-A1B99800F8BA}" type="sibTrans" cxnId="{DAEA99A8-2679-40F3-9972-DBDCE13516EE}">
      <dgm:prSet/>
      <dgm:spPr/>
      <dgm:t>
        <a:bodyPr/>
        <a:lstStyle/>
        <a:p>
          <a:endParaRPr lang="en-US"/>
        </a:p>
      </dgm:t>
    </dgm:pt>
    <dgm:pt modelId="{D0C69057-4D47-4695-BCBA-F1EFC5EED999}">
      <dgm:prSet/>
      <dgm:spPr/>
      <dgm:t>
        <a:bodyPr/>
        <a:lstStyle/>
        <a:p>
          <a:r>
            <a:rPr lang="en-US" b="0" i="0"/>
            <a:t>Yield: The dividends or interest paid by a security </a:t>
          </a:r>
          <a:endParaRPr lang="en-US"/>
        </a:p>
      </dgm:t>
    </dgm:pt>
    <dgm:pt modelId="{14A120EE-5B37-46E1-B180-5C91C7853A3D}" type="parTrans" cxnId="{E0A0F20E-BE53-433F-AE9B-39547762D17F}">
      <dgm:prSet/>
      <dgm:spPr/>
      <dgm:t>
        <a:bodyPr/>
        <a:lstStyle/>
        <a:p>
          <a:endParaRPr lang="en-US"/>
        </a:p>
      </dgm:t>
    </dgm:pt>
    <dgm:pt modelId="{7BED2C44-C051-4579-942B-FD8D47AD4E1F}" type="sibTrans" cxnId="{E0A0F20E-BE53-433F-AE9B-39547762D17F}">
      <dgm:prSet/>
      <dgm:spPr/>
      <dgm:t>
        <a:bodyPr/>
        <a:lstStyle/>
        <a:p>
          <a:endParaRPr lang="en-US"/>
        </a:p>
      </dgm:t>
    </dgm:pt>
    <dgm:pt modelId="{41802D15-D67E-4E91-8ACE-B826636F6990}" type="pres">
      <dgm:prSet presAssocID="{DB2C2C9C-A5B2-494D-9237-041FF0468F11}" presName="diagram" presStyleCnt="0">
        <dgm:presLayoutVars>
          <dgm:dir/>
          <dgm:resizeHandles/>
        </dgm:presLayoutVars>
      </dgm:prSet>
      <dgm:spPr/>
    </dgm:pt>
    <dgm:pt modelId="{4E0685E4-C1EB-417F-8652-BFC14E63F1D8}" type="pres">
      <dgm:prSet presAssocID="{3BB38B80-0961-4382-9B25-6AE711CAE22F}" presName="firstNode" presStyleLbl="node1" presStyleIdx="0" presStyleCnt="2">
        <dgm:presLayoutVars>
          <dgm:bulletEnabled val="1"/>
        </dgm:presLayoutVars>
      </dgm:prSet>
      <dgm:spPr/>
    </dgm:pt>
    <dgm:pt modelId="{558EE7F1-478A-4439-9C11-D1368B0593D2}" type="pres">
      <dgm:prSet presAssocID="{4F4D1D69-ADFD-45BB-8CEE-A1B99800F8BA}" presName="sibTrans" presStyleLbl="sibTrans2D1" presStyleIdx="0" presStyleCnt="1"/>
      <dgm:spPr/>
    </dgm:pt>
    <dgm:pt modelId="{F93F69C2-A097-4896-858E-722C2BD2F419}" type="pres">
      <dgm:prSet presAssocID="{D0C69057-4D47-4695-BCBA-F1EFC5EED999}" presName="lastNode" presStyleLbl="node1" presStyleIdx="1" presStyleCnt="2">
        <dgm:presLayoutVars>
          <dgm:bulletEnabled val="1"/>
        </dgm:presLayoutVars>
      </dgm:prSet>
      <dgm:spPr/>
    </dgm:pt>
  </dgm:ptLst>
  <dgm:cxnLst>
    <dgm:cxn modelId="{E0A0F20E-BE53-433F-AE9B-39547762D17F}" srcId="{DB2C2C9C-A5B2-494D-9237-041FF0468F11}" destId="{D0C69057-4D47-4695-BCBA-F1EFC5EED999}" srcOrd="1" destOrd="0" parTransId="{14A120EE-5B37-46E1-B180-5C91C7853A3D}" sibTransId="{7BED2C44-C051-4579-942B-FD8D47AD4E1F}"/>
    <dgm:cxn modelId="{43D34318-70BA-4329-914C-86A97A261FBB}" type="presOf" srcId="{DB2C2C9C-A5B2-494D-9237-041FF0468F11}" destId="{41802D15-D67E-4E91-8ACE-B826636F6990}" srcOrd="0" destOrd="0" presId="urn:microsoft.com/office/officeart/2005/8/layout/bProcess2"/>
    <dgm:cxn modelId="{2AAAB01A-887B-4FDF-819E-82A547086532}" type="presOf" srcId="{4F4D1D69-ADFD-45BB-8CEE-A1B99800F8BA}" destId="{558EE7F1-478A-4439-9C11-D1368B0593D2}" srcOrd="0" destOrd="0" presId="urn:microsoft.com/office/officeart/2005/8/layout/bProcess2"/>
    <dgm:cxn modelId="{DAEA99A8-2679-40F3-9972-DBDCE13516EE}" srcId="{DB2C2C9C-A5B2-494D-9237-041FF0468F11}" destId="{3BB38B80-0961-4382-9B25-6AE711CAE22F}" srcOrd="0" destOrd="0" parTransId="{A8C4FB5C-295E-48AB-8410-47700A97C334}" sibTransId="{4F4D1D69-ADFD-45BB-8CEE-A1B99800F8BA}"/>
    <dgm:cxn modelId="{CA0DF6D3-F910-44B1-9017-F1D582A7AC55}" type="presOf" srcId="{D0C69057-4D47-4695-BCBA-F1EFC5EED999}" destId="{F93F69C2-A097-4896-858E-722C2BD2F419}" srcOrd="0" destOrd="0" presId="urn:microsoft.com/office/officeart/2005/8/layout/bProcess2"/>
    <dgm:cxn modelId="{A35456F7-FAF8-4CE2-B001-E973339574B0}" type="presOf" srcId="{3BB38B80-0961-4382-9B25-6AE711CAE22F}" destId="{4E0685E4-C1EB-417F-8652-BFC14E63F1D8}" srcOrd="0" destOrd="0" presId="urn:microsoft.com/office/officeart/2005/8/layout/bProcess2"/>
    <dgm:cxn modelId="{D4716014-911A-4E42-BF23-C58D95D2ED96}" type="presParOf" srcId="{41802D15-D67E-4E91-8ACE-B826636F6990}" destId="{4E0685E4-C1EB-417F-8652-BFC14E63F1D8}" srcOrd="0" destOrd="0" presId="urn:microsoft.com/office/officeart/2005/8/layout/bProcess2"/>
    <dgm:cxn modelId="{6CC60064-001E-479C-BAB3-73E0CC1D2CF0}" type="presParOf" srcId="{41802D15-D67E-4E91-8ACE-B826636F6990}" destId="{558EE7F1-478A-4439-9C11-D1368B0593D2}" srcOrd="1" destOrd="0" presId="urn:microsoft.com/office/officeart/2005/8/layout/bProcess2"/>
    <dgm:cxn modelId="{CA9FD262-F100-42ED-AC8B-BFA44F769B7A}" type="presParOf" srcId="{41802D15-D67E-4E91-8ACE-B826636F6990}" destId="{F93F69C2-A097-4896-858E-722C2BD2F419}" srcOrd="2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0685E4-C1EB-417F-8652-BFC14E63F1D8}">
      <dsp:nvSpPr>
        <dsp:cNvPr id="0" name=""/>
        <dsp:cNvSpPr/>
      </dsp:nvSpPr>
      <dsp:spPr>
        <a:xfrm>
          <a:off x="797" y="1599323"/>
          <a:ext cx="2613190" cy="261319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dirty="0"/>
            <a:t>Portfolio: Holdings of securities by an individual or institution</a:t>
          </a:r>
          <a:endParaRPr lang="en-US" sz="2500" kern="1200" dirty="0"/>
        </a:p>
      </dsp:txBody>
      <dsp:txXfrm>
        <a:off x="383490" y="1982016"/>
        <a:ext cx="1847804" cy="1847804"/>
      </dsp:txXfrm>
    </dsp:sp>
    <dsp:sp modelId="{558EE7F1-478A-4439-9C11-D1368B0593D2}">
      <dsp:nvSpPr>
        <dsp:cNvPr id="0" name=""/>
        <dsp:cNvSpPr/>
      </dsp:nvSpPr>
      <dsp:spPr>
        <a:xfrm rot="5400000">
          <a:off x="2829576" y="2559671"/>
          <a:ext cx="914616" cy="692495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93F69C2-A097-4896-858E-722C2BD2F419}">
      <dsp:nvSpPr>
        <dsp:cNvPr id="0" name=""/>
        <dsp:cNvSpPr/>
      </dsp:nvSpPr>
      <dsp:spPr>
        <a:xfrm>
          <a:off x="3920583" y="1599323"/>
          <a:ext cx="2613190" cy="2613190"/>
        </a:xfrm>
        <a:prstGeom prst="ellipse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/>
            <a:t>Yield: The dividends or interest paid by a security </a:t>
          </a:r>
          <a:endParaRPr lang="en-US" sz="2500" kern="1200"/>
        </a:p>
      </dsp:txBody>
      <dsp:txXfrm>
        <a:off x="4303276" y="1982016"/>
        <a:ext cx="1847804" cy="18478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6BA9F-44ED-818E-9F68-9A18988037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2557EC-907B-1F24-24B0-A2A3717171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D0C0D-7127-9196-C8AF-D8FB95735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87D5-B5A4-4533-A7B5-F07AE2DF5C2D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9EA02-809E-6BF1-CB52-489724BEA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31983-D9D5-3D0B-CE0B-097335F51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F6C4A-A56F-49CD-B4EA-D5BBFAD69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04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FACBB-ED86-107D-AE9B-7692BA30F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E2720E-ACA9-EF2B-03D5-56FE96E63C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58B28-414E-2289-A5F1-07CA418BE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87D5-B5A4-4533-A7B5-F07AE2DF5C2D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1DB26-8358-F235-10A4-7059A1EB0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21C41-36EE-351B-674E-213AADEFB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F6C4A-A56F-49CD-B4EA-D5BBFAD69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49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62B0E7-8034-EFD1-AADE-C559B85DBA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2AACBA-786F-22AD-92A7-745CC7394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889B6-00ED-8899-A16A-257150C14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87D5-B5A4-4533-A7B5-F07AE2DF5C2D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239E2-AD96-4F53-BCE7-E9A5D244B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8B87B-C1A9-4072-09D1-F1E1B18C6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F6C4A-A56F-49CD-B4EA-D5BBFAD69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08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FF09E-47B8-A415-8E77-F4DA3A283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33394-57EC-AE1F-BD0B-217888689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A01EC2-DAB2-6CCB-2109-D356D62D1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87D5-B5A4-4533-A7B5-F07AE2DF5C2D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75AAA-A689-4FBD-DCE9-AEE92E410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3109E-5E8A-FCE6-B05F-060778BB5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F6C4A-A56F-49CD-B4EA-D5BBFAD69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961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7EA63-273F-6F86-92DC-0ABE0542A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558355-1555-E9D5-787E-88112113E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48010-1722-6DB2-E261-2DD7B914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87D5-B5A4-4533-A7B5-F07AE2DF5C2D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8A9F4-FE7A-0D08-29A5-8E6B9FEAF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CAC8D-E958-2A51-A7DE-91194720F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F6C4A-A56F-49CD-B4EA-D5BBFAD69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83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AB217-840D-BE80-3D3E-DCAA4CA2D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9AC62-7343-5F45-D82A-C36FD6CF4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28F773-3CD8-1F90-BB96-9B3EB38239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D03F7E-7C4F-FAEA-16C5-B25347140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87D5-B5A4-4533-A7B5-F07AE2DF5C2D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4A239-D39B-C13E-4E59-9189CBB84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68DC5D-F474-153B-EB7F-49763DF18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F6C4A-A56F-49CD-B4EA-D5BBFAD69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402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5F9E6-E43D-A93D-2C70-C00BA4F72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37749-E19C-3675-6154-979BCCA3C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F0225E-B955-FEAC-1F2D-4D1ACFA86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2B05D4-4312-6D3F-C863-8B65B5BC09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D27A27-0083-1B8C-C74D-09E92EE145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284E3A-369B-0AA1-EC51-1FC954F4D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87D5-B5A4-4533-A7B5-F07AE2DF5C2D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7EC93D-C439-C23F-3E9D-1CF09AE77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5A8694-D70E-1726-6D96-4910FEF0F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F6C4A-A56F-49CD-B4EA-D5BBFAD69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16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558AD-76D1-E047-B5FD-A9876A714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6F36-6DC6-F36A-830F-427303971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87D5-B5A4-4533-A7B5-F07AE2DF5C2D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F38972-64D9-9EF7-3FD3-D582A64A1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EE22CC-43F5-3C98-DFB6-6A480E3E8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F6C4A-A56F-49CD-B4EA-D5BBFAD69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08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85A3A8-7FA4-A2B8-C886-074F7F701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87D5-B5A4-4533-A7B5-F07AE2DF5C2D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20BA49-F9A5-6CBC-2CDA-FE00231B6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84B566-4758-5400-7413-7261B53F2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F6C4A-A56F-49CD-B4EA-D5BBFAD69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81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EEBB0-2858-C3AF-8596-4E56DB4F5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CEE31-52EE-6DB0-9712-E3CACACB0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E0501A-95C7-0333-14AA-FA98D09F59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91BA8B-1CC9-0959-A131-F2F491E8F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87D5-B5A4-4533-A7B5-F07AE2DF5C2D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FB273-E3E2-6178-A1B9-219D3F162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244700-32AD-B903-7518-B135E4045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F6C4A-A56F-49CD-B4EA-D5BBFAD69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44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5646D-C59D-3931-5832-5E3C39D0F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003CC3-372C-ADC9-9B9F-78B2DF2867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0B097B-248E-F557-8817-79F7AF17F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6DFBBD-68B7-0FF3-5BEE-A2FA4960F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87D5-B5A4-4533-A7B5-F07AE2DF5C2D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643CC0-8580-CEA3-6D4E-72488CD91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0FD4FF-984B-F7C0-DEE9-DD3F6044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F6C4A-A56F-49CD-B4EA-D5BBFAD69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46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CA28DC-5681-187F-EB7D-248A9AB80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FAE37A-4071-D4EF-4F61-F678209E6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81D16-3EBF-3D18-DC49-56340B9C08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687D5-B5A4-4533-A7B5-F07AE2DF5C2D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4A274-E2BE-DB1C-DE08-B632F0A615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F8C47-276C-AA4C-45C8-EA3A69C61A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F6C4A-A56F-49CD-B4EA-D5BBFAD69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720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diainfoline.com/knowledge-center/mutual-funds/mutual-fund-nav-what-is-nav-in-mutual-fund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aisabazaar.com/mutual-funds/exit-load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DE877E-3E04-34D0-C861-519EC88EA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en-US" dirty="0"/>
              <a:t>Key Terminology of Finance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A8DC47-7D43-BF48-646B-3A9563F341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>
            <a:normAutofit/>
          </a:bodyPr>
          <a:lstStyle/>
          <a:p>
            <a:r>
              <a:rPr lang="en-US" dirty="0"/>
              <a:t>Dr. Manish Dadhich</a:t>
            </a:r>
          </a:p>
          <a:p>
            <a:r>
              <a:rPr lang="en-US" dirty="0"/>
              <a:t>PhD, </a:t>
            </a:r>
            <a:r>
              <a:rPr lang="en-US" dirty="0" err="1"/>
              <a:t>M.Com</a:t>
            </a:r>
            <a:r>
              <a:rPr lang="en-US" dirty="0"/>
              <a:t>, NET</a:t>
            </a:r>
          </a:p>
          <a:p>
            <a:r>
              <a:rPr lang="en-US" dirty="0"/>
              <a:t>MBA, NET, SET</a:t>
            </a: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36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1B88AF-5F1D-54BF-EC3C-37E70511D7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116" r="23623" b="-1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2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68239FD-F52D-9677-CD06-A224489FB6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1908240"/>
              </p:ext>
            </p:extLst>
          </p:nvPr>
        </p:nvGraphicFramePr>
        <p:xfrm>
          <a:off x="5013960" y="407988"/>
          <a:ext cx="6534572" cy="5811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71210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3E547B5-89CF-4EC0-96DE-25771AED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F0B8CEB-8279-4E5E-A0CE-1FC9F7173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782" y="0"/>
            <a:ext cx="7421217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Bright modern kitchen">
            <a:extLst>
              <a:ext uri="{FF2B5EF4-FFF2-40B4-BE49-F238E27FC236}">
                <a16:creationId xmlns:a16="http://schemas.microsoft.com/office/drawing/2014/main" id="{CF205FB6-C687-2980-AB6F-3469C6A9CC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370" r="8454" b="-1"/>
          <a:stretch/>
        </p:blipFill>
        <p:spPr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EF739-B5BD-CCE8-B10D-39F0FDE2E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0465" y="2194102"/>
            <a:ext cx="4352028" cy="39085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96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180008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53D48B-0EEE-6829-3535-AFF855DF1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5"/>
            <a:ext cx="10905066" cy="5658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Terms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ACC18D8-AC5C-94C0-677F-9FFCA65C1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887536"/>
            <a:ext cx="10905066" cy="5289428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Open Sans" panose="020B0606030504020204" pitchFamily="34" charset="0"/>
              </a:rPr>
              <a:t>Accounts payable</a:t>
            </a:r>
            <a:r>
              <a:rPr lang="en-US" sz="2400" b="0" i="0" dirty="0">
                <a:effectLst/>
                <a:latin typeface="Open Sans" panose="020B0606030504020204" pitchFamily="34" charset="0"/>
              </a:rPr>
              <a:t> – a record of all unpaid short-term (less than 12 months) invoices, bills and other liabilities. Examples of accounts payable include invoices for goods or services, bills for utilities and tax payments due.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Open Sans" panose="020B0606030504020204" pitchFamily="34" charset="0"/>
              </a:rPr>
              <a:t>Accounts receivable</a:t>
            </a:r>
            <a:r>
              <a:rPr lang="en-US" sz="2400" b="0" i="0" dirty="0">
                <a:effectLst/>
                <a:latin typeface="Open Sans" panose="020B0606030504020204" pitchFamily="34" charset="0"/>
              </a:rPr>
              <a:t> – a record of all short-term accounts (less than 12 months) from customers you sell to but are yet to pay. These customers are called debtors and are generally invoiced by a business.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b="1" i="0" dirty="0" err="1">
                <a:effectLst/>
                <a:latin typeface="Open Sans" panose="020B0606030504020204" pitchFamily="34" charset="0"/>
              </a:rPr>
              <a:t>Amortisation</a:t>
            </a:r>
            <a:r>
              <a:rPr lang="en-US" sz="2400" b="1" i="0" dirty="0">
                <a:effectLst/>
                <a:latin typeface="Open Sans" panose="020B0606030504020204" pitchFamily="34" charset="0"/>
              </a:rPr>
              <a:t> </a:t>
            </a:r>
            <a:r>
              <a:rPr lang="en-US" sz="2400" b="0" i="0" dirty="0">
                <a:effectLst/>
                <a:latin typeface="Open Sans" panose="020B0606030504020204" pitchFamily="34" charset="0"/>
              </a:rPr>
              <a:t>– the process of offsetting assets such as goodwill and intellectual property over a period of time.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Open Sans" panose="020B0606030504020204" pitchFamily="34" charset="0"/>
              </a:rPr>
              <a:t>Assets </a:t>
            </a:r>
            <a:r>
              <a:rPr lang="en-US" sz="2400" b="0" i="0" dirty="0">
                <a:effectLst/>
                <a:latin typeface="Open Sans" panose="020B0606030504020204" pitchFamily="34" charset="0"/>
              </a:rPr>
              <a:t>– things you own. These can be cash or something you can convert into cash such as property, vehicles, equipment and inventory.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Open Sans" panose="020B0606030504020204" pitchFamily="34" charset="0"/>
              </a:rPr>
              <a:t>Audit </a:t>
            </a:r>
            <a:r>
              <a:rPr lang="en-US" sz="2400" b="0" i="0" dirty="0">
                <a:effectLst/>
                <a:latin typeface="Open Sans" panose="020B0606030504020204" pitchFamily="34" charset="0"/>
              </a:rPr>
              <a:t>– a check by an auditor or tax official on your financial records to check that you account for everything correctly.</a:t>
            </a:r>
          </a:p>
          <a:p>
            <a:pPr algn="just"/>
            <a:endParaRPr lang="en-US" sz="24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7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0EF4E-BAD4-FA2F-3453-FE9862027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713127"/>
            <a:ext cx="10905066" cy="5463836"/>
          </a:xfrm>
        </p:spPr>
        <p:txBody>
          <a:bodyPr>
            <a:normAutofit/>
          </a:bodyPr>
          <a:lstStyle/>
          <a:p>
            <a:pPr algn="just"/>
            <a:r>
              <a:rPr lang="en-US" sz="3200" b="1" i="0" dirty="0">
                <a:effectLst/>
                <a:latin typeface="Open Sans" panose="020B0606030504020204" pitchFamily="34" charset="0"/>
              </a:rPr>
              <a:t>Bad debts</a:t>
            </a:r>
            <a:r>
              <a:rPr lang="en-US" sz="3200" b="0" i="0" dirty="0">
                <a:effectLst/>
                <a:latin typeface="Open Sans" panose="020B0606030504020204" pitchFamily="34" charset="0"/>
              </a:rPr>
              <a:t> – money that is unlikely to be paid in the near future.</a:t>
            </a:r>
          </a:p>
          <a:p>
            <a:pPr algn="just"/>
            <a:r>
              <a:rPr lang="en-US" sz="3200" b="1" i="0" dirty="0">
                <a:effectLst/>
                <a:latin typeface="Open Sans" panose="020B0606030504020204" pitchFamily="34" charset="0"/>
              </a:rPr>
              <a:t>Bankrupt </a:t>
            </a:r>
            <a:r>
              <a:rPr lang="en-US" sz="3200" b="0" i="0" dirty="0">
                <a:effectLst/>
                <a:latin typeface="Open Sans" panose="020B0606030504020204" pitchFamily="34" charset="0"/>
              </a:rPr>
              <a:t>– an individual is bankrupt when they cannot pay their debts and aren't able to reach an agreement with their creditors.</a:t>
            </a:r>
          </a:p>
          <a:p>
            <a:pPr algn="just"/>
            <a:r>
              <a:rPr lang="en-US" sz="3200" b="1" i="0" dirty="0">
                <a:effectLst/>
                <a:latin typeface="Open Sans" panose="020B0606030504020204" pitchFamily="34" charset="0"/>
              </a:rPr>
              <a:t>Bootstrapping </a:t>
            </a:r>
            <a:r>
              <a:rPr lang="en-US" sz="3200" b="0" i="0" dirty="0">
                <a:effectLst/>
                <a:latin typeface="Open Sans" panose="020B0606030504020204" pitchFamily="34" charset="0"/>
              </a:rPr>
              <a:t>– where a business funds its growth purely through personal finances and revenue from the business.</a:t>
            </a:r>
          </a:p>
          <a:p>
            <a:pPr algn="just"/>
            <a:r>
              <a:rPr lang="en-US" sz="3200" b="1" i="0" dirty="0">
                <a:effectLst/>
                <a:latin typeface="Open Sans" panose="020B0606030504020204" pitchFamily="34" charset="0"/>
              </a:rPr>
              <a:t>Break-even point</a:t>
            </a:r>
            <a:r>
              <a:rPr lang="en-US" sz="3200" b="0" i="0" dirty="0">
                <a:effectLst/>
                <a:latin typeface="Open Sans" panose="020B0606030504020204" pitchFamily="34" charset="0"/>
              </a:rPr>
              <a:t> – the exact point when a business's income equals its expenses.</a:t>
            </a:r>
          </a:p>
          <a:p>
            <a:pPr algn="just"/>
            <a:endParaRPr lang="en-US" sz="3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188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E2440-4408-15A1-0A78-26F85689B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1344"/>
            <a:ext cx="10515600" cy="5585619"/>
          </a:xfrm>
        </p:spPr>
        <p:txBody>
          <a:bodyPr>
            <a:normAutofit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3200" b="1" i="0" dirty="0">
                <a:effectLst/>
                <a:latin typeface="Open Sans" panose="020B0606030504020204" pitchFamily="34" charset="0"/>
              </a:rPr>
              <a:t>Capital gain</a:t>
            </a:r>
            <a:r>
              <a:rPr lang="en-US" sz="3200" b="0" i="0" dirty="0">
                <a:effectLst/>
                <a:latin typeface="Open Sans" panose="020B0606030504020204" pitchFamily="34" charset="0"/>
              </a:rPr>
              <a:t> – the amount gained when an asset sells above its original purchase price.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3200" b="1" i="0" dirty="0">
                <a:effectLst/>
                <a:latin typeface="Open Sans" panose="020B0606030504020204" pitchFamily="34" charset="0"/>
              </a:rPr>
              <a:t>Capital growth</a:t>
            </a:r>
            <a:r>
              <a:rPr lang="en-US" sz="3200" b="0" i="0" dirty="0">
                <a:effectLst/>
                <a:latin typeface="Open Sans" panose="020B0606030504020204" pitchFamily="34" charset="0"/>
              </a:rPr>
              <a:t> – an increase in the value of an asset.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3200" b="1" i="0" dirty="0">
                <a:effectLst/>
                <a:latin typeface="Open Sans" panose="020B0606030504020204" pitchFamily="34" charset="0"/>
              </a:rPr>
              <a:t>Contingent liability</a:t>
            </a:r>
            <a:r>
              <a:rPr lang="en-US" sz="3200" b="0" i="0" dirty="0">
                <a:effectLst/>
                <a:latin typeface="Open Sans" panose="020B0606030504020204" pitchFamily="34" charset="0"/>
              </a:rPr>
              <a:t> – a liability where payment is made only if a particular event or circumstance occurs.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3200" b="1" i="0" dirty="0">
                <a:effectLst/>
                <a:latin typeface="Open Sans" panose="020B0606030504020204" pitchFamily="34" charset="0"/>
              </a:rPr>
              <a:t>Cost of goods sold</a:t>
            </a:r>
            <a:r>
              <a:rPr lang="en-US" sz="3200" b="0" i="0" dirty="0">
                <a:effectLst/>
                <a:latin typeface="Open Sans" panose="020B0606030504020204" pitchFamily="34" charset="0"/>
              </a:rPr>
              <a:t> – the total direct costs of producing a good or delivering a service.</a:t>
            </a:r>
          </a:p>
          <a:p>
            <a:pPr algn="just"/>
            <a:r>
              <a:rPr lang="en-US" sz="3200" b="1" i="0" dirty="0">
                <a:effectLst/>
                <a:latin typeface="Open Sans" panose="020B0606030504020204" pitchFamily="34" charset="0"/>
              </a:rPr>
              <a:t>Credit rating</a:t>
            </a:r>
            <a:r>
              <a:rPr lang="en-US" sz="3200" b="0" i="0" dirty="0">
                <a:effectLst/>
                <a:latin typeface="Open Sans" panose="020B0606030504020204" pitchFamily="34" charset="0"/>
              </a:rPr>
              <a:t> – a ranking applied to a person or business based on their credit history that represents their ability to repay a debt.  CARE, CRISIL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4433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4AE4-1C4D-5D37-1853-2AACE4624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9560"/>
            <a:ext cx="10515600" cy="5887403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Open Sans" panose="020B0606030504020204" pitchFamily="34" charset="0"/>
              </a:rPr>
              <a:t>Current asset</a:t>
            </a:r>
            <a:r>
              <a:rPr lang="en-US" b="0" i="0" dirty="0">
                <a:effectLst/>
                <a:latin typeface="Open Sans" panose="020B0606030504020204" pitchFamily="34" charset="0"/>
              </a:rPr>
              <a:t> – an asset in cash or something you can convert into cash within 12 months.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Open Sans" panose="020B0606030504020204" pitchFamily="34" charset="0"/>
              </a:rPr>
              <a:t>Current liability</a:t>
            </a:r>
            <a:r>
              <a:rPr lang="en-US" b="0" i="0" dirty="0">
                <a:effectLst/>
                <a:latin typeface="Open Sans" panose="020B0606030504020204" pitchFamily="34" charset="0"/>
              </a:rPr>
              <a:t> – a liability that is due for payment within 12 months.</a:t>
            </a:r>
          </a:p>
          <a:p>
            <a:pPr algn="just"/>
            <a:r>
              <a:rPr lang="en-US" b="1" i="0" dirty="0">
                <a:effectLst/>
                <a:latin typeface="Open Sans" panose="020B0606030504020204" pitchFamily="34" charset="0"/>
              </a:rPr>
              <a:t>Depreciation </a:t>
            </a:r>
            <a:r>
              <a:rPr lang="en-US" b="0" i="0" dirty="0">
                <a:effectLst/>
                <a:latin typeface="Open Sans" panose="020B0606030504020204" pitchFamily="34" charset="0"/>
              </a:rPr>
              <a:t>– the process of offsetting an asset over a period of time. You can depreciate an asset to spread the cost of the asset over its useful life.</a:t>
            </a:r>
          </a:p>
          <a:p>
            <a:pPr algn="just"/>
            <a:r>
              <a:rPr lang="en-US" b="1" i="0" dirty="0">
                <a:effectLst/>
                <a:latin typeface="Open Sans" panose="020B0606030504020204" pitchFamily="34" charset="0"/>
              </a:rPr>
              <a:t>Goodwill </a:t>
            </a:r>
            <a:r>
              <a:rPr lang="en-US" b="0" i="0" dirty="0">
                <a:effectLst/>
                <a:latin typeface="Open Sans" panose="020B0606030504020204" pitchFamily="34" charset="0"/>
              </a:rPr>
              <a:t>– an intangible asset that represents the value of a business's reputation.</a:t>
            </a:r>
          </a:p>
          <a:p>
            <a:pPr algn="just"/>
            <a:r>
              <a:rPr lang="en-US" b="1" i="0" dirty="0">
                <a:effectLst/>
                <a:latin typeface="Open Sans" panose="020B0606030504020204" pitchFamily="34" charset="0"/>
              </a:rPr>
              <a:t>Hire-purchase</a:t>
            </a:r>
            <a:r>
              <a:rPr lang="en-US" b="0" i="0" dirty="0">
                <a:effectLst/>
                <a:latin typeface="Open Sans" panose="020B0606030504020204" pitchFamily="34" charset="0"/>
              </a:rPr>
              <a:t> – a type of contract where you purchase a good through an initial deposit. You then rent it and pay the balance off in instalments plus interest charges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000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EA0D2-1CFC-CD72-A0F2-6C9B4CC70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2" y="563880"/>
            <a:ext cx="10127157" cy="5654040"/>
          </a:xfrm>
        </p:spPr>
        <p:txBody>
          <a:bodyPr anchor="t">
            <a:normAutofit lnSpcReduction="10000"/>
          </a:bodyPr>
          <a:lstStyle/>
          <a:p>
            <a:pPr algn="just"/>
            <a:r>
              <a:rPr lang="en-US" b="1" i="0" dirty="0">
                <a:effectLst/>
                <a:latin typeface="Open Sans" panose="020B0606030504020204" pitchFamily="34" charset="0"/>
              </a:rPr>
              <a:t>Initial public offering</a:t>
            </a:r>
            <a:r>
              <a:rPr lang="en-US" b="0" i="0" dirty="0">
                <a:effectLst/>
                <a:latin typeface="Open Sans" panose="020B0606030504020204" pitchFamily="34" charset="0"/>
              </a:rPr>
              <a:t> (IPO) – when a company first offers shares on the stock market to sell them to the general public.</a:t>
            </a:r>
          </a:p>
          <a:p>
            <a:pPr algn="just"/>
            <a:r>
              <a:rPr lang="en-US" b="1" i="0" dirty="0">
                <a:effectLst/>
                <a:latin typeface="Open Sans" panose="020B0606030504020204" pitchFamily="34" charset="0"/>
              </a:rPr>
              <a:t>Intangible assets</a:t>
            </a:r>
            <a:r>
              <a:rPr lang="en-US" b="0" i="0" dirty="0">
                <a:effectLst/>
                <a:latin typeface="Open Sans" panose="020B0606030504020204" pitchFamily="34" charset="0"/>
              </a:rPr>
              <a:t> – non-physical assets with no fixed value, such as goodwill and intellectual property rights.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Open Sans" panose="020B0606030504020204" pitchFamily="34" charset="0"/>
              </a:rPr>
              <a:t>Line of credit</a:t>
            </a:r>
            <a:r>
              <a:rPr lang="en-US" b="0" i="0" dirty="0">
                <a:effectLst/>
                <a:latin typeface="Open Sans" panose="020B0606030504020204" pitchFamily="34" charset="0"/>
              </a:rPr>
              <a:t> – an agreement allowing a borrower to withdraw money from an account up to an approved limit.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Open Sans" panose="020B0606030504020204" pitchFamily="34" charset="0"/>
              </a:rPr>
              <a:t>Liquidate </a:t>
            </a:r>
            <a:r>
              <a:rPr lang="en-US" b="0" i="0" dirty="0">
                <a:effectLst/>
                <a:latin typeface="Open Sans" panose="020B0606030504020204" pitchFamily="34" charset="0"/>
              </a:rPr>
              <a:t>– to quickly sell all the assets of a company and convert them into cash.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Open Sans" panose="020B0606030504020204" pitchFamily="34" charset="0"/>
              </a:rPr>
              <a:t>Net assets</a:t>
            </a:r>
            <a:r>
              <a:rPr lang="en-US" b="0" i="0" dirty="0">
                <a:effectLst/>
                <a:latin typeface="Open Sans" panose="020B0606030504020204" pitchFamily="34" charset="0"/>
              </a:rPr>
              <a:t> (also known as net worth, owner's equity or shareholder's equity) – the total assets minus total liabilities.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Open Sans" panose="020B0606030504020204" pitchFamily="34" charset="0"/>
              </a:rPr>
              <a:t>Net income</a:t>
            </a:r>
            <a:r>
              <a:rPr lang="en-US" b="0" i="0" dirty="0">
                <a:effectLst/>
                <a:latin typeface="Open Sans" panose="020B0606030504020204" pitchFamily="34" charset="0"/>
              </a:rPr>
              <a:t> – the total money earned by a business after tax and other deductions.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478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alculator, pen, compass, money and a paper with graphs printed on it">
            <a:extLst>
              <a:ext uri="{FF2B5EF4-FFF2-40B4-BE49-F238E27FC236}">
                <a16:creationId xmlns:a16="http://schemas.microsoft.com/office/drawing/2014/main" id="{97227560-0877-8DEB-37BF-486B9DD6B8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</a:blip>
          <a:srcRect b="663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4147794-66B7-4CDE-BC75-BBDC48B2F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9481" y="0"/>
            <a:ext cx="7718119" cy="6858000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B99AB-C658-4455-58BF-B4A23C842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0889" y="822960"/>
            <a:ext cx="6967631" cy="5376227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i="0" dirty="0">
                <a:effectLst/>
                <a:latin typeface="Open Sans" panose="020B0606030504020204" pitchFamily="34" charset="0"/>
              </a:rPr>
              <a:t>Return on investment</a:t>
            </a:r>
            <a:r>
              <a:rPr lang="en-US" b="0" i="0" dirty="0">
                <a:effectLst/>
                <a:latin typeface="Open Sans" panose="020B0606030504020204" pitchFamily="34" charset="0"/>
              </a:rPr>
              <a:t> (ROI) – a calculation that works out how efficient a business is at generating profit from the original equity from the owners/shareholders.</a:t>
            </a:r>
          </a:p>
          <a:p>
            <a:pPr algn="just"/>
            <a:r>
              <a:rPr lang="en-US" b="1" i="0" dirty="0">
                <a:effectLst/>
                <a:latin typeface="Open Sans" panose="020B0606030504020204" pitchFamily="34" charset="0"/>
              </a:rPr>
              <a:t>Working capital</a:t>
            </a:r>
            <a:r>
              <a:rPr lang="en-US" b="0" i="0" dirty="0">
                <a:effectLst/>
                <a:latin typeface="Open Sans" panose="020B0606030504020204" pitchFamily="34" charset="0"/>
              </a:rPr>
              <a:t> – the cash available to a business for day-to-day expenses.</a:t>
            </a:r>
          </a:p>
          <a:p>
            <a:pPr algn="just"/>
            <a:r>
              <a:rPr lang="en-US" b="0" i="0" dirty="0">
                <a:effectLst/>
                <a:latin typeface="Fira Sans" panose="020B0503050000020004" pitchFamily="34" charset="0"/>
              </a:rPr>
              <a:t>AMC or Asset Management Company is an institution that manages the funds of the investors. All AMCs must register themselves with SEBI.</a:t>
            </a:r>
          </a:p>
          <a:p>
            <a:pPr algn="just"/>
            <a:r>
              <a:rPr lang="en-US" b="0" i="0" strike="noStrike" dirty="0">
                <a:effectLst/>
                <a:latin typeface="Fira Sans" panose="020B05030500000200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Net Asset Value or NAV</a:t>
            </a:r>
            <a:r>
              <a:rPr lang="en-US" b="0" i="0" dirty="0">
                <a:effectLst/>
                <a:latin typeface="Fira Sans" panose="020B0503050000020004" pitchFamily="34" charset="0"/>
              </a:rPr>
              <a:t> is another common </a:t>
            </a:r>
            <a:r>
              <a:rPr lang="en-US" b="1" i="0" dirty="0">
                <a:effectLst/>
                <a:latin typeface="Fira Sans" panose="020B0503050000020004" pitchFamily="34" charset="0"/>
              </a:rPr>
              <a:t>mutual fund terminology</a:t>
            </a:r>
            <a:r>
              <a:rPr lang="en-US" b="0" i="0" dirty="0">
                <a:effectLst/>
                <a:latin typeface="Fira Sans" panose="020B0503050000020004" pitchFamily="34" charset="0"/>
              </a:rPr>
              <a:t> that defines the price of a Mutual fund unit.</a:t>
            </a:r>
          </a:p>
          <a:p>
            <a:pPr algn="just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1202E79-1236-4DF8-9921-F47A0B079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1">
              <a:lumMod val="85000"/>
              <a:lumOff val="1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82399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B305D-089E-773C-6798-B3778C997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8200"/>
            <a:ext cx="10515600" cy="5338763"/>
          </a:xfrm>
        </p:spPr>
        <p:txBody>
          <a:bodyPr>
            <a:normAutofit fontScale="92500" lnSpcReduction="10000"/>
          </a:bodyPr>
          <a:lstStyle/>
          <a:p>
            <a:r>
              <a:rPr lang="en-US" sz="3600" b="0" i="0" dirty="0">
                <a:effectLst/>
              </a:rPr>
              <a:t>SIP – Systematic Investment Plan</a:t>
            </a:r>
          </a:p>
          <a:p>
            <a:r>
              <a:rPr lang="en-US" sz="3600" b="0" i="0" dirty="0">
                <a:effectLst/>
              </a:rPr>
              <a:t>STP – Systematic Transfer Plan</a:t>
            </a:r>
          </a:p>
          <a:p>
            <a:r>
              <a:rPr lang="en-US" sz="3600" b="0" i="0" dirty="0">
                <a:effectLst/>
              </a:rPr>
              <a:t>SWP – Systematic Withdrawal Plan</a:t>
            </a:r>
          </a:p>
          <a:p>
            <a:r>
              <a:rPr lang="en-US" sz="3600" dirty="0"/>
              <a:t>AUM or Asset Under Management</a:t>
            </a:r>
            <a:r>
              <a:rPr lang="en-US" sz="3600" b="0" i="0" dirty="0">
                <a:effectLst/>
              </a:rPr>
              <a:t>, indicates the total sum of investors and the size of the assets controlled by the AMC.</a:t>
            </a:r>
          </a:p>
          <a:p>
            <a:r>
              <a:rPr lang="en-US" sz="3600" b="0" i="0" dirty="0">
                <a:effectLst/>
              </a:rPr>
              <a:t>NFO</a:t>
            </a:r>
          </a:p>
          <a:p>
            <a:r>
              <a:rPr lang="en-US" sz="3600" b="0" i="0" dirty="0">
                <a:effectLst/>
              </a:rPr>
              <a:t>New Fund Offer is similar to an IPO of any company.</a:t>
            </a:r>
          </a:p>
          <a:p>
            <a:r>
              <a:rPr lang="en-US" sz="3600" b="0" i="0" dirty="0">
                <a:effectLst/>
              </a:rPr>
              <a:t>There are two types of load, Entry load and </a:t>
            </a:r>
            <a:r>
              <a:rPr lang="en-US" sz="3600" b="0" i="0" strike="noStrike" dirty="0"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Exit load</a:t>
            </a:r>
            <a:r>
              <a:rPr lang="en-US" sz="3600" b="0" i="0" dirty="0">
                <a:effectLst/>
              </a:rPr>
              <a:t>.</a:t>
            </a:r>
          </a:p>
          <a:p>
            <a:r>
              <a:rPr lang="en-US" sz="3600" b="0" i="0" dirty="0">
                <a:effectLst/>
              </a:rPr>
              <a:t>Capital Gains Tax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63189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CB8FD-8B7A-4F68-C1D9-0DF8AF5CE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1344"/>
            <a:ext cx="10515600" cy="5585619"/>
          </a:xfrm>
        </p:spPr>
        <p:txBody>
          <a:bodyPr>
            <a:normAutofit/>
          </a:bodyPr>
          <a:lstStyle/>
          <a:p>
            <a:pPr algn="just"/>
            <a:r>
              <a:rPr lang="en-US" sz="3200" b="0" i="0" dirty="0">
                <a:effectLst/>
                <a:latin typeface="Ubuntu" panose="020B0504030602030204" pitchFamily="34" charset="0"/>
              </a:rPr>
              <a:t>Corpus: The amount of money available with a scheme for investing.</a:t>
            </a:r>
          </a:p>
          <a:p>
            <a:pPr algn="just"/>
            <a:r>
              <a:rPr lang="en-US" sz="3200" b="0" i="0" dirty="0">
                <a:effectLst/>
                <a:latin typeface="Ubuntu" panose="020B0504030602030204" pitchFamily="34" charset="0"/>
              </a:rPr>
              <a:t>Electronic Clearing Mechanism</a:t>
            </a:r>
          </a:p>
          <a:p>
            <a:pPr algn="just"/>
            <a:r>
              <a:rPr lang="en-US" sz="3200" b="0" i="0" dirty="0">
                <a:effectLst/>
                <a:latin typeface="Ubuntu" panose="020B0504030602030204" pitchFamily="34" charset="0"/>
              </a:rPr>
              <a:t>ELSS (Equity-Linked Savings Schemes)</a:t>
            </a:r>
          </a:p>
          <a:p>
            <a:pPr algn="just"/>
            <a:r>
              <a:rPr lang="en-US" sz="3200" b="0" i="0" dirty="0">
                <a:effectLst/>
                <a:latin typeface="Ubuntu" panose="020B0504030602030204" pitchFamily="34" charset="0"/>
              </a:rPr>
              <a:t>Folio number: A unique account number for MF</a:t>
            </a:r>
          </a:p>
          <a:p>
            <a:pPr algn="just"/>
            <a:r>
              <a:rPr lang="en-US" sz="3200" b="0" i="0" dirty="0">
                <a:effectLst/>
                <a:latin typeface="Ubuntu" panose="020B0504030602030204" pitchFamily="34" charset="0"/>
              </a:rPr>
              <a:t>Generally Accepted Accounting Principles (GAAP)</a:t>
            </a:r>
          </a:p>
          <a:p>
            <a:pPr algn="just"/>
            <a:r>
              <a:rPr lang="en-US" sz="3200" b="0" i="0" dirty="0">
                <a:effectLst/>
                <a:latin typeface="Ubuntu" panose="020B0504030602030204" pitchFamily="34" charset="0"/>
              </a:rPr>
              <a:t>Gilt funds: A class of debt funds that invest in government securities.</a:t>
            </a:r>
          </a:p>
          <a:p>
            <a:pPr algn="just"/>
            <a:r>
              <a:rPr lang="en-US" sz="3200" b="0" i="0" dirty="0">
                <a:effectLst/>
                <a:latin typeface="Ubuntu" panose="020B0504030602030204" pitchFamily="34" charset="0"/>
              </a:rPr>
              <a:t>Hedge: An investment made in order to reduce the risk of adverse price movements in a security,</a:t>
            </a:r>
          </a:p>
          <a:p>
            <a:pPr algn="just"/>
            <a:endParaRPr lang="en-US" sz="3200" b="0" i="0" dirty="0">
              <a:effectLst/>
              <a:latin typeface="Ubuntu" panose="020B0504030602030204" pitchFamily="34" charset="0"/>
            </a:endParaRPr>
          </a:p>
          <a:p>
            <a:pPr algn="just"/>
            <a:endParaRPr lang="en-US" sz="3200" b="0" i="0" dirty="0">
              <a:effectLst/>
              <a:latin typeface="Ubuntu" panose="020B0504030602030204" pitchFamily="34" charset="0"/>
            </a:endParaRPr>
          </a:p>
          <a:p>
            <a:pPr algn="just"/>
            <a:endParaRPr lang="en-US" sz="3200" b="0" i="0" dirty="0">
              <a:effectLst/>
              <a:latin typeface="Ubuntu" panose="020B0504030602030204" pitchFamily="34" charset="0"/>
            </a:endParaRPr>
          </a:p>
          <a:p>
            <a:pPr algn="just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14477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807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Century Schoolbook</vt:lpstr>
      <vt:lpstr>Fira Sans</vt:lpstr>
      <vt:lpstr>Open Sans</vt:lpstr>
      <vt:lpstr>Ubuntu</vt:lpstr>
      <vt:lpstr>Office Theme</vt:lpstr>
      <vt:lpstr>Key Terminology of Finance</vt:lpstr>
      <vt:lpstr>Terms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Terminology of Finance</dc:title>
  <dc:creator>Manish Dadhich</dc:creator>
  <cp:lastModifiedBy>Manish Dadhich</cp:lastModifiedBy>
  <cp:revision>19</cp:revision>
  <dcterms:created xsi:type="dcterms:W3CDTF">2023-01-24T15:17:59Z</dcterms:created>
  <dcterms:modified xsi:type="dcterms:W3CDTF">2023-01-24T15:50:54Z</dcterms:modified>
</cp:coreProperties>
</file>