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31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AFC2B8-74D4-4428-A57A-595AFF1AF7B2}" type="datetimeFigureOut">
              <a:rPr lang="en-US" smtClean="0"/>
              <a:pPr/>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02647-B53C-4F37-92F7-60F9973AE20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FC2B8-74D4-4428-A57A-595AFF1AF7B2}" type="datetimeFigureOut">
              <a:rPr lang="en-US" smtClean="0"/>
              <a:pPr/>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02647-B53C-4F37-92F7-60F9973AE20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FC2B8-74D4-4428-A57A-595AFF1AF7B2}" type="datetimeFigureOut">
              <a:rPr lang="en-US" smtClean="0"/>
              <a:pPr/>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02647-B53C-4F37-92F7-60F9973AE20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FC2B8-74D4-4428-A57A-595AFF1AF7B2}" type="datetimeFigureOut">
              <a:rPr lang="en-US" smtClean="0"/>
              <a:pPr/>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02647-B53C-4F37-92F7-60F9973AE20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AFC2B8-74D4-4428-A57A-595AFF1AF7B2}" type="datetimeFigureOut">
              <a:rPr lang="en-US" smtClean="0"/>
              <a:pPr/>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02647-B53C-4F37-92F7-60F9973AE20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AFC2B8-74D4-4428-A57A-595AFF1AF7B2}" type="datetimeFigureOut">
              <a:rPr lang="en-US" smtClean="0"/>
              <a:pPr/>
              <a:t>7/30/2019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02647-B53C-4F37-92F7-60F9973AE20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AFC2B8-74D4-4428-A57A-595AFF1AF7B2}" type="datetimeFigureOut">
              <a:rPr lang="en-US" smtClean="0"/>
              <a:pPr/>
              <a:t>7/30/2019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502647-B53C-4F37-92F7-60F9973AE20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AFC2B8-74D4-4428-A57A-595AFF1AF7B2}" type="datetimeFigureOut">
              <a:rPr lang="en-US" smtClean="0"/>
              <a:pPr/>
              <a:t>7/30/2019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502647-B53C-4F37-92F7-60F9973AE20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FC2B8-74D4-4428-A57A-595AFF1AF7B2}" type="datetimeFigureOut">
              <a:rPr lang="en-US" smtClean="0"/>
              <a:pPr/>
              <a:t>7/30/2019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502647-B53C-4F37-92F7-60F9973AE20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AFC2B8-74D4-4428-A57A-595AFF1AF7B2}" type="datetimeFigureOut">
              <a:rPr lang="en-US" smtClean="0"/>
              <a:pPr/>
              <a:t>7/30/2019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02647-B53C-4F37-92F7-60F9973AE20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AFC2B8-74D4-4428-A57A-595AFF1AF7B2}" type="datetimeFigureOut">
              <a:rPr lang="en-US" smtClean="0"/>
              <a:pPr/>
              <a:t>7/30/2019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02647-B53C-4F37-92F7-60F9973AE20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FC2B8-74D4-4428-A57A-595AFF1AF7B2}" type="datetimeFigureOut">
              <a:rPr lang="en-US" smtClean="0"/>
              <a:pPr/>
              <a:t>7/30/2019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02647-B53C-4F37-92F7-60F9973AE20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Fundamental Principles of Banking operations	</a:t>
            </a:r>
            <a:endParaRPr lang="en-US" dirty="0"/>
          </a:p>
        </p:txBody>
      </p:sp>
      <p:sp>
        <p:nvSpPr>
          <p:cNvPr id="3" name="Subtitle 2"/>
          <p:cNvSpPr>
            <a:spLocks noGrp="1"/>
          </p:cNvSpPr>
          <p:nvPr>
            <p:ph type="subTitle" idx="1"/>
          </p:nvPr>
        </p:nvSpPr>
        <p:spPr/>
        <p:txBody>
          <a:bodyPr/>
          <a:lstStyle/>
          <a:p>
            <a:r>
              <a:rPr lang="en-US" dirty="0" smtClean="0"/>
              <a:t>Dr. Manish </a:t>
            </a:r>
            <a:r>
              <a:rPr lang="en-US" dirty="0" err="1" smtClean="0"/>
              <a:t>Dadhich</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8. Principle of </a:t>
            </a:r>
            <a:r>
              <a:rPr lang="en-US" sz="3600" b="1" dirty="0" smtClean="0"/>
              <a:t>Efficiency</a:t>
            </a:r>
            <a:endParaRPr lang="en-US" sz="3600" dirty="0"/>
          </a:p>
        </p:txBody>
      </p:sp>
      <p:sp>
        <p:nvSpPr>
          <p:cNvPr id="3" name="Content Placeholder 2"/>
          <p:cNvSpPr>
            <a:spLocks noGrp="1"/>
          </p:cNvSpPr>
          <p:nvPr>
            <p:ph idx="1"/>
          </p:nvPr>
        </p:nvSpPr>
        <p:spPr/>
        <p:txBody>
          <a:bodyPr>
            <a:normAutofit/>
          </a:bodyPr>
          <a:lstStyle/>
          <a:p>
            <a:pPr algn="just"/>
            <a:r>
              <a:rPr lang="en-US" sz="2800" dirty="0"/>
              <a:t>The commercial bank should operate their business efficiently. So that they can succeed at the objective.</a:t>
            </a:r>
          </a:p>
          <a:p>
            <a:pPr algn="just"/>
            <a:r>
              <a:rPr lang="en-US" sz="2800" dirty="0"/>
              <a:t>In this competitive market, there is no alternative way without efficiency in management. So commercial bank must train their </a:t>
            </a:r>
            <a:r>
              <a:rPr lang="en-US" sz="2800" dirty="0" smtClean="0"/>
              <a:t>employees, technology and system </a:t>
            </a:r>
            <a:r>
              <a:rPr lang="en-US" sz="2800" dirty="0"/>
              <a:t>to increase the efficiency in management.</a:t>
            </a:r>
          </a:p>
          <a:p>
            <a:pPr algn="just"/>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9. Principle of </a:t>
            </a:r>
            <a:r>
              <a:rPr lang="en-US" b="1" dirty="0" smtClean="0"/>
              <a:t>Location</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Commercial banks must have to locate their branches in the commercial area where many customers are available. The location must be safe for the customers and easy communication system must exist.</a:t>
            </a:r>
          </a:p>
          <a:p>
            <a:pPr algn="just"/>
            <a:r>
              <a:rPr lang="en-US" dirty="0"/>
              <a:t>Other principles;</a:t>
            </a:r>
          </a:p>
          <a:p>
            <a:pPr lvl="0" algn="just"/>
            <a:r>
              <a:rPr lang="en-US" dirty="0"/>
              <a:t>The principle of goodwill.</a:t>
            </a:r>
          </a:p>
          <a:p>
            <a:pPr lvl="0" algn="just"/>
            <a:r>
              <a:rPr lang="en-US" dirty="0"/>
              <a:t>The principle of the economy.</a:t>
            </a:r>
          </a:p>
          <a:p>
            <a:pPr lvl="0" algn="just"/>
            <a:r>
              <a:rPr lang="en-US" dirty="0"/>
              <a:t>The principle of technology.</a:t>
            </a:r>
          </a:p>
          <a:p>
            <a:pPr lvl="0" algn="just"/>
            <a:r>
              <a:rPr lang="en-US" dirty="0"/>
              <a:t>The principle of publicity.</a:t>
            </a:r>
          </a:p>
          <a:p>
            <a:pPr algn="just"/>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9600" dirty="0" smtClean="0"/>
              <a:t>Thx</a:t>
            </a:r>
            <a:endParaRPr lang="en-US" sz="9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Basic Principles that Commercial Banks Follow</a:t>
            </a:r>
            <a:endParaRPr lang="en-US" sz="3200" dirty="0"/>
          </a:p>
        </p:txBody>
      </p:sp>
      <p:sp>
        <p:nvSpPr>
          <p:cNvPr id="3" name="Content Placeholder 2"/>
          <p:cNvSpPr>
            <a:spLocks noGrp="1"/>
          </p:cNvSpPr>
          <p:nvPr>
            <p:ph idx="1"/>
          </p:nvPr>
        </p:nvSpPr>
        <p:spPr/>
        <p:txBody>
          <a:bodyPr>
            <a:normAutofit/>
          </a:bodyPr>
          <a:lstStyle/>
          <a:p>
            <a:pPr algn="just"/>
            <a:r>
              <a:rPr lang="en-US" dirty="0"/>
              <a:t>Commercial banks follows certain </a:t>
            </a:r>
            <a:r>
              <a:rPr lang="en-US" dirty="0" smtClean="0"/>
              <a:t>principles to </a:t>
            </a:r>
            <a:r>
              <a:rPr lang="en-US" dirty="0"/>
              <a:t>serve </a:t>
            </a:r>
            <a:r>
              <a:rPr lang="en-US" dirty="0" smtClean="0"/>
              <a:t>the customer better </a:t>
            </a:r>
            <a:r>
              <a:rPr lang="en-US" dirty="0"/>
              <a:t>which are very important for banks to remain in the competition in modem days.</a:t>
            </a:r>
          </a:p>
          <a:p>
            <a:pPr algn="just"/>
            <a:r>
              <a:rPr lang="en-US" dirty="0"/>
              <a:t>The bank which deals with </a:t>
            </a:r>
            <a:r>
              <a:rPr lang="en-US" dirty="0" smtClean="0"/>
              <a:t>money require some sort of management of money.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1. Principle of </a:t>
            </a:r>
            <a:r>
              <a:rPr lang="en-US" sz="3600" b="1" dirty="0" smtClean="0"/>
              <a:t>Liquidity</a:t>
            </a:r>
            <a:endParaRPr lang="en-US" sz="3600" b="1" dirty="0"/>
          </a:p>
        </p:txBody>
      </p:sp>
      <p:sp>
        <p:nvSpPr>
          <p:cNvPr id="3" name="Content Placeholder 2"/>
          <p:cNvSpPr>
            <a:spLocks noGrp="1"/>
          </p:cNvSpPr>
          <p:nvPr>
            <p:ph idx="1"/>
          </p:nvPr>
        </p:nvSpPr>
        <p:spPr/>
        <p:txBody>
          <a:bodyPr/>
          <a:lstStyle/>
          <a:p>
            <a:r>
              <a:rPr lang="en-US" dirty="0"/>
              <a:t>The principle of liquidity is very important for the commercial bank. Liquidity refers to the ability of an asset to convert into cash without loss within the short time.</a:t>
            </a:r>
          </a:p>
          <a:p>
            <a:r>
              <a:rPr lang="en-US" dirty="0"/>
              <a:t>Paying the deposited money on demand </a:t>
            </a:r>
            <a:r>
              <a:rPr lang="en-US" dirty="0" smtClean="0"/>
              <a:t>of </a:t>
            </a:r>
            <a:r>
              <a:rPr lang="en-US" dirty="0"/>
              <a:t>customers is called liquidity in sense of banking.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2. Principle of Solvency</a:t>
            </a:r>
            <a:endParaRPr lang="en-US" sz="3600" dirty="0"/>
          </a:p>
        </p:txBody>
      </p:sp>
      <p:sp>
        <p:nvSpPr>
          <p:cNvPr id="3" name="Content Placeholder 2"/>
          <p:cNvSpPr>
            <a:spLocks noGrp="1"/>
          </p:cNvSpPr>
          <p:nvPr>
            <p:ph idx="1"/>
          </p:nvPr>
        </p:nvSpPr>
        <p:spPr/>
        <p:txBody>
          <a:bodyPr>
            <a:normAutofit fontScale="92500" lnSpcReduction="20000"/>
          </a:bodyPr>
          <a:lstStyle/>
          <a:p>
            <a:pPr algn="just"/>
            <a:r>
              <a:rPr lang="en-US" dirty="0"/>
              <a:t>Solvency means the financial capability or sufficiency in capital. To stay in these competitive market commercial banks must have sufficient capital. If the funds are not sufficient the bank cannot run his business.</a:t>
            </a:r>
          </a:p>
          <a:p>
            <a:pPr algn="just"/>
            <a:r>
              <a:rPr lang="en-US" dirty="0"/>
              <a:t>The main source of fund of the commercial bank is the deposited money by the depositors’ through the different type of account.</a:t>
            </a:r>
          </a:p>
          <a:p>
            <a:pPr algn="just"/>
            <a:r>
              <a:rPr lang="en-US" dirty="0"/>
              <a:t>Depositors keep cash in the bank, especially for safety. So commercial bank must ensure the safety </a:t>
            </a:r>
            <a:r>
              <a:rPr lang="en-US" dirty="0" smtClean="0"/>
              <a:t>and solvency of </a:t>
            </a:r>
            <a:r>
              <a:rPr lang="en-US" dirty="0"/>
              <a:t>deposited fund.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3. Principle of </a:t>
            </a:r>
            <a:r>
              <a:rPr lang="en-US" sz="3600" b="1" dirty="0" smtClean="0"/>
              <a:t>Profitability</a:t>
            </a:r>
            <a:endParaRPr lang="en-US" sz="3600" dirty="0"/>
          </a:p>
        </p:txBody>
      </p:sp>
      <p:sp>
        <p:nvSpPr>
          <p:cNvPr id="3" name="Content Placeholder 2"/>
          <p:cNvSpPr>
            <a:spLocks noGrp="1"/>
          </p:cNvSpPr>
          <p:nvPr>
            <p:ph idx="1"/>
          </p:nvPr>
        </p:nvSpPr>
        <p:spPr/>
        <p:txBody>
          <a:bodyPr/>
          <a:lstStyle/>
          <a:p>
            <a:pPr algn="just"/>
            <a:r>
              <a:rPr lang="en-US" dirty="0" smtClean="0"/>
              <a:t>The main objective of the commercial bank is to earn a profit. </a:t>
            </a:r>
            <a:endParaRPr lang="en-US" dirty="0" smtClean="0"/>
          </a:p>
          <a:p>
            <a:pPr algn="just"/>
            <a:r>
              <a:rPr lang="en-US" dirty="0" smtClean="0"/>
              <a:t>For </a:t>
            </a:r>
            <a:r>
              <a:rPr lang="en-US" dirty="0" smtClean="0"/>
              <a:t>earning profit commercial bank have to make the investment by providing short term and long term loan.</a:t>
            </a:r>
          </a:p>
          <a:p>
            <a:pPr algn="just"/>
            <a:r>
              <a:rPr lang="en-US" dirty="0" smtClean="0"/>
              <a:t>Before providing loan commercial bank have to compensate a certain amount of money as liquidity.</a:t>
            </a:r>
          </a:p>
          <a:p>
            <a:pPr algn="just"/>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4. Principle of Loan and </a:t>
            </a:r>
            <a:r>
              <a:rPr lang="en-US" sz="3200" b="1" dirty="0" smtClean="0"/>
              <a:t>Investment</a:t>
            </a:r>
            <a:endParaRPr lang="en-US" sz="3200" dirty="0"/>
          </a:p>
        </p:txBody>
      </p:sp>
      <p:sp>
        <p:nvSpPr>
          <p:cNvPr id="3" name="Content Placeholder 2"/>
          <p:cNvSpPr>
            <a:spLocks noGrp="1"/>
          </p:cNvSpPr>
          <p:nvPr>
            <p:ph idx="1"/>
          </p:nvPr>
        </p:nvSpPr>
        <p:spPr/>
        <p:txBody>
          <a:bodyPr>
            <a:normAutofit/>
          </a:bodyPr>
          <a:lstStyle/>
          <a:p>
            <a:pPr algn="just"/>
            <a:r>
              <a:rPr lang="en-US" sz="2800" dirty="0"/>
              <a:t>The main source of profit of bank is granting loans to any individual or organization. Investment is the profitable and sound source of income. Commercial banks invest in business and investment sector</a:t>
            </a:r>
            <a:r>
              <a:rPr lang="en-US" sz="2800" dirty="0" smtClean="0"/>
              <a:t>.</a:t>
            </a:r>
          </a:p>
          <a:p>
            <a:pPr algn="just"/>
            <a:r>
              <a:rPr lang="en-US" sz="2800" dirty="0" smtClean="0"/>
              <a:t>So the banks are specially lending institution and there are many product now a days which bank can offer to its customers.</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5. Principle of Savings</a:t>
            </a:r>
            <a:endParaRPr lang="en-US" sz="3600" dirty="0"/>
          </a:p>
        </p:txBody>
      </p:sp>
      <p:sp>
        <p:nvSpPr>
          <p:cNvPr id="3" name="Content Placeholder 2"/>
          <p:cNvSpPr>
            <a:spLocks noGrp="1"/>
          </p:cNvSpPr>
          <p:nvPr>
            <p:ph idx="1"/>
          </p:nvPr>
        </p:nvSpPr>
        <p:spPr/>
        <p:txBody>
          <a:bodyPr>
            <a:normAutofit/>
          </a:bodyPr>
          <a:lstStyle/>
          <a:p>
            <a:pPr algn="just"/>
            <a:r>
              <a:rPr lang="en-US" sz="2800" dirty="0"/>
              <a:t>Commercial banks collect fund by creating savings facilities. Commercial banks try to collect savings from society surplus.</a:t>
            </a:r>
          </a:p>
          <a:p>
            <a:pPr algn="just"/>
            <a:r>
              <a:rPr lang="en-US" sz="2800" dirty="0"/>
              <a:t>The commercial bank makes the investment from this savings to generate profit. So, </a:t>
            </a:r>
            <a:r>
              <a:rPr lang="en-US" sz="2800" dirty="0" smtClean="0"/>
              <a:t>bank will work on the principle of more </a:t>
            </a:r>
            <a:r>
              <a:rPr lang="en-US" sz="2800" dirty="0"/>
              <a:t>savings, more investment, and more profit.</a:t>
            </a:r>
          </a:p>
          <a:p>
            <a:pPr algn="just"/>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6. Principle of Services</a:t>
            </a:r>
            <a:endParaRPr lang="en-US" sz="3600" dirty="0"/>
          </a:p>
        </p:txBody>
      </p:sp>
      <p:sp>
        <p:nvSpPr>
          <p:cNvPr id="3" name="Content Placeholder 2"/>
          <p:cNvSpPr>
            <a:spLocks noGrp="1"/>
          </p:cNvSpPr>
          <p:nvPr>
            <p:ph idx="1"/>
          </p:nvPr>
        </p:nvSpPr>
        <p:spPr/>
        <p:txBody>
          <a:bodyPr>
            <a:normAutofit/>
          </a:bodyPr>
          <a:lstStyle/>
          <a:p>
            <a:pPr algn="just"/>
            <a:r>
              <a:rPr lang="en-US" sz="2800" dirty="0"/>
              <a:t>Commercial bank ensures best services to their customers. The success of a bank depends on the services provided by the bank. Customer chooses those banks that provide improved services</a:t>
            </a:r>
            <a:r>
              <a:rPr lang="en-US" sz="2800" dirty="0" smtClean="0"/>
              <a:t>. ( Refer new generation banking for examples.</a:t>
            </a:r>
            <a:endParaRPr lang="en-US" sz="2800" dirty="0"/>
          </a:p>
          <a:p>
            <a:pPr algn="just"/>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7. Principle of Secrecy</a:t>
            </a:r>
            <a:endParaRPr lang="en-US" sz="3600" dirty="0"/>
          </a:p>
        </p:txBody>
      </p:sp>
      <p:sp>
        <p:nvSpPr>
          <p:cNvPr id="3" name="Content Placeholder 2"/>
          <p:cNvSpPr>
            <a:spLocks noGrp="1"/>
          </p:cNvSpPr>
          <p:nvPr>
            <p:ph idx="1"/>
          </p:nvPr>
        </p:nvSpPr>
        <p:spPr/>
        <p:txBody>
          <a:bodyPr>
            <a:normAutofit/>
          </a:bodyPr>
          <a:lstStyle/>
          <a:p>
            <a:pPr algn="just"/>
            <a:r>
              <a:rPr lang="en-US" sz="2800" dirty="0"/>
              <a:t>Customers want to keep secret about their valuable assets and money. So banks must have to keep secret about their customer’s account. If a commercial bank does not maintain secrecy the customer will be dissatisfied</a:t>
            </a:r>
            <a:r>
              <a:rPr lang="en-US" sz="2800" dirty="0" smtClean="0"/>
              <a:t>.</a:t>
            </a:r>
          </a:p>
          <a:p>
            <a:pPr algn="just"/>
            <a:r>
              <a:rPr lang="en-US" sz="2800" dirty="0" smtClean="0"/>
              <a:t>As per circular issued by RBI, no bank asks username or password or </a:t>
            </a:r>
            <a:r>
              <a:rPr lang="en-US" sz="2800" dirty="0" err="1" smtClean="0"/>
              <a:t>ipin</a:t>
            </a:r>
            <a:r>
              <a:rPr lang="en-US" sz="2800" dirty="0" smtClean="0"/>
              <a:t> etc.</a:t>
            </a:r>
          </a:p>
          <a:p>
            <a:pPr algn="just"/>
            <a:endParaRPr lang="en-US" sz="2800" dirty="0"/>
          </a:p>
          <a:p>
            <a:pPr algn="just"/>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593</Words>
  <Application>Microsoft Office PowerPoint</Application>
  <PresentationFormat>On-screen Show (4:3)</PresentationFormat>
  <Paragraphs>38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Fundamental Principles of Banking operations </vt:lpstr>
      <vt:lpstr>Basic Principles that Commercial Banks Follow</vt:lpstr>
      <vt:lpstr>1. Principle of Liquidity</vt:lpstr>
      <vt:lpstr>2. Principle of Solvency</vt:lpstr>
      <vt:lpstr>3. Principle of Profitability</vt:lpstr>
      <vt:lpstr>4. Principle of Loan and Investment</vt:lpstr>
      <vt:lpstr>5. Principle of Savings</vt:lpstr>
      <vt:lpstr>6. Principle of Services</vt:lpstr>
      <vt:lpstr>7. Principle of Secrecy</vt:lpstr>
      <vt:lpstr>8. Principle of Efficiency</vt:lpstr>
      <vt:lpstr>9. Principle of Location</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 Principles of Banking operations </dc:title>
  <dc:creator>Manish</dc:creator>
  <cp:lastModifiedBy>Manish</cp:lastModifiedBy>
  <cp:revision>5</cp:revision>
  <dcterms:created xsi:type="dcterms:W3CDTF">2017-07-22T05:55:14Z</dcterms:created>
  <dcterms:modified xsi:type="dcterms:W3CDTF">2019-07-30T10:46:07Z</dcterms:modified>
</cp:coreProperties>
</file>