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60" r:id="rId5"/>
    <p:sldId id="275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32359"/>
            <a:ext cx="8072119" cy="155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022474"/>
            <a:ext cx="8072119" cy="434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5400"/>
            <a:ext cx="8072119" cy="553998"/>
          </a:xfrm>
        </p:spPr>
        <p:txBody>
          <a:bodyPr/>
          <a:lstStyle/>
          <a:p>
            <a:r>
              <a:rPr lang="en-US" sz="3600" dirty="0" smtClean="0">
                <a:latin typeface="Comic Sans MS"/>
                <a:cs typeface="Comic Sans MS"/>
              </a:rPr>
              <a:t>Tariff and</a:t>
            </a:r>
            <a:r>
              <a:rPr lang="en-US" sz="3600" spc="-95" dirty="0" smtClean="0">
                <a:latin typeface="Comic Sans MS"/>
                <a:cs typeface="Comic Sans MS"/>
              </a:rPr>
              <a:t> </a:t>
            </a:r>
            <a:r>
              <a:rPr lang="en-US" sz="3600" spc="-5" dirty="0" smtClean="0">
                <a:latin typeface="Comic Sans MS"/>
                <a:cs typeface="Comic Sans MS"/>
              </a:rPr>
              <a:t>Non-tariff  barriers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295400" y="5257800"/>
            <a:ext cx="2011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113" y="327786"/>
            <a:ext cx="581850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 </a:t>
            </a:r>
            <a:r>
              <a:rPr sz="4400" b="1" u="heavy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Tariff</a:t>
            </a:r>
            <a:r>
              <a:rPr sz="44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4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Barriers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61794"/>
            <a:ext cx="7846060" cy="300402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libri"/>
                <a:cs typeface="Calibri"/>
              </a:rPr>
              <a:t>Any </a:t>
            </a:r>
            <a:r>
              <a:rPr sz="2800" spc="-10" dirty="0">
                <a:latin typeface="Calibri"/>
                <a:cs typeface="Calibri"/>
              </a:rPr>
              <a:t>barriers </a:t>
            </a:r>
            <a:r>
              <a:rPr sz="2800" dirty="0">
                <a:latin typeface="Calibri"/>
                <a:cs typeface="Calibri"/>
              </a:rPr>
              <a:t>other than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tariff.</a:t>
            </a:r>
            <a:endParaRPr sz="2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It is </a:t>
            </a:r>
            <a:r>
              <a:rPr sz="2800" spc="-5" dirty="0">
                <a:latin typeface="Calibri"/>
                <a:cs typeface="Calibri"/>
              </a:rPr>
              <a:t>meant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constructing </a:t>
            </a:r>
            <a:r>
              <a:rPr sz="2800" spc="-10" dirty="0">
                <a:latin typeface="Calibri"/>
                <a:cs typeface="Calibri"/>
              </a:rPr>
              <a:t>barriers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dirty="0">
                <a:latin typeface="Calibri"/>
                <a:cs typeface="Calibri"/>
              </a:rPr>
              <a:t>the  </a:t>
            </a:r>
            <a:r>
              <a:rPr sz="2800" spc="-10" dirty="0">
                <a:latin typeface="Calibri"/>
                <a:cs typeface="Calibri"/>
              </a:rPr>
              <a:t>free </a:t>
            </a:r>
            <a:r>
              <a:rPr sz="2800" spc="-5" dirty="0">
                <a:latin typeface="Calibri"/>
                <a:cs typeface="Calibri"/>
              </a:rPr>
              <a:t>flow </a:t>
            </a:r>
            <a:r>
              <a:rPr sz="2800" dirty="0">
                <a:latin typeface="Calibri"/>
                <a:cs typeface="Calibri"/>
              </a:rPr>
              <a:t>of 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goods.</a:t>
            </a:r>
            <a:endParaRPr sz="2800">
              <a:latin typeface="Calibri"/>
              <a:cs typeface="Calibri"/>
            </a:endParaRPr>
          </a:p>
          <a:p>
            <a:pPr marL="355600" marR="33147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>
                <a:latin typeface="Calibri"/>
                <a:cs typeface="Calibri"/>
              </a:rPr>
              <a:t>It </a:t>
            </a:r>
            <a:r>
              <a:rPr sz="2800" spc="-5" smtClean="0">
                <a:latin typeface="Calibri"/>
                <a:cs typeface="Calibri"/>
              </a:rPr>
              <a:t>do</a:t>
            </a:r>
            <a:r>
              <a:rPr lang="en-US" sz="2800" spc="-5" dirty="0" err="1" smtClean="0">
                <a:latin typeface="Calibri"/>
                <a:cs typeface="Calibri"/>
              </a:rPr>
              <a:t>es</a:t>
            </a:r>
            <a:r>
              <a:rPr sz="2800" spc="-5" smtClean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not </a:t>
            </a:r>
            <a:r>
              <a:rPr sz="2800" spc="-30" dirty="0">
                <a:latin typeface="Calibri"/>
                <a:cs typeface="Calibri"/>
              </a:rPr>
              <a:t>affect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price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the imported  goods.</a:t>
            </a:r>
            <a:endParaRPr sz="2800">
              <a:latin typeface="Calibri"/>
              <a:cs typeface="Calibri"/>
            </a:endParaRPr>
          </a:p>
          <a:p>
            <a:pPr marL="355600" marR="4749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It </a:t>
            </a:r>
            <a:r>
              <a:rPr sz="2800" spc="-25" dirty="0">
                <a:latin typeface="Calibri"/>
                <a:cs typeface="Calibri"/>
              </a:rPr>
              <a:t>affects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quality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5" dirty="0">
                <a:latin typeface="Calibri"/>
                <a:cs typeface="Calibri"/>
              </a:rPr>
              <a:t>quantity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the  goods.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82269"/>
            <a:ext cx="7947659" cy="142359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55600" marR="5080" indent="-342900" algn="just">
              <a:lnSpc>
                <a:spcPct val="100699"/>
              </a:lnSpc>
              <a:spcBef>
                <a:spcPts val="60"/>
              </a:spcBef>
              <a:tabLst>
                <a:tab pos="2509520" algn="l"/>
              </a:tabLst>
            </a:pPr>
            <a:r>
              <a:rPr sz="3600" b="1" spc="-5" dirty="0">
                <a:latin typeface="Calibri"/>
                <a:cs typeface="Calibri"/>
              </a:rPr>
              <a:t>1. </a:t>
            </a:r>
            <a:r>
              <a:rPr sz="3600" b="1" spc="-10" dirty="0">
                <a:latin typeface="Calibri"/>
                <a:cs typeface="Calibri"/>
              </a:rPr>
              <a:t>LICENSES: </a:t>
            </a:r>
            <a:r>
              <a:rPr sz="2800" spc="-10" dirty="0"/>
              <a:t>License </a:t>
            </a:r>
            <a:r>
              <a:rPr sz="2800" dirty="0"/>
              <a:t>is </a:t>
            </a:r>
            <a:r>
              <a:rPr sz="2800" spc="-20" dirty="0"/>
              <a:t>granted </a:t>
            </a:r>
            <a:r>
              <a:rPr sz="2800" spc="-15" dirty="0"/>
              <a:t>by </a:t>
            </a:r>
            <a:r>
              <a:rPr sz="2800" dirty="0"/>
              <a:t>the  </a:t>
            </a:r>
            <a:r>
              <a:rPr sz="2800" spc="-10" dirty="0"/>
              <a:t>government,	</a:t>
            </a:r>
            <a:r>
              <a:rPr sz="2800" dirty="0"/>
              <a:t>and </a:t>
            </a:r>
            <a:r>
              <a:rPr sz="2800" spc="-10" dirty="0"/>
              <a:t>allows </a:t>
            </a:r>
            <a:r>
              <a:rPr sz="2800" dirty="0"/>
              <a:t>the importing </a:t>
            </a:r>
            <a:r>
              <a:rPr sz="2800" spc="-5" dirty="0"/>
              <a:t>of </a:t>
            </a:r>
            <a:r>
              <a:rPr sz="2800" spc="-10" dirty="0"/>
              <a:t>certain  </a:t>
            </a:r>
            <a:r>
              <a:rPr sz="2800" spc="-5" dirty="0"/>
              <a:t>goods </a:t>
            </a:r>
            <a:r>
              <a:rPr sz="2800" spc="-15" dirty="0"/>
              <a:t>to </a:t>
            </a:r>
            <a:r>
              <a:rPr sz="2800" dirty="0"/>
              <a:t>the</a:t>
            </a:r>
            <a:r>
              <a:rPr sz="2800" spc="5" dirty="0"/>
              <a:t> </a:t>
            </a:r>
            <a:r>
              <a:rPr sz="2800" spc="-35" dirty="0"/>
              <a:t>country.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5940" y="2362200"/>
            <a:ext cx="8072119" cy="280910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95250" indent="-342900" algn="just">
              <a:lnSpc>
                <a:spcPct val="100200"/>
              </a:lnSpc>
              <a:spcBef>
                <a:spcPts val="85"/>
              </a:spcBef>
            </a:pPr>
            <a:r>
              <a:rPr sz="3200" b="1" spc="-5" dirty="0">
                <a:latin typeface="Calibri"/>
                <a:cs typeface="Calibri"/>
              </a:rPr>
              <a:t>2. </a:t>
            </a:r>
            <a:r>
              <a:rPr sz="3200" b="1" spc="-65" dirty="0">
                <a:latin typeface="Calibri"/>
                <a:cs typeface="Calibri"/>
              </a:rPr>
              <a:t>VOLUNTARY </a:t>
            </a:r>
            <a:r>
              <a:rPr sz="3200" b="1" spc="-10" dirty="0">
                <a:latin typeface="Calibri"/>
                <a:cs typeface="Calibri"/>
              </a:rPr>
              <a:t>EXPORT </a:t>
            </a:r>
            <a:r>
              <a:rPr sz="3200" b="1" spc="-15" dirty="0">
                <a:latin typeface="Calibri"/>
                <a:cs typeface="Calibri"/>
              </a:rPr>
              <a:t>RESTRAINS(VER):  </a:t>
            </a:r>
            <a:r>
              <a:rPr sz="2400" spc="-5" dirty="0"/>
              <a:t>These </a:t>
            </a:r>
            <a:r>
              <a:rPr sz="2400" dirty="0"/>
              <a:t>type </a:t>
            </a:r>
            <a:r>
              <a:rPr sz="2400" spc="-5" dirty="0"/>
              <a:t>of </a:t>
            </a:r>
            <a:r>
              <a:rPr sz="2400" spc="-15" dirty="0"/>
              <a:t>barriers are created </a:t>
            </a:r>
            <a:r>
              <a:rPr sz="2400" spc="-10" dirty="0"/>
              <a:t>by </a:t>
            </a:r>
            <a:r>
              <a:rPr sz="2400" dirty="0"/>
              <a:t>the  </a:t>
            </a:r>
            <a:r>
              <a:rPr sz="2400" spc="-10" dirty="0"/>
              <a:t>exporting country </a:t>
            </a:r>
            <a:r>
              <a:rPr sz="2400" spc="-15" dirty="0"/>
              <a:t>rather </a:t>
            </a:r>
            <a:r>
              <a:rPr sz="2400" dirty="0"/>
              <a:t>than the importing </a:t>
            </a:r>
            <a:r>
              <a:rPr sz="2400" spc="-5" dirty="0"/>
              <a:t>one.  These </a:t>
            </a:r>
            <a:r>
              <a:rPr sz="2400" spc="-20" dirty="0"/>
              <a:t>restrains </a:t>
            </a:r>
            <a:r>
              <a:rPr sz="2400" spc="-15" dirty="0"/>
              <a:t>are </a:t>
            </a:r>
            <a:r>
              <a:rPr sz="2400" spc="-5" dirty="0"/>
              <a:t>usually levied on </a:t>
            </a:r>
            <a:r>
              <a:rPr sz="2400" dirty="0"/>
              <a:t>the </a:t>
            </a:r>
            <a:r>
              <a:rPr sz="2400" spc="-15" dirty="0"/>
              <a:t>request  </a:t>
            </a:r>
            <a:r>
              <a:rPr sz="2400" spc="-5" dirty="0"/>
              <a:t>of </a:t>
            </a:r>
            <a:r>
              <a:rPr sz="2400" dirty="0"/>
              <a:t>the importing</a:t>
            </a:r>
            <a:r>
              <a:rPr sz="2400" spc="-10" dirty="0"/>
              <a:t> </a:t>
            </a:r>
            <a:r>
              <a:rPr sz="2400" spc="-40" dirty="0"/>
              <a:t>company.</a:t>
            </a:r>
            <a:endParaRPr sz="32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  <a:spcBef>
                <a:spcPts val="720"/>
              </a:spcBef>
            </a:pPr>
            <a:r>
              <a:rPr sz="2400" spc="-5" dirty="0"/>
              <a:t>eg. </a:t>
            </a:r>
            <a:r>
              <a:rPr sz="2400" spc="-15" dirty="0"/>
              <a:t>Brazil </a:t>
            </a:r>
            <a:r>
              <a:rPr sz="2400" spc="-10" dirty="0"/>
              <a:t>can </a:t>
            </a:r>
            <a:r>
              <a:rPr sz="2400" spc="-15" dirty="0"/>
              <a:t>request </a:t>
            </a:r>
            <a:r>
              <a:rPr sz="2400" spc="-5" dirty="0"/>
              <a:t>Canada </a:t>
            </a:r>
            <a:r>
              <a:rPr sz="2400" spc="-15" dirty="0"/>
              <a:t>to </a:t>
            </a:r>
            <a:r>
              <a:rPr sz="2400" spc="-5" dirty="0"/>
              <a:t>impose VER on  </a:t>
            </a:r>
            <a:r>
              <a:rPr sz="2400" spc="-15" dirty="0"/>
              <a:t>export </a:t>
            </a:r>
            <a:r>
              <a:rPr sz="2400" dirty="0"/>
              <a:t>of </a:t>
            </a:r>
            <a:r>
              <a:rPr sz="2400" spc="-15" dirty="0"/>
              <a:t>sugar </a:t>
            </a:r>
            <a:r>
              <a:rPr sz="2400" spc="-10" dirty="0"/>
              <a:t>to </a:t>
            </a:r>
            <a:r>
              <a:rPr sz="2400" spc="-15" dirty="0"/>
              <a:t>brazil </a:t>
            </a:r>
            <a:r>
              <a:rPr sz="2400" dirty="0"/>
              <a:t>and </a:t>
            </a:r>
            <a:r>
              <a:rPr sz="2400" spc="-5" dirty="0"/>
              <a:t>this </a:t>
            </a:r>
            <a:r>
              <a:rPr sz="2400" spc="-10" dirty="0"/>
              <a:t>helps </a:t>
            </a:r>
            <a:r>
              <a:rPr sz="2400" spc="-15" dirty="0"/>
              <a:t>to </a:t>
            </a:r>
            <a:r>
              <a:rPr sz="2400" spc="-10" dirty="0"/>
              <a:t>increase  </a:t>
            </a:r>
            <a:r>
              <a:rPr sz="2400" dirty="0"/>
              <a:t>the </a:t>
            </a:r>
            <a:r>
              <a:rPr sz="2400" spc="-10" dirty="0"/>
              <a:t>price </a:t>
            </a:r>
            <a:r>
              <a:rPr sz="2400" spc="-5" dirty="0"/>
              <a:t>of </a:t>
            </a:r>
            <a:r>
              <a:rPr sz="2400" spc="-15" dirty="0"/>
              <a:t>sugar </a:t>
            </a:r>
            <a:r>
              <a:rPr sz="2400" dirty="0"/>
              <a:t>in </a:t>
            </a:r>
            <a:r>
              <a:rPr sz="2400" spc="-10" dirty="0"/>
              <a:t>Brazil </a:t>
            </a:r>
            <a:r>
              <a:rPr sz="2400" dirty="0"/>
              <a:t>and </a:t>
            </a:r>
            <a:r>
              <a:rPr sz="2400" spc="-15" dirty="0"/>
              <a:t>protects </a:t>
            </a:r>
            <a:r>
              <a:rPr sz="2400" spc="-5" dirty="0"/>
              <a:t>its  </a:t>
            </a:r>
            <a:r>
              <a:rPr sz="2400" spc="-10" dirty="0"/>
              <a:t>domestic </a:t>
            </a:r>
            <a:r>
              <a:rPr sz="2400" spc="-15" dirty="0"/>
              <a:t>sugar</a:t>
            </a:r>
            <a:r>
              <a:rPr sz="2400" spc="10" dirty="0"/>
              <a:t> </a:t>
            </a:r>
            <a:r>
              <a:rPr sz="2400" spc="-15" dirty="0"/>
              <a:t>producers.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85317"/>
            <a:ext cx="8023225" cy="405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99"/>
              </a:lnSpc>
              <a:spcBef>
                <a:spcPts val="95"/>
              </a:spcBef>
              <a:buAutoNum type="arabicPeriod" startAt="3"/>
              <a:tabLst>
                <a:tab pos="470534" algn="l"/>
              </a:tabLst>
            </a:pPr>
            <a:r>
              <a:rPr sz="3200" b="1" spc="-10" dirty="0">
                <a:latin typeface="Calibri"/>
                <a:cs typeface="Calibri"/>
              </a:rPr>
              <a:t>Quotas: </a:t>
            </a:r>
            <a:r>
              <a:rPr sz="2800" spc="-5" dirty="0">
                <a:latin typeface="Calibri"/>
                <a:cs typeface="Calibri"/>
              </a:rPr>
              <a:t>under this </a:t>
            </a:r>
            <a:r>
              <a:rPr sz="2800" spc="-25" dirty="0">
                <a:latin typeface="Calibri"/>
                <a:cs typeface="Calibri"/>
              </a:rPr>
              <a:t>system,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fix 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advance, </a:t>
            </a:r>
            <a:r>
              <a:rPr sz="2800" dirty="0">
                <a:latin typeface="Calibri"/>
                <a:cs typeface="Calibri"/>
              </a:rPr>
              <a:t>the limit </a:t>
            </a:r>
            <a:r>
              <a:rPr sz="2800" spc="-5" dirty="0">
                <a:latin typeface="Calibri"/>
                <a:cs typeface="Calibri"/>
              </a:rPr>
              <a:t>of import quantity of  commodity that would </a:t>
            </a:r>
            <a:r>
              <a:rPr sz="2800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permitted </a:t>
            </a:r>
            <a:r>
              <a:rPr sz="2800" spc="-30" dirty="0">
                <a:latin typeface="Calibri"/>
                <a:cs typeface="Calibri"/>
              </a:rPr>
              <a:t>for  </a:t>
            </a:r>
            <a:r>
              <a:rPr sz="2800" dirty="0">
                <a:latin typeface="Calibri"/>
                <a:cs typeface="Calibri"/>
              </a:rPr>
              <a:t>import </a:t>
            </a:r>
            <a:r>
              <a:rPr sz="2800" spc="-15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various countries during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5" dirty="0">
                <a:latin typeface="Calibri"/>
                <a:cs typeface="Calibri"/>
              </a:rPr>
              <a:t>given  period. </a:t>
            </a:r>
            <a:r>
              <a:rPr sz="2800" dirty="0">
                <a:latin typeface="Calibri"/>
                <a:cs typeface="Calibri"/>
              </a:rPr>
              <a:t>This is </a:t>
            </a:r>
            <a:r>
              <a:rPr sz="2800" spc="-5" dirty="0">
                <a:latin typeface="Calibri"/>
                <a:cs typeface="Calibri"/>
              </a:rPr>
              <a:t>divided </a:t>
            </a:r>
            <a:r>
              <a:rPr sz="2800" spc="-20" dirty="0">
                <a:latin typeface="Calibri"/>
                <a:cs typeface="Calibri"/>
              </a:rPr>
              <a:t>into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following  </a:t>
            </a:r>
            <a:r>
              <a:rPr sz="2800" spc="-15" dirty="0">
                <a:latin typeface="Calibri"/>
                <a:cs typeface="Calibri"/>
              </a:rPr>
              <a:t>categories:</a:t>
            </a:r>
            <a:endParaRPr sz="2800">
              <a:latin typeface="Calibri"/>
              <a:cs typeface="Calibri"/>
            </a:endParaRPr>
          </a:p>
          <a:p>
            <a:pPr marL="355600" marR="53340" lvl="1" indent="571500" algn="just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1348105" algn="l"/>
              </a:tabLst>
            </a:pPr>
            <a:r>
              <a:rPr sz="2800" b="1" spc="-45" dirty="0">
                <a:latin typeface="Calibri"/>
                <a:cs typeface="Calibri"/>
              </a:rPr>
              <a:t>Tariff </a:t>
            </a:r>
            <a:r>
              <a:rPr sz="2800" b="1" spc="-10" dirty="0">
                <a:latin typeface="Calibri"/>
                <a:cs typeface="Calibri"/>
              </a:rPr>
              <a:t>quota</a:t>
            </a:r>
            <a:r>
              <a:rPr sz="2800" spc="-10" dirty="0">
                <a:latin typeface="Calibri"/>
                <a:cs typeface="Calibri"/>
              </a:rPr>
              <a:t>: </a:t>
            </a:r>
            <a:r>
              <a:rPr sz="2800" spc="-5" dirty="0">
                <a:latin typeface="Calibri"/>
                <a:cs typeface="Calibri"/>
              </a:rPr>
              <a:t>certain specified quantity  of imports allowed </a:t>
            </a:r>
            <a:r>
              <a:rPr sz="2800" spc="-10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duty </a:t>
            </a:r>
            <a:r>
              <a:rPr sz="2800" spc="-15" dirty="0">
                <a:latin typeface="Calibri"/>
                <a:cs typeface="Calibri"/>
              </a:rPr>
              <a:t>free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0" dirty="0">
                <a:latin typeface="Calibri"/>
                <a:cs typeface="Calibri"/>
              </a:rPr>
              <a:t>at </a:t>
            </a:r>
            <a:r>
              <a:rPr sz="2800" dirty="0">
                <a:latin typeface="Calibri"/>
                <a:cs typeface="Calibri"/>
              </a:rPr>
              <a:t>a  </a:t>
            </a:r>
            <a:r>
              <a:rPr sz="2800" spc="-5" dirty="0">
                <a:latin typeface="Calibri"/>
                <a:cs typeface="Calibri"/>
              </a:rPr>
              <a:t>reduced </a:t>
            </a:r>
            <a:r>
              <a:rPr sz="2800" spc="-30" dirty="0">
                <a:latin typeface="Calibri"/>
                <a:cs typeface="Calibri"/>
              </a:rPr>
              <a:t>rate </a:t>
            </a:r>
            <a:r>
              <a:rPr sz="2800" spc="-5" dirty="0">
                <a:latin typeface="Calibri"/>
                <a:cs typeface="Calibri"/>
              </a:rPr>
              <a:t>of import </a:t>
            </a:r>
            <a:r>
              <a:rPr sz="2800" spc="-50" dirty="0">
                <a:latin typeface="Calibri"/>
                <a:cs typeface="Calibri"/>
              </a:rPr>
              <a:t>duty.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tariff </a:t>
            </a:r>
            <a:r>
              <a:rPr sz="2800" spc="-10" dirty="0">
                <a:latin typeface="Calibri"/>
                <a:cs typeface="Calibri"/>
              </a:rPr>
              <a:t>quota,  </a:t>
            </a:r>
            <a:r>
              <a:rPr sz="2800" spc="-20" dirty="0">
                <a:latin typeface="Calibri"/>
                <a:cs typeface="Calibri"/>
              </a:rPr>
              <a:t>therefore, </a:t>
            </a:r>
            <a:r>
              <a:rPr sz="2800" spc="-5" dirty="0">
                <a:latin typeface="Calibri"/>
                <a:cs typeface="Calibri"/>
              </a:rPr>
              <a:t>combine the </a:t>
            </a:r>
            <a:r>
              <a:rPr sz="2800" spc="-20" dirty="0">
                <a:latin typeface="Calibri"/>
                <a:cs typeface="Calibri"/>
              </a:rPr>
              <a:t>features </a:t>
            </a:r>
            <a:r>
              <a:rPr sz="2800" dirty="0">
                <a:latin typeface="Calibri"/>
                <a:cs typeface="Calibri"/>
              </a:rPr>
              <a:t>of a </a:t>
            </a:r>
            <a:r>
              <a:rPr sz="2800" spc="-15" dirty="0">
                <a:latin typeface="Calibri"/>
                <a:cs typeface="Calibri"/>
              </a:rPr>
              <a:t>tariff </a:t>
            </a:r>
            <a:r>
              <a:rPr sz="2800" dirty="0">
                <a:latin typeface="Calibri"/>
                <a:cs typeface="Calibri"/>
              </a:rPr>
              <a:t>and  import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quota.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312165"/>
            <a:ext cx="7496175" cy="46499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" algn="just">
              <a:lnSpc>
                <a:spcPct val="100000"/>
              </a:lnSpc>
              <a:spcBef>
                <a:spcPts val="100"/>
              </a:spcBef>
              <a:buAutoNum type="alphaLcParenR" startAt="2"/>
              <a:tabLst>
                <a:tab pos="449580" algn="l"/>
              </a:tabLst>
            </a:pPr>
            <a:r>
              <a:rPr lang="en-US" sz="3200" b="1" spc="-15" dirty="0" smtClean="0">
                <a:latin typeface="Calibri"/>
                <a:cs typeface="Calibri"/>
              </a:rPr>
              <a:t> Unilateral </a:t>
            </a:r>
            <a:r>
              <a:rPr sz="3200" b="1" spc="-5" smtClean="0">
                <a:latin typeface="Calibri"/>
                <a:cs typeface="Calibri"/>
              </a:rPr>
              <a:t>quota</a:t>
            </a:r>
            <a:r>
              <a:rPr sz="3200" b="1" spc="-5" dirty="0">
                <a:latin typeface="Calibri"/>
                <a:cs typeface="Calibri"/>
              </a:rPr>
              <a:t>: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total </a:t>
            </a:r>
            <a:r>
              <a:rPr sz="3200" spc="-5" dirty="0">
                <a:latin typeface="Calibri"/>
                <a:cs typeface="Calibri"/>
              </a:rPr>
              <a:t>import </a:t>
            </a:r>
            <a:r>
              <a:rPr sz="3200" spc="-10" dirty="0">
                <a:latin typeface="Calibri"/>
                <a:cs typeface="Calibri"/>
              </a:rPr>
              <a:t>quantity 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0" dirty="0">
                <a:latin typeface="Calibri"/>
                <a:cs typeface="Calibri"/>
              </a:rPr>
              <a:t>fixed </a:t>
            </a:r>
            <a:r>
              <a:rPr sz="3200" dirty="0">
                <a:latin typeface="Calibri"/>
                <a:cs typeface="Calibri"/>
              </a:rPr>
              <a:t>without </a:t>
            </a:r>
            <a:r>
              <a:rPr sz="3200" spc="-5" dirty="0">
                <a:latin typeface="Calibri"/>
                <a:cs typeface="Calibri"/>
              </a:rPr>
              <a:t>prior </a:t>
            </a:r>
            <a:r>
              <a:rPr sz="3200" spc="-10" dirty="0">
                <a:latin typeface="Calibri"/>
                <a:cs typeface="Calibri"/>
              </a:rPr>
              <a:t>consultations </a:t>
            </a:r>
            <a:r>
              <a:rPr sz="3200" dirty="0">
                <a:latin typeface="Calibri"/>
                <a:cs typeface="Calibri"/>
              </a:rPr>
              <a:t>with the  </a:t>
            </a:r>
            <a:r>
              <a:rPr sz="3200" spc="-5" dirty="0">
                <a:latin typeface="Calibri"/>
                <a:cs typeface="Calibri"/>
              </a:rPr>
              <a:t>exporting countries.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775"/>
              </a:spcBef>
              <a:buAutoNum type="alphaLcParenR" startAt="2"/>
              <a:tabLst>
                <a:tab pos="401320" algn="l"/>
              </a:tabLst>
            </a:pPr>
            <a:r>
              <a:rPr lang="en-US" sz="3200" b="1" spc="-15" dirty="0" smtClean="0">
                <a:latin typeface="Calibri"/>
                <a:cs typeface="Calibri"/>
              </a:rPr>
              <a:t> Bilateral </a:t>
            </a:r>
            <a:r>
              <a:rPr sz="3200" b="1" spc="-5" smtClean="0">
                <a:latin typeface="Calibri"/>
                <a:cs typeface="Calibri"/>
              </a:rPr>
              <a:t>quota</a:t>
            </a:r>
            <a:r>
              <a:rPr sz="3200" b="1" spc="-5" dirty="0">
                <a:latin typeface="Calibri"/>
                <a:cs typeface="Calibri"/>
              </a:rPr>
              <a:t>: </a:t>
            </a:r>
            <a:r>
              <a:rPr sz="3200" spc="-15" dirty="0">
                <a:latin typeface="Calibri"/>
                <a:cs typeface="Calibri"/>
              </a:rPr>
              <a:t>here </a:t>
            </a:r>
            <a:r>
              <a:rPr sz="3200" spc="-10" dirty="0">
                <a:latin typeface="Calibri"/>
                <a:cs typeface="Calibri"/>
              </a:rPr>
              <a:t>quotas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20" dirty="0">
                <a:latin typeface="Calibri"/>
                <a:cs typeface="Calibri"/>
              </a:rPr>
              <a:t>fixed after  </a:t>
            </a:r>
            <a:r>
              <a:rPr sz="3200" spc="-5" dirty="0">
                <a:latin typeface="Calibri"/>
                <a:cs typeface="Calibri"/>
              </a:rPr>
              <a:t>negotiations between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quota fixing  </a:t>
            </a:r>
            <a:r>
              <a:rPr sz="3200" dirty="0">
                <a:latin typeface="Calibri"/>
                <a:cs typeface="Calibri"/>
              </a:rPr>
              <a:t>importing </a:t>
            </a:r>
            <a:r>
              <a:rPr sz="3200" spc="-10" dirty="0">
                <a:latin typeface="Calibri"/>
                <a:cs typeface="Calibri"/>
              </a:rPr>
              <a:t>country </a:t>
            </a:r>
            <a:r>
              <a:rPr sz="3200" dirty="0">
                <a:latin typeface="Calibri"/>
                <a:cs typeface="Calibri"/>
              </a:rPr>
              <a:t>and the </a:t>
            </a:r>
            <a:r>
              <a:rPr sz="3200" spc="-5" dirty="0">
                <a:latin typeface="Calibri"/>
                <a:cs typeface="Calibri"/>
              </a:rPr>
              <a:t>exporting</a:t>
            </a:r>
            <a:r>
              <a:rPr sz="3200" spc="50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country.</a:t>
            </a:r>
            <a:endParaRPr sz="3200">
              <a:latin typeface="Calibri"/>
              <a:cs typeface="Calibri"/>
            </a:endParaRPr>
          </a:p>
          <a:p>
            <a:pPr marL="12700" marR="380365" algn="just">
              <a:lnSpc>
                <a:spcPct val="100000"/>
              </a:lnSpc>
              <a:spcBef>
                <a:spcPts val="770"/>
              </a:spcBef>
              <a:buAutoNum type="alphaLcParenR" startAt="2"/>
              <a:tabLst>
                <a:tab pos="44958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 Multi </a:t>
            </a:r>
            <a:r>
              <a:rPr sz="3200" b="1" spc="-20" smtClean="0">
                <a:latin typeface="Calibri"/>
                <a:cs typeface="Calibri"/>
              </a:rPr>
              <a:t>lateral </a:t>
            </a:r>
            <a:r>
              <a:rPr sz="3200" b="1" spc="-10" dirty="0">
                <a:latin typeface="Calibri"/>
                <a:cs typeface="Calibri"/>
              </a:rPr>
              <a:t>quota</a:t>
            </a:r>
            <a:r>
              <a:rPr sz="3200" spc="-10" dirty="0">
                <a:latin typeface="Calibri"/>
                <a:cs typeface="Calibri"/>
              </a:rPr>
              <a:t>: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group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countries  can come together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fix quotas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each  </a:t>
            </a:r>
            <a:r>
              <a:rPr sz="3200" spc="-35" dirty="0">
                <a:latin typeface="Calibri"/>
                <a:cs typeface="Calibri"/>
              </a:rPr>
              <a:t>country.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12165"/>
            <a:ext cx="8168005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4. </a:t>
            </a:r>
            <a:r>
              <a:rPr sz="2800" b="1" spc="-5" dirty="0">
                <a:latin typeface="Calibri"/>
                <a:cs typeface="Calibri"/>
              </a:rPr>
              <a:t>Product </a:t>
            </a:r>
            <a:r>
              <a:rPr sz="2800" b="1" spc="-15" dirty="0">
                <a:latin typeface="Calibri"/>
                <a:cs typeface="Calibri"/>
              </a:rPr>
              <a:t>standards</a:t>
            </a:r>
            <a:r>
              <a:rPr sz="2800" spc="-15"/>
              <a:t>: </a:t>
            </a:r>
            <a:r>
              <a:rPr lang="en-US" sz="2800" spc="-15" dirty="0" smtClean="0"/>
              <a:t>Here </a:t>
            </a:r>
            <a:r>
              <a:rPr sz="2800" smtClean="0"/>
              <a:t>the </a:t>
            </a:r>
            <a:r>
              <a:rPr sz="2800" spc="-5" dirty="0"/>
              <a:t>importing </a:t>
            </a:r>
            <a:r>
              <a:rPr sz="2800" spc="-10" dirty="0"/>
              <a:t>country  </a:t>
            </a:r>
            <a:r>
              <a:rPr sz="2800" dirty="0"/>
              <a:t>imposes </a:t>
            </a:r>
            <a:r>
              <a:rPr sz="2800" spc="-15" dirty="0"/>
              <a:t>standards </a:t>
            </a:r>
            <a:r>
              <a:rPr sz="2800" spc="-30" dirty="0"/>
              <a:t>for </a:t>
            </a:r>
            <a:r>
              <a:rPr sz="2800" spc="-10" dirty="0"/>
              <a:t>goods. </a:t>
            </a:r>
            <a:r>
              <a:rPr sz="2800" dirty="0"/>
              <a:t>If the </a:t>
            </a:r>
            <a:r>
              <a:rPr sz="2800" spc="-15" dirty="0"/>
              <a:t>standards  are </a:t>
            </a:r>
            <a:r>
              <a:rPr sz="2800" spc="-5" dirty="0"/>
              <a:t>not met, </a:t>
            </a:r>
            <a:r>
              <a:rPr sz="2800" dirty="0"/>
              <a:t>the </a:t>
            </a:r>
            <a:r>
              <a:rPr sz="2800" spc="-10" dirty="0"/>
              <a:t>goods are rejected.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73123"/>
            <a:ext cx="8189595" cy="4288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8895" indent="-342900" algn="just">
              <a:lnSpc>
                <a:spcPct val="100000"/>
              </a:lnSpc>
              <a:spcBef>
                <a:spcPts val="105"/>
              </a:spcBef>
              <a:buFont typeface="Calibri"/>
              <a:buAutoNum type="arabicPeriod" startAt="5"/>
              <a:tabLst>
                <a:tab pos="415290" algn="l"/>
              </a:tabLst>
            </a:pPr>
            <a:r>
              <a:rPr sz="2800" b="1" spc="-5" smtClean="0">
                <a:latin typeface="Calibri"/>
                <a:cs typeface="Calibri"/>
              </a:rPr>
              <a:t>Domestic </a:t>
            </a:r>
            <a:r>
              <a:rPr sz="2800" b="1" spc="-20" dirty="0">
                <a:latin typeface="Calibri"/>
                <a:cs typeface="Calibri"/>
              </a:rPr>
              <a:t>content </a:t>
            </a:r>
            <a:r>
              <a:rPr sz="2800" b="1" spc="-10" dirty="0">
                <a:latin typeface="Calibri"/>
                <a:cs typeface="Calibri"/>
              </a:rPr>
              <a:t>requirements: </a:t>
            </a:r>
            <a:r>
              <a:rPr sz="2800" spc="-10" dirty="0">
                <a:latin typeface="Calibri"/>
                <a:cs typeface="Calibri"/>
              </a:rPr>
              <a:t>governments  </a:t>
            </a:r>
            <a:r>
              <a:rPr sz="2800" dirty="0">
                <a:latin typeface="Calibri"/>
                <a:cs typeface="Calibri"/>
              </a:rPr>
              <a:t>impose </a:t>
            </a:r>
            <a:r>
              <a:rPr sz="2800" spc="-5" dirty="0">
                <a:latin typeface="Calibri"/>
                <a:cs typeface="Calibri"/>
              </a:rPr>
              <a:t>DCR </a:t>
            </a:r>
            <a:r>
              <a:rPr sz="2800" spc="-2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boost domestic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production.</a:t>
            </a:r>
            <a:endParaRPr sz="2800">
              <a:latin typeface="Calibri"/>
              <a:cs typeface="Calibri"/>
            </a:endParaRPr>
          </a:p>
          <a:p>
            <a:pPr marL="355600" marR="502920" indent="-342900" algn="just">
              <a:lnSpc>
                <a:spcPct val="100000"/>
              </a:lnSpc>
              <a:spcBef>
                <a:spcPts val="765"/>
              </a:spcBef>
              <a:buFont typeface="Calibri"/>
              <a:buAutoNum type="arabicPeriod" startAt="5"/>
              <a:tabLst>
                <a:tab pos="415290" algn="l"/>
              </a:tabLst>
            </a:pPr>
            <a:r>
              <a:rPr sz="2800" b="1" spc="-5" smtClean="0">
                <a:latin typeface="Calibri"/>
                <a:cs typeface="Calibri"/>
              </a:rPr>
              <a:t>Product </a:t>
            </a:r>
            <a:r>
              <a:rPr sz="2800" b="1" dirty="0">
                <a:latin typeface="Calibri"/>
                <a:cs typeface="Calibri"/>
              </a:rPr>
              <a:t>Labeling</a:t>
            </a:r>
            <a:r>
              <a:rPr sz="2800" b="1">
                <a:latin typeface="Calibri"/>
                <a:cs typeface="Calibri"/>
              </a:rPr>
              <a:t>: </a:t>
            </a:r>
            <a:r>
              <a:rPr lang="en-US" sz="2800" spc="-5" dirty="0" smtClean="0">
                <a:latin typeface="Calibri"/>
                <a:cs typeface="Calibri"/>
              </a:rPr>
              <a:t>Certain </a:t>
            </a:r>
            <a:r>
              <a:rPr sz="2800" spc="-10" smtClean="0">
                <a:latin typeface="Calibri"/>
                <a:cs typeface="Calibri"/>
              </a:rPr>
              <a:t>countries </a:t>
            </a:r>
            <a:r>
              <a:rPr sz="2800" spc="-10" dirty="0">
                <a:latin typeface="Calibri"/>
                <a:cs typeface="Calibri"/>
              </a:rPr>
              <a:t>insist </a:t>
            </a:r>
            <a:r>
              <a:rPr sz="2800" spc="-5" dirty="0">
                <a:latin typeface="Calibri"/>
                <a:cs typeface="Calibri"/>
              </a:rPr>
              <a:t>on  specific </a:t>
            </a:r>
            <a:r>
              <a:rPr sz="2800" dirty="0">
                <a:latin typeface="Calibri"/>
                <a:cs typeface="Calibri"/>
              </a:rPr>
              <a:t>labeling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products.</a:t>
            </a:r>
            <a:endParaRPr sz="2800">
              <a:latin typeface="Calibri"/>
              <a:cs typeface="Calibri"/>
            </a:endParaRPr>
          </a:p>
          <a:p>
            <a:pPr marL="355600" marR="908685" algn="just">
              <a:lnSpc>
                <a:spcPct val="100000"/>
              </a:lnSpc>
              <a:spcBef>
                <a:spcPts val="770"/>
              </a:spcBef>
            </a:pPr>
            <a:r>
              <a:rPr sz="2800" dirty="0">
                <a:latin typeface="Calibri"/>
                <a:cs typeface="Calibri"/>
              </a:rPr>
              <a:t>Eg. </a:t>
            </a:r>
            <a:r>
              <a:rPr sz="2800" spc="-5" dirty="0">
                <a:latin typeface="Calibri"/>
                <a:cs typeface="Calibri"/>
              </a:rPr>
              <a:t>EU </a:t>
            </a:r>
            <a:r>
              <a:rPr sz="2800" spc="-10" dirty="0">
                <a:latin typeface="Calibri"/>
                <a:cs typeface="Calibri"/>
              </a:rPr>
              <a:t>insist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products </a:t>
            </a:r>
            <a:r>
              <a:rPr sz="2800" dirty="0">
                <a:latin typeface="Calibri"/>
                <a:cs typeface="Calibri"/>
              </a:rPr>
              <a:t>labeling in major  </a:t>
            </a:r>
            <a:r>
              <a:rPr sz="2800" spc="-5" dirty="0">
                <a:latin typeface="Calibri"/>
                <a:cs typeface="Calibri"/>
              </a:rPr>
              <a:t>languages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EU.</a:t>
            </a:r>
            <a:endParaRPr sz="2800">
              <a:latin typeface="Calibri"/>
              <a:cs typeface="Calibri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770"/>
              </a:spcBef>
              <a:buAutoNum type="arabicPeriod" startAt="7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Packaging requirements</a:t>
            </a:r>
            <a:r>
              <a:rPr sz="2800" b="1" spc="-10">
                <a:latin typeface="Calibri"/>
                <a:cs typeface="Calibri"/>
              </a:rPr>
              <a:t>: </a:t>
            </a:r>
            <a:r>
              <a:rPr lang="en-US" sz="2800" spc="-5" dirty="0" smtClean="0">
                <a:latin typeface="Calibri"/>
                <a:cs typeface="Calibri"/>
              </a:rPr>
              <a:t>Certain </a:t>
            </a:r>
            <a:r>
              <a:rPr sz="2800" spc="-10" smtClean="0">
                <a:latin typeface="Calibri"/>
                <a:cs typeface="Calibri"/>
              </a:rPr>
              <a:t>nations </a:t>
            </a:r>
            <a:r>
              <a:rPr sz="2800" spc="-10" dirty="0">
                <a:latin typeface="Calibri"/>
                <a:cs typeface="Calibri"/>
              </a:rPr>
              <a:t>insist  </a:t>
            </a:r>
            <a:r>
              <a:rPr sz="2800" spc="-5" dirty="0">
                <a:latin typeface="Calibri"/>
                <a:cs typeface="Calibri"/>
              </a:rPr>
              <a:t>on particular </a:t>
            </a:r>
            <a:r>
              <a:rPr sz="2800" dirty="0">
                <a:latin typeface="Calibri"/>
                <a:cs typeface="Calibri"/>
              </a:rPr>
              <a:t>type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packaging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goods.</a:t>
            </a:r>
            <a:endParaRPr sz="2800">
              <a:latin typeface="Calibri"/>
              <a:cs typeface="Calibri"/>
            </a:endParaRPr>
          </a:p>
          <a:p>
            <a:pPr marL="413384" algn="just">
              <a:lnSpc>
                <a:spcPct val="100000"/>
              </a:lnSpc>
              <a:spcBef>
                <a:spcPts val="690"/>
              </a:spcBef>
            </a:pPr>
            <a:r>
              <a:rPr sz="2400" dirty="0">
                <a:latin typeface="Calibri"/>
                <a:cs typeface="Calibri"/>
              </a:rPr>
              <a:t>Eg. </a:t>
            </a:r>
            <a:r>
              <a:rPr sz="2400" spc="-5" dirty="0">
                <a:latin typeface="Calibri"/>
                <a:cs typeface="Calibri"/>
              </a:rPr>
              <a:t>EU </a:t>
            </a:r>
            <a:r>
              <a:rPr sz="2400" spc="-10" dirty="0">
                <a:latin typeface="Calibri"/>
                <a:cs typeface="Calibri"/>
              </a:rPr>
              <a:t>insist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10" dirty="0">
                <a:latin typeface="Calibri"/>
                <a:cs typeface="Calibri"/>
              </a:rPr>
              <a:t>packaging </a:t>
            </a:r>
            <a:r>
              <a:rPr sz="2400" spc="-5" dirty="0">
                <a:latin typeface="Calibri"/>
                <a:cs typeface="Calibri"/>
              </a:rPr>
              <a:t>with </a:t>
            </a:r>
            <a:r>
              <a:rPr sz="2400" spc="-10" dirty="0">
                <a:latin typeface="Calibri"/>
                <a:cs typeface="Calibri"/>
              </a:rPr>
              <a:t>recyclable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materials.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464565"/>
            <a:ext cx="8528050" cy="51610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Calibri"/>
              <a:buAutoNum type="arabicPeriod" startAt="8"/>
              <a:tabLst>
                <a:tab pos="415290" algn="l"/>
                <a:tab pos="5615305" algn="l"/>
              </a:tabLst>
            </a:pPr>
            <a:r>
              <a:rPr sz="3200" b="1" spc="-10" smtClean="0">
                <a:latin typeface="Calibri"/>
                <a:cs typeface="Calibri"/>
              </a:rPr>
              <a:t>Foreign </a:t>
            </a:r>
            <a:r>
              <a:rPr sz="3200" b="1" spc="-25" dirty="0">
                <a:latin typeface="Calibri"/>
                <a:cs typeface="Calibri"/>
              </a:rPr>
              <a:t>exchange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regulations:	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importer </a:t>
            </a:r>
            <a:r>
              <a:rPr sz="3200" spc="-5" dirty="0">
                <a:latin typeface="Calibri"/>
                <a:cs typeface="Calibri"/>
              </a:rPr>
              <a:t>has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ensure that adequate </a:t>
            </a:r>
            <a:r>
              <a:rPr sz="3200" spc="-20" dirty="0">
                <a:latin typeface="Calibri"/>
                <a:cs typeface="Calibri"/>
              </a:rPr>
              <a:t>foreign exchange </a:t>
            </a:r>
            <a:r>
              <a:rPr sz="3200" dirty="0">
                <a:latin typeface="Calibri"/>
                <a:cs typeface="Calibri"/>
              </a:rPr>
              <a:t>is  </a:t>
            </a:r>
            <a:r>
              <a:rPr sz="3200" spc="-15" dirty="0">
                <a:latin typeface="Calibri"/>
                <a:cs typeface="Calibri"/>
              </a:rPr>
              <a:t>available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import of </a:t>
            </a:r>
            <a:r>
              <a:rPr sz="3200" spc="-10" dirty="0">
                <a:latin typeface="Calibri"/>
                <a:cs typeface="Calibri"/>
              </a:rPr>
              <a:t>goods </a:t>
            </a:r>
            <a:r>
              <a:rPr sz="3200" spc="-5" dirty="0">
                <a:latin typeface="Calibri"/>
                <a:cs typeface="Calibri"/>
              </a:rPr>
              <a:t>by </a:t>
            </a:r>
            <a:r>
              <a:rPr sz="3200" spc="-10" dirty="0">
                <a:latin typeface="Calibri"/>
                <a:cs typeface="Calibri"/>
              </a:rPr>
              <a:t>obtaining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10" dirty="0">
                <a:latin typeface="Calibri"/>
                <a:cs typeface="Calibri"/>
              </a:rPr>
              <a:t>clearance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spc="-20" dirty="0">
                <a:latin typeface="Calibri"/>
                <a:cs typeface="Calibri"/>
              </a:rPr>
              <a:t>exchange </a:t>
            </a:r>
            <a:r>
              <a:rPr sz="3200" spc="-15" dirty="0">
                <a:latin typeface="Calibri"/>
                <a:cs typeface="Calibri"/>
              </a:rPr>
              <a:t>control </a:t>
            </a:r>
            <a:r>
              <a:rPr sz="3200" spc="-5" dirty="0">
                <a:latin typeface="Calibri"/>
                <a:cs typeface="Calibri"/>
              </a:rPr>
              <a:t>authorities prior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concluding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contract </a:t>
            </a:r>
            <a:r>
              <a:rPr sz="3200" dirty="0">
                <a:latin typeface="Calibri"/>
                <a:cs typeface="Calibri"/>
              </a:rPr>
              <a:t>with the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supplier.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 startAt="8"/>
            </a:pPr>
            <a:endParaRPr sz="4650">
              <a:latin typeface="Times New Roman"/>
              <a:cs typeface="Times New Roman"/>
            </a:endParaRPr>
          </a:p>
          <a:p>
            <a:pPr marL="355600" marR="141605" indent="-342900">
              <a:lnSpc>
                <a:spcPct val="100000"/>
              </a:lnSpc>
              <a:buFont typeface="Calibri"/>
              <a:buAutoNum type="arabicPeriod" startAt="8"/>
              <a:tabLst>
                <a:tab pos="415290" algn="l"/>
                <a:tab pos="5897245" algn="l"/>
              </a:tabLst>
            </a:pPr>
            <a:r>
              <a:rPr sz="3200" b="1" spc="-20" smtClean="0">
                <a:latin typeface="Calibri"/>
                <a:cs typeface="Calibri"/>
              </a:rPr>
              <a:t>State </a:t>
            </a:r>
            <a:r>
              <a:rPr sz="3200" b="1" spc="-10" dirty="0">
                <a:latin typeface="Calibri"/>
                <a:cs typeface="Calibri"/>
              </a:rPr>
              <a:t>trading: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some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countries	</a:t>
            </a:r>
            <a:r>
              <a:rPr sz="3200" spc="-30" dirty="0">
                <a:latin typeface="Calibri"/>
                <a:cs typeface="Calibri"/>
              </a:rPr>
              <a:t>like </a:t>
            </a:r>
            <a:r>
              <a:rPr sz="3200" dirty="0">
                <a:latin typeface="Calibri"/>
                <a:cs typeface="Calibri"/>
              </a:rPr>
              <a:t>India,  </a:t>
            </a:r>
            <a:r>
              <a:rPr sz="3200" spc="-5" dirty="0">
                <a:latin typeface="Calibri"/>
                <a:cs typeface="Calibri"/>
              </a:rPr>
              <a:t>certain </a:t>
            </a:r>
            <a:r>
              <a:rPr sz="3200" spc="-10" dirty="0">
                <a:latin typeface="Calibri"/>
                <a:cs typeface="Calibri"/>
              </a:rPr>
              <a:t>items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10" dirty="0">
                <a:latin typeface="Calibri"/>
                <a:cs typeface="Calibri"/>
              </a:rPr>
              <a:t>imported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5" dirty="0">
                <a:latin typeface="Calibri"/>
                <a:cs typeface="Calibri"/>
              </a:rPr>
              <a:t>exported </a:t>
            </a:r>
            <a:r>
              <a:rPr sz="3200" spc="-5" dirty="0">
                <a:latin typeface="Calibri"/>
                <a:cs typeface="Calibri"/>
              </a:rPr>
              <a:t>only  </a:t>
            </a:r>
            <a:r>
              <a:rPr sz="3200" spc="-10" dirty="0">
                <a:latin typeface="Calibri"/>
                <a:cs typeface="Calibri"/>
              </a:rPr>
              <a:t>through </a:t>
            </a:r>
            <a:r>
              <a:rPr sz="3200" spc="-5" dirty="0">
                <a:latin typeface="Calibri"/>
                <a:cs typeface="Calibri"/>
              </a:rPr>
              <a:t>canalising agencies </a:t>
            </a:r>
            <a:r>
              <a:rPr sz="3200" spc="-30" dirty="0">
                <a:latin typeface="Calibri"/>
                <a:cs typeface="Calibri"/>
              </a:rPr>
              <a:t>like </a:t>
            </a:r>
            <a:r>
              <a:rPr sz="3200" spc="5" dirty="0">
                <a:latin typeface="Calibri"/>
                <a:cs typeface="Calibri"/>
              </a:rPr>
              <a:t>MMTT( </a:t>
            </a:r>
            <a:r>
              <a:rPr sz="3200" spc="-10" dirty="0">
                <a:latin typeface="Calibri"/>
                <a:cs typeface="Calibri"/>
              </a:rPr>
              <a:t>minerals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metals trading </a:t>
            </a:r>
            <a:r>
              <a:rPr sz="3200" spc="-15" dirty="0">
                <a:latin typeface="Calibri"/>
                <a:cs typeface="Calibri"/>
              </a:rPr>
              <a:t>cooperation </a:t>
            </a:r>
            <a:r>
              <a:rPr sz="3200" spc="-5" dirty="0">
                <a:latin typeface="Calibri"/>
                <a:cs typeface="Calibri"/>
              </a:rPr>
              <a:t>of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India)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32359"/>
            <a:ext cx="8072119" cy="210442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 algn="just">
              <a:lnSpc>
                <a:spcPct val="100299"/>
              </a:lnSpc>
              <a:spcBef>
                <a:spcPts val="90"/>
              </a:spcBef>
            </a:pPr>
            <a:r>
              <a:rPr spc="-5" dirty="0"/>
              <a:t>10. </a:t>
            </a:r>
            <a:r>
              <a:rPr sz="3600" b="1" spc="-15" dirty="0">
                <a:latin typeface="Calibri"/>
                <a:cs typeface="Calibri"/>
              </a:rPr>
              <a:t>Embargo</a:t>
            </a:r>
            <a:r>
              <a:rPr sz="3600" b="1" spc="-15">
                <a:latin typeface="Calibri"/>
                <a:cs typeface="Calibri"/>
              </a:rPr>
              <a:t>: </a:t>
            </a:r>
            <a:r>
              <a:rPr lang="en-US" spc="-5" dirty="0" smtClean="0"/>
              <a:t>Partial </a:t>
            </a:r>
            <a:r>
              <a:rPr smtClean="0"/>
              <a:t>or </a:t>
            </a:r>
            <a:r>
              <a:rPr spc="-15" dirty="0"/>
              <a:t>complete </a:t>
            </a:r>
            <a:r>
              <a:rPr spc="-10" dirty="0"/>
              <a:t>prohibition </a:t>
            </a:r>
            <a:r>
              <a:rPr spc="-5" dirty="0"/>
              <a:t>of  </a:t>
            </a:r>
            <a:r>
              <a:rPr spc="-15" dirty="0"/>
              <a:t>trade </a:t>
            </a:r>
            <a:r>
              <a:rPr dirty="0"/>
              <a:t>with </a:t>
            </a:r>
            <a:r>
              <a:rPr spc="-20" dirty="0"/>
              <a:t>any </a:t>
            </a:r>
            <a:r>
              <a:rPr spc="-5" dirty="0"/>
              <a:t>particular </a:t>
            </a:r>
            <a:r>
              <a:rPr spc="-35" dirty="0"/>
              <a:t>country, </a:t>
            </a:r>
            <a:r>
              <a:rPr dirty="0"/>
              <a:t>mainly  </a:t>
            </a:r>
            <a:r>
              <a:rPr spc="-5" dirty="0"/>
              <a:t>because of </a:t>
            </a:r>
            <a:r>
              <a:rPr dirty="0"/>
              <a:t>the </a:t>
            </a:r>
            <a:r>
              <a:rPr spc="-5" dirty="0"/>
              <a:t>political</a:t>
            </a:r>
            <a:r>
              <a:rPr spc="25" dirty="0"/>
              <a:t> </a:t>
            </a:r>
            <a:r>
              <a:rPr spc="-5"/>
              <a:t>tensions</a:t>
            </a:r>
            <a:r>
              <a:rPr spc="-5" smtClean="0"/>
              <a:t>.</a:t>
            </a:r>
            <a:r>
              <a:rPr lang="en-US" spc="-5" dirty="0" smtClean="0"/>
              <a:t/>
            </a:r>
            <a:br>
              <a:rPr lang="en-US" spc="-5" dirty="0" smtClean="0"/>
            </a:b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4336" y="1464386"/>
            <a:ext cx="527304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spc="-5" dirty="0">
                <a:solidFill>
                  <a:srgbClr val="FF0000"/>
                </a:solidFill>
                <a:latin typeface="Calibri"/>
                <a:cs typeface="Calibri"/>
              </a:rPr>
              <a:t>Thank</a:t>
            </a:r>
            <a:r>
              <a:rPr sz="96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600" b="1" spc="-45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9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3773" y="461899"/>
            <a:ext cx="36156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INTRODUCTION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58493"/>
            <a:ext cx="7919720" cy="4268091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are </a:t>
            </a:r>
            <a:r>
              <a:rPr sz="3200" spc="-5" dirty="0">
                <a:latin typeface="Calibri"/>
                <a:cs typeface="Calibri"/>
              </a:rPr>
              <a:t>restrictions </a:t>
            </a:r>
            <a:r>
              <a:rPr sz="3200" dirty="0">
                <a:latin typeface="Calibri"/>
                <a:cs typeface="Calibri"/>
              </a:rPr>
              <a:t>imposed on the  </a:t>
            </a:r>
            <a:r>
              <a:rPr sz="3200" spc="-10" dirty="0">
                <a:latin typeface="Calibri"/>
                <a:cs typeface="Calibri"/>
              </a:rPr>
              <a:t>movement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spc="-10" dirty="0">
                <a:latin typeface="Calibri"/>
                <a:cs typeface="Calibri"/>
              </a:rPr>
              <a:t>between </a:t>
            </a:r>
            <a:r>
              <a:rPr sz="3200" spc="-5" dirty="0">
                <a:latin typeface="Calibri"/>
                <a:cs typeface="Calibri"/>
              </a:rPr>
              <a:t>countries  (import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export).</a:t>
            </a:r>
            <a:endParaRPr sz="3200">
              <a:latin typeface="Calibri"/>
              <a:cs typeface="Calibri"/>
            </a:endParaRPr>
          </a:p>
          <a:p>
            <a:pPr marL="355600" marR="309880" indent="-342900" algn="just">
              <a:lnSpc>
                <a:spcPct val="9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major </a:t>
            </a:r>
            <a:r>
              <a:rPr sz="3200" spc="-5" dirty="0">
                <a:latin typeface="Calibri"/>
                <a:cs typeface="Calibri"/>
              </a:rPr>
              <a:t>purpose of </a:t>
            </a:r>
            <a:r>
              <a:rPr sz="3200" spc="-15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0" dirty="0">
                <a:latin typeface="Calibri"/>
                <a:cs typeface="Calibri"/>
              </a:rPr>
              <a:t>to  </a:t>
            </a:r>
            <a:r>
              <a:rPr sz="3200" spc="-15" dirty="0">
                <a:latin typeface="Calibri"/>
                <a:cs typeface="Calibri"/>
              </a:rPr>
              <a:t>promote </a:t>
            </a:r>
            <a:r>
              <a:rPr sz="3200" spc="-10" dirty="0">
                <a:latin typeface="Calibri"/>
                <a:cs typeface="Calibri"/>
              </a:rPr>
              <a:t>domestic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than </a:t>
            </a:r>
            <a:r>
              <a:rPr sz="3200" spc="-10" dirty="0">
                <a:latin typeface="Calibri"/>
                <a:cs typeface="Calibri"/>
              </a:rPr>
              <a:t>exported  </a:t>
            </a:r>
            <a:r>
              <a:rPr sz="3200" spc="-5" dirty="0">
                <a:latin typeface="Calibri"/>
                <a:cs typeface="Calibri"/>
              </a:rPr>
              <a:t>goods,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there by </a:t>
            </a:r>
            <a:r>
              <a:rPr sz="3200" spc="-20" dirty="0">
                <a:latin typeface="Calibri"/>
                <a:cs typeface="Calibri"/>
              </a:rPr>
              <a:t>safeguard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domestic  industries.</a:t>
            </a:r>
            <a:endParaRPr sz="3200">
              <a:latin typeface="Calibri"/>
              <a:cs typeface="Calibri"/>
            </a:endParaRPr>
          </a:p>
          <a:p>
            <a:pPr marL="355600" marR="693420" indent="-342900" algn="just">
              <a:lnSpc>
                <a:spcPts val="346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spc="-5" dirty="0">
                <a:latin typeface="Calibri"/>
                <a:cs typeface="Calibri"/>
              </a:rPr>
              <a:t>can </a:t>
            </a:r>
            <a:r>
              <a:rPr sz="3200" dirty="0">
                <a:latin typeface="Calibri"/>
                <a:cs typeface="Calibri"/>
              </a:rPr>
              <a:t>be </a:t>
            </a:r>
            <a:r>
              <a:rPr sz="3200" spc="-10" dirty="0">
                <a:latin typeface="Calibri"/>
                <a:cs typeface="Calibri"/>
              </a:rPr>
              <a:t>broadly </a:t>
            </a:r>
            <a:r>
              <a:rPr sz="3200" spc="-5" dirty="0">
                <a:latin typeface="Calibri"/>
                <a:cs typeface="Calibri"/>
              </a:rPr>
              <a:t>divided </a:t>
            </a:r>
            <a:r>
              <a:rPr sz="3200" spc="-15" dirty="0">
                <a:latin typeface="Calibri"/>
                <a:cs typeface="Calibri"/>
              </a:rPr>
              <a:t>into  tariff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dirty="0">
                <a:latin typeface="Calibri"/>
                <a:cs typeface="Calibri"/>
              </a:rPr>
              <a:t>and non </a:t>
            </a:r>
            <a:r>
              <a:rPr sz="3200" spc="-15" dirty="0">
                <a:latin typeface="Calibri"/>
                <a:cs typeface="Calibri"/>
              </a:rPr>
              <a:t>tariff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barriers.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7800" y="461899"/>
            <a:ext cx="524179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Tariff</a:t>
            </a:r>
            <a:r>
              <a:rPr sz="4400" b="1" spc="-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4400" b="1" spc="-80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4400" b="1" spc="-1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Barriers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830184" cy="26606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70" dirty="0">
                <a:latin typeface="Calibri"/>
                <a:cs typeface="Calibri"/>
              </a:rPr>
              <a:t>Term </a:t>
            </a:r>
            <a:r>
              <a:rPr sz="3200" spc="-15" dirty="0">
                <a:latin typeface="Calibri"/>
                <a:cs typeface="Calibri"/>
              </a:rPr>
              <a:t>tariff </a:t>
            </a:r>
            <a:r>
              <a:rPr sz="3200" dirty="0">
                <a:latin typeface="Calibri"/>
                <a:cs typeface="Calibri"/>
              </a:rPr>
              <a:t>means </a:t>
            </a:r>
            <a:r>
              <a:rPr sz="3200" spc="-10" dirty="0">
                <a:latin typeface="Calibri"/>
                <a:cs typeface="Calibri"/>
              </a:rPr>
              <a:t>‘Tax’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spc="-55" dirty="0">
                <a:latin typeface="Calibri"/>
                <a:cs typeface="Calibri"/>
              </a:rPr>
              <a:t>‘duty’.</a:t>
            </a:r>
            <a:endParaRPr sz="3200">
              <a:latin typeface="Calibri"/>
              <a:cs typeface="Calibri"/>
            </a:endParaRPr>
          </a:p>
          <a:p>
            <a:pPr marL="355600" marR="72136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Tariff </a:t>
            </a:r>
            <a:r>
              <a:rPr sz="3200" spc="-10" dirty="0">
                <a:latin typeface="Calibri"/>
                <a:cs typeface="Calibri"/>
              </a:rPr>
              <a:t>barriers are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‘tax barriers’ </a:t>
            </a:r>
            <a:r>
              <a:rPr sz="3200" spc="5" dirty="0">
                <a:latin typeface="Calibri"/>
                <a:cs typeface="Calibri"/>
              </a:rPr>
              <a:t>or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5" dirty="0">
                <a:latin typeface="Calibri"/>
                <a:cs typeface="Calibri"/>
              </a:rPr>
              <a:t>‘monetary </a:t>
            </a:r>
            <a:r>
              <a:rPr sz="3200" spc="-10" dirty="0">
                <a:latin typeface="Calibri"/>
                <a:cs typeface="Calibri"/>
              </a:rPr>
              <a:t>barriers’ </a:t>
            </a:r>
            <a:r>
              <a:rPr sz="3200" spc="-5" dirty="0">
                <a:latin typeface="Calibri"/>
                <a:cs typeface="Calibri"/>
              </a:rPr>
              <a:t>imposed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on</a:t>
            </a:r>
            <a:endParaRPr sz="32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internationally </a:t>
            </a:r>
            <a:r>
              <a:rPr sz="3200" spc="-10" dirty="0">
                <a:latin typeface="Calibri"/>
                <a:cs typeface="Calibri"/>
              </a:rPr>
              <a:t>traded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when </a:t>
            </a:r>
            <a:r>
              <a:rPr sz="3200" spc="-5" dirty="0">
                <a:latin typeface="Calibri"/>
                <a:cs typeface="Calibri"/>
              </a:rPr>
              <a:t>they </a:t>
            </a:r>
            <a:r>
              <a:rPr sz="3200" spc="-10" dirty="0">
                <a:latin typeface="Calibri"/>
                <a:cs typeface="Calibri"/>
              </a:rPr>
              <a:t>cross 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national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borders.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088" y="110439"/>
            <a:ext cx="5612511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Major </a:t>
            </a:r>
            <a:r>
              <a:rPr sz="4400" b="1" spc="-20" dirty="0"/>
              <a:t>tariff</a:t>
            </a:r>
            <a:r>
              <a:rPr sz="4400" b="1" spc="-35" dirty="0"/>
              <a:t> </a:t>
            </a:r>
            <a:r>
              <a:rPr sz="4400" b="1" spc="-15" dirty="0"/>
              <a:t>barriers: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953770"/>
            <a:ext cx="8073390" cy="56432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4984" algn="just">
              <a:lnSpc>
                <a:spcPts val="4580"/>
              </a:lnSpc>
              <a:spcBef>
                <a:spcPts val="105"/>
              </a:spcBef>
              <a:buAutoNum type="arabicPeriod"/>
              <a:tabLst>
                <a:tab pos="528320" algn="l"/>
              </a:tabLst>
            </a:pPr>
            <a:r>
              <a:rPr sz="3600" b="1" u="heavy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Specific</a:t>
            </a:r>
            <a:r>
              <a:rPr sz="3600" b="1" u="heavy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600" b="1" u="heavy" spc="-5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duty</a:t>
            </a:r>
            <a:r>
              <a:rPr sz="2400" spc="-5" smtClean="0">
                <a:latin typeface="Calibri"/>
                <a:cs typeface="Calibri"/>
              </a:rPr>
              <a:t>:</a:t>
            </a:r>
            <a:endParaRPr lang="en-US" sz="2400" spc="-5" dirty="0" smtClean="0">
              <a:latin typeface="Calibri"/>
              <a:cs typeface="Calibri"/>
            </a:endParaRPr>
          </a:p>
          <a:p>
            <a:pPr marL="527685" indent="-514984" algn="just">
              <a:lnSpc>
                <a:spcPts val="4580"/>
              </a:lnSpc>
              <a:spcBef>
                <a:spcPts val="105"/>
              </a:spcBef>
              <a:tabLst>
                <a:tab pos="528320" algn="l"/>
              </a:tabLst>
            </a:pPr>
            <a:r>
              <a:rPr lang="en-US" sz="2400" spc="-5" dirty="0" smtClean="0">
                <a:latin typeface="Calibri"/>
                <a:cs typeface="Calibri"/>
              </a:rPr>
              <a:t>	</a:t>
            </a:r>
            <a:r>
              <a:rPr sz="2400" smtClean="0">
                <a:latin typeface="Calibri"/>
                <a:cs typeface="Calibri"/>
              </a:rPr>
              <a:t>It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5" dirty="0">
                <a:latin typeface="Calibri"/>
                <a:cs typeface="Calibri"/>
              </a:rPr>
              <a:t>based on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20" dirty="0">
                <a:latin typeface="Calibri"/>
                <a:cs typeface="Calibri"/>
              </a:rPr>
              <a:t>physical </a:t>
            </a:r>
            <a:r>
              <a:rPr sz="2400" spc="-10" dirty="0">
                <a:latin typeface="Calibri"/>
                <a:cs typeface="Calibri"/>
              </a:rPr>
              <a:t>characteristics </a:t>
            </a:r>
            <a:r>
              <a:rPr sz="2400" spc="-5" dirty="0">
                <a:latin typeface="Calibri"/>
                <a:cs typeface="Calibri"/>
              </a:rPr>
              <a:t>of 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good. </a:t>
            </a:r>
            <a:r>
              <a:rPr sz="2400" dirty="0">
                <a:latin typeface="Calibri"/>
                <a:cs typeface="Calibri"/>
              </a:rPr>
              <a:t>A </a:t>
            </a:r>
            <a:r>
              <a:rPr sz="2400" spc="-25" dirty="0">
                <a:latin typeface="Calibri"/>
                <a:cs typeface="Calibri"/>
              </a:rPr>
              <a:t>fixed </a:t>
            </a:r>
            <a:r>
              <a:rPr sz="2400" spc="-5" dirty="0">
                <a:latin typeface="Calibri"/>
                <a:cs typeface="Calibri"/>
              </a:rPr>
              <a:t>amount of </a:t>
            </a:r>
            <a:r>
              <a:rPr sz="2400" spc="-10" dirty="0">
                <a:latin typeface="Calibri"/>
                <a:cs typeface="Calibri"/>
              </a:rPr>
              <a:t>money can be  levied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each </a:t>
            </a:r>
            <a:r>
              <a:rPr sz="2400" spc="-5" dirty="0">
                <a:latin typeface="Calibri"/>
                <a:cs typeface="Calibri"/>
              </a:rPr>
              <a:t>unit of imported </a:t>
            </a:r>
            <a:r>
              <a:rPr sz="2400" spc="-10" dirty="0">
                <a:latin typeface="Calibri"/>
                <a:cs typeface="Calibri"/>
              </a:rPr>
              <a:t>goods </a:t>
            </a:r>
            <a:r>
              <a:rPr sz="2400" spc="-20" dirty="0">
                <a:latin typeface="Calibri"/>
                <a:cs typeface="Calibri"/>
              </a:rPr>
              <a:t>regardless 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its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>
                <a:latin typeface="Calibri"/>
                <a:cs typeface="Calibri"/>
              </a:rPr>
              <a:t>price</a:t>
            </a:r>
            <a:r>
              <a:rPr sz="2400" spc="-5" smtClean="0">
                <a:latin typeface="Calibri"/>
                <a:cs typeface="Calibri"/>
              </a:rPr>
              <a:t>.</a:t>
            </a:r>
            <a:r>
              <a:rPr lang="en-US" sz="2400" dirty="0" smtClean="0"/>
              <a:t> A fixed fee levied on one unit of an imported good is referred to as a specific tariff. This tariff can vary according to the type of good imported. For example, a country could levy a $15 tariff on each pair of shoes imported, but levy a $300 tariff on each computer </a:t>
            </a:r>
            <a:r>
              <a:rPr lang="en-US" sz="2400" dirty="0" smtClean="0"/>
              <a:t>imported. </a:t>
            </a:r>
            <a:endParaRPr sz="24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232359"/>
            <a:ext cx="8072119" cy="984885"/>
          </a:xfrm>
        </p:spPr>
        <p:txBody>
          <a:bodyPr/>
          <a:lstStyle/>
          <a:p>
            <a:r>
              <a:rPr lang="en-US" b="1" i="1" spc="-5" dirty="0" smtClean="0">
                <a:uFill>
                  <a:solidFill>
                    <a:srgbClr val="000000"/>
                  </a:solidFill>
                </a:uFill>
              </a:rPr>
              <a:t>2. Ad </a:t>
            </a:r>
            <a:r>
              <a:rPr lang="en-US" b="1" i="1" spc="-30" dirty="0" smtClean="0">
                <a:uFill>
                  <a:solidFill>
                    <a:srgbClr val="000000"/>
                  </a:solidFill>
                </a:uFill>
              </a:rPr>
              <a:t>Valorem</a:t>
            </a:r>
            <a:r>
              <a:rPr lang="en-US" b="1" i="1" spc="-5" dirty="0" smtClean="0"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en-US" b="1" spc="-15" dirty="0" smtClean="0">
                <a:uFill>
                  <a:solidFill>
                    <a:srgbClr val="000000"/>
                  </a:solidFill>
                </a:uFill>
              </a:rPr>
              <a:t>tariffs: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371600"/>
            <a:ext cx="8072119" cy="4038029"/>
          </a:xfrm>
        </p:spPr>
        <p:txBody>
          <a:bodyPr/>
          <a:lstStyle/>
          <a:p>
            <a:pPr marL="527685" marR="300355" indent="1313180" algn="just">
              <a:lnSpc>
                <a:spcPct val="80000"/>
              </a:lnSpc>
              <a:spcBef>
                <a:spcPts val="380"/>
              </a:spcBef>
            </a:pPr>
            <a:r>
              <a:rPr lang="en-US" sz="3200" spc="-5" dirty="0" smtClean="0"/>
              <a:t>The </a:t>
            </a:r>
            <a:r>
              <a:rPr lang="en-US" sz="3200" spc="-10" dirty="0" smtClean="0"/>
              <a:t>Latin </a:t>
            </a:r>
            <a:r>
              <a:rPr lang="en-US" sz="3200" spc="-15" dirty="0" smtClean="0"/>
              <a:t>phrase </a:t>
            </a:r>
            <a:r>
              <a:rPr lang="en-US" sz="3200" spc="-25" dirty="0" smtClean="0"/>
              <a:t>‘ad </a:t>
            </a:r>
            <a:r>
              <a:rPr lang="en-US" sz="3200" spc="-15" dirty="0" smtClean="0"/>
              <a:t>valorem’ </a:t>
            </a:r>
            <a:r>
              <a:rPr lang="en-US" sz="3200" dirty="0" smtClean="0"/>
              <a:t>means  </a:t>
            </a:r>
            <a:r>
              <a:rPr lang="en-US" sz="3200" spc="-20" dirty="0" smtClean="0"/>
              <a:t>“according </a:t>
            </a:r>
            <a:r>
              <a:rPr lang="en-US" sz="3200" spc="-15" dirty="0" smtClean="0"/>
              <a:t>to </a:t>
            </a:r>
            <a:r>
              <a:rPr lang="en-US" sz="3200" dirty="0" smtClean="0"/>
              <a:t>the </a:t>
            </a:r>
            <a:r>
              <a:rPr lang="en-US" sz="3200" spc="-55" dirty="0" smtClean="0"/>
              <a:t>value”. </a:t>
            </a:r>
            <a:r>
              <a:rPr lang="en-US" sz="3200" spc="-10" dirty="0" smtClean="0"/>
              <a:t>This </a:t>
            </a:r>
            <a:r>
              <a:rPr lang="en-US" sz="3200" spc="-25" dirty="0" smtClean="0"/>
              <a:t>tax </a:t>
            </a:r>
            <a:r>
              <a:rPr lang="en-US" sz="3200" spc="-10" dirty="0" smtClean="0"/>
              <a:t>is </a:t>
            </a:r>
            <a:r>
              <a:rPr lang="en-US" sz="3200" spc="-15" dirty="0" smtClean="0"/>
              <a:t>flexible </a:t>
            </a:r>
            <a:r>
              <a:rPr lang="en-US" sz="3200" dirty="0" smtClean="0"/>
              <a:t>and  </a:t>
            </a:r>
            <a:r>
              <a:rPr lang="en-US" sz="3200" spc="-10" dirty="0" smtClean="0"/>
              <a:t>depends </a:t>
            </a:r>
            <a:r>
              <a:rPr lang="en-US" sz="3200" spc="-5" dirty="0" smtClean="0"/>
              <a:t>upon </a:t>
            </a:r>
            <a:r>
              <a:rPr lang="en-US" sz="3200" dirty="0" smtClean="0"/>
              <a:t>the </a:t>
            </a:r>
            <a:r>
              <a:rPr lang="en-US" sz="3200" spc="-10" dirty="0" smtClean="0"/>
              <a:t>value </a:t>
            </a:r>
            <a:r>
              <a:rPr lang="en-US" sz="3200" spc="-5" dirty="0" smtClean="0"/>
              <a:t>or </a:t>
            </a:r>
            <a:r>
              <a:rPr lang="en-US" sz="3200" dirty="0" smtClean="0"/>
              <a:t>the </a:t>
            </a:r>
            <a:r>
              <a:rPr lang="en-US" sz="3200" spc="-5" dirty="0" smtClean="0"/>
              <a:t>price of </a:t>
            </a:r>
            <a:r>
              <a:rPr lang="en-US" sz="3200" dirty="0" smtClean="0"/>
              <a:t>the  </a:t>
            </a:r>
            <a:r>
              <a:rPr lang="en-US" sz="3200" spc="-25" dirty="0" smtClean="0"/>
              <a:t>commodity</a:t>
            </a:r>
            <a:r>
              <a:rPr lang="en-US" sz="3200" spc="-25" dirty="0" smtClean="0"/>
              <a:t>.</a:t>
            </a:r>
            <a:r>
              <a:rPr lang="en-US" sz="3200" dirty="0" smtClean="0"/>
              <a:t> The phrase "ad valorem" is Latin for "according to value," and this type of tariff is levied on a good based on a percentage of that good's value. </a:t>
            </a:r>
          </a:p>
          <a:p>
            <a:pPr marL="527685" marR="122555" indent="398780" algn="just">
              <a:lnSpc>
                <a:spcPct val="80000"/>
              </a:lnSpc>
            </a:pPr>
            <a:r>
              <a:rPr lang="en-US" sz="3200" spc="-5" dirty="0" err="1" smtClean="0"/>
              <a:t>Eg</a:t>
            </a:r>
            <a:r>
              <a:rPr lang="en-US" sz="3200" spc="-5" dirty="0" smtClean="0"/>
              <a:t>. Imposing </a:t>
            </a:r>
            <a:r>
              <a:rPr lang="en-US" sz="3200" spc="-20" dirty="0" smtClean="0"/>
              <a:t>tax </a:t>
            </a:r>
            <a:r>
              <a:rPr lang="en-US" sz="3200" spc="-5" dirty="0" smtClean="0"/>
              <a:t>of Rs. </a:t>
            </a:r>
            <a:r>
              <a:rPr lang="en-US" sz="3200" dirty="0" smtClean="0"/>
              <a:t>5 </a:t>
            </a:r>
            <a:r>
              <a:rPr lang="en-US" sz="3200" spc="-25" dirty="0" smtClean="0"/>
              <a:t>for </a:t>
            </a:r>
            <a:r>
              <a:rPr lang="en-US" sz="3200" dirty="0" smtClean="0"/>
              <a:t>a 50,000 article</a:t>
            </a:r>
            <a:r>
              <a:rPr lang="en-US" sz="3200" spc="-5" dirty="0" smtClean="0"/>
              <a:t> </a:t>
            </a:r>
            <a:r>
              <a:rPr lang="en-US" sz="3200" dirty="0" smtClean="0"/>
              <a:t>and 10  </a:t>
            </a:r>
            <a:r>
              <a:rPr lang="en-US" sz="3200" spc="-25" dirty="0" smtClean="0"/>
              <a:t>for </a:t>
            </a:r>
            <a:r>
              <a:rPr lang="en-US" sz="3200" dirty="0" smtClean="0"/>
              <a:t>a 75,000 article</a:t>
            </a:r>
            <a:r>
              <a:rPr lang="en-US" sz="3200" spc="-5" dirty="0" smtClean="0"/>
              <a:t>.</a:t>
            </a: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1310"/>
            <a:ext cx="7793990" cy="2700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4650"/>
              </a:lnSpc>
              <a:spcBef>
                <a:spcPts val="95"/>
              </a:spcBef>
            </a:pPr>
            <a:r>
              <a:rPr sz="4000" b="1" spc="-5" dirty="0">
                <a:latin typeface="Calibri"/>
                <a:cs typeface="Calibri"/>
              </a:rPr>
              <a:t>3. </a:t>
            </a:r>
            <a:r>
              <a:rPr sz="4000" b="1" spc="-10" dirty="0">
                <a:latin typeface="Calibri"/>
                <a:cs typeface="Calibri"/>
              </a:rPr>
              <a:t>Combined </a:t>
            </a:r>
            <a:r>
              <a:rPr sz="4000" b="1" spc="-5" dirty="0">
                <a:latin typeface="Calibri"/>
                <a:cs typeface="Calibri"/>
              </a:rPr>
              <a:t>or </a:t>
            </a:r>
            <a:r>
              <a:rPr sz="4000" b="1" spc="-10" dirty="0">
                <a:latin typeface="Calibri"/>
                <a:cs typeface="Calibri"/>
              </a:rPr>
              <a:t>compound</a:t>
            </a:r>
            <a:r>
              <a:rPr sz="4000" b="1" spc="10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  <a:p>
            <a:pPr marL="527685" marR="5080" indent="1313180" algn="just">
              <a:lnSpc>
                <a:spcPct val="90000"/>
              </a:lnSpc>
              <a:spcBef>
                <a:spcPts val="210"/>
              </a:spcBef>
            </a:pPr>
            <a:r>
              <a:rPr sz="3000" dirty="0"/>
              <a:t>It is a </a:t>
            </a:r>
            <a:r>
              <a:rPr sz="3000" spc="-10" dirty="0"/>
              <a:t>combination </a:t>
            </a:r>
            <a:r>
              <a:rPr sz="3000" spc="-5" dirty="0"/>
              <a:t>of specific </a:t>
            </a:r>
            <a:r>
              <a:rPr sz="3000" dirty="0"/>
              <a:t>and ad  </a:t>
            </a:r>
            <a:r>
              <a:rPr sz="3000" spc="-15" dirty="0"/>
              <a:t>valorem </a:t>
            </a:r>
            <a:r>
              <a:rPr sz="3000" spc="-5" dirty="0"/>
              <a:t>duty on </a:t>
            </a:r>
            <a:r>
              <a:rPr sz="3000" dirty="0"/>
              <a:t>a </a:t>
            </a:r>
            <a:r>
              <a:rPr sz="3000" spc="-5" dirty="0"/>
              <a:t>single </a:t>
            </a:r>
            <a:r>
              <a:rPr sz="3000" spc="-10" dirty="0"/>
              <a:t>product, </a:t>
            </a:r>
            <a:r>
              <a:rPr sz="3000" spc="-25" dirty="0"/>
              <a:t>for </a:t>
            </a:r>
            <a:r>
              <a:rPr sz="3000" spc="-15" dirty="0"/>
              <a:t>instance </a:t>
            </a:r>
            <a:r>
              <a:rPr sz="3000" dirty="0"/>
              <a:t>,  </a:t>
            </a:r>
            <a:r>
              <a:rPr sz="3000" spc="-10" dirty="0"/>
              <a:t>there can </a:t>
            </a:r>
            <a:r>
              <a:rPr sz="3000" spc="-5" dirty="0"/>
              <a:t>be </a:t>
            </a:r>
            <a:r>
              <a:rPr sz="3000" dirty="0"/>
              <a:t>a </a:t>
            </a:r>
            <a:r>
              <a:rPr sz="3000" spc="-10" dirty="0"/>
              <a:t>combined </a:t>
            </a:r>
            <a:r>
              <a:rPr sz="3000" spc="-5" dirty="0"/>
              <a:t>duty when </a:t>
            </a:r>
            <a:r>
              <a:rPr sz="3000" dirty="0"/>
              <a:t>10% </a:t>
            </a:r>
            <a:r>
              <a:rPr sz="3000" spc="-5" dirty="0"/>
              <a:t>of  </a:t>
            </a:r>
            <a:r>
              <a:rPr sz="3000" spc="-10" dirty="0"/>
              <a:t>value(ad </a:t>
            </a:r>
            <a:r>
              <a:rPr sz="3000" spc="-15" dirty="0"/>
              <a:t>valorem) </a:t>
            </a:r>
            <a:r>
              <a:rPr sz="3000"/>
              <a:t>and </a:t>
            </a:r>
            <a:r>
              <a:rPr lang="en-US" sz="3000" dirty="0" smtClean="0"/>
              <a:t>Rs. </a:t>
            </a:r>
            <a:r>
              <a:rPr sz="3000" smtClean="0"/>
              <a:t>1</a:t>
            </a:r>
            <a:r>
              <a:rPr lang="en-US" sz="3000" dirty="0" smtClean="0"/>
              <a:t>0</a:t>
            </a:r>
            <a:r>
              <a:rPr sz="3000" smtClean="0"/>
              <a:t> </a:t>
            </a:r>
            <a:r>
              <a:rPr sz="3000" spc="-5" dirty="0"/>
              <a:t>per </a:t>
            </a:r>
            <a:r>
              <a:rPr sz="3000" spc="-10" dirty="0"/>
              <a:t>kilogram(specific  </a:t>
            </a:r>
            <a:r>
              <a:rPr sz="3000" spc="-20" dirty="0"/>
              <a:t>tax) </a:t>
            </a:r>
            <a:r>
              <a:rPr sz="3000" spc="-15" dirty="0"/>
              <a:t>are </a:t>
            </a:r>
            <a:r>
              <a:rPr sz="3000" spc="-10" dirty="0"/>
              <a:t>charged </a:t>
            </a:r>
            <a:r>
              <a:rPr sz="3000" spc="-5"/>
              <a:t>on </a:t>
            </a:r>
            <a:r>
              <a:rPr sz="3000" spc="-10" smtClean="0"/>
              <a:t>metal</a:t>
            </a:r>
            <a:r>
              <a:rPr sz="3000" smtClean="0"/>
              <a:t>.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35940" y="3461384"/>
            <a:ext cx="7957820" cy="3112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4650"/>
              </a:lnSpc>
              <a:spcBef>
                <a:spcPts val="95"/>
              </a:spcBef>
              <a:tabLst>
                <a:tab pos="641985" algn="l"/>
              </a:tabLst>
            </a:pPr>
            <a:r>
              <a:rPr sz="4000" b="1" spc="-5" dirty="0">
                <a:latin typeface="Calibri"/>
                <a:cs typeface="Calibri"/>
              </a:rPr>
              <a:t>4.	Sliding </a:t>
            </a:r>
            <a:r>
              <a:rPr sz="4000" b="1" spc="-10" dirty="0">
                <a:latin typeface="Calibri"/>
                <a:cs typeface="Calibri"/>
              </a:rPr>
              <a:t>scale</a:t>
            </a:r>
            <a:r>
              <a:rPr sz="4000" b="1" spc="2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  <a:p>
            <a:pPr marL="527685" marR="5080" indent="1313180" algn="just">
              <a:lnSpc>
                <a:spcPct val="90000"/>
              </a:lnSpc>
              <a:spcBef>
                <a:spcPts val="210"/>
              </a:spcBef>
            </a:pPr>
            <a:r>
              <a:rPr sz="3000" spc="-5" dirty="0">
                <a:latin typeface="Calibri"/>
                <a:cs typeface="Calibri"/>
              </a:rPr>
              <a:t>The duty </a:t>
            </a:r>
            <a:r>
              <a:rPr sz="3000" dirty="0">
                <a:latin typeface="Calibri"/>
                <a:cs typeface="Calibri"/>
              </a:rPr>
              <a:t>which </a:t>
            </a:r>
            <a:r>
              <a:rPr sz="3000" spc="-15" dirty="0">
                <a:latin typeface="Calibri"/>
                <a:cs typeface="Calibri"/>
              </a:rPr>
              <a:t>varies </a:t>
            </a:r>
            <a:r>
              <a:rPr sz="3000" dirty="0">
                <a:latin typeface="Calibri"/>
                <a:cs typeface="Calibri"/>
              </a:rPr>
              <a:t>along with the  </a:t>
            </a:r>
            <a:r>
              <a:rPr sz="3000" spc="-5" dirty="0">
                <a:latin typeface="Calibri"/>
                <a:cs typeface="Calibri"/>
              </a:rPr>
              <a:t>price 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commodity </a:t>
            </a:r>
            <a:r>
              <a:rPr sz="3000" dirty="0">
                <a:latin typeface="Calibri"/>
                <a:cs typeface="Calibri"/>
              </a:rPr>
              <a:t>is known as </a:t>
            </a:r>
            <a:r>
              <a:rPr sz="3000" spc="-10" dirty="0">
                <a:latin typeface="Calibri"/>
                <a:cs typeface="Calibri"/>
              </a:rPr>
              <a:t>sliding </a:t>
            </a:r>
            <a:r>
              <a:rPr sz="3000" spc="-5" dirty="0">
                <a:latin typeface="Calibri"/>
                <a:cs typeface="Calibri"/>
              </a:rPr>
              <a:t>scale  duty or </a:t>
            </a:r>
            <a:r>
              <a:rPr sz="3000" dirty="0">
                <a:latin typeface="Calibri"/>
                <a:cs typeface="Calibri"/>
              </a:rPr>
              <a:t>seasonal </a:t>
            </a:r>
            <a:r>
              <a:rPr sz="3000" spc="-10" dirty="0">
                <a:latin typeface="Calibri"/>
                <a:cs typeface="Calibri"/>
              </a:rPr>
              <a:t>duties. </a:t>
            </a:r>
            <a:r>
              <a:rPr sz="3000" spc="-5" dirty="0">
                <a:latin typeface="Calibri"/>
                <a:cs typeface="Calibri"/>
              </a:rPr>
              <a:t>These duties </a:t>
            </a:r>
            <a:r>
              <a:rPr sz="3000" spc="-15" dirty="0">
                <a:latin typeface="Calibri"/>
                <a:cs typeface="Calibri"/>
              </a:rPr>
              <a:t>are  </a:t>
            </a:r>
            <a:r>
              <a:rPr sz="3000" spc="-10" dirty="0">
                <a:latin typeface="Calibri"/>
                <a:cs typeface="Calibri"/>
              </a:rPr>
              <a:t>confined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10" dirty="0">
                <a:latin typeface="Calibri"/>
                <a:cs typeface="Calibri"/>
              </a:rPr>
              <a:t>agricultural </a:t>
            </a:r>
            <a:r>
              <a:rPr sz="3000" spc="-15" dirty="0">
                <a:latin typeface="Calibri"/>
                <a:cs typeface="Calibri"/>
              </a:rPr>
              <a:t>products,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5" dirty="0">
                <a:latin typeface="Calibri"/>
                <a:cs typeface="Calibri"/>
              </a:rPr>
              <a:t>their prices  </a:t>
            </a:r>
            <a:r>
              <a:rPr sz="3000" spc="-15" dirty="0">
                <a:latin typeface="Calibri"/>
                <a:cs typeface="Calibri"/>
              </a:rPr>
              <a:t>frequently vary </a:t>
            </a:r>
            <a:r>
              <a:rPr sz="3000" spc="-10" dirty="0">
                <a:latin typeface="Calibri"/>
                <a:cs typeface="Calibri"/>
              </a:rPr>
              <a:t>because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5" dirty="0">
                <a:latin typeface="Calibri"/>
                <a:cs typeface="Calibri"/>
              </a:rPr>
              <a:t>natural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other  </a:t>
            </a:r>
            <a:r>
              <a:rPr sz="3000" spc="-20" dirty="0">
                <a:latin typeface="Calibri"/>
                <a:cs typeface="Calibri"/>
              </a:rPr>
              <a:t>factors.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72542"/>
            <a:ext cx="48145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Calibri"/>
                <a:cs typeface="Calibri"/>
              </a:rPr>
              <a:t>5. </a:t>
            </a:r>
            <a:r>
              <a:rPr sz="4000" b="1" spc="-15" dirty="0">
                <a:latin typeface="Calibri"/>
                <a:cs typeface="Calibri"/>
              </a:rPr>
              <a:t>Countervailing</a:t>
            </a:r>
            <a:r>
              <a:rPr sz="4000" b="1" spc="-2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886714"/>
            <a:ext cx="7885430" cy="5551776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11430" indent="571500" algn="just">
              <a:lnSpc>
                <a:spcPct val="80000"/>
              </a:lnSpc>
              <a:spcBef>
                <a:spcPts val="820"/>
              </a:spcBef>
            </a:pPr>
            <a:r>
              <a:rPr sz="3000" dirty="0">
                <a:latin typeface="Calibri"/>
                <a:cs typeface="Calibri"/>
              </a:rPr>
              <a:t>It is imposed </a:t>
            </a:r>
            <a:r>
              <a:rPr sz="3000" spc="-5" dirty="0">
                <a:latin typeface="Calibri"/>
                <a:cs typeface="Calibri"/>
              </a:rPr>
              <a:t>on </a:t>
            </a:r>
            <a:r>
              <a:rPr sz="3000" spc="-10" dirty="0">
                <a:latin typeface="Calibri"/>
                <a:cs typeface="Calibri"/>
              </a:rPr>
              <a:t>certain </a:t>
            </a:r>
            <a:r>
              <a:rPr sz="3000" dirty="0">
                <a:latin typeface="Calibri"/>
                <a:cs typeface="Calibri"/>
              </a:rPr>
              <a:t>import </a:t>
            </a:r>
            <a:r>
              <a:rPr sz="3000" spc="-10" dirty="0">
                <a:latin typeface="Calibri"/>
                <a:cs typeface="Calibri"/>
              </a:rPr>
              <a:t>where </a:t>
            </a:r>
            <a:r>
              <a:rPr sz="3000" dirty="0">
                <a:latin typeface="Calibri"/>
                <a:cs typeface="Calibri"/>
              </a:rPr>
              <a:t>it is  </a:t>
            </a:r>
            <a:r>
              <a:rPr sz="3000" spc="-10" dirty="0">
                <a:latin typeface="Calibri"/>
                <a:cs typeface="Calibri"/>
              </a:rPr>
              <a:t>being subsidised by exporting governments. </a:t>
            </a:r>
            <a:r>
              <a:rPr sz="3000" dirty="0">
                <a:latin typeface="Calibri"/>
                <a:cs typeface="Calibri"/>
              </a:rPr>
              <a:t>As a  </a:t>
            </a:r>
            <a:r>
              <a:rPr sz="3000" spc="-10" dirty="0">
                <a:latin typeface="Calibri"/>
                <a:cs typeface="Calibri"/>
              </a:rPr>
              <a:t>result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government </a:t>
            </a:r>
            <a:r>
              <a:rPr sz="3000" spc="-35" dirty="0">
                <a:latin typeface="Calibri"/>
                <a:cs typeface="Calibri"/>
              </a:rPr>
              <a:t>subsidy, </a:t>
            </a:r>
            <a:r>
              <a:rPr sz="3000" dirty="0">
                <a:latin typeface="Calibri"/>
                <a:cs typeface="Calibri"/>
              </a:rPr>
              <a:t>imports  </a:t>
            </a:r>
            <a:r>
              <a:rPr sz="3000" spc="-10" dirty="0">
                <a:latin typeface="Calibri"/>
                <a:cs typeface="Calibri"/>
              </a:rPr>
              <a:t>become more </a:t>
            </a:r>
            <a:r>
              <a:rPr sz="3000" spc="-5" dirty="0">
                <a:latin typeface="Calibri"/>
                <a:cs typeface="Calibri"/>
              </a:rPr>
              <a:t>cheaper </a:t>
            </a:r>
            <a:r>
              <a:rPr sz="3000" dirty="0">
                <a:latin typeface="Calibri"/>
                <a:cs typeface="Calibri"/>
              </a:rPr>
              <a:t>than </a:t>
            </a:r>
            <a:r>
              <a:rPr sz="3000" spc="-5" dirty="0">
                <a:latin typeface="Calibri"/>
                <a:cs typeface="Calibri"/>
              </a:rPr>
              <a:t>domestic goods, </a:t>
            </a:r>
            <a:r>
              <a:rPr sz="3000" spc="-15" dirty="0">
                <a:latin typeface="Calibri"/>
                <a:cs typeface="Calibri"/>
              </a:rPr>
              <a:t>to  </a:t>
            </a:r>
            <a:r>
              <a:rPr sz="3000" spc="-5" dirty="0">
                <a:latin typeface="Calibri"/>
                <a:cs typeface="Calibri"/>
              </a:rPr>
              <a:t>nullify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5" dirty="0">
                <a:latin typeface="Calibri"/>
                <a:cs typeface="Calibri"/>
              </a:rPr>
              <a:t>effect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35" dirty="0">
                <a:latin typeface="Calibri"/>
                <a:cs typeface="Calibri"/>
              </a:rPr>
              <a:t>subsidy, </a:t>
            </a:r>
            <a:r>
              <a:rPr sz="3000" dirty="0">
                <a:latin typeface="Calibri"/>
                <a:cs typeface="Calibri"/>
              </a:rPr>
              <a:t>this </a:t>
            </a:r>
            <a:r>
              <a:rPr sz="3000" spc="-5" dirty="0">
                <a:latin typeface="Calibri"/>
                <a:cs typeface="Calibri"/>
              </a:rPr>
              <a:t>duty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imposed  </a:t>
            </a:r>
            <a:r>
              <a:rPr sz="3000" dirty="0">
                <a:latin typeface="Calibri"/>
                <a:cs typeface="Calibri"/>
              </a:rPr>
              <a:t>in addition </a:t>
            </a:r>
            <a:r>
              <a:rPr sz="3000" spc="-10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normal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duties.</a:t>
            </a:r>
            <a:endParaRPr sz="30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 algn="just">
              <a:lnSpc>
                <a:spcPts val="4460"/>
              </a:lnSpc>
              <a:spcBef>
                <a:spcPts val="5"/>
              </a:spcBef>
            </a:pPr>
            <a:r>
              <a:rPr sz="4000" b="1" spc="-5" dirty="0">
                <a:latin typeface="Calibri"/>
                <a:cs typeface="Calibri"/>
              </a:rPr>
              <a:t>6. </a:t>
            </a:r>
            <a:r>
              <a:rPr sz="4000" b="1" spc="-25" dirty="0">
                <a:latin typeface="Calibri"/>
                <a:cs typeface="Calibri"/>
              </a:rPr>
              <a:t>Revenue</a:t>
            </a:r>
            <a:r>
              <a:rPr sz="4000" b="1" spc="-10" dirty="0">
                <a:latin typeface="Calibri"/>
                <a:cs typeface="Calibri"/>
              </a:rPr>
              <a:t> tariff:</a:t>
            </a:r>
            <a:endParaRPr sz="4000">
              <a:latin typeface="Calibri"/>
              <a:cs typeface="Calibri"/>
            </a:endParaRPr>
          </a:p>
          <a:p>
            <a:pPr marL="355600" marR="5080" indent="571500" algn="just">
              <a:lnSpc>
                <a:spcPct val="80000"/>
              </a:lnSpc>
              <a:spcBef>
                <a:spcPts val="380"/>
              </a:spcBef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15" dirty="0">
                <a:latin typeface="Calibri"/>
                <a:cs typeface="Calibri"/>
              </a:rPr>
              <a:t>tariff </a:t>
            </a:r>
            <a:r>
              <a:rPr sz="3000" dirty="0">
                <a:latin typeface="Calibri"/>
                <a:cs typeface="Calibri"/>
              </a:rPr>
              <a:t>which is </a:t>
            </a:r>
            <a:r>
              <a:rPr sz="3000" spc="-5" dirty="0">
                <a:latin typeface="Calibri"/>
                <a:cs typeface="Calibri"/>
              </a:rPr>
              <a:t>designed </a:t>
            </a:r>
            <a:r>
              <a:rPr sz="3000" spc="-10" dirty="0">
                <a:latin typeface="Calibri"/>
                <a:cs typeface="Calibri"/>
              </a:rPr>
              <a:t>to </a:t>
            </a:r>
            <a:r>
              <a:rPr sz="3000" spc="-15" dirty="0">
                <a:latin typeface="Calibri"/>
                <a:cs typeface="Calibri"/>
              </a:rPr>
              <a:t>provide revenue  </a:t>
            </a:r>
            <a:r>
              <a:rPr sz="3000" spc="-5" dirty="0">
                <a:latin typeface="Calibri"/>
                <a:cs typeface="Calibri"/>
              </a:rPr>
              <a:t>or income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home </a:t>
            </a:r>
            <a:r>
              <a:rPr sz="3000" spc="-10" dirty="0">
                <a:latin typeface="Calibri"/>
                <a:cs typeface="Calibri"/>
              </a:rPr>
              <a:t>government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dirty="0">
                <a:latin typeface="Calibri"/>
                <a:cs typeface="Calibri"/>
              </a:rPr>
              <a:t>known </a:t>
            </a:r>
            <a:r>
              <a:rPr sz="3000" spc="5" dirty="0">
                <a:latin typeface="Calibri"/>
                <a:cs typeface="Calibri"/>
              </a:rPr>
              <a:t>as  </a:t>
            </a:r>
            <a:r>
              <a:rPr sz="3000" spc="-15" dirty="0">
                <a:latin typeface="Calibri"/>
                <a:cs typeface="Calibri"/>
              </a:rPr>
              <a:t>revenue </a:t>
            </a:r>
            <a:r>
              <a:rPr sz="3000" spc="-40" dirty="0">
                <a:latin typeface="Calibri"/>
                <a:cs typeface="Calibri"/>
              </a:rPr>
              <a:t>tariff. </a:t>
            </a:r>
            <a:r>
              <a:rPr sz="3000" spc="-10" dirty="0">
                <a:latin typeface="Calibri"/>
                <a:cs typeface="Calibri"/>
              </a:rPr>
              <a:t>Generally </a:t>
            </a:r>
            <a:r>
              <a:rPr sz="3000" dirty="0">
                <a:latin typeface="Calibri"/>
                <a:cs typeface="Calibri"/>
              </a:rPr>
              <a:t>this </a:t>
            </a:r>
            <a:r>
              <a:rPr sz="3000" spc="-15" dirty="0">
                <a:latin typeface="Calibri"/>
                <a:cs typeface="Calibri"/>
              </a:rPr>
              <a:t>tariff </a:t>
            </a:r>
            <a:r>
              <a:rPr sz="3000" dirty="0">
                <a:latin typeface="Calibri"/>
                <a:cs typeface="Calibri"/>
              </a:rPr>
              <a:t>is imposed  with a </a:t>
            </a:r>
            <a:r>
              <a:rPr sz="3000" spc="-10" dirty="0">
                <a:latin typeface="Calibri"/>
                <a:cs typeface="Calibri"/>
              </a:rPr>
              <a:t>view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earning </a:t>
            </a:r>
            <a:r>
              <a:rPr sz="3000" spc="-10" dirty="0">
                <a:latin typeface="Calibri"/>
                <a:cs typeface="Calibri"/>
              </a:rPr>
              <a:t>revenue by </a:t>
            </a:r>
            <a:r>
              <a:rPr sz="3000" spc="-5" dirty="0">
                <a:latin typeface="Calibri"/>
                <a:cs typeface="Calibri"/>
              </a:rPr>
              <a:t>imposing duty  on consumer </a:t>
            </a:r>
            <a:r>
              <a:rPr sz="3000" spc="-10" dirty="0">
                <a:latin typeface="Calibri"/>
                <a:cs typeface="Calibri"/>
              </a:rPr>
              <a:t>goods, </a:t>
            </a:r>
            <a:r>
              <a:rPr sz="3000" spc="-5" dirty="0">
                <a:latin typeface="Calibri"/>
                <a:cs typeface="Calibri"/>
              </a:rPr>
              <a:t>particularly </a:t>
            </a:r>
            <a:r>
              <a:rPr sz="3000" dirty="0">
                <a:latin typeface="Calibri"/>
                <a:cs typeface="Calibri"/>
              </a:rPr>
              <a:t>on </a:t>
            </a:r>
            <a:r>
              <a:rPr sz="3000" spc="-5" dirty="0">
                <a:latin typeface="Calibri"/>
                <a:cs typeface="Calibri"/>
              </a:rPr>
              <a:t>luxury </a:t>
            </a:r>
            <a:r>
              <a:rPr sz="3000" spc="-10" dirty="0">
                <a:latin typeface="Calibri"/>
                <a:cs typeface="Calibri"/>
              </a:rPr>
              <a:t>goods  </a:t>
            </a:r>
            <a:r>
              <a:rPr sz="3000" dirty="0">
                <a:latin typeface="Calibri"/>
                <a:cs typeface="Calibri"/>
              </a:rPr>
              <a:t>whose </a:t>
            </a:r>
            <a:r>
              <a:rPr sz="3000" spc="-5" dirty="0">
                <a:latin typeface="Calibri"/>
                <a:cs typeface="Calibri"/>
              </a:rPr>
              <a:t>demand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the rich is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inelastic.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59410"/>
            <a:ext cx="8056880" cy="2651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3700" b="1" spc="-5" dirty="0">
                <a:latin typeface="Calibri"/>
                <a:cs typeface="Calibri"/>
              </a:rPr>
              <a:t>7. </a:t>
            </a:r>
            <a:r>
              <a:rPr sz="3700" b="1" spc="-15" dirty="0">
                <a:latin typeface="Calibri"/>
                <a:cs typeface="Calibri"/>
              </a:rPr>
              <a:t>Anti </a:t>
            </a:r>
            <a:r>
              <a:rPr sz="3700" b="1" spc="-5" dirty="0">
                <a:latin typeface="Calibri"/>
                <a:cs typeface="Calibri"/>
              </a:rPr>
              <a:t>–dumping</a:t>
            </a:r>
            <a:r>
              <a:rPr sz="3700" b="1" spc="50" dirty="0">
                <a:latin typeface="Calibri"/>
                <a:cs typeface="Calibri"/>
              </a:rPr>
              <a:t> </a:t>
            </a:r>
            <a:r>
              <a:rPr sz="3700" b="1" spc="-5" dirty="0">
                <a:latin typeface="Calibri"/>
                <a:cs typeface="Calibri"/>
              </a:rPr>
              <a:t>duty:</a:t>
            </a:r>
            <a:endParaRPr sz="3700">
              <a:latin typeface="Calibri"/>
              <a:cs typeface="Calibri"/>
            </a:endParaRPr>
          </a:p>
          <a:p>
            <a:pPr marL="527685" marR="5080" algn="just">
              <a:lnSpc>
                <a:spcPct val="80000"/>
              </a:lnSpc>
              <a:spcBef>
                <a:spcPts val="685"/>
              </a:spcBef>
            </a:pPr>
            <a:r>
              <a:rPr sz="2700" spc="-40" dirty="0"/>
              <a:t>At </a:t>
            </a:r>
            <a:r>
              <a:rPr sz="2700" dirty="0"/>
              <a:t>times </a:t>
            </a:r>
            <a:r>
              <a:rPr sz="2700" spc="-20" dirty="0"/>
              <a:t>exporters attempt </a:t>
            </a:r>
            <a:r>
              <a:rPr sz="2700" spc="-15" dirty="0"/>
              <a:t>to capture foreign markets  </a:t>
            </a:r>
            <a:r>
              <a:rPr sz="2700" spc="-10" dirty="0"/>
              <a:t>by </a:t>
            </a:r>
            <a:r>
              <a:rPr sz="2700" spc="-5" dirty="0"/>
              <a:t>selling </a:t>
            </a:r>
            <a:r>
              <a:rPr sz="2700" spc="-10" dirty="0"/>
              <a:t>goods </a:t>
            </a:r>
            <a:r>
              <a:rPr sz="2700" spc="-15" dirty="0"/>
              <a:t>at rock-bottom </a:t>
            </a:r>
            <a:r>
              <a:rPr sz="2700" spc="-5" dirty="0"/>
              <a:t>prices, such </a:t>
            </a:r>
            <a:r>
              <a:rPr sz="2700" spc="-10" dirty="0"/>
              <a:t>practice  </a:t>
            </a:r>
            <a:r>
              <a:rPr sz="2700" dirty="0"/>
              <a:t>is </a:t>
            </a:r>
            <a:r>
              <a:rPr sz="2700" spc="-5" dirty="0"/>
              <a:t>called dumping. </a:t>
            </a:r>
            <a:r>
              <a:rPr sz="2700" dirty="0"/>
              <a:t>As a </a:t>
            </a:r>
            <a:r>
              <a:rPr sz="2700" spc="-10" dirty="0"/>
              <a:t>result </a:t>
            </a:r>
            <a:r>
              <a:rPr sz="2700" spc="-5" dirty="0"/>
              <a:t>of </a:t>
            </a:r>
            <a:r>
              <a:rPr sz="2700" dirty="0"/>
              <a:t>dumping, </a:t>
            </a:r>
            <a:r>
              <a:rPr sz="2700" spc="-10" dirty="0"/>
              <a:t>domestic  </a:t>
            </a:r>
            <a:r>
              <a:rPr sz="2700" spc="-5" dirty="0"/>
              <a:t>industries find </a:t>
            </a:r>
            <a:r>
              <a:rPr sz="2700" dirty="0"/>
              <a:t>it </a:t>
            </a:r>
            <a:r>
              <a:rPr sz="2700" spc="-10" dirty="0"/>
              <a:t>difficult </a:t>
            </a:r>
            <a:r>
              <a:rPr sz="2700" spc="-15" dirty="0"/>
              <a:t>to compete </a:t>
            </a:r>
            <a:r>
              <a:rPr sz="2700" dirty="0"/>
              <a:t>with </a:t>
            </a:r>
            <a:r>
              <a:rPr sz="2700" spc="-5" dirty="0"/>
              <a:t>imported  </a:t>
            </a:r>
            <a:r>
              <a:rPr sz="2700" spc="-10" dirty="0"/>
              <a:t>goods. </a:t>
            </a:r>
            <a:r>
              <a:rPr sz="2700" spc="-120" dirty="0"/>
              <a:t>To </a:t>
            </a:r>
            <a:r>
              <a:rPr sz="2700" spc="-15" dirty="0"/>
              <a:t>offset </a:t>
            </a:r>
            <a:r>
              <a:rPr sz="2700" spc="-5" dirty="0"/>
              <a:t>anti-dumping </a:t>
            </a:r>
            <a:r>
              <a:rPr sz="2700" spc="-15" dirty="0"/>
              <a:t>effects, </a:t>
            </a:r>
            <a:r>
              <a:rPr sz="2700" spc="-5" dirty="0"/>
              <a:t>duties </a:t>
            </a:r>
            <a:r>
              <a:rPr sz="2700" spc="-15" dirty="0"/>
              <a:t>are  </a:t>
            </a:r>
            <a:r>
              <a:rPr sz="2700" spc="-5" dirty="0"/>
              <a:t>levied </a:t>
            </a:r>
            <a:r>
              <a:rPr sz="2700" dirty="0"/>
              <a:t>in addition </a:t>
            </a:r>
            <a:r>
              <a:rPr sz="2700" spc="-15" dirty="0"/>
              <a:t>to </a:t>
            </a:r>
            <a:r>
              <a:rPr sz="2700" dirty="0"/>
              <a:t>normal</a:t>
            </a:r>
            <a:r>
              <a:rPr sz="2700" spc="-15" dirty="0"/>
              <a:t> </a:t>
            </a:r>
            <a:r>
              <a:rPr sz="2700" spc="-10" dirty="0"/>
              <a:t>duties.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535940" y="3392804"/>
            <a:ext cx="8002905" cy="2651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3700" b="1" spc="-5" dirty="0">
                <a:latin typeface="Calibri"/>
                <a:cs typeface="Calibri"/>
              </a:rPr>
              <a:t>8. </a:t>
            </a:r>
            <a:r>
              <a:rPr sz="3700" b="1" spc="-20" dirty="0">
                <a:latin typeface="Calibri"/>
                <a:cs typeface="Calibri"/>
              </a:rPr>
              <a:t>Protective</a:t>
            </a:r>
            <a:r>
              <a:rPr sz="3700" b="1" spc="20" dirty="0">
                <a:latin typeface="Calibri"/>
                <a:cs typeface="Calibri"/>
              </a:rPr>
              <a:t> </a:t>
            </a:r>
            <a:r>
              <a:rPr sz="3700" b="1" spc="-10" dirty="0">
                <a:latin typeface="Calibri"/>
                <a:cs typeface="Calibri"/>
              </a:rPr>
              <a:t>tariff:</a:t>
            </a:r>
            <a:endParaRPr sz="3700">
              <a:latin typeface="Calibri"/>
              <a:cs typeface="Calibri"/>
            </a:endParaRPr>
          </a:p>
          <a:p>
            <a:pPr marL="527685" marR="5080" algn="just">
              <a:lnSpc>
                <a:spcPct val="80000"/>
              </a:lnSpc>
              <a:spcBef>
                <a:spcPts val="690"/>
              </a:spcBef>
            </a:pPr>
            <a:r>
              <a:rPr sz="2700" dirty="0">
                <a:latin typeface="Calibri"/>
                <a:cs typeface="Calibri"/>
              </a:rPr>
              <a:t>In </a:t>
            </a:r>
            <a:r>
              <a:rPr sz="2700" spc="-15" dirty="0">
                <a:latin typeface="Calibri"/>
                <a:cs typeface="Calibri"/>
              </a:rPr>
              <a:t>order to protect </a:t>
            </a:r>
            <a:r>
              <a:rPr sz="2700" spc="-10" dirty="0">
                <a:latin typeface="Calibri"/>
                <a:cs typeface="Calibri"/>
              </a:rPr>
              <a:t>domestic industries </a:t>
            </a:r>
            <a:r>
              <a:rPr sz="2700" spc="-15" dirty="0">
                <a:latin typeface="Calibri"/>
                <a:cs typeface="Calibri"/>
              </a:rPr>
              <a:t>from stiff  </a:t>
            </a:r>
            <a:r>
              <a:rPr sz="2700" spc="-10" dirty="0">
                <a:latin typeface="Calibri"/>
                <a:cs typeface="Calibri"/>
              </a:rPr>
              <a:t>competition </a:t>
            </a:r>
            <a:r>
              <a:rPr sz="2700" spc="-5" dirty="0">
                <a:latin typeface="Calibri"/>
                <a:cs typeface="Calibri"/>
              </a:rPr>
              <a:t>of imported </a:t>
            </a:r>
            <a:r>
              <a:rPr sz="2700" spc="-10" dirty="0">
                <a:latin typeface="Calibri"/>
                <a:cs typeface="Calibri"/>
              </a:rPr>
              <a:t>goods, </a:t>
            </a:r>
            <a:r>
              <a:rPr sz="2700" spc="-15" dirty="0">
                <a:latin typeface="Calibri"/>
                <a:cs typeface="Calibri"/>
              </a:rPr>
              <a:t>protective tariff </a:t>
            </a:r>
            <a:r>
              <a:rPr sz="2700" dirty="0">
                <a:latin typeface="Calibri"/>
                <a:cs typeface="Calibri"/>
              </a:rPr>
              <a:t>is  </a:t>
            </a:r>
            <a:r>
              <a:rPr sz="2700" spc="-5" dirty="0">
                <a:latin typeface="Calibri"/>
                <a:cs typeface="Calibri"/>
              </a:rPr>
              <a:t>levied on imports. </a:t>
            </a:r>
            <a:r>
              <a:rPr sz="2700" dirty="0">
                <a:latin typeface="Calibri"/>
                <a:cs typeface="Calibri"/>
              </a:rPr>
              <a:t>Normally a </a:t>
            </a:r>
            <a:r>
              <a:rPr sz="2700" spc="-10" dirty="0">
                <a:latin typeface="Calibri"/>
                <a:cs typeface="Calibri"/>
              </a:rPr>
              <a:t>very </a:t>
            </a:r>
            <a:r>
              <a:rPr sz="2700" spc="-5" dirty="0">
                <a:latin typeface="Calibri"/>
                <a:cs typeface="Calibri"/>
              </a:rPr>
              <a:t>high duty </a:t>
            </a:r>
            <a:r>
              <a:rPr sz="2700" dirty="0">
                <a:latin typeface="Calibri"/>
                <a:cs typeface="Calibri"/>
              </a:rPr>
              <a:t>is  imposed, </a:t>
            </a:r>
            <a:r>
              <a:rPr sz="2700" spc="-5" dirty="0">
                <a:latin typeface="Calibri"/>
                <a:cs typeface="Calibri"/>
              </a:rPr>
              <a:t>so </a:t>
            </a:r>
            <a:r>
              <a:rPr sz="2700" dirty="0">
                <a:latin typeface="Calibri"/>
                <a:cs typeface="Calibri"/>
              </a:rPr>
              <a:t>as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spc="-5" dirty="0">
                <a:latin typeface="Calibri"/>
                <a:cs typeface="Calibri"/>
              </a:rPr>
              <a:t>either </a:t>
            </a:r>
            <a:r>
              <a:rPr sz="2700" spc="-15" dirty="0">
                <a:latin typeface="Calibri"/>
                <a:cs typeface="Calibri"/>
              </a:rPr>
              <a:t>discourage </a:t>
            </a:r>
            <a:r>
              <a:rPr sz="2700" spc="-5" dirty="0">
                <a:latin typeface="Calibri"/>
                <a:cs typeface="Calibri"/>
              </a:rPr>
              <a:t>imports or </a:t>
            </a:r>
            <a:r>
              <a:rPr sz="2700" spc="-20" dirty="0">
                <a:latin typeface="Calibri"/>
                <a:cs typeface="Calibri"/>
              </a:rPr>
              <a:t>to  </a:t>
            </a:r>
            <a:r>
              <a:rPr sz="2700" spc="-25" dirty="0">
                <a:latin typeface="Calibri"/>
                <a:cs typeface="Calibri"/>
              </a:rPr>
              <a:t>make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imports </a:t>
            </a:r>
            <a:r>
              <a:rPr sz="2700" spc="-10" dirty="0">
                <a:latin typeface="Calibri"/>
                <a:cs typeface="Calibri"/>
              </a:rPr>
              <a:t>more expensive </a:t>
            </a:r>
            <a:r>
              <a:rPr sz="2700" dirty="0">
                <a:latin typeface="Calibri"/>
                <a:cs typeface="Calibri"/>
              </a:rPr>
              <a:t>as </a:t>
            </a:r>
            <a:r>
              <a:rPr sz="2700" spc="-15" dirty="0">
                <a:latin typeface="Calibri"/>
                <a:cs typeface="Calibri"/>
              </a:rPr>
              <a:t>that </a:t>
            </a:r>
            <a:r>
              <a:rPr sz="2700" spc="-5" dirty="0">
                <a:latin typeface="Calibri"/>
                <a:cs typeface="Calibri"/>
              </a:rPr>
              <a:t>of </a:t>
            </a:r>
            <a:r>
              <a:rPr sz="2700" spc="-10" dirty="0">
                <a:latin typeface="Calibri"/>
                <a:cs typeface="Calibri"/>
              </a:rPr>
              <a:t>domestic  </a:t>
            </a:r>
            <a:r>
              <a:rPr sz="2700" spc="-15" dirty="0">
                <a:latin typeface="Calibri"/>
                <a:cs typeface="Calibri"/>
              </a:rPr>
              <a:t>products.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3299"/>
            <a:ext cx="7394575" cy="1014094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935"/>
              </a:spcBef>
            </a:pPr>
            <a:r>
              <a:rPr sz="3600" b="1" dirty="0">
                <a:latin typeface="Calibri"/>
                <a:cs typeface="Calibri"/>
              </a:rPr>
              <a:t>9. </a:t>
            </a:r>
            <a:r>
              <a:rPr sz="3600" b="1" spc="-10" dirty="0">
                <a:latin typeface="Calibri"/>
                <a:cs typeface="Calibri"/>
              </a:rPr>
              <a:t>Classification of </a:t>
            </a:r>
            <a:r>
              <a:rPr sz="3600" b="1" spc="-5" dirty="0">
                <a:latin typeface="Calibri"/>
                <a:cs typeface="Calibri"/>
              </a:rPr>
              <a:t>tariff </a:t>
            </a:r>
            <a:r>
              <a:rPr sz="3600" b="1" dirty="0">
                <a:latin typeface="Calibri"/>
                <a:cs typeface="Calibri"/>
              </a:rPr>
              <a:t>on the basis of  </a:t>
            </a:r>
            <a:r>
              <a:rPr sz="3600" b="1" spc="-15" dirty="0">
                <a:latin typeface="Calibri"/>
                <a:cs typeface="Calibri"/>
              </a:rPr>
              <a:t>trade</a:t>
            </a:r>
            <a:r>
              <a:rPr sz="3600" b="1" spc="-5" dirty="0">
                <a:latin typeface="Calibri"/>
                <a:cs typeface="Calibri"/>
              </a:rPr>
              <a:t> relationship: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1" y="1458213"/>
            <a:ext cx="8204198" cy="4938083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 marR="148590" algn="just">
              <a:lnSpc>
                <a:spcPct val="81000"/>
              </a:lnSpc>
              <a:spcBef>
                <a:spcPts val="830"/>
              </a:spcBef>
              <a:buAutoNum type="alphaLcParenR"/>
              <a:tabLst>
                <a:tab pos="433070" algn="l"/>
              </a:tabLst>
            </a:pPr>
            <a:r>
              <a:rPr lang="en-US" sz="3200" b="1" dirty="0" smtClean="0">
                <a:latin typeface="Calibri"/>
                <a:cs typeface="Calibri"/>
              </a:rPr>
              <a:t> </a:t>
            </a:r>
            <a:r>
              <a:rPr sz="3200" b="1" smtClean="0">
                <a:latin typeface="Calibri"/>
                <a:cs typeface="Calibri"/>
              </a:rPr>
              <a:t>Single </a:t>
            </a:r>
            <a:r>
              <a:rPr sz="3200" b="1" dirty="0">
                <a:latin typeface="Calibri"/>
                <a:cs typeface="Calibri"/>
              </a:rPr>
              <a:t>column </a:t>
            </a:r>
            <a:r>
              <a:rPr sz="3200" b="1" spc="-5" dirty="0">
                <a:latin typeface="Calibri"/>
                <a:cs typeface="Calibri"/>
              </a:rPr>
              <a:t>tariff</a:t>
            </a:r>
            <a:r>
              <a:rPr sz="3200" b="1" spc="-5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5" smtClean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tariff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20" dirty="0">
                <a:latin typeface="Calibri"/>
                <a:cs typeface="Calibri"/>
              </a:rPr>
              <a:t>fixed </a:t>
            </a:r>
            <a:r>
              <a:rPr sz="2200" spc="-15" dirty="0">
                <a:latin typeface="Calibri"/>
                <a:cs typeface="Calibri"/>
              </a:rPr>
              <a:t>for  </a:t>
            </a:r>
            <a:r>
              <a:rPr sz="2200" spc="-5" dirty="0">
                <a:latin typeface="Calibri"/>
                <a:cs typeface="Calibri"/>
              </a:rPr>
              <a:t>various commodities and the same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charged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5" dirty="0">
                <a:latin typeface="Calibri"/>
                <a:cs typeface="Calibri"/>
              </a:rPr>
              <a:t>imports  </a:t>
            </a:r>
            <a:r>
              <a:rPr sz="2200" spc="-15" dirty="0">
                <a:latin typeface="Calibri"/>
                <a:cs typeface="Calibri"/>
              </a:rPr>
              <a:t>from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spc="-10" dirty="0">
                <a:latin typeface="Calibri"/>
                <a:cs typeface="Calibri"/>
              </a:rPr>
              <a:t>countries. </a:t>
            </a:r>
            <a:r>
              <a:rPr sz="2200" spc="-35" dirty="0">
                <a:latin typeface="Calibri"/>
                <a:cs typeface="Calibri"/>
              </a:rPr>
              <a:t>Tariff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uniform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spc="-10" dirty="0">
                <a:latin typeface="Calibri"/>
                <a:cs typeface="Calibri"/>
              </a:rPr>
              <a:t>countries </a:t>
            </a:r>
            <a:r>
              <a:rPr sz="2200" spc="-5" dirty="0">
                <a:latin typeface="Calibri"/>
                <a:cs typeface="Calibri"/>
              </a:rPr>
              <a:t>and  </a:t>
            </a:r>
            <a:r>
              <a:rPr sz="2200" spc="-10" dirty="0">
                <a:latin typeface="Calibri"/>
                <a:cs typeface="Calibri"/>
              </a:rPr>
              <a:t>discrimination between </a:t>
            </a:r>
            <a:r>
              <a:rPr sz="2200" spc="-5" dirty="0">
                <a:latin typeface="Calibri"/>
                <a:cs typeface="Calibri"/>
              </a:rPr>
              <a:t>importing </a:t>
            </a:r>
            <a:r>
              <a:rPr sz="2200" spc="-10" dirty="0">
                <a:latin typeface="Calibri"/>
                <a:cs typeface="Calibri"/>
              </a:rPr>
              <a:t>countries </a:t>
            </a:r>
            <a:r>
              <a:rPr sz="2200" spc="-5" dirty="0">
                <a:latin typeface="Calibri"/>
                <a:cs typeface="Calibri"/>
              </a:rPr>
              <a:t>is not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made.</a:t>
            </a:r>
            <a:endParaRPr sz="22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Font typeface="Calibri"/>
              <a:buAutoNum type="alphaLcParenR"/>
            </a:pPr>
            <a:endParaRPr sz="2900">
              <a:latin typeface="Times New Roman"/>
              <a:cs typeface="Times New Roman"/>
            </a:endParaRPr>
          </a:p>
          <a:p>
            <a:pPr marL="12700" marR="5080" algn="just">
              <a:lnSpc>
                <a:spcPct val="80800"/>
              </a:lnSpc>
              <a:buAutoNum type="alphaLcParenR"/>
              <a:tabLst>
                <a:tab pos="44958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 </a:t>
            </a:r>
            <a:r>
              <a:rPr sz="3200" b="1" spc="-5" smtClean="0">
                <a:latin typeface="Calibri"/>
                <a:cs typeface="Calibri"/>
              </a:rPr>
              <a:t>Double </a:t>
            </a:r>
            <a:r>
              <a:rPr sz="3200" b="1" dirty="0">
                <a:latin typeface="Calibri"/>
                <a:cs typeface="Calibri"/>
              </a:rPr>
              <a:t>column </a:t>
            </a:r>
            <a:r>
              <a:rPr sz="3200" b="1" spc="-5" dirty="0">
                <a:latin typeface="Calibri"/>
                <a:cs typeface="Calibri"/>
              </a:rPr>
              <a:t>tariff</a:t>
            </a:r>
            <a:r>
              <a:rPr sz="3200" b="1" spc="-5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15" smtClean="0">
                <a:latin typeface="Calibri"/>
                <a:cs typeface="Calibri"/>
              </a:rPr>
              <a:t>two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tariff </a:t>
            </a:r>
            <a:r>
              <a:rPr sz="2200" dirty="0">
                <a:latin typeface="Calibri"/>
                <a:cs typeface="Calibri"/>
              </a:rPr>
              <a:t>on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dirty="0">
                <a:latin typeface="Calibri"/>
                <a:cs typeface="Calibri"/>
              </a:rPr>
              <a:t>or  some </a:t>
            </a:r>
            <a:r>
              <a:rPr sz="2200" spc="-5" dirty="0">
                <a:latin typeface="Calibri"/>
                <a:cs typeface="Calibri"/>
              </a:rPr>
              <a:t>commodities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fixed.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lower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made applicable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a  </a:t>
            </a:r>
            <a:r>
              <a:rPr sz="2200" spc="-10" dirty="0">
                <a:latin typeface="Calibri"/>
                <a:cs typeface="Calibri"/>
              </a:rPr>
              <a:t>friendly country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country </a:t>
            </a:r>
            <a:r>
              <a:rPr sz="2200" spc="-5" dirty="0">
                <a:latin typeface="Calibri"/>
                <a:cs typeface="Calibri"/>
              </a:rPr>
              <a:t>with which </a:t>
            </a:r>
            <a:r>
              <a:rPr sz="2200" spc="-15" dirty="0">
                <a:latin typeface="Calibri"/>
                <a:cs typeface="Calibri"/>
              </a:rPr>
              <a:t>bilateral trade  </a:t>
            </a:r>
            <a:r>
              <a:rPr sz="2200" spc="-10" dirty="0">
                <a:latin typeface="Calibri"/>
                <a:cs typeface="Calibri"/>
              </a:rPr>
              <a:t>agreement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5" dirty="0">
                <a:latin typeface="Calibri"/>
                <a:cs typeface="Calibri"/>
              </a:rPr>
              <a:t>entered into.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higher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made with all other  </a:t>
            </a:r>
            <a:r>
              <a:rPr sz="2200" spc="-10" dirty="0">
                <a:latin typeface="Calibri"/>
                <a:cs typeface="Calibri"/>
              </a:rPr>
              <a:t>countries.</a:t>
            </a:r>
            <a:endParaRPr sz="22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  <a:buFont typeface="Calibri"/>
              <a:buAutoNum type="alphaLcParenR"/>
            </a:pPr>
            <a:endParaRPr sz="2900">
              <a:latin typeface="Times New Roman"/>
              <a:cs typeface="Times New Roman"/>
            </a:endParaRPr>
          </a:p>
          <a:p>
            <a:pPr marL="12700" marR="34925" algn="just">
              <a:lnSpc>
                <a:spcPct val="80700"/>
              </a:lnSpc>
              <a:buAutoNum type="alphaLcParenR"/>
              <a:tabLst>
                <a:tab pos="401320" algn="l"/>
              </a:tabLst>
            </a:pPr>
            <a:r>
              <a:rPr lang="en-US" sz="3200" b="1" spc="-30" dirty="0" smtClean="0">
                <a:latin typeface="Calibri"/>
                <a:cs typeface="Calibri"/>
              </a:rPr>
              <a:t>  </a:t>
            </a:r>
            <a:r>
              <a:rPr sz="3200" b="1" spc="-30" smtClean="0">
                <a:latin typeface="Calibri"/>
                <a:cs typeface="Calibri"/>
              </a:rPr>
              <a:t>Triple </a:t>
            </a:r>
            <a:r>
              <a:rPr sz="3200" b="1" dirty="0">
                <a:latin typeface="Calibri"/>
                <a:cs typeface="Calibri"/>
              </a:rPr>
              <a:t>column</a:t>
            </a:r>
            <a:r>
              <a:rPr sz="3200" b="1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5" smtClean="0">
                <a:latin typeface="Calibri"/>
                <a:cs typeface="Calibri"/>
              </a:rPr>
              <a:t>3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fixed. </a:t>
            </a:r>
            <a:r>
              <a:rPr sz="2200" spc="-10" dirty="0">
                <a:latin typeface="Calibri"/>
                <a:cs typeface="Calibri"/>
              </a:rPr>
              <a:t>They are: </a:t>
            </a:r>
            <a:r>
              <a:rPr sz="2200" spc="-15" dirty="0">
                <a:latin typeface="Calibri"/>
                <a:cs typeface="Calibri"/>
              </a:rPr>
              <a:t>general  </a:t>
            </a:r>
            <a:r>
              <a:rPr sz="2200" spc="-25" dirty="0">
                <a:latin typeface="Calibri"/>
                <a:cs typeface="Calibri"/>
              </a:rPr>
              <a:t>rate, </a:t>
            </a:r>
            <a:r>
              <a:rPr sz="2200" spc="-10" dirty="0">
                <a:latin typeface="Calibri"/>
                <a:cs typeface="Calibri"/>
              </a:rPr>
              <a:t>international </a:t>
            </a:r>
            <a:r>
              <a:rPr sz="2200" spc="-25" dirty="0">
                <a:latin typeface="Calibri"/>
                <a:cs typeface="Calibri"/>
              </a:rPr>
              <a:t>rate, </a:t>
            </a:r>
            <a:r>
              <a:rPr sz="2200" spc="-20" dirty="0">
                <a:latin typeface="Calibri"/>
                <a:cs typeface="Calibri"/>
              </a:rPr>
              <a:t>preferential </a:t>
            </a:r>
            <a:r>
              <a:rPr sz="2200" spc="-25" dirty="0">
                <a:latin typeface="Calibri"/>
                <a:cs typeface="Calibri"/>
              </a:rPr>
              <a:t>rate.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15" dirty="0">
                <a:latin typeface="Calibri"/>
                <a:cs typeface="Calibri"/>
              </a:rPr>
              <a:t>first two </a:t>
            </a:r>
            <a:r>
              <a:rPr sz="2200" spc="-10" dirty="0">
                <a:latin typeface="Calibri"/>
                <a:cs typeface="Calibri"/>
              </a:rPr>
              <a:t>are similar </a:t>
            </a:r>
            <a:r>
              <a:rPr sz="2200" spc="-20" dirty="0">
                <a:latin typeface="Calibri"/>
                <a:cs typeface="Calibri"/>
              </a:rPr>
              <a:t>to  </a:t>
            </a:r>
            <a:r>
              <a:rPr sz="2200" spc="-10" dirty="0">
                <a:latin typeface="Calibri"/>
                <a:cs typeface="Calibri"/>
              </a:rPr>
              <a:t>lower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higher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5" dirty="0">
                <a:latin typeface="Calibri"/>
                <a:cs typeface="Calibri"/>
              </a:rPr>
              <a:t>while the </a:t>
            </a:r>
            <a:r>
              <a:rPr sz="2200" spc="-20" dirty="0">
                <a:latin typeface="Calibri"/>
                <a:cs typeface="Calibri"/>
              </a:rPr>
              <a:t>preferential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substantially  lower </a:t>
            </a:r>
            <a:r>
              <a:rPr sz="2200" spc="-5" dirty="0">
                <a:latin typeface="Calibri"/>
                <a:cs typeface="Calibri"/>
              </a:rPr>
              <a:t>than the </a:t>
            </a:r>
            <a:r>
              <a:rPr sz="2200" spc="-15" dirty="0">
                <a:latin typeface="Calibri"/>
                <a:cs typeface="Calibri"/>
              </a:rPr>
              <a:t>general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and is applicable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friendly countries  </a:t>
            </a:r>
            <a:r>
              <a:rPr sz="2200" spc="-5" dirty="0">
                <a:latin typeface="Calibri"/>
                <a:cs typeface="Calibri"/>
              </a:rPr>
              <a:t>with </a:t>
            </a:r>
            <a:r>
              <a:rPr sz="2200" spc="-15" dirty="0">
                <a:latin typeface="Calibri"/>
                <a:cs typeface="Calibri"/>
              </a:rPr>
              <a:t>trade </a:t>
            </a:r>
            <a:r>
              <a:rPr sz="2200" spc="-10" dirty="0">
                <a:latin typeface="Calibri"/>
                <a:cs typeface="Calibri"/>
              </a:rPr>
              <a:t>agreement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5" dirty="0">
                <a:latin typeface="Calibri"/>
                <a:cs typeface="Calibri"/>
              </a:rPr>
              <a:t>with close </a:t>
            </a:r>
            <a:r>
              <a:rPr sz="2200" spc="-15" dirty="0">
                <a:latin typeface="Calibri"/>
                <a:cs typeface="Calibri"/>
              </a:rPr>
              <a:t>trade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relationship.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1008</Words>
  <Application>Microsoft Office PowerPoint</Application>
  <PresentationFormat>On-screen Show (4:3)</PresentationFormat>
  <Paragraphs>59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Tariff and Non-tariff  barriers</vt:lpstr>
      <vt:lpstr>INTRODUCTION</vt:lpstr>
      <vt:lpstr>Tariff  Barriers</vt:lpstr>
      <vt:lpstr>Major tariff barriers:</vt:lpstr>
      <vt:lpstr>2. Ad Valorem tariffs: </vt:lpstr>
      <vt:lpstr>3. Combined or compound duty: It is a combination of specific and ad  valorem duty on a single product, for instance ,  there can be a combined duty when 10% of  value(ad valorem) and Rs. 10 per kilogram(specific  tax) are charged on metal.</vt:lpstr>
      <vt:lpstr>5. Countervailing duty:</vt:lpstr>
      <vt:lpstr>7. Anti –dumping duty: At times exporters attempt to capture foreign markets  by selling goods at rock-bottom prices, such practice  is called dumping. As a result of dumping, domestic  industries find it difficult to compete with imported  goods. To offset anti-dumping effects, duties are  levied in addition to normal duties.</vt:lpstr>
      <vt:lpstr>9. Classification of tariff on the basis of  trade relationship:</vt:lpstr>
      <vt:lpstr>Non Tariff Barriers</vt:lpstr>
      <vt:lpstr>1. LICENSES: License is granted by the  government, and allows the importing of certain  goods to the country.</vt:lpstr>
      <vt:lpstr>Slide 12</vt:lpstr>
      <vt:lpstr>Slide 13</vt:lpstr>
      <vt:lpstr>4. Product standards: Here the importing country  imposes standards for goods. If the standards  are not met, the goods are rejected.</vt:lpstr>
      <vt:lpstr>Slide 15</vt:lpstr>
      <vt:lpstr>10. Embargo: Partial or complete prohibition of  trade with any particular country, mainly  because of the political tensions.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Tariff and Non-tariff  barriers</dc:title>
  <dc:creator>Manish</dc:creator>
  <cp:lastModifiedBy>Manish</cp:lastModifiedBy>
  <cp:revision>5</cp:revision>
  <dcterms:created xsi:type="dcterms:W3CDTF">2018-12-14T11:10:00Z</dcterms:created>
  <dcterms:modified xsi:type="dcterms:W3CDTF">2020-01-18T06:18:12Z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2018-12-14T00:00:00Z</vt:filetime>
  </property>
</Properties>
</file>