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B60CCD-2FF4-4D60-AE93-D8E4E698EFC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0DF6B4-35B9-4571-955E-2B0C24100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1335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Contingent Contract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1"/>
            <a:ext cx="7772400" cy="198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Dr. Manish </a:t>
            </a:r>
            <a:r>
              <a:rPr lang="en-US" b="1" dirty="0" err="1" smtClean="0">
                <a:solidFill>
                  <a:schemeClr val="tx1"/>
                </a:solidFill>
              </a:rPr>
              <a:t>Dadhich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Ph.D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M.Com</a:t>
            </a:r>
            <a:r>
              <a:rPr lang="en-US" sz="2400" dirty="0" smtClean="0">
                <a:solidFill>
                  <a:schemeClr val="tx1"/>
                </a:solidFill>
              </a:rPr>
              <a:t>, NET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MBA, NET, SET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Sec. 36, contingent contract is dependent upon the happening of an </a:t>
            </a:r>
            <a:r>
              <a:rPr lang="en-US" b="1" dirty="0" smtClean="0"/>
              <a:t>impossible</a:t>
            </a:r>
            <a:r>
              <a:rPr lang="en-US" dirty="0" smtClean="0"/>
              <a:t> event, the agreement is void. It makes no difference whether the impossibility was known or not known to the parties.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Eg</a:t>
            </a:r>
            <a:r>
              <a:rPr lang="en-US" dirty="0" smtClean="0"/>
              <a:t>. Ajay agrees to pay </a:t>
            </a:r>
            <a:r>
              <a:rPr lang="en-US" dirty="0" err="1" smtClean="0"/>
              <a:t>Bhavesh</a:t>
            </a:r>
            <a:r>
              <a:rPr lang="en-US" dirty="0" smtClean="0"/>
              <a:t> Rs. 1000, if two straight lines enclose a space. </a:t>
            </a:r>
            <a:r>
              <a:rPr lang="en-US" b="1" dirty="0" smtClean="0"/>
              <a:t>Void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6. Impossible Event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Distinction between Contingent &amp; wager agreement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09600"/>
          </a:xfrm>
        </p:spPr>
        <p:txBody>
          <a:bodyPr/>
          <a:lstStyle/>
          <a:p>
            <a:r>
              <a:rPr lang="en-US" dirty="0" smtClean="0"/>
              <a:t>Contingent	contract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00600" y="914400"/>
            <a:ext cx="4041775" cy="609600"/>
          </a:xfrm>
        </p:spPr>
        <p:txBody>
          <a:bodyPr/>
          <a:lstStyle/>
          <a:p>
            <a:r>
              <a:rPr lang="en-US" dirty="0" smtClean="0"/>
              <a:t>Wager agreement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40188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Based on happening or non happening of event which is collateral to the contract</a:t>
            </a:r>
          </a:p>
          <a:p>
            <a:pPr>
              <a:buNone/>
            </a:pPr>
            <a:r>
              <a:rPr lang="en-US" dirty="0" smtClean="0"/>
              <a:t>2. Valid contract</a:t>
            </a:r>
          </a:p>
          <a:p>
            <a:pPr>
              <a:buNone/>
            </a:pPr>
            <a:r>
              <a:rPr lang="en-US" dirty="0" smtClean="0"/>
              <a:t>3. All contingents are not wagers.</a:t>
            </a:r>
          </a:p>
          <a:p>
            <a:pPr>
              <a:buNone/>
            </a:pPr>
            <a:r>
              <a:rPr lang="en-US" dirty="0" smtClean="0"/>
              <a:t>4. No reciprocal promise.</a:t>
            </a:r>
          </a:p>
          <a:p>
            <a:pPr>
              <a:buNone/>
            </a:pPr>
            <a:r>
              <a:rPr lang="en-US" dirty="0" smtClean="0"/>
              <a:t>5. Parties are interested in subject-matter.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041775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Based on happening or non happening of a specific event 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2. Void</a:t>
            </a:r>
          </a:p>
          <a:p>
            <a:pPr>
              <a:buNone/>
            </a:pPr>
            <a:r>
              <a:rPr lang="en-US" dirty="0" smtClean="0"/>
              <a:t>3.All wagers are contingent.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Reciprocal promise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5.wining or losing the money at stake.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1. Insurance contracts are contingent contract. Comment.</a:t>
            </a:r>
          </a:p>
          <a:p>
            <a:pPr>
              <a:buNone/>
            </a:pPr>
            <a:r>
              <a:rPr lang="en-US" sz="3200" dirty="0" smtClean="0"/>
              <a:t>2. Is guarantee a contract or not. How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b="1" dirty="0" smtClean="0">
              <a:solidFill>
                <a:srgbClr val="FF0000"/>
              </a:solidFill>
            </a:endParaRPr>
          </a:p>
          <a:p>
            <a:pPr algn="ctr"/>
            <a:endParaRPr lang="en-US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Thank You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Section 31 </a:t>
            </a:r>
            <a:r>
              <a:rPr lang="en-US" dirty="0" smtClean="0"/>
              <a:t>of the Indian Contract act defines “A contingent contract is a contract to do or not to do something, if some event, collateral to such contract does or does not happen.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err="1" smtClean="0"/>
              <a:t>Eg</a:t>
            </a:r>
            <a:r>
              <a:rPr lang="en-US" b="1" dirty="0" smtClean="0"/>
              <a:t>. A contract to pay B if B’s house is burnt.</a:t>
            </a:r>
            <a:endParaRPr lang="en-US" dirty="0" smtClean="0"/>
          </a:p>
          <a:p>
            <a:pPr algn="just"/>
            <a:r>
              <a:rPr lang="en-US" b="1" dirty="0" smtClean="0"/>
              <a:t>Insurance, guarantee and indemnity</a:t>
            </a:r>
          </a:p>
          <a:p>
            <a:pPr algn="just"/>
            <a:r>
              <a:rPr lang="en-US" dirty="0" smtClean="0"/>
              <a:t>Contract depends upon happening or not happening of specified future uncertain event which is collateral to the contract.</a:t>
            </a:r>
          </a:p>
          <a:p>
            <a:pPr algn="just"/>
            <a:r>
              <a:rPr lang="en-US" dirty="0" smtClean="0"/>
              <a:t>Conditional contract.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Definition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 smtClean="0"/>
              <a:t>a.The</a:t>
            </a:r>
            <a:r>
              <a:rPr lang="en-US" dirty="0" smtClean="0"/>
              <a:t> performance depends upon contingency.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. A agrees to sell B 20 computers for Rs. 20 </a:t>
            </a:r>
            <a:r>
              <a:rPr lang="en-US" dirty="0" err="1" smtClean="0"/>
              <a:t>lakh</a:t>
            </a:r>
            <a:r>
              <a:rPr lang="en-US" dirty="0" smtClean="0"/>
              <a:t> if the ship reaches safely.</a:t>
            </a:r>
          </a:p>
          <a:p>
            <a:pPr algn="just">
              <a:buNone/>
            </a:pPr>
            <a:r>
              <a:rPr lang="en-US" dirty="0" smtClean="0"/>
              <a:t>b. The uncertain event.</a:t>
            </a:r>
          </a:p>
          <a:p>
            <a:pPr algn="just">
              <a:buNone/>
            </a:pPr>
            <a:r>
              <a:rPr lang="en-US" b="1" dirty="0" smtClean="0"/>
              <a:t>c. Collateral event- </a:t>
            </a:r>
            <a:r>
              <a:rPr lang="en-US" dirty="0" smtClean="0"/>
              <a:t>means contract already exists between the parties but its performance depends on the happening or non happening of the event.</a:t>
            </a:r>
          </a:p>
          <a:p>
            <a:pPr algn="just">
              <a:buNone/>
            </a:pPr>
            <a:r>
              <a:rPr lang="en-US" dirty="0" smtClean="0"/>
              <a:t>d. Event should not be mere will of the </a:t>
            </a:r>
            <a:r>
              <a:rPr lang="en-US" dirty="0" err="1" smtClean="0"/>
              <a:t>promisor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e. All essentials of contract.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Essentials of contingent contract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happening of future uncertain event (sec.32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Non-happening of an uncertain future event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sec.33)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3. When event to be deemed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impossible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sec.34)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Happening of event within fixed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time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sec.35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I)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Non-Happening of event within fixed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time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sec.35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II)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Impossible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Event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sec.36)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Rules of contingent contract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 algn="just"/>
            <a:r>
              <a:rPr lang="en-US" b="1" dirty="0" smtClean="0"/>
              <a:t>Section 32 to 36 of the contract act.</a:t>
            </a:r>
          </a:p>
          <a:p>
            <a:pPr marL="624078" indent="-514350" algn="just">
              <a:buAutoNum type="arabicPeriod"/>
            </a:pPr>
            <a:r>
              <a:rPr lang="en-US" sz="2800" b="1" dirty="0" smtClean="0"/>
              <a:t>The happening of future uncertain event (sec.32)- </a:t>
            </a:r>
            <a:r>
              <a:rPr lang="en-US" dirty="0" smtClean="0"/>
              <a:t>depend on the happening of some specific uncertain future events which can be enforced only when the event has happened.</a:t>
            </a:r>
          </a:p>
          <a:p>
            <a:pPr marL="624078" indent="-514350" algn="just">
              <a:buNone/>
            </a:pPr>
            <a:r>
              <a:rPr lang="en-US" b="1" dirty="0" err="1" smtClean="0"/>
              <a:t>Eg</a:t>
            </a:r>
            <a:r>
              <a:rPr lang="en-US" dirty="0" smtClean="0"/>
              <a:t>. A, a mother agrees to pay a sum of money to her younger son when her elder son fails to do so. </a:t>
            </a:r>
            <a:r>
              <a:rPr lang="en-US" sz="2000" dirty="0" smtClean="0"/>
              <a:t>( commissioner of wealth tax v/s highness)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Rules of contingent contract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</p:spPr>
        <p:txBody>
          <a:bodyPr/>
          <a:lstStyle/>
          <a:p>
            <a:pPr algn="just"/>
            <a:r>
              <a:rPr lang="en-US" dirty="0" smtClean="0"/>
              <a:t>Sec. 33, contract to do or not to do anything if any uncertain future event does not happen, can be enforced when the happening of that event becomes impossible and not before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A agrees to pay B a sum of money if a certain ship does not return. The ship sinks, the contract can be enforced.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effectLst/>
              </a:rPr>
              <a:t>2. Non-happening of an uncertain future event. 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Sec. 34, the event shall be considered to have become impossible when such person does anything which renders it impossible that he should so act within any definite time 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Eg</a:t>
            </a:r>
            <a:r>
              <a:rPr lang="en-US" dirty="0" smtClean="0"/>
              <a:t>. A agrees to pay B Rs. 1 </a:t>
            </a:r>
            <a:r>
              <a:rPr lang="en-US" dirty="0" err="1" smtClean="0"/>
              <a:t>lakh</a:t>
            </a:r>
            <a:r>
              <a:rPr lang="en-US" dirty="0" smtClean="0"/>
              <a:t> if B marriages C. C marriages D. Now marriage of B to C is considered impossible. Although it is possible when D dies.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effectLst/>
              </a:rPr>
              <a:t>3. When event to be deemed impossible 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Sec. 35, contingent contract is depend upon the happening of a specified uncertain event </a:t>
            </a:r>
            <a:r>
              <a:rPr lang="en-US" b="1" dirty="0" smtClean="0"/>
              <a:t>within </a:t>
            </a:r>
            <a:r>
              <a:rPr lang="en-US" dirty="0" smtClean="0"/>
              <a:t>a fixed time, the contract can be enforced only when event happens.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Eg</a:t>
            </a:r>
            <a:r>
              <a:rPr lang="en-US" dirty="0" smtClean="0"/>
              <a:t>. A promises to pay B if a certain ship returns </a:t>
            </a:r>
            <a:r>
              <a:rPr lang="en-US" b="1" dirty="0" smtClean="0"/>
              <a:t>within </a:t>
            </a:r>
            <a:r>
              <a:rPr lang="en-US" dirty="0" smtClean="0"/>
              <a:t>a year. The contract can be enforced if the ship returns within the year.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4. Happening of event within fixed time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Sec. 35 contingent contract is dependent upon the </a:t>
            </a:r>
            <a:r>
              <a:rPr lang="en-US" b="1" dirty="0" smtClean="0"/>
              <a:t>non-happening</a:t>
            </a:r>
            <a:r>
              <a:rPr lang="en-US" dirty="0" smtClean="0"/>
              <a:t> of a specified uncertain event </a:t>
            </a:r>
            <a:r>
              <a:rPr lang="en-US" b="1" dirty="0" smtClean="0"/>
              <a:t>within </a:t>
            </a:r>
            <a:r>
              <a:rPr lang="en-US" dirty="0" smtClean="0"/>
              <a:t>a fixed time, the contract can be enforced only when </a:t>
            </a:r>
          </a:p>
          <a:p>
            <a:pPr algn="just">
              <a:buNone/>
            </a:pPr>
            <a:r>
              <a:rPr lang="en-US" dirty="0" smtClean="0"/>
              <a:t>	(1) event  does not happen</a:t>
            </a:r>
          </a:p>
          <a:p>
            <a:pPr algn="just">
              <a:buNone/>
            </a:pPr>
            <a:r>
              <a:rPr lang="en-US" dirty="0" smtClean="0"/>
              <a:t> 	(2) time fixed has expired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A promises to pay B if a certain ship does not returns </a:t>
            </a:r>
            <a:r>
              <a:rPr lang="en-US" b="1" dirty="0" smtClean="0"/>
              <a:t>within </a:t>
            </a:r>
            <a:r>
              <a:rPr lang="en-US" dirty="0" smtClean="0"/>
              <a:t>a year. The contract can be enforced if the ship does not returns within the year.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5. Non-Happening of event within fixed time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665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Contingent Contract</vt:lpstr>
      <vt:lpstr>Definition </vt:lpstr>
      <vt:lpstr>Essentials of contingent contract</vt:lpstr>
      <vt:lpstr>Rules of contingent contract</vt:lpstr>
      <vt:lpstr>Rules of contingent contract</vt:lpstr>
      <vt:lpstr>2. Non-happening of an uncertain future event. </vt:lpstr>
      <vt:lpstr>3. When event to be deemed impossible </vt:lpstr>
      <vt:lpstr>4. Happening of event within fixed time</vt:lpstr>
      <vt:lpstr>5. Non-Happening of event within fixed time</vt:lpstr>
      <vt:lpstr>6. Impossible Event</vt:lpstr>
      <vt:lpstr>Distinction between Contingent &amp; wager agreement</vt:lpstr>
      <vt:lpstr>Questions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Contingent Contract</dc:title>
  <dc:creator>Dadhich</dc:creator>
  <cp:lastModifiedBy>Manish</cp:lastModifiedBy>
  <cp:revision>23</cp:revision>
  <dcterms:created xsi:type="dcterms:W3CDTF">2016-09-01T11:02:18Z</dcterms:created>
  <dcterms:modified xsi:type="dcterms:W3CDTF">2017-09-18T07:29:42Z</dcterms:modified>
</cp:coreProperties>
</file>