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F9742-E9A3-FE7D-19FF-4AE5207B89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66DFDC-08BC-0540-646F-BFBFB04C06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1A7B04-4DF0-1B0E-ABC1-369F27F30A8C}"/>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5" name="Footer Placeholder 4">
            <a:extLst>
              <a:ext uri="{FF2B5EF4-FFF2-40B4-BE49-F238E27FC236}">
                <a16:creationId xmlns:a16="http://schemas.microsoft.com/office/drawing/2014/main" id="{BB26370B-DA3D-19BF-93C5-5C59E551B2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25965-0C51-23A5-73A3-353BFD60C306}"/>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1198542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803B3-25E1-8028-AFC8-4B1D64D3AC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2231F6-F2DE-C94F-1D28-3A42378464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0D430D-B2CF-7517-78B7-59F1AD566E7A}"/>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5" name="Footer Placeholder 4">
            <a:extLst>
              <a:ext uri="{FF2B5EF4-FFF2-40B4-BE49-F238E27FC236}">
                <a16:creationId xmlns:a16="http://schemas.microsoft.com/office/drawing/2014/main" id="{3B06CF65-C85C-2BB3-3C1E-17E05A6964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9B65D3-BEC1-2C75-C1DD-0A5A7A19853A}"/>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1713194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23273C-CF5F-F535-113A-FF2E07C696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176E4C-289A-5B8E-6031-F47A868076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870FB-2FAD-57F5-8953-B9ACA1891283}"/>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5" name="Footer Placeholder 4">
            <a:extLst>
              <a:ext uri="{FF2B5EF4-FFF2-40B4-BE49-F238E27FC236}">
                <a16:creationId xmlns:a16="http://schemas.microsoft.com/office/drawing/2014/main" id="{F5BCB835-6F04-2D9D-CE30-E730549B2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32C8F9-F825-23FD-552B-1E9BCB88ED31}"/>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3743425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A1FF9-2EFD-3163-FBA2-DB9DC1BC4D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FA791F-DEEF-B012-A719-D95CCA2676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F1A5DB-5B92-FB20-E7D5-44C7256EF291}"/>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5" name="Footer Placeholder 4">
            <a:extLst>
              <a:ext uri="{FF2B5EF4-FFF2-40B4-BE49-F238E27FC236}">
                <a16:creationId xmlns:a16="http://schemas.microsoft.com/office/drawing/2014/main" id="{0C4CE917-EB8E-5604-CE2D-F9DBC2015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550517-1591-4661-6314-65D1820137EB}"/>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140766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6D19C-0A80-07CC-A592-73D586DDB1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1A0078-B480-F680-725F-A6DD9D19E5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19F762-A448-C9BE-2FD0-9E110F8CF819}"/>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5" name="Footer Placeholder 4">
            <a:extLst>
              <a:ext uri="{FF2B5EF4-FFF2-40B4-BE49-F238E27FC236}">
                <a16:creationId xmlns:a16="http://schemas.microsoft.com/office/drawing/2014/main" id="{EAD89F9B-5714-8C0E-2B94-5F10318A92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DA20C6-37E3-260B-661E-9ADC154E04DB}"/>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239222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67CC5-6DDD-89CB-CBBF-79C4059D7F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F1C26D-5DA5-6B05-46B1-C80678B7BD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A2F865-1F47-3D80-BEF8-4B17DDF734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1EED08-5BAE-1765-027C-1B49909D6DD5}"/>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6" name="Footer Placeholder 5">
            <a:extLst>
              <a:ext uri="{FF2B5EF4-FFF2-40B4-BE49-F238E27FC236}">
                <a16:creationId xmlns:a16="http://schemas.microsoft.com/office/drawing/2014/main" id="{6F6A70BC-327B-DADE-14D2-647706CA5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05BD8C-CBA9-111F-55AF-F01A99300663}"/>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1319864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17C88-DF47-0783-26EF-F0F5146FE6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514592-63D9-5142-6576-A8397899D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E3EFFF-0E8D-EBAB-965C-21353118C2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FBC683-2D07-4B49-5CCE-81B8D57B0C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D2D824-25DF-87C0-E1EC-D64172FA5A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C2B88F-AD94-E049-9B7E-01E9580FA08F}"/>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8" name="Footer Placeholder 7">
            <a:extLst>
              <a:ext uri="{FF2B5EF4-FFF2-40B4-BE49-F238E27FC236}">
                <a16:creationId xmlns:a16="http://schemas.microsoft.com/office/drawing/2014/main" id="{931DC5E1-B667-5F15-6BF2-3CD6EAE033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02AD2E-5144-0A75-C68C-8CA45DD044BF}"/>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4206373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4EC01-6419-0818-0DD4-E4CAF91DA5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C97E02-C771-7C75-1C33-0235BEA64543}"/>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4" name="Footer Placeholder 3">
            <a:extLst>
              <a:ext uri="{FF2B5EF4-FFF2-40B4-BE49-F238E27FC236}">
                <a16:creationId xmlns:a16="http://schemas.microsoft.com/office/drawing/2014/main" id="{E703EF85-AFA6-655A-7853-FAD668CB96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7BE780-B34B-021D-F068-B898227900BB}"/>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1343891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2232E9-1BC0-984E-DAC7-B35C2C77A91C}"/>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3" name="Footer Placeholder 2">
            <a:extLst>
              <a:ext uri="{FF2B5EF4-FFF2-40B4-BE49-F238E27FC236}">
                <a16:creationId xmlns:a16="http://schemas.microsoft.com/office/drawing/2014/main" id="{0D867F72-29B3-B723-2CB7-5AA9E4272F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DDE31E-8E97-164E-194F-E313DA782B28}"/>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34222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7CD70-2AFD-0EC9-3EC9-0C2FB71E43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FE7653-2630-639C-F8DA-DFF8381F63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6FF28F-70A0-5C0C-F197-A3599CB811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9E2CA5-E0BA-DB70-E6CB-023D1FC0C94B}"/>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6" name="Footer Placeholder 5">
            <a:extLst>
              <a:ext uri="{FF2B5EF4-FFF2-40B4-BE49-F238E27FC236}">
                <a16:creationId xmlns:a16="http://schemas.microsoft.com/office/drawing/2014/main" id="{CBB6EDCA-3937-00A8-7FD9-E88920AA32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DEBAD4-6FFF-AEBD-A8EA-5B7A33C641BD}"/>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3541901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4CDFF-2C6E-0019-2218-1B9B05BA0D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4C4BE9-C11C-8CBA-A0AB-23FD0637ED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DDB494-420D-4A11-B977-2B97C57F55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E02FE8-7002-9576-1A4D-A65F0DBCC2C3}"/>
              </a:ext>
            </a:extLst>
          </p:cNvPr>
          <p:cNvSpPr>
            <a:spLocks noGrp="1"/>
          </p:cNvSpPr>
          <p:nvPr>
            <p:ph type="dt" sz="half" idx="10"/>
          </p:nvPr>
        </p:nvSpPr>
        <p:spPr/>
        <p:txBody>
          <a:bodyPr/>
          <a:lstStyle/>
          <a:p>
            <a:fld id="{EC0BCAC6-D5D3-4FA2-9A3B-D351C82AA4DD}" type="datetimeFigureOut">
              <a:rPr lang="en-US" smtClean="0"/>
              <a:t>8/7/2023</a:t>
            </a:fld>
            <a:endParaRPr lang="en-US"/>
          </a:p>
        </p:txBody>
      </p:sp>
      <p:sp>
        <p:nvSpPr>
          <p:cNvPr id="6" name="Footer Placeholder 5">
            <a:extLst>
              <a:ext uri="{FF2B5EF4-FFF2-40B4-BE49-F238E27FC236}">
                <a16:creationId xmlns:a16="http://schemas.microsoft.com/office/drawing/2014/main" id="{D216CB3D-DAFD-FFFD-1338-9DD0C5A054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24DB3D-CA9D-34BE-9AD8-223E35344A61}"/>
              </a:ext>
            </a:extLst>
          </p:cNvPr>
          <p:cNvSpPr>
            <a:spLocks noGrp="1"/>
          </p:cNvSpPr>
          <p:nvPr>
            <p:ph type="sldNum" sz="quarter" idx="12"/>
          </p:nvPr>
        </p:nvSpPr>
        <p:spPr/>
        <p:txBody>
          <a:bodyPr/>
          <a:lstStyle/>
          <a:p>
            <a:fld id="{B20A7AE0-27FB-4903-B5FE-CD49FD15BE3B}" type="slidenum">
              <a:rPr lang="en-US" smtClean="0"/>
              <a:t>‹#›</a:t>
            </a:fld>
            <a:endParaRPr lang="en-US"/>
          </a:p>
        </p:txBody>
      </p:sp>
    </p:spTree>
    <p:extLst>
      <p:ext uri="{BB962C8B-B14F-4D97-AF65-F5344CB8AC3E}">
        <p14:creationId xmlns:p14="http://schemas.microsoft.com/office/powerpoint/2010/main" val="91772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F4F30A-1374-BDC0-D245-8331CBB26A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4C2077-9EC5-B62B-3B90-2496F717F4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A8977E-B68F-934C-AF83-E66BF21E72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0BCAC6-D5D3-4FA2-9A3B-D351C82AA4DD}" type="datetimeFigureOut">
              <a:rPr lang="en-US" smtClean="0"/>
              <a:t>8/7/2023</a:t>
            </a:fld>
            <a:endParaRPr lang="en-US"/>
          </a:p>
        </p:txBody>
      </p:sp>
      <p:sp>
        <p:nvSpPr>
          <p:cNvPr id="5" name="Footer Placeholder 4">
            <a:extLst>
              <a:ext uri="{FF2B5EF4-FFF2-40B4-BE49-F238E27FC236}">
                <a16:creationId xmlns:a16="http://schemas.microsoft.com/office/drawing/2014/main" id="{61E5C808-0817-7E7C-6875-8A4B0BB245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948E37-DAAB-909D-82E5-3F7441FF4E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A7AE0-27FB-4903-B5FE-CD49FD15BE3B}" type="slidenum">
              <a:rPr lang="en-US" smtClean="0"/>
              <a:t>‹#›</a:t>
            </a:fld>
            <a:endParaRPr lang="en-US"/>
          </a:p>
        </p:txBody>
      </p:sp>
    </p:spTree>
    <p:extLst>
      <p:ext uri="{BB962C8B-B14F-4D97-AF65-F5344CB8AC3E}">
        <p14:creationId xmlns:p14="http://schemas.microsoft.com/office/powerpoint/2010/main" val="2505371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3A1F7-E9CB-A77A-BE08-07C18F167AC7}"/>
              </a:ext>
            </a:extLst>
          </p:cNvPr>
          <p:cNvSpPr>
            <a:spLocks noGrp="1"/>
          </p:cNvSpPr>
          <p:nvPr>
            <p:ph type="ctrTitle"/>
          </p:nvPr>
        </p:nvSpPr>
        <p:spPr/>
        <p:txBody>
          <a:bodyPr>
            <a:normAutofit fontScale="90000"/>
          </a:bodyPr>
          <a:lstStyle/>
          <a:p>
            <a:r>
              <a:rPr lang="en-US" sz="4400" b="1" kern="100" dirty="0">
                <a:effectLst/>
                <a:latin typeface="Times New Roman" panose="02020603050405020304" pitchFamily="18" charset="0"/>
                <a:ea typeface="Calibri" panose="020F0502020204030204" pitchFamily="34" charset="0"/>
                <a:cs typeface="Mangal" panose="02040503050203030202" pitchFamily="18" charset="0"/>
              </a:rPr>
              <a:t>Objectives of Behavioral Finance</a:t>
            </a:r>
            <a:br>
              <a:rPr lang="en-US" sz="4400" kern="100" dirty="0">
                <a:effectLst/>
                <a:latin typeface="Calibri" panose="020F0502020204030204" pitchFamily="34" charset="0"/>
                <a:ea typeface="Calibri" panose="020F0502020204030204" pitchFamily="34" charset="0"/>
                <a:cs typeface="Mangal" panose="02040503050203030202" pitchFamily="18" charset="0"/>
              </a:rPr>
            </a:br>
            <a:endParaRPr lang="en-US" sz="13800" dirty="0"/>
          </a:p>
        </p:txBody>
      </p:sp>
      <p:sp>
        <p:nvSpPr>
          <p:cNvPr id="3" name="Subtitle 2">
            <a:extLst>
              <a:ext uri="{FF2B5EF4-FFF2-40B4-BE49-F238E27FC236}">
                <a16:creationId xmlns:a16="http://schemas.microsoft.com/office/drawing/2014/main" id="{CD83E7E9-4CD0-C1B7-CBDF-4194F0C69D0D}"/>
              </a:ext>
            </a:extLst>
          </p:cNvPr>
          <p:cNvSpPr>
            <a:spLocks noGrp="1"/>
          </p:cNvSpPr>
          <p:nvPr>
            <p:ph type="subTitle" idx="1"/>
          </p:nvPr>
        </p:nvSpPr>
        <p:spPr/>
        <p:txBody>
          <a:bodyPr/>
          <a:lstStyle/>
          <a:p>
            <a:r>
              <a:rPr lang="en-US" dirty="0"/>
              <a:t>Dr. Manish Dadhich</a:t>
            </a:r>
          </a:p>
          <a:p>
            <a:r>
              <a:rPr lang="en-US" dirty="0"/>
              <a:t>Associate Professor</a:t>
            </a:r>
          </a:p>
          <a:p>
            <a:r>
              <a:rPr lang="en-US" dirty="0"/>
              <a:t>Sir </a:t>
            </a:r>
            <a:r>
              <a:rPr lang="en-US" dirty="0" err="1"/>
              <a:t>Padampat</a:t>
            </a:r>
            <a:r>
              <a:rPr lang="en-US" dirty="0"/>
              <a:t> Singhania University, Udaipur</a:t>
            </a:r>
          </a:p>
          <a:p>
            <a:endParaRPr lang="en-US" dirty="0"/>
          </a:p>
        </p:txBody>
      </p:sp>
    </p:spTree>
    <p:extLst>
      <p:ext uri="{BB962C8B-B14F-4D97-AF65-F5344CB8AC3E}">
        <p14:creationId xmlns:p14="http://schemas.microsoft.com/office/powerpoint/2010/main" val="1039036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83623-1A1E-D971-1BEC-EDFC82A0058D}"/>
              </a:ext>
            </a:extLst>
          </p:cNvPr>
          <p:cNvSpPr>
            <a:spLocks noGrp="1"/>
          </p:cNvSpPr>
          <p:nvPr>
            <p:ph type="title"/>
          </p:nvPr>
        </p:nvSpPr>
        <p:spPr/>
        <p:txBody>
          <a:bodyPr/>
          <a:lstStyle/>
          <a:p>
            <a:r>
              <a:rPr lang="en-US" b="1" dirty="0"/>
              <a:t>8.	Encourage Policy Development</a:t>
            </a:r>
          </a:p>
        </p:txBody>
      </p:sp>
      <p:sp>
        <p:nvSpPr>
          <p:cNvPr id="3" name="Content Placeholder 2">
            <a:extLst>
              <a:ext uri="{FF2B5EF4-FFF2-40B4-BE49-F238E27FC236}">
                <a16:creationId xmlns:a16="http://schemas.microsoft.com/office/drawing/2014/main" id="{6EB5ED6C-1464-27A8-BB37-9DBA1D3942F9}"/>
              </a:ext>
            </a:extLst>
          </p:cNvPr>
          <p:cNvSpPr>
            <a:spLocks noGrp="1"/>
          </p:cNvSpPr>
          <p:nvPr>
            <p:ph idx="1"/>
          </p:nvPr>
        </p:nvSpPr>
        <p:spPr/>
        <p:txBody>
          <a:bodyPr>
            <a:normAutofit/>
          </a:bodyPr>
          <a:lstStyle/>
          <a:p>
            <a:pPr algn="just"/>
            <a:r>
              <a:rPr lang="en-US" sz="3600" kern="100" dirty="0">
                <a:effectLst/>
                <a:latin typeface="Times New Roman" panose="02020603050405020304" pitchFamily="18" charset="0"/>
                <a:ea typeface="Calibri" panose="020F0502020204030204" pitchFamily="34" charset="0"/>
                <a:cs typeface="Mangal" panose="02040503050203030202" pitchFamily="18" charset="0"/>
              </a:rPr>
              <a:t>Behavioral finance findings can also inform policymakers about potential interventions to improve financial outcomes for individuals and the economy as a whole. Understanding how individuals respond to different policy measures allows for the design of more effective and targeted policies.</a:t>
            </a:r>
            <a:endParaRPr lang="en-US" sz="36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800" dirty="0"/>
          </a:p>
        </p:txBody>
      </p:sp>
    </p:spTree>
    <p:extLst>
      <p:ext uri="{BB962C8B-B14F-4D97-AF65-F5344CB8AC3E}">
        <p14:creationId xmlns:p14="http://schemas.microsoft.com/office/powerpoint/2010/main" val="2584165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FC32F-EA80-F8BC-D960-E9BF0F034430}"/>
              </a:ext>
            </a:extLst>
          </p:cNvPr>
          <p:cNvSpPr>
            <a:spLocks noGrp="1"/>
          </p:cNvSpPr>
          <p:nvPr>
            <p:ph type="title"/>
          </p:nvPr>
        </p:nvSpPr>
        <p:spPr/>
        <p:txBody>
          <a:bodyPr>
            <a:normAutofit/>
          </a:bodyPr>
          <a:lstStyle/>
          <a:p>
            <a:r>
              <a:rPr lang="en-US" sz="3600" b="1" dirty="0"/>
              <a:t>9.	Bridge the Gap between Theory and Practice</a:t>
            </a:r>
          </a:p>
        </p:txBody>
      </p:sp>
      <p:sp>
        <p:nvSpPr>
          <p:cNvPr id="3" name="Content Placeholder 2">
            <a:extLst>
              <a:ext uri="{FF2B5EF4-FFF2-40B4-BE49-F238E27FC236}">
                <a16:creationId xmlns:a16="http://schemas.microsoft.com/office/drawing/2014/main" id="{65950D6F-C0D9-1D6A-8634-223B1CCAF837}"/>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Traditional finance theories often assume perfect rationality, which may not reflect the real-world complexities of human behavior. Behavioral finance bridges the gap between theoretical models and actual financial decision-making, leading to more practical and actionable insights for investors and financial practitioners.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615492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0AD83-795A-01FF-690E-0D1C27BCA540}"/>
              </a:ext>
            </a:extLst>
          </p:cNvPr>
          <p:cNvSpPr>
            <a:spLocks noGrp="1"/>
          </p:cNvSpPr>
          <p:nvPr>
            <p:ph type="title"/>
          </p:nvPr>
        </p:nvSpPr>
        <p:spPr/>
        <p:txBody>
          <a:bodyPr/>
          <a:lstStyle/>
          <a:p>
            <a:r>
              <a:rPr lang="en-US"/>
              <a:t>Conclusion</a:t>
            </a:r>
            <a:endParaRPr lang="en-US" dirty="0"/>
          </a:p>
        </p:txBody>
      </p:sp>
      <p:sp>
        <p:nvSpPr>
          <p:cNvPr id="3" name="Content Placeholder 2">
            <a:extLst>
              <a:ext uri="{FF2B5EF4-FFF2-40B4-BE49-F238E27FC236}">
                <a16:creationId xmlns:a16="http://schemas.microsoft.com/office/drawing/2014/main" id="{4F6E1745-9479-FCDF-033D-BA3D0D4E3B83}"/>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The objectives of behavioral finance are to uncover and understand the psychological drivers of financial decision-making, explain market anomalies, improve decision-making processes, and enhance risk management. By achieving these objectives, behavioral finance contributes to a more comprehensive understanding of finance and equips individuals and professionals with tools to make better-informed financial choices.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3067180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66E0A-7320-50F8-AD5E-05880EEDC6DB}"/>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71FB0B94-C693-50A1-2834-FC5965BDC136}"/>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The objectives of behavioral finance are multifaceted and revolve around understanding and explaining the psychological factors that influence financial decision-making. By examining the biases, cognitive errors, and emotional influences that impact individuals and markets, behavioral finance aims to achieve the following specific objectives in detail:</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4002998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69625-F408-A9D2-8940-F1F9F979A3BA}"/>
              </a:ext>
            </a:extLst>
          </p:cNvPr>
          <p:cNvSpPr>
            <a:spLocks noGrp="1"/>
          </p:cNvSpPr>
          <p:nvPr>
            <p:ph type="title"/>
          </p:nvPr>
        </p:nvSpPr>
        <p:spPr/>
        <p:txBody>
          <a:bodyPr/>
          <a:lstStyle/>
          <a:p>
            <a:r>
              <a:rPr lang="en-US" b="1" dirty="0"/>
              <a:t>1. Identify Psychological Biases</a:t>
            </a:r>
          </a:p>
        </p:txBody>
      </p:sp>
      <p:sp>
        <p:nvSpPr>
          <p:cNvPr id="3" name="Content Placeholder 2">
            <a:extLst>
              <a:ext uri="{FF2B5EF4-FFF2-40B4-BE49-F238E27FC236}">
                <a16:creationId xmlns:a16="http://schemas.microsoft.com/office/drawing/2014/main" id="{92D374EF-8A47-E9C4-4966-56D34CA2E8CE}"/>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One of the primary objectives of behavioral finance is to identify and catalog the various psychological biases that affect financial decision-making. </a:t>
            </a:r>
          </a:p>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These biases, such as overconfidence, loss aversion, and confirmation bias, can lead individuals to make irrational and suboptimal choices. By recognizing these biases, financial professionals can be more aware of potential pitfalls and better assist clients in making more rational decisions.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3683296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327B3-A1D3-840B-AA6F-2C1DE8D2073B}"/>
              </a:ext>
            </a:extLst>
          </p:cNvPr>
          <p:cNvSpPr>
            <a:spLocks noGrp="1"/>
          </p:cNvSpPr>
          <p:nvPr>
            <p:ph type="title"/>
          </p:nvPr>
        </p:nvSpPr>
        <p:spPr/>
        <p:txBody>
          <a:bodyPr/>
          <a:lstStyle/>
          <a:p>
            <a:r>
              <a:rPr lang="en-US" b="1" dirty="0"/>
              <a:t>2.	Explain Market Anomalies</a:t>
            </a:r>
          </a:p>
        </p:txBody>
      </p:sp>
      <p:sp>
        <p:nvSpPr>
          <p:cNvPr id="3" name="Content Placeholder 2">
            <a:extLst>
              <a:ext uri="{FF2B5EF4-FFF2-40B4-BE49-F238E27FC236}">
                <a16:creationId xmlns:a16="http://schemas.microsoft.com/office/drawing/2014/main" id="{289D0456-8D2C-AE1B-B6F0-E77B63B930DB}"/>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Behavioral finance seeks to explain market phenomena and anomalies that traditional finance theories struggle to account for. Market anomalies are observed patterns in asset prices and market behavior that cannot be fully explained by the efficient market hypothesis. </a:t>
            </a:r>
          </a:p>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By understanding the behavioral aspects behind these anomalies, researchers can gain insights into market dynamics and inefficiencies.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855610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2B8E0-5516-B630-F9C5-DB527BB7BA30}"/>
              </a:ext>
            </a:extLst>
          </p:cNvPr>
          <p:cNvSpPr>
            <a:spLocks noGrp="1"/>
          </p:cNvSpPr>
          <p:nvPr>
            <p:ph type="title"/>
          </p:nvPr>
        </p:nvSpPr>
        <p:spPr/>
        <p:txBody>
          <a:bodyPr/>
          <a:lstStyle/>
          <a:p>
            <a:r>
              <a:rPr lang="en-US" b="1" dirty="0"/>
              <a:t>3. Improve Decision-making</a:t>
            </a:r>
          </a:p>
        </p:txBody>
      </p:sp>
      <p:sp>
        <p:nvSpPr>
          <p:cNvPr id="3" name="Content Placeholder 2">
            <a:extLst>
              <a:ext uri="{FF2B5EF4-FFF2-40B4-BE49-F238E27FC236}">
                <a16:creationId xmlns:a16="http://schemas.microsoft.com/office/drawing/2014/main" id="{8DE28560-338F-67A7-4742-823466CD8C6A}"/>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Another key objective of behavioral finance is to improve decision-making for both individual investors and financial professionals. By understanding how psychological biases and cognitive errors impact choices, behavioral finance can offer strategies to mitigate their negative effects. </a:t>
            </a:r>
          </a:p>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This includes techniques to minimize emotional biases, develop disciplined investment approaches, and design decision frameworks that align with individual financial goals.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3881374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FBFB1-286F-6192-7FB6-B5885BF3494D}"/>
              </a:ext>
            </a:extLst>
          </p:cNvPr>
          <p:cNvSpPr>
            <a:spLocks noGrp="1"/>
          </p:cNvSpPr>
          <p:nvPr>
            <p:ph type="title"/>
          </p:nvPr>
        </p:nvSpPr>
        <p:spPr/>
        <p:txBody>
          <a:bodyPr/>
          <a:lstStyle/>
          <a:p>
            <a:r>
              <a:rPr lang="en-US" b="1" dirty="0"/>
              <a:t>4. Enhance Risk Management</a:t>
            </a:r>
          </a:p>
        </p:txBody>
      </p:sp>
      <p:sp>
        <p:nvSpPr>
          <p:cNvPr id="3" name="Content Placeholder 2">
            <a:extLst>
              <a:ext uri="{FF2B5EF4-FFF2-40B4-BE49-F238E27FC236}">
                <a16:creationId xmlns:a16="http://schemas.microsoft.com/office/drawing/2014/main" id="{C60A9A00-17E7-4BDB-B9ED-E4563F982A8A}"/>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Behavioral finance aims to enhance risk management by acknowledging that risk perception is influenced by psychological factors. </a:t>
            </a:r>
          </a:p>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Investors may overreact to perceived risks or underestimate the likelihood of certain events due to biases like availability bias or representativeness. Understanding these influences allows for more accurate risk assessment and better risk management strategies.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175364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120D6-BA3C-6A72-23B7-A23F32C4AB64}"/>
              </a:ext>
            </a:extLst>
          </p:cNvPr>
          <p:cNvSpPr>
            <a:spLocks noGrp="1"/>
          </p:cNvSpPr>
          <p:nvPr>
            <p:ph type="title"/>
          </p:nvPr>
        </p:nvSpPr>
        <p:spPr/>
        <p:txBody>
          <a:bodyPr/>
          <a:lstStyle/>
          <a:p>
            <a:r>
              <a:rPr lang="en-US" b="1" dirty="0"/>
              <a:t>5. Develop Robust Investment Strategies</a:t>
            </a:r>
          </a:p>
        </p:txBody>
      </p:sp>
      <p:sp>
        <p:nvSpPr>
          <p:cNvPr id="3" name="Content Placeholder 2">
            <a:extLst>
              <a:ext uri="{FF2B5EF4-FFF2-40B4-BE49-F238E27FC236}">
                <a16:creationId xmlns:a16="http://schemas.microsoft.com/office/drawing/2014/main" id="{AC7C8B41-3836-5910-D7A9-553D497705EB}"/>
              </a:ext>
            </a:extLst>
          </p:cNvPr>
          <p:cNvSpPr>
            <a:spLocks noGrp="1"/>
          </p:cNvSpPr>
          <p:nvPr>
            <p:ph idx="1"/>
          </p:nvPr>
        </p:nvSpPr>
        <p:spPr/>
        <p:txBody>
          <a:bodyPr>
            <a:normAutofit/>
          </a:bodyPr>
          <a:lstStyle/>
          <a:p>
            <a:pPr algn="just"/>
            <a:r>
              <a:rPr lang="en-US" sz="3600" kern="100" dirty="0">
                <a:effectLst/>
                <a:latin typeface="Times New Roman" panose="02020603050405020304" pitchFamily="18" charset="0"/>
                <a:ea typeface="Calibri" panose="020F0502020204030204" pitchFamily="34" charset="0"/>
                <a:cs typeface="Mangal" panose="02040503050203030202" pitchFamily="18" charset="0"/>
              </a:rPr>
              <a:t>Behavioral finance contributes to the development of investment strategies that are more robust and better suited to real-world scenarios.</a:t>
            </a:r>
          </a:p>
          <a:p>
            <a:pPr algn="just"/>
            <a:r>
              <a:rPr lang="en-US" sz="3600" kern="100" dirty="0">
                <a:effectLst/>
                <a:latin typeface="Times New Roman" panose="02020603050405020304" pitchFamily="18" charset="0"/>
                <a:ea typeface="Calibri" panose="020F0502020204030204" pitchFamily="34" charset="0"/>
                <a:cs typeface="Mangal" panose="02040503050203030202" pitchFamily="18" charset="0"/>
              </a:rPr>
              <a:t>By accounting for human behavior, such strategies can adapt to market dynamics influenced by emotional decision-making and avoid undue exposure to behavioral pitfalls.</a:t>
            </a:r>
            <a:endParaRPr lang="en-US" sz="36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800" dirty="0"/>
          </a:p>
        </p:txBody>
      </p:sp>
    </p:spTree>
    <p:extLst>
      <p:ext uri="{BB962C8B-B14F-4D97-AF65-F5344CB8AC3E}">
        <p14:creationId xmlns:p14="http://schemas.microsoft.com/office/powerpoint/2010/main" val="1749709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36B7D-1C78-47F6-ADD9-99E027810C0F}"/>
              </a:ext>
            </a:extLst>
          </p:cNvPr>
          <p:cNvSpPr>
            <a:spLocks noGrp="1"/>
          </p:cNvSpPr>
          <p:nvPr>
            <p:ph type="title"/>
          </p:nvPr>
        </p:nvSpPr>
        <p:spPr/>
        <p:txBody>
          <a:bodyPr/>
          <a:lstStyle/>
          <a:p>
            <a:r>
              <a:rPr lang="en-US" b="1" dirty="0"/>
              <a:t>6. Foster Financial Education</a:t>
            </a:r>
          </a:p>
        </p:txBody>
      </p:sp>
      <p:sp>
        <p:nvSpPr>
          <p:cNvPr id="3" name="Content Placeholder 2">
            <a:extLst>
              <a:ext uri="{FF2B5EF4-FFF2-40B4-BE49-F238E27FC236}">
                <a16:creationId xmlns:a16="http://schemas.microsoft.com/office/drawing/2014/main" id="{DE7E3FF4-348D-C5FD-5075-E52E3A4A0D41}"/>
              </a:ext>
            </a:extLst>
          </p:cNvPr>
          <p:cNvSpPr>
            <a:spLocks noGrp="1"/>
          </p:cNvSpPr>
          <p:nvPr>
            <p:ph idx="1"/>
          </p:nvPr>
        </p:nvSpPr>
        <p:spPr/>
        <p:txBody>
          <a:bodyPr>
            <a:normAutofit/>
          </a:bodyPr>
          <a:lstStyle/>
          <a:p>
            <a:pPr algn="just"/>
            <a:r>
              <a:rPr lang="en-US" sz="3600" kern="100" dirty="0">
                <a:effectLst/>
                <a:latin typeface="Times New Roman" panose="02020603050405020304" pitchFamily="18" charset="0"/>
                <a:ea typeface="Calibri" panose="020F0502020204030204" pitchFamily="34" charset="0"/>
                <a:cs typeface="Mangal" panose="02040503050203030202" pitchFamily="18" charset="0"/>
              </a:rPr>
              <a:t>Behavioral finance plays a crucial role in promoting financial literacy and education. </a:t>
            </a:r>
          </a:p>
          <a:p>
            <a:pPr algn="just"/>
            <a:r>
              <a:rPr lang="en-US" sz="3600" kern="100" dirty="0">
                <a:effectLst/>
                <a:latin typeface="Times New Roman" panose="02020603050405020304" pitchFamily="18" charset="0"/>
                <a:ea typeface="Calibri" panose="020F0502020204030204" pitchFamily="34" charset="0"/>
                <a:cs typeface="Mangal" panose="02040503050203030202" pitchFamily="18" charset="0"/>
              </a:rPr>
              <a:t>By incorporating insights from behavioral finance, educators can design programs that raise awareness about psychological biases and their impact on financial decisions. This empowers individuals to make more informed choices and avoid common behavioral traps.</a:t>
            </a:r>
            <a:endParaRPr lang="en-US" sz="36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800" dirty="0"/>
          </a:p>
        </p:txBody>
      </p:sp>
    </p:spTree>
    <p:extLst>
      <p:ext uri="{BB962C8B-B14F-4D97-AF65-F5344CB8AC3E}">
        <p14:creationId xmlns:p14="http://schemas.microsoft.com/office/powerpoint/2010/main" val="2007396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91235-316E-64A2-7601-E5FBAC1CCD57}"/>
              </a:ext>
            </a:extLst>
          </p:cNvPr>
          <p:cNvSpPr>
            <a:spLocks noGrp="1"/>
          </p:cNvSpPr>
          <p:nvPr>
            <p:ph type="title"/>
          </p:nvPr>
        </p:nvSpPr>
        <p:spPr/>
        <p:txBody>
          <a:bodyPr/>
          <a:lstStyle/>
          <a:p>
            <a:r>
              <a:rPr lang="en-US" b="1" dirty="0"/>
              <a:t>7.	Understand Corporate Decision-making</a:t>
            </a:r>
          </a:p>
        </p:txBody>
      </p:sp>
      <p:sp>
        <p:nvSpPr>
          <p:cNvPr id="3" name="Content Placeholder 2">
            <a:extLst>
              <a:ext uri="{FF2B5EF4-FFF2-40B4-BE49-F238E27FC236}">
                <a16:creationId xmlns:a16="http://schemas.microsoft.com/office/drawing/2014/main" id="{314BF855-0BD2-E227-54A2-5BBB706897E0}"/>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Beyond individual decision-making, behavioral finance also explores how psychological biases affect corporate decision-making. It examines how cognitive errors and emotional influences can influence management decisions, such as investment choices, mergers and acquisitions, and financial reporting.</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1410011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652</Words>
  <Application>Microsoft Office PowerPoint</Application>
  <PresentationFormat>Widescreen</PresentationFormat>
  <Paragraphs>32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Objectives of Behavioral Finance </vt:lpstr>
      <vt:lpstr>Introduction</vt:lpstr>
      <vt:lpstr>1. Identify Psychological Biases</vt:lpstr>
      <vt:lpstr>2. Explain Market Anomalies</vt:lpstr>
      <vt:lpstr>3. Improve Decision-making</vt:lpstr>
      <vt:lpstr>4. Enhance Risk Management</vt:lpstr>
      <vt:lpstr>5. Develop Robust Investment Strategies</vt:lpstr>
      <vt:lpstr>6. Foster Financial Education</vt:lpstr>
      <vt:lpstr>7. Understand Corporate Decision-making</vt:lpstr>
      <vt:lpstr>8. Encourage Policy Development</vt:lpstr>
      <vt:lpstr>9. Bridge the Gap between Theory and Practice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 of Behavioral Finance </dc:title>
  <dc:creator>Manish Dadhich</dc:creator>
  <cp:lastModifiedBy>Manish Dadhich</cp:lastModifiedBy>
  <cp:revision>6</cp:revision>
  <dcterms:created xsi:type="dcterms:W3CDTF">2023-08-07T07:41:48Z</dcterms:created>
  <dcterms:modified xsi:type="dcterms:W3CDTF">2023-08-07T07:46:53Z</dcterms:modified>
</cp:coreProperties>
</file>