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8" r:id="rId5"/>
    <p:sldId id="279" r:id="rId6"/>
    <p:sldId id="280" r:id="rId7"/>
    <p:sldId id="281" r:id="rId8"/>
    <p:sldId id="259" r:id="rId9"/>
    <p:sldId id="260" r:id="rId10"/>
    <p:sldId id="261" r:id="rId11"/>
    <p:sldId id="262" r:id="rId12"/>
    <p:sldId id="264" r:id="rId13"/>
    <p:sldId id="271"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96"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2A8AE-53EB-66AD-610A-B17B3C5946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F69F9C-5511-5C16-D1D3-3757254051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3FF61C-C09B-35B8-5F85-F7DEC5DEF7DA}"/>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EEC14577-00AC-EC6D-8B51-36087C1C7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3740D4-0A88-5052-F90B-65F8F3DC975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60918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D86AD-F872-8DCC-3054-78033A8BB2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E23D80-2E5B-C2B6-0A4F-732D602A17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BC09F3-04A5-7AC9-BDE3-695C3B7CF3E1}"/>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3042C3F1-92CD-A6F9-82CD-7B6CEC8BAB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4FCCB4-A91B-CA84-5C67-B5DB547B6CA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18320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12DB00-3596-4634-FB07-238B471F38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B39FF0-CFBC-D157-83F5-B40FBC413A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CA5256-5303-4B5E-32BD-5718B7E67C9D}"/>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0C62F4E4-F405-41F1-D47D-F1C9A789F5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364C71-0DB5-64B9-8537-288AD8E3B08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7235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27AC-08A7-2109-97A4-FB43469C4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91BE1B-C32F-7A12-C7D4-E53C97489F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41355D-FE96-E748-2BC3-09FD4FDFABE4}"/>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9B9C6FE0-8634-7A66-25DC-509FA4656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05D717-7E4D-94AF-4B72-22281FF44B0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0956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BCD03-B6B5-07F5-797E-D2EF2030C3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EFFD88-DC75-C7AC-2416-FB7BBE74D9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C77E1F-4B28-97B5-25E7-B298469913C7}"/>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CEB3B2C2-8E5A-B902-48F0-5AB1D405B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615672-D196-C15E-D78D-6C96C3EA8D5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4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13314-A5A6-D1DB-335E-464B9FB8CB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1ADDA5-450A-8E0A-6876-5C72A34605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F8210C-BA73-9564-B2B0-10F60420E7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474F95-76F7-E465-6939-37A4060F2287}"/>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a:extLst>
              <a:ext uri="{FF2B5EF4-FFF2-40B4-BE49-F238E27FC236}">
                <a16:creationId xmlns:a16="http://schemas.microsoft.com/office/drawing/2014/main" id="{66F61D20-4A33-45CD-1638-D07591C6A2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41E21A-B09B-FF2B-328E-99B0063A9D3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87081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F313-89FB-5669-4CEE-A2AE659BD3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ACE366-A5A3-7923-FA15-A5CEA751DA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AF45AF-FA7C-020D-2958-31CEFF3C44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39E6BC-974D-E50A-D0D4-F6E3DC4B1E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7457F-1184-AF3A-78CC-35D6DBABD4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4D01C2-9357-4F27-FDFA-6E1C6F681B7A}"/>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8" name="Footer Placeholder 7">
            <a:extLst>
              <a:ext uri="{FF2B5EF4-FFF2-40B4-BE49-F238E27FC236}">
                <a16:creationId xmlns:a16="http://schemas.microsoft.com/office/drawing/2014/main" id="{3F7F948E-0620-12B6-E4FE-36EDB6330D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918F86-6BEB-C0F2-DCD5-11DF5A2FCC9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86478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989C1-8ACC-5570-6CF1-013B3638C1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94CF79-6663-F48C-0E72-ADE11DC9934A}"/>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4" name="Footer Placeholder 3">
            <a:extLst>
              <a:ext uri="{FF2B5EF4-FFF2-40B4-BE49-F238E27FC236}">
                <a16:creationId xmlns:a16="http://schemas.microsoft.com/office/drawing/2014/main" id="{01036598-6BC0-6B84-BB93-3FB000DE57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F2DFEA-E1D9-D8C9-0148-8F5B8C0D26D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40064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BD561-D02A-D2E0-B5AB-E79F5ADD579E}"/>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3" name="Footer Placeholder 2">
            <a:extLst>
              <a:ext uri="{FF2B5EF4-FFF2-40B4-BE49-F238E27FC236}">
                <a16:creationId xmlns:a16="http://schemas.microsoft.com/office/drawing/2014/main" id="{A70365FF-356D-21D9-C633-F2D5CE73CB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8DE064-93AB-A9F2-9868-189E977E276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33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3344-ED1A-BA1E-4D2E-5A5D6B7909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EBC044-1213-F0F3-5D7D-D5137CD4B1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93ACA7-257E-98DF-7AD4-2A97D3525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F9FD49-A0C3-0F12-A772-924E4DF1ED1D}"/>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a:extLst>
              <a:ext uri="{FF2B5EF4-FFF2-40B4-BE49-F238E27FC236}">
                <a16:creationId xmlns:a16="http://schemas.microsoft.com/office/drawing/2014/main" id="{28DDDE61-7F9C-9D5D-9B1D-491AC4AD60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D3958D-0842-A689-9741-5BC1691FF45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28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C6FBE-390B-FA5F-7364-F441FCE43C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192B4B-50D5-63FD-DEF9-B716C7ACD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CA8932-2FE6-3DB5-7E10-1C568EE3E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5DCE12-F2CB-0826-3BC0-703A2806F6EC}"/>
              </a:ext>
            </a:extLst>
          </p:cNvPr>
          <p:cNvSpPr>
            <a:spLocks noGrp="1"/>
          </p:cNvSpPr>
          <p:nvPr>
            <p:ph type="dt" sz="half" idx="10"/>
          </p:nvPr>
        </p:nvSpPr>
        <p:spPr/>
        <p:txBody>
          <a:bodyPr/>
          <a:lstStyle/>
          <a:p>
            <a:fld id="{1D8BD707-D9CF-40AE-B4C6-C98DA3205C09}" type="datetimeFigureOut">
              <a:rPr lang="en-US" smtClean="0"/>
              <a:pPr/>
              <a:t>2/27/2023</a:t>
            </a:fld>
            <a:endParaRPr lang="en-US"/>
          </a:p>
        </p:txBody>
      </p:sp>
      <p:sp>
        <p:nvSpPr>
          <p:cNvPr id="6" name="Footer Placeholder 5">
            <a:extLst>
              <a:ext uri="{FF2B5EF4-FFF2-40B4-BE49-F238E27FC236}">
                <a16:creationId xmlns:a16="http://schemas.microsoft.com/office/drawing/2014/main" id="{484FFB8B-720A-FC65-F8FE-BF85324181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8889A7-F5C9-898B-CB0A-42FFF21B1A8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8245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40E347-9D08-6448-562D-3D924A7E17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9D3D50-196F-DC74-7E32-9EE4E2732F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B473F-625F-EAC5-A4A3-76BF1E430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2/27/2023</a:t>
            </a:fld>
            <a:endParaRPr lang="en-US"/>
          </a:p>
        </p:txBody>
      </p:sp>
      <p:sp>
        <p:nvSpPr>
          <p:cNvPr id="5" name="Footer Placeholder 4">
            <a:extLst>
              <a:ext uri="{FF2B5EF4-FFF2-40B4-BE49-F238E27FC236}">
                <a16:creationId xmlns:a16="http://schemas.microsoft.com/office/drawing/2014/main" id="{660466CD-526B-33A2-9420-92B350EBB8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E6B2DC-6EFC-0A78-5E06-7B6552C26E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55940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838200"/>
            <a:ext cx="10363200" cy="1470025"/>
          </a:xfrm>
        </p:spPr>
        <p:txBody>
          <a:bodyPr/>
          <a:lstStyle/>
          <a:p>
            <a:r>
              <a:rPr lang="en-US" dirty="0"/>
              <a:t>Management of Cash</a:t>
            </a:r>
          </a:p>
        </p:txBody>
      </p:sp>
      <p:sp>
        <p:nvSpPr>
          <p:cNvPr id="3" name="Subtitle 2"/>
          <p:cNvSpPr>
            <a:spLocks noGrp="1"/>
          </p:cNvSpPr>
          <p:nvPr>
            <p:ph type="subTitle" idx="1"/>
          </p:nvPr>
        </p:nvSpPr>
        <p:spPr/>
        <p:txBody>
          <a:bodyPr/>
          <a:lstStyle/>
          <a:p>
            <a:r>
              <a:rPr lang="en-US" dirty="0">
                <a:solidFill>
                  <a:schemeClr val="tx1"/>
                </a:solidFill>
              </a:rPr>
              <a:t>Dr. Manish </a:t>
            </a:r>
            <a:r>
              <a:rPr lang="en-US" dirty="0" err="1">
                <a:solidFill>
                  <a:schemeClr val="tx1"/>
                </a:solidFill>
              </a:rPr>
              <a:t>Dadhich</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3075"/>
          </a:xfrm>
        </p:spPr>
        <p:txBody>
          <a:bodyPr>
            <a:noAutofit/>
          </a:bodyPr>
          <a:lstStyle/>
          <a:p>
            <a:r>
              <a:rPr lang="en-US" sz="2800" b="1" dirty="0"/>
              <a:t>Advantages of Maintaining Sufficient Cash Balance </a:t>
            </a:r>
          </a:p>
        </p:txBody>
      </p:sp>
      <p:pic>
        <p:nvPicPr>
          <p:cNvPr id="1027" name="Picture 3"/>
          <p:cNvPicPr>
            <a:picLocks noGrp="1" noChangeAspect="1" noChangeArrowheads="1"/>
          </p:cNvPicPr>
          <p:nvPr>
            <p:ph idx="1"/>
          </p:nvPr>
        </p:nvPicPr>
        <p:blipFill>
          <a:blip r:embed="rId2"/>
          <a:srcRect/>
          <a:stretch>
            <a:fillRect/>
          </a:stretch>
        </p:blipFill>
        <p:spPr bwMode="auto">
          <a:xfrm>
            <a:off x="304800" y="0"/>
            <a:ext cx="11049000" cy="66294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1"/>
            <a:ext cx="11125200" cy="4983163"/>
          </a:xfrm>
        </p:spPr>
        <p:txBody>
          <a:bodyPr>
            <a:normAutofit/>
          </a:bodyPr>
          <a:lstStyle/>
          <a:p>
            <a:pPr algn="just">
              <a:buNone/>
            </a:pPr>
            <a:r>
              <a:rPr lang="en-US" sz="3600" dirty="0"/>
              <a:t>2. </a:t>
            </a:r>
            <a:r>
              <a:rPr lang="en-US" sz="3600" b="1" i="1" dirty="0"/>
              <a:t>To minimize funds committed to cash balances </a:t>
            </a:r>
          </a:p>
          <a:p>
            <a:pPr algn="just"/>
            <a:r>
              <a:rPr lang="en-US" sz="3600" dirty="0"/>
              <a:t>Though it is important to maintain sufficient cash balances as can be seen from the figure above, but at the same time,</a:t>
            </a:r>
          </a:p>
          <a:p>
            <a:pPr algn="just"/>
            <a:r>
              <a:rPr lang="en-US" sz="3600" dirty="0"/>
              <a:t> if large funds are lying idle, firm is losing out the money and not earning anything. Thus, optimal level of cash balances need to be maintained which is neither too high, nor too low.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15962"/>
          </a:xfrm>
        </p:spPr>
        <p:txBody>
          <a:bodyPr>
            <a:normAutofit/>
          </a:bodyPr>
          <a:lstStyle/>
          <a:p>
            <a:r>
              <a:rPr lang="en-US" b="1" dirty="0"/>
              <a:t>Factors determining cash needs</a:t>
            </a:r>
            <a:endParaRPr lang="en-US" dirty="0"/>
          </a:p>
        </p:txBody>
      </p:sp>
      <p:sp>
        <p:nvSpPr>
          <p:cNvPr id="3" name="Content Placeholder 2"/>
          <p:cNvSpPr>
            <a:spLocks noGrp="1"/>
          </p:cNvSpPr>
          <p:nvPr>
            <p:ph idx="1"/>
          </p:nvPr>
        </p:nvSpPr>
        <p:spPr>
          <a:xfrm>
            <a:off x="457200" y="1219201"/>
            <a:ext cx="11277600" cy="4906963"/>
          </a:xfrm>
        </p:spPr>
        <p:txBody>
          <a:bodyPr>
            <a:noAutofit/>
          </a:bodyPr>
          <a:lstStyle/>
          <a:p>
            <a:pPr algn="just">
              <a:buNone/>
            </a:pPr>
            <a:r>
              <a:rPr lang="en-US" dirty="0"/>
              <a:t>1. Synchronization of Cash Flows: Cash balance needs to be maintained as cash receipts and cash payments occur at different times and in different amounts. If they reconcile at all times, the need for maintaining cash balance will be  eliminated. </a:t>
            </a:r>
          </a:p>
          <a:p>
            <a:pPr algn="just">
              <a:buNone/>
            </a:pPr>
            <a:r>
              <a:rPr lang="en-US" dirty="0"/>
              <a:t>2. Short costs: In case there is a cash shortage, the firm may have to bear the burden of extra cost occurring due to the shortfall. Such costs include: </a:t>
            </a:r>
          </a:p>
          <a:p>
            <a:pPr algn="just"/>
            <a:r>
              <a:rPr lang="en-US" dirty="0"/>
              <a:t>a. Borrowing Costs </a:t>
            </a:r>
          </a:p>
          <a:p>
            <a:pPr algn="just"/>
            <a:r>
              <a:rPr lang="en-US" dirty="0"/>
              <a:t>b. Transaction Costs </a:t>
            </a:r>
          </a:p>
          <a:p>
            <a:pPr algn="just"/>
            <a:r>
              <a:rPr lang="en-US" dirty="0"/>
              <a:t>c. Loss of cash discounts </a:t>
            </a:r>
          </a:p>
          <a:p>
            <a:pPr algn="just"/>
            <a:r>
              <a:rPr lang="en-US" dirty="0"/>
              <a:t>d. Penalty costs </a:t>
            </a:r>
          </a:p>
          <a:p>
            <a:pPr algn="just"/>
            <a:r>
              <a:rPr lang="en-US" dirty="0"/>
              <a:t>e. Loss in credit rating leading to higher interest rates in future, etc.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Summary </a:t>
            </a:r>
            <a:br>
              <a:rPr lang="en-US" b="1" dirty="0"/>
            </a:br>
            <a:endParaRPr lang="en-US" dirty="0"/>
          </a:p>
        </p:txBody>
      </p:sp>
      <p:sp>
        <p:nvSpPr>
          <p:cNvPr id="3" name="Content Placeholder 2"/>
          <p:cNvSpPr>
            <a:spLocks noGrp="1"/>
          </p:cNvSpPr>
          <p:nvPr>
            <p:ph idx="1"/>
          </p:nvPr>
        </p:nvSpPr>
        <p:spPr>
          <a:xfrm>
            <a:off x="838200" y="914400"/>
            <a:ext cx="10515600" cy="5262563"/>
          </a:xfrm>
        </p:spPr>
        <p:txBody>
          <a:bodyPr>
            <a:normAutofit/>
          </a:bodyPr>
          <a:lstStyle/>
          <a:p>
            <a:pPr algn="just"/>
            <a:r>
              <a:rPr lang="en-US" sz="3200" dirty="0"/>
              <a:t>Cash refers to the currency and cash equivalents like </a:t>
            </a:r>
            <a:r>
              <a:rPr lang="en-US" sz="3200" dirty="0" err="1"/>
              <a:t>cheques</a:t>
            </a:r>
            <a:r>
              <a:rPr lang="en-US" sz="3200" dirty="0"/>
              <a:t>, drafts, demand deposits, marketable securities, time deposits and so on. </a:t>
            </a:r>
          </a:p>
          <a:p>
            <a:pPr algn="just"/>
            <a:r>
              <a:rPr lang="en-US" sz="3200" dirty="0"/>
              <a:t>Motives of holding cash can be transaction motive, precautionary motive, speculative motive or compensating motive. </a:t>
            </a:r>
          </a:p>
          <a:p>
            <a:pPr algn="just"/>
            <a:r>
              <a:rPr lang="en-US" sz="3200" dirty="0"/>
              <a:t>The two main objectives of cash management are to meet the cash disbursement needs and to minimize the funds committed to cash balance.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7200" dirty="0"/>
              <a:t>Thx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Meaning of Cash and Cash Equivalents</a:t>
            </a:r>
            <a:endParaRPr lang="en-US" sz="3200" dirty="0"/>
          </a:p>
        </p:txBody>
      </p:sp>
      <p:sp>
        <p:nvSpPr>
          <p:cNvPr id="3" name="Content Placeholder 2"/>
          <p:cNvSpPr>
            <a:spLocks noGrp="1"/>
          </p:cNvSpPr>
          <p:nvPr>
            <p:ph idx="1"/>
          </p:nvPr>
        </p:nvSpPr>
        <p:spPr/>
        <p:txBody>
          <a:bodyPr/>
          <a:lstStyle/>
          <a:p>
            <a:pPr algn="just">
              <a:buNone/>
            </a:pPr>
            <a:endParaRPr lang="en-US" b="1" dirty="0"/>
          </a:p>
          <a:p>
            <a:pPr algn="just"/>
            <a:r>
              <a:rPr lang="en-US" dirty="0"/>
              <a:t>Cash generally refers to the coins, currency and cash equivalents like </a:t>
            </a:r>
            <a:r>
              <a:rPr lang="en-US" dirty="0" err="1"/>
              <a:t>cheques</a:t>
            </a:r>
            <a:r>
              <a:rPr lang="en-US" dirty="0"/>
              <a:t>, drafts, demand deposits, marketable securities, time deposits and so on. </a:t>
            </a:r>
          </a:p>
          <a:p>
            <a:pPr algn="just"/>
            <a:r>
              <a:rPr lang="en-US" dirty="0"/>
              <a:t>However, cash as such does not have any earning power but still people hold cash because of the following motives: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15962"/>
          </a:xfrm>
        </p:spPr>
        <p:txBody>
          <a:bodyPr>
            <a:normAutofit/>
          </a:bodyPr>
          <a:lstStyle/>
          <a:p>
            <a:r>
              <a:rPr lang="en-US" b="1" dirty="0"/>
              <a:t>Motives of holding cash</a:t>
            </a:r>
            <a:endParaRPr lang="en-US" dirty="0"/>
          </a:p>
        </p:txBody>
      </p:sp>
      <p:pic>
        <p:nvPicPr>
          <p:cNvPr id="1027" name="Picture 3"/>
          <p:cNvPicPr>
            <a:picLocks noChangeAspect="1" noChangeArrowheads="1"/>
          </p:cNvPicPr>
          <p:nvPr/>
        </p:nvPicPr>
        <p:blipFill>
          <a:blip r:embed="rId2"/>
          <a:srcRect/>
          <a:stretch>
            <a:fillRect/>
          </a:stretch>
        </p:blipFill>
        <p:spPr bwMode="auto">
          <a:xfrm>
            <a:off x="0" y="1143000"/>
            <a:ext cx="12039600" cy="58674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938016" y="652272"/>
            <a:ext cx="4415028" cy="518160"/>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228600" y="1607567"/>
            <a:ext cx="11811000" cy="2564163"/>
          </a:xfrm>
          <a:prstGeom prst="rect">
            <a:avLst/>
          </a:prstGeom>
        </p:spPr>
        <p:txBody>
          <a:bodyPr vert="horz" wrap="square" lIns="0" tIns="12065" rIns="0" bIns="0" rtlCol="0">
            <a:spAutoFit/>
          </a:bodyPr>
          <a:lstStyle/>
          <a:p>
            <a:pPr marL="424180" marR="5080" indent="-412115" algn="just">
              <a:spcBef>
                <a:spcPts val="95"/>
              </a:spcBef>
              <a:tabLst>
                <a:tab pos="424180" algn="l"/>
              </a:tabLst>
            </a:pPr>
            <a:r>
              <a:rPr sz="2000" spc="20" dirty="0">
                <a:latin typeface="Wingdings 2"/>
                <a:cs typeface="Wingdings 2"/>
              </a:rPr>
              <a:t></a:t>
            </a:r>
            <a:r>
              <a:rPr sz="2000" spc="20" dirty="0">
                <a:latin typeface="Times New Roman"/>
                <a:cs typeface="Times New Roman"/>
              </a:rPr>
              <a:t>	</a:t>
            </a:r>
            <a:r>
              <a:rPr sz="3200" spc="-10" dirty="0">
                <a:latin typeface="Book Antiqua"/>
                <a:cs typeface="Book Antiqua"/>
              </a:rPr>
              <a:t>Holding </a:t>
            </a:r>
            <a:r>
              <a:rPr sz="3200" spc="-5" dirty="0">
                <a:latin typeface="Book Antiqua"/>
                <a:cs typeface="Book Antiqua"/>
              </a:rPr>
              <a:t>of cash to meet </a:t>
            </a:r>
            <a:r>
              <a:rPr sz="3200" spc="-10" dirty="0">
                <a:latin typeface="Book Antiqua"/>
                <a:cs typeface="Book Antiqua"/>
              </a:rPr>
              <a:t>routine </a:t>
            </a:r>
            <a:r>
              <a:rPr sz="3200" spc="-5" dirty="0">
                <a:latin typeface="Book Antiqua"/>
                <a:cs typeface="Book Antiqua"/>
              </a:rPr>
              <a:t>cash  requirements to finance </a:t>
            </a:r>
            <a:r>
              <a:rPr sz="3200" spc="-10" dirty="0">
                <a:latin typeface="Book Antiqua"/>
                <a:cs typeface="Book Antiqua"/>
              </a:rPr>
              <a:t>the </a:t>
            </a:r>
            <a:r>
              <a:rPr sz="3200" spc="-5" dirty="0">
                <a:latin typeface="Book Antiqua"/>
                <a:cs typeface="Book Antiqua"/>
              </a:rPr>
              <a:t>transactions which  a firm carries on in </a:t>
            </a:r>
            <a:r>
              <a:rPr sz="3200" spc="-10" dirty="0">
                <a:latin typeface="Book Antiqua"/>
                <a:cs typeface="Book Antiqua"/>
              </a:rPr>
              <a:t>the </a:t>
            </a:r>
            <a:r>
              <a:rPr sz="3200" spc="-5" dirty="0">
                <a:latin typeface="Book Antiqua"/>
                <a:cs typeface="Book Antiqua"/>
              </a:rPr>
              <a:t>ordinary course of  business.</a:t>
            </a:r>
            <a:endParaRPr sz="3200" dirty="0">
              <a:latin typeface="Book Antiqua"/>
              <a:cs typeface="Book Antiqua"/>
            </a:endParaRPr>
          </a:p>
          <a:p>
            <a:pPr marL="424180" marR="167640" indent="-412115" algn="just">
              <a:spcBef>
                <a:spcPts val="675"/>
              </a:spcBef>
              <a:tabLst>
                <a:tab pos="424180" algn="l"/>
                <a:tab pos="7023734" algn="l"/>
              </a:tabLst>
            </a:pPr>
            <a:r>
              <a:rPr sz="2000" spc="20" dirty="0">
                <a:latin typeface="Wingdings 2"/>
                <a:cs typeface="Wingdings 2"/>
              </a:rPr>
              <a:t></a:t>
            </a:r>
            <a:r>
              <a:rPr sz="2000" spc="20" dirty="0">
                <a:latin typeface="Times New Roman"/>
                <a:cs typeface="Times New Roman"/>
              </a:rPr>
              <a:t>	</a:t>
            </a:r>
            <a:r>
              <a:rPr sz="3200" spc="-5" dirty="0">
                <a:latin typeface="Book Antiqua"/>
                <a:cs typeface="Book Antiqua"/>
              </a:rPr>
              <a:t>Cash is held to pay for goods</a:t>
            </a:r>
            <a:r>
              <a:rPr sz="3200" spc="85" dirty="0">
                <a:latin typeface="Book Antiqua"/>
                <a:cs typeface="Book Antiqua"/>
              </a:rPr>
              <a:t> </a:t>
            </a:r>
            <a:r>
              <a:rPr sz="3200" spc="-5" dirty="0">
                <a:latin typeface="Book Antiqua"/>
                <a:cs typeface="Book Antiqua"/>
              </a:rPr>
              <a:t>or</a:t>
            </a:r>
            <a:r>
              <a:rPr sz="3200" dirty="0">
                <a:latin typeface="Book Antiqua"/>
                <a:cs typeface="Book Antiqua"/>
              </a:rPr>
              <a:t> </a:t>
            </a:r>
            <a:r>
              <a:rPr sz="3200" spc="-5" dirty="0">
                <a:latin typeface="Book Antiqua"/>
                <a:cs typeface="Book Antiqua"/>
              </a:rPr>
              <a:t>services.	It</a:t>
            </a:r>
            <a:r>
              <a:rPr sz="3200" spc="-80" dirty="0">
                <a:latin typeface="Book Antiqua"/>
                <a:cs typeface="Book Antiqua"/>
              </a:rPr>
              <a:t> </a:t>
            </a:r>
            <a:r>
              <a:rPr sz="3200" spc="-10" dirty="0">
                <a:latin typeface="Book Antiqua"/>
                <a:cs typeface="Book Antiqua"/>
              </a:rPr>
              <a:t>is  </a:t>
            </a:r>
            <a:r>
              <a:rPr sz="3200" spc="-5" dirty="0">
                <a:latin typeface="Book Antiqua"/>
                <a:cs typeface="Book Antiqua"/>
              </a:rPr>
              <a:t>useful for conducting our everyday  transactions or</a:t>
            </a:r>
            <a:r>
              <a:rPr sz="3200" spc="-35" dirty="0">
                <a:latin typeface="Book Antiqua"/>
                <a:cs typeface="Book Antiqua"/>
              </a:rPr>
              <a:t> </a:t>
            </a:r>
            <a:r>
              <a:rPr sz="3200" spc="-5" dirty="0">
                <a:latin typeface="Book Antiqua"/>
                <a:cs typeface="Book Antiqua"/>
              </a:rPr>
              <a:t>purchases.</a:t>
            </a:r>
            <a:endParaRPr sz="3200" dirty="0">
              <a:latin typeface="Book Antiqua"/>
              <a:cs typeface="Book Antiqu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454907" y="633984"/>
            <a:ext cx="5393436" cy="643127"/>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533399" y="1607566"/>
            <a:ext cx="10820401" cy="4372351"/>
          </a:xfrm>
          <a:prstGeom prst="rect">
            <a:avLst/>
          </a:prstGeom>
        </p:spPr>
        <p:txBody>
          <a:bodyPr vert="horz" wrap="square" lIns="0" tIns="12065" rIns="0" bIns="0" rtlCol="0">
            <a:spAutoFit/>
          </a:bodyPr>
          <a:lstStyle/>
          <a:p>
            <a:pPr marL="332740" marR="420370" indent="-320040" algn="just">
              <a:spcBef>
                <a:spcPts val="95"/>
              </a:spcBef>
              <a:buClr>
                <a:srgbClr val="F8F8F8"/>
              </a:buClr>
              <a:buSzPct val="64285"/>
              <a:buFont typeface="Arial"/>
              <a:buChar char="•"/>
              <a:tabLst>
                <a:tab pos="332105" algn="l"/>
                <a:tab pos="332740" algn="l"/>
              </a:tabLst>
            </a:pPr>
            <a:r>
              <a:rPr sz="3600" spc="-5" dirty="0">
                <a:latin typeface="Book Antiqua"/>
                <a:cs typeface="Book Antiqua"/>
              </a:rPr>
              <a:t>The cash balances held in reserve for </a:t>
            </a:r>
            <a:r>
              <a:rPr sz="3600" spc="-10" dirty="0">
                <a:latin typeface="Book Antiqua"/>
                <a:cs typeface="Book Antiqua"/>
              </a:rPr>
              <a:t>random  </a:t>
            </a:r>
            <a:r>
              <a:rPr sz="3600" spc="-5" dirty="0">
                <a:latin typeface="Book Antiqua"/>
                <a:cs typeface="Book Antiqua"/>
              </a:rPr>
              <a:t>and unforeseen fluctuations in cash</a:t>
            </a:r>
            <a:r>
              <a:rPr sz="3600" spc="-25" dirty="0">
                <a:latin typeface="Book Antiqua"/>
                <a:cs typeface="Book Antiqua"/>
              </a:rPr>
              <a:t> </a:t>
            </a:r>
            <a:r>
              <a:rPr sz="3600" spc="-5" dirty="0">
                <a:latin typeface="Book Antiqua"/>
                <a:cs typeface="Book Antiqua"/>
              </a:rPr>
              <a:t>flows.</a:t>
            </a:r>
            <a:endParaRPr sz="3600" dirty="0">
              <a:latin typeface="Book Antiqua"/>
              <a:cs typeface="Book Antiqua"/>
            </a:endParaRPr>
          </a:p>
          <a:p>
            <a:pPr marL="332740" indent="-320040" algn="just">
              <a:spcBef>
                <a:spcPts val="675"/>
              </a:spcBef>
              <a:buClr>
                <a:srgbClr val="F8F8F8"/>
              </a:buClr>
              <a:buSzPct val="64285"/>
              <a:buFont typeface="Arial"/>
              <a:buChar char="•"/>
              <a:tabLst>
                <a:tab pos="332105" algn="l"/>
                <a:tab pos="332740" algn="l"/>
              </a:tabLst>
            </a:pPr>
            <a:r>
              <a:rPr sz="3600" spc="-5" dirty="0">
                <a:latin typeface="Book Antiqua"/>
                <a:cs typeface="Book Antiqua"/>
              </a:rPr>
              <a:t>A </a:t>
            </a:r>
            <a:r>
              <a:rPr sz="3600" dirty="0">
                <a:latin typeface="Book Antiqua"/>
                <a:cs typeface="Book Antiqua"/>
              </a:rPr>
              <a:t>cushion </a:t>
            </a:r>
            <a:r>
              <a:rPr sz="3600" spc="-5" dirty="0">
                <a:latin typeface="Book Antiqua"/>
                <a:cs typeface="Book Antiqua"/>
              </a:rPr>
              <a:t>to </a:t>
            </a:r>
            <a:r>
              <a:rPr sz="3600" dirty="0">
                <a:latin typeface="Book Antiqua"/>
                <a:cs typeface="Book Antiqua"/>
              </a:rPr>
              <a:t>meet </a:t>
            </a:r>
            <a:r>
              <a:rPr sz="3600" spc="-5" dirty="0">
                <a:latin typeface="Book Antiqua"/>
                <a:cs typeface="Book Antiqua"/>
              </a:rPr>
              <a:t>unexpected</a:t>
            </a:r>
            <a:r>
              <a:rPr sz="3600" spc="-50" dirty="0">
                <a:latin typeface="Book Antiqua"/>
                <a:cs typeface="Book Antiqua"/>
              </a:rPr>
              <a:t> </a:t>
            </a:r>
            <a:r>
              <a:rPr sz="3600" spc="-5" dirty="0">
                <a:latin typeface="Book Antiqua"/>
                <a:cs typeface="Book Antiqua"/>
              </a:rPr>
              <a:t>contingencies</a:t>
            </a:r>
            <a:r>
              <a:rPr sz="3200" spc="-5" dirty="0">
                <a:latin typeface="Book Antiqua"/>
                <a:cs typeface="Book Antiqua"/>
              </a:rPr>
              <a:t>.</a:t>
            </a:r>
            <a:endParaRPr sz="3200" dirty="0">
              <a:latin typeface="Book Antiqua"/>
              <a:cs typeface="Book Antiqua"/>
            </a:endParaRPr>
          </a:p>
          <a:p>
            <a:pPr marL="652780" lvl="1" indent="-274320" algn="just">
              <a:spcBef>
                <a:spcPts val="575"/>
              </a:spcBef>
              <a:buSzPct val="79545"/>
              <a:buFont typeface="Arial"/>
              <a:buChar char="–"/>
              <a:tabLst>
                <a:tab pos="652780" algn="l"/>
                <a:tab pos="653415" algn="l"/>
              </a:tabLst>
            </a:pPr>
            <a:r>
              <a:rPr sz="2800" spc="-5" dirty="0">
                <a:latin typeface="Book Antiqua"/>
                <a:cs typeface="Book Antiqua"/>
              </a:rPr>
              <a:t>Floods, strikes and failure of imp</a:t>
            </a:r>
            <a:r>
              <a:rPr sz="2800" spc="15" dirty="0">
                <a:latin typeface="Book Antiqua"/>
                <a:cs typeface="Book Antiqua"/>
              </a:rPr>
              <a:t> </a:t>
            </a:r>
            <a:r>
              <a:rPr sz="2800" spc="-5" dirty="0">
                <a:latin typeface="Book Antiqua"/>
                <a:cs typeface="Book Antiqua"/>
              </a:rPr>
              <a:t>customers</a:t>
            </a:r>
            <a:endParaRPr sz="2800" dirty="0">
              <a:latin typeface="Book Antiqua"/>
              <a:cs typeface="Book Antiqua"/>
            </a:endParaRPr>
          </a:p>
          <a:p>
            <a:pPr marL="652780" lvl="1" indent="-274320" algn="just">
              <a:spcBef>
                <a:spcPts val="530"/>
              </a:spcBef>
              <a:buSzPct val="79545"/>
              <a:buFont typeface="Arial"/>
              <a:buChar char="–"/>
              <a:tabLst>
                <a:tab pos="652780" algn="l"/>
                <a:tab pos="653415" algn="l"/>
              </a:tabLst>
            </a:pPr>
            <a:r>
              <a:rPr sz="2800" spc="-5" dirty="0">
                <a:latin typeface="Book Antiqua"/>
                <a:cs typeface="Book Antiqua"/>
              </a:rPr>
              <a:t>Unexpected slowdown in collection of accounts</a:t>
            </a:r>
            <a:r>
              <a:rPr sz="2800" spc="15" dirty="0">
                <a:latin typeface="Book Antiqua"/>
                <a:cs typeface="Book Antiqua"/>
              </a:rPr>
              <a:t> </a:t>
            </a:r>
            <a:r>
              <a:rPr sz="2800" spc="-5" dirty="0">
                <a:latin typeface="Book Antiqua"/>
                <a:cs typeface="Book Antiqua"/>
              </a:rPr>
              <a:t>receivable</a:t>
            </a:r>
            <a:endParaRPr sz="2800" dirty="0">
              <a:latin typeface="Book Antiqua"/>
              <a:cs typeface="Book Antiqua"/>
            </a:endParaRPr>
          </a:p>
          <a:p>
            <a:pPr marL="652780" lvl="1" indent="-274320" algn="just">
              <a:spcBef>
                <a:spcPts val="530"/>
              </a:spcBef>
              <a:buSzPct val="79545"/>
              <a:buFont typeface="Arial"/>
              <a:buChar char="–"/>
              <a:tabLst>
                <a:tab pos="652780" algn="l"/>
                <a:tab pos="653415" algn="l"/>
              </a:tabLst>
            </a:pPr>
            <a:r>
              <a:rPr sz="2800" spc="-5" dirty="0">
                <a:latin typeface="Book Antiqua"/>
                <a:cs typeface="Book Antiqua"/>
              </a:rPr>
              <a:t>Sharp increase </a:t>
            </a:r>
            <a:r>
              <a:rPr sz="2800" spc="-10" dirty="0">
                <a:latin typeface="Book Antiqua"/>
                <a:cs typeface="Book Antiqua"/>
              </a:rPr>
              <a:t>in </a:t>
            </a:r>
            <a:r>
              <a:rPr sz="2800" spc="-5" dirty="0">
                <a:latin typeface="Book Antiqua"/>
                <a:cs typeface="Book Antiqua"/>
              </a:rPr>
              <a:t>cost of raw</a:t>
            </a:r>
            <a:r>
              <a:rPr sz="2800" spc="25" dirty="0">
                <a:latin typeface="Book Antiqua"/>
                <a:cs typeface="Book Antiqua"/>
              </a:rPr>
              <a:t> </a:t>
            </a:r>
            <a:r>
              <a:rPr sz="2800" spc="-5" dirty="0">
                <a:latin typeface="Book Antiqua"/>
                <a:cs typeface="Book Antiqua"/>
              </a:rPr>
              <a:t>materials</a:t>
            </a:r>
            <a:endParaRPr sz="2800" dirty="0">
              <a:latin typeface="Book Antiqua"/>
              <a:cs typeface="Book Antiqua"/>
            </a:endParaRPr>
          </a:p>
          <a:p>
            <a:pPr marL="652780" lvl="1" indent="-274320" algn="just">
              <a:spcBef>
                <a:spcPts val="525"/>
              </a:spcBef>
              <a:buSzPct val="79545"/>
              <a:buFont typeface="Arial"/>
              <a:buChar char="–"/>
              <a:tabLst>
                <a:tab pos="652780" algn="l"/>
                <a:tab pos="653415" algn="l"/>
              </a:tabLst>
            </a:pPr>
            <a:r>
              <a:rPr sz="2800" spc="-5" dirty="0">
                <a:latin typeface="Book Antiqua"/>
                <a:cs typeface="Book Antiqua"/>
              </a:rPr>
              <a:t>Cancellation of some order of</a:t>
            </a:r>
            <a:r>
              <a:rPr sz="2800" spc="15" dirty="0">
                <a:latin typeface="Book Antiqua"/>
                <a:cs typeface="Book Antiqua"/>
              </a:rPr>
              <a:t> </a:t>
            </a:r>
            <a:r>
              <a:rPr sz="2800" spc="-10" dirty="0">
                <a:latin typeface="Book Antiqua"/>
                <a:cs typeface="Book Antiqua"/>
              </a:rPr>
              <a:t>goods</a:t>
            </a:r>
            <a:endParaRPr sz="2800" dirty="0">
              <a:latin typeface="Book Antiqua"/>
              <a:cs typeface="Book Antiqua"/>
            </a:endParaRPr>
          </a:p>
          <a:p>
            <a:pPr lvl="1" algn="just">
              <a:lnSpc>
                <a:spcPct val="100000"/>
              </a:lnSpc>
              <a:buClr>
                <a:srgbClr val="FFFFFF"/>
              </a:buClr>
              <a:buFont typeface="Arial"/>
              <a:buChar char="–"/>
            </a:pPr>
            <a:endParaRPr sz="4000" dirty="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26179" y="627888"/>
            <a:ext cx="4832604" cy="641603"/>
          </a:xfrm>
          <a:prstGeom prst="rect">
            <a:avLst/>
          </a:prstGeom>
          <a:blipFill>
            <a:blip r:embed="rId2" cstate="print"/>
            <a:stretch>
              <a:fillRect/>
            </a:stretch>
          </a:blipFill>
        </p:spPr>
        <p:txBody>
          <a:bodyPr wrap="square" lIns="0" tIns="0" rIns="0" bIns="0" rtlCol="0"/>
          <a:lstStyle/>
          <a:p>
            <a:endParaRPr>
              <a:effectLst>
                <a:outerShdw blurRad="38100" dist="38100" dir="2700000" algn="tl">
                  <a:srgbClr val="000000">
                    <a:alpha val="43137"/>
                  </a:srgbClr>
                </a:outerShdw>
              </a:effectLst>
            </a:endParaRPr>
          </a:p>
        </p:txBody>
      </p:sp>
      <p:sp>
        <p:nvSpPr>
          <p:cNvPr id="3" name="object 3"/>
          <p:cNvSpPr txBox="1">
            <a:spLocks noGrp="1"/>
          </p:cNvSpPr>
          <p:nvPr>
            <p:ph type="title"/>
          </p:nvPr>
        </p:nvSpPr>
        <p:spPr>
          <a:xfrm>
            <a:off x="457201" y="1478082"/>
            <a:ext cx="10972799" cy="1866408"/>
          </a:xfrm>
          <a:prstGeom prst="rect">
            <a:avLst/>
          </a:prstGeom>
        </p:spPr>
        <p:txBody>
          <a:bodyPr vert="horz" wrap="square" lIns="0" tIns="54610" rIns="0" bIns="0" rtlCol="0" anchor="ctr">
            <a:spAutoFit/>
          </a:bodyPr>
          <a:lstStyle/>
          <a:p>
            <a:pPr marL="424180" marR="5080" indent="-412115" algn="just">
              <a:lnSpc>
                <a:spcPct val="90000"/>
              </a:lnSpc>
              <a:spcBef>
                <a:spcPts val="430"/>
              </a:spcBef>
              <a:tabLst>
                <a:tab pos="424180" algn="l"/>
              </a:tabLst>
            </a:pPr>
            <a:r>
              <a:rPr sz="2000" spc="20" dirty="0">
                <a:solidFill>
                  <a:srgbClr val="F8F8F8"/>
                </a:solidFill>
                <a:latin typeface="+mn-lt"/>
                <a:cs typeface="Wingdings 2"/>
              </a:rPr>
              <a:t></a:t>
            </a:r>
            <a:r>
              <a:rPr sz="2000" spc="20" dirty="0">
                <a:solidFill>
                  <a:srgbClr val="F8F8F8"/>
                </a:solidFill>
                <a:latin typeface="+mn-lt"/>
                <a:cs typeface="Times New Roman"/>
              </a:rPr>
              <a:t>	</a:t>
            </a:r>
            <a:r>
              <a:rPr sz="3200" spc="-5" dirty="0">
                <a:latin typeface="+mn-lt"/>
              </a:rPr>
              <a:t>Is a motive for </a:t>
            </a:r>
            <a:r>
              <a:rPr sz="3200" spc="-10" dirty="0">
                <a:latin typeface="+mn-lt"/>
              </a:rPr>
              <a:t>holding </a:t>
            </a:r>
            <a:r>
              <a:rPr sz="3200" spc="-5" dirty="0">
                <a:latin typeface="+mn-lt"/>
              </a:rPr>
              <a:t>cash/near-cash </a:t>
            </a:r>
            <a:r>
              <a:rPr sz="3200" spc="-10" dirty="0">
                <a:latin typeface="+mn-lt"/>
              </a:rPr>
              <a:t>to  quickly </a:t>
            </a:r>
            <a:r>
              <a:rPr sz="3200" spc="-5" dirty="0">
                <a:latin typeface="+mn-lt"/>
              </a:rPr>
              <a:t>take advantage of opportunities  typically outside </a:t>
            </a:r>
            <a:r>
              <a:rPr sz="3200" spc="-10" dirty="0">
                <a:latin typeface="+mn-lt"/>
              </a:rPr>
              <a:t>the normal </a:t>
            </a:r>
            <a:r>
              <a:rPr sz="3200" spc="-5" dirty="0">
                <a:latin typeface="+mn-lt"/>
              </a:rPr>
              <a:t>course of</a:t>
            </a:r>
            <a:r>
              <a:rPr sz="3200" spc="30" dirty="0">
                <a:latin typeface="+mn-lt"/>
              </a:rPr>
              <a:t> </a:t>
            </a:r>
            <a:r>
              <a:rPr sz="3200" spc="-5" dirty="0">
                <a:latin typeface="+mn-lt"/>
              </a:rPr>
              <a:t>business.</a:t>
            </a:r>
            <a:endParaRPr sz="3200" dirty="0">
              <a:latin typeface="+mn-lt"/>
              <a:cs typeface="Times New Roman"/>
            </a:endParaRPr>
          </a:p>
          <a:p>
            <a:pPr marL="12700" algn="just">
              <a:spcBef>
                <a:spcPts val="335"/>
              </a:spcBef>
              <a:tabLst>
                <a:tab pos="424180" algn="l"/>
              </a:tabLst>
            </a:pPr>
            <a:r>
              <a:rPr sz="2000" spc="20" dirty="0">
                <a:solidFill>
                  <a:srgbClr val="F8F8F8"/>
                </a:solidFill>
                <a:latin typeface="+mn-lt"/>
                <a:cs typeface="Wingdings 2"/>
              </a:rPr>
              <a:t></a:t>
            </a:r>
            <a:r>
              <a:rPr sz="2000" spc="20" dirty="0">
                <a:solidFill>
                  <a:srgbClr val="F8F8F8"/>
                </a:solidFill>
                <a:latin typeface="+mn-lt"/>
                <a:cs typeface="Times New Roman"/>
              </a:rPr>
              <a:t>	</a:t>
            </a:r>
            <a:r>
              <a:rPr sz="3200" spc="-5" dirty="0">
                <a:latin typeface="+mn-lt"/>
              </a:rPr>
              <a:t>Positive and aggressive</a:t>
            </a:r>
            <a:r>
              <a:rPr sz="3200" spc="-25" dirty="0">
                <a:latin typeface="+mn-lt"/>
              </a:rPr>
              <a:t> </a:t>
            </a:r>
            <a:r>
              <a:rPr sz="3200" spc="-5" dirty="0">
                <a:latin typeface="+mn-lt"/>
              </a:rPr>
              <a:t>approach</a:t>
            </a:r>
            <a:endParaRPr sz="3200" dirty="0">
              <a:latin typeface="+mn-lt"/>
              <a:cs typeface="Times New Roman"/>
            </a:endParaRPr>
          </a:p>
        </p:txBody>
      </p:sp>
      <p:sp>
        <p:nvSpPr>
          <p:cNvPr id="4" name="object 4"/>
          <p:cNvSpPr txBox="1"/>
          <p:nvPr/>
        </p:nvSpPr>
        <p:spPr>
          <a:xfrm>
            <a:off x="457200" y="3226236"/>
            <a:ext cx="10820399" cy="2855269"/>
          </a:xfrm>
          <a:prstGeom prst="rect">
            <a:avLst/>
          </a:prstGeom>
        </p:spPr>
        <p:txBody>
          <a:bodyPr vert="horz" wrap="square" lIns="0" tIns="59690" rIns="0" bIns="0" rtlCol="0">
            <a:spAutoFit/>
          </a:bodyPr>
          <a:lstStyle/>
          <a:p>
            <a:pPr marL="12700">
              <a:spcBef>
                <a:spcPts val="470"/>
              </a:spcBef>
              <a:tabLst>
                <a:tab pos="424180" algn="l"/>
              </a:tabLst>
            </a:pPr>
            <a:r>
              <a:rPr sz="2400" spc="20" dirty="0">
                <a:cs typeface="Wingdings 2"/>
              </a:rPr>
              <a:t></a:t>
            </a:r>
            <a:r>
              <a:rPr sz="2400" spc="20" dirty="0">
                <a:cs typeface="Times New Roman"/>
              </a:rPr>
              <a:t>	</a:t>
            </a:r>
            <a:r>
              <a:rPr sz="3600" spc="-5" dirty="0">
                <a:cs typeface="Book Antiqua"/>
              </a:rPr>
              <a:t>Helps to take advantage</a:t>
            </a:r>
            <a:r>
              <a:rPr sz="3600" spc="-25" dirty="0">
                <a:cs typeface="Book Antiqua"/>
              </a:rPr>
              <a:t> </a:t>
            </a:r>
            <a:r>
              <a:rPr sz="3600" spc="-5" dirty="0">
                <a:cs typeface="Book Antiqua"/>
              </a:rPr>
              <a:t>of:</a:t>
            </a:r>
            <a:endParaRPr sz="3600" dirty="0">
              <a:cs typeface="Book Antiqua"/>
            </a:endParaRPr>
          </a:p>
          <a:p>
            <a:pPr marL="744220" marR="789940" indent="-283210">
              <a:lnSpc>
                <a:spcPts val="2590"/>
              </a:lnSpc>
              <a:spcBef>
                <a:spcPts val="645"/>
              </a:spcBef>
              <a:buSzPct val="79166"/>
              <a:buFont typeface="Wingdings 2"/>
              <a:buChar char=""/>
              <a:tabLst>
                <a:tab pos="744220" algn="l"/>
                <a:tab pos="744855" algn="l"/>
              </a:tabLst>
            </a:pPr>
            <a:r>
              <a:rPr sz="3200" dirty="0">
                <a:cs typeface="Book Antiqua"/>
              </a:rPr>
              <a:t>An </a:t>
            </a:r>
            <a:r>
              <a:rPr sz="3200" spc="-5" dirty="0">
                <a:cs typeface="Book Antiqua"/>
              </a:rPr>
              <a:t>opportunity to purchase raw </a:t>
            </a:r>
            <a:r>
              <a:rPr sz="3200" dirty="0">
                <a:cs typeface="Book Antiqua"/>
              </a:rPr>
              <a:t>materials at  reduced</a:t>
            </a:r>
            <a:r>
              <a:rPr sz="3200" spc="-20" dirty="0">
                <a:cs typeface="Book Antiqua"/>
              </a:rPr>
              <a:t> </a:t>
            </a:r>
            <a:r>
              <a:rPr sz="3200" spc="-5" dirty="0">
                <a:cs typeface="Book Antiqua"/>
              </a:rPr>
              <a:t>price</a:t>
            </a:r>
            <a:endParaRPr sz="3200" dirty="0">
              <a:cs typeface="Book Antiqua"/>
            </a:endParaRPr>
          </a:p>
          <a:p>
            <a:pPr marL="744220" indent="-283210">
              <a:spcBef>
                <a:spcPts val="250"/>
              </a:spcBef>
              <a:buSzPct val="79166"/>
              <a:buFont typeface="Wingdings 2"/>
              <a:buChar char=""/>
              <a:tabLst>
                <a:tab pos="744220" algn="l"/>
                <a:tab pos="744855" algn="l"/>
              </a:tabLst>
            </a:pPr>
            <a:r>
              <a:rPr sz="3200" dirty="0">
                <a:cs typeface="Book Antiqua"/>
              </a:rPr>
              <a:t>Make </a:t>
            </a:r>
            <a:r>
              <a:rPr sz="3200" spc="-5" dirty="0">
                <a:cs typeface="Book Antiqua"/>
              </a:rPr>
              <a:t>purchase </a:t>
            </a:r>
            <a:r>
              <a:rPr sz="3200" dirty="0">
                <a:cs typeface="Book Antiqua"/>
              </a:rPr>
              <a:t>at </a:t>
            </a:r>
            <a:r>
              <a:rPr sz="3200" spc="-5" dirty="0">
                <a:cs typeface="Book Antiqua"/>
              </a:rPr>
              <a:t>favorable</a:t>
            </a:r>
            <a:r>
              <a:rPr sz="3200" spc="-20" dirty="0">
                <a:cs typeface="Book Antiqua"/>
              </a:rPr>
              <a:t> </a:t>
            </a:r>
            <a:r>
              <a:rPr sz="3200" spc="-5" dirty="0">
                <a:cs typeface="Book Antiqua"/>
              </a:rPr>
              <a:t>prices</a:t>
            </a:r>
            <a:endParaRPr sz="3200" dirty="0">
              <a:cs typeface="Book Antiqua"/>
            </a:endParaRPr>
          </a:p>
          <a:p>
            <a:pPr marL="744220" indent="-283210">
              <a:spcBef>
                <a:spcPts val="290"/>
              </a:spcBef>
              <a:buSzPct val="79166"/>
              <a:buFont typeface="Wingdings 2"/>
              <a:buChar char=""/>
              <a:tabLst>
                <a:tab pos="744220" algn="l"/>
                <a:tab pos="744855" algn="l"/>
              </a:tabLst>
            </a:pPr>
            <a:r>
              <a:rPr sz="3200" dirty="0">
                <a:cs typeface="Book Antiqua"/>
              </a:rPr>
              <a:t>Delay </a:t>
            </a:r>
            <a:r>
              <a:rPr sz="3200" spc="-5" dirty="0">
                <a:cs typeface="Book Antiqua"/>
              </a:rPr>
              <a:t>purchase </a:t>
            </a:r>
            <a:r>
              <a:rPr sz="3200" dirty="0">
                <a:cs typeface="Book Antiqua"/>
              </a:rPr>
              <a:t>on </a:t>
            </a:r>
            <a:r>
              <a:rPr sz="3200" spc="-5" dirty="0">
                <a:cs typeface="Book Antiqua"/>
              </a:rPr>
              <a:t>anticipation </a:t>
            </a:r>
            <a:r>
              <a:rPr sz="3200" dirty="0">
                <a:cs typeface="Book Antiqua"/>
              </a:rPr>
              <a:t>of </a:t>
            </a:r>
            <a:r>
              <a:rPr sz="3200" spc="-5" dirty="0">
                <a:cs typeface="Book Antiqua"/>
              </a:rPr>
              <a:t>decline in</a:t>
            </a:r>
            <a:r>
              <a:rPr sz="3200" spc="15" dirty="0">
                <a:cs typeface="Book Antiqua"/>
              </a:rPr>
              <a:t> </a:t>
            </a:r>
            <a:r>
              <a:rPr sz="3200" spc="-5" dirty="0">
                <a:cs typeface="Book Antiqua"/>
              </a:rPr>
              <a:t>prices</a:t>
            </a:r>
            <a:endParaRPr sz="3200" dirty="0">
              <a:cs typeface="Book Antiqua"/>
            </a:endParaRPr>
          </a:p>
          <a:p>
            <a:pPr marL="744220" marR="81915" indent="-283210">
              <a:lnSpc>
                <a:spcPts val="2590"/>
              </a:lnSpc>
              <a:spcBef>
                <a:spcPts val="620"/>
              </a:spcBef>
              <a:buSzPct val="79166"/>
              <a:buFont typeface="Wingdings 2"/>
              <a:buChar char=""/>
              <a:tabLst>
                <a:tab pos="744220" algn="l"/>
                <a:tab pos="744855" algn="l"/>
              </a:tabLst>
            </a:pPr>
            <a:r>
              <a:rPr sz="3200" spc="-5" dirty="0">
                <a:cs typeface="Book Antiqua"/>
              </a:rPr>
              <a:t>Buying </a:t>
            </a:r>
            <a:r>
              <a:rPr sz="3200" dirty="0">
                <a:cs typeface="Book Antiqua"/>
              </a:rPr>
              <a:t>securities when </a:t>
            </a:r>
            <a:r>
              <a:rPr sz="3200" spc="-5" dirty="0">
                <a:cs typeface="Book Antiqua"/>
              </a:rPr>
              <a:t>interest rate is </a:t>
            </a:r>
            <a:r>
              <a:rPr sz="3200" dirty="0">
                <a:cs typeface="Book Antiqua"/>
              </a:rPr>
              <a:t>expected </a:t>
            </a:r>
            <a:r>
              <a:rPr sz="3200" spc="-5" dirty="0">
                <a:cs typeface="Book Antiqua"/>
              </a:rPr>
              <a:t>to  decline</a:t>
            </a:r>
            <a:endParaRPr sz="3200" dirty="0">
              <a:cs typeface="Book Antiqu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345179" y="627887"/>
            <a:ext cx="5548884" cy="649224"/>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609600" y="1607567"/>
            <a:ext cx="10896599" cy="2071721"/>
          </a:xfrm>
          <a:prstGeom prst="rect">
            <a:avLst/>
          </a:prstGeom>
        </p:spPr>
        <p:txBody>
          <a:bodyPr vert="horz" wrap="square" lIns="0" tIns="12065" rIns="0" bIns="0" rtlCol="0">
            <a:spAutoFit/>
          </a:bodyPr>
          <a:lstStyle/>
          <a:p>
            <a:pPr marL="424180" marR="708660" indent="-412115" algn="just">
              <a:spcBef>
                <a:spcPts val="95"/>
              </a:spcBef>
              <a:tabLst>
                <a:tab pos="424180" algn="l"/>
              </a:tabLst>
            </a:pPr>
            <a:r>
              <a:rPr sz="2000" spc="20" dirty="0">
                <a:latin typeface="Wingdings 2"/>
                <a:cs typeface="Wingdings 2"/>
              </a:rPr>
              <a:t></a:t>
            </a:r>
            <a:r>
              <a:rPr sz="2000" spc="20" dirty="0">
                <a:latin typeface="Times New Roman"/>
                <a:cs typeface="Times New Roman"/>
              </a:rPr>
              <a:t>	</a:t>
            </a:r>
            <a:r>
              <a:rPr sz="3200" spc="-5" dirty="0">
                <a:latin typeface="Book Antiqua"/>
                <a:cs typeface="Book Antiqua"/>
              </a:rPr>
              <a:t>Is a motive for </a:t>
            </a:r>
            <a:r>
              <a:rPr sz="3200" spc="-10" dirty="0">
                <a:latin typeface="Book Antiqua"/>
                <a:cs typeface="Book Antiqua"/>
              </a:rPr>
              <a:t>holding </a:t>
            </a:r>
            <a:r>
              <a:rPr sz="3200" spc="-5" dirty="0">
                <a:latin typeface="Book Antiqua"/>
                <a:cs typeface="Book Antiqua"/>
              </a:rPr>
              <a:t>cash/near-cash </a:t>
            </a:r>
            <a:r>
              <a:rPr sz="3200" spc="-10" dirty="0">
                <a:latin typeface="Book Antiqua"/>
                <a:cs typeface="Book Antiqua"/>
              </a:rPr>
              <a:t>to  </a:t>
            </a:r>
            <a:r>
              <a:rPr sz="3200" spc="-5" dirty="0">
                <a:latin typeface="Book Antiqua"/>
                <a:cs typeface="Book Antiqua"/>
              </a:rPr>
              <a:t>compensate banks </a:t>
            </a:r>
            <a:r>
              <a:rPr sz="3200" dirty="0">
                <a:latin typeface="Book Antiqua"/>
                <a:cs typeface="Book Antiqua"/>
              </a:rPr>
              <a:t>for </a:t>
            </a:r>
            <a:r>
              <a:rPr sz="3200" spc="-5" dirty="0">
                <a:latin typeface="Book Antiqua"/>
                <a:cs typeface="Book Antiqua"/>
              </a:rPr>
              <a:t>providing certain  services or</a:t>
            </a:r>
            <a:r>
              <a:rPr sz="3200" spc="-20" dirty="0">
                <a:latin typeface="Book Antiqua"/>
                <a:cs typeface="Book Antiqua"/>
              </a:rPr>
              <a:t> </a:t>
            </a:r>
            <a:r>
              <a:rPr sz="3200" spc="-5" dirty="0">
                <a:latin typeface="Book Antiqua"/>
                <a:cs typeface="Book Antiqua"/>
              </a:rPr>
              <a:t>loans.</a:t>
            </a:r>
            <a:endParaRPr sz="3200" dirty="0">
              <a:latin typeface="Book Antiqua"/>
              <a:cs typeface="Book Antiqua"/>
            </a:endParaRPr>
          </a:p>
          <a:p>
            <a:pPr marL="424180" marR="5080" indent="-412115" algn="just">
              <a:spcBef>
                <a:spcPts val="675"/>
              </a:spcBef>
            </a:pPr>
            <a:r>
              <a:rPr sz="2000" spc="20" dirty="0">
                <a:latin typeface="Wingdings 2"/>
                <a:cs typeface="Wingdings 2"/>
              </a:rPr>
              <a:t></a:t>
            </a:r>
            <a:r>
              <a:rPr sz="2000" spc="20" dirty="0">
                <a:latin typeface="Times New Roman"/>
                <a:cs typeface="Times New Roman"/>
              </a:rPr>
              <a:t> </a:t>
            </a:r>
            <a:r>
              <a:rPr sz="3200" spc="-5" dirty="0">
                <a:latin typeface="Book Antiqua"/>
                <a:cs typeface="Book Antiqua"/>
              </a:rPr>
              <a:t>Clients are supposed to maintain a minimum  balance of cash at the bank which they cannot  use</a:t>
            </a:r>
            <a:r>
              <a:rPr sz="3200" spc="-20" dirty="0">
                <a:latin typeface="Book Antiqua"/>
                <a:cs typeface="Book Antiqua"/>
              </a:rPr>
              <a:t> </a:t>
            </a:r>
            <a:r>
              <a:rPr sz="3200" spc="-5" dirty="0">
                <a:latin typeface="Book Antiqua"/>
                <a:cs typeface="Book Antiqua"/>
              </a:rPr>
              <a:t>themselves.</a:t>
            </a:r>
            <a:endParaRPr sz="3200" dirty="0">
              <a:latin typeface="Book Antiqua"/>
              <a:cs typeface="Book Antiqu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of Cash Management </a:t>
            </a:r>
            <a:endParaRPr lang="en-US" dirty="0"/>
          </a:p>
        </p:txBody>
      </p:sp>
      <p:sp>
        <p:nvSpPr>
          <p:cNvPr id="3" name="Content Placeholder 2"/>
          <p:cNvSpPr>
            <a:spLocks noGrp="1"/>
          </p:cNvSpPr>
          <p:nvPr>
            <p:ph idx="1"/>
          </p:nvPr>
        </p:nvSpPr>
        <p:spPr/>
        <p:txBody>
          <a:bodyPr/>
          <a:lstStyle/>
          <a:p>
            <a:pPr algn="just">
              <a:buNone/>
            </a:pPr>
            <a:r>
              <a:rPr lang="en-US" dirty="0"/>
              <a:t>There are two main objectives of Cash Management: </a:t>
            </a:r>
          </a:p>
          <a:p>
            <a:pPr marL="514350" indent="-514350" algn="just">
              <a:buFont typeface="+mj-lt"/>
              <a:buAutoNum type="arabicPeriod"/>
            </a:pPr>
            <a:r>
              <a:rPr lang="en-US" dirty="0"/>
              <a:t>To meet the cash disbursement needs </a:t>
            </a:r>
          </a:p>
          <a:p>
            <a:pPr marL="514350" indent="-514350" algn="just">
              <a:buFont typeface="+mj-lt"/>
              <a:buAutoNum type="arabicPeriod"/>
            </a:pPr>
            <a:r>
              <a:rPr lang="en-US" dirty="0"/>
              <a:t>To minimize funds committed to cash balances </a:t>
            </a:r>
          </a:p>
          <a:p>
            <a:pPr algn="just"/>
            <a:r>
              <a:rPr lang="en-US" dirty="0"/>
              <a:t>These objectives though contradictory, but have to be achieved in order to manage cash effectively.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838201"/>
            <a:ext cx="8229600" cy="5287963"/>
          </a:xfrm>
        </p:spPr>
        <p:txBody>
          <a:bodyPr/>
          <a:lstStyle/>
          <a:p>
            <a:pPr algn="just">
              <a:buNone/>
            </a:pPr>
            <a:r>
              <a:rPr lang="en-US" b="1" i="1" dirty="0"/>
              <a:t>1. To meet the cash disbursement needs </a:t>
            </a:r>
          </a:p>
          <a:p>
            <a:pPr algn="just"/>
            <a:r>
              <a:rPr lang="en-US" dirty="0"/>
              <a:t>In the ordinary course of business certain cash payments and cash receipts take place on a regular basis. </a:t>
            </a:r>
          </a:p>
          <a:p>
            <a:pPr algn="just"/>
            <a:r>
              <a:rPr lang="en-US" dirty="0"/>
              <a:t>Thus, businesses need to maintain sufficient cash to meet the cash disbursement needs. Advantages of maintaining sufficient cash can be summarized as below: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638</Words>
  <Application>Microsoft Office PowerPoint</Application>
  <PresentationFormat>Widescreen</PresentationFormat>
  <Paragraphs>49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Book Antiqua</vt:lpstr>
      <vt:lpstr>Calibri</vt:lpstr>
      <vt:lpstr>Calibri Light</vt:lpstr>
      <vt:lpstr>Times New Roman</vt:lpstr>
      <vt:lpstr>Wingdings 2</vt:lpstr>
      <vt:lpstr>Office Theme</vt:lpstr>
      <vt:lpstr>Management of Cash</vt:lpstr>
      <vt:lpstr>Meaning of Cash and Cash Equivalents</vt:lpstr>
      <vt:lpstr>Motives of holding cash</vt:lpstr>
      <vt:lpstr>PowerPoint Presentation</vt:lpstr>
      <vt:lpstr>PowerPoint Presentation</vt:lpstr>
      <vt:lpstr> Is a motive for holding cash/near-cash to  quickly take advantage of opportunities  typically outside the normal course of business.  Positive and aggressive approach</vt:lpstr>
      <vt:lpstr>PowerPoint Presentation</vt:lpstr>
      <vt:lpstr>Objectives of Cash Management </vt:lpstr>
      <vt:lpstr>PowerPoint Presentation</vt:lpstr>
      <vt:lpstr>Advantages of Maintaining Sufficient Cash Balance </vt:lpstr>
      <vt:lpstr>PowerPoint Presentation</vt:lpstr>
      <vt:lpstr>Factors determining cash needs</vt:lpstr>
      <vt:lpstr>Summary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Cash</dc:title>
  <dc:creator>Manish</dc:creator>
  <cp:lastModifiedBy>Manish Dadhich</cp:lastModifiedBy>
  <cp:revision>7</cp:revision>
  <dcterms:created xsi:type="dcterms:W3CDTF">2006-08-16T00:00:00Z</dcterms:created>
  <dcterms:modified xsi:type="dcterms:W3CDTF">2023-02-27T11:27:19Z</dcterms:modified>
</cp:coreProperties>
</file>