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</p:sldMasterIdLst>
  <p:sldIdLst>
    <p:sldId id="301" r:id="rId2"/>
    <p:sldId id="257" r:id="rId3"/>
    <p:sldId id="258" r:id="rId4"/>
    <p:sldId id="261" r:id="rId5"/>
    <p:sldId id="262" r:id="rId6"/>
    <p:sldId id="263" r:id="rId7"/>
    <p:sldId id="269" r:id="rId8"/>
    <p:sldId id="270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88" r:id="rId17"/>
    <p:sldId id="291" r:id="rId18"/>
    <p:sldId id="295" r:id="rId19"/>
    <p:sldId id="300" r:id="rId2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1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1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9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4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2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2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2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9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lideshare.net/RobbySahoo/corporate-social-responsibility-1397554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B075-4AED-0004-D831-B33D1C665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844806"/>
            <a:ext cx="9677400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3200" b="0" i="0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CORPORATE SOCIAL RESPONSIBILITY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06099-9B7D-5BA9-BD68-6C4521D36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0" y="3429000"/>
            <a:ext cx="3604268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Dr. Manish Dadhich</a:t>
            </a:r>
          </a:p>
        </p:txBody>
      </p:sp>
      <p:pic>
        <p:nvPicPr>
          <p:cNvPr id="20" name="Graphic 6" descr="Wind Chime">
            <a:extLst>
              <a:ext uri="{FF2B5EF4-FFF2-40B4-BE49-F238E27FC236}">
                <a16:creationId xmlns:a16="http://schemas.microsoft.com/office/drawing/2014/main" id="{94F120E2-A23B-18A0-3804-212D2D228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9352" y="23330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49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4839" y="456946"/>
            <a:ext cx="6494145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A13B33"/>
                </a:solidFill>
                <a:latin typeface="Times New Roman"/>
                <a:cs typeface="Times New Roman"/>
              </a:rPr>
              <a:t>Need for</a:t>
            </a:r>
            <a:r>
              <a:rPr sz="3200" spc="-10" dirty="0">
                <a:solidFill>
                  <a:srgbClr val="A13B33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A13B33"/>
                </a:solidFill>
                <a:latin typeface="Times New Roman"/>
                <a:cs typeface="Times New Roman"/>
              </a:rPr>
              <a:t>Corporate</a:t>
            </a:r>
            <a:r>
              <a:rPr sz="3200" spc="-5" dirty="0">
                <a:solidFill>
                  <a:srgbClr val="A13B33"/>
                </a:solidFill>
                <a:latin typeface="Times New Roman"/>
                <a:cs typeface="Times New Roman"/>
              </a:rPr>
              <a:t> </a:t>
            </a:r>
            <a:r>
              <a:rPr sz="3200" spc="-125" dirty="0">
                <a:solidFill>
                  <a:srgbClr val="A13B33"/>
                </a:solidFill>
                <a:latin typeface="Times New Roman"/>
                <a:cs typeface="Times New Roman"/>
              </a:rPr>
              <a:t>Social</a:t>
            </a:r>
            <a:r>
              <a:rPr sz="3200" spc="15" dirty="0">
                <a:solidFill>
                  <a:srgbClr val="A13B33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A13B33"/>
                </a:solidFill>
                <a:latin typeface="Times New Roman"/>
                <a:cs typeface="Times New Roman"/>
              </a:rPr>
              <a:t>Responsibility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143042"/>
            <a:ext cx="11582401" cy="4394793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99085" indent="-287020">
              <a:spcBef>
                <a:spcPts val="790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-7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reduce</a:t>
            </a:r>
            <a:r>
              <a:rPr sz="32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252525"/>
                </a:solidFill>
                <a:latin typeface="Times New Roman"/>
                <a:cs typeface="Times New Roman"/>
              </a:rPr>
              <a:t>social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252525"/>
                </a:solidFill>
                <a:latin typeface="Times New Roman"/>
                <a:cs typeface="Times New Roman"/>
              </a:rPr>
              <a:t>cost.</a:t>
            </a:r>
            <a:endParaRPr sz="32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1130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-7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enhance</a:t>
            </a:r>
            <a:r>
              <a:rPr sz="32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252525"/>
                </a:solidFill>
                <a:latin typeface="Times New Roman"/>
                <a:cs typeface="Times New Roman"/>
              </a:rPr>
              <a:t>performance</a:t>
            </a:r>
            <a:r>
              <a:rPr sz="32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3200" spc="2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252525"/>
                </a:solidFill>
                <a:latin typeface="Times New Roman"/>
                <a:cs typeface="Times New Roman"/>
              </a:rPr>
              <a:t>employees.</a:t>
            </a:r>
            <a:endParaRPr sz="32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1125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35" dirty="0">
                <a:solidFill>
                  <a:srgbClr val="252525"/>
                </a:solidFill>
                <a:latin typeface="Times New Roman"/>
                <a:cs typeface="Times New Roman"/>
              </a:rPr>
              <a:t>It</a:t>
            </a:r>
            <a:r>
              <a:rPr sz="32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32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252525"/>
                </a:solidFill>
                <a:latin typeface="Times New Roman"/>
                <a:cs typeface="Times New Roman"/>
              </a:rPr>
              <a:t>type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3200" spc="2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investment</a:t>
            </a:r>
            <a:r>
              <a:rPr lang="en-US"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, </a:t>
            </a:r>
            <a:r>
              <a:rPr sz="3200" spc="35" dirty="0">
                <a:solidFill>
                  <a:srgbClr val="252525"/>
                </a:solidFill>
                <a:latin typeface="Times New Roman"/>
                <a:cs typeface="Times New Roman"/>
              </a:rPr>
              <a:t>It</a:t>
            </a:r>
            <a:r>
              <a:rPr sz="32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252525"/>
                </a:solidFill>
                <a:latin typeface="Times New Roman"/>
                <a:cs typeface="Times New Roman"/>
              </a:rPr>
              <a:t>leads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20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252525"/>
                </a:solidFill>
                <a:latin typeface="Times New Roman"/>
                <a:cs typeface="Times New Roman"/>
              </a:rPr>
              <a:t>industrial</a:t>
            </a:r>
            <a:r>
              <a:rPr sz="32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252525"/>
                </a:solidFill>
                <a:latin typeface="Times New Roman"/>
                <a:cs typeface="Times New Roman"/>
              </a:rPr>
              <a:t>peace.</a:t>
            </a:r>
            <a:endParaRPr sz="32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1130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35" dirty="0">
                <a:solidFill>
                  <a:srgbClr val="252525"/>
                </a:solidFill>
                <a:latin typeface="Times New Roman"/>
                <a:cs typeface="Times New Roman"/>
              </a:rPr>
              <a:t>It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252525"/>
                </a:solidFill>
                <a:latin typeface="Times New Roman"/>
                <a:cs typeface="Times New Roman"/>
              </a:rPr>
              <a:t>improves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public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80" dirty="0">
                <a:solidFill>
                  <a:srgbClr val="252525"/>
                </a:solidFill>
                <a:latin typeface="Times New Roman"/>
                <a:cs typeface="Times New Roman"/>
              </a:rPr>
              <a:t>image</a:t>
            </a:r>
            <a:r>
              <a:rPr lang="en-US" sz="3200" spc="-80" dirty="0">
                <a:solidFill>
                  <a:srgbClr val="252525"/>
                </a:solidFill>
                <a:latin typeface="Times New Roman"/>
                <a:cs typeface="Times New Roman"/>
              </a:rPr>
              <a:t>,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Can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252525"/>
                </a:solidFill>
                <a:latin typeface="Times New Roman"/>
                <a:cs typeface="Times New Roman"/>
              </a:rPr>
              <a:t>generate</a:t>
            </a:r>
            <a:r>
              <a:rPr sz="32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more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252525"/>
                </a:solidFill>
                <a:latin typeface="Times New Roman"/>
                <a:cs typeface="Times New Roman"/>
              </a:rPr>
              <a:t>profit.</a:t>
            </a:r>
            <a:endParaRPr sz="32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1125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-80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252525"/>
                </a:solidFill>
                <a:latin typeface="Times New Roman"/>
                <a:cs typeface="Times New Roman"/>
              </a:rPr>
              <a:t>provide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252525"/>
                </a:solidFill>
                <a:latin typeface="Times New Roman"/>
                <a:cs typeface="Times New Roman"/>
              </a:rPr>
              <a:t>moral</a:t>
            </a:r>
            <a:r>
              <a:rPr sz="32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justification</a:t>
            </a:r>
            <a:r>
              <a:rPr lang="en-US"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, </a:t>
            </a:r>
            <a:r>
              <a:rPr sz="3200" spc="35" dirty="0">
                <a:solidFill>
                  <a:srgbClr val="252525"/>
                </a:solidFill>
                <a:latin typeface="Times New Roman"/>
                <a:cs typeface="Times New Roman"/>
              </a:rPr>
              <a:t>It</a:t>
            </a:r>
            <a:r>
              <a:rPr sz="32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252525"/>
                </a:solidFill>
                <a:latin typeface="Times New Roman"/>
                <a:cs typeface="Times New Roman"/>
              </a:rPr>
              <a:t>satisfies</a:t>
            </a:r>
            <a:r>
              <a:rPr sz="32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stakeholders.</a:t>
            </a:r>
            <a:endParaRPr sz="32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1130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-30" dirty="0">
                <a:solidFill>
                  <a:srgbClr val="252525"/>
                </a:solidFill>
                <a:latin typeface="Times New Roman"/>
                <a:cs typeface="Times New Roman"/>
              </a:rPr>
              <a:t>Helps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20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252525"/>
                </a:solidFill>
                <a:latin typeface="Times New Roman"/>
                <a:cs typeface="Times New Roman"/>
              </a:rPr>
              <a:t>avoid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252525"/>
                </a:solidFill>
                <a:latin typeface="Times New Roman"/>
                <a:cs typeface="Times New Roman"/>
              </a:rPr>
              <a:t>government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regulations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14" dirty="0">
                <a:solidFill>
                  <a:srgbClr val="252525"/>
                </a:solidFill>
                <a:latin typeface="Times New Roman"/>
                <a:cs typeface="Times New Roman"/>
              </a:rPr>
              <a:t>&amp;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252525"/>
                </a:solidFill>
                <a:latin typeface="Times New Roman"/>
                <a:cs typeface="Times New Roman"/>
              </a:rPr>
              <a:t>control.</a:t>
            </a:r>
            <a:endParaRPr sz="32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1130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Enhance</a:t>
            </a:r>
            <a:r>
              <a:rPr sz="32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health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252525"/>
                </a:solidFill>
                <a:latin typeface="Times New Roman"/>
                <a:cs typeface="Times New Roman"/>
              </a:rPr>
              <a:t>by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15" dirty="0">
                <a:solidFill>
                  <a:srgbClr val="252525"/>
                </a:solidFill>
                <a:latin typeface="Times New Roman"/>
                <a:cs typeface="Times New Roman"/>
              </a:rPr>
              <a:t>non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252525"/>
                </a:solidFill>
                <a:latin typeface="Times New Roman"/>
                <a:cs typeface="Times New Roman"/>
              </a:rPr>
              <a:t>polluting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252525"/>
                </a:solidFill>
                <a:latin typeface="Times New Roman"/>
                <a:cs typeface="Times New Roman"/>
              </a:rPr>
              <a:t>measures.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5854" y="783083"/>
            <a:ext cx="3558540" cy="42227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u="heavy" spc="114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Franklin Gothic Medium"/>
                <a:cs typeface="Franklin Gothic Medium"/>
              </a:rPr>
              <a:t>Arguments</a:t>
            </a:r>
            <a:r>
              <a:rPr sz="2600" u="heavy" spc="-6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2600" u="heavy" spc="16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Franklin Gothic Medium"/>
                <a:cs typeface="Franklin Gothic Medium"/>
              </a:rPr>
              <a:t>for</a:t>
            </a:r>
            <a:r>
              <a:rPr sz="2600" u="heavy" spc="-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2600" u="heavy" spc="14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2600" u="heavy" spc="-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2600" u="heavy" spc="1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Franklin Gothic Medium"/>
                <a:cs typeface="Franklin Gothic Medium"/>
              </a:rPr>
              <a:t>CSR</a:t>
            </a:r>
            <a:endParaRPr sz="2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1" y="1557654"/>
            <a:ext cx="11353800" cy="4362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Corporate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52525"/>
                </a:solidFill>
                <a:latin typeface="Times New Roman"/>
                <a:cs typeface="Times New Roman"/>
              </a:rPr>
              <a:t>should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252525"/>
                </a:solidFill>
                <a:latin typeface="Times New Roman"/>
                <a:cs typeface="Times New Roman"/>
              </a:rPr>
              <a:t>have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52525"/>
                </a:solidFill>
                <a:latin typeface="Times New Roman"/>
                <a:cs typeface="Times New Roman"/>
              </a:rPr>
              <a:t>some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52525"/>
                </a:solidFill>
                <a:latin typeface="Times New Roman"/>
                <a:cs typeface="Times New Roman"/>
              </a:rPr>
              <a:t>moral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20" dirty="0">
                <a:solidFill>
                  <a:srgbClr val="252525"/>
                </a:solidFill>
                <a:latin typeface="Times New Roman"/>
                <a:cs typeface="Times New Roman"/>
              </a:rPr>
              <a:t>&amp;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252525"/>
                </a:solidFill>
                <a:latin typeface="Times New Roman"/>
                <a:cs typeface="Times New Roman"/>
              </a:rPr>
              <a:t>social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252525"/>
                </a:solidFill>
                <a:latin typeface="Times New Roman"/>
                <a:cs typeface="Times New Roman"/>
              </a:rPr>
              <a:t>obligations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8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52525"/>
                </a:solidFill>
                <a:latin typeface="Times New Roman"/>
                <a:cs typeface="Times New Roman"/>
              </a:rPr>
              <a:t>undertake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for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252525"/>
                </a:solidFill>
                <a:latin typeface="Times New Roman"/>
                <a:cs typeface="Times New Roman"/>
              </a:rPr>
              <a:t>welfare</a:t>
            </a:r>
            <a:r>
              <a:rPr sz="2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800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252525"/>
                </a:solidFill>
                <a:latin typeface="Times New Roman"/>
                <a:cs typeface="Times New Roman"/>
              </a:rPr>
              <a:t>society.</a:t>
            </a:r>
            <a:endParaRPr sz="2400" dirty="0">
              <a:latin typeface="Times New Roman"/>
              <a:cs typeface="Times New Roman"/>
            </a:endParaRPr>
          </a:p>
          <a:p>
            <a:pPr marL="299085" indent="-287020"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Proper</a:t>
            </a:r>
            <a:r>
              <a:rPr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252525"/>
                </a:solidFill>
                <a:latin typeface="Times New Roman"/>
                <a:cs typeface="Times New Roman"/>
              </a:rPr>
              <a:t>use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800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252525"/>
                </a:solidFill>
                <a:latin typeface="Times New Roman"/>
                <a:cs typeface="Times New Roman"/>
              </a:rPr>
              <a:t>resources,</a:t>
            </a:r>
            <a:r>
              <a:rPr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252525"/>
                </a:solidFill>
                <a:latin typeface="Times New Roman"/>
                <a:cs typeface="Times New Roman"/>
              </a:rPr>
              <a:t>capability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20" dirty="0">
                <a:solidFill>
                  <a:srgbClr val="252525"/>
                </a:solidFill>
                <a:latin typeface="Times New Roman"/>
                <a:cs typeface="Times New Roman"/>
              </a:rPr>
              <a:t>&amp;</a:t>
            </a:r>
            <a:r>
              <a:rPr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52525"/>
                </a:solidFill>
                <a:latin typeface="Times New Roman"/>
                <a:cs typeface="Times New Roman"/>
              </a:rPr>
              <a:t>competence.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261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52525"/>
                </a:solidFill>
                <a:latin typeface="Times New Roman"/>
                <a:cs typeface="Times New Roman"/>
              </a:rPr>
              <a:t>expenditure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on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25" dirty="0">
                <a:solidFill>
                  <a:srgbClr val="252525"/>
                </a:solidFill>
                <a:latin typeface="Times New Roman"/>
                <a:cs typeface="Times New Roman"/>
              </a:rPr>
              <a:t>CSR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252525"/>
                </a:solidFill>
                <a:latin typeface="Times New Roman"/>
                <a:cs typeface="Times New Roman"/>
              </a:rPr>
              <a:t>sort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8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252525"/>
                </a:solidFill>
                <a:latin typeface="Times New Roman"/>
                <a:cs typeface="Times New Roman"/>
              </a:rPr>
              <a:t>investment.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262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50" dirty="0">
                <a:solidFill>
                  <a:srgbClr val="252525"/>
                </a:solidFill>
                <a:latin typeface="Times New Roman"/>
                <a:cs typeface="Times New Roman"/>
              </a:rPr>
              <a:t>Company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252525"/>
                </a:solidFill>
                <a:latin typeface="Times New Roman"/>
                <a:cs typeface="Times New Roman"/>
              </a:rPr>
              <a:t>can</a:t>
            </a:r>
            <a:r>
              <a:rPr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252525"/>
                </a:solidFill>
                <a:latin typeface="Times New Roman"/>
                <a:cs typeface="Times New Roman"/>
              </a:rPr>
              <a:t>avoid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252525"/>
                </a:solidFill>
                <a:latin typeface="Times New Roman"/>
                <a:cs typeface="Times New Roman"/>
              </a:rPr>
              <a:t>many</a:t>
            </a:r>
            <a:r>
              <a:rPr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00" dirty="0">
                <a:solidFill>
                  <a:srgbClr val="252525"/>
                </a:solidFill>
                <a:latin typeface="Times New Roman"/>
                <a:cs typeface="Times New Roman"/>
              </a:rPr>
              <a:t>legal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252525"/>
                </a:solidFill>
                <a:latin typeface="Times New Roman"/>
                <a:cs typeface="Times New Roman"/>
              </a:rPr>
              <a:t>complications.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261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40" dirty="0">
                <a:solidFill>
                  <a:srgbClr val="252525"/>
                </a:solidFill>
                <a:latin typeface="Times New Roman"/>
                <a:cs typeface="Times New Roman"/>
              </a:rPr>
              <a:t>It</a:t>
            </a:r>
            <a:r>
              <a:rPr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252525"/>
                </a:solidFill>
                <a:latin typeface="Times New Roman"/>
                <a:cs typeface="Times New Roman"/>
              </a:rPr>
              <a:t>create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better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52525"/>
                </a:solidFill>
                <a:latin typeface="Times New Roman"/>
                <a:cs typeface="Times New Roman"/>
              </a:rPr>
              <a:t>impression.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262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Corporate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52525"/>
                </a:solidFill>
                <a:latin typeface="Times New Roman"/>
                <a:cs typeface="Times New Roman"/>
              </a:rPr>
              <a:t>should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return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part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of</a:t>
            </a:r>
            <a:r>
              <a:rPr sz="28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252525"/>
                </a:solidFill>
                <a:latin typeface="Times New Roman"/>
                <a:cs typeface="Times New Roman"/>
              </a:rPr>
              <a:t>wealth.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29125"/>
            <a:ext cx="6949694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Arguments</a:t>
            </a:r>
            <a:r>
              <a:rPr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against</a:t>
            </a:r>
            <a:r>
              <a:rPr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CSR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860931"/>
            <a:ext cx="8641384" cy="4217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790" indent="-466725">
              <a:spcBef>
                <a:spcPts val="100"/>
              </a:spcBef>
              <a:buFont typeface="Wingdings"/>
              <a:buChar char=""/>
              <a:tabLst>
                <a:tab pos="478790" algn="l"/>
                <a:tab pos="479425" algn="l"/>
              </a:tabLst>
            </a:pPr>
            <a:r>
              <a:rPr sz="3200" spc="-5" dirty="0">
                <a:latin typeface="Times New Roman"/>
                <a:cs typeface="Times New Roman"/>
              </a:rPr>
              <a:t>Fundamental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principles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business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gets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violated.</a:t>
            </a:r>
          </a:p>
          <a:p>
            <a:pPr marL="478790" indent="-466725">
              <a:spcBef>
                <a:spcPts val="2014"/>
              </a:spcBef>
              <a:buFont typeface="Wingdings"/>
              <a:buChar char=""/>
              <a:tabLst>
                <a:tab pos="478790" algn="l"/>
                <a:tab pos="479425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vey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expensive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business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houses.</a:t>
            </a:r>
            <a:endParaRPr sz="3200" dirty="0">
              <a:latin typeface="Times New Roman"/>
              <a:cs typeface="Times New Roman"/>
            </a:endParaRPr>
          </a:p>
          <a:p>
            <a:pPr marL="478790" indent="-466725">
              <a:spcBef>
                <a:spcPts val="2020"/>
              </a:spcBef>
              <a:buFont typeface="Wingdings"/>
              <a:buChar char=""/>
              <a:tabLst>
                <a:tab pos="478790" algn="l"/>
                <a:tab pos="479425" algn="l"/>
              </a:tabLst>
            </a:pPr>
            <a:r>
              <a:rPr sz="3200" spc="-5" dirty="0">
                <a:latin typeface="Times New Roman"/>
                <a:cs typeface="Times New Roman"/>
              </a:rPr>
              <a:t>CSR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projects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will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successful.</a:t>
            </a:r>
          </a:p>
          <a:p>
            <a:pPr marL="478790" indent="-466725">
              <a:spcBef>
                <a:spcPts val="2015"/>
              </a:spcBef>
              <a:buFont typeface="Wingdings"/>
              <a:buChar char=""/>
              <a:tabLst>
                <a:tab pos="478790" algn="l"/>
                <a:tab pos="479425" algn="l"/>
              </a:tabLst>
            </a:pPr>
            <a:r>
              <a:rPr sz="3200" dirty="0">
                <a:latin typeface="Times New Roman"/>
                <a:cs typeface="Times New Roman"/>
              </a:rPr>
              <a:t>There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special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areas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business.</a:t>
            </a:r>
            <a:endParaRPr sz="3200" dirty="0">
              <a:latin typeface="Times New Roman"/>
              <a:cs typeface="Times New Roman"/>
            </a:endParaRPr>
          </a:p>
          <a:p>
            <a:pPr marL="478790" marR="5080" indent="-466725">
              <a:lnSpc>
                <a:spcPct val="150000"/>
              </a:lnSpc>
              <a:spcBef>
                <a:spcPts val="575"/>
              </a:spcBef>
              <a:buFont typeface="Wingdings"/>
              <a:buChar char=""/>
              <a:tabLst>
                <a:tab pos="478790" algn="l"/>
                <a:tab pos="479425" algn="l"/>
              </a:tabLst>
            </a:pPr>
            <a:r>
              <a:rPr sz="3200" spc="-5" dirty="0">
                <a:latin typeface="Times New Roman"/>
                <a:cs typeface="Times New Roman"/>
              </a:rPr>
              <a:t>CSR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induce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them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steal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away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shareholders </a:t>
            </a:r>
            <a:r>
              <a:rPr sz="3200" spc="-5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money.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0032" y="394816"/>
            <a:ext cx="4051935" cy="5594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u="heavy" spc="1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Franklin Gothic Medium"/>
                <a:cs typeface="Franklin Gothic Medium"/>
              </a:rPr>
              <a:t>Indian</a:t>
            </a:r>
            <a:r>
              <a:rPr sz="3500" u="heavy" spc="-1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3500" u="heavy" spc="1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Franklin Gothic Medium"/>
                <a:cs typeface="Franklin Gothic Medium"/>
              </a:rPr>
              <a:t>Perspective.</a:t>
            </a:r>
            <a:endParaRPr sz="35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371600"/>
            <a:ext cx="11658599" cy="4454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48920" indent="-287020" algn="just">
              <a:spcBef>
                <a:spcPts val="95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252525"/>
                </a:solidFill>
                <a:latin typeface="Times New Roman"/>
                <a:cs typeface="Times New Roman"/>
              </a:rPr>
              <a:t>Sachar</a:t>
            </a:r>
            <a:r>
              <a:rPr sz="28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committee</a:t>
            </a:r>
            <a:r>
              <a:rPr sz="28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00" dirty="0">
                <a:solidFill>
                  <a:srgbClr val="252525"/>
                </a:solidFill>
                <a:latin typeface="Times New Roman"/>
                <a:cs typeface="Times New Roman"/>
              </a:rPr>
              <a:t>was</a:t>
            </a:r>
            <a:r>
              <a:rPr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Times New Roman"/>
                <a:cs typeface="Times New Roman"/>
              </a:rPr>
              <a:t>appointed</a:t>
            </a:r>
            <a:r>
              <a:rPr sz="28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252525"/>
                </a:solidFill>
                <a:latin typeface="Times New Roman"/>
                <a:cs typeface="Times New Roman"/>
              </a:rPr>
              <a:t>1978</a:t>
            </a:r>
            <a:r>
              <a:rPr sz="28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52525"/>
                </a:solidFill>
                <a:latin typeface="Times New Roman"/>
                <a:cs typeface="Times New Roman"/>
              </a:rPr>
              <a:t>look</a:t>
            </a:r>
            <a:r>
              <a:rPr sz="28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into</a:t>
            </a:r>
            <a:r>
              <a:rPr sz="28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Times New Roman"/>
                <a:cs typeface="Times New Roman"/>
              </a:rPr>
              <a:t>corporate </a:t>
            </a:r>
            <a:r>
              <a:rPr sz="2800" spc="-5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252525"/>
                </a:solidFill>
                <a:latin typeface="Times New Roman"/>
                <a:cs typeface="Times New Roman"/>
              </a:rPr>
              <a:t>social</a:t>
            </a:r>
            <a:r>
              <a:rPr sz="2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252525"/>
                </a:solidFill>
                <a:latin typeface="Times New Roman"/>
                <a:cs typeface="Times New Roman"/>
              </a:rPr>
              <a:t>responsibility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252525"/>
                </a:solidFill>
                <a:latin typeface="Times New Roman"/>
                <a:cs typeface="Times New Roman"/>
              </a:rPr>
              <a:t>issues</a:t>
            </a:r>
            <a:r>
              <a:rPr sz="28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concerning</a:t>
            </a:r>
            <a:r>
              <a:rPr sz="28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Times New Roman"/>
                <a:cs typeface="Times New Roman"/>
              </a:rPr>
              <a:t>Indian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252525"/>
                </a:solidFill>
                <a:latin typeface="Times New Roman"/>
                <a:cs typeface="Times New Roman"/>
              </a:rPr>
              <a:t>companies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 algn="just">
              <a:spcBef>
                <a:spcPts val="1130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252525"/>
                </a:solidFill>
                <a:latin typeface="Times New Roman"/>
                <a:cs typeface="Times New Roman"/>
              </a:rPr>
              <a:t>company</a:t>
            </a:r>
            <a:r>
              <a:rPr sz="28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Times New Roman"/>
                <a:cs typeface="Times New Roman"/>
              </a:rPr>
              <a:t>must</a:t>
            </a:r>
            <a:r>
              <a:rPr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252525"/>
                </a:solidFill>
                <a:latin typeface="Times New Roman"/>
                <a:cs typeface="Times New Roman"/>
              </a:rPr>
              <a:t>behave</a:t>
            </a:r>
            <a:r>
              <a:rPr sz="28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252525"/>
                </a:solidFill>
                <a:latin typeface="Times New Roman"/>
                <a:cs typeface="Times New Roman"/>
              </a:rPr>
              <a:t>&amp;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Times New Roman"/>
                <a:cs typeface="Times New Roman"/>
              </a:rPr>
              <a:t>function</a:t>
            </a:r>
            <a:r>
              <a:rPr sz="28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252525"/>
                </a:solidFill>
                <a:latin typeface="Times New Roman"/>
                <a:cs typeface="Times New Roman"/>
              </a:rPr>
              <a:t>as</a:t>
            </a:r>
            <a:r>
              <a:rPr sz="2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52525"/>
                </a:solidFill>
                <a:latin typeface="Times New Roman"/>
                <a:cs typeface="Times New Roman"/>
              </a:rPr>
              <a:t>responsible</a:t>
            </a:r>
            <a:r>
              <a:rPr sz="28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52525"/>
                </a:solidFill>
                <a:latin typeface="Times New Roman"/>
                <a:cs typeface="Times New Roman"/>
              </a:rPr>
              <a:t>member</a:t>
            </a:r>
            <a:r>
              <a:rPr sz="28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endParaRPr sz="2800" dirty="0">
              <a:latin typeface="Times New Roman"/>
              <a:cs typeface="Times New Roman"/>
            </a:endParaRPr>
          </a:p>
          <a:p>
            <a:pPr marL="299085" algn="just"/>
            <a:r>
              <a:rPr sz="2800" spc="-90" dirty="0">
                <a:solidFill>
                  <a:srgbClr val="252525"/>
                </a:solidFill>
                <a:latin typeface="Times New Roman"/>
                <a:cs typeface="Times New Roman"/>
              </a:rPr>
              <a:t>society.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 algn="just">
              <a:spcBef>
                <a:spcPts val="1130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Committee</a:t>
            </a:r>
            <a:r>
              <a:rPr sz="28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252525"/>
                </a:solidFill>
                <a:latin typeface="Times New Roman"/>
                <a:cs typeface="Times New Roman"/>
              </a:rPr>
              <a:t>suggests</a:t>
            </a:r>
            <a:r>
              <a:rPr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Times New Roman"/>
                <a:cs typeface="Times New Roman"/>
              </a:rPr>
              <a:t>openness</a:t>
            </a:r>
            <a:r>
              <a:rPr sz="28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Times New Roman"/>
                <a:cs typeface="Times New Roman"/>
              </a:rPr>
              <a:t>corporate</a:t>
            </a:r>
            <a:r>
              <a:rPr sz="28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252525"/>
                </a:solidFill>
                <a:latin typeface="Times New Roman"/>
                <a:cs typeface="Times New Roman"/>
              </a:rPr>
              <a:t>affairs</a:t>
            </a:r>
            <a:r>
              <a:rPr sz="28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14" dirty="0">
                <a:solidFill>
                  <a:srgbClr val="252525"/>
                </a:solidFill>
                <a:latin typeface="Times New Roman"/>
                <a:cs typeface="Times New Roman"/>
              </a:rPr>
              <a:t>&amp;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252525"/>
                </a:solidFill>
                <a:latin typeface="Times New Roman"/>
                <a:cs typeface="Times New Roman"/>
              </a:rPr>
              <a:t>behaviour.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 algn="just">
              <a:spcBef>
                <a:spcPts val="1125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  <a:tab pos="7033259" algn="l"/>
              </a:tabLst>
            </a:pPr>
            <a:r>
              <a:rPr sz="2800" spc="-60" dirty="0">
                <a:solidFill>
                  <a:srgbClr val="252525"/>
                </a:solidFill>
                <a:latin typeface="Times New Roman"/>
                <a:cs typeface="Times New Roman"/>
              </a:rPr>
              <a:t>Some</a:t>
            </a:r>
            <a:r>
              <a:rPr sz="2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252525"/>
                </a:solidFill>
                <a:latin typeface="Times New Roman"/>
                <a:cs typeface="Times New Roman"/>
              </a:rPr>
              <a:t>business</a:t>
            </a:r>
            <a:r>
              <a:rPr sz="28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houses</a:t>
            </a:r>
            <a:r>
              <a:rPr sz="28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252525"/>
                </a:solidFill>
                <a:latin typeface="Times New Roman"/>
                <a:cs typeface="Times New Roman"/>
              </a:rPr>
              <a:t>have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252525"/>
                </a:solidFill>
                <a:latin typeface="Times New Roman"/>
                <a:cs typeface="Times New Roman"/>
              </a:rPr>
              <a:t>established</a:t>
            </a:r>
            <a:r>
              <a:rPr sz="28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252525"/>
                </a:solidFill>
                <a:latin typeface="Times New Roman"/>
                <a:cs typeface="Times New Roman"/>
              </a:rPr>
              <a:t>social</a:t>
            </a:r>
            <a:r>
              <a:rPr sz="28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52525"/>
                </a:solidFill>
                <a:latin typeface="Times New Roman"/>
                <a:cs typeface="Times New Roman"/>
              </a:rPr>
              <a:t>institutions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252525"/>
                </a:solidFill>
                <a:latin typeface="Times New Roman"/>
                <a:cs typeface="Times New Roman"/>
              </a:rPr>
              <a:t>like	</a:t>
            </a:r>
            <a:r>
              <a:rPr sz="2800" spc="-70" dirty="0">
                <a:solidFill>
                  <a:srgbClr val="252525"/>
                </a:solidFill>
                <a:latin typeface="Times New Roman"/>
                <a:cs typeface="Times New Roman"/>
              </a:rPr>
              <a:t>Schools,</a:t>
            </a:r>
            <a:endParaRPr sz="2800" dirty="0">
              <a:latin typeface="Times New Roman"/>
              <a:cs typeface="Times New Roman"/>
            </a:endParaRPr>
          </a:p>
          <a:p>
            <a:pPr marL="299085" algn="just">
              <a:spcBef>
                <a:spcPts val="5"/>
              </a:spcBef>
            </a:pPr>
            <a:r>
              <a:rPr sz="2800" spc="-80" dirty="0">
                <a:solidFill>
                  <a:srgbClr val="252525"/>
                </a:solidFill>
                <a:latin typeface="Times New Roman"/>
                <a:cs typeface="Times New Roman"/>
              </a:rPr>
              <a:t>colleges,</a:t>
            </a:r>
            <a:r>
              <a:rPr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252525"/>
                </a:solidFill>
                <a:latin typeface="Times New Roman"/>
                <a:cs typeface="Times New Roman"/>
              </a:rPr>
              <a:t>charitable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52525"/>
                </a:solidFill>
                <a:latin typeface="Times New Roman"/>
                <a:cs typeface="Times New Roman"/>
              </a:rPr>
              <a:t>hospitals</a:t>
            </a:r>
            <a:r>
              <a:rPr sz="28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252525"/>
                </a:solidFill>
                <a:latin typeface="Times New Roman"/>
                <a:cs typeface="Times New Roman"/>
              </a:rPr>
              <a:t>etc.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 algn="just">
              <a:spcBef>
                <a:spcPts val="1125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20" dirty="0">
                <a:solidFill>
                  <a:srgbClr val="252525"/>
                </a:solidFill>
                <a:latin typeface="Times New Roman"/>
                <a:cs typeface="Times New Roman"/>
              </a:rPr>
              <a:t>Corporate</a:t>
            </a:r>
            <a:r>
              <a:rPr sz="2800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52525"/>
                </a:solidFill>
                <a:latin typeface="Times New Roman"/>
                <a:cs typeface="Times New Roman"/>
              </a:rPr>
              <a:t>sectors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252525"/>
                </a:solidFill>
                <a:latin typeface="Times New Roman"/>
                <a:cs typeface="Times New Roman"/>
              </a:rPr>
              <a:t>have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252525"/>
                </a:solidFill>
                <a:latin typeface="Times New Roman"/>
                <a:cs typeface="Times New Roman"/>
              </a:rPr>
              <a:t>not </a:t>
            </a:r>
            <a:r>
              <a:rPr sz="2800" spc="-45" dirty="0">
                <a:solidFill>
                  <a:srgbClr val="252525"/>
                </a:solidFill>
                <a:latin typeface="Times New Roman"/>
                <a:cs typeface="Times New Roman"/>
              </a:rPr>
              <a:t>made</a:t>
            </a:r>
            <a:r>
              <a:rPr sz="28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252525"/>
                </a:solidFill>
                <a:latin typeface="Times New Roman"/>
                <a:cs typeface="Times New Roman"/>
              </a:rPr>
              <a:t>significant</a:t>
            </a:r>
            <a:r>
              <a:rPr sz="28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contributions.</a:t>
            </a:r>
            <a:r>
              <a:rPr sz="28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252525"/>
                </a:solidFill>
                <a:latin typeface="Times New Roman"/>
                <a:cs typeface="Times New Roman"/>
              </a:rPr>
              <a:t>(Polluting</a:t>
            </a:r>
            <a:endParaRPr sz="2800" dirty="0">
              <a:latin typeface="Times New Roman"/>
              <a:cs typeface="Times New Roman"/>
            </a:endParaRPr>
          </a:p>
          <a:p>
            <a:pPr marL="299085" algn="just"/>
            <a:r>
              <a:rPr sz="2800" spc="-25" dirty="0">
                <a:solidFill>
                  <a:srgbClr val="252525"/>
                </a:solidFill>
                <a:latin typeface="Times New Roman"/>
                <a:cs typeface="Times New Roman"/>
              </a:rPr>
              <a:t>Environment).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2637" y="2356103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490" y="0"/>
                </a:lnTo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11506200" cy="508216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99085" indent="-287020">
              <a:spcBef>
                <a:spcPts val="750"/>
              </a:spcBef>
              <a:buClr>
                <a:srgbClr val="83992A"/>
              </a:buClr>
              <a:buSzPct val="113888"/>
              <a:buFont typeface="Wingdings"/>
              <a:buChar char=""/>
              <a:tabLst>
                <a:tab pos="299720" algn="l"/>
              </a:tabLst>
            </a:pPr>
            <a:r>
              <a:rPr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P</a:t>
            </a:r>
            <a:r>
              <a:rPr sz="2800" spc="-110" dirty="0">
                <a:solidFill>
                  <a:srgbClr val="252525"/>
                </a:solidFill>
                <a:latin typeface="Times New Roman"/>
                <a:cs typeface="Times New Roman"/>
              </a:rPr>
              <a:t>M</a:t>
            </a:r>
            <a:r>
              <a:rPr sz="2800" spc="-345" dirty="0">
                <a:solidFill>
                  <a:srgbClr val="252525"/>
                </a:solidFill>
                <a:latin typeface="Times New Roman"/>
                <a:cs typeface="Times New Roman"/>
              </a:rPr>
              <a:t>’</a:t>
            </a:r>
            <a:r>
              <a:rPr sz="2800" spc="-45" dirty="0">
                <a:solidFill>
                  <a:srgbClr val="252525"/>
                </a:solidFill>
                <a:latin typeface="Times New Roman"/>
                <a:cs typeface="Times New Roman"/>
              </a:rPr>
              <a:t>s</a:t>
            </a:r>
            <a:r>
              <a:rPr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252525"/>
                </a:solidFill>
                <a:latin typeface="Times New Roman"/>
                <a:cs typeface="Times New Roman"/>
              </a:rPr>
              <a:t>T</a:t>
            </a:r>
            <a:r>
              <a:rPr sz="2800" spc="-60" dirty="0">
                <a:solidFill>
                  <a:srgbClr val="252525"/>
                </a:solidFill>
                <a:latin typeface="Times New Roman"/>
                <a:cs typeface="Times New Roman"/>
              </a:rPr>
              <a:t>e</a:t>
            </a:r>
            <a:r>
              <a:rPr sz="2800" spc="15" dirty="0">
                <a:solidFill>
                  <a:srgbClr val="252525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252525"/>
                </a:solidFill>
                <a:latin typeface="Times New Roman"/>
                <a:cs typeface="Times New Roman"/>
              </a:rPr>
              <a:t>P</a:t>
            </a:r>
            <a:r>
              <a:rPr sz="2800" spc="15" dirty="0">
                <a:solidFill>
                  <a:srgbClr val="252525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int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252525"/>
                </a:solidFill>
                <a:latin typeface="Times New Roman"/>
                <a:cs typeface="Times New Roman"/>
              </a:rPr>
              <a:t>So</a:t>
            </a:r>
            <a:r>
              <a:rPr sz="2800" spc="-60" dirty="0">
                <a:solidFill>
                  <a:srgbClr val="252525"/>
                </a:solidFill>
                <a:latin typeface="Times New Roman"/>
                <a:cs typeface="Times New Roman"/>
              </a:rPr>
              <a:t>c</a:t>
            </a:r>
            <a:r>
              <a:rPr sz="2800" spc="-85" dirty="0">
                <a:solidFill>
                  <a:srgbClr val="252525"/>
                </a:solidFill>
                <a:latin typeface="Times New Roman"/>
                <a:cs typeface="Times New Roman"/>
              </a:rPr>
              <a:t>ial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Cha</a:t>
            </a:r>
            <a:r>
              <a:rPr sz="2800" spc="15" dirty="0">
                <a:solidFill>
                  <a:srgbClr val="252525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ter </a:t>
            </a:r>
            <a:r>
              <a:rPr sz="2800" spc="-60" dirty="0">
                <a:solidFill>
                  <a:srgbClr val="252525"/>
                </a:solidFill>
                <a:latin typeface="Times New Roman"/>
                <a:cs typeface="Times New Roman"/>
              </a:rPr>
              <a:t>2</a:t>
            </a:r>
            <a:r>
              <a:rPr sz="2800" spc="-70" dirty="0">
                <a:solidFill>
                  <a:srgbClr val="252525"/>
                </a:solidFill>
                <a:latin typeface="Times New Roman"/>
                <a:cs typeface="Times New Roman"/>
              </a:rPr>
              <a:t>0</a:t>
            </a:r>
            <a:r>
              <a:rPr sz="2800" spc="-60" dirty="0">
                <a:solidFill>
                  <a:srgbClr val="252525"/>
                </a:solidFill>
                <a:latin typeface="Times New Roman"/>
                <a:cs typeface="Times New Roman"/>
              </a:rPr>
              <a:t>07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1035"/>
              </a:spcBef>
              <a:buClr>
                <a:srgbClr val="83992A"/>
              </a:buClr>
              <a:buSzPct val="113888"/>
              <a:buFont typeface="Wingdings"/>
              <a:buChar char=""/>
              <a:tabLst>
                <a:tab pos="299720" algn="l"/>
              </a:tabLst>
            </a:pPr>
            <a:r>
              <a:rPr sz="2800" spc="-95" dirty="0">
                <a:solidFill>
                  <a:srgbClr val="252525"/>
                </a:solidFill>
                <a:latin typeface="Times New Roman"/>
                <a:cs typeface="Times New Roman"/>
              </a:rPr>
              <a:t>M</a:t>
            </a:r>
            <a:r>
              <a:rPr sz="2800" spc="-80" dirty="0">
                <a:solidFill>
                  <a:srgbClr val="252525"/>
                </a:solidFill>
                <a:latin typeface="Times New Roman"/>
                <a:cs typeface="Times New Roman"/>
              </a:rPr>
              <a:t>CA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252525"/>
                </a:solidFill>
                <a:latin typeface="Times New Roman"/>
                <a:cs typeface="Times New Roman"/>
              </a:rPr>
              <a:t>CSR</a:t>
            </a:r>
            <a:endParaRPr sz="28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1030"/>
              </a:spcBef>
              <a:buClr>
                <a:srgbClr val="83992A"/>
              </a:buClr>
              <a:buSzPct val="113888"/>
              <a:buFont typeface="Wingdings"/>
              <a:buChar char=""/>
              <a:tabLst>
                <a:tab pos="299720" algn="l"/>
              </a:tabLst>
            </a:pPr>
            <a:r>
              <a:rPr sz="2800" spc="-50" dirty="0">
                <a:solidFill>
                  <a:srgbClr val="252525"/>
                </a:solidFill>
                <a:latin typeface="Times New Roman"/>
                <a:cs typeface="Times New Roman"/>
              </a:rPr>
              <a:t>Voluntary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52525"/>
                </a:solidFill>
                <a:latin typeface="Times New Roman"/>
                <a:cs typeface="Times New Roman"/>
              </a:rPr>
              <a:t>Guidelines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252525"/>
                </a:solidFill>
                <a:latin typeface="Times New Roman"/>
                <a:cs typeface="Times New Roman"/>
              </a:rPr>
              <a:t>on</a:t>
            </a:r>
            <a:r>
              <a:rPr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90" dirty="0">
                <a:solidFill>
                  <a:srgbClr val="252525"/>
                </a:solidFill>
                <a:latin typeface="Times New Roman"/>
                <a:cs typeface="Times New Roman"/>
              </a:rPr>
              <a:t>CSR,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252525"/>
                </a:solidFill>
                <a:latin typeface="Times New Roman"/>
                <a:cs typeface="Times New Roman"/>
              </a:rPr>
              <a:t>2009</a:t>
            </a:r>
            <a:endParaRPr sz="2800" dirty="0">
              <a:latin typeface="Times New Roman"/>
              <a:cs typeface="Times New Roman"/>
            </a:endParaRPr>
          </a:p>
          <a:p>
            <a:pPr marL="756285" lvl="1" indent="-287020">
              <a:spcBef>
                <a:spcPts val="1035"/>
              </a:spcBef>
              <a:buClr>
                <a:srgbClr val="83992A"/>
              </a:buClr>
              <a:buSzPct val="113888"/>
              <a:buFont typeface="Wingdings"/>
              <a:buChar char=""/>
              <a:tabLst>
                <a:tab pos="756920" algn="l"/>
              </a:tabLst>
            </a:pPr>
            <a:r>
              <a:rPr sz="2800" spc="-65" dirty="0">
                <a:solidFill>
                  <a:srgbClr val="252525"/>
                </a:solidFill>
                <a:latin typeface="Times New Roman"/>
                <a:cs typeface="Times New Roman"/>
              </a:rPr>
              <a:t>Released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Dec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252525"/>
                </a:solidFill>
                <a:latin typeface="Times New Roman"/>
                <a:cs typeface="Times New Roman"/>
              </a:rPr>
              <a:t>2009,</a:t>
            </a:r>
            <a:r>
              <a:rPr sz="28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presence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of</a:t>
            </a:r>
            <a:r>
              <a:rPr sz="2800" spc="2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Times New Roman"/>
                <a:cs typeface="Times New Roman"/>
              </a:rPr>
              <a:t>president</a:t>
            </a:r>
            <a:r>
              <a:rPr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800" spc="2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Times New Roman"/>
                <a:cs typeface="Times New Roman"/>
              </a:rPr>
              <a:t>India</a:t>
            </a:r>
            <a:endParaRPr sz="2800" dirty="0">
              <a:latin typeface="Times New Roman"/>
              <a:cs typeface="Times New Roman"/>
            </a:endParaRPr>
          </a:p>
          <a:p>
            <a:pPr marL="756285" lvl="1" indent="-287020">
              <a:spcBef>
                <a:spcPts val="1030"/>
              </a:spcBef>
              <a:buClr>
                <a:srgbClr val="83992A"/>
              </a:buClr>
              <a:buSzPct val="113888"/>
              <a:buFont typeface="Wingdings"/>
              <a:buChar char=""/>
              <a:tabLst>
                <a:tab pos="756920" algn="l"/>
              </a:tabLst>
            </a:pPr>
            <a:r>
              <a:rPr sz="2800" spc="-8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statement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800" spc="2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252525"/>
                </a:solidFill>
                <a:latin typeface="Times New Roman"/>
                <a:cs typeface="Times New Roman"/>
              </a:rPr>
              <a:t>Intent</a:t>
            </a:r>
            <a:r>
              <a:rPr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252525"/>
                </a:solidFill>
                <a:latin typeface="Times New Roman"/>
                <a:cs typeface="Times New Roman"/>
              </a:rPr>
              <a:t>by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the</a:t>
            </a:r>
            <a:r>
              <a:rPr sz="28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national</a:t>
            </a:r>
            <a:r>
              <a:rPr sz="28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Times New Roman"/>
                <a:cs typeface="Times New Roman"/>
              </a:rPr>
              <a:t>government</a:t>
            </a:r>
            <a:endParaRPr sz="2800" dirty="0">
              <a:latin typeface="Times New Roman"/>
              <a:cs typeface="Times New Roman"/>
            </a:endParaRPr>
          </a:p>
          <a:p>
            <a:pPr marL="756285" lvl="1" indent="-287020">
              <a:spcBef>
                <a:spcPts val="1035"/>
              </a:spcBef>
              <a:buClr>
                <a:srgbClr val="83992A"/>
              </a:buClr>
              <a:buSzPct val="113888"/>
              <a:buFont typeface="Wingdings"/>
              <a:buChar char=""/>
              <a:tabLst>
                <a:tab pos="756920" algn="l"/>
              </a:tabLst>
            </a:pP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Intended</a:t>
            </a:r>
            <a:r>
              <a:rPr sz="28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8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52525"/>
                </a:solidFill>
                <a:latin typeface="Times New Roman"/>
                <a:cs typeface="Times New Roman"/>
              </a:rPr>
              <a:t>replaced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252525"/>
                </a:solidFill>
                <a:latin typeface="Times New Roman"/>
                <a:cs typeface="Times New Roman"/>
              </a:rPr>
              <a:t>by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Times New Roman"/>
                <a:cs typeface="Times New Roman"/>
              </a:rPr>
              <a:t>more</a:t>
            </a:r>
            <a:r>
              <a:rPr sz="28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comprehensive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252525"/>
                </a:solidFill>
                <a:latin typeface="Times New Roman"/>
                <a:cs typeface="Times New Roman"/>
              </a:rPr>
              <a:t>guideline.</a:t>
            </a:r>
            <a:endParaRPr sz="2800" dirty="0">
              <a:latin typeface="Times New Roman"/>
              <a:cs typeface="Times New Roman"/>
            </a:endParaRPr>
          </a:p>
          <a:p>
            <a:pPr marL="355600" marR="155575" indent="-342900">
              <a:spcBef>
                <a:spcPts val="1060"/>
              </a:spcBef>
              <a:buClr>
                <a:srgbClr val="83992A"/>
              </a:buClr>
              <a:buSzPct val="115000"/>
              <a:buFont typeface="Wingdings"/>
              <a:buChar char=""/>
              <a:tabLst>
                <a:tab pos="355600" algn="l"/>
              </a:tabLst>
            </a:pPr>
            <a:r>
              <a:rPr sz="3200" spc="-25" dirty="0">
                <a:solidFill>
                  <a:srgbClr val="252525"/>
                </a:solidFill>
                <a:latin typeface="Times New Roman"/>
                <a:cs typeface="Times New Roman"/>
              </a:rPr>
              <a:t>National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252525"/>
                </a:solidFill>
                <a:latin typeface="Times New Roman"/>
                <a:cs typeface="Times New Roman"/>
              </a:rPr>
              <a:t>Voluntary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252525"/>
                </a:solidFill>
                <a:latin typeface="Times New Roman"/>
                <a:cs typeface="Times New Roman"/>
              </a:rPr>
              <a:t>Guidelines</a:t>
            </a:r>
            <a:r>
              <a:rPr sz="32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20" dirty="0">
                <a:solidFill>
                  <a:srgbClr val="252525"/>
                </a:solidFill>
                <a:latin typeface="Times New Roman"/>
                <a:cs typeface="Times New Roman"/>
              </a:rPr>
              <a:t>on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252525"/>
                </a:solidFill>
                <a:latin typeface="Times New Roman"/>
                <a:cs typeface="Times New Roman"/>
              </a:rPr>
              <a:t>Social,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252525"/>
                </a:solidFill>
                <a:latin typeface="Times New Roman"/>
                <a:cs typeface="Times New Roman"/>
              </a:rPr>
              <a:t>Environmental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3200" spc="-48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Economic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Responsibilities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3200" spc="2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Business</a:t>
            </a:r>
            <a:r>
              <a:rPr sz="32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252525"/>
                </a:solidFill>
                <a:latin typeface="Times New Roman"/>
                <a:cs typeface="Times New Roman"/>
              </a:rPr>
              <a:t>2011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spcBef>
                <a:spcPts val="1085"/>
              </a:spcBef>
              <a:buClr>
                <a:srgbClr val="83992A"/>
              </a:buClr>
              <a:buSzPct val="115000"/>
              <a:buFont typeface="Wingdings"/>
              <a:buChar char=""/>
              <a:tabLst>
                <a:tab pos="355600" algn="l"/>
              </a:tabLst>
            </a:pPr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Planning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252525"/>
                </a:solidFill>
                <a:latin typeface="Times New Roman"/>
                <a:cs typeface="Times New Roman"/>
              </a:rPr>
              <a:t>Commission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252525"/>
                </a:solidFill>
                <a:latin typeface="Times New Roman"/>
                <a:cs typeface="Times New Roman"/>
              </a:rPr>
              <a:t>Task</a:t>
            </a:r>
            <a:r>
              <a:rPr sz="32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252525"/>
                </a:solidFill>
                <a:latin typeface="Times New Roman"/>
                <a:cs typeface="Times New Roman"/>
              </a:rPr>
              <a:t>Force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20" dirty="0">
                <a:solidFill>
                  <a:srgbClr val="252525"/>
                </a:solidFill>
                <a:latin typeface="Times New Roman"/>
                <a:cs typeface="Times New Roman"/>
              </a:rPr>
              <a:t>on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Business</a:t>
            </a:r>
            <a:r>
              <a:rPr sz="32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252525"/>
                </a:solidFill>
                <a:latin typeface="Times New Roman"/>
                <a:cs typeface="Times New Roman"/>
              </a:rPr>
              <a:t>Regulation.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70032" y="228600"/>
            <a:ext cx="4051935" cy="5594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u="heavy" spc="1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Franklin Gothic Medium"/>
                <a:cs typeface="Franklin Gothic Medium"/>
              </a:rPr>
              <a:t>Indian</a:t>
            </a:r>
            <a:r>
              <a:rPr sz="3500" u="heavy" spc="-1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3500" u="heavy" spc="1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Franklin Gothic Medium"/>
                <a:cs typeface="Franklin Gothic Medium"/>
              </a:rPr>
              <a:t>Perspective.</a:t>
            </a:r>
            <a:endParaRPr sz="35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1" y="179093"/>
            <a:ext cx="4181475" cy="5206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C</a:t>
            </a:r>
            <a:r>
              <a:rPr spc="-135" dirty="0"/>
              <a:t>S</a:t>
            </a:r>
            <a:r>
              <a:rPr spc="-270" dirty="0"/>
              <a:t>R</a:t>
            </a:r>
            <a:r>
              <a:rPr spc="-15" dirty="0"/>
              <a:t> </a:t>
            </a:r>
            <a:r>
              <a:rPr spc="-180" dirty="0"/>
              <a:t>C</a:t>
            </a:r>
            <a:r>
              <a:rPr spc="120" dirty="0"/>
              <a:t>O</a:t>
            </a:r>
            <a:r>
              <a:rPr spc="-190" dirty="0"/>
              <a:t>M</a:t>
            </a:r>
            <a:r>
              <a:rPr spc="-180" dirty="0"/>
              <a:t>M</a:t>
            </a:r>
            <a:r>
              <a:rPr spc="-100" dirty="0"/>
              <a:t>I</a:t>
            </a:r>
            <a:r>
              <a:rPr spc="80" dirty="0"/>
              <a:t>T</a:t>
            </a:r>
            <a:r>
              <a:rPr spc="-45" dirty="0"/>
              <a:t>T</a:t>
            </a:r>
            <a:r>
              <a:rPr spc="-30" dirty="0"/>
              <a:t>E</a:t>
            </a:r>
            <a:r>
              <a:rPr spc="-160" dirty="0"/>
              <a:t>E</a:t>
            </a:r>
            <a:r>
              <a:rPr spc="-35" dirty="0"/>
              <a:t> </a:t>
            </a:r>
            <a:r>
              <a:rPr spc="-315" dirty="0"/>
              <a:t>:</a:t>
            </a:r>
            <a:r>
              <a:rPr spc="-30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609601"/>
            <a:ext cx="11506200" cy="5788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3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3200" b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32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3200" b="1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2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2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tio</a:t>
            </a:r>
            <a:r>
              <a:rPr sz="3200" b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32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3200" b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32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200" b="1" u="heavy" spc="-22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2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32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32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3200" b="1" u="heavy" spc="-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endParaRPr sz="3200" dirty="0">
              <a:latin typeface="Times New Roman"/>
              <a:cs typeface="Times New Roman"/>
            </a:endParaRPr>
          </a:p>
          <a:p>
            <a:pPr marL="355600" marR="814705" indent="-343535" algn="just">
              <a:spcBef>
                <a:spcPts val="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Times New Roman"/>
                <a:cs typeface="Times New Roman"/>
              </a:rPr>
              <a:t>Compromising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3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or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more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directors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with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at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least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1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Independent </a:t>
            </a:r>
            <a:r>
              <a:rPr sz="2800" spc="-48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Director</a:t>
            </a:r>
          </a:p>
          <a:p>
            <a:pPr marL="355600" indent="-343535" algn="just">
              <a:spcBef>
                <a:spcPts val="36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Composition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should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be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disclosed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annual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board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directors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report</a:t>
            </a:r>
            <a:endParaRPr sz="3200" dirty="0">
              <a:latin typeface="Times New Roman"/>
              <a:cs typeface="Times New Roman"/>
            </a:endParaRPr>
          </a:p>
          <a:p>
            <a:pPr marL="355600" indent="-343535" algn="just">
              <a:buFont typeface="Wingdings"/>
              <a:buChar char=""/>
              <a:tabLst>
                <a:tab pos="356235" algn="l"/>
              </a:tabLst>
            </a:pPr>
            <a:r>
              <a:rPr sz="3200" b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Company</a:t>
            </a:r>
            <a:r>
              <a:rPr sz="32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–wise</a:t>
            </a:r>
            <a:r>
              <a:rPr sz="3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composition</a:t>
            </a:r>
            <a:r>
              <a:rPr sz="32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rules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204" dirty="0">
                <a:latin typeface="Times New Roman"/>
                <a:cs typeface="Times New Roman"/>
              </a:rPr>
              <a:t>:-</a:t>
            </a:r>
            <a:endParaRPr sz="3200" dirty="0">
              <a:latin typeface="Times New Roman"/>
              <a:cs typeface="Times New Roman"/>
            </a:endParaRPr>
          </a:p>
          <a:p>
            <a:pPr marL="355600" marR="176530" indent="-343535" algn="just">
              <a:spcBef>
                <a:spcPts val="4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Times New Roman"/>
                <a:cs typeface="Times New Roman"/>
              </a:rPr>
              <a:t>Unlisted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public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private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company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u/s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135(1),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not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required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appoint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Independent</a:t>
            </a:r>
            <a:r>
              <a:rPr sz="2800" dirty="0">
                <a:latin typeface="Times New Roman"/>
                <a:cs typeface="Times New Roman"/>
              </a:rPr>
              <a:t> Director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pursuant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sec.149(4)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:-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Composition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committee </a:t>
            </a:r>
            <a:r>
              <a:rPr sz="2800" b="1" spc="-484" dirty="0">
                <a:latin typeface="Times New Roman"/>
                <a:cs typeface="Times New Roman"/>
              </a:rPr>
              <a:t> </a:t>
            </a:r>
            <a:r>
              <a:rPr sz="2800" b="1" spc="-210" dirty="0">
                <a:latin typeface="Times New Roman"/>
                <a:cs typeface="Times New Roman"/>
              </a:rPr>
              <a:t>w</a:t>
            </a:r>
            <a:r>
              <a:rPr sz="2800" b="1" spc="-70" dirty="0">
                <a:latin typeface="Times New Roman"/>
                <a:cs typeface="Times New Roman"/>
              </a:rPr>
              <a:t>i</a:t>
            </a:r>
            <a:r>
              <a:rPr sz="2800" b="1" spc="-145" dirty="0">
                <a:latin typeface="Times New Roman"/>
                <a:cs typeface="Times New Roman"/>
              </a:rPr>
              <a:t>t</a:t>
            </a:r>
            <a:r>
              <a:rPr sz="2800" b="1" spc="-15" dirty="0">
                <a:latin typeface="Times New Roman"/>
                <a:cs typeface="Times New Roman"/>
              </a:rPr>
              <a:t>h</a:t>
            </a:r>
            <a:r>
              <a:rPr sz="2800" b="1" spc="-5" dirty="0">
                <a:latin typeface="Times New Roman"/>
                <a:cs typeface="Times New Roman"/>
              </a:rPr>
              <a:t>o</a:t>
            </a:r>
            <a:r>
              <a:rPr sz="2800" b="1" spc="-120" dirty="0">
                <a:latin typeface="Times New Roman"/>
                <a:cs typeface="Times New Roman"/>
              </a:rPr>
              <a:t>ut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70" dirty="0">
                <a:latin typeface="Times New Roman"/>
                <a:cs typeface="Times New Roman"/>
              </a:rPr>
              <a:t>i</a:t>
            </a:r>
            <a:r>
              <a:rPr sz="2800" b="1" spc="-60" dirty="0">
                <a:latin typeface="Times New Roman"/>
                <a:cs typeface="Times New Roman"/>
              </a:rPr>
              <a:t>n</a:t>
            </a:r>
            <a:r>
              <a:rPr sz="2800" b="1" spc="-30" dirty="0">
                <a:latin typeface="Times New Roman"/>
                <a:cs typeface="Times New Roman"/>
              </a:rPr>
              <a:t>d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-75" dirty="0">
                <a:latin typeface="Times New Roman"/>
                <a:cs typeface="Times New Roman"/>
              </a:rPr>
              <a:t>p</a:t>
            </a:r>
            <a:r>
              <a:rPr sz="2800" b="1" spc="-40" dirty="0">
                <a:latin typeface="Times New Roman"/>
                <a:cs typeface="Times New Roman"/>
              </a:rPr>
              <a:t>en</a:t>
            </a:r>
            <a:r>
              <a:rPr sz="2800" b="1" spc="-55" dirty="0">
                <a:latin typeface="Times New Roman"/>
                <a:cs typeface="Times New Roman"/>
              </a:rPr>
              <a:t>d</a:t>
            </a:r>
            <a:r>
              <a:rPr sz="2800" b="1" spc="-70" dirty="0">
                <a:latin typeface="Times New Roman"/>
                <a:cs typeface="Times New Roman"/>
              </a:rPr>
              <a:t>ent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90" dirty="0">
                <a:latin typeface="Times New Roman"/>
                <a:cs typeface="Times New Roman"/>
              </a:rPr>
              <a:t>d</a:t>
            </a:r>
            <a:r>
              <a:rPr sz="2800" b="1" spc="-35" dirty="0">
                <a:latin typeface="Times New Roman"/>
                <a:cs typeface="Times New Roman"/>
              </a:rPr>
              <a:t>i</a:t>
            </a:r>
            <a:r>
              <a:rPr sz="2800" b="1" spc="-190" dirty="0">
                <a:latin typeface="Times New Roman"/>
                <a:cs typeface="Times New Roman"/>
              </a:rPr>
              <a:t>r</a:t>
            </a:r>
            <a:r>
              <a:rPr sz="2800" b="1" spc="20" dirty="0">
                <a:latin typeface="Times New Roman"/>
                <a:cs typeface="Times New Roman"/>
              </a:rPr>
              <a:t>e</a:t>
            </a:r>
            <a:r>
              <a:rPr sz="2800" b="1" spc="-55" dirty="0">
                <a:latin typeface="Times New Roman"/>
                <a:cs typeface="Times New Roman"/>
              </a:rPr>
              <a:t>c</a:t>
            </a:r>
            <a:r>
              <a:rPr sz="2800" b="1" spc="-145" dirty="0">
                <a:latin typeface="Times New Roman"/>
                <a:cs typeface="Times New Roman"/>
              </a:rPr>
              <a:t>t</a:t>
            </a:r>
            <a:r>
              <a:rPr sz="2800" b="1" spc="-80" dirty="0">
                <a:latin typeface="Times New Roman"/>
                <a:cs typeface="Times New Roman"/>
              </a:rPr>
              <a:t>or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3535" algn="just"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40" dirty="0">
                <a:latin typeface="Times New Roman"/>
                <a:cs typeface="Times New Roman"/>
              </a:rPr>
              <a:t>Private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company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having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2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directors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only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Times New Roman"/>
                <a:cs typeface="Times New Roman"/>
              </a:rPr>
              <a:t>:-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Compose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committee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120" dirty="0">
                <a:latin typeface="Times New Roman"/>
                <a:cs typeface="Times New Roman"/>
              </a:rPr>
              <a:t>with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Times New Roman"/>
                <a:cs typeface="Times New Roman"/>
              </a:rPr>
              <a:t>such </a:t>
            </a:r>
            <a:r>
              <a:rPr sz="2800" b="1" spc="-484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2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80" dirty="0">
                <a:latin typeface="Times New Roman"/>
                <a:cs typeface="Times New Roman"/>
              </a:rPr>
              <a:t>directors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 algn="just"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45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case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foreign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company:-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Committee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80" dirty="0">
                <a:latin typeface="Times New Roman"/>
                <a:cs typeface="Times New Roman"/>
              </a:rPr>
              <a:t>shall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comprise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Times New Roman"/>
                <a:cs typeface="Times New Roman"/>
              </a:rPr>
              <a:t>of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2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persons</a:t>
            </a:r>
            <a:r>
              <a:rPr sz="2800" b="1" spc="-35" dirty="0">
                <a:latin typeface="Times New Roman"/>
                <a:cs typeface="Times New Roman"/>
              </a:rPr>
              <a:t> of</a:t>
            </a:r>
            <a:r>
              <a:rPr lang="en-US" sz="2800" b="1" spc="-35" dirty="0">
                <a:latin typeface="Times New Roman"/>
                <a:cs typeface="Times New Roman"/>
              </a:rPr>
              <a:t> </a:t>
            </a:r>
            <a:r>
              <a:rPr sz="2800" b="1" spc="-95" dirty="0">
                <a:latin typeface="Times New Roman"/>
                <a:cs typeface="Times New Roman"/>
              </a:rPr>
              <a:t>which</a:t>
            </a:r>
            <a:endParaRPr sz="2800" dirty="0">
              <a:latin typeface="Times New Roman"/>
              <a:cs typeface="Times New Roman"/>
            </a:endParaRPr>
          </a:p>
          <a:p>
            <a:pPr marL="329565" marR="1399540" algn="just">
              <a:spcBef>
                <a:spcPts val="5"/>
              </a:spcBef>
            </a:pPr>
            <a:r>
              <a:rPr sz="2800" b="1" spc="-30" dirty="0">
                <a:latin typeface="Times New Roman"/>
                <a:cs typeface="Times New Roman"/>
              </a:rPr>
              <a:t>1.)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One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person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shall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be </a:t>
            </a:r>
            <a:r>
              <a:rPr sz="2800" spc="-35" dirty="0">
                <a:latin typeface="Times New Roman"/>
                <a:cs typeface="Times New Roman"/>
              </a:rPr>
              <a:t>specified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u/s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380(1)(d)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of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this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act;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2.)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Another </a:t>
            </a:r>
            <a:r>
              <a:rPr sz="2800" spc="10" dirty="0">
                <a:latin typeface="Times New Roman"/>
                <a:cs typeface="Times New Roman"/>
              </a:rPr>
              <a:t>person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shall</a:t>
            </a:r>
            <a:r>
              <a:rPr sz="2800" spc="15" dirty="0">
                <a:latin typeface="Times New Roman"/>
                <a:cs typeface="Times New Roman"/>
              </a:rPr>
              <a:t> be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nominated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by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foreign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company.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141" y="712239"/>
            <a:ext cx="3009265" cy="5206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C</a:t>
            </a:r>
            <a:r>
              <a:rPr spc="-135" dirty="0"/>
              <a:t>S</a:t>
            </a:r>
            <a:r>
              <a:rPr spc="-270" dirty="0"/>
              <a:t>R</a:t>
            </a:r>
            <a:r>
              <a:rPr spc="-20" dirty="0"/>
              <a:t> </a:t>
            </a:r>
            <a:r>
              <a:rPr spc="-5" dirty="0"/>
              <a:t>P</a:t>
            </a:r>
            <a:r>
              <a:rPr spc="15" dirty="0"/>
              <a:t>O</a:t>
            </a:r>
            <a:r>
              <a:rPr spc="-200" dirty="0"/>
              <a:t>L</a:t>
            </a:r>
            <a:r>
              <a:rPr spc="-105" dirty="0"/>
              <a:t>I</a:t>
            </a:r>
            <a:r>
              <a:rPr spc="-180" dirty="0"/>
              <a:t>C</a:t>
            </a:r>
            <a:r>
              <a:rPr spc="-240" dirty="0"/>
              <a:t>Y</a:t>
            </a:r>
            <a:r>
              <a:rPr spc="-25" dirty="0"/>
              <a:t> </a:t>
            </a:r>
            <a:r>
              <a:rPr spc="-315" dirty="0"/>
              <a:t>:</a:t>
            </a:r>
            <a:r>
              <a:rPr spc="-30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523441"/>
            <a:ext cx="11582399" cy="41613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spcBef>
                <a:spcPts val="105"/>
              </a:spcBef>
              <a:buFont typeface="Wingdings"/>
              <a:buChar char=""/>
              <a:tabLst>
                <a:tab pos="299720" algn="l"/>
              </a:tabLst>
            </a:pPr>
            <a:r>
              <a:rPr sz="2800" b="1" spc="-95" dirty="0">
                <a:latin typeface="Times New Roman"/>
                <a:cs typeface="Times New Roman"/>
              </a:rPr>
              <a:t>C</a:t>
            </a:r>
            <a:r>
              <a:rPr sz="2800" b="1" spc="-75" dirty="0">
                <a:latin typeface="Times New Roman"/>
                <a:cs typeface="Times New Roman"/>
              </a:rPr>
              <a:t>S</a:t>
            </a:r>
            <a:r>
              <a:rPr sz="2800" b="1" spc="-150" dirty="0">
                <a:latin typeface="Times New Roman"/>
                <a:cs typeface="Times New Roman"/>
              </a:rPr>
              <a:t>R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P</a:t>
            </a:r>
            <a:r>
              <a:rPr sz="2800" b="1" spc="-25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l</a:t>
            </a:r>
            <a:r>
              <a:rPr sz="2800" b="1" spc="-70" dirty="0">
                <a:latin typeface="Times New Roman"/>
                <a:cs typeface="Times New Roman"/>
              </a:rPr>
              <a:t>i</a:t>
            </a:r>
            <a:r>
              <a:rPr sz="2800" b="1" spc="-110" dirty="0">
                <a:latin typeface="Times New Roman"/>
                <a:cs typeface="Times New Roman"/>
              </a:rPr>
              <a:t>cy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Times New Roman"/>
                <a:cs typeface="Times New Roman"/>
              </a:rPr>
              <a:t>of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45" dirty="0">
                <a:latin typeface="Times New Roman"/>
                <a:cs typeface="Times New Roman"/>
              </a:rPr>
              <a:t>t</a:t>
            </a:r>
            <a:r>
              <a:rPr sz="2800" b="1" spc="-25" dirty="0">
                <a:latin typeface="Times New Roman"/>
                <a:cs typeface="Times New Roman"/>
              </a:rPr>
              <a:t>he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</a:t>
            </a:r>
            <a:r>
              <a:rPr sz="2800" b="1" spc="-5" dirty="0">
                <a:latin typeface="Times New Roman"/>
                <a:cs typeface="Times New Roman"/>
              </a:rPr>
              <a:t>o</a:t>
            </a:r>
            <a:r>
              <a:rPr sz="2800" b="1" spc="-55" dirty="0">
                <a:latin typeface="Times New Roman"/>
                <a:cs typeface="Times New Roman"/>
              </a:rPr>
              <a:t>m</a:t>
            </a:r>
            <a:r>
              <a:rPr sz="2800" b="1" spc="-90" dirty="0">
                <a:latin typeface="Times New Roman"/>
                <a:cs typeface="Times New Roman"/>
              </a:rPr>
              <a:t>pa</a:t>
            </a:r>
            <a:r>
              <a:rPr sz="2800" b="1" spc="-110" dirty="0">
                <a:latin typeface="Times New Roman"/>
                <a:cs typeface="Times New Roman"/>
              </a:rPr>
              <a:t>n</a:t>
            </a:r>
            <a:r>
              <a:rPr sz="2800" b="1" spc="-165" dirty="0">
                <a:latin typeface="Times New Roman"/>
                <a:cs typeface="Times New Roman"/>
              </a:rPr>
              <a:t>y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Times New Roman"/>
                <a:cs typeface="Times New Roman"/>
              </a:rPr>
              <a:t>s</a:t>
            </a:r>
            <a:r>
              <a:rPr sz="2800" b="1" spc="-110" dirty="0">
                <a:latin typeface="Times New Roman"/>
                <a:cs typeface="Times New Roman"/>
              </a:rPr>
              <a:t>h</a:t>
            </a:r>
            <a:r>
              <a:rPr sz="2800" b="1" spc="-90" dirty="0">
                <a:latin typeface="Times New Roman"/>
                <a:cs typeface="Times New Roman"/>
              </a:rPr>
              <a:t>a</a:t>
            </a:r>
            <a:r>
              <a:rPr sz="2800" b="1" spc="-70" dirty="0">
                <a:latin typeface="Times New Roman"/>
                <a:cs typeface="Times New Roman"/>
              </a:rPr>
              <a:t>ll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70" dirty="0">
                <a:latin typeface="Times New Roman"/>
                <a:cs typeface="Times New Roman"/>
              </a:rPr>
              <a:t>i</a:t>
            </a:r>
            <a:r>
              <a:rPr sz="2800" b="1" spc="-65" dirty="0">
                <a:latin typeface="Times New Roman"/>
                <a:cs typeface="Times New Roman"/>
              </a:rPr>
              <a:t>n</a:t>
            </a:r>
            <a:r>
              <a:rPr sz="2800" b="1" spc="-80" dirty="0">
                <a:latin typeface="Times New Roman"/>
                <a:cs typeface="Times New Roman"/>
              </a:rPr>
              <a:t>c</a:t>
            </a:r>
            <a:r>
              <a:rPr sz="2800" b="1" spc="-40" dirty="0">
                <a:latin typeface="Times New Roman"/>
                <a:cs typeface="Times New Roman"/>
              </a:rPr>
              <a:t>l</a:t>
            </a:r>
            <a:r>
              <a:rPr sz="2800" b="1" spc="-75" dirty="0">
                <a:latin typeface="Times New Roman"/>
                <a:cs typeface="Times New Roman"/>
              </a:rPr>
              <a:t>u</a:t>
            </a:r>
            <a:r>
              <a:rPr sz="2800" b="1" spc="-70" dirty="0">
                <a:latin typeface="Times New Roman"/>
                <a:cs typeface="Times New Roman"/>
              </a:rPr>
              <a:t>d</a:t>
            </a:r>
            <a:r>
              <a:rPr sz="2800" b="1" spc="15" dirty="0">
                <a:latin typeface="Times New Roman"/>
                <a:cs typeface="Times New Roman"/>
              </a:rPr>
              <a:t>e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20" dirty="0">
                <a:latin typeface="Times New Roman"/>
                <a:cs typeface="Times New Roman"/>
              </a:rPr>
              <a:t>:</a:t>
            </a:r>
            <a:r>
              <a:rPr sz="2800" b="1" spc="-165" dirty="0">
                <a:latin typeface="Times New Roman"/>
                <a:cs typeface="Times New Roman"/>
              </a:rPr>
              <a:t>-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30" dirty="0">
                <a:latin typeface="Times New Roman"/>
                <a:cs typeface="Times New Roman"/>
              </a:rPr>
              <a:t>Projects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programs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that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20" dirty="0">
                <a:latin typeface="Times New Roman"/>
                <a:cs typeface="Times New Roman"/>
              </a:rPr>
              <a:t>be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undertaken;</a:t>
            </a:r>
          </a:p>
          <a:p>
            <a:pPr marL="355600" marR="5080" indent="-343535"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5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list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CSR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projects/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programs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which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company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plans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undertake,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which </a:t>
            </a:r>
            <a:r>
              <a:rPr sz="2800" spc="-484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may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also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focus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integrating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business</a:t>
            </a:r>
            <a:r>
              <a:rPr sz="2800" spc="-5" dirty="0">
                <a:latin typeface="Times New Roman"/>
                <a:cs typeface="Times New Roman"/>
              </a:rPr>
              <a:t> models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with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social</a:t>
            </a:r>
            <a:r>
              <a:rPr sz="2800" spc="20" dirty="0">
                <a:latin typeface="Times New Roman"/>
                <a:cs typeface="Times New Roman"/>
              </a:rPr>
              <a:t> 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environmental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priorities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processes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order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create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shared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value,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specified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modalities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execution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execution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areas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sectors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chosen</a:t>
            </a:r>
            <a:r>
              <a:rPr sz="2800" spc="20" dirty="0">
                <a:latin typeface="Times New Roman"/>
                <a:cs typeface="Times New Roman"/>
              </a:rPr>
              <a:t> 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implementation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schedules;</a:t>
            </a:r>
            <a:endParaRPr sz="2800" dirty="0">
              <a:latin typeface="Times New Roman"/>
              <a:cs typeface="Times New Roman"/>
            </a:endParaRPr>
          </a:p>
          <a:p>
            <a:pPr marL="355600" marR="452755" indent="-343535">
              <a:lnSpc>
                <a:spcPts val="2880"/>
              </a:lnSpc>
              <a:spcBef>
                <a:spcPts val="75"/>
              </a:spcBef>
              <a:buFont typeface="Wingdings"/>
              <a:buChar char=""/>
              <a:tabLst>
                <a:tab pos="431800" algn="l"/>
                <a:tab pos="432434" algn="l"/>
              </a:tabLst>
            </a:pPr>
            <a:r>
              <a:rPr sz="2400" dirty="0"/>
              <a:t>	</a:t>
            </a:r>
            <a:r>
              <a:rPr sz="3200" spc="-50" dirty="0">
                <a:latin typeface="Times New Roman"/>
                <a:cs typeface="Times New Roman"/>
              </a:rPr>
              <a:t>CSR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Policy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would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specify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that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the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corpus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would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include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-585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following:</a:t>
            </a:r>
            <a:endParaRPr sz="3200" dirty="0">
              <a:latin typeface="Times New Roman"/>
              <a:cs typeface="Times New Roman"/>
            </a:endParaRPr>
          </a:p>
          <a:p>
            <a:pPr marL="317500" marR="9525">
              <a:lnSpc>
                <a:spcPts val="2880"/>
              </a:lnSpc>
            </a:pPr>
            <a:r>
              <a:rPr sz="3200" spc="-125" dirty="0">
                <a:latin typeface="Times New Roman"/>
                <a:cs typeface="Times New Roman"/>
              </a:rPr>
              <a:t>2%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the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average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net </a:t>
            </a:r>
            <a:r>
              <a:rPr sz="3200" spc="-30" dirty="0">
                <a:latin typeface="Times New Roman"/>
                <a:cs typeface="Times New Roman"/>
              </a:rPr>
              <a:t>profits</a:t>
            </a:r>
            <a:r>
              <a:rPr lang="en-US" sz="3200" spc="-30" dirty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140" y="788439"/>
            <a:ext cx="5746750" cy="5206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L</a:t>
            </a:r>
            <a:r>
              <a:rPr spc="-105" dirty="0"/>
              <a:t>I</a:t>
            </a:r>
            <a:r>
              <a:rPr spc="-135" dirty="0"/>
              <a:t>S</a:t>
            </a:r>
            <a:r>
              <a:rPr spc="70" dirty="0"/>
              <a:t>T</a:t>
            </a:r>
            <a:r>
              <a:rPr spc="-25" dirty="0"/>
              <a:t> </a:t>
            </a:r>
            <a:r>
              <a:rPr spc="120" dirty="0"/>
              <a:t>O</a:t>
            </a:r>
            <a:r>
              <a:rPr spc="-240" dirty="0"/>
              <a:t>F</a:t>
            </a:r>
            <a:r>
              <a:rPr spc="-10" dirty="0"/>
              <a:t> </a:t>
            </a:r>
            <a:r>
              <a:rPr spc="-180" dirty="0"/>
              <a:t>C</a:t>
            </a:r>
            <a:r>
              <a:rPr spc="-135" dirty="0"/>
              <a:t>S</a:t>
            </a:r>
            <a:r>
              <a:rPr spc="-270" dirty="0"/>
              <a:t>R</a:t>
            </a:r>
            <a:r>
              <a:rPr spc="-20" dirty="0"/>
              <a:t> </a:t>
            </a:r>
            <a:r>
              <a:rPr spc="-100" dirty="0"/>
              <a:t>A</a:t>
            </a:r>
            <a:r>
              <a:rPr spc="-180" dirty="0"/>
              <a:t>C</a:t>
            </a:r>
            <a:r>
              <a:rPr spc="80" dirty="0"/>
              <a:t>T</a:t>
            </a:r>
            <a:r>
              <a:rPr spc="-105" dirty="0"/>
              <a:t>I</a:t>
            </a:r>
            <a:r>
              <a:rPr spc="-65" dirty="0"/>
              <a:t>VI</a:t>
            </a:r>
            <a:r>
              <a:rPr spc="-70" dirty="0"/>
              <a:t>T</a:t>
            </a:r>
            <a:r>
              <a:rPr spc="-100" dirty="0"/>
              <a:t>I</a:t>
            </a:r>
            <a:r>
              <a:rPr spc="-160" dirty="0"/>
              <a:t>E</a:t>
            </a:r>
            <a:r>
              <a:rPr spc="-145" dirty="0"/>
              <a:t>S</a:t>
            </a:r>
            <a:r>
              <a:rPr spc="-10" dirty="0"/>
              <a:t> </a:t>
            </a:r>
            <a:r>
              <a:rPr spc="-315" dirty="0"/>
              <a:t>:</a:t>
            </a:r>
            <a:r>
              <a:rPr spc="-300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320750"/>
            <a:ext cx="1120140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spcBef>
                <a:spcPts val="100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400" spc="-40" dirty="0">
                <a:latin typeface="Times New Roman"/>
                <a:cs typeface="Times New Roman"/>
              </a:rPr>
              <a:t>Eradicating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extreme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hunger</a:t>
            </a:r>
            <a:r>
              <a:rPr sz="2400" spc="15" dirty="0">
                <a:latin typeface="Times New Roman"/>
                <a:cs typeface="Times New Roman"/>
              </a:rPr>
              <a:t> 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poverty;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834">
              <a:spcBef>
                <a:spcPts val="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400" spc="15" dirty="0">
                <a:latin typeface="Times New Roman"/>
                <a:cs typeface="Times New Roman"/>
              </a:rPr>
              <a:t>Promotion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education;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834"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400" spc="15" dirty="0">
                <a:latin typeface="Times New Roman"/>
                <a:cs typeface="Times New Roman"/>
              </a:rPr>
              <a:t>Promotion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gender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equality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and </a:t>
            </a:r>
            <a:r>
              <a:rPr sz="2400" spc="-30" dirty="0">
                <a:latin typeface="Times New Roman"/>
                <a:cs typeface="Times New Roman"/>
              </a:rPr>
              <a:t>empowering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women;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834"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400" spc="-40" dirty="0">
                <a:latin typeface="Times New Roman"/>
                <a:cs typeface="Times New Roman"/>
              </a:rPr>
              <a:t>Reducing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child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morality</a:t>
            </a:r>
            <a:r>
              <a:rPr sz="2400" spc="15" dirty="0">
                <a:latin typeface="Times New Roman"/>
                <a:cs typeface="Times New Roman"/>
              </a:rPr>
              <a:t> 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improving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maternal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health;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834"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400" spc="-30" dirty="0">
                <a:latin typeface="Times New Roman"/>
                <a:cs typeface="Times New Roman"/>
              </a:rPr>
              <a:t>Ensuring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environmental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sustainability;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834"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Employment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enhancing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vocational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skills;</a:t>
            </a:r>
            <a:endParaRPr sz="2400" dirty="0">
              <a:latin typeface="Times New Roman"/>
              <a:cs typeface="Times New Roman"/>
            </a:endParaRPr>
          </a:p>
          <a:p>
            <a:pPr marL="546100" indent="-534035">
              <a:buFont typeface="Wingdings"/>
              <a:buChar char=""/>
              <a:tabLst>
                <a:tab pos="546100" algn="l"/>
                <a:tab pos="546735" algn="l"/>
              </a:tabLst>
            </a:pPr>
            <a:r>
              <a:rPr sz="2400" spc="-60" dirty="0">
                <a:latin typeface="Times New Roman"/>
                <a:cs typeface="Times New Roman"/>
              </a:rPr>
              <a:t>Social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business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projects;</a:t>
            </a:r>
            <a:endParaRPr sz="2400" dirty="0">
              <a:latin typeface="Times New Roman"/>
              <a:cs typeface="Times New Roman"/>
            </a:endParaRPr>
          </a:p>
          <a:p>
            <a:pPr marL="469900" marR="5080" indent="-457834">
              <a:buFont typeface="Wingdings"/>
              <a:buChar char=""/>
              <a:tabLst>
                <a:tab pos="546100" algn="l"/>
                <a:tab pos="546735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Contribution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the </a:t>
            </a:r>
            <a:r>
              <a:rPr sz="2400" spc="10" dirty="0">
                <a:latin typeface="Times New Roman"/>
                <a:cs typeface="Times New Roman"/>
              </a:rPr>
              <a:t>Prime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Minister's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National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Relief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Fund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or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any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other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fund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setup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by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Central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Government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State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Governments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socio-economic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development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relief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funds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welfare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Scheduled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Castes,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Scheduled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Tribes,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other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backward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classes,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minorities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women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;</a:t>
            </a:r>
            <a:endParaRPr sz="2400" dirty="0">
              <a:latin typeface="Times New Roman"/>
              <a:cs typeface="Times New Roman"/>
            </a:endParaRPr>
          </a:p>
          <a:p>
            <a:pPr marL="469900" marR="190500" indent="-457834">
              <a:spcBef>
                <a:spcPts val="5"/>
              </a:spcBef>
              <a:buFont typeface="Wingdings"/>
              <a:buChar char=""/>
              <a:tabLst>
                <a:tab pos="546100" algn="l"/>
                <a:tab pos="546735" algn="l"/>
              </a:tabLst>
            </a:pPr>
            <a:r>
              <a:rPr dirty="0"/>
              <a:t>	</a:t>
            </a:r>
            <a:r>
              <a:rPr sz="2400" spc="-25" dirty="0">
                <a:latin typeface="Times New Roman"/>
                <a:cs typeface="Times New Roman"/>
              </a:rPr>
              <a:t>Such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other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matters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may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be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prescribed.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(Corporate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Social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Responsibility)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Companies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act,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2013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844" y="525525"/>
            <a:ext cx="323088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6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</a:rPr>
              <a:t>CSR</a:t>
            </a:r>
            <a:r>
              <a:rPr sz="4000" u="heavy" spc="-8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</a:rPr>
              <a:t> </a:t>
            </a:r>
            <a:r>
              <a:rPr sz="4000" u="heavy" spc="-6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</a:rPr>
              <a:t>Activities: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90500" y="1191005"/>
            <a:ext cx="11810999" cy="48673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63525" indent="-287020" algn="just">
              <a:spcBef>
                <a:spcPts val="95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-45" dirty="0">
                <a:solidFill>
                  <a:srgbClr val="252525"/>
                </a:solidFill>
                <a:latin typeface="Times New Roman"/>
                <a:cs typeface="Times New Roman"/>
              </a:rPr>
              <a:t>Only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such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20" dirty="0">
                <a:solidFill>
                  <a:srgbClr val="252525"/>
                </a:solidFill>
                <a:latin typeface="Times New Roman"/>
                <a:cs typeface="Times New Roman"/>
              </a:rPr>
              <a:t>CSR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252525"/>
                </a:solidFill>
                <a:latin typeface="Times New Roman"/>
                <a:cs typeface="Times New Roman"/>
              </a:rPr>
              <a:t>activities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14" dirty="0">
                <a:solidFill>
                  <a:srgbClr val="252525"/>
                </a:solidFill>
                <a:latin typeface="Times New Roman"/>
                <a:cs typeface="Times New Roman"/>
              </a:rPr>
              <a:t>will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252525"/>
                </a:solidFill>
                <a:latin typeface="Times New Roman"/>
                <a:cs typeface="Times New Roman"/>
              </a:rPr>
              <a:t>taken</a:t>
            </a:r>
            <a:r>
              <a:rPr sz="32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into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252525"/>
                </a:solidFill>
                <a:latin typeface="Times New Roman"/>
                <a:cs typeface="Times New Roman"/>
              </a:rPr>
              <a:t>consideration</a:t>
            </a:r>
            <a:r>
              <a:rPr sz="32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252525"/>
                </a:solidFill>
                <a:latin typeface="Times New Roman"/>
                <a:cs typeface="Times New Roman"/>
              </a:rPr>
              <a:t>as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 </a:t>
            </a:r>
            <a:r>
              <a:rPr sz="3200" spc="-5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252525"/>
                </a:solidFill>
                <a:latin typeface="Times New Roman"/>
                <a:cs typeface="Times New Roman"/>
              </a:rPr>
              <a:t>undertaken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within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252525"/>
                </a:solidFill>
                <a:latin typeface="Times New Roman"/>
                <a:cs typeface="Times New Roman"/>
              </a:rPr>
              <a:t>India.</a:t>
            </a:r>
            <a:endParaRPr sz="3200" dirty="0">
              <a:latin typeface="Times New Roman"/>
              <a:cs typeface="Times New Roman"/>
            </a:endParaRPr>
          </a:p>
          <a:p>
            <a:pPr marL="299085" marR="556895" indent="-287020" algn="just">
              <a:spcBef>
                <a:spcPts val="1130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-45" dirty="0">
                <a:solidFill>
                  <a:srgbClr val="252525"/>
                </a:solidFill>
                <a:latin typeface="Times New Roman"/>
                <a:cs typeface="Times New Roman"/>
              </a:rPr>
              <a:t>Only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252525"/>
                </a:solidFill>
                <a:latin typeface="Times New Roman"/>
                <a:cs typeface="Times New Roman"/>
              </a:rPr>
              <a:t>activities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252525"/>
                </a:solidFill>
                <a:latin typeface="Times New Roman"/>
                <a:cs typeface="Times New Roman"/>
              </a:rPr>
              <a:t>which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</a:t>
            </a:r>
            <a:r>
              <a:rPr sz="32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15" dirty="0">
                <a:solidFill>
                  <a:srgbClr val="252525"/>
                </a:solidFill>
                <a:latin typeface="Times New Roman"/>
                <a:cs typeface="Times New Roman"/>
              </a:rPr>
              <a:t>not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252525"/>
                </a:solidFill>
                <a:latin typeface="Times New Roman"/>
                <a:cs typeface="Times New Roman"/>
              </a:rPr>
              <a:t>exclusively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for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32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252525"/>
                </a:solidFill>
                <a:latin typeface="Times New Roman"/>
                <a:cs typeface="Times New Roman"/>
              </a:rPr>
              <a:t>benefit</a:t>
            </a:r>
            <a:r>
              <a:rPr sz="32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252525"/>
                </a:solidFill>
                <a:latin typeface="Times New Roman"/>
                <a:cs typeface="Times New Roman"/>
              </a:rPr>
              <a:t>employees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3200" spc="2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252525"/>
                </a:solidFill>
                <a:latin typeface="Times New Roman"/>
                <a:cs typeface="Times New Roman"/>
              </a:rPr>
              <a:t>company</a:t>
            </a:r>
            <a:r>
              <a:rPr sz="32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3200" spc="-30" dirty="0">
                <a:solidFill>
                  <a:srgbClr val="252525"/>
                </a:solidFill>
                <a:latin typeface="Times New Roman"/>
                <a:cs typeface="Times New Roman"/>
              </a:rPr>
              <a:t>their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252525"/>
                </a:solidFill>
                <a:latin typeface="Times New Roman"/>
                <a:cs typeface="Times New Roman"/>
              </a:rPr>
              <a:t>family</a:t>
            </a:r>
            <a:r>
              <a:rPr sz="32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252525"/>
                </a:solidFill>
                <a:latin typeface="Times New Roman"/>
                <a:cs typeface="Times New Roman"/>
              </a:rPr>
              <a:t>members</a:t>
            </a:r>
            <a:r>
              <a:rPr sz="32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252525"/>
                </a:solidFill>
                <a:latin typeface="Times New Roman"/>
                <a:cs typeface="Times New Roman"/>
              </a:rPr>
              <a:t>shall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3200" spc="-5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considered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252525"/>
                </a:solidFill>
                <a:latin typeface="Times New Roman"/>
                <a:cs typeface="Times New Roman"/>
              </a:rPr>
              <a:t>as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20" dirty="0">
                <a:solidFill>
                  <a:srgbClr val="252525"/>
                </a:solidFill>
                <a:latin typeface="Times New Roman"/>
                <a:cs typeface="Times New Roman"/>
              </a:rPr>
              <a:t>CSR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252525"/>
                </a:solidFill>
                <a:latin typeface="Times New Roman"/>
                <a:cs typeface="Times New Roman"/>
              </a:rPr>
              <a:t>activity.</a:t>
            </a:r>
            <a:endParaRPr sz="3200" dirty="0">
              <a:latin typeface="Times New Roman"/>
              <a:cs typeface="Times New Roman"/>
            </a:endParaRPr>
          </a:p>
          <a:p>
            <a:pPr marL="299085" marR="212725" indent="-287020" algn="just">
              <a:spcBef>
                <a:spcPts val="1130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720" algn="l"/>
              </a:tabLst>
            </a:pP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Company </a:t>
            </a:r>
            <a:r>
              <a:rPr sz="32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32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give </a:t>
            </a:r>
            <a:r>
              <a:rPr sz="3200" spc="-35" dirty="0">
                <a:solidFill>
                  <a:srgbClr val="252525"/>
                </a:solidFill>
                <a:latin typeface="Times New Roman"/>
                <a:cs typeface="Times New Roman"/>
              </a:rPr>
              <a:t>preference </a:t>
            </a:r>
            <a:r>
              <a:rPr sz="32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3200" spc="-75" dirty="0">
                <a:solidFill>
                  <a:srgbClr val="252525"/>
                </a:solidFill>
                <a:latin typeface="Times New Roman"/>
                <a:cs typeface="Times New Roman"/>
              </a:rPr>
              <a:t>local </a:t>
            </a:r>
            <a:r>
              <a:rPr sz="3200" spc="-65" dirty="0">
                <a:solidFill>
                  <a:srgbClr val="252525"/>
                </a:solidFill>
                <a:latin typeface="Times New Roman"/>
                <a:cs typeface="Times New Roman"/>
              </a:rPr>
              <a:t>area </a:t>
            </a:r>
            <a:r>
              <a:rPr sz="32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3200" spc="-65" dirty="0">
                <a:solidFill>
                  <a:srgbClr val="252525"/>
                </a:solidFill>
                <a:latin typeface="Times New Roman"/>
                <a:cs typeface="Times New Roman"/>
              </a:rPr>
              <a:t>areas 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around 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where </a:t>
            </a:r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it </a:t>
            </a:r>
            <a:r>
              <a:rPr sz="3200" spc="-45" dirty="0">
                <a:solidFill>
                  <a:srgbClr val="252525"/>
                </a:solidFill>
                <a:latin typeface="Times New Roman"/>
                <a:cs typeface="Times New Roman"/>
              </a:rPr>
              <a:t>operates,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spending 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amount </a:t>
            </a:r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earmarked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3200" spc="-120" dirty="0">
                <a:solidFill>
                  <a:srgbClr val="252525"/>
                </a:solidFill>
                <a:latin typeface="Times New Roman"/>
                <a:cs typeface="Times New Roman"/>
              </a:rPr>
              <a:t>CSR </a:t>
            </a:r>
            <a:r>
              <a:rPr sz="3200" spc="-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252525"/>
                </a:solidFill>
                <a:latin typeface="Times New Roman"/>
                <a:cs typeface="Times New Roman"/>
              </a:rPr>
              <a:t>activities.</a:t>
            </a:r>
            <a:endParaRPr sz="3200" dirty="0">
              <a:latin typeface="Times New Roman"/>
              <a:cs typeface="Times New Roman"/>
            </a:endParaRPr>
          </a:p>
          <a:p>
            <a:pPr marL="299085" indent="-287020" algn="just">
              <a:spcBef>
                <a:spcPts val="1130"/>
              </a:spcBef>
              <a:buClr>
                <a:srgbClr val="83992A"/>
              </a:buClr>
              <a:buSzPct val="113636"/>
              <a:buFont typeface="Arial MT"/>
              <a:buChar char="•"/>
              <a:tabLst>
                <a:tab pos="299720" algn="l"/>
              </a:tabLst>
            </a:pPr>
            <a:r>
              <a:rPr sz="3200" spc="-20" dirty="0">
                <a:solidFill>
                  <a:srgbClr val="252525"/>
                </a:solidFill>
                <a:latin typeface="Times New Roman"/>
                <a:cs typeface="Times New Roman"/>
              </a:rPr>
              <a:t>Contribution</a:t>
            </a:r>
            <a:r>
              <a:rPr sz="32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3200" spc="8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252525"/>
                </a:solidFill>
                <a:latin typeface="Times New Roman"/>
                <a:cs typeface="Times New Roman"/>
              </a:rPr>
              <a:t>any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amount</a:t>
            </a:r>
            <a:r>
              <a:rPr sz="32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252525"/>
                </a:solidFill>
                <a:latin typeface="Times New Roman"/>
                <a:cs typeface="Times New Roman"/>
              </a:rPr>
              <a:t>directly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252525"/>
                </a:solidFill>
                <a:latin typeface="Times New Roman"/>
                <a:cs typeface="Times New Roman"/>
              </a:rPr>
              <a:t>indirectly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20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252525"/>
                </a:solidFill>
                <a:latin typeface="Times New Roman"/>
                <a:cs typeface="Times New Roman"/>
              </a:rPr>
              <a:t>any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252525"/>
                </a:solidFill>
                <a:latin typeface="Times New Roman"/>
                <a:cs typeface="Times New Roman"/>
              </a:rPr>
              <a:t>political</a:t>
            </a:r>
            <a:endParaRPr sz="3200" dirty="0">
              <a:latin typeface="Times New Roman"/>
              <a:cs typeface="Times New Roman"/>
            </a:endParaRPr>
          </a:p>
          <a:p>
            <a:pPr marL="299085" algn="just"/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party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135" dirty="0">
                <a:solidFill>
                  <a:srgbClr val="252525"/>
                </a:solidFill>
                <a:latin typeface="Times New Roman"/>
                <a:cs typeface="Times New Roman"/>
              </a:rPr>
              <a:t>u/s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252525"/>
                </a:solidFill>
                <a:latin typeface="Times New Roman"/>
                <a:cs typeface="Times New Roman"/>
              </a:rPr>
              <a:t>182</a:t>
            </a:r>
            <a:r>
              <a:rPr sz="32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3200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act,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252525"/>
                </a:solidFill>
                <a:latin typeface="Times New Roman"/>
                <a:cs typeface="Times New Roman"/>
              </a:rPr>
              <a:t>shall</a:t>
            </a:r>
            <a:r>
              <a:rPr sz="3200" spc="15" dirty="0">
                <a:solidFill>
                  <a:srgbClr val="252525"/>
                </a:solidFill>
                <a:latin typeface="Times New Roman"/>
                <a:cs typeface="Times New Roman"/>
              </a:rPr>
              <a:t> not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considered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252525"/>
                </a:solidFill>
                <a:latin typeface="Times New Roman"/>
                <a:cs typeface="Times New Roman"/>
              </a:rPr>
              <a:t>as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14" dirty="0">
                <a:solidFill>
                  <a:srgbClr val="252525"/>
                </a:solidFill>
                <a:latin typeface="Times New Roman"/>
                <a:cs typeface="Times New Roman"/>
              </a:rPr>
              <a:t>CSR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252525"/>
                </a:solidFill>
                <a:latin typeface="Times New Roman"/>
                <a:cs typeface="Times New Roman"/>
              </a:rPr>
              <a:t>activity.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534924"/>
            <a:ext cx="9144000" cy="5771515"/>
            <a:chOff x="0" y="534923"/>
            <a:chExt cx="9144000" cy="5771515"/>
          </a:xfrm>
        </p:grpSpPr>
        <p:sp>
          <p:nvSpPr>
            <p:cNvPr id="3" name="object 3"/>
            <p:cNvSpPr/>
            <p:nvPr/>
          </p:nvSpPr>
          <p:spPr>
            <a:xfrm>
              <a:off x="1278636" y="2354579"/>
              <a:ext cx="6595745" cy="0"/>
            </a:xfrm>
            <a:custGeom>
              <a:avLst/>
              <a:gdLst/>
              <a:ahLst/>
              <a:cxnLst/>
              <a:rect l="l" t="t" r="r" b="b"/>
              <a:pathLst>
                <a:path w="6595745">
                  <a:moveTo>
                    <a:pt x="0" y="0"/>
                  </a:moveTo>
                  <a:lnTo>
                    <a:pt x="6595490" y="0"/>
                  </a:lnTo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6835" y="2508503"/>
              <a:ext cx="4736592" cy="13944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85800" y="1340860"/>
            <a:ext cx="10820399" cy="4789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99085" marR="94615" indent="-228600" algn="just">
              <a:lnSpc>
                <a:spcPct val="90000"/>
              </a:lnSpc>
              <a:spcBef>
                <a:spcPts val="270"/>
              </a:spcBef>
              <a:buSzPct val="94736"/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3200" b="1" spc="-70" dirty="0">
                <a:solidFill>
                  <a:schemeClr val="tx1">
                    <a:alpha val="60000"/>
                  </a:schemeClr>
                </a:solidFill>
              </a:rPr>
              <a:t>CSR</a:t>
            </a:r>
            <a:r>
              <a:rPr lang="en-US" sz="3200" b="1" spc="-3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is</a:t>
            </a:r>
            <a:r>
              <a:rPr lang="en-US" sz="3200" b="1" spc="-3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90" dirty="0">
                <a:solidFill>
                  <a:schemeClr val="tx1">
                    <a:alpha val="60000"/>
                  </a:schemeClr>
                </a:solidFill>
              </a:rPr>
              <a:t>a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 process</a:t>
            </a:r>
            <a:r>
              <a:rPr lang="en-US" sz="3200" b="1" spc="15" dirty="0">
                <a:solidFill>
                  <a:schemeClr val="tx1">
                    <a:alpha val="60000"/>
                  </a:schemeClr>
                </a:solidFill>
              </a:rPr>
              <a:t> by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35" dirty="0">
                <a:solidFill>
                  <a:schemeClr val="tx1">
                    <a:alpha val="60000"/>
                  </a:schemeClr>
                </a:solidFill>
              </a:rPr>
              <a:t>which</a:t>
            </a:r>
            <a:r>
              <a:rPr lang="en-US" sz="3200" b="1" spc="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80" dirty="0">
                <a:solidFill>
                  <a:schemeClr val="tx1">
                    <a:alpha val="60000"/>
                  </a:schemeClr>
                </a:solidFill>
              </a:rPr>
              <a:t>an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30" dirty="0">
                <a:solidFill>
                  <a:schemeClr val="tx1">
                    <a:alpha val="60000"/>
                  </a:schemeClr>
                </a:solidFill>
              </a:rPr>
              <a:t>organization</a:t>
            </a:r>
            <a:r>
              <a:rPr lang="en-US" sz="3200" b="1" spc="2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20" dirty="0">
                <a:solidFill>
                  <a:schemeClr val="tx1">
                    <a:alpha val="60000"/>
                  </a:schemeClr>
                </a:solidFill>
              </a:rPr>
              <a:t>thinks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30" dirty="0">
                <a:solidFill>
                  <a:schemeClr val="tx1">
                    <a:alpha val="60000"/>
                  </a:schemeClr>
                </a:solidFill>
              </a:rPr>
              <a:t>about</a:t>
            </a:r>
            <a:r>
              <a:rPr lang="en-US" sz="32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40" dirty="0">
                <a:solidFill>
                  <a:schemeClr val="tx1">
                    <a:alpha val="60000"/>
                  </a:schemeClr>
                </a:solidFill>
              </a:rPr>
              <a:t>and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30" dirty="0">
                <a:solidFill>
                  <a:schemeClr val="tx1">
                    <a:alpha val="60000"/>
                  </a:schemeClr>
                </a:solidFill>
              </a:rPr>
              <a:t>evolves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alpha val="60000"/>
                  </a:schemeClr>
                </a:solidFill>
              </a:rPr>
              <a:t>its </a:t>
            </a:r>
            <a:r>
              <a:rPr lang="en-US" sz="3200" b="1" spc="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30" dirty="0">
                <a:solidFill>
                  <a:schemeClr val="tx1">
                    <a:alpha val="60000"/>
                  </a:schemeClr>
                </a:solidFill>
              </a:rPr>
              <a:t>relationships</a:t>
            </a:r>
            <a:r>
              <a:rPr lang="en-US" sz="3200" b="1" spc="1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with</a:t>
            </a:r>
            <a:r>
              <a:rPr lang="en-US" sz="3200" b="1" spc="-3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20" dirty="0">
                <a:solidFill>
                  <a:schemeClr val="tx1">
                    <a:alpha val="60000"/>
                  </a:schemeClr>
                </a:solidFill>
              </a:rPr>
              <a:t>stakeholders</a:t>
            </a:r>
            <a:r>
              <a:rPr lang="en-US" sz="3200" b="1" spc="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75" dirty="0">
                <a:solidFill>
                  <a:schemeClr val="tx1">
                    <a:alpha val="60000"/>
                  </a:schemeClr>
                </a:solidFill>
              </a:rPr>
              <a:t>for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en-US" sz="3200" b="1" spc="-2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alpha val="60000"/>
                  </a:schemeClr>
                </a:solidFill>
              </a:rPr>
              <a:t>common </a:t>
            </a:r>
            <a:r>
              <a:rPr lang="en-US" sz="3200" b="1" spc="5" dirty="0">
                <a:solidFill>
                  <a:schemeClr val="tx1">
                    <a:alpha val="60000"/>
                  </a:schemeClr>
                </a:solidFill>
              </a:rPr>
              <a:t>good</a:t>
            </a:r>
            <a:r>
              <a:rPr lang="en-US" sz="3200" b="1" spc="-2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40" dirty="0">
                <a:solidFill>
                  <a:schemeClr val="tx1">
                    <a:alpha val="60000"/>
                  </a:schemeClr>
                </a:solidFill>
              </a:rPr>
              <a:t>and</a:t>
            </a:r>
            <a:r>
              <a:rPr lang="en-US" sz="3200" b="1" spc="-2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demonstrates </a:t>
            </a:r>
            <a:r>
              <a:rPr lang="en-US" sz="3200" b="1" spc="-459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alpha val="60000"/>
                  </a:schemeClr>
                </a:solidFill>
              </a:rPr>
              <a:t>its </a:t>
            </a:r>
            <a:r>
              <a:rPr lang="en-US" sz="3200" b="1" spc="5" dirty="0">
                <a:solidFill>
                  <a:schemeClr val="tx1">
                    <a:alpha val="60000"/>
                  </a:schemeClr>
                </a:solidFill>
              </a:rPr>
              <a:t>commitment </a:t>
            </a:r>
            <a:r>
              <a:rPr lang="en-US" sz="3200" b="1" spc="-45" dirty="0">
                <a:solidFill>
                  <a:schemeClr val="tx1">
                    <a:alpha val="60000"/>
                  </a:schemeClr>
                </a:solidFill>
              </a:rPr>
              <a:t>in 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this </a:t>
            </a:r>
            <a:r>
              <a:rPr lang="en-US" sz="3200" b="1" spc="-45" dirty="0">
                <a:solidFill>
                  <a:schemeClr val="tx1">
                    <a:alpha val="60000"/>
                  </a:schemeClr>
                </a:solidFill>
              </a:rPr>
              <a:t>regard </a:t>
            </a:r>
            <a:r>
              <a:rPr lang="en-US" sz="3200" b="1" spc="15" dirty="0">
                <a:solidFill>
                  <a:schemeClr val="tx1">
                    <a:alpha val="60000"/>
                  </a:schemeClr>
                </a:solidFill>
              </a:rPr>
              <a:t>by 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adoption </a:t>
            </a:r>
            <a:r>
              <a:rPr lang="en-US" sz="3200" b="1" spc="-55" dirty="0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en-US" sz="3200" b="1" spc="-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30" dirty="0">
                <a:solidFill>
                  <a:schemeClr val="tx1">
                    <a:alpha val="60000"/>
                  </a:schemeClr>
                </a:solidFill>
              </a:rPr>
              <a:t>appropriate 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business 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 processes</a:t>
            </a:r>
            <a:r>
              <a:rPr lang="en-US" sz="3200" b="1" spc="1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40" dirty="0">
                <a:solidFill>
                  <a:schemeClr val="tx1">
                    <a:alpha val="60000"/>
                  </a:schemeClr>
                </a:solidFill>
              </a:rPr>
              <a:t>and</a:t>
            </a:r>
            <a:r>
              <a:rPr lang="en-US" sz="3200" b="1" spc="-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strategies.</a:t>
            </a:r>
            <a:r>
              <a:rPr lang="en-US" sz="3200" b="1" spc="1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u="sng" spc="-15" dirty="0">
                <a:solidFill>
                  <a:schemeClr val="tx1">
                    <a:alpha val="60000"/>
                  </a:schemeClr>
                </a:solidFill>
                <a:uFill>
                  <a:solidFill>
                    <a:srgbClr val="000000"/>
                  </a:solidFill>
                </a:uFill>
              </a:rPr>
              <a:t>Thus, </a:t>
            </a:r>
            <a:r>
              <a:rPr lang="en-US" sz="3200" b="1" u="sng" spc="-70" dirty="0">
                <a:solidFill>
                  <a:schemeClr val="tx1">
                    <a:alpha val="60000"/>
                  </a:schemeClr>
                </a:solidFill>
                <a:uFill>
                  <a:solidFill>
                    <a:srgbClr val="000000"/>
                  </a:solidFill>
                </a:uFill>
              </a:rPr>
              <a:t>CSR</a:t>
            </a:r>
            <a:r>
              <a:rPr lang="en-US" sz="3200" b="1" u="sng" spc="-35" dirty="0">
                <a:solidFill>
                  <a:schemeClr val="tx1">
                    <a:alpha val="60000"/>
                  </a:schemeClr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b="1" u="sng" spc="-10" dirty="0">
                <a:solidFill>
                  <a:schemeClr val="tx1">
                    <a:alpha val="60000"/>
                  </a:schemeClr>
                </a:solidFill>
                <a:uFill>
                  <a:solidFill>
                    <a:srgbClr val="000000"/>
                  </a:solidFill>
                </a:uFill>
              </a:rPr>
              <a:t>is</a:t>
            </a:r>
            <a:r>
              <a:rPr lang="en-US" sz="3200" b="1" u="sng" spc="-35" dirty="0">
                <a:solidFill>
                  <a:schemeClr val="tx1">
                    <a:alpha val="60000"/>
                  </a:schemeClr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b="1" u="sng" spc="-40" dirty="0">
                <a:solidFill>
                  <a:schemeClr val="tx1">
                    <a:alpha val="60000"/>
                  </a:schemeClr>
                </a:solidFill>
                <a:uFill>
                  <a:solidFill>
                    <a:srgbClr val="000000"/>
                  </a:solidFill>
                </a:uFill>
              </a:rPr>
              <a:t>no</a:t>
            </a:r>
            <a:r>
              <a:rPr lang="en-US" sz="3200" b="1" u="sng" spc="-25" dirty="0">
                <a:solidFill>
                  <a:schemeClr val="tx1">
                    <a:alpha val="60000"/>
                  </a:schemeClr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b="1" u="sng" spc="-40" dirty="0">
                <a:solidFill>
                  <a:schemeClr val="tx1">
                    <a:alpha val="60000"/>
                  </a:schemeClr>
                </a:solidFill>
                <a:uFill>
                  <a:solidFill>
                    <a:srgbClr val="000000"/>
                  </a:solidFill>
                </a:uFill>
              </a:rPr>
              <a:t>charity</a:t>
            </a:r>
            <a:r>
              <a:rPr lang="en-US" sz="3200" b="1" u="sng" dirty="0">
                <a:solidFill>
                  <a:schemeClr val="tx1">
                    <a:alpha val="60000"/>
                  </a:schemeClr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b="1" u="sng" spc="-70" dirty="0">
                <a:solidFill>
                  <a:schemeClr val="tx1">
                    <a:alpha val="60000"/>
                  </a:schemeClr>
                </a:solidFill>
                <a:uFill>
                  <a:solidFill>
                    <a:srgbClr val="000000"/>
                  </a:solidFill>
                </a:uFill>
              </a:rPr>
              <a:t>or</a:t>
            </a:r>
            <a:r>
              <a:rPr lang="en-US" sz="3200" b="1" u="sng" spc="-20" dirty="0">
                <a:solidFill>
                  <a:schemeClr val="tx1">
                    <a:alpha val="60000"/>
                  </a:schemeClr>
                </a:solidFill>
                <a:uFill>
                  <a:solidFill>
                    <a:srgbClr val="000000"/>
                  </a:solidFill>
                </a:uFill>
              </a:rPr>
              <a:t> mere</a:t>
            </a:r>
            <a:r>
              <a:rPr lang="en-US" sz="3200" b="1" u="sng" dirty="0">
                <a:solidFill>
                  <a:schemeClr val="tx1">
                    <a:alpha val="60000"/>
                  </a:schemeClr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b="1" u="sng" spc="-20" dirty="0">
                <a:solidFill>
                  <a:schemeClr val="tx1">
                    <a:alpha val="60000"/>
                  </a:schemeClr>
                </a:solidFill>
                <a:uFill>
                  <a:solidFill>
                    <a:srgbClr val="000000"/>
                  </a:solidFill>
                </a:uFill>
              </a:rPr>
              <a:t>donations</a:t>
            </a:r>
            <a:r>
              <a:rPr lang="en-US" sz="3200" b="1" spc="-20" dirty="0">
                <a:solidFill>
                  <a:schemeClr val="tx1">
                    <a:alpha val="60000"/>
                  </a:schemeClr>
                </a:solidFill>
              </a:rPr>
              <a:t>.</a:t>
            </a:r>
            <a:endParaRPr lang="en-US" sz="3200" dirty="0">
              <a:solidFill>
                <a:schemeClr val="tx1">
                  <a:alpha val="60000"/>
                </a:schemeClr>
              </a:solidFill>
            </a:endParaRPr>
          </a:p>
          <a:p>
            <a:pPr marL="299085" marR="5080" indent="-228600" algn="just">
              <a:lnSpc>
                <a:spcPct val="90000"/>
              </a:lnSpc>
              <a:spcBef>
                <a:spcPts val="5"/>
              </a:spcBef>
              <a:buSzPct val="94736"/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3200" b="1" spc="-70" dirty="0">
                <a:solidFill>
                  <a:schemeClr val="tx1">
                    <a:alpha val="60000"/>
                  </a:schemeClr>
                </a:solidFill>
              </a:rPr>
              <a:t>CSR 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is </a:t>
            </a:r>
            <a:r>
              <a:rPr lang="en-US" sz="3200" b="1" spc="-90" dirty="0">
                <a:solidFill>
                  <a:schemeClr val="tx1">
                    <a:alpha val="60000"/>
                  </a:schemeClr>
                </a:solidFill>
              </a:rPr>
              <a:t>a </a:t>
            </a:r>
            <a:r>
              <a:rPr lang="en-US" sz="3200" b="1" spc="-45" dirty="0">
                <a:solidFill>
                  <a:schemeClr val="tx1">
                    <a:alpha val="60000"/>
                  </a:schemeClr>
                </a:solidFill>
              </a:rPr>
              <a:t>way </a:t>
            </a:r>
            <a:r>
              <a:rPr lang="en-US" sz="3200" b="1" spc="-55" dirty="0">
                <a:solidFill>
                  <a:schemeClr val="tx1">
                    <a:alpha val="60000"/>
                  </a:schemeClr>
                </a:solidFill>
              </a:rPr>
              <a:t>of 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conducting business, </a:t>
            </a:r>
            <a:r>
              <a:rPr lang="en-US" sz="3200" b="1" spc="15" dirty="0">
                <a:solidFill>
                  <a:schemeClr val="tx1">
                    <a:alpha val="60000"/>
                  </a:schemeClr>
                </a:solidFill>
              </a:rPr>
              <a:t>by </a:t>
            </a:r>
            <a:r>
              <a:rPr lang="en-US" sz="3200" b="1" spc="-35" dirty="0">
                <a:solidFill>
                  <a:schemeClr val="tx1">
                    <a:alpha val="60000"/>
                  </a:schemeClr>
                </a:solidFill>
              </a:rPr>
              <a:t>which </a:t>
            </a:r>
            <a:r>
              <a:rPr lang="en-US" sz="3200" b="1" spc="-30" dirty="0">
                <a:solidFill>
                  <a:schemeClr val="tx1">
                    <a:alpha val="60000"/>
                  </a:schemeClr>
                </a:solidFill>
              </a:rPr>
              <a:t>corporate </a:t>
            </a:r>
            <a:r>
              <a:rPr lang="en-US" sz="3200" b="1" spc="-5" dirty="0">
                <a:solidFill>
                  <a:schemeClr val="tx1">
                    <a:alpha val="60000"/>
                  </a:schemeClr>
                </a:solidFill>
              </a:rPr>
              <a:t>entities 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visibly 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 c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o</a:t>
            </a:r>
            <a:r>
              <a:rPr lang="en-US" sz="3200" b="1" spc="-60" dirty="0">
                <a:solidFill>
                  <a:schemeClr val="tx1">
                    <a:alpha val="60000"/>
                  </a:schemeClr>
                </a:solidFill>
              </a:rPr>
              <a:t>nt</a:t>
            </a:r>
            <a:r>
              <a:rPr lang="en-US" sz="3200" b="1" spc="-45" dirty="0">
                <a:solidFill>
                  <a:schemeClr val="tx1">
                    <a:alpha val="60000"/>
                  </a:schemeClr>
                </a:solidFill>
              </a:rPr>
              <a:t>r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ibut</a:t>
            </a:r>
            <a:r>
              <a:rPr lang="en-US" sz="3200" b="1" spc="-5" dirty="0">
                <a:solidFill>
                  <a:schemeClr val="tx1">
                    <a:alpha val="60000"/>
                  </a:schemeClr>
                </a:solidFill>
              </a:rPr>
              <a:t>e</a:t>
            </a:r>
            <a:r>
              <a:rPr lang="en-US" sz="3200" b="1" spc="10" dirty="0">
                <a:solidFill>
                  <a:schemeClr val="tx1">
                    <a:alpha val="60000"/>
                  </a:schemeClr>
                </a:solidFill>
              </a:rPr>
              <a:t> to</a:t>
            </a:r>
            <a:r>
              <a:rPr lang="en-US" sz="3200" b="1" spc="-3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the </a:t>
            </a:r>
            <a:r>
              <a:rPr lang="en-US" sz="3200" b="1" dirty="0">
                <a:solidFill>
                  <a:schemeClr val="tx1">
                    <a:alpha val="60000"/>
                  </a:schemeClr>
                </a:solidFill>
              </a:rPr>
              <a:t>s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o</a:t>
            </a:r>
            <a:r>
              <a:rPr lang="en-US" sz="3200" b="1" spc="-20" dirty="0">
                <a:solidFill>
                  <a:schemeClr val="tx1">
                    <a:alpha val="60000"/>
                  </a:schemeClr>
                </a:solidFill>
              </a:rPr>
              <a:t>c</a:t>
            </a:r>
            <a:r>
              <a:rPr lang="en-US" sz="3200" b="1" spc="-70" dirty="0">
                <a:solidFill>
                  <a:schemeClr val="tx1">
                    <a:alpha val="60000"/>
                  </a:schemeClr>
                </a:solidFill>
              </a:rPr>
              <a:t>ia</a:t>
            </a:r>
            <a:r>
              <a:rPr lang="en-US" sz="3200" b="1" spc="-45" dirty="0">
                <a:solidFill>
                  <a:schemeClr val="tx1">
                    <a:alpha val="60000"/>
                  </a:schemeClr>
                </a:solidFill>
              </a:rPr>
              <a:t>l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5" dirty="0">
                <a:solidFill>
                  <a:schemeClr val="tx1">
                    <a:alpha val="60000"/>
                  </a:schemeClr>
                </a:solidFill>
              </a:rPr>
              <a:t>g</a:t>
            </a:r>
            <a:r>
              <a:rPr lang="en-US" sz="3200" b="1" dirty="0">
                <a:solidFill>
                  <a:schemeClr val="tx1">
                    <a:alpha val="60000"/>
                  </a:schemeClr>
                </a:solidFill>
              </a:rPr>
              <a:t>o</a:t>
            </a:r>
            <a:r>
              <a:rPr lang="en-US" sz="3200" b="1" spc="5" dirty="0">
                <a:solidFill>
                  <a:schemeClr val="tx1">
                    <a:alpha val="60000"/>
                  </a:schemeClr>
                </a:solidFill>
              </a:rPr>
              <a:t>od.</a:t>
            </a:r>
            <a:r>
              <a:rPr lang="en-US" sz="3200" b="1" spc="-2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140" dirty="0">
                <a:solidFill>
                  <a:schemeClr val="tx1">
                    <a:alpha val="60000"/>
                  </a:schemeClr>
                </a:solidFill>
              </a:rPr>
              <a:t>S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o</a:t>
            </a:r>
            <a:r>
              <a:rPr lang="en-US" sz="3200" b="1" spc="-20" dirty="0">
                <a:solidFill>
                  <a:schemeClr val="tx1">
                    <a:alpha val="60000"/>
                  </a:schemeClr>
                </a:solidFill>
              </a:rPr>
              <a:t>c</a:t>
            </a:r>
            <a:r>
              <a:rPr lang="en-US" sz="3200" b="1" spc="-70" dirty="0">
                <a:solidFill>
                  <a:schemeClr val="tx1">
                    <a:alpha val="60000"/>
                  </a:schemeClr>
                </a:solidFill>
              </a:rPr>
              <a:t>ial</a:t>
            </a:r>
            <a:r>
              <a:rPr lang="en-US" sz="3200" b="1" spc="-40" dirty="0">
                <a:solidFill>
                  <a:schemeClr val="tx1">
                    <a:alpha val="60000"/>
                  </a:schemeClr>
                </a:solidFill>
              </a:rPr>
              <a:t>l</a:t>
            </a:r>
            <a:r>
              <a:rPr lang="en-US" sz="3200" b="1" dirty="0">
                <a:solidFill>
                  <a:schemeClr val="tx1">
                    <a:alpha val="60000"/>
                  </a:schemeClr>
                </a:solidFill>
              </a:rPr>
              <a:t>y</a:t>
            </a:r>
            <a:r>
              <a:rPr lang="en-US" sz="3200" b="1" spc="-2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110" dirty="0">
                <a:solidFill>
                  <a:schemeClr val="tx1">
                    <a:alpha val="60000"/>
                  </a:schemeClr>
                </a:solidFill>
              </a:rPr>
              <a:t>r</a:t>
            </a:r>
            <a:r>
              <a:rPr lang="en-US" sz="3200" b="1" spc="5" dirty="0">
                <a:solidFill>
                  <a:schemeClr val="tx1">
                    <a:alpha val="60000"/>
                  </a:schemeClr>
                </a:solidFill>
              </a:rPr>
              <a:t>e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s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pons</a:t>
            </a:r>
            <a:r>
              <a:rPr lang="en-US" sz="3200" b="1" spc="-20" dirty="0">
                <a:solidFill>
                  <a:schemeClr val="tx1">
                    <a:alpha val="60000"/>
                  </a:schemeClr>
                </a:solidFill>
              </a:rPr>
              <a:t>i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ble</a:t>
            </a:r>
            <a:r>
              <a:rPr lang="en-US" sz="3200" b="1" spc="2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c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o</a:t>
            </a:r>
            <a:r>
              <a:rPr lang="en-US" sz="3200" b="1" spc="50" dirty="0">
                <a:solidFill>
                  <a:schemeClr val="tx1">
                    <a:alpha val="60000"/>
                  </a:schemeClr>
                </a:solidFill>
              </a:rPr>
              <a:t>m</a:t>
            </a:r>
            <a:r>
              <a:rPr lang="en-US" sz="3200" b="1" spc="35" dirty="0">
                <a:solidFill>
                  <a:schemeClr val="tx1">
                    <a:alpha val="60000"/>
                  </a:schemeClr>
                </a:solidFill>
              </a:rPr>
              <a:t>p</a:t>
            </a:r>
            <a:r>
              <a:rPr lang="en-US" sz="3200" b="1" spc="-35" dirty="0">
                <a:solidFill>
                  <a:schemeClr val="tx1">
                    <a:alpha val="60000"/>
                  </a:schemeClr>
                </a:solidFill>
              </a:rPr>
              <a:t>anies</a:t>
            </a:r>
            <a:r>
              <a:rPr lang="en-US" sz="3200" b="1" spc="1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25" dirty="0">
                <a:solidFill>
                  <a:schemeClr val="tx1">
                    <a:alpha val="60000"/>
                  </a:schemeClr>
                </a:solidFill>
              </a:rPr>
              <a:t>us</a:t>
            </a:r>
            <a:r>
              <a:rPr lang="en-US" sz="3200" b="1" spc="-20" dirty="0">
                <a:solidFill>
                  <a:schemeClr val="tx1">
                    <a:alpha val="60000"/>
                  </a:schemeClr>
                </a:solidFill>
              </a:rPr>
              <a:t>e </a:t>
            </a:r>
            <a:r>
              <a:rPr lang="en-US" sz="3200" b="1" spc="-50" dirty="0">
                <a:solidFill>
                  <a:schemeClr val="tx1">
                    <a:alpha val="60000"/>
                  </a:schemeClr>
                </a:solidFill>
              </a:rPr>
              <a:t>C</a:t>
            </a:r>
            <a:r>
              <a:rPr lang="en-US" sz="3200" b="1" spc="-140" dirty="0">
                <a:solidFill>
                  <a:schemeClr val="tx1">
                    <a:alpha val="60000"/>
                  </a:schemeClr>
                </a:solidFill>
              </a:rPr>
              <a:t>S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R</a:t>
            </a:r>
            <a:r>
              <a:rPr lang="en-US" sz="3200" b="1" spc="-5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5" dirty="0">
                <a:solidFill>
                  <a:schemeClr val="tx1">
                    <a:alpha val="60000"/>
                  </a:schemeClr>
                </a:solidFill>
              </a:rPr>
              <a:t>to  </a:t>
            </a:r>
            <a:r>
              <a:rPr lang="en-US" sz="3200" b="1" spc="-25" dirty="0">
                <a:solidFill>
                  <a:schemeClr val="tx1">
                    <a:alpha val="60000"/>
                  </a:schemeClr>
                </a:solidFill>
              </a:rPr>
              <a:t>integrate</a:t>
            </a:r>
            <a:r>
              <a:rPr lang="en-US" sz="3200" b="1" spc="1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economic,</a:t>
            </a:r>
            <a:r>
              <a:rPr lang="en-US" sz="3200" b="1" spc="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40" dirty="0">
                <a:solidFill>
                  <a:schemeClr val="tx1">
                    <a:alpha val="60000"/>
                  </a:schemeClr>
                </a:solidFill>
              </a:rPr>
              <a:t>environmental</a:t>
            </a:r>
            <a:r>
              <a:rPr lang="en-US" sz="3200" b="1" spc="1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35" dirty="0">
                <a:solidFill>
                  <a:schemeClr val="tx1">
                    <a:alpha val="60000"/>
                  </a:schemeClr>
                </a:solidFill>
              </a:rPr>
              <a:t>and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35" dirty="0">
                <a:solidFill>
                  <a:schemeClr val="tx1">
                    <a:alpha val="60000"/>
                  </a:schemeClr>
                </a:solidFill>
              </a:rPr>
              <a:t>social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objectives</a:t>
            </a:r>
            <a:r>
              <a:rPr lang="en-US" sz="3200" b="1" spc="2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15" dirty="0">
                <a:solidFill>
                  <a:schemeClr val="tx1">
                    <a:alpha val="60000"/>
                  </a:schemeClr>
                </a:solidFill>
              </a:rPr>
              <a:t>with</a:t>
            </a:r>
            <a:r>
              <a:rPr lang="en-US" sz="3200" b="1" spc="-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10" dirty="0">
                <a:solidFill>
                  <a:schemeClr val="tx1">
                    <a:alpha val="60000"/>
                  </a:schemeClr>
                </a:solidFill>
              </a:rPr>
              <a:t>the </a:t>
            </a:r>
            <a:r>
              <a:rPr lang="en-US" sz="3200" b="1" spc="-40" dirty="0">
                <a:solidFill>
                  <a:schemeClr val="tx1">
                    <a:alpha val="60000"/>
                  </a:schemeClr>
                </a:solidFill>
              </a:rPr>
              <a:t>company’s</a:t>
            </a:r>
            <a:r>
              <a:rPr lang="en-US" sz="3200" b="1" spc="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25" dirty="0">
                <a:solidFill>
                  <a:schemeClr val="tx1">
                    <a:alpha val="60000"/>
                  </a:schemeClr>
                </a:solidFill>
              </a:rPr>
              <a:t>operations</a:t>
            </a:r>
            <a:r>
              <a:rPr lang="en-US" sz="3200" b="1" spc="-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3200" b="1" spc="-40" dirty="0">
                <a:solidFill>
                  <a:schemeClr val="tx1">
                    <a:alpha val="60000"/>
                  </a:schemeClr>
                </a:solidFill>
              </a:rPr>
              <a:t>and</a:t>
            </a:r>
            <a:r>
              <a:rPr lang="en-US" sz="3200" b="1" spc="-20" dirty="0">
                <a:solidFill>
                  <a:schemeClr val="tx1">
                    <a:alpha val="60000"/>
                  </a:schemeClr>
                </a:solidFill>
              </a:rPr>
              <a:t> growth.</a:t>
            </a:r>
            <a:endParaRPr lang="en-US" sz="3200" dirty="0">
              <a:solidFill>
                <a:schemeClr val="tx1">
                  <a:alpha val="60000"/>
                </a:schemeClr>
              </a:solidFill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3581400" y="353095"/>
            <a:ext cx="3343942" cy="521130"/>
            <a:chOff x="2546604" y="960119"/>
            <a:chExt cx="3688079" cy="5638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0988" y="960119"/>
              <a:ext cx="3543300" cy="4693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5658" y="994409"/>
              <a:ext cx="3470529" cy="4000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6604" y="1411223"/>
              <a:ext cx="3613404" cy="1127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88386" y="1452371"/>
              <a:ext cx="3531235" cy="30480"/>
            </a:xfrm>
            <a:custGeom>
              <a:avLst/>
              <a:gdLst/>
              <a:ahLst/>
              <a:cxnLst/>
              <a:rect l="l" t="t" r="r" b="b"/>
              <a:pathLst>
                <a:path w="3531235" h="30480">
                  <a:moveTo>
                    <a:pt x="3531108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3531108" y="30479"/>
                  </a:lnTo>
                  <a:lnTo>
                    <a:pt x="35311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" name="object 7"/>
            <p:cNvSpPr/>
            <p:nvPr/>
          </p:nvSpPr>
          <p:spPr>
            <a:xfrm>
              <a:off x="2588386" y="1452371"/>
              <a:ext cx="3531235" cy="30480"/>
            </a:xfrm>
            <a:custGeom>
              <a:avLst/>
              <a:gdLst/>
              <a:ahLst/>
              <a:cxnLst/>
              <a:rect l="l" t="t" r="r" b="b"/>
              <a:pathLst>
                <a:path w="3531235" h="30480">
                  <a:moveTo>
                    <a:pt x="0" y="0"/>
                  </a:moveTo>
                  <a:lnTo>
                    <a:pt x="1765553" y="0"/>
                  </a:lnTo>
                  <a:lnTo>
                    <a:pt x="3531108" y="0"/>
                  </a:lnTo>
                  <a:lnTo>
                    <a:pt x="3531108" y="30479"/>
                  </a:lnTo>
                  <a:lnTo>
                    <a:pt x="1765553" y="30479"/>
                  </a:lnTo>
                  <a:lnTo>
                    <a:pt x="0" y="3047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6F7F4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7523" y="1129283"/>
              <a:ext cx="137160" cy="30022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38418" y="1170558"/>
              <a:ext cx="55880" cy="217804"/>
            </a:xfrm>
            <a:custGeom>
              <a:avLst/>
              <a:gdLst/>
              <a:ahLst/>
              <a:cxnLst/>
              <a:rect l="l" t="t" r="r" b="b"/>
              <a:pathLst>
                <a:path w="55879" h="217805">
                  <a:moveTo>
                    <a:pt x="55753" y="157861"/>
                  </a:moveTo>
                  <a:lnTo>
                    <a:pt x="0" y="157861"/>
                  </a:lnTo>
                  <a:lnTo>
                    <a:pt x="0" y="217805"/>
                  </a:lnTo>
                  <a:lnTo>
                    <a:pt x="55753" y="217805"/>
                  </a:lnTo>
                  <a:lnTo>
                    <a:pt x="55753" y="157861"/>
                  </a:lnTo>
                  <a:close/>
                </a:path>
                <a:path w="55879" h="217805">
                  <a:moveTo>
                    <a:pt x="55753" y="0"/>
                  </a:moveTo>
                  <a:lnTo>
                    <a:pt x="0" y="0"/>
                  </a:lnTo>
                  <a:lnTo>
                    <a:pt x="0" y="60452"/>
                  </a:lnTo>
                  <a:lnTo>
                    <a:pt x="55753" y="60452"/>
                  </a:lnTo>
                  <a:lnTo>
                    <a:pt x="557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8417" y="1170558"/>
              <a:ext cx="55880" cy="217804"/>
            </a:xfrm>
            <a:custGeom>
              <a:avLst/>
              <a:gdLst/>
              <a:ahLst/>
              <a:cxnLst/>
              <a:rect l="l" t="t" r="r" b="b"/>
              <a:pathLst>
                <a:path w="55879" h="217805">
                  <a:moveTo>
                    <a:pt x="0" y="157861"/>
                  </a:moveTo>
                  <a:lnTo>
                    <a:pt x="55753" y="157861"/>
                  </a:lnTo>
                  <a:lnTo>
                    <a:pt x="55753" y="217804"/>
                  </a:lnTo>
                  <a:lnTo>
                    <a:pt x="0" y="217804"/>
                  </a:lnTo>
                  <a:lnTo>
                    <a:pt x="0" y="157861"/>
                  </a:lnTo>
                  <a:close/>
                </a:path>
                <a:path w="55879" h="217805">
                  <a:moveTo>
                    <a:pt x="0" y="0"/>
                  </a:moveTo>
                  <a:lnTo>
                    <a:pt x="55753" y="0"/>
                  </a:lnTo>
                  <a:lnTo>
                    <a:pt x="55753" y="60451"/>
                  </a:lnTo>
                  <a:lnTo>
                    <a:pt x="0" y="6045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6F7F4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534925"/>
            <a:ext cx="9144000" cy="2741676"/>
            <a:chOff x="0" y="534923"/>
            <a:chExt cx="9144000" cy="5771515"/>
          </a:xfrm>
        </p:grpSpPr>
        <p:sp>
          <p:nvSpPr>
            <p:cNvPr id="3" name="object 3"/>
            <p:cNvSpPr/>
            <p:nvPr/>
          </p:nvSpPr>
          <p:spPr>
            <a:xfrm>
              <a:off x="1278636" y="2354579"/>
              <a:ext cx="6595745" cy="0"/>
            </a:xfrm>
            <a:custGeom>
              <a:avLst/>
              <a:gdLst/>
              <a:ahLst/>
              <a:cxnLst/>
              <a:rect l="l" t="t" r="r" b="b"/>
              <a:pathLst>
                <a:path w="6595745">
                  <a:moveTo>
                    <a:pt x="0" y="0"/>
                  </a:moveTo>
                  <a:lnTo>
                    <a:pt x="6595490" y="0"/>
                  </a:lnTo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0988" y="960119"/>
              <a:ext cx="3543300" cy="469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5658" y="994409"/>
              <a:ext cx="3470529" cy="4000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6604" y="1411223"/>
              <a:ext cx="3613404" cy="1127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88386" y="1452371"/>
              <a:ext cx="3531235" cy="30480"/>
            </a:xfrm>
            <a:custGeom>
              <a:avLst/>
              <a:gdLst/>
              <a:ahLst/>
              <a:cxnLst/>
              <a:rect l="l" t="t" r="r" b="b"/>
              <a:pathLst>
                <a:path w="3531235" h="30480">
                  <a:moveTo>
                    <a:pt x="3531108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3531108" y="30479"/>
                  </a:lnTo>
                  <a:lnTo>
                    <a:pt x="35311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88386" y="1452371"/>
              <a:ext cx="3531235" cy="30480"/>
            </a:xfrm>
            <a:custGeom>
              <a:avLst/>
              <a:gdLst/>
              <a:ahLst/>
              <a:cxnLst/>
              <a:rect l="l" t="t" r="r" b="b"/>
              <a:pathLst>
                <a:path w="3531235" h="30480">
                  <a:moveTo>
                    <a:pt x="0" y="0"/>
                  </a:moveTo>
                  <a:lnTo>
                    <a:pt x="1765553" y="0"/>
                  </a:lnTo>
                  <a:lnTo>
                    <a:pt x="3531108" y="0"/>
                  </a:lnTo>
                  <a:lnTo>
                    <a:pt x="3531108" y="30479"/>
                  </a:lnTo>
                  <a:lnTo>
                    <a:pt x="1765553" y="30479"/>
                  </a:lnTo>
                  <a:lnTo>
                    <a:pt x="0" y="3047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6F7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7523" y="1129283"/>
              <a:ext cx="137160" cy="3002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38418" y="1170558"/>
              <a:ext cx="55880" cy="217804"/>
            </a:xfrm>
            <a:custGeom>
              <a:avLst/>
              <a:gdLst/>
              <a:ahLst/>
              <a:cxnLst/>
              <a:rect l="l" t="t" r="r" b="b"/>
              <a:pathLst>
                <a:path w="55879" h="217805">
                  <a:moveTo>
                    <a:pt x="55753" y="157861"/>
                  </a:moveTo>
                  <a:lnTo>
                    <a:pt x="0" y="157861"/>
                  </a:lnTo>
                  <a:lnTo>
                    <a:pt x="0" y="217805"/>
                  </a:lnTo>
                  <a:lnTo>
                    <a:pt x="55753" y="217805"/>
                  </a:lnTo>
                  <a:lnTo>
                    <a:pt x="55753" y="157861"/>
                  </a:lnTo>
                  <a:close/>
                </a:path>
                <a:path w="55879" h="217805">
                  <a:moveTo>
                    <a:pt x="55753" y="0"/>
                  </a:moveTo>
                  <a:lnTo>
                    <a:pt x="0" y="0"/>
                  </a:lnTo>
                  <a:lnTo>
                    <a:pt x="0" y="60452"/>
                  </a:lnTo>
                  <a:lnTo>
                    <a:pt x="55753" y="60452"/>
                  </a:lnTo>
                  <a:lnTo>
                    <a:pt x="557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38417" y="1170558"/>
              <a:ext cx="55880" cy="217804"/>
            </a:xfrm>
            <a:custGeom>
              <a:avLst/>
              <a:gdLst/>
              <a:ahLst/>
              <a:cxnLst/>
              <a:rect l="l" t="t" r="r" b="b"/>
              <a:pathLst>
                <a:path w="55879" h="217805">
                  <a:moveTo>
                    <a:pt x="0" y="157861"/>
                  </a:moveTo>
                  <a:lnTo>
                    <a:pt x="55753" y="157861"/>
                  </a:lnTo>
                  <a:lnTo>
                    <a:pt x="55753" y="217804"/>
                  </a:lnTo>
                  <a:lnTo>
                    <a:pt x="0" y="217804"/>
                  </a:lnTo>
                  <a:lnTo>
                    <a:pt x="0" y="157861"/>
                  </a:lnTo>
                  <a:close/>
                </a:path>
                <a:path w="55879" h="217805">
                  <a:moveTo>
                    <a:pt x="0" y="0"/>
                  </a:moveTo>
                  <a:lnTo>
                    <a:pt x="55753" y="0"/>
                  </a:lnTo>
                  <a:lnTo>
                    <a:pt x="55753" y="60451"/>
                  </a:lnTo>
                  <a:lnTo>
                    <a:pt x="0" y="6045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6F7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8600" y="1727962"/>
            <a:ext cx="11811000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2700" indent="-287020" algn="just"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“Corporate</a:t>
            </a:r>
            <a:r>
              <a:rPr sz="2800" b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Social</a:t>
            </a:r>
            <a:r>
              <a:rPr sz="28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Responsibility”</a:t>
            </a:r>
            <a:r>
              <a:rPr sz="2800" b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(CSR)</a:t>
            </a:r>
            <a:r>
              <a:rPr sz="28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Means</a:t>
            </a:r>
            <a:r>
              <a:rPr sz="2800" b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8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include</a:t>
            </a:r>
            <a:r>
              <a:rPr sz="2800" b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but </a:t>
            </a:r>
            <a:r>
              <a:rPr sz="2800" b="1" spc="-4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not</a:t>
            </a:r>
            <a:r>
              <a:rPr sz="28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limited</a:t>
            </a:r>
            <a:r>
              <a:rPr sz="28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8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:-</a:t>
            </a:r>
            <a:endParaRPr sz="2800" dirty="0">
              <a:latin typeface="Times New Roman"/>
              <a:cs typeface="Times New Roman"/>
            </a:endParaRPr>
          </a:p>
          <a:p>
            <a:pPr marL="299085" marR="464820" lvl="1" algn="just">
              <a:buAutoNum type="arabicParenR"/>
              <a:tabLst>
                <a:tab pos="527685" algn="l"/>
              </a:tabLst>
            </a:pPr>
            <a:r>
              <a:rPr sz="28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Projects</a:t>
            </a:r>
            <a:r>
              <a:rPr sz="28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programs</a:t>
            </a:r>
            <a:r>
              <a:rPr sz="28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relating</a:t>
            </a:r>
            <a:r>
              <a:rPr sz="28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activities</a:t>
            </a:r>
            <a:r>
              <a:rPr sz="2800" b="1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specified</a:t>
            </a:r>
            <a:r>
              <a:rPr sz="2800" b="1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8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800" b="1" spc="-4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schedule</a:t>
            </a:r>
            <a:r>
              <a:rPr sz="28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VII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of</a:t>
            </a:r>
            <a:r>
              <a:rPr sz="2800" b="1" spc="2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Act;</a:t>
            </a:r>
            <a:r>
              <a:rPr sz="28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endParaRPr sz="2800" dirty="0">
              <a:latin typeface="Times New Roman"/>
              <a:cs typeface="Times New Roman"/>
            </a:endParaRPr>
          </a:p>
          <a:p>
            <a:pPr marL="299085" marR="5080" lvl="1" algn="just">
              <a:buAutoNum type="arabicParenR"/>
              <a:tabLst>
                <a:tab pos="544830" algn="l"/>
              </a:tabLst>
            </a:pPr>
            <a:r>
              <a:rPr sz="28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Projects</a:t>
            </a:r>
            <a:r>
              <a:rPr sz="28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8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Programs</a:t>
            </a:r>
            <a:r>
              <a:rPr sz="28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relating</a:t>
            </a:r>
            <a:r>
              <a:rPr sz="28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activities</a:t>
            </a:r>
            <a:r>
              <a:rPr sz="2800" b="1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undertaken</a:t>
            </a:r>
            <a:r>
              <a:rPr sz="28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by </a:t>
            </a:r>
            <a:r>
              <a:rPr sz="28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45" dirty="0">
                <a:solidFill>
                  <a:srgbClr val="252525"/>
                </a:solidFill>
                <a:latin typeface="Times New Roman"/>
                <a:cs typeface="Times New Roman"/>
              </a:rPr>
              <a:t>BODs</a:t>
            </a:r>
            <a:r>
              <a:rPr sz="28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800" b="1" spc="2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company</a:t>
            </a:r>
            <a:r>
              <a:rPr sz="28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8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pursuance</a:t>
            </a:r>
            <a:r>
              <a:rPr sz="28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800" b="1" spc="2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recommendations</a:t>
            </a:r>
            <a:r>
              <a:rPr sz="2800" b="1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800" b="1" spc="-4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CSR</a:t>
            </a:r>
            <a:r>
              <a:rPr sz="28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committee</a:t>
            </a:r>
            <a:r>
              <a:rPr sz="2800" b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800" b="1" spc="2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8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Board</a:t>
            </a:r>
            <a:r>
              <a:rPr sz="28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as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per</a:t>
            </a:r>
            <a:r>
              <a:rPr sz="28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declared</a:t>
            </a:r>
            <a:r>
              <a:rPr sz="28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CSR</a:t>
            </a:r>
            <a:r>
              <a:rPr sz="28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Policy</a:t>
            </a:r>
            <a:r>
              <a:rPr sz="28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company</a:t>
            </a:r>
            <a:r>
              <a:rPr sz="28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enumerated</a:t>
            </a:r>
            <a:r>
              <a:rPr sz="28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8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schedule</a:t>
            </a:r>
            <a:r>
              <a:rPr sz="2800" b="1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VII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of</a:t>
            </a:r>
            <a:r>
              <a:rPr sz="2800" b="1" spc="2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Act.</a:t>
            </a:r>
            <a:endParaRPr sz="3200" dirty="0">
              <a:latin typeface="Times New Roman"/>
              <a:cs typeface="Times New Roman"/>
            </a:endParaRPr>
          </a:p>
          <a:p>
            <a:pPr marL="299085" marR="338455" indent="-287020" algn="just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“CSR</a:t>
            </a:r>
            <a:r>
              <a:rPr sz="28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Policy”</a:t>
            </a:r>
            <a:r>
              <a:rPr sz="28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relates</a:t>
            </a:r>
            <a:r>
              <a:rPr sz="28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activities</a:t>
            </a:r>
            <a:r>
              <a:rPr sz="28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8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undertaken</a:t>
            </a:r>
            <a:r>
              <a:rPr sz="28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by</a:t>
            </a:r>
            <a:r>
              <a:rPr sz="28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800" b="1" spc="-4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company</a:t>
            </a:r>
            <a:r>
              <a:rPr sz="28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as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specified</a:t>
            </a:r>
            <a:r>
              <a:rPr sz="2800" b="1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schedule</a:t>
            </a:r>
            <a:r>
              <a:rPr sz="2800" b="1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VII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of</a:t>
            </a:r>
            <a:r>
              <a:rPr sz="2800" b="1" spc="2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8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act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8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8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expenditure</a:t>
            </a:r>
            <a:r>
              <a:rPr sz="2800" b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thereon,</a:t>
            </a:r>
            <a:r>
              <a:rPr sz="28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excluding</a:t>
            </a:r>
            <a:r>
              <a:rPr sz="28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activities</a:t>
            </a:r>
            <a:r>
              <a:rPr sz="2800" b="1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undertaken</a:t>
            </a:r>
            <a:r>
              <a:rPr sz="28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pursuance</a:t>
            </a:r>
            <a:r>
              <a:rPr sz="2800" b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800" b="1" spc="2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normal</a:t>
            </a:r>
            <a:r>
              <a:rPr sz="2800" b="1" dirty="0">
                <a:solidFill>
                  <a:srgbClr val="252525"/>
                </a:solidFill>
                <a:latin typeface="Times New Roman"/>
                <a:cs typeface="Times New Roman"/>
              </a:rPr>
              <a:t> course</a:t>
            </a:r>
            <a:r>
              <a:rPr sz="28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800" b="1" spc="2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business</a:t>
            </a:r>
            <a:r>
              <a:rPr sz="2800" b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800" b="1" spc="2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8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company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63" y="1513332"/>
            <a:ext cx="9144000" cy="3832860"/>
            <a:chOff x="63" y="1513332"/>
            <a:chExt cx="9144000" cy="3832860"/>
          </a:xfrm>
        </p:grpSpPr>
        <p:sp>
          <p:nvSpPr>
            <p:cNvPr id="4" name="object 4"/>
            <p:cNvSpPr/>
            <p:nvPr/>
          </p:nvSpPr>
          <p:spPr>
            <a:xfrm>
              <a:off x="1514855" y="1520952"/>
              <a:ext cx="6114415" cy="3817620"/>
            </a:xfrm>
            <a:custGeom>
              <a:avLst/>
              <a:gdLst/>
              <a:ahLst/>
              <a:cxnLst/>
              <a:rect l="l" t="t" r="r" b="b"/>
              <a:pathLst>
                <a:path w="6114415" h="3817620">
                  <a:moveTo>
                    <a:pt x="0" y="3817620"/>
                  </a:moveTo>
                  <a:lnTo>
                    <a:pt x="6114288" y="3817620"/>
                  </a:lnTo>
                  <a:lnTo>
                    <a:pt x="6114288" y="0"/>
                  </a:lnTo>
                  <a:lnTo>
                    <a:pt x="0" y="0"/>
                  </a:lnTo>
                  <a:lnTo>
                    <a:pt x="0" y="381762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" y="3128772"/>
              <a:ext cx="1664081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9791" y="3128772"/>
              <a:ext cx="1664080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19300" y="3471672"/>
              <a:ext cx="5113020" cy="0"/>
            </a:xfrm>
            <a:custGeom>
              <a:avLst/>
              <a:gdLst/>
              <a:ahLst/>
              <a:cxnLst/>
              <a:rect l="l" t="t" r="r" b="b"/>
              <a:pathLst>
                <a:path w="5113020">
                  <a:moveTo>
                    <a:pt x="0" y="0"/>
                  </a:moveTo>
                  <a:lnTo>
                    <a:pt x="5113020" y="0"/>
                  </a:lnTo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800" y="1866900"/>
              <a:ext cx="1752600" cy="3124200"/>
            </a:xfrm>
            <a:custGeom>
              <a:avLst/>
              <a:gdLst/>
              <a:ahLst/>
              <a:cxnLst/>
              <a:rect l="l" t="t" r="r" b="b"/>
              <a:pathLst>
                <a:path w="1752600" h="3124200">
                  <a:moveTo>
                    <a:pt x="54775" y="781050"/>
                  </a:moveTo>
                  <a:lnTo>
                    <a:pt x="0" y="781050"/>
                  </a:lnTo>
                  <a:lnTo>
                    <a:pt x="0" y="2343150"/>
                  </a:lnTo>
                  <a:lnTo>
                    <a:pt x="54775" y="2343150"/>
                  </a:lnTo>
                  <a:lnTo>
                    <a:pt x="54775" y="781050"/>
                  </a:lnTo>
                  <a:close/>
                </a:path>
                <a:path w="1752600" h="3124200">
                  <a:moveTo>
                    <a:pt x="219075" y="781050"/>
                  </a:moveTo>
                  <a:lnTo>
                    <a:pt x="109537" y="781050"/>
                  </a:lnTo>
                  <a:lnTo>
                    <a:pt x="109537" y="2343150"/>
                  </a:lnTo>
                  <a:lnTo>
                    <a:pt x="219075" y="2343150"/>
                  </a:lnTo>
                  <a:lnTo>
                    <a:pt x="219075" y="781050"/>
                  </a:lnTo>
                  <a:close/>
                </a:path>
                <a:path w="1752600" h="3124200">
                  <a:moveTo>
                    <a:pt x="876300" y="0"/>
                  </a:moveTo>
                  <a:lnTo>
                    <a:pt x="876300" y="781050"/>
                  </a:lnTo>
                  <a:lnTo>
                    <a:pt x="273837" y="781050"/>
                  </a:lnTo>
                  <a:lnTo>
                    <a:pt x="273837" y="2343150"/>
                  </a:lnTo>
                  <a:lnTo>
                    <a:pt x="876300" y="2343150"/>
                  </a:lnTo>
                  <a:lnTo>
                    <a:pt x="876300" y="3124200"/>
                  </a:lnTo>
                  <a:lnTo>
                    <a:pt x="1752600" y="1562100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EAF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800" y="1866900"/>
              <a:ext cx="1752600" cy="3124200"/>
            </a:xfrm>
            <a:custGeom>
              <a:avLst/>
              <a:gdLst/>
              <a:ahLst/>
              <a:cxnLst/>
              <a:rect l="l" t="t" r="r" b="b"/>
              <a:pathLst>
                <a:path w="1752600" h="3124200">
                  <a:moveTo>
                    <a:pt x="0" y="781050"/>
                  </a:moveTo>
                  <a:lnTo>
                    <a:pt x="54775" y="781050"/>
                  </a:lnTo>
                  <a:lnTo>
                    <a:pt x="54775" y="2343150"/>
                  </a:lnTo>
                  <a:lnTo>
                    <a:pt x="0" y="2343150"/>
                  </a:lnTo>
                  <a:lnTo>
                    <a:pt x="0" y="781050"/>
                  </a:lnTo>
                  <a:close/>
                </a:path>
                <a:path w="1752600" h="3124200">
                  <a:moveTo>
                    <a:pt x="109537" y="781050"/>
                  </a:moveTo>
                  <a:lnTo>
                    <a:pt x="219075" y="781050"/>
                  </a:lnTo>
                  <a:lnTo>
                    <a:pt x="219075" y="2343150"/>
                  </a:lnTo>
                  <a:lnTo>
                    <a:pt x="109537" y="2343150"/>
                  </a:lnTo>
                  <a:lnTo>
                    <a:pt x="109537" y="781050"/>
                  </a:lnTo>
                  <a:close/>
                </a:path>
                <a:path w="1752600" h="3124200">
                  <a:moveTo>
                    <a:pt x="273837" y="781050"/>
                  </a:moveTo>
                  <a:lnTo>
                    <a:pt x="876300" y="781050"/>
                  </a:lnTo>
                  <a:lnTo>
                    <a:pt x="876300" y="0"/>
                  </a:lnTo>
                  <a:lnTo>
                    <a:pt x="1752600" y="1562100"/>
                  </a:lnTo>
                  <a:lnTo>
                    <a:pt x="876300" y="3124200"/>
                  </a:lnTo>
                  <a:lnTo>
                    <a:pt x="876300" y="2343150"/>
                  </a:lnTo>
                  <a:lnTo>
                    <a:pt x="273837" y="2343150"/>
                  </a:lnTo>
                  <a:lnTo>
                    <a:pt x="273837" y="78105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91509" y="362458"/>
            <a:ext cx="4642485" cy="5594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55085" algn="l"/>
              </a:tabLst>
            </a:pPr>
            <a:r>
              <a:rPr sz="3500" spc="-150" dirty="0">
                <a:solidFill>
                  <a:srgbClr val="252525"/>
                </a:solidFill>
                <a:latin typeface="Times New Roman"/>
                <a:cs typeface="Times New Roman"/>
              </a:rPr>
              <a:t>Ba</a:t>
            </a:r>
            <a:r>
              <a:rPr sz="3500" spc="-95" dirty="0">
                <a:solidFill>
                  <a:srgbClr val="252525"/>
                </a:solidFill>
                <a:latin typeface="Times New Roman"/>
                <a:cs typeface="Times New Roman"/>
              </a:rPr>
              <a:t>s</a:t>
            </a:r>
            <a:r>
              <a:rPr sz="3500" spc="-135" dirty="0">
                <a:solidFill>
                  <a:srgbClr val="252525"/>
                </a:solidFill>
                <a:latin typeface="Times New Roman"/>
                <a:cs typeface="Times New Roman"/>
              </a:rPr>
              <a:t>ic</a:t>
            </a:r>
            <a:r>
              <a:rPr sz="35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500" spc="-35" dirty="0">
                <a:solidFill>
                  <a:srgbClr val="252525"/>
                </a:solidFill>
                <a:latin typeface="Times New Roman"/>
                <a:cs typeface="Times New Roman"/>
              </a:rPr>
              <a:t>Constituent</a:t>
            </a:r>
            <a:r>
              <a:rPr sz="3500" spc="-25" dirty="0">
                <a:solidFill>
                  <a:srgbClr val="252525"/>
                </a:solidFill>
                <a:latin typeface="Times New Roman"/>
                <a:cs typeface="Times New Roman"/>
              </a:rPr>
              <a:t>s</a:t>
            </a:r>
            <a:r>
              <a:rPr sz="3500" spc="-5" dirty="0">
                <a:solidFill>
                  <a:srgbClr val="252525"/>
                </a:solidFill>
                <a:latin typeface="Times New Roman"/>
                <a:cs typeface="Times New Roman"/>
              </a:rPr>
              <a:t> o</a:t>
            </a:r>
            <a:r>
              <a:rPr sz="3500" dirty="0">
                <a:solidFill>
                  <a:srgbClr val="252525"/>
                </a:solidFill>
                <a:latin typeface="Times New Roman"/>
                <a:cs typeface="Times New Roman"/>
              </a:rPr>
              <a:t>f	</a:t>
            </a:r>
            <a:r>
              <a:rPr sz="3500" spc="-180" dirty="0">
                <a:solidFill>
                  <a:srgbClr val="252525"/>
                </a:solidFill>
                <a:latin typeface="Times New Roman"/>
                <a:cs typeface="Times New Roman"/>
              </a:rPr>
              <a:t>CSR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2555" y="2666492"/>
            <a:ext cx="88074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65" dirty="0">
                <a:latin typeface="Times New Roman"/>
                <a:cs typeface="Times New Roman"/>
              </a:rPr>
              <a:t>C</a:t>
            </a:r>
            <a:r>
              <a:rPr sz="1600" spc="10" dirty="0">
                <a:latin typeface="Times New Roman"/>
                <a:cs typeface="Times New Roman"/>
              </a:rPr>
              <a:t>ont</a:t>
            </a:r>
            <a:r>
              <a:rPr sz="1600" spc="-50" dirty="0">
                <a:latin typeface="Times New Roman"/>
                <a:cs typeface="Times New Roman"/>
              </a:rPr>
              <a:t>r</a:t>
            </a:r>
            <a:r>
              <a:rPr sz="1600" spc="-55" dirty="0">
                <a:latin typeface="Times New Roman"/>
                <a:cs typeface="Times New Roman"/>
              </a:rPr>
              <a:t>i</a:t>
            </a:r>
            <a:r>
              <a:rPr sz="1600" spc="-15" dirty="0">
                <a:latin typeface="Times New Roman"/>
                <a:cs typeface="Times New Roman"/>
              </a:rPr>
              <a:t>bute  </a:t>
            </a:r>
            <a:r>
              <a:rPr sz="1600" spc="-35" dirty="0">
                <a:latin typeface="Times New Roman"/>
                <a:cs typeface="Times New Roman"/>
              </a:rPr>
              <a:t>towards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a 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s</a:t>
            </a:r>
            <a:r>
              <a:rPr sz="1600" spc="-15" dirty="0">
                <a:latin typeface="Times New Roman"/>
                <a:cs typeface="Times New Roman"/>
              </a:rPr>
              <a:t>ust</a:t>
            </a:r>
            <a:r>
              <a:rPr sz="1600" spc="-95" dirty="0">
                <a:latin typeface="Times New Roman"/>
                <a:cs typeface="Times New Roman"/>
              </a:rPr>
              <a:t>a</a:t>
            </a:r>
            <a:r>
              <a:rPr sz="1600" spc="-65" dirty="0">
                <a:latin typeface="Times New Roman"/>
                <a:cs typeface="Times New Roman"/>
              </a:rPr>
              <a:t>i</a:t>
            </a:r>
            <a:r>
              <a:rPr sz="1600" spc="-35" dirty="0">
                <a:latin typeface="Times New Roman"/>
                <a:cs typeface="Times New Roman"/>
              </a:rPr>
              <a:t>nable  </a:t>
            </a:r>
            <a:r>
              <a:rPr sz="1600" spc="-30" dirty="0">
                <a:latin typeface="Times New Roman"/>
                <a:cs typeface="Times New Roman"/>
              </a:rPr>
              <a:t>economic 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-55" dirty="0">
                <a:latin typeface="Times New Roman"/>
                <a:cs typeface="Times New Roman"/>
              </a:rPr>
              <a:t>e</a:t>
            </a:r>
            <a:r>
              <a:rPr sz="1600" spc="-95" dirty="0">
                <a:latin typeface="Times New Roman"/>
                <a:cs typeface="Times New Roman"/>
              </a:rPr>
              <a:t>v</a:t>
            </a:r>
            <a:r>
              <a:rPr sz="1600" spc="-55" dirty="0">
                <a:latin typeface="Times New Roman"/>
                <a:cs typeface="Times New Roman"/>
              </a:rPr>
              <a:t>e</a:t>
            </a:r>
            <a:r>
              <a:rPr sz="1600" spc="-85" dirty="0">
                <a:latin typeface="Times New Roman"/>
                <a:cs typeface="Times New Roman"/>
              </a:rPr>
              <a:t>l</a:t>
            </a:r>
            <a:r>
              <a:rPr sz="1600" spc="-5" dirty="0">
                <a:latin typeface="Times New Roman"/>
                <a:cs typeface="Times New Roman"/>
              </a:rPr>
              <a:t>op</a:t>
            </a:r>
            <a:r>
              <a:rPr sz="1600" spc="10" dirty="0">
                <a:latin typeface="Times New Roman"/>
                <a:cs typeface="Times New Roman"/>
              </a:rPr>
              <a:t>m</a:t>
            </a:r>
            <a:r>
              <a:rPr sz="1600" spc="-5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62556" y="3887470"/>
            <a:ext cx="1885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15" dirty="0">
                <a:latin typeface="Times New Roman"/>
                <a:cs typeface="Times New Roman"/>
              </a:rPr>
              <a:t>nt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92879" y="2031492"/>
            <a:ext cx="2148840" cy="2758440"/>
            <a:chOff x="2468879" y="2031492"/>
            <a:chExt cx="2148840" cy="2758440"/>
          </a:xfrm>
        </p:grpSpPr>
        <p:sp>
          <p:nvSpPr>
            <p:cNvPr id="14" name="object 14"/>
            <p:cNvSpPr/>
            <p:nvPr/>
          </p:nvSpPr>
          <p:spPr>
            <a:xfrm>
              <a:off x="2476499" y="2039112"/>
              <a:ext cx="2133600" cy="2743200"/>
            </a:xfrm>
            <a:custGeom>
              <a:avLst/>
              <a:gdLst/>
              <a:ahLst/>
              <a:cxnLst/>
              <a:rect l="l" t="t" r="r" b="b"/>
              <a:pathLst>
                <a:path w="2133600" h="2743200">
                  <a:moveTo>
                    <a:pt x="66675" y="685800"/>
                  </a:moveTo>
                  <a:lnTo>
                    <a:pt x="0" y="685800"/>
                  </a:lnTo>
                  <a:lnTo>
                    <a:pt x="0" y="2057400"/>
                  </a:lnTo>
                  <a:lnTo>
                    <a:pt x="66675" y="2057400"/>
                  </a:lnTo>
                  <a:lnTo>
                    <a:pt x="66675" y="685800"/>
                  </a:lnTo>
                  <a:close/>
                </a:path>
                <a:path w="2133600" h="2743200">
                  <a:moveTo>
                    <a:pt x="266700" y="685800"/>
                  </a:moveTo>
                  <a:lnTo>
                    <a:pt x="133350" y="685800"/>
                  </a:lnTo>
                  <a:lnTo>
                    <a:pt x="133350" y="2057400"/>
                  </a:lnTo>
                  <a:lnTo>
                    <a:pt x="266700" y="2057400"/>
                  </a:lnTo>
                  <a:lnTo>
                    <a:pt x="266700" y="685800"/>
                  </a:lnTo>
                  <a:close/>
                </a:path>
                <a:path w="2133600" h="2743200">
                  <a:moveTo>
                    <a:pt x="1066800" y="0"/>
                  </a:moveTo>
                  <a:lnTo>
                    <a:pt x="1066800" y="685800"/>
                  </a:lnTo>
                  <a:lnTo>
                    <a:pt x="333375" y="685800"/>
                  </a:lnTo>
                  <a:lnTo>
                    <a:pt x="333375" y="2057400"/>
                  </a:lnTo>
                  <a:lnTo>
                    <a:pt x="1066800" y="2057400"/>
                  </a:lnTo>
                  <a:lnTo>
                    <a:pt x="1066800" y="2743200"/>
                  </a:lnTo>
                  <a:lnTo>
                    <a:pt x="2133600" y="137160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EAF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76499" y="2039112"/>
              <a:ext cx="2133600" cy="2743200"/>
            </a:xfrm>
            <a:custGeom>
              <a:avLst/>
              <a:gdLst/>
              <a:ahLst/>
              <a:cxnLst/>
              <a:rect l="l" t="t" r="r" b="b"/>
              <a:pathLst>
                <a:path w="2133600" h="2743200">
                  <a:moveTo>
                    <a:pt x="0" y="685800"/>
                  </a:moveTo>
                  <a:lnTo>
                    <a:pt x="66675" y="685800"/>
                  </a:lnTo>
                  <a:lnTo>
                    <a:pt x="66675" y="2057400"/>
                  </a:lnTo>
                  <a:lnTo>
                    <a:pt x="0" y="2057400"/>
                  </a:lnTo>
                  <a:lnTo>
                    <a:pt x="0" y="685800"/>
                  </a:lnTo>
                  <a:close/>
                </a:path>
                <a:path w="2133600" h="2743200">
                  <a:moveTo>
                    <a:pt x="133350" y="685800"/>
                  </a:moveTo>
                  <a:lnTo>
                    <a:pt x="266700" y="685800"/>
                  </a:lnTo>
                  <a:lnTo>
                    <a:pt x="266700" y="2057400"/>
                  </a:lnTo>
                  <a:lnTo>
                    <a:pt x="133350" y="2057400"/>
                  </a:lnTo>
                  <a:lnTo>
                    <a:pt x="133350" y="685800"/>
                  </a:lnTo>
                  <a:close/>
                </a:path>
                <a:path w="2133600" h="2743200">
                  <a:moveTo>
                    <a:pt x="333375" y="685800"/>
                  </a:moveTo>
                  <a:lnTo>
                    <a:pt x="1066800" y="685800"/>
                  </a:lnTo>
                  <a:lnTo>
                    <a:pt x="1066800" y="0"/>
                  </a:lnTo>
                  <a:lnTo>
                    <a:pt x="2133600" y="1371600"/>
                  </a:lnTo>
                  <a:lnTo>
                    <a:pt x="1066800" y="2743200"/>
                  </a:lnTo>
                  <a:lnTo>
                    <a:pt x="1066800" y="2057400"/>
                  </a:lnTo>
                  <a:lnTo>
                    <a:pt x="333375" y="2057400"/>
                  </a:lnTo>
                  <a:lnTo>
                    <a:pt x="333375" y="68580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13251" y="2739644"/>
            <a:ext cx="8045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80" dirty="0">
                <a:latin typeface="Times New Roman"/>
                <a:cs typeface="Times New Roman"/>
              </a:rPr>
              <a:t>Make 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d</a:t>
            </a:r>
            <a:r>
              <a:rPr spc="-35" dirty="0">
                <a:latin typeface="Times New Roman"/>
                <a:cs typeface="Times New Roman"/>
              </a:rPr>
              <a:t>esira</a:t>
            </a:r>
            <a:r>
              <a:rPr spc="-45" dirty="0">
                <a:latin typeface="Times New Roman"/>
                <a:cs typeface="Times New Roman"/>
              </a:rPr>
              <a:t>b</a:t>
            </a:r>
            <a:r>
              <a:rPr spc="-60" dirty="0">
                <a:latin typeface="Times New Roman"/>
                <a:cs typeface="Times New Roman"/>
              </a:rPr>
              <a:t>le  </a:t>
            </a:r>
            <a:r>
              <a:rPr spc="-55" dirty="0">
                <a:latin typeface="Times New Roman"/>
                <a:cs typeface="Times New Roman"/>
              </a:rPr>
              <a:t>social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13251" y="3564382"/>
            <a:ext cx="72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45" dirty="0">
                <a:latin typeface="Times New Roman"/>
                <a:cs typeface="Times New Roman"/>
              </a:rPr>
              <a:t>changes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26480" y="2031492"/>
            <a:ext cx="2072639" cy="2758440"/>
            <a:chOff x="4602479" y="2031492"/>
            <a:chExt cx="2072639" cy="2758440"/>
          </a:xfrm>
        </p:grpSpPr>
        <p:sp>
          <p:nvSpPr>
            <p:cNvPr id="19" name="object 19"/>
            <p:cNvSpPr/>
            <p:nvPr/>
          </p:nvSpPr>
          <p:spPr>
            <a:xfrm>
              <a:off x="4610099" y="2039112"/>
              <a:ext cx="2057400" cy="2743200"/>
            </a:xfrm>
            <a:custGeom>
              <a:avLst/>
              <a:gdLst/>
              <a:ahLst/>
              <a:cxnLst/>
              <a:rect l="l" t="t" r="r" b="b"/>
              <a:pathLst>
                <a:path w="2057400" h="2743200">
                  <a:moveTo>
                    <a:pt x="64262" y="685800"/>
                  </a:moveTo>
                  <a:lnTo>
                    <a:pt x="0" y="685800"/>
                  </a:lnTo>
                  <a:lnTo>
                    <a:pt x="0" y="2057400"/>
                  </a:lnTo>
                  <a:lnTo>
                    <a:pt x="64262" y="2057400"/>
                  </a:lnTo>
                  <a:lnTo>
                    <a:pt x="64262" y="685800"/>
                  </a:lnTo>
                  <a:close/>
                </a:path>
                <a:path w="2057400" h="2743200">
                  <a:moveTo>
                    <a:pt x="257175" y="685800"/>
                  </a:moveTo>
                  <a:lnTo>
                    <a:pt x="128650" y="685800"/>
                  </a:lnTo>
                  <a:lnTo>
                    <a:pt x="128650" y="2057400"/>
                  </a:lnTo>
                  <a:lnTo>
                    <a:pt x="257175" y="2057400"/>
                  </a:lnTo>
                  <a:lnTo>
                    <a:pt x="257175" y="685800"/>
                  </a:lnTo>
                  <a:close/>
                </a:path>
                <a:path w="2057400" h="2743200">
                  <a:moveTo>
                    <a:pt x="1028700" y="0"/>
                  </a:moveTo>
                  <a:lnTo>
                    <a:pt x="1028700" y="685800"/>
                  </a:lnTo>
                  <a:lnTo>
                    <a:pt x="321437" y="685800"/>
                  </a:lnTo>
                  <a:lnTo>
                    <a:pt x="321437" y="2057400"/>
                  </a:lnTo>
                  <a:lnTo>
                    <a:pt x="1028700" y="2057400"/>
                  </a:lnTo>
                  <a:lnTo>
                    <a:pt x="1028700" y="2743200"/>
                  </a:lnTo>
                  <a:lnTo>
                    <a:pt x="2057400" y="137160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EAF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10099" y="2039112"/>
              <a:ext cx="2057400" cy="2743200"/>
            </a:xfrm>
            <a:custGeom>
              <a:avLst/>
              <a:gdLst/>
              <a:ahLst/>
              <a:cxnLst/>
              <a:rect l="l" t="t" r="r" b="b"/>
              <a:pathLst>
                <a:path w="2057400" h="2743200">
                  <a:moveTo>
                    <a:pt x="0" y="685800"/>
                  </a:moveTo>
                  <a:lnTo>
                    <a:pt x="64262" y="685800"/>
                  </a:lnTo>
                  <a:lnTo>
                    <a:pt x="64262" y="2057400"/>
                  </a:lnTo>
                  <a:lnTo>
                    <a:pt x="0" y="2057400"/>
                  </a:lnTo>
                  <a:lnTo>
                    <a:pt x="0" y="685800"/>
                  </a:lnTo>
                  <a:close/>
                </a:path>
                <a:path w="2057400" h="2743200">
                  <a:moveTo>
                    <a:pt x="128650" y="685800"/>
                  </a:moveTo>
                  <a:lnTo>
                    <a:pt x="257175" y="685800"/>
                  </a:lnTo>
                  <a:lnTo>
                    <a:pt x="257175" y="2057400"/>
                  </a:lnTo>
                  <a:lnTo>
                    <a:pt x="128650" y="2057400"/>
                  </a:lnTo>
                  <a:lnTo>
                    <a:pt x="128650" y="685800"/>
                  </a:lnTo>
                  <a:close/>
                </a:path>
                <a:path w="2057400" h="2743200">
                  <a:moveTo>
                    <a:pt x="321437" y="685800"/>
                  </a:moveTo>
                  <a:lnTo>
                    <a:pt x="1028700" y="685800"/>
                  </a:lnTo>
                  <a:lnTo>
                    <a:pt x="1028700" y="0"/>
                  </a:lnTo>
                  <a:lnTo>
                    <a:pt x="2057400" y="1371600"/>
                  </a:lnTo>
                  <a:lnTo>
                    <a:pt x="1028700" y="2743200"/>
                  </a:lnTo>
                  <a:lnTo>
                    <a:pt x="1028700" y="2057400"/>
                  </a:lnTo>
                  <a:lnTo>
                    <a:pt x="321437" y="2057400"/>
                  </a:lnTo>
                  <a:lnTo>
                    <a:pt x="321437" y="68580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535292" y="2739644"/>
            <a:ext cx="10591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pc="15" dirty="0">
                <a:latin typeface="Times New Roman"/>
                <a:cs typeface="Times New Roman"/>
              </a:rPr>
              <a:t>Imp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o</a:t>
            </a:r>
            <a:r>
              <a:rPr spc="-100" dirty="0">
                <a:latin typeface="Times New Roman"/>
                <a:cs typeface="Times New Roman"/>
              </a:rPr>
              <a:t>v</a:t>
            </a:r>
            <a:r>
              <a:rPr spc="-60" dirty="0">
                <a:latin typeface="Times New Roman"/>
                <a:cs typeface="Times New Roman"/>
              </a:rPr>
              <a:t>e</a:t>
            </a:r>
            <a:r>
              <a:rPr spc="-25" dirty="0">
                <a:latin typeface="Times New Roman"/>
                <a:cs typeface="Times New Roman"/>
              </a:rPr>
              <a:t>me  </a:t>
            </a:r>
            <a:r>
              <a:rPr spc="20" dirty="0">
                <a:latin typeface="Times New Roman"/>
                <a:cs typeface="Times New Roman"/>
              </a:rPr>
              <a:t>nt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55" dirty="0">
                <a:latin typeface="Times New Roman"/>
                <a:cs typeface="Times New Roman"/>
              </a:rPr>
              <a:t>social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environme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35292" y="3564382"/>
            <a:ext cx="209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5" dirty="0">
                <a:latin typeface="Times New Roman"/>
                <a:cs typeface="Times New Roman"/>
              </a:rPr>
              <a:t>n</a:t>
            </a:r>
            <a:r>
              <a:rPr spc="20" dirty="0"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221981" y="2430780"/>
            <a:ext cx="1767839" cy="1996439"/>
            <a:chOff x="6697980" y="2430779"/>
            <a:chExt cx="1767839" cy="1996439"/>
          </a:xfrm>
        </p:grpSpPr>
        <p:sp>
          <p:nvSpPr>
            <p:cNvPr id="24" name="object 24"/>
            <p:cNvSpPr/>
            <p:nvPr/>
          </p:nvSpPr>
          <p:spPr>
            <a:xfrm>
              <a:off x="6705600" y="2438399"/>
              <a:ext cx="1752600" cy="1981200"/>
            </a:xfrm>
            <a:custGeom>
              <a:avLst/>
              <a:gdLst/>
              <a:ahLst/>
              <a:cxnLst/>
              <a:rect l="l" t="t" r="r" b="b"/>
              <a:pathLst>
                <a:path w="1752600" h="1981200">
                  <a:moveTo>
                    <a:pt x="876300" y="0"/>
                  </a:moveTo>
                  <a:lnTo>
                    <a:pt x="831203" y="1288"/>
                  </a:lnTo>
                  <a:lnTo>
                    <a:pt x="786698" y="5114"/>
                  </a:lnTo>
                  <a:lnTo>
                    <a:pt x="742841" y="11413"/>
                  </a:lnTo>
                  <a:lnTo>
                    <a:pt x="699686" y="20124"/>
                  </a:lnTo>
                  <a:lnTo>
                    <a:pt x="657289" y="31185"/>
                  </a:lnTo>
                  <a:lnTo>
                    <a:pt x="615704" y="44533"/>
                  </a:lnTo>
                  <a:lnTo>
                    <a:pt x="574986" y="60106"/>
                  </a:lnTo>
                  <a:lnTo>
                    <a:pt x="535191" y="77843"/>
                  </a:lnTo>
                  <a:lnTo>
                    <a:pt x="496374" y="97680"/>
                  </a:lnTo>
                  <a:lnTo>
                    <a:pt x="458590" y="119555"/>
                  </a:lnTo>
                  <a:lnTo>
                    <a:pt x="421893" y="143407"/>
                  </a:lnTo>
                  <a:lnTo>
                    <a:pt x="386339" y="169172"/>
                  </a:lnTo>
                  <a:lnTo>
                    <a:pt x="351982" y="196790"/>
                  </a:lnTo>
                  <a:lnTo>
                    <a:pt x="318879" y="226197"/>
                  </a:lnTo>
                  <a:lnTo>
                    <a:pt x="287083" y="257331"/>
                  </a:lnTo>
                  <a:lnTo>
                    <a:pt x="256651" y="290131"/>
                  </a:lnTo>
                  <a:lnTo>
                    <a:pt x="227636" y="324533"/>
                  </a:lnTo>
                  <a:lnTo>
                    <a:pt x="200094" y="360476"/>
                  </a:lnTo>
                  <a:lnTo>
                    <a:pt x="174080" y="397898"/>
                  </a:lnTo>
                  <a:lnTo>
                    <a:pt x="149650" y="436736"/>
                  </a:lnTo>
                  <a:lnTo>
                    <a:pt x="126857" y="476927"/>
                  </a:lnTo>
                  <a:lnTo>
                    <a:pt x="105758" y="518411"/>
                  </a:lnTo>
                  <a:lnTo>
                    <a:pt x="86407" y="561124"/>
                  </a:lnTo>
                  <a:lnTo>
                    <a:pt x="68859" y="605004"/>
                  </a:lnTo>
                  <a:lnTo>
                    <a:pt x="53170" y="649989"/>
                  </a:lnTo>
                  <a:lnTo>
                    <a:pt x="39394" y="696017"/>
                  </a:lnTo>
                  <a:lnTo>
                    <a:pt x="27586" y="743026"/>
                  </a:lnTo>
                  <a:lnTo>
                    <a:pt x="17802" y="790953"/>
                  </a:lnTo>
                  <a:lnTo>
                    <a:pt x="10096" y="839736"/>
                  </a:lnTo>
                  <a:lnTo>
                    <a:pt x="4523" y="889313"/>
                  </a:lnTo>
                  <a:lnTo>
                    <a:pt x="1140" y="939621"/>
                  </a:lnTo>
                  <a:lnTo>
                    <a:pt x="0" y="990600"/>
                  </a:lnTo>
                  <a:lnTo>
                    <a:pt x="1140" y="1041578"/>
                  </a:lnTo>
                  <a:lnTo>
                    <a:pt x="4523" y="1091886"/>
                  </a:lnTo>
                  <a:lnTo>
                    <a:pt x="10096" y="1141463"/>
                  </a:lnTo>
                  <a:lnTo>
                    <a:pt x="17802" y="1190246"/>
                  </a:lnTo>
                  <a:lnTo>
                    <a:pt x="27586" y="1238173"/>
                  </a:lnTo>
                  <a:lnTo>
                    <a:pt x="39394" y="1285182"/>
                  </a:lnTo>
                  <a:lnTo>
                    <a:pt x="53170" y="1331210"/>
                  </a:lnTo>
                  <a:lnTo>
                    <a:pt x="68859" y="1376195"/>
                  </a:lnTo>
                  <a:lnTo>
                    <a:pt x="86407" y="1420075"/>
                  </a:lnTo>
                  <a:lnTo>
                    <a:pt x="105758" y="1462788"/>
                  </a:lnTo>
                  <a:lnTo>
                    <a:pt x="126857" y="1504272"/>
                  </a:lnTo>
                  <a:lnTo>
                    <a:pt x="149650" y="1544463"/>
                  </a:lnTo>
                  <a:lnTo>
                    <a:pt x="174080" y="1583301"/>
                  </a:lnTo>
                  <a:lnTo>
                    <a:pt x="200094" y="1620723"/>
                  </a:lnTo>
                  <a:lnTo>
                    <a:pt x="227636" y="1656666"/>
                  </a:lnTo>
                  <a:lnTo>
                    <a:pt x="256651" y="1691068"/>
                  </a:lnTo>
                  <a:lnTo>
                    <a:pt x="287083" y="1723868"/>
                  </a:lnTo>
                  <a:lnTo>
                    <a:pt x="318879" y="1755002"/>
                  </a:lnTo>
                  <a:lnTo>
                    <a:pt x="351982" y="1784409"/>
                  </a:lnTo>
                  <a:lnTo>
                    <a:pt x="386339" y="1812027"/>
                  </a:lnTo>
                  <a:lnTo>
                    <a:pt x="421893" y="1837792"/>
                  </a:lnTo>
                  <a:lnTo>
                    <a:pt x="458590" y="1861644"/>
                  </a:lnTo>
                  <a:lnTo>
                    <a:pt x="496374" y="1883519"/>
                  </a:lnTo>
                  <a:lnTo>
                    <a:pt x="535191" y="1903356"/>
                  </a:lnTo>
                  <a:lnTo>
                    <a:pt x="574986" y="1921093"/>
                  </a:lnTo>
                  <a:lnTo>
                    <a:pt x="615704" y="1936666"/>
                  </a:lnTo>
                  <a:lnTo>
                    <a:pt x="657289" y="1950014"/>
                  </a:lnTo>
                  <a:lnTo>
                    <a:pt x="699686" y="1961075"/>
                  </a:lnTo>
                  <a:lnTo>
                    <a:pt x="742841" y="1969786"/>
                  </a:lnTo>
                  <a:lnTo>
                    <a:pt x="786698" y="1976085"/>
                  </a:lnTo>
                  <a:lnTo>
                    <a:pt x="831203" y="1979911"/>
                  </a:lnTo>
                  <a:lnTo>
                    <a:pt x="876300" y="1981200"/>
                  </a:lnTo>
                  <a:lnTo>
                    <a:pt x="921396" y="1979911"/>
                  </a:lnTo>
                  <a:lnTo>
                    <a:pt x="965901" y="1976085"/>
                  </a:lnTo>
                  <a:lnTo>
                    <a:pt x="1009758" y="1969786"/>
                  </a:lnTo>
                  <a:lnTo>
                    <a:pt x="1052913" y="1961075"/>
                  </a:lnTo>
                  <a:lnTo>
                    <a:pt x="1095310" y="1950014"/>
                  </a:lnTo>
                  <a:lnTo>
                    <a:pt x="1136895" y="1936666"/>
                  </a:lnTo>
                  <a:lnTo>
                    <a:pt x="1177613" y="1921093"/>
                  </a:lnTo>
                  <a:lnTo>
                    <a:pt x="1217408" y="1903356"/>
                  </a:lnTo>
                  <a:lnTo>
                    <a:pt x="1256225" y="1883519"/>
                  </a:lnTo>
                  <a:lnTo>
                    <a:pt x="1294009" y="1861644"/>
                  </a:lnTo>
                  <a:lnTo>
                    <a:pt x="1330706" y="1837792"/>
                  </a:lnTo>
                  <a:lnTo>
                    <a:pt x="1366260" y="1812027"/>
                  </a:lnTo>
                  <a:lnTo>
                    <a:pt x="1400617" y="1784409"/>
                  </a:lnTo>
                  <a:lnTo>
                    <a:pt x="1433720" y="1755002"/>
                  </a:lnTo>
                  <a:lnTo>
                    <a:pt x="1465516" y="1723868"/>
                  </a:lnTo>
                  <a:lnTo>
                    <a:pt x="1495948" y="1691068"/>
                  </a:lnTo>
                  <a:lnTo>
                    <a:pt x="1524963" y="1656666"/>
                  </a:lnTo>
                  <a:lnTo>
                    <a:pt x="1552505" y="1620723"/>
                  </a:lnTo>
                  <a:lnTo>
                    <a:pt x="1578519" y="1583301"/>
                  </a:lnTo>
                  <a:lnTo>
                    <a:pt x="1602949" y="1544463"/>
                  </a:lnTo>
                  <a:lnTo>
                    <a:pt x="1625742" y="1504272"/>
                  </a:lnTo>
                  <a:lnTo>
                    <a:pt x="1646841" y="1462788"/>
                  </a:lnTo>
                  <a:lnTo>
                    <a:pt x="1666192" y="1420075"/>
                  </a:lnTo>
                  <a:lnTo>
                    <a:pt x="1683740" y="1376195"/>
                  </a:lnTo>
                  <a:lnTo>
                    <a:pt x="1699429" y="1331210"/>
                  </a:lnTo>
                  <a:lnTo>
                    <a:pt x="1713205" y="1285182"/>
                  </a:lnTo>
                  <a:lnTo>
                    <a:pt x="1725013" y="1238173"/>
                  </a:lnTo>
                  <a:lnTo>
                    <a:pt x="1734797" y="1190246"/>
                  </a:lnTo>
                  <a:lnTo>
                    <a:pt x="1742503" y="1141463"/>
                  </a:lnTo>
                  <a:lnTo>
                    <a:pt x="1748076" y="1091886"/>
                  </a:lnTo>
                  <a:lnTo>
                    <a:pt x="1751459" y="1041578"/>
                  </a:lnTo>
                  <a:lnTo>
                    <a:pt x="1752600" y="990600"/>
                  </a:lnTo>
                  <a:lnTo>
                    <a:pt x="1751459" y="939621"/>
                  </a:lnTo>
                  <a:lnTo>
                    <a:pt x="1748076" y="889313"/>
                  </a:lnTo>
                  <a:lnTo>
                    <a:pt x="1742503" y="839736"/>
                  </a:lnTo>
                  <a:lnTo>
                    <a:pt x="1734797" y="790953"/>
                  </a:lnTo>
                  <a:lnTo>
                    <a:pt x="1725013" y="743026"/>
                  </a:lnTo>
                  <a:lnTo>
                    <a:pt x="1713205" y="696017"/>
                  </a:lnTo>
                  <a:lnTo>
                    <a:pt x="1699429" y="649989"/>
                  </a:lnTo>
                  <a:lnTo>
                    <a:pt x="1683740" y="605004"/>
                  </a:lnTo>
                  <a:lnTo>
                    <a:pt x="1666192" y="561124"/>
                  </a:lnTo>
                  <a:lnTo>
                    <a:pt x="1646841" y="518411"/>
                  </a:lnTo>
                  <a:lnTo>
                    <a:pt x="1625742" y="476927"/>
                  </a:lnTo>
                  <a:lnTo>
                    <a:pt x="1602949" y="436736"/>
                  </a:lnTo>
                  <a:lnTo>
                    <a:pt x="1578519" y="397898"/>
                  </a:lnTo>
                  <a:lnTo>
                    <a:pt x="1552505" y="360476"/>
                  </a:lnTo>
                  <a:lnTo>
                    <a:pt x="1524963" y="324533"/>
                  </a:lnTo>
                  <a:lnTo>
                    <a:pt x="1495948" y="290131"/>
                  </a:lnTo>
                  <a:lnTo>
                    <a:pt x="1465516" y="257331"/>
                  </a:lnTo>
                  <a:lnTo>
                    <a:pt x="1433720" y="226197"/>
                  </a:lnTo>
                  <a:lnTo>
                    <a:pt x="1400617" y="196790"/>
                  </a:lnTo>
                  <a:lnTo>
                    <a:pt x="1366260" y="169172"/>
                  </a:lnTo>
                  <a:lnTo>
                    <a:pt x="1330706" y="143407"/>
                  </a:lnTo>
                  <a:lnTo>
                    <a:pt x="1294009" y="119555"/>
                  </a:lnTo>
                  <a:lnTo>
                    <a:pt x="1256225" y="97680"/>
                  </a:lnTo>
                  <a:lnTo>
                    <a:pt x="1217408" y="77843"/>
                  </a:lnTo>
                  <a:lnTo>
                    <a:pt x="1177613" y="60106"/>
                  </a:lnTo>
                  <a:lnTo>
                    <a:pt x="1136895" y="44533"/>
                  </a:lnTo>
                  <a:lnTo>
                    <a:pt x="1095310" y="31185"/>
                  </a:lnTo>
                  <a:lnTo>
                    <a:pt x="1052913" y="20124"/>
                  </a:lnTo>
                  <a:lnTo>
                    <a:pt x="1009758" y="11413"/>
                  </a:lnTo>
                  <a:lnTo>
                    <a:pt x="965901" y="5114"/>
                  </a:lnTo>
                  <a:lnTo>
                    <a:pt x="921396" y="1288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EAF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05600" y="2438399"/>
              <a:ext cx="1752600" cy="1981200"/>
            </a:xfrm>
            <a:custGeom>
              <a:avLst/>
              <a:gdLst/>
              <a:ahLst/>
              <a:cxnLst/>
              <a:rect l="l" t="t" r="r" b="b"/>
              <a:pathLst>
                <a:path w="1752600" h="1981200">
                  <a:moveTo>
                    <a:pt x="0" y="990600"/>
                  </a:moveTo>
                  <a:lnTo>
                    <a:pt x="1140" y="939621"/>
                  </a:lnTo>
                  <a:lnTo>
                    <a:pt x="4523" y="889313"/>
                  </a:lnTo>
                  <a:lnTo>
                    <a:pt x="10096" y="839736"/>
                  </a:lnTo>
                  <a:lnTo>
                    <a:pt x="17802" y="790953"/>
                  </a:lnTo>
                  <a:lnTo>
                    <a:pt x="27586" y="743026"/>
                  </a:lnTo>
                  <a:lnTo>
                    <a:pt x="39394" y="696017"/>
                  </a:lnTo>
                  <a:lnTo>
                    <a:pt x="53170" y="649989"/>
                  </a:lnTo>
                  <a:lnTo>
                    <a:pt x="68859" y="605004"/>
                  </a:lnTo>
                  <a:lnTo>
                    <a:pt x="86407" y="561124"/>
                  </a:lnTo>
                  <a:lnTo>
                    <a:pt x="105758" y="518411"/>
                  </a:lnTo>
                  <a:lnTo>
                    <a:pt x="126857" y="476927"/>
                  </a:lnTo>
                  <a:lnTo>
                    <a:pt x="149650" y="436736"/>
                  </a:lnTo>
                  <a:lnTo>
                    <a:pt x="174080" y="397898"/>
                  </a:lnTo>
                  <a:lnTo>
                    <a:pt x="200094" y="360476"/>
                  </a:lnTo>
                  <a:lnTo>
                    <a:pt x="227636" y="324533"/>
                  </a:lnTo>
                  <a:lnTo>
                    <a:pt x="256651" y="290131"/>
                  </a:lnTo>
                  <a:lnTo>
                    <a:pt x="287083" y="257331"/>
                  </a:lnTo>
                  <a:lnTo>
                    <a:pt x="318879" y="226197"/>
                  </a:lnTo>
                  <a:lnTo>
                    <a:pt x="351982" y="196790"/>
                  </a:lnTo>
                  <a:lnTo>
                    <a:pt x="386339" y="169172"/>
                  </a:lnTo>
                  <a:lnTo>
                    <a:pt x="421893" y="143407"/>
                  </a:lnTo>
                  <a:lnTo>
                    <a:pt x="458590" y="119555"/>
                  </a:lnTo>
                  <a:lnTo>
                    <a:pt x="496374" y="97680"/>
                  </a:lnTo>
                  <a:lnTo>
                    <a:pt x="535191" y="77843"/>
                  </a:lnTo>
                  <a:lnTo>
                    <a:pt x="574986" y="60106"/>
                  </a:lnTo>
                  <a:lnTo>
                    <a:pt x="615704" y="44533"/>
                  </a:lnTo>
                  <a:lnTo>
                    <a:pt x="657289" y="31185"/>
                  </a:lnTo>
                  <a:lnTo>
                    <a:pt x="699686" y="20124"/>
                  </a:lnTo>
                  <a:lnTo>
                    <a:pt x="742841" y="11413"/>
                  </a:lnTo>
                  <a:lnTo>
                    <a:pt x="786698" y="5114"/>
                  </a:lnTo>
                  <a:lnTo>
                    <a:pt x="831203" y="1288"/>
                  </a:lnTo>
                  <a:lnTo>
                    <a:pt x="876300" y="0"/>
                  </a:lnTo>
                  <a:lnTo>
                    <a:pt x="921396" y="1288"/>
                  </a:lnTo>
                  <a:lnTo>
                    <a:pt x="965901" y="5114"/>
                  </a:lnTo>
                  <a:lnTo>
                    <a:pt x="1009758" y="11413"/>
                  </a:lnTo>
                  <a:lnTo>
                    <a:pt x="1052913" y="20124"/>
                  </a:lnTo>
                  <a:lnTo>
                    <a:pt x="1095310" y="31185"/>
                  </a:lnTo>
                  <a:lnTo>
                    <a:pt x="1136895" y="44533"/>
                  </a:lnTo>
                  <a:lnTo>
                    <a:pt x="1177613" y="60106"/>
                  </a:lnTo>
                  <a:lnTo>
                    <a:pt x="1217408" y="77843"/>
                  </a:lnTo>
                  <a:lnTo>
                    <a:pt x="1256225" y="97680"/>
                  </a:lnTo>
                  <a:lnTo>
                    <a:pt x="1294009" y="119555"/>
                  </a:lnTo>
                  <a:lnTo>
                    <a:pt x="1330706" y="143407"/>
                  </a:lnTo>
                  <a:lnTo>
                    <a:pt x="1366260" y="169172"/>
                  </a:lnTo>
                  <a:lnTo>
                    <a:pt x="1400617" y="196790"/>
                  </a:lnTo>
                  <a:lnTo>
                    <a:pt x="1433720" y="226197"/>
                  </a:lnTo>
                  <a:lnTo>
                    <a:pt x="1465516" y="257331"/>
                  </a:lnTo>
                  <a:lnTo>
                    <a:pt x="1495948" y="290131"/>
                  </a:lnTo>
                  <a:lnTo>
                    <a:pt x="1524963" y="324533"/>
                  </a:lnTo>
                  <a:lnTo>
                    <a:pt x="1552505" y="360476"/>
                  </a:lnTo>
                  <a:lnTo>
                    <a:pt x="1578519" y="397898"/>
                  </a:lnTo>
                  <a:lnTo>
                    <a:pt x="1602949" y="436736"/>
                  </a:lnTo>
                  <a:lnTo>
                    <a:pt x="1625742" y="476927"/>
                  </a:lnTo>
                  <a:lnTo>
                    <a:pt x="1646841" y="518411"/>
                  </a:lnTo>
                  <a:lnTo>
                    <a:pt x="1666192" y="561124"/>
                  </a:lnTo>
                  <a:lnTo>
                    <a:pt x="1683740" y="605004"/>
                  </a:lnTo>
                  <a:lnTo>
                    <a:pt x="1699429" y="649989"/>
                  </a:lnTo>
                  <a:lnTo>
                    <a:pt x="1713205" y="696017"/>
                  </a:lnTo>
                  <a:lnTo>
                    <a:pt x="1725013" y="743026"/>
                  </a:lnTo>
                  <a:lnTo>
                    <a:pt x="1734797" y="790953"/>
                  </a:lnTo>
                  <a:lnTo>
                    <a:pt x="1742503" y="839736"/>
                  </a:lnTo>
                  <a:lnTo>
                    <a:pt x="1748076" y="889313"/>
                  </a:lnTo>
                  <a:lnTo>
                    <a:pt x="1751459" y="939621"/>
                  </a:lnTo>
                  <a:lnTo>
                    <a:pt x="1752600" y="990600"/>
                  </a:lnTo>
                  <a:lnTo>
                    <a:pt x="1751459" y="1041578"/>
                  </a:lnTo>
                  <a:lnTo>
                    <a:pt x="1748076" y="1091886"/>
                  </a:lnTo>
                  <a:lnTo>
                    <a:pt x="1742503" y="1141463"/>
                  </a:lnTo>
                  <a:lnTo>
                    <a:pt x="1734797" y="1190246"/>
                  </a:lnTo>
                  <a:lnTo>
                    <a:pt x="1725013" y="1238173"/>
                  </a:lnTo>
                  <a:lnTo>
                    <a:pt x="1713205" y="1285182"/>
                  </a:lnTo>
                  <a:lnTo>
                    <a:pt x="1699429" y="1331210"/>
                  </a:lnTo>
                  <a:lnTo>
                    <a:pt x="1683740" y="1376195"/>
                  </a:lnTo>
                  <a:lnTo>
                    <a:pt x="1666192" y="1420075"/>
                  </a:lnTo>
                  <a:lnTo>
                    <a:pt x="1646841" y="1462788"/>
                  </a:lnTo>
                  <a:lnTo>
                    <a:pt x="1625742" y="1504272"/>
                  </a:lnTo>
                  <a:lnTo>
                    <a:pt x="1602949" y="1544463"/>
                  </a:lnTo>
                  <a:lnTo>
                    <a:pt x="1578519" y="1583301"/>
                  </a:lnTo>
                  <a:lnTo>
                    <a:pt x="1552505" y="1620723"/>
                  </a:lnTo>
                  <a:lnTo>
                    <a:pt x="1524963" y="1656666"/>
                  </a:lnTo>
                  <a:lnTo>
                    <a:pt x="1495948" y="1691068"/>
                  </a:lnTo>
                  <a:lnTo>
                    <a:pt x="1465516" y="1723868"/>
                  </a:lnTo>
                  <a:lnTo>
                    <a:pt x="1433720" y="1755002"/>
                  </a:lnTo>
                  <a:lnTo>
                    <a:pt x="1400617" y="1784409"/>
                  </a:lnTo>
                  <a:lnTo>
                    <a:pt x="1366260" y="1812027"/>
                  </a:lnTo>
                  <a:lnTo>
                    <a:pt x="1330706" y="1837792"/>
                  </a:lnTo>
                  <a:lnTo>
                    <a:pt x="1294009" y="1861644"/>
                  </a:lnTo>
                  <a:lnTo>
                    <a:pt x="1256225" y="1883519"/>
                  </a:lnTo>
                  <a:lnTo>
                    <a:pt x="1217408" y="1903356"/>
                  </a:lnTo>
                  <a:lnTo>
                    <a:pt x="1177613" y="1921093"/>
                  </a:lnTo>
                  <a:lnTo>
                    <a:pt x="1136895" y="1936666"/>
                  </a:lnTo>
                  <a:lnTo>
                    <a:pt x="1095310" y="1950014"/>
                  </a:lnTo>
                  <a:lnTo>
                    <a:pt x="1052913" y="1961075"/>
                  </a:lnTo>
                  <a:lnTo>
                    <a:pt x="1009758" y="1969786"/>
                  </a:lnTo>
                  <a:lnTo>
                    <a:pt x="965901" y="1976085"/>
                  </a:lnTo>
                  <a:lnTo>
                    <a:pt x="921396" y="1979911"/>
                  </a:lnTo>
                  <a:lnTo>
                    <a:pt x="876300" y="1981200"/>
                  </a:lnTo>
                  <a:lnTo>
                    <a:pt x="831203" y="1979911"/>
                  </a:lnTo>
                  <a:lnTo>
                    <a:pt x="786698" y="1976085"/>
                  </a:lnTo>
                  <a:lnTo>
                    <a:pt x="742841" y="1969786"/>
                  </a:lnTo>
                  <a:lnTo>
                    <a:pt x="699686" y="1961075"/>
                  </a:lnTo>
                  <a:lnTo>
                    <a:pt x="657289" y="1950014"/>
                  </a:lnTo>
                  <a:lnTo>
                    <a:pt x="615704" y="1936666"/>
                  </a:lnTo>
                  <a:lnTo>
                    <a:pt x="574986" y="1921093"/>
                  </a:lnTo>
                  <a:lnTo>
                    <a:pt x="535191" y="1903356"/>
                  </a:lnTo>
                  <a:lnTo>
                    <a:pt x="496374" y="1883519"/>
                  </a:lnTo>
                  <a:lnTo>
                    <a:pt x="458590" y="1861644"/>
                  </a:lnTo>
                  <a:lnTo>
                    <a:pt x="421893" y="1837792"/>
                  </a:lnTo>
                  <a:lnTo>
                    <a:pt x="386339" y="1812027"/>
                  </a:lnTo>
                  <a:lnTo>
                    <a:pt x="351982" y="1784409"/>
                  </a:lnTo>
                  <a:lnTo>
                    <a:pt x="318879" y="1755002"/>
                  </a:lnTo>
                  <a:lnTo>
                    <a:pt x="287083" y="1723868"/>
                  </a:lnTo>
                  <a:lnTo>
                    <a:pt x="256651" y="1691068"/>
                  </a:lnTo>
                  <a:lnTo>
                    <a:pt x="227636" y="1656666"/>
                  </a:lnTo>
                  <a:lnTo>
                    <a:pt x="200094" y="1620723"/>
                  </a:lnTo>
                  <a:lnTo>
                    <a:pt x="174080" y="1583301"/>
                  </a:lnTo>
                  <a:lnTo>
                    <a:pt x="149650" y="1544463"/>
                  </a:lnTo>
                  <a:lnTo>
                    <a:pt x="126857" y="1504272"/>
                  </a:lnTo>
                  <a:lnTo>
                    <a:pt x="105758" y="1462788"/>
                  </a:lnTo>
                  <a:lnTo>
                    <a:pt x="86407" y="1420075"/>
                  </a:lnTo>
                  <a:lnTo>
                    <a:pt x="68859" y="1376195"/>
                  </a:lnTo>
                  <a:lnTo>
                    <a:pt x="53170" y="1331210"/>
                  </a:lnTo>
                  <a:lnTo>
                    <a:pt x="39394" y="1285182"/>
                  </a:lnTo>
                  <a:lnTo>
                    <a:pt x="27586" y="1238173"/>
                  </a:lnTo>
                  <a:lnTo>
                    <a:pt x="17802" y="1190246"/>
                  </a:lnTo>
                  <a:lnTo>
                    <a:pt x="10096" y="1141463"/>
                  </a:lnTo>
                  <a:lnTo>
                    <a:pt x="4523" y="1091886"/>
                  </a:lnTo>
                  <a:lnTo>
                    <a:pt x="1140" y="1041578"/>
                  </a:lnTo>
                  <a:lnTo>
                    <a:pt x="0" y="990600"/>
                  </a:lnTo>
                  <a:close/>
                </a:path>
              </a:pathLst>
            </a:custGeom>
            <a:ln w="15240">
              <a:solidFill>
                <a:srgbClr val="617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566150" y="2740913"/>
            <a:ext cx="977900" cy="944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90"/>
              </a:spcBef>
            </a:pPr>
            <a:r>
              <a:rPr sz="2000" spc="-60" dirty="0">
                <a:latin typeface="Times New Roman"/>
                <a:cs typeface="Times New Roman"/>
              </a:rPr>
              <a:t>Towards 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Business 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&amp;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Societ</a:t>
            </a:r>
            <a:r>
              <a:rPr sz="2000" spc="-17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685799"/>
            <a:ext cx="10363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483916"/>
            <a:ext cx="10591799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00" spc="-55" dirty="0">
                <a:latin typeface="Times New Roman"/>
                <a:cs typeface="Times New Roman"/>
              </a:rPr>
              <a:t>Respect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human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rights.</a:t>
            </a:r>
            <a:endParaRPr sz="2800" dirty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800" spc="-55" dirty="0">
                <a:latin typeface="Times New Roman"/>
                <a:cs typeface="Times New Roman"/>
              </a:rPr>
              <a:t>Respect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differences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views.</a:t>
            </a:r>
            <a:endParaRPr sz="2800" dirty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800" spc="-70" dirty="0">
                <a:latin typeface="Times New Roman"/>
                <a:cs typeface="Times New Roman"/>
              </a:rPr>
              <a:t>Diversity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&amp;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non-discrimination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should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guiding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principle.</a:t>
            </a:r>
            <a:endParaRPr sz="2800" dirty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800" spc="-110" dirty="0">
                <a:latin typeface="Times New Roman"/>
                <a:cs typeface="Times New Roman"/>
              </a:rPr>
              <a:t>Make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some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social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contribution.</a:t>
            </a:r>
            <a:endParaRPr lang="en-US" sz="2800" dirty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800" spc="15" dirty="0">
                <a:latin typeface="Times New Roman"/>
                <a:cs typeface="Times New Roman"/>
              </a:rPr>
              <a:t>Enter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dialogue 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Self-realization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&amp;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creativity. 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endParaRPr lang="en-US" sz="2800" spc="-90" dirty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800" spc="-70" dirty="0">
                <a:latin typeface="Times New Roman"/>
                <a:cs typeface="Times New Roman"/>
              </a:rPr>
              <a:t>Fair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dealings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&amp;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collaboration.</a:t>
            </a:r>
            <a:endParaRPr sz="2800" dirty="0">
              <a:latin typeface="Times New Roman"/>
              <a:cs typeface="Times New Roman"/>
            </a:endParaRPr>
          </a:p>
          <a:p>
            <a:pPr marL="342900" indent="-3429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800" spc="-65" dirty="0">
                <a:latin typeface="Times New Roman"/>
                <a:cs typeface="Times New Roman"/>
              </a:rPr>
              <a:t>Feedback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from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community.</a:t>
            </a:r>
            <a:endParaRPr sz="2800" dirty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800" spc="-75" dirty="0">
                <a:latin typeface="Times New Roman"/>
                <a:cs typeface="Times New Roman"/>
              </a:rPr>
              <a:t>Positive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value-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added</a:t>
            </a:r>
            <a:endParaRPr sz="2800" dirty="0">
              <a:latin typeface="Times New Roman"/>
              <a:cs typeface="Times New Roman"/>
            </a:endParaRPr>
          </a:p>
          <a:p>
            <a:pPr marL="344170" indent="-342900">
              <a:buFont typeface="Arial" panose="020B0604020202020204" pitchFamily="34" charset="0"/>
              <a:buChar char="•"/>
            </a:pPr>
            <a:r>
              <a:rPr sz="2800" spc="-50" dirty="0">
                <a:latin typeface="Times New Roman"/>
                <a:cs typeface="Times New Roman"/>
              </a:rPr>
              <a:t>Long</a:t>
            </a:r>
            <a:r>
              <a:rPr sz="2800" spc="10" dirty="0">
                <a:latin typeface="Times New Roman"/>
                <a:cs typeface="Times New Roman"/>
              </a:rPr>
              <a:t> term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economic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&amp;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social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development.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3325" y="691907"/>
            <a:ext cx="6222390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20" dirty="0">
                <a:solidFill>
                  <a:srgbClr val="006FC0"/>
                </a:solidFill>
              </a:rPr>
              <a:t>CSR</a:t>
            </a:r>
            <a:r>
              <a:rPr sz="4000" b="1" spc="-10" dirty="0">
                <a:solidFill>
                  <a:srgbClr val="006FC0"/>
                </a:solidFill>
              </a:rPr>
              <a:t> </a:t>
            </a:r>
            <a:r>
              <a:rPr sz="4000" b="1" spc="-15" dirty="0">
                <a:solidFill>
                  <a:srgbClr val="006FC0"/>
                </a:solidFill>
              </a:rPr>
              <a:t>Principles</a:t>
            </a:r>
            <a:r>
              <a:rPr sz="4000" b="1" spc="60" dirty="0">
                <a:solidFill>
                  <a:srgbClr val="006FC0"/>
                </a:solidFill>
              </a:rPr>
              <a:t> </a:t>
            </a:r>
            <a:r>
              <a:rPr sz="4000" b="1" spc="-95" dirty="0">
                <a:solidFill>
                  <a:srgbClr val="006FC0"/>
                </a:solidFill>
              </a:rPr>
              <a:t>&amp;</a:t>
            </a:r>
            <a:r>
              <a:rPr sz="4000" b="1" spc="10" dirty="0">
                <a:solidFill>
                  <a:srgbClr val="006FC0"/>
                </a:solidFill>
              </a:rPr>
              <a:t> </a:t>
            </a:r>
            <a:r>
              <a:rPr sz="4000" b="1" spc="-30" dirty="0">
                <a:solidFill>
                  <a:srgbClr val="006FC0"/>
                </a:solidFill>
              </a:rPr>
              <a:t>Strategies</a:t>
            </a:r>
            <a:r>
              <a:rPr sz="4000" b="1" spc="-30" dirty="0">
                <a:solidFill>
                  <a:srgbClr val="C00000"/>
                </a:solidFill>
              </a:rPr>
              <a:t>.</a:t>
            </a:r>
            <a:endParaRPr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94690"/>
            <a:ext cx="11353800" cy="57823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9394" y="694690"/>
            <a:ext cx="2669540" cy="40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90" dirty="0">
                <a:solidFill>
                  <a:srgbClr val="006FC0"/>
                </a:solidFill>
              </a:rPr>
              <a:t>Carroll</a:t>
            </a:r>
            <a:r>
              <a:rPr sz="2500" spc="-45" dirty="0">
                <a:solidFill>
                  <a:srgbClr val="006FC0"/>
                </a:solidFill>
              </a:rPr>
              <a:t> </a:t>
            </a:r>
            <a:r>
              <a:rPr sz="2500" spc="-60" dirty="0">
                <a:solidFill>
                  <a:srgbClr val="006FC0"/>
                </a:solidFill>
              </a:rPr>
              <a:t>Model(1991)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49804" y="2991688"/>
            <a:ext cx="212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9804" y="5138421"/>
            <a:ext cx="212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1520951"/>
            <a:ext cx="11010900" cy="40703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78790" marR="5080" algn="just">
              <a:lnSpc>
                <a:spcPct val="97500"/>
              </a:lnSpc>
              <a:spcBef>
                <a:spcPts val="200"/>
              </a:spcBef>
            </a:pPr>
            <a:r>
              <a:rPr sz="5400" baseline="1736" dirty="0">
                <a:latin typeface="Times New Roman"/>
                <a:cs typeface="Times New Roman"/>
              </a:rPr>
              <a:t>Philanthropic</a:t>
            </a:r>
            <a:r>
              <a:rPr sz="5400" spc="-89" baseline="1736" dirty="0">
                <a:latin typeface="Times New Roman"/>
                <a:cs typeface="Times New Roman"/>
              </a:rPr>
              <a:t> </a:t>
            </a:r>
            <a:r>
              <a:rPr sz="5400" baseline="1736" dirty="0">
                <a:latin typeface="Times New Roman"/>
                <a:cs typeface="Times New Roman"/>
              </a:rPr>
              <a:t>requirements:</a:t>
            </a:r>
            <a:r>
              <a:rPr sz="5400" spc="-67" baseline="1736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Donation,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gifts,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helping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poor.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ensure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goodwill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&amp;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social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welfare.</a:t>
            </a:r>
          </a:p>
          <a:p>
            <a:pPr marL="478790" algn="just">
              <a:spcBef>
                <a:spcPts val="840"/>
              </a:spcBef>
            </a:pPr>
            <a:r>
              <a:rPr sz="5400" baseline="1736" dirty="0">
                <a:latin typeface="Times New Roman"/>
                <a:cs typeface="Times New Roman"/>
              </a:rPr>
              <a:t>Ethical</a:t>
            </a:r>
            <a:r>
              <a:rPr sz="5400" spc="-52" baseline="1736" dirty="0">
                <a:latin typeface="Times New Roman"/>
                <a:cs typeface="Times New Roman"/>
              </a:rPr>
              <a:t> </a:t>
            </a:r>
            <a:r>
              <a:rPr sz="5400" baseline="1736" dirty="0">
                <a:latin typeface="Times New Roman"/>
                <a:cs typeface="Times New Roman"/>
              </a:rPr>
              <a:t>responsibility:</a:t>
            </a:r>
            <a:r>
              <a:rPr sz="5400" spc="-52" baseline="1736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Follow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moral</a:t>
            </a:r>
            <a:r>
              <a:rPr sz="2800" dirty="0">
                <a:latin typeface="Times New Roman"/>
                <a:cs typeface="Times New Roman"/>
              </a:rPr>
              <a:t> &amp;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ethical</a:t>
            </a:r>
          </a:p>
          <a:p>
            <a:pPr marL="478790" algn="just"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values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stakeholders</a:t>
            </a:r>
            <a:r>
              <a:rPr sz="5400" baseline="1736" dirty="0">
                <a:latin typeface="Times New Roman"/>
                <a:cs typeface="Times New Roman"/>
              </a:rPr>
              <a:t>.</a:t>
            </a:r>
          </a:p>
          <a:p>
            <a:pPr marL="478790" marR="677545" indent="-466725" algn="just">
              <a:spcBef>
                <a:spcPts val="770"/>
              </a:spcBef>
              <a:buFont typeface="Wingdings"/>
              <a:buChar char=""/>
              <a:tabLst>
                <a:tab pos="478790" algn="l"/>
                <a:tab pos="479425" algn="l"/>
              </a:tabLst>
            </a:pPr>
            <a:r>
              <a:rPr sz="5400" baseline="1736" dirty="0">
                <a:latin typeface="Times New Roman"/>
                <a:cs typeface="Times New Roman"/>
              </a:rPr>
              <a:t>Economic</a:t>
            </a:r>
            <a:r>
              <a:rPr sz="5400" spc="-75" baseline="1736" dirty="0">
                <a:latin typeface="Times New Roman"/>
                <a:cs typeface="Times New Roman"/>
              </a:rPr>
              <a:t> </a:t>
            </a:r>
            <a:r>
              <a:rPr sz="5400" baseline="1736" dirty="0">
                <a:latin typeface="Times New Roman"/>
                <a:cs typeface="Times New Roman"/>
              </a:rPr>
              <a:t>responsibility:</a:t>
            </a:r>
            <a:r>
              <a:rPr sz="5400" spc="-37" baseline="1736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Maximize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shareholders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value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paying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good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return</a:t>
            </a:r>
            <a:r>
              <a:rPr sz="5400" baseline="1736" dirty="0">
                <a:latin typeface="Times New Roman"/>
                <a:cs typeface="Times New Roman"/>
              </a:rPr>
              <a:t>.</a:t>
            </a:r>
          </a:p>
          <a:p>
            <a:pPr marL="478790" marR="221615" algn="just">
              <a:lnSpc>
                <a:spcPct val="97500"/>
              </a:lnSpc>
              <a:spcBef>
                <a:spcPts val="865"/>
              </a:spcBef>
            </a:pPr>
            <a:r>
              <a:rPr sz="5400" baseline="1736" dirty="0">
                <a:latin typeface="Times New Roman"/>
                <a:cs typeface="Times New Roman"/>
              </a:rPr>
              <a:t>Legal</a:t>
            </a:r>
            <a:r>
              <a:rPr sz="5400" spc="-44" baseline="1736" dirty="0">
                <a:latin typeface="Times New Roman"/>
                <a:cs typeface="Times New Roman"/>
              </a:rPr>
              <a:t> </a:t>
            </a:r>
            <a:r>
              <a:rPr sz="5400" baseline="1736" dirty="0">
                <a:latin typeface="Times New Roman"/>
                <a:cs typeface="Times New Roman"/>
              </a:rPr>
              <a:t>responsibility:</a:t>
            </a:r>
            <a:r>
              <a:rPr sz="5400" spc="-37" baseline="1736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Abiding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laws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land.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219072"/>
            <a:ext cx="5135881" cy="7101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4619" y="1459991"/>
            <a:ext cx="2129028" cy="609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7898" y="754125"/>
            <a:ext cx="477456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03015" algn="l"/>
              </a:tabLst>
            </a:pPr>
            <a:r>
              <a:rPr sz="4000" u="heavy" spc="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Be</a:t>
            </a:r>
            <a:r>
              <a:rPr sz="4000" u="heavy" spc="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s</a:t>
            </a:r>
            <a:r>
              <a:rPr sz="4000" u="heavy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t</a:t>
            </a:r>
            <a:r>
              <a:rPr sz="40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4000" u="heavy" spc="-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Pract</a:t>
            </a:r>
            <a:r>
              <a:rPr sz="4000" u="heavy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i</a:t>
            </a:r>
            <a:r>
              <a:rPr sz="4000" u="heavy" spc="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ce</a:t>
            </a:r>
            <a:r>
              <a:rPr sz="4000" u="heavy" spc="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s</a:t>
            </a:r>
            <a:r>
              <a:rPr sz="4000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4000" u="heavy" spc="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o</a:t>
            </a:r>
            <a:r>
              <a:rPr sz="4000" u="heavy" spc="-1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f</a:t>
            </a:r>
            <a:r>
              <a:rPr lang="en-US" sz="4000" u="heavy" spc="-1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4000" u="heavy" spc="-1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C</a:t>
            </a:r>
            <a:r>
              <a:rPr sz="4000" u="heavy" spc="-1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SR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389125"/>
            <a:ext cx="9598355" cy="4634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-7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252525"/>
                </a:solidFill>
                <a:latin typeface="Times New Roman"/>
                <a:cs typeface="Times New Roman"/>
              </a:rPr>
              <a:t>set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252525"/>
                </a:solidFill>
                <a:latin typeface="Times New Roman"/>
                <a:cs typeface="Times New Roman"/>
              </a:rPr>
              <a:t>feasible,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252525"/>
                </a:solidFill>
                <a:latin typeface="Times New Roman"/>
                <a:cs typeface="Times New Roman"/>
              </a:rPr>
              <a:t>Viable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20" dirty="0">
                <a:solidFill>
                  <a:srgbClr val="252525"/>
                </a:solidFill>
                <a:latin typeface="Times New Roman"/>
                <a:cs typeface="Times New Roman"/>
              </a:rPr>
              <a:t>&amp;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252525"/>
                </a:solidFill>
                <a:latin typeface="Times New Roman"/>
                <a:cs typeface="Times New Roman"/>
              </a:rPr>
              <a:t>measureable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252525"/>
                </a:solidFill>
                <a:latin typeface="Times New Roman"/>
                <a:cs typeface="Times New Roman"/>
              </a:rPr>
              <a:t>goal.</a:t>
            </a:r>
            <a:endParaRPr sz="32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261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-80" dirty="0">
                <a:solidFill>
                  <a:srgbClr val="252525"/>
                </a:solidFill>
                <a:latin typeface="Times New Roman"/>
                <a:cs typeface="Times New Roman"/>
              </a:rPr>
              <a:t>Build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long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252525"/>
                </a:solidFill>
                <a:latin typeface="Times New Roman"/>
                <a:cs typeface="Times New Roman"/>
              </a:rPr>
              <a:t>lasting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relationship</a:t>
            </a:r>
            <a:r>
              <a:rPr sz="3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252525"/>
                </a:solidFill>
                <a:latin typeface="Times New Roman"/>
                <a:cs typeface="Times New Roman"/>
              </a:rPr>
              <a:t>community.</a:t>
            </a:r>
            <a:endParaRPr sz="32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262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-70" dirty="0">
                <a:solidFill>
                  <a:srgbClr val="252525"/>
                </a:solidFill>
                <a:latin typeface="Times New Roman"/>
                <a:cs typeface="Times New Roman"/>
              </a:rPr>
              <a:t>Retain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community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252525"/>
                </a:solidFill>
                <a:latin typeface="Times New Roman"/>
                <a:cs typeface="Times New Roman"/>
              </a:rPr>
              <a:t>core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252525"/>
                </a:solidFill>
                <a:latin typeface="Times New Roman"/>
                <a:cs typeface="Times New Roman"/>
              </a:rPr>
              <a:t>values.</a:t>
            </a:r>
            <a:endParaRPr sz="32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261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3200" spc="-45" dirty="0">
                <a:solidFill>
                  <a:srgbClr val="252525"/>
                </a:solidFill>
                <a:latin typeface="Times New Roman"/>
                <a:cs typeface="Times New Roman"/>
              </a:rPr>
              <a:t>impact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3200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125" dirty="0">
                <a:solidFill>
                  <a:srgbClr val="252525"/>
                </a:solidFill>
                <a:latin typeface="Times New Roman"/>
                <a:cs typeface="Times New Roman"/>
              </a:rPr>
              <a:t>CSR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252525"/>
                </a:solidFill>
                <a:latin typeface="Times New Roman"/>
                <a:cs typeface="Times New Roman"/>
              </a:rPr>
              <a:t>needs</a:t>
            </a:r>
            <a:r>
              <a:rPr sz="3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3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3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252525"/>
                </a:solidFill>
                <a:latin typeface="Times New Roman"/>
                <a:cs typeface="Times New Roman"/>
              </a:rPr>
              <a:t>assessed.</a:t>
            </a:r>
            <a:endParaRPr sz="32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262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-35" dirty="0">
                <a:solidFill>
                  <a:srgbClr val="252525"/>
                </a:solidFill>
                <a:latin typeface="Times New Roman"/>
                <a:cs typeface="Times New Roman"/>
              </a:rPr>
              <a:t>Reporting</a:t>
            </a:r>
            <a:r>
              <a:rPr sz="32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3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impact.</a:t>
            </a:r>
            <a:endParaRPr sz="32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261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3200" spc="-50" dirty="0">
                <a:solidFill>
                  <a:srgbClr val="252525"/>
                </a:solidFill>
                <a:latin typeface="Times New Roman"/>
                <a:cs typeface="Times New Roman"/>
              </a:rPr>
              <a:t>Create</a:t>
            </a:r>
            <a:r>
              <a:rPr sz="32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252525"/>
                </a:solidFill>
                <a:latin typeface="Times New Roman"/>
                <a:cs typeface="Times New Roman"/>
              </a:rPr>
              <a:t>community</a:t>
            </a:r>
            <a:r>
              <a:rPr sz="3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252525"/>
                </a:solidFill>
                <a:latin typeface="Times New Roman"/>
                <a:cs typeface="Times New Roman"/>
              </a:rPr>
              <a:t>awareness.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1133</Words>
  <Application>Microsoft Office PowerPoint</Application>
  <PresentationFormat>Widescreen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</vt:lpstr>
      <vt:lpstr>Arial MT</vt:lpstr>
      <vt:lpstr>Calibri</vt:lpstr>
      <vt:lpstr>Calibri Light</vt:lpstr>
      <vt:lpstr>Franklin Gothic Medium</vt:lpstr>
      <vt:lpstr>Times New Roman</vt:lpstr>
      <vt:lpstr>Wingdings</vt:lpstr>
      <vt:lpstr>Office Theme</vt:lpstr>
      <vt:lpstr>CORPORATE SOCIAL RESPONSIBILITY</vt:lpstr>
      <vt:lpstr>PowerPoint Presentation</vt:lpstr>
      <vt:lpstr>PowerPoint Presentation</vt:lpstr>
      <vt:lpstr>Basic Constituents of CSR</vt:lpstr>
      <vt:lpstr>PowerPoint Presentation</vt:lpstr>
      <vt:lpstr>CSR Principles &amp; Strategies.</vt:lpstr>
      <vt:lpstr>Carroll Model(1991)</vt:lpstr>
      <vt:lpstr>PowerPoint Presentation</vt:lpstr>
      <vt:lpstr>Best Practices of CSR</vt:lpstr>
      <vt:lpstr>Need for Corporate Social Responsibility</vt:lpstr>
      <vt:lpstr>Arguments for the CSR</vt:lpstr>
      <vt:lpstr>Arguments against the CSR</vt:lpstr>
      <vt:lpstr>Indian Perspective.</vt:lpstr>
      <vt:lpstr>Indian Perspective.</vt:lpstr>
      <vt:lpstr>CSR COMMITTEE :-</vt:lpstr>
      <vt:lpstr>CSR POLICY :-</vt:lpstr>
      <vt:lpstr>LIST OF CSR ACTIVITIES :-</vt:lpstr>
      <vt:lpstr>CSR Activities: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 SOCIAL RESPONSIBILITY</dc:title>
  <dc:creator>Crestlaw Partners</dc:creator>
  <cp:lastModifiedBy>Manish Dadhich</cp:lastModifiedBy>
  <cp:revision>5</cp:revision>
  <dcterms:created xsi:type="dcterms:W3CDTF">2022-12-13T05:29:52Z</dcterms:created>
  <dcterms:modified xsi:type="dcterms:W3CDTF">2022-12-13T05:46:18Z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2022-12-13T00:00:00Z</vt:filetime>
  </property>
</Properties>
</file>