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2" r:id="rId2"/>
    <p:sldId id="278" r:id="rId3"/>
    <p:sldId id="279" r:id="rId4"/>
    <p:sldId id="289" r:id="rId5"/>
    <p:sldId id="290" r:id="rId6"/>
    <p:sldId id="273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78B27E-AA96-4785-966B-25338A779C5A}" type="doc">
      <dgm:prSet loTypeId="urn:microsoft.com/office/officeart/2005/8/layout/hierarchy2" loCatId="hierarchy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06DAC8-2EDF-40F7-984A-4FF95268A824}">
      <dgm:prSet phldrT="[Text]" custT="1"/>
      <dgm:spPr/>
      <dgm:t>
        <a:bodyPr/>
        <a:lstStyle/>
        <a:p>
          <a:r>
            <a:rPr lang="en-US" sz="2400" b="1" dirty="0" smtClean="0"/>
            <a:t>Commercial Banks</a:t>
          </a:r>
          <a:endParaRPr lang="en-US" sz="2400" b="1" dirty="0"/>
        </a:p>
      </dgm:t>
    </dgm:pt>
    <dgm:pt modelId="{38FB25BB-AEB8-40A8-8B37-0B06DCB31925}" type="parTrans" cxnId="{478BB067-F080-466A-AE51-DEECE0AFFFAB}">
      <dgm:prSet/>
      <dgm:spPr/>
      <dgm:t>
        <a:bodyPr/>
        <a:lstStyle/>
        <a:p>
          <a:endParaRPr lang="en-US"/>
        </a:p>
      </dgm:t>
    </dgm:pt>
    <dgm:pt modelId="{041A3258-258D-4B33-BD2B-F3EBC189D74E}" type="sibTrans" cxnId="{478BB067-F080-466A-AE51-DEECE0AFFFAB}">
      <dgm:prSet/>
      <dgm:spPr/>
      <dgm:t>
        <a:bodyPr/>
        <a:lstStyle/>
        <a:p>
          <a:endParaRPr lang="en-US"/>
        </a:p>
      </dgm:t>
    </dgm:pt>
    <dgm:pt modelId="{B6B9DBAB-4D88-495D-8E95-7D2BA19F51EE}">
      <dgm:prSet phldrT="[Text]" custT="1"/>
      <dgm:spPr/>
      <dgm:t>
        <a:bodyPr/>
        <a:lstStyle/>
        <a:p>
          <a:r>
            <a:rPr lang="en-US" sz="2800" b="1" dirty="0" smtClean="0"/>
            <a:t>Indian Banks</a:t>
          </a:r>
          <a:endParaRPr lang="en-US" sz="2800" b="1" dirty="0"/>
        </a:p>
      </dgm:t>
    </dgm:pt>
    <dgm:pt modelId="{01DBED66-E7DE-476E-AA41-0E8EE9A413D2}" type="parTrans" cxnId="{52365337-EE4C-4100-AA6E-BF49C99B6D40}">
      <dgm:prSet/>
      <dgm:spPr/>
      <dgm:t>
        <a:bodyPr/>
        <a:lstStyle/>
        <a:p>
          <a:endParaRPr lang="en-US"/>
        </a:p>
      </dgm:t>
    </dgm:pt>
    <dgm:pt modelId="{2E5AD4C4-2B9A-4693-B7F9-753AB30ED6B1}" type="sibTrans" cxnId="{52365337-EE4C-4100-AA6E-BF49C99B6D40}">
      <dgm:prSet/>
      <dgm:spPr/>
      <dgm:t>
        <a:bodyPr/>
        <a:lstStyle/>
        <a:p>
          <a:endParaRPr lang="en-US"/>
        </a:p>
      </dgm:t>
    </dgm:pt>
    <dgm:pt modelId="{A9B9B37B-916A-42C6-9E02-EACF21C61745}">
      <dgm:prSet phldrT="[Text]" custT="1"/>
      <dgm:spPr/>
      <dgm:t>
        <a:bodyPr/>
        <a:lstStyle/>
        <a:p>
          <a:r>
            <a:rPr lang="en-US" sz="2000" b="1" dirty="0" smtClean="0"/>
            <a:t>SBI &amp; its Associate Banks</a:t>
          </a:r>
          <a:endParaRPr lang="en-US" sz="2000" b="1" dirty="0"/>
        </a:p>
      </dgm:t>
    </dgm:pt>
    <dgm:pt modelId="{CE637182-FB43-412C-AE5D-4BF8BACAC33C}" type="parTrans" cxnId="{7B63FFEF-92ED-45E1-8402-9389009E1DF5}">
      <dgm:prSet/>
      <dgm:spPr/>
      <dgm:t>
        <a:bodyPr/>
        <a:lstStyle/>
        <a:p>
          <a:endParaRPr lang="en-US"/>
        </a:p>
      </dgm:t>
    </dgm:pt>
    <dgm:pt modelId="{BDE7B2C2-E08A-4364-A09D-AE778C907FE7}" type="sibTrans" cxnId="{7B63FFEF-92ED-45E1-8402-9389009E1DF5}">
      <dgm:prSet/>
      <dgm:spPr/>
      <dgm:t>
        <a:bodyPr/>
        <a:lstStyle/>
        <a:p>
          <a:endParaRPr lang="en-US"/>
        </a:p>
      </dgm:t>
    </dgm:pt>
    <dgm:pt modelId="{A3BB2D3E-CE43-43EB-8DF6-B31A32D8AF76}">
      <dgm:prSet phldrT="[Text]" custT="1"/>
      <dgm:spPr/>
      <dgm:t>
        <a:bodyPr/>
        <a:lstStyle/>
        <a:p>
          <a:r>
            <a:rPr lang="en-US" sz="2000" b="1" dirty="0" smtClean="0"/>
            <a:t>Private Sector Banks</a:t>
          </a:r>
          <a:endParaRPr lang="en-US" sz="2000" b="1" dirty="0"/>
        </a:p>
      </dgm:t>
    </dgm:pt>
    <dgm:pt modelId="{925F30FC-AE90-4CAF-AC7D-5B6FB1F67939}" type="parTrans" cxnId="{5B6CB5EC-29D6-42EB-9C81-24F158D0823E}">
      <dgm:prSet/>
      <dgm:spPr/>
      <dgm:t>
        <a:bodyPr/>
        <a:lstStyle/>
        <a:p>
          <a:endParaRPr lang="en-US"/>
        </a:p>
      </dgm:t>
    </dgm:pt>
    <dgm:pt modelId="{353ABA55-51E2-436E-A8DD-C83BC88C5648}" type="sibTrans" cxnId="{5B6CB5EC-29D6-42EB-9C81-24F158D0823E}">
      <dgm:prSet/>
      <dgm:spPr/>
      <dgm:t>
        <a:bodyPr/>
        <a:lstStyle/>
        <a:p>
          <a:endParaRPr lang="en-US"/>
        </a:p>
      </dgm:t>
    </dgm:pt>
    <dgm:pt modelId="{A7727191-4E32-418A-ABC5-DACF581CC896}">
      <dgm:prSet phldrT="[Text]" custT="1"/>
      <dgm:spPr/>
      <dgm:t>
        <a:bodyPr/>
        <a:lstStyle/>
        <a:p>
          <a:r>
            <a:rPr lang="en-US" sz="2400" b="1" dirty="0" smtClean="0"/>
            <a:t>Foreign Banks</a:t>
          </a:r>
          <a:endParaRPr lang="en-US" sz="2400" b="1" dirty="0"/>
        </a:p>
      </dgm:t>
    </dgm:pt>
    <dgm:pt modelId="{57BB8810-7FDA-468E-9D70-A77B7FF0EAD5}" type="parTrans" cxnId="{D879D87C-836D-4F0E-9F9E-2DF67C5847B5}">
      <dgm:prSet/>
      <dgm:spPr/>
      <dgm:t>
        <a:bodyPr/>
        <a:lstStyle/>
        <a:p>
          <a:endParaRPr lang="en-US"/>
        </a:p>
      </dgm:t>
    </dgm:pt>
    <dgm:pt modelId="{20B1DCAD-CF28-461A-8D87-F7A523C08576}" type="sibTrans" cxnId="{D879D87C-836D-4F0E-9F9E-2DF67C5847B5}">
      <dgm:prSet/>
      <dgm:spPr/>
      <dgm:t>
        <a:bodyPr/>
        <a:lstStyle/>
        <a:p>
          <a:endParaRPr lang="en-US"/>
        </a:p>
      </dgm:t>
    </dgm:pt>
    <dgm:pt modelId="{2759BFF1-9066-49F4-B2A7-F7E128238357}">
      <dgm:prSet custT="1"/>
      <dgm:spPr/>
      <dgm:t>
        <a:bodyPr/>
        <a:lstStyle/>
        <a:p>
          <a:r>
            <a:rPr lang="en-US" sz="2000" b="1" dirty="0" smtClean="0"/>
            <a:t>Public Sector  Banks</a:t>
          </a:r>
          <a:endParaRPr lang="en-US" sz="2000" b="1" dirty="0"/>
        </a:p>
      </dgm:t>
    </dgm:pt>
    <dgm:pt modelId="{D4449938-F310-48C6-BB43-9244170399A6}" type="parTrans" cxnId="{61336271-E3FC-4294-8989-ECEEBB33599E}">
      <dgm:prSet/>
      <dgm:spPr/>
      <dgm:t>
        <a:bodyPr/>
        <a:lstStyle/>
        <a:p>
          <a:endParaRPr lang="en-US"/>
        </a:p>
      </dgm:t>
    </dgm:pt>
    <dgm:pt modelId="{1F972CEB-FE5F-4DD1-8FF0-B299CC6D55AD}" type="sibTrans" cxnId="{61336271-E3FC-4294-8989-ECEEBB33599E}">
      <dgm:prSet/>
      <dgm:spPr/>
      <dgm:t>
        <a:bodyPr/>
        <a:lstStyle/>
        <a:p>
          <a:endParaRPr lang="en-US"/>
        </a:p>
      </dgm:t>
    </dgm:pt>
    <dgm:pt modelId="{9239352D-3ED1-4E5D-95A7-746FFA311544}">
      <dgm:prSet/>
      <dgm:spPr/>
      <dgm:t>
        <a:bodyPr/>
        <a:lstStyle/>
        <a:p>
          <a:r>
            <a:rPr lang="en-US" b="1" dirty="0" err="1" smtClean="0"/>
            <a:t>Nationalised</a:t>
          </a:r>
          <a:r>
            <a:rPr lang="en-US" b="1" dirty="0" smtClean="0"/>
            <a:t> Banks</a:t>
          </a:r>
          <a:endParaRPr lang="en-US" b="1" dirty="0"/>
        </a:p>
      </dgm:t>
    </dgm:pt>
    <dgm:pt modelId="{FF520208-743A-473E-BACB-E5837264BD59}" type="parTrans" cxnId="{2547E70A-EC0E-405E-8371-9EF6C4E29BEF}">
      <dgm:prSet/>
      <dgm:spPr/>
      <dgm:t>
        <a:bodyPr/>
        <a:lstStyle/>
        <a:p>
          <a:endParaRPr lang="en-US"/>
        </a:p>
      </dgm:t>
    </dgm:pt>
    <dgm:pt modelId="{A95C177E-0308-4E75-B629-CBEFB9E97761}" type="sibTrans" cxnId="{2547E70A-EC0E-405E-8371-9EF6C4E29BEF}">
      <dgm:prSet/>
      <dgm:spPr/>
      <dgm:t>
        <a:bodyPr/>
        <a:lstStyle/>
        <a:p>
          <a:endParaRPr lang="en-US"/>
        </a:p>
      </dgm:t>
    </dgm:pt>
    <dgm:pt modelId="{A9664F6D-6FF5-4503-8482-508BAAC6C955}">
      <dgm:prSet/>
      <dgm:spPr/>
      <dgm:t>
        <a:bodyPr/>
        <a:lstStyle/>
        <a:p>
          <a:r>
            <a:rPr lang="en-US" b="1" dirty="0" smtClean="0"/>
            <a:t>Regional Rural Banks</a:t>
          </a:r>
          <a:endParaRPr lang="en-US" b="1" dirty="0"/>
        </a:p>
      </dgm:t>
    </dgm:pt>
    <dgm:pt modelId="{DFD347B5-FE6D-4AE6-A09A-83EE954301F9}" type="parTrans" cxnId="{29D6FC33-F183-4772-9365-D4A8EDF61109}">
      <dgm:prSet/>
      <dgm:spPr/>
      <dgm:t>
        <a:bodyPr/>
        <a:lstStyle/>
        <a:p>
          <a:endParaRPr lang="en-US"/>
        </a:p>
      </dgm:t>
    </dgm:pt>
    <dgm:pt modelId="{0D4D2646-CDED-47EF-AF6B-1FCFC015D3B4}" type="sibTrans" cxnId="{29D6FC33-F183-4772-9365-D4A8EDF61109}">
      <dgm:prSet/>
      <dgm:spPr/>
      <dgm:t>
        <a:bodyPr/>
        <a:lstStyle/>
        <a:p>
          <a:endParaRPr lang="en-US"/>
        </a:p>
      </dgm:t>
    </dgm:pt>
    <dgm:pt modelId="{9B3A005C-EBA6-4E5D-895B-D54C97AF7AF2}">
      <dgm:prSet/>
      <dgm:spPr/>
      <dgm:t>
        <a:bodyPr/>
        <a:lstStyle/>
        <a:p>
          <a:r>
            <a:rPr lang="en-US" b="1" dirty="0" smtClean="0"/>
            <a:t>Old Private Banks</a:t>
          </a:r>
          <a:endParaRPr lang="en-US" b="1" dirty="0"/>
        </a:p>
      </dgm:t>
    </dgm:pt>
    <dgm:pt modelId="{39896009-167C-4BD4-8EE7-5B134758D186}" type="parTrans" cxnId="{58E4259A-5152-4CDF-9408-4950EDCEBD44}">
      <dgm:prSet/>
      <dgm:spPr/>
      <dgm:t>
        <a:bodyPr/>
        <a:lstStyle/>
        <a:p>
          <a:endParaRPr lang="en-US"/>
        </a:p>
      </dgm:t>
    </dgm:pt>
    <dgm:pt modelId="{3CDB021C-2B34-40B3-85E3-611B90DE43C1}" type="sibTrans" cxnId="{58E4259A-5152-4CDF-9408-4950EDCEBD44}">
      <dgm:prSet/>
      <dgm:spPr/>
      <dgm:t>
        <a:bodyPr/>
        <a:lstStyle/>
        <a:p>
          <a:endParaRPr lang="en-US"/>
        </a:p>
      </dgm:t>
    </dgm:pt>
    <dgm:pt modelId="{0F548202-BC75-43A9-AC0D-C31E1CA3A37E}">
      <dgm:prSet/>
      <dgm:spPr/>
      <dgm:t>
        <a:bodyPr/>
        <a:lstStyle/>
        <a:p>
          <a:r>
            <a:rPr lang="en-US" b="1" dirty="0" smtClean="0"/>
            <a:t>New Private Banks</a:t>
          </a:r>
          <a:endParaRPr lang="en-US" b="1" dirty="0"/>
        </a:p>
      </dgm:t>
    </dgm:pt>
    <dgm:pt modelId="{0F016AC6-E3A6-45D3-AD8B-5925BAA6EC68}" type="parTrans" cxnId="{F0AAC234-DCEA-45EE-B29F-25C7463F7777}">
      <dgm:prSet/>
      <dgm:spPr/>
      <dgm:t>
        <a:bodyPr/>
        <a:lstStyle/>
        <a:p>
          <a:endParaRPr lang="en-US"/>
        </a:p>
      </dgm:t>
    </dgm:pt>
    <dgm:pt modelId="{EA3EB3D4-77F4-4E49-8E56-44BC29ECC4EF}" type="sibTrans" cxnId="{F0AAC234-DCEA-45EE-B29F-25C7463F7777}">
      <dgm:prSet/>
      <dgm:spPr/>
      <dgm:t>
        <a:bodyPr/>
        <a:lstStyle/>
        <a:p>
          <a:endParaRPr lang="en-US"/>
        </a:p>
      </dgm:t>
    </dgm:pt>
    <dgm:pt modelId="{AE1E8464-1774-412E-A508-691D0F0F2AA0}" type="pres">
      <dgm:prSet presAssocID="{5E78B27E-AA96-4785-966B-25338A779C5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46B77B8-0FD5-43FB-B92D-F64E6EF36208}" type="pres">
      <dgm:prSet presAssocID="{3E06DAC8-2EDF-40F7-984A-4FF95268A824}" presName="root1" presStyleCnt="0"/>
      <dgm:spPr/>
    </dgm:pt>
    <dgm:pt modelId="{CE6695CA-23D0-4A87-B6F6-03E19FEFF79A}" type="pres">
      <dgm:prSet presAssocID="{3E06DAC8-2EDF-40F7-984A-4FF95268A82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B8174D-C962-4A7C-BD68-3DA37902CAB1}" type="pres">
      <dgm:prSet presAssocID="{3E06DAC8-2EDF-40F7-984A-4FF95268A824}" presName="level2hierChild" presStyleCnt="0"/>
      <dgm:spPr/>
    </dgm:pt>
    <dgm:pt modelId="{E18EDAD5-C22B-4636-802D-53C9402292CD}" type="pres">
      <dgm:prSet presAssocID="{01DBED66-E7DE-476E-AA41-0E8EE9A413D2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02FE5A04-3C85-4DFF-AAA6-B4CA3B7B9723}" type="pres">
      <dgm:prSet presAssocID="{01DBED66-E7DE-476E-AA41-0E8EE9A413D2}" presName="connTx" presStyleLbl="parChTrans1D2" presStyleIdx="0" presStyleCnt="2"/>
      <dgm:spPr/>
      <dgm:t>
        <a:bodyPr/>
        <a:lstStyle/>
        <a:p>
          <a:endParaRPr lang="en-US"/>
        </a:p>
      </dgm:t>
    </dgm:pt>
    <dgm:pt modelId="{24A91CB9-86A7-4296-9E86-ACD6463151D2}" type="pres">
      <dgm:prSet presAssocID="{B6B9DBAB-4D88-495D-8E95-7D2BA19F51EE}" presName="root2" presStyleCnt="0"/>
      <dgm:spPr/>
    </dgm:pt>
    <dgm:pt modelId="{D1D07C5B-CDD9-4176-9FB5-E82C78F270F9}" type="pres">
      <dgm:prSet presAssocID="{B6B9DBAB-4D88-495D-8E95-7D2BA19F51E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1BB71A-6EAD-4926-A039-4CD217523786}" type="pres">
      <dgm:prSet presAssocID="{B6B9DBAB-4D88-495D-8E95-7D2BA19F51EE}" presName="level3hierChild" presStyleCnt="0"/>
      <dgm:spPr/>
    </dgm:pt>
    <dgm:pt modelId="{45C342A7-11AD-4887-A450-6ECB22258E3B}" type="pres">
      <dgm:prSet presAssocID="{D4449938-F310-48C6-BB43-9244170399A6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F35E3F58-4576-410D-997F-534C3F96A631}" type="pres">
      <dgm:prSet presAssocID="{D4449938-F310-48C6-BB43-9244170399A6}" presName="connTx" presStyleLbl="parChTrans1D3" presStyleIdx="0" presStyleCnt="2"/>
      <dgm:spPr/>
      <dgm:t>
        <a:bodyPr/>
        <a:lstStyle/>
        <a:p>
          <a:endParaRPr lang="en-US"/>
        </a:p>
      </dgm:t>
    </dgm:pt>
    <dgm:pt modelId="{79D4251B-1BEB-482E-ABA6-E5FDF461B2DE}" type="pres">
      <dgm:prSet presAssocID="{2759BFF1-9066-49F4-B2A7-F7E128238357}" presName="root2" presStyleCnt="0"/>
      <dgm:spPr/>
    </dgm:pt>
    <dgm:pt modelId="{91E875AE-68DC-4CB8-BFCF-F3F2AFE2A046}" type="pres">
      <dgm:prSet presAssocID="{2759BFF1-9066-49F4-B2A7-F7E128238357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8CE92F-19E1-4A45-A063-582204E2761E}" type="pres">
      <dgm:prSet presAssocID="{2759BFF1-9066-49F4-B2A7-F7E128238357}" presName="level3hierChild" presStyleCnt="0"/>
      <dgm:spPr/>
    </dgm:pt>
    <dgm:pt modelId="{7B2E57C5-D1C1-4622-A346-78159EAF4636}" type="pres">
      <dgm:prSet presAssocID="{CE637182-FB43-412C-AE5D-4BF8BACAC33C}" presName="conn2-1" presStyleLbl="parChTrans1D4" presStyleIdx="0" presStyleCnt="5"/>
      <dgm:spPr/>
      <dgm:t>
        <a:bodyPr/>
        <a:lstStyle/>
        <a:p>
          <a:endParaRPr lang="en-US"/>
        </a:p>
      </dgm:t>
    </dgm:pt>
    <dgm:pt modelId="{9D944AFE-B991-4F90-8C72-229463734A3D}" type="pres">
      <dgm:prSet presAssocID="{CE637182-FB43-412C-AE5D-4BF8BACAC33C}" presName="connTx" presStyleLbl="parChTrans1D4" presStyleIdx="0" presStyleCnt="5"/>
      <dgm:spPr/>
      <dgm:t>
        <a:bodyPr/>
        <a:lstStyle/>
        <a:p>
          <a:endParaRPr lang="en-US"/>
        </a:p>
      </dgm:t>
    </dgm:pt>
    <dgm:pt modelId="{E0F68877-93AC-4D7C-B7EE-225526C1F80F}" type="pres">
      <dgm:prSet presAssocID="{A9B9B37B-916A-42C6-9E02-EACF21C61745}" presName="root2" presStyleCnt="0"/>
      <dgm:spPr/>
    </dgm:pt>
    <dgm:pt modelId="{D9354F78-8A45-4214-A8F7-F5580D10A1B1}" type="pres">
      <dgm:prSet presAssocID="{A9B9B37B-916A-42C6-9E02-EACF21C61745}" presName="LevelTwoTextNode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E191C-3ABC-4036-B8CE-A2A313735311}" type="pres">
      <dgm:prSet presAssocID="{A9B9B37B-916A-42C6-9E02-EACF21C61745}" presName="level3hierChild" presStyleCnt="0"/>
      <dgm:spPr/>
    </dgm:pt>
    <dgm:pt modelId="{F432B573-7E40-42DC-92B2-009E16B0DBD4}" type="pres">
      <dgm:prSet presAssocID="{FF520208-743A-473E-BACB-E5837264BD59}" presName="conn2-1" presStyleLbl="parChTrans1D4" presStyleIdx="1" presStyleCnt="5"/>
      <dgm:spPr/>
      <dgm:t>
        <a:bodyPr/>
        <a:lstStyle/>
        <a:p>
          <a:endParaRPr lang="en-US"/>
        </a:p>
      </dgm:t>
    </dgm:pt>
    <dgm:pt modelId="{BE67DE98-DC56-415F-9955-D0C45DAD0872}" type="pres">
      <dgm:prSet presAssocID="{FF520208-743A-473E-BACB-E5837264BD59}" presName="connTx" presStyleLbl="parChTrans1D4" presStyleIdx="1" presStyleCnt="5"/>
      <dgm:spPr/>
      <dgm:t>
        <a:bodyPr/>
        <a:lstStyle/>
        <a:p>
          <a:endParaRPr lang="en-US"/>
        </a:p>
      </dgm:t>
    </dgm:pt>
    <dgm:pt modelId="{C34C22C1-93A8-44F4-AFE7-FDBBD089EDE3}" type="pres">
      <dgm:prSet presAssocID="{9239352D-3ED1-4E5D-95A7-746FFA311544}" presName="root2" presStyleCnt="0"/>
      <dgm:spPr/>
    </dgm:pt>
    <dgm:pt modelId="{281D6AF6-86BB-49F6-AE62-4311B66E6463}" type="pres">
      <dgm:prSet presAssocID="{9239352D-3ED1-4E5D-95A7-746FFA311544}" presName="LevelTwoTextNode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9AD195-2CED-4813-B7DE-E2A0AD4B6826}" type="pres">
      <dgm:prSet presAssocID="{9239352D-3ED1-4E5D-95A7-746FFA311544}" presName="level3hierChild" presStyleCnt="0"/>
      <dgm:spPr/>
    </dgm:pt>
    <dgm:pt modelId="{0FA46565-AF71-4D71-B3AC-1EE59FBAEFA0}" type="pres">
      <dgm:prSet presAssocID="{DFD347B5-FE6D-4AE6-A09A-83EE954301F9}" presName="conn2-1" presStyleLbl="parChTrans1D4" presStyleIdx="2" presStyleCnt="5"/>
      <dgm:spPr/>
      <dgm:t>
        <a:bodyPr/>
        <a:lstStyle/>
        <a:p>
          <a:endParaRPr lang="en-US"/>
        </a:p>
      </dgm:t>
    </dgm:pt>
    <dgm:pt modelId="{5CDAA03A-6E41-402B-90E4-925E03A8F6BA}" type="pres">
      <dgm:prSet presAssocID="{DFD347B5-FE6D-4AE6-A09A-83EE954301F9}" presName="connTx" presStyleLbl="parChTrans1D4" presStyleIdx="2" presStyleCnt="5"/>
      <dgm:spPr/>
      <dgm:t>
        <a:bodyPr/>
        <a:lstStyle/>
        <a:p>
          <a:endParaRPr lang="en-US"/>
        </a:p>
      </dgm:t>
    </dgm:pt>
    <dgm:pt modelId="{9A182F33-9517-447A-9F16-2C40054A8961}" type="pres">
      <dgm:prSet presAssocID="{A9664F6D-6FF5-4503-8482-508BAAC6C955}" presName="root2" presStyleCnt="0"/>
      <dgm:spPr/>
    </dgm:pt>
    <dgm:pt modelId="{AD87DD10-2E15-4DF5-9E53-FB20CD7E199C}" type="pres">
      <dgm:prSet presAssocID="{A9664F6D-6FF5-4503-8482-508BAAC6C955}" presName="LevelTwoTextNode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8891CD-F1F1-46DD-BCDE-F17C962EFEA5}" type="pres">
      <dgm:prSet presAssocID="{A9664F6D-6FF5-4503-8482-508BAAC6C955}" presName="level3hierChild" presStyleCnt="0"/>
      <dgm:spPr/>
    </dgm:pt>
    <dgm:pt modelId="{F438D01D-8050-421F-9894-2549DA25555D}" type="pres">
      <dgm:prSet presAssocID="{925F30FC-AE90-4CAF-AC7D-5B6FB1F67939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992CC146-4917-47B8-9B77-C53B8744BDE9}" type="pres">
      <dgm:prSet presAssocID="{925F30FC-AE90-4CAF-AC7D-5B6FB1F67939}" presName="connTx" presStyleLbl="parChTrans1D3" presStyleIdx="1" presStyleCnt="2"/>
      <dgm:spPr/>
      <dgm:t>
        <a:bodyPr/>
        <a:lstStyle/>
        <a:p>
          <a:endParaRPr lang="en-US"/>
        </a:p>
      </dgm:t>
    </dgm:pt>
    <dgm:pt modelId="{923B7073-C210-4065-ABB2-306CEEFBA480}" type="pres">
      <dgm:prSet presAssocID="{A3BB2D3E-CE43-43EB-8DF6-B31A32D8AF76}" presName="root2" presStyleCnt="0"/>
      <dgm:spPr/>
    </dgm:pt>
    <dgm:pt modelId="{FC89B8F5-F1EB-42B8-A2DC-5E84DA1B87B6}" type="pres">
      <dgm:prSet presAssocID="{A3BB2D3E-CE43-43EB-8DF6-B31A32D8AF76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F54536-E71A-47BF-B6DF-C00B8D0E83E7}" type="pres">
      <dgm:prSet presAssocID="{A3BB2D3E-CE43-43EB-8DF6-B31A32D8AF76}" presName="level3hierChild" presStyleCnt="0"/>
      <dgm:spPr/>
    </dgm:pt>
    <dgm:pt modelId="{C387A8E3-1151-496A-A4A0-B8A5740C3959}" type="pres">
      <dgm:prSet presAssocID="{0F016AC6-E3A6-45D3-AD8B-5925BAA6EC68}" presName="conn2-1" presStyleLbl="parChTrans1D4" presStyleIdx="3" presStyleCnt="5"/>
      <dgm:spPr/>
      <dgm:t>
        <a:bodyPr/>
        <a:lstStyle/>
        <a:p>
          <a:endParaRPr lang="en-US"/>
        </a:p>
      </dgm:t>
    </dgm:pt>
    <dgm:pt modelId="{1DE0A483-9DFD-413B-B8C1-8A0E6B313246}" type="pres">
      <dgm:prSet presAssocID="{0F016AC6-E3A6-45D3-AD8B-5925BAA6EC68}" presName="connTx" presStyleLbl="parChTrans1D4" presStyleIdx="3" presStyleCnt="5"/>
      <dgm:spPr/>
      <dgm:t>
        <a:bodyPr/>
        <a:lstStyle/>
        <a:p>
          <a:endParaRPr lang="en-US"/>
        </a:p>
      </dgm:t>
    </dgm:pt>
    <dgm:pt modelId="{5785EDBC-627A-47CC-B37D-C0F54C41CC1F}" type="pres">
      <dgm:prSet presAssocID="{0F548202-BC75-43A9-AC0D-C31E1CA3A37E}" presName="root2" presStyleCnt="0"/>
      <dgm:spPr/>
    </dgm:pt>
    <dgm:pt modelId="{5CC9FB91-F6A9-4F0E-A07A-94DA71106385}" type="pres">
      <dgm:prSet presAssocID="{0F548202-BC75-43A9-AC0D-C31E1CA3A37E}" presName="LevelTwoTextNode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03E52D-F04B-4C28-BD3E-35995CD20FC7}" type="pres">
      <dgm:prSet presAssocID="{0F548202-BC75-43A9-AC0D-C31E1CA3A37E}" presName="level3hierChild" presStyleCnt="0"/>
      <dgm:spPr/>
    </dgm:pt>
    <dgm:pt modelId="{39ADE920-B040-4CDE-8A0E-C4BDCE6CFCE0}" type="pres">
      <dgm:prSet presAssocID="{39896009-167C-4BD4-8EE7-5B134758D186}" presName="conn2-1" presStyleLbl="parChTrans1D4" presStyleIdx="4" presStyleCnt="5"/>
      <dgm:spPr/>
      <dgm:t>
        <a:bodyPr/>
        <a:lstStyle/>
        <a:p>
          <a:endParaRPr lang="en-US"/>
        </a:p>
      </dgm:t>
    </dgm:pt>
    <dgm:pt modelId="{67E92FEA-CA66-407F-8EC8-F36753A5BD96}" type="pres">
      <dgm:prSet presAssocID="{39896009-167C-4BD4-8EE7-5B134758D186}" presName="connTx" presStyleLbl="parChTrans1D4" presStyleIdx="4" presStyleCnt="5"/>
      <dgm:spPr/>
      <dgm:t>
        <a:bodyPr/>
        <a:lstStyle/>
        <a:p>
          <a:endParaRPr lang="en-US"/>
        </a:p>
      </dgm:t>
    </dgm:pt>
    <dgm:pt modelId="{56869BEF-0F79-4F72-A2C8-B02CA62E9A84}" type="pres">
      <dgm:prSet presAssocID="{9B3A005C-EBA6-4E5D-895B-D54C97AF7AF2}" presName="root2" presStyleCnt="0"/>
      <dgm:spPr/>
    </dgm:pt>
    <dgm:pt modelId="{F1248B02-F888-49C6-A4AC-E909D552B68C}" type="pres">
      <dgm:prSet presAssocID="{9B3A005C-EBA6-4E5D-895B-D54C97AF7AF2}" presName="LevelTwoTextNode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199A011-C5B9-4FD6-823B-9CB3C085753A}" type="pres">
      <dgm:prSet presAssocID="{9B3A005C-EBA6-4E5D-895B-D54C97AF7AF2}" presName="level3hierChild" presStyleCnt="0"/>
      <dgm:spPr/>
    </dgm:pt>
    <dgm:pt modelId="{2A6AFC8C-6F5D-469B-8328-5D959917B26E}" type="pres">
      <dgm:prSet presAssocID="{57BB8810-7FDA-468E-9D70-A77B7FF0EAD5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1D114FBB-20CB-43E1-B3B8-F317F6404765}" type="pres">
      <dgm:prSet presAssocID="{57BB8810-7FDA-468E-9D70-A77B7FF0EAD5}" presName="connTx" presStyleLbl="parChTrans1D2" presStyleIdx="1" presStyleCnt="2"/>
      <dgm:spPr/>
      <dgm:t>
        <a:bodyPr/>
        <a:lstStyle/>
        <a:p>
          <a:endParaRPr lang="en-US"/>
        </a:p>
      </dgm:t>
    </dgm:pt>
    <dgm:pt modelId="{5071C845-871C-47DB-8C23-10E78F2C8FD5}" type="pres">
      <dgm:prSet presAssocID="{A7727191-4E32-418A-ABC5-DACF581CC896}" presName="root2" presStyleCnt="0"/>
      <dgm:spPr/>
    </dgm:pt>
    <dgm:pt modelId="{75B20E22-95CB-448B-9853-237210922F31}" type="pres">
      <dgm:prSet presAssocID="{A7727191-4E32-418A-ABC5-DACF581CC89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DB17CA-58B3-491C-85CD-A23631FE1CB1}" type="pres">
      <dgm:prSet presAssocID="{A7727191-4E32-418A-ABC5-DACF581CC896}" presName="level3hierChild" presStyleCnt="0"/>
      <dgm:spPr/>
    </dgm:pt>
  </dgm:ptLst>
  <dgm:cxnLst>
    <dgm:cxn modelId="{2547E70A-EC0E-405E-8371-9EF6C4E29BEF}" srcId="{2759BFF1-9066-49F4-B2A7-F7E128238357}" destId="{9239352D-3ED1-4E5D-95A7-746FFA311544}" srcOrd="1" destOrd="0" parTransId="{FF520208-743A-473E-BACB-E5837264BD59}" sibTransId="{A95C177E-0308-4E75-B629-CBEFB9E97761}"/>
    <dgm:cxn modelId="{FA00B315-4C36-444D-A27E-187D9550F73E}" type="presOf" srcId="{D4449938-F310-48C6-BB43-9244170399A6}" destId="{45C342A7-11AD-4887-A450-6ECB22258E3B}" srcOrd="0" destOrd="0" presId="urn:microsoft.com/office/officeart/2005/8/layout/hierarchy2"/>
    <dgm:cxn modelId="{156BE296-B4CC-4A18-9E1D-F09419F756A2}" type="presOf" srcId="{01DBED66-E7DE-476E-AA41-0E8EE9A413D2}" destId="{E18EDAD5-C22B-4636-802D-53C9402292CD}" srcOrd="0" destOrd="0" presId="urn:microsoft.com/office/officeart/2005/8/layout/hierarchy2"/>
    <dgm:cxn modelId="{5B6CB5EC-29D6-42EB-9C81-24F158D0823E}" srcId="{B6B9DBAB-4D88-495D-8E95-7D2BA19F51EE}" destId="{A3BB2D3E-CE43-43EB-8DF6-B31A32D8AF76}" srcOrd="1" destOrd="0" parTransId="{925F30FC-AE90-4CAF-AC7D-5B6FB1F67939}" sibTransId="{353ABA55-51E2-436E-A8DD-C83BC88C5648}"/>
    <dgm:cxn modelId="{2DDE1DEC-448F-4C0C-9E9F-384D3DB425A4}" type="presOf" srcId="{A9664F6D-6FF5-4503-8482-508BAAC6C955}" destId="{AD87DD10-2E15-4DF5-9E53-FB20CD7E199C}" srcOrd="0" destOrd="0" presId="urn:microsoft.com/office/officeart/2005/8/layout/hierarchy2"/>
    <dgm:cxn modelId="{50CB4FAD-4255-4381-B2E6-918DE4B5F756}" type="presOf" srcId="{01DBED66-E7DE-476E-AA41-0E8EE9A413D2}" destId="{02FE5A04-3C85-4DFF-AAA6-B4CA3B7B9723}" srcOrd="1" destOrd="0" presId="urn:microsoft.com/office/officeart/2005/8/layout/hierarchy2"/>
    <dgm:cxn modelId="{9F8E858C-9035-4FBD-8D25-87FD2E443103}" type="presOf" srcId="{FF520208-743A-473E-BACB-E5837264BD59}" destId="{BE67DE98-DC56-415F-9955-D0C45DAD0872}" srcOrd="1" destOrd="0" presId="urn:microsoft.com/office/officeart/2005/8/layout/hierarchy2"/>
    <dgm:cxn modelId="{81703DC6-5884-410E-9F44-80E8F1C471F7}" type="presOf" srcId="{9239352D-3ED1-4E5D-95A7-746FFA311544}" destId="{281D6AF6-86BB-49F6-AE62-4311B66E6463}" srcOrd="0" destOrd="0" presId="urn:microsoft.com/office/officeart/2005/8/layout/hierarchy2"/>
    <dgm:cxn modelId="{D879D87C-836D-4F0E-9F9E-2DF67C5847B5}" srcId="{3E06DAC8-2EDF-40F7-984A-4FF95268A824}" destId="{A7727191-4E32-418A-ABC5-DACF581CC896}" srcOrd="1" destOrd="0" parTransId="{57BB8810-7FDA-468E-9D70-A77B7FF0EAD5}" sibTransId="{20B1DCAD-CF28-461A-8D87-F7A523C08576}"/>
    <dgm:cxn modelId="{6C28C57C-B184-4C94-9852-DDD9814E72B5}" type="presOf" srcId="{9B3A005C-EBA6-4E5D-895B-D54C97AF7AF2}" destId="{F1248B02-F888-49C6-A4AC-E909D552B68C}" srcOrd="0" destOrd="0" presId="urn:microsoft.com/office/officeart/2005/8/layout/hierarchy2"/>
    <dgm:cxn modelId="{478BB067-F080-466A-AE51-DEECE0AFFFAB}" srcId="{5E78B27E-AA96-4785-966B-25338A779C5A}" destId="{3E06DAC8-2EDF-40F7-984A-4FF95268A824}" srcOrd="0" destOrd="0" parTransId="{38FB25BB-AEB8-40A8-8B37-0B06DCB31925}" sibTransId="{041A3258-258D-4B33-BD2B-F3EBC189D74E}"/>
    <dgm:cxn modelId="{470024C1-1974-4F86-9E83-CFB6C8BC24D5}" type="presOf" srcId="{0F016AC6-E3A6-45D3-AD8B-5925BAA6EC68}" destId="{C387A8E3-1151-496A-A4A0-B8A5740C3959}" srcOrd="0" destOrd="0" presId="urn:microsoft.com/office/officeart/2005/8/layout/hierarchy2"/>
    <dgm:cxn modelId="{66269A04-C558-40AE-BFEE-174C08798F11}" type="presOf" srcId="{0F016AC6-E3A6-45D3-AD8B-5925BAA6EC68}" destId="{1DE0A483-9DFD-413B-B8C1-8A0E6B313246}" srcOrd="1" destOrd="0" presId="urn:microsoft.com/office/officeart/2005/8/layout/hierarchy2"/>
    <dgm:cxn modelId="{4FA5667A-F390-4FEF-87E7-F1953D107F4E}" type="presOf" srcId="{5E78B27E-AA96-4785-966B-25338A779C5A}" destId="{AE1E8464-1774-412E-A508-691D0F0F2AA0}" srcOrd="0" destOrd="0" presId="urn:microsoft.com/office/officeart/2005/8/layout/hierarchy2"/>
    <dgm:cxn modelId="{7B63FFEF-92ED-45E1-8402-9389009E1DF5}" srcId="{2759BFF1-9066-49F4-B2A7-F7E128238357}" destId="{A9B9B37B-916A-42C6-9E02-EACF21C61745}" srcOrd="0" destOrd="0" parTransId="{CE637182-FB43-412C-AE5D-4BF8BACAC33C}" sibTransId="{BDE7B2C2-E08A-4364-A09D-AE778C907FE7}"/>
    <dgm:cxn modelId="{CC242458-8A28-4A38-B17D-9DF86B58FB1D}" type="presOf" srcId="{925F30FC-AE90-4CAF-AC7D-5B6FB1F67939}" destId="{992CC146-4917-47B8-9B77-C53B8744BDE9}" srcOrd="1" destOrd="0" presId="urn:microsoft.com/office/officeart/2005/8/layout/hierarchy2"/>
    <dgm:cxn modelId="{C6424CEA-0D7C-4983-AED4-D91EB818FCAB}" type="presOf" srcId="{B6B9DBAB-4D88-495D-8E95-7D2BA19F51EE}" destId="{D1D07C5B-CDD9-4176-9FB5-E82C78F270F9}" srcOrd="0" destOrd="0" presId="urn:microsoft.com/office/officeart/2005/8/layout/hierarchy2"/>
    <dgm:cxn modelId="{CF5AD676-10F4-4B81-A90F-1E67070CB999}" type="presOf" srcId="{A9B9B37B-916A-42C6-9E02-EACF21C61745}" destId="{D9354F78-8A45-4214-A8F7-F5580D10A1B1}" srcOrd="0" destOrd="0" presId="urn:microsoft.com/office/officeart/2005/8/layout/hierarchy2"/>
    <dgm:cxn modelId="{7EFC5F3C-05A4-424C-B4DF-69946D531621}" type="presOf" srcId="{A3BB2D3E-CE43-43EB-8DF6-B31A32D8AF76}" destId="{FC89B8F5-F1EB-42B8-A2DC-5E84DA1B87B6}" srcOrd="0" destOrd="0" presId="urn:microsoft.com/office/officeart/2005/8/layout/hierarchy2"/>
    <dgm:cxn modelId="{F40E39B5-4ACF-4D75-A806-238717569A8F}" type="presOf" srcId="{0F548202-BC75-43A9-AC0D-C31E1CA3A37E}" destId="{5CC9FB91-F6A9-4F0E-A07A-94DA71106385}" srcOrd="0" destOrd="0" presId="urn:microsoft.com/office/officeart/2005/8/layout/hierarchy2"/>
    <dgm:cxn modelId="{7924C824-6D56-4E6D-A24A-1F3BD9CD2A12}" type="presOf" srcId="{FF520208-743A-473E-BACB-E5837264BD59}" destId="{F432B573-7E40-42DC-92B2-009E16B0DBD4}" srcOrd="0" destOrd="0" presId="urn:microsoft.com/office/officeart/2005/8/layout/hierarchy2"/>
    <dgm:cxn modelId="{AC674658-1E5A-4DA2-87E1-F7E3D93D629C}" type="presOf" srcId="{57BB8810-7FDA-468E-9D70-A77B7FF0EAD5}" destId="{2A6AFC8C-6F5D-469B-8328-5D959917B26E}" srcOrd="0" destOrd="0" presId="urn:microsoft.com/office/officeart/2005/8/layout/hierarchy2"/>
    <dgm:cxn modelId="{6DCBFC05-AED5-4E6E-A035-D55606BE817D}" type="presOf" srcId="{925F30FC-AE90-4CAF-AC7D-5B6FB1F67939}" destId="{F438D01D-8050-421F-9894-2549DA25555D}" srcOrd="0" destOrd="0" presId="urn:microsoft.com/office/officeart/2005/8/layout/hierarchy2"/>
    <dgm:cxn modelId="{2BCE218F-1761-4F3E-9C18-7E9088806DF0}" type="presOf" srcId="{CE637182-FB43-412C-AE5D-4BF8BACAC33C}" destId="{7B2E57C5-D1C1-4622-A346-78159EAF4636}" srcOrd="0" destOrd="0" presId="urn:microsoft.com/office/officeart/2005/8/layout/hierarchy2"/>
    <dgm:cxn modelId="{FB3B4569-C739-492C-9F4A-5E252D5501DB}" type="presOf" srcId="{D4449938-F310-48C6-BB43-9244170399A6}" destId="{F35E3F58-4576-410D-997F-534C3F96A631}" srcOrd="1" destOrd="0" presId="urn:microsoft.com/office/officeart/2005/8/layout/hierarchy2"/>
    <dgm:cxn modelId="{58E4259A-5152-4CDF-9408-4950EDCEBD44}" srcId="{A3BB2D3E-CE43-43EB-8DF6-B31A32D8AF76}" destId="{9B3A005C-EBA6-4E5D-895B-D54C97AF7AF2}" srcOrd="1" destOrd="0" parTransId="{39896009-167C-4BD4-8EE7-5B134758D186}" sibTransId="{3CDB021C-2B34-40B3-85E3-611B90DE43C1}"/>
    <dgm:cxn modelId="{52365337-EE4C-4100-AA6E-BF49C99B6D40}" srcId="{3E06DAC8-2EDF-40F7-984A-4FF95268A824}" destId="{B6B9DBAB-4D88-495D-8E95-7D2BA19F51EE}" srcOrd="0" destOrd="0" parTransId="{01DBED66-E7DE-476E-AA41-0E8EE9A413D2}" sibTransId="{2E5AD4C4-2B9A-4693-B7F9-753AB30ED6B1}"/>
    <dgm:cxn modelId="{E72B2DE1-47B9-4A67-BB6A-3F6049D12A1E}" type="presOf" srcId="{3E06DAC8-2EDF-40F7-984A-4FF95268A824}" destId="{CE6695CA-23D0-4A87-B6F6-03E19FEFF79A}" srcOrd="0" destOrd="0" presId="urn:microsoft.com/office/officeart/2005/8/layout/hierarchy2"/>
    <dgm:cxn modelId="{29D6FC33-F183-4772-9365-D4A8EDF61109}" srcId="{2759BFF1-9066-49F4-B2A7-F7E128238357}" destId="{A9664F6D-6FF5-4503-8482-508BAAC6C955}" srcOrd="2" destOrd="0" parTransId="{DFD347B5-FE6D-4AE6-A09A-83EE954301F9}" sibTransId="{0D4D2646-CDED-47EF-AF6B-1FCFC015D3B4}"/>
    <dgm:cxn modelId="{CBA364EC-6EAB-4862-ACFD-8A5A8209C6C7}" type="presOf" srcId="{A7727191-4E32-418A-ABC5-DACF581CC896}" destId="{75B20E22-95CB-448B-9853-237210922F31}" srcOrd="0" destOrd="0" presId="urn:microsoft.com/office/officeart/2005/8/layout/hierarchy2"/>
    <dgm:cxn modelId="{F0477CE3-2BB5-45BB-825D-0DDB646194E9}" type="presOf" srcId="{57BB8810-7FDA-468E-9D70-A77B7FF0EAD5}" destId="{1D114FBB-20CB-43E1-B3B8-F317F6404765}" srcOrd="1" destOrd="0" presId="urn:microsoft.com/office/officeart/2005/8/layout/hierarchy2"/>
    <dgm:cxn modelId="{6A168AB3-EF47-4843-A560-56C29C536313}" type="presOf" srcId="{DFD347B5-FE6D-4AE6-A09A-83EE954301F9}" destId="{0FA46565-AF71-4D71-B3AC-1EE59FBAEFA0}" srcOrd="0" destOrd="0" presId="urn:microsoft.com/office/officeart/2005/8/layout/hierarchy2"/>
    <dgm:cxn modelId="{CAB135AB-2730-4934-A170-3853909EDE17}" type="presOf" srcId="{DFD347B5-FE6D-4AE6-A09A-83EE954301F9}" destId="{5CDAA03A-6E41-402B-90E4-925E03A8F6BA}" srcOrd="1" destOrd="0" presId="urn:microsoft.com/office/officeart/2005/8/layout/hierarchy2"/>
    <dgm:cxn modelId="{61336271-E3FC-4294-8989-ECEEBB33599E}" srcId="{B6B9DBAB-4D88-495D-8E95-7D2BA19F51EE}" destId="{2759BFF1-9066-49F4-B2A7-F7E128238357}" srcOrd="0" destOrd="0" parTransId="{D4449938-F310-48C6-BB43-9244170399A6}" sibTransId="{1F972CEB-FE5F-4DD1-8FF0-B299CC6D55AD}"/>
    <dgm:cxn modelId="{325A6E90-0731-4318-AFAA-BB9593F21604}" type="presOf" srcId="{CE637182-FB43-412C-AE5D-4BF8BACAC33C}" destId="{9D944AFE-B991-4F90-8C72-229463734A3D}" srcOrd="1" destOrd="0" presId="urn:microsoft.com/office/officeart/2005/8/layout/hierarchy2"/>
    <dgm:cxn modelId="{E04D7D58-06AA-4E10-A01E-3548F803248E}" type="presOf" srcId="{39896009-167C-4BD4-8EE7-5B134758D186}" destId="{67E92FEA-CA66-407F-8EC8-F36753A5BD96}" srcOrd="1" destOrd="0" presId="urn:microsoft.com/office/officeart/2005/8/layout/hierarchy2"/>
    <dgm:cxn modelId="{66C31C8E-4A72-46A7-A3A0-EBF188F2E659}" type="presOf" srcId="{2759BFF1-9066-49F4-B2A7-F7E128238357}" destId="{91E875AE-68DC-4CB8-BFCF-F3F2AFE2A046}" srcOrd="0" destOrd="0" presId="urn:microsoft.com/office/officeart/2005/8/layout/hierarchy2"/>
    <dgm:cxn modelId="{F0AAC234-DCEA-45EE-B29F-25C7463F7777}" srcId="{A3BB2D3E-CE43-43EB-8DF6-B31A32D8AF76}" destId="{0F548202-BC75-43A9-AC0D-C31E1CA3A37E}" srcOrd="0" destOrd="0" parTransId="{0F016AC6-E3A6-45D3-AD8B-5925BAA6EC68}" sibTransId="{EA3EB3D4-77F4-4E49-8E56-44BC29ECC4EF}"/>
    <dgm:cxn modelId="{38E344E4-431D-40AA-8D5B-A4F6B57EDE13}" type="presOf" srcId="{39896009-167C-4BD4-8EE7-5B134758D186}" destId="{39ADE920-B040-4CDE-8A0E-C4BDCE6CFCE0}" srcOrd="0" destOrd="0" presId="urn:microsoft.com/office/officeart/2005/8/layout/hierarchy2"/>
    <dgm:cxn modelId="{D267DE27-CD1D-4D23-B2AF-871679CF8176}" type="presParOf" srcId="{AE1E8464-1774-412E-A508-691D0F0F2AA0}" destId="{A46B77B8-0FD5-43FB-B92D-F64E6EF36208}" srcOrd="0" destOrd="0" presId="urn:microsoft.com/office/officeart/2005/8/layout/hierarchy2"/>
    <dgm:cxn modelId="{77B2DBE3-BD80-4079-86E6-0CBA17272C11}" type="presParOf" srcId="{A46B77B8-0FD5-43FB-B92D-F64E6EF36208}" destId="{CE6695CA-23D0-4A87-B6F6-03E19FEFF79A}" srcOrd="0" destOrd="0" presId="urn:microsoft.com/office/officeart/2005/8/layout/hierarchy2"/>
    <dgm:cxn modelId="{4E734D92-18E8-4E85-B374-CBBAC4A7BACE}" type="presParOf" srcId="{A46B77B8-0FD5-43FB-B92D-F64E6EF36208}" destId="{02B8174D-C962-4A7C-BD68-3DA37902CAB1}" srcOrd="1" destOrd="0" presId="urn:microsoft.com/office/officeart/2005/8/layout/hierarchy2"/>
    <dgm:cxn modelId="{7C499F67-88AD-4035-B297-742E97A86090}" type="presParOf" srcId="{02B8174D-C962-4A7C-BD68-3DA37902CAB1}" destId="{E18EDAD5-C22B-4636-802D-53C9402292CD}" srcOrd="0" destOrd="0" presId="urn:microsoft.com/office/officeart/2005/8/layout/hierarchy2"/>
    <dgm:cxn modelId="{D69F8299-60AA-4DB2-AC78-2F9F66C97A8E}" type="presParOf" srcId="{E18EDAD5-C22B-4636-802D-53C9402292CD}" destId="{02FE5A04-3C85-4DFF-AAA6-B4CA3B7B9723}" srcOrd="0" destOrd="0" presId="urn:microsoft.com/office/officeart/2005/8/layout/hierarchy2"/>
    <dgm:cxn modelId="{9BFA351A-658E-4BC0-9A8C-7B7565FDEF57}" type="presParOf" srcId="{02B8174D-C962-4A7C-BD68-3DA37902CAB1}" destId="{24A91CB9-86A7-4296-9E86-ACD6463151D2}" srcOrd="1" destOrd="0" presId="urn:microsoft.com/office/officeart/2005/8/layout/hierarchy2"/>
    <dgm:cxn modelId="{BB7D8BA4-C0D9-48E5-8B4B-93CDA2370342}" type="presParOf" srcId="{24A91CB9-86A7-4296-9E86-ACD6463151D2}" destId="{D1D07C5B-CDD9-4176-9FB5-E82C78F270F9}" srcOrd="0" destOrd="0" presId="urn:microsoft.com/office/officeart/2005/8/layout/hierarchy2"/>
    <dgm:cxn modelId="{9153A6D2-BFF3-46AD-A6C1-29B203DD0E72}" type="presParOf" srcId="{24A91CB9-86A7-4296-9E86-ACD6463151D2}" destId="{AA1BB71A-6EAD-4926-A039-4CD217523786}" srcOrd="1" destOrd="0" presId="urn:microsoft.com/office/officeart/2005/8/layout/hierarchy2"/>
    <dgm:cxn modelId="{A88CEBDA-9FC5-462D-BB5D-5A4A9D1FDFDD}" type="presParOf" srcId="{AA1BB71A-6EAD-4926-A039-4CD217523786}" destId="{45C342A7-11AD-4887-A450-6ECB22258E3B}" srcOrd="0" destOrd="0" presId="urn:microsoft.com/office/officeart/2005/8/layout/hierarchy2"/>
    <dgm:cxn modelId="{C3C2F983-30D2-4EFB-BC23-465A69420D05}" type="presParOf" srcId="{45C342A7-11AD-4887-A450-6ECB22258E3B}" destId="{F35E3F58-4576-410D-997F-534C3F96A631}" srcOrd="0" destOrd="0" presId="urn:microsoft.com/office/officeart/2005/8/layout/hierarchy2"/>
    <dgm:cxn modelId="{8816A1DF-01DA-4967-8261-D4314F2F0706}" type="presParOf" srcId="{AA1BB71A-6EAD-4926-A039-4CD217523786}" destId="{79D4251B-1BEB-482E-ABA6-E5FDF461B2DE}" srcOrd="1" destOrd="0" presId="urn:microsoft.com/office/officeart/2005/8/layout/hierarchy2"/>
    <dgm:cxn modelId="{5D6573EC-4981-4D29-8731-AD35F03F84B2}" type="presParOf" srcId="{79D4251B-1BEB-482E-ABA6-E5FDF461B2DE}" destId="{91E875AE-68DC-4CB8-BFCF-F3F2AFE2A046}" srcOrd="0" destOrd="0" presId="urn:microsoft.com/office/officeart/2005/8/layout/hierarchy2"/>
    <dgm:cxn modelId="{9EC803C2-47A8-43F9-B5A0-353E3F2C9C66}" type="presParOf" srcId="{79D4251B-1BEB-482E-ABA6-E5FDF461B2DE}" destId="{DA8CE92F-19E1-4A45-A063-582204E2761E}" srcOrd="1" destOrd="0" presId="urn:microsoft.com/office/officeart/2005/8/layout/hierarchy2"/>
    <dgm:cxn modelId="{6F164787-85C0-408F-BCB1-CA9C24984893}" type="presParOf" srcId="{DA8CE92F-19E1-4A45-A063-582204E2761E}" destId="{7B2E57C5-D1C1-4622-A346-78159EAF4636}" srcOrd="0" destOrd="0" presId="urn:microsoft.com/office/officeart/2005/8/layout/hierarchy2"/>
    <dgm:cxn modelId="{95528E99-A4ED-4EA8-84C1-8C9EFC052EAB}" type="presParOf" srcId="{7B2E57C5-D1C1-4622-A346-78159EAF4636}" destId="{9D944AFE-B991-4F90-8C72-229463734A3D}" srcOrd="0" destOrd="0" presId="urn:microsoft.com/office/officeart/2005/8/layout/hierarchy2"/>
    <dgm:cxn modelId="{843550B9-A794-4F90-9A95-B1C892983518}" type="presParOf" srcId="{DA8CE92F-19E1-4A45-A063-582204E2761E}" destId="{E0F68877-93AC-4D7C-B7EE-225526C1F80F}" srcOrd="1" destOrd="0" presId="urn:microsoft.com/office/officeart/2005/8/layout/hierarchy2"/>
    <dgm:cxn modelId="{626EBF51-3D1C-4B7B-97D4-EAE4DBE3A846}" type="presParOf" srcId="{E0F68877-93AC-4D7C-B7EE-225526C1F80F}" destId="{D9354F78-8A45-4214-A8F7-F5580D10A1B1}" srcOrd="0" destOrd="0" presId="urn:microsoft.com/office/officeart/2005/8/layout/hierarchy2"/>
    <dgm:cxn modelId="{30BCDA2E-BF6C-461E-91C1-BAE7E96EC23B}" type="presParOf" srcId="{E0F68877-93AC-4D7C-B7EE-225526C1F80F}" destId="{E89E191C-3ABC-4036-B8CE-A2A313735311}" srcOrd="1" destOrd="0" presId="urn:microsoft.com/office/officeart/2005/8/layout/hierarchy2"/>
    <dgm:cxn modelId="{016024C1-CBA2-4672-969B-E83DFA38253F}" type="presParOf" srcId="{DA8CE92F-19E1-4A45-A063-582204E2761E}" destId="{F432B573-7E40-42DC-92B2-009E16B0DBD4}" srcOrd="2" destOrd="0" presId="urn:microsoft.com/office/officeart/2005/8/layout/hierarchy2"/>
    <dgm:cxn modelId="{3AE96542-7918-4EBD-962E-A7BE99E8E791}" type="presParOf" srcId="{F432B573-7E40-42DC-92B2-009E16B0DBD4}" destId="{BE67DE98-DC56-415F-9955-D0C45DAD0872}" srcOrd="0" destOrd="0" presId="urn:microsoft.com/office/officeart/2005/8/layout/hierarchy2"/>
    <dgm:cxn modelId="{72E4BE6B-D88F-42D0-A405-250854B5DE37}" type="presParOf" srcId="{DA8CE92F-19E1-4A45-A063-582204E2761E}" destId="{C34C22C1-93A8-44F4-AFE7-FDBBD089EDE3}" srcOrd="3" destOrd="0" presId="urn:microsoft.com/office/officeart/2005/8/layout/hierarchy2"/>
    <dgm:cxn modelId="{27523459-26B6-4303-88FF-CC9353203071}" type="presParOf" srcId="{C34C22C1-93A8-44F4-AFE7-FDBBD089EDE3}" destId="{281D6AF6-86BB-49F6-AE62-4311B66E6463}" srcOrd="0" destOrd="0" presId="urn:microsoft.com/office/officeart/2005/8/layout/hierarchy2"/>
    <dgm:cxn modelId="{770C3021-D4C9-466C-A837-F29349690894}" type="presParOf" srcId="{C34C22C1-93A8-44F4-AFE7-FDBBD089EDE3}" destId="{7C9AD195-2CED-4813-B7DE-E2A0AD4B6826}" srcOrd="1" destOrd="0" presId="urn:microsoft.com/office/officeart/2005/8/layout/hierarchy2"/>
    <dgm:cxn modelId="{0ADBA6AD-A4A2-49C9-B2CB-AEB5F4CE7BB9}" type="presParOf" srcId="{DA8CE92F-19E1-4A45-A063-582204E2761E}" destId="{0FA46565-AF71-4D71-B3AC-1EE59FBAEFA0}" srcOrd="4" destOrd="0" presId="urn:microsoft.com/office/officeart/2005/8/layout/hierarchy2"/>
    <dgm:cxn modelId="{0103EC2B-4A55-4873-B7D9-24A8C2979410}" type="presParOf" srcId="{0FA46565-AF71-4D71-B3AC-1EE59FBAEFA0}" destId="{5CDAA03A-6E41-402B-90E4-925E03A8F6BA}" srcOrd="0" destOrd="0" presId="urn:microsoft.com/office/officeart/2005/8/layout/hierarchy2"/>
    <dgm:cxn modelId="{7B8EA9F6-EA29-43D6-B8FD-556D158ADDA4}" type="presParOf" srcId="{DA8CE92F-19E1-4A45-A063-582204E2761E}" destId="{9A182F33-9517-447A-9F16-2C40054A8961}" srcOrd="5" destOrd="0" presId="urn:microsoft.com/office/officeart/2005/8/layout/hierarchy2"/>
    <dgm:cxn modelId="{746DC46D-0DAD-4FD7-8991-BD1214C9DB14}" type="presParOf" srcId="{9A182F33-9517-447A-9F16-2C40054A8961}" destId="{AD87DD10-2E15-4DF5-9E53-FB20CD7E199C}" srcOrd="0" destOrd="0" presId="urn:microsoft.com/office/officeart/2005/8/layout/hierarchy2"/>
    <dgm:cxn modelId="{E197D8B2-F8B6-4D5F-9429-A43AD7C81FF7}" type="presParOf" srcId="{9A182F33-9517-447A-9F16-2C40054A8961}" destId="{6B8891CD-F1F1-46DD-BCDE-F17C962EFEA5}" srcOrd="1" destOrd="0" presId="urn:microsoft.com/office/officeart/2005/8/layout/hierarchy2"/>
    <dgm:cxn modelId="{5BD4F15D-A7AB-4C02-B12E-E30179008AA3}" type="presParOf" srcId="{AA1BB71A-6EAD-4926-A039-4CD217523786}" destId="{F438D01D-8050-421F-9894-2549DA25555D}" srcOrd="2" destOrd="0" presId="urn:microsoft.com/office/officeart/2005/8/layout/hierarchy2"/>
    <dgm:cxn modelId="{C4E81460-5AA3-4C35-86FB-EFB9624C2011}" type="presParOf" srcId="{F438D01D-8050-421F-9894-2549DA25555D}" destId="{992CC146-4917-47B8-9B77-C53B8744BDE9}" srcOrd="0" destOrd="0" presId="urn:microsoft.com/office/officeart/2005/8/layout/hierarchy2"/>
    <dgm:cxn modelId="{3F0EF9A6-C56A-47B5-8C1C-F2BEEB47B19B}" type="presParOf" srcId="{AA1BB71A-6EAD-4926-A039-4CD217523786}" destId="{923B7073-C210-4065-ABB2-306CEEFBA480}" srcOrd="3" destOrd="0" presId="urn:microsoft.com/office/officeart/2005/8/layout/hierarchy2"/>
    <dgm:cxn modelId="{B18A7BAD-4330-40F2-8F33-914FEC44798B}" type="presParOf" srcId="{923B7073-C210-4065-ABB2-306CEEFBA480}" destId="{FC89B8F5-F1EB-42B8-A2DC-5E84DA1B87B6}" srcOrd="0" destOrd="0" presId="urn:microsoft.com/office/officeart/2005/8/layout/hierarchy2"/>
    <dgm:cxn modelId="{19FB6652-7977-4A4F-B182-BD25C990C6D3}" type="presParOf" srcId="{923B7073-C210-4065-ABB2-306CEEFBA480}" destId="{7BF54536-E71A-47BF-B6DF-C00B8D0E83E7}" srcOrd="1" destOrd="0" presId="urn:microsoft.com/office/officeart/2005/8/layout/hierarchy2"/>
    <dgm:cxn modelId="{CFAC0E9A-C743-4D55-BC01-04E20D3EAF04}" type="presParOf" srcId="{7BF54536-E71A-47BF-B6DF-C00B8D0E83E7}" destId="{C387A8E3-1151-496A-A4A0-B8A5740C3959}" srcOrd="0" destOrd="0" presId="urn:microsoft.com/office/officeart/2005/8/layout/hierarchy2"/>
    <dgm:cxn modelId="{4EAB8F13-E523-462F-B502-B7EE9320E764}" type="presParOf" srcId="{C387A8E3-1151-496A-A4A0-B8A5740C3959}" destId="{1DE0A483-9DFD-413B-B8C1-8A0E6B313246}" srcOrd="0" destOrd="0" presId="urn:microsoft.com/office/officeart/2005/8/layout/hierarchy2"/>
    <dgm:cxn modelId="{4A3FF5EB-E633-4FFC-903E-316AE838C2ED}" type="presParOf" srcId="{7BF54536-E71A-47BF-B6DF-C00B8D0E83E7}" destId="{5785EDBC-627A-47CC-B37D-C0F54C41CC1F}" srcOrd="1" destOrd="0" presId="urn:microsoft.com/office/officeart/2005/8/layout/hierarchy2"/>
    <dgm:cxn modelId="{B9953FD8-56D4-447D-9256-FBB6B2F62C34}" type="presParOf" srcId="{5785EDBC-627A-47CC-B37D-C0F54C41CC1F}" destId="{5CC9FB91-F6A9-4F0E-A07A-94DA71106385}" srcOrd="0" destOrd="0" presId="urn:microsoft.com/office/officeart/2005/8/layout/hierarchy2"/>
    <dgm:cxn modelId="{91B9398C-CD65-47C6-99C8-4F7112D799E7}" type="presParOf" srcId="{5785EDBC-627A-47CC-B37D-C0F54C41CC1F}" destId="{0803E52D-F04B-4C28-BD3E-35995CD20FC7}" srcOrd="1" destOrd="0" presId="urn:microsoft.com/office/officeart/2005/8/layout/hierarchy2"/>
    <dgm:cxn modelId="{07056177-8E38-4701-AD56-695251B3EA5D}" type="presParOf" srcId="{7BF54536-E71A-47BF-B6DF-C00B8D0E83E7}" destId="{39ADE920-B040-4CDE-8A0E-C4BDCE6CFCE0}" srcOrd="2" destOrd="0" presId="urn:microsoft.com/office/officeart/2005/8/layout/hierarchy2"/>
    <dgm:cxn modelId="{9B0FF69F-ACB6-4516-81CA-A829CEFBCE61}" type="presParOf" srcId="{39ADE920-B040-4CDE-8A0E-C4BDCE6CFCE0}" destId="{67E92FEA-CA66-407F-8EC8-F36753A5BD96}" srcOrd="0" destOrd="0" presId="urn:microsoft.com/office/officeart/2005/8/layout/hierarchy2"/>
    <dgm:cxn modelId="{6DA3C84E-B527-4C86-8F1D-C0DD1408910F}" type="presParOf" srcId="{7BF54536-E71A-47BF-B6DF-C00B8D0E83E7}" destId="{56869BEF-0F79-4F72-A2C8-B02CA62E9A84}" srcOrd="3" destOrd="0" presId="urn:microsoft.com/office/officeart/2005/8/layout/hierarchy2"/>
    <dgm:cxn modelId="{AFED1432-DAF6-4AD0-9DD4-43B8F62F9564}" type="presParOf" srcId="{56869BEF-0F79-4F72-A2C8-B02CA62E9A84}" destId="{F1248B02-F888-49C6-A4AC-E909D552B68C}" srcOrd="0" destOrd="0" presId="urn:microsoft.com/office/officeart/2005/8/layout/hierarchy2"/>
    <dgm:cxn modelId="{7B998029-2EDD-410E-92DD-35B96795AFB1}" type="presParOf" srcId="{56869BEF-0F79-4F72-A2C8-B02CA62E9A84}" destId="{1199A011-C5B9-4FD6-823B-9CB3C085753A}" srcOrd="1" destOrd="0" presId="urn:microsoft.com/office/officeart/2005/8/layout/hierarchy2"/>
    <dgm:cxn modelId="{48D1C266-A02F-41A6-94FA-457E5F45C068}" type="presParOf" srcId="{02B8174D-C962-4A7C-BD68-3DA37902CAB1}" destId="{2A6AFC8C-6F5D-469B-8328-5D959917B26E}" srcOrd="2" destOrd="0" presId="urn:microsoft.com/office/officeart/2005/8/layout/hierarchy2"/>
    <dgm:cxn modelId="{69C5D86F-B4A5-4634-A379-206D5201A60D}" type="presParOf" srcId="{2A6AFC8C-6F5D-469B-8328-5D959917B26E}" destId="{1D114FBB-20CB-43E1-B3B8-F317F6404765}" srcOrd="0" destOrd="0" presId="urn:microsoft.com/office/officeart/2005/8/layout/hierarchy2"/>
    <dgm:cxn modelId="{FCB3BA74-D162-401A-97F7-FDEB8A9462D0}" type="presParOf" srcId="{02B8174D-C962-4A7C-BD68-3DA37902CAB1}" destId="{5071C845-871C-47DB-8C23-10E78F2C8FD5}" srcOrd="3" destOrd="0" presId="urn:microsoft.com/office/officeart/2005/8/layout/hierarchy2"/>
    <dgm:cxn modelId="{86BE0D03-D475-4618-AB39-F5D6E1EA0F7B}" type="presParOf" srcId="{5071C845-871C-47DB-8C23-10E78F2C8FD5}" destId="{75B20E22-95CB-448B-9853-237210922F31}" srcOrd="0" destOrd="0" presId="urn:microsoft.com/office/officeart/2005/8/layout/hierarchy2"/>
    <dgm:cxn modelId="{826527F8-00FC-42FD-801D-4EACEF2B71BD}" type="presParOf" srcId="{5071C845-871C-47DB-8C23-10E78F2C8FD5}" destId="{14DB17CA-58B3-491C-85CD-A23631FE1CB1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B4E79-F72B-4878-A471-BCABF67A817D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147F8-1248-4D8B-8134-7700E3EDB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A1599-2B3E-445D-9BD1-D09B02B664C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A1599-2B3E-445D-9BD1-D09B02B664C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B8FC42-6529-4FFD-9902-E96CF0B17DEF}" type="datetimeFigureOut">
              <a:rPr lang="en-US" smtClean="0"/>
              <a:pPr/>
              <a:t>10/24/2018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11CD50-842A-446A-B603-52E812250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981200"/>
            <a:ext cx="7391400" cy="1524000"/>
          </a:xfrm>
        </p:spPr>
        <p:txBody>
          <a:bodyPr>
            <a:normAutofit/>
          </a:bodyPr>
          <a:lstStyle/>
          <a:p>
            <a:r>
              <a:rPr lang="en-IN" b="1" dirty="0" smtClean="0"/>
              <a:t>Role of Commercial Banks in India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295400"/>
          <a:ext cx="86868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543800" cy="792162"/>
          </a:xfrm>
        </p:spPr>
        <p:txBody>
          <a:bodyPr>
            <a:noAutofit/>
          </a:bodyPr>
          <a:lstStyle/>
          <a:p>
            <a:r>
              <a:rPr lang="en-US" b="1" dirty="0" smtClean="0"/>
              <a:t>Structure of </a:t>
            </a:r>
            <a:br>
              <a:rPr lang="en-US" b="1" dirty="0" smtClean="0"/>
            </a:br>
            <a:r>
              <a:rPr lang="en-US" b="1" dirty="0" smtClean="0"/>
              <a:t>Indian Commercial Banks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</a:t>
            </a:r>
            <a:r>
              <a:rPr lang="en-US" b="1" dirty="0" smtClean="0"/>
              <a:t>commercial bank is owned by stockholders and operated for profit.</a:t>
            </a:r>
          </a:p>
          <a:p>
            <a:pPr algn="just"/>
            <a:r>
              <a:rPr lang="en-US" dirty="0" smtClean="0"/>
              <a:t>Its primary functions are to receive, transfer, and lend money to individuals, businesses, and governments.</a:t>
            </a:r>
          </a:p>
          <a:p>
            <a:pPr algn="just"/>
            <a:r>
              <a:rPr lang="en-US" dirty="0" smtClean="0"/>
              <a:t>Indian banks consist mostly of Scheduled Commercial Banks (SCBs), which includes both Public Sector Banks, and the Private Sector Banks. In Public Sector Banks, the government must retain a 51% stake.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Commercial Banks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772400" y="6248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Contd..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Scheduled Commercial Banks in India are categorized into five different groups according to their ownership and / or nature of operation. </a:t>
            </a:r>
          </a:p>
          <a:p>
            <a:pPr algn="just"/>
            <a:r>
              <a:rPr lang="en-US" dirty="0" smtClean="0"/>
              <a:t>These bank groups are </a:t>
            </a:r>
          </a:p>
          <a:p>
            <a:pPr lvl="1" algn="just"/>
            <a:r>
              <a:rPr lang="en-US" dirty="0" smtClean="0"/>
              <a:t>State Bank of India and its Associates</a:t>
            </a:r>
          </a:p>
          <a:p>
            <a:pPr lvl="1" algn="just"/>
            <a:r>
              <a:rPr lang="en-US" dirty="0" smtClean="0"/>
              <a:t>Nationalized Banks</a:t>
            </a:r>
          </a:p>
          <a:p>
            <a:pPr lvl="1" algn="just"/>
            <a:r>
              <a:rPr lang="en-US" dirty="0" smtClean="0"/>
              <a:t>Private Sector Banks</a:t>
            </a:r>
          </a:p>
          <a:p>
            <a:pPr lvl="1" algn="just"/>
            <a:r>
              <a:rPr lang="en-US" dirty="0" smtClean="0"/>
              <a:t>Foreign Banks and </a:t>
            </a:r>
          </a:p>
          <a:p>
            <a:pPr lvl="1" algn="just"/>
            <a:r>
              <a:rPr lang="en-US" dirty="0" smtClean="0"/>
              <a:t>Regional </a:t>
            </a:r>
            <a:r>
              <a:rPr lang="en-US" smtClean="0"/>
              <a:t>Rural Banks</a:t>
            </a:r>
            <a:endParaRPr lang="en-US" dirty="0" smtClean="0"/>
          </a:p>
          <a:p>
            <a:pPr algn="just"/>
            <a:r>
              <a:rPr lang="en-US" dirty="0" smtClean="0"/>
              <a:t>In the bank group-wise classification, IDBI Bank Ltd. has been included in </a:t>
            </a:r>
            <a:r>
              <a:rPr lang="en-US" dirty="0" err="1" smtClean="0"/>
              <a:t>Nationalised</a:t>
            </a:r>
            <a:r>
              <a:rPr lang="en-US" dirty="0" smtClean="0"/>
              <a:t> Banks.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Commercial Banks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Accelerating the Rate of Capital Formation</a:t>
            </a:r>
          </a:p>
          <a:p>
            <a:r>
              <a:rPr lang="en-US" dirty="0" smtClean="0"/>
              <a:t>Provision of Finance and Credit</a:t>
            </a:r>
          </a:p>
          <a:p>
            <a:r>
              <a:rPr lang="en-US" dirty="0" err="1" smtClean="0"/>
              <a:t>Monetisation</a:t>
            </a:r>
            <a:r>
              <a:rPr lang="en-US" dirty="0" smtClean="0"/>
              <a:t> of Economy </a:t>
            </a:r>
            <a:r>
              <a:rPr lang="en-US" sz="2800" dirty="0" smtClean="0"/>
              <a:t>(support to rural areas)</a:t>
            </a:r>
          </a:p>
          <a:p>
            <a:r>
              <a:rPr lang="en-US" dirty="0" smtClean="0"/>
              <a:t>Innovations</a:t>
            </a:r>
          </a:p>
          <a:p>
            <a:r>
              <a:rPr lang="en-US" dirty="0" smtClean="0"/>
              <a:t>Implementation of Monetary Policy</a:t>
            </a:r>
          </a:p>
          <a:p>
            <a:r>
              <a:rPr lang="en-US" dirty="0" smtClean="0"/>
              <a:t>Encouragement to Right Type of Industries</a:t>
            </a:r>
          </a:p>
          <a:p>
            <a:r>
              <a:rPr lang="en-US" dirty="0" smtClean="0"/>
              <a:t>Development of Agriculture</a:t>
            </a:r>
          </a:p>
          <a:p>
            <a:r>
              <a:rPr lang="en-US" dirty="0" smtClean="0"/>
              <a:t>Regional Development</a:t>
            </a:r>
          </a:p>
          <a:p>
            <a:r>
              <a:rPr lang="en-US" dirty="0" smtClean="0"/>
              <a:t>Fulfillment of socio-economic objectives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b="1" dirty="0" smtClean="0"/>
              <a:t>The Role of Commercial Banks in Economic Development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67818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Accepting deposits </a:t>
            </a:r>
          </a:p>
          <a:p>
            <a:r>
              <a:rPr lang="en-US" sz="3600" dirty="0" smtClean="0"/>
              <a:t>Advancing Loans </a:t>
            </a:r>
          </a:p>
          <a:p>
            <a:r>
              <a:rPr lang="en-US" sz="3600" dirty="0" smtClean="0"/>
              <a:t>Discounting Bills of exchange </a:t>
            </a:r>
          </a:p>
          <a:p>
            <a:r>
              <a:rPr lang="en-US" sz="3600" dirty="0" smtClean="0"/>
              <a:t>Agency services and </a:t>
            </a:r>
          </a:p>
          <a:p>
            <a:r>
              <a:rPr lang="en-US" sz="3600" dirty="0" smtClean="0"/>
              <a:t>General services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Functions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algn="just"/>
            <a:r>
              <a:rPr lang="en-US" b="1" i="1" dirty="0" smtClean="0"/>
              <a:t>Demand or Current Account Deposits</a:t>
            </a:r>
          </a:p>
          <a:p>
            <a:pPr lvl="1" algn="just"/>
            <a:r>
              <a:rPr lang="en-US" dirty="0" smtClean="0"/>
              <a:t>A depositor can withdraw it in part or in full at any time he/she likes without notice</a:t>
            </a:r>
          </a:p>
          <a:p>
            <a:pPr lvl="1" algn="just"/>
            <a:r>
              <a:rPr lang="en-US" dirty="0" smtClean="0"/>
              <a:t>It carries no interest</a:t>
            </a:r>
          </a:p>
          <a:p>
            <a:pPr lvl="1" algn="just"/>
            <a:r>
              <a:rPr lang="en-US" dirty="0" err="1" smtClean="0"/>
              <a:t>Cheque</a:t>
            </a:r>
            <a:r>
              <a:rPr lang="en-US" dirty="0" smtClean="0"/>
              <a:t> facility is available</a:t>
            </a:r>
          </a:p>
          <a:p>
            <a:pPr algn="just"/>
            <a:r>
              <a:rPr lang="en-US" b="1" i="1" dirty="0" smtClean="0"/>
              <a:t>Fixed Deposits or Time Deposits</a:t>
            </a:r>
          </a:p>
          <a:p>
            <a:pPr lvl="1" algn="just"/>
            <a:r>
              <a:rPr lang="en-US" dirty="0" smtClean="0"/>
              <a:t>Fixed deposits for 15days to few years</a:t>
            </a:r>
          </a:p>
          <a:p>
            <a:pPr lvl="1" algn="just"/>
            <a:r>
              <a:rPr lang="en-US" dirty="0" smtClean="0"/>
              <a:t>Withdrawn at expiry of term</a:t>
            </a:r>
          </a:p>
          <a:p>
            <a:pPr lvl="1" algn="just"/>
            <a:r>
              <a:rPr lang="en-US" dirty="0" smtClean="0"/>
              <a:t>High rate of interest</a:t>
            </a:r>
          </a:p>
          <a:p>
            <a:pPr lvl="1" algn="just"/>
            <a:r>
              <a:rPr lang="en-US" dirty="0" smtClean="0"/>
              <a:t>Risk less investment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dirty="0" smtClean="0"/>
              <a:t>Accepting Deposits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pPr algn="just"/>
            <a:r>
              <a:rPr lang="en-US" b="1" i="1" dirty="0" smtClean="0"/>
              <a:t>Saving Bank Deposits</a:t>
            </a:r>
          </a:p>
          <a:p>
            <a:pPr lvl="1" algn="just"/>
            <a:r>
              <a:rPr lang="en-US" dirty="0" smtClean="0"/>
              <a:t>Small saving deposits </a:t>
            </a:r>
          </a:p>
          <a:p>
            <a:pPr lvl="1" algn="just"/>
            <a:r>
              <a:rPr lang="en-US" dirty="0" smtClean="0"/>
              <a:t>less rate of interest </a:t>
            </a:r>
          </a:p>
          <a:p>
            <a:pPr lvl="1" algn="just"/>
            <a:r>
              <a:rPr lang="en-US" dirty="0" smtClean="0"/>
              <a:t>money can be withdrawn through </a:t>
            </a:r>
            <a:r>
              <a:rPr lang="en-US" dirty="0" err="1" smtClean="0"/>
              <a:t>cheques</a:t>
            </a:r>
            <a:r>
              <a:rPr lang="en-US" dirty="0" smtClean="0"/>
              <a:t>/ATM/by demanding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b="1" dirty="0" smtClean="0"/>
              <a:t>Accepting Deposits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0437"/>
            <a:ext cx="8229600" cy="4525963"/>
          </a:xfrm>
        </p:spPr>
        <p:txBody>
          <a:bodyPr/>
          <a:lstStyle/>
          <a:p>
            <a:r>
              <a:rPr lang="en-US" dirty="0" smtClean="0"/>
              <a:t>This is the most important means of earnings for the banks.</a:t>
            </a:r>
          </a:p>
          <a:p>
            <a:r>
              <a:rPr lang="en-US" dirty="0" smtClean="0"/>
              <a:t>Giving loans to businessmen.</a:t>
            </a:r>
          </a:p>
          <a:p>
            <a:r>
              <a:rPr lang="en-US" dirty="0" smtClean="0"/>
              <a:t>But it keeps a fine balance between deposits and loans.</a:t>
            </a:r>
          </a:p>
          <a:p>
            <a:r>
              <a:rPr lang="en-US" dirty="0" smtClean="0"/>
              <a:t>Banks profitability depends on this as well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Advancing Loans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By allowing an over draft facility </a:t>
            </a:r>
            <a:r>
              <a:rPr lang="en-US" dirty="0" err="1" smtClean="0"/>
              <a:t>cheques</a:t>
            </a:r>
            <a:r>
              <a:rPr lang="en-US" dirty="0" smtClean="0"/>
              <a:t> are </a:t>
            </a:r>
            <a:r>
              <a:rPr lang="en-US" dirty="0" err="1" smtClean="0"/>
              <a:t>honoured</a:t>
            </a:r>
            <a:r>
              <a:rPr lang="en-US" dirty="0" smtClean="0"/>
              <a:t> even if deposits is less facility for businessmen only interest on overdraft amount.</a:t>
            </a:r>
          </a:p>
          <a:p>
            <a:pPr algn="just"/>
            <a:r>
              <a:rPr lang="en-US" dirty="0" smtClean="0"/>
              <a:t>Loans by creating a deposit </a:t>
            </a:r>
          </a:p>
          <a:p>
            <a:pPr lvl="1" algn="just"/>
            <a:r>
              <a:rPr lang="en-US" dirty="0" smtClean="0"/>
              <a:t>Banks give loans to people by charging interest </a:t>
            </a:r>
          </a:p>
          <a:p>
            <a:pPr lvl="1" algn="just"/>
            <a:r>
              <a:rPr lang="en-US" dirty="0" smtClean="0"/>
              <a:t>Bank asks for security </a:t>
            </a:r>
          </a:p>
          <a:p>
            <a:pPr lvl="1" algn="just"/>
            <a:r>
              <a:rPr lang="en-US" dirty="0" smtClean="0"/>
              <a:t>Simply opens an account in name of needy person and issues a </a:t>
            </a:r>
            <a:r>
              <a:rPr lang="en-US" dirty="0" err="1" smtClean="0"/>
              <a:t>cheque</a:t>
            </a:r>
            <a:r>
              <a:rPr lang="en-US" dirty="0" smtClean="0"/>
              <a:t> book to transact </a:t>
            </a:r>
          </a:p>
          <a:p>
            <a:pPr lvl="1" algn="just"/>
            <a:r>
              <a:rPr lang="en-US" dirty="0" smtClean="0"/>
              <a:t>Loans granted mostly for business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b="1" dirty="0" smtClean="0"/>
              <a:t>Two ways of advancing loans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If a seller sells some goods to a buyer who does not pay in cash. But the seller draws a bill of exchange which is signed by buyer. </a:t>
            </a:r>
          </a:p>
          <a:p>
            <a:pPr algn="just"/>
            <a:r>
              <a:rPr lang="en-US" dirty="0" smtClean="0"/>
              <a:t>There is maturity or payment period, say one month.</a:t>
            </a:r>
          </a:p>
          <a:p>
            <a:pPr algn="just"/>
            <a:r>
              <a:rPr lang="en-US" dirty="0" smtClean="0"/>
              <a:t>Now the seller can give this </a:t>
            </a:r>
            <a:r>
              <a:rPr lang="en-US" dirty="0" err="1" smtClean="0"/>
              <a:t>hundy</a:t>
            </a:r>
            <a:r>
              <a:rPr lang="en-US" dirty="0" smtClean="0"/>
              <a:t> to a bank which will give him/her cash against it.</a:t>
            </a:r>
          </a:p>
          <a:p>
            <a:pPr algn="just"/>
            <a:r>
              <a:rPr lang="en-US" dirty="0" smtClean="0"/>
              <a:t>Bank charges interest on it till one month.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Discounting Bills of Exchange or </a:t>
            </a:r>
            <a:r>
              <a:rPr lang="en-US" b="1" dirty="0" err="1" smtClean="0"/>
              <a:t>Hundies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 lvl="0" algn="just">
              <a:spcBef>
                <a:spcPts val="1200"/>
              </a:spcBef>
            </a:pPr>
            <a:r>
              <a:rPr lang="en-US" b="1" dirty="0" smtClean="0"/>
              <a:t>Trade Development: </a:t>
            </a:r>
            <a:r>
              <a:rPr lang="en-US" dirty="0" smtClean="0"/>
              <a:t>The commercial banks provide capital, technical assistance and other facilities to businessmen according to their need, which leads to development in trade.</a:t>
            </a:r>
          </a:p>
          <a:p>
            <a:pPr algn="just">
              <a:spcBef>
                <a:spcPts val="1200"/>
              </a:spcBef>
            </a:pPr>
            <a:r>
              <a:rPr lang="en-US" b="1" dirty="0" smtClean="0"/>
              <a:t>Supports to Agriculture Development</a:t>
            </a:r>
          </a:p>
          <a:p>
            <a:pPr lvl="0" algn="just">
              <a:spcBef>
                <a:spcPts val="1200"/>
              </a:spcBef>
            </a:pPr>
            <a:r>
              <a:rPr lang="en-US" b="1" dirty="0" smtClean="0"/>
              <a:t>Supports to Industrial Development</a:t>
            </a:r>
            <a:endParaRPr lang="en-US" dirty="0" smtClean="0"/>
          </a:p>
          <a:p>
            <a:pPr lvl="0" algn="just">
              <a:spcBef>
                <a:spcPts val="1200"/>
              </a:spcBef>
            </a:pPr>
            <a:r>
              <a:rPr lang="en-US" b="1" dirty="0" smtClean="0"/>
              <a:t>Capital Formation </a:t>
            </a:r>
            <a:r>
              <a:rPr lang="en-US" dirty="0" smtClean="0"/>
              <a:t>(Capital formation means increase in number of production units, technology, plant and machinery)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Role of Commercial Banks in India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6934200" cy="4525963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Collection of bills and </a:t>
            </a:r>
            <a:r>
              <a:rPr lang="en-US" sz="3200" dirty="0" err="1" smtClean="0"/>
              <a:t>cheques</a:t>
            </a:r>
            <a:r>
              <a:rPr lang="en-US" sz="3200" dirty="0" smtClean="0"/>
              <a:t>.</a:t>
            </a:r>
          </a:p>
          <a:p>
            <a:pPr algn="just"/>
            <a:r>
              <a:rPr lang="en-US" sz="3200" dirty="0" smtClean="0"/>
              <a:t>Collection of dividends, interest, and premium.</a:t>
            </a:r>
          </a:p>
          <a:p>
            <a:pPr algn="just"/>
            <a:r>
              <a:rPr lang="en-US" sz="3200" dirty="0" smtClean="0"/>
              <a:t>Purchase and sale of shares and debentures.</a:t>
            </a:r>
          </a:p>
          <a:p>
            <a:pPr algn="just"/>
            <a:r>
              <a:rPr lang="en-US" sz="3200" dirty="0" smtClean="0"/>
              <a:t>Payment of insurance premium.</a:t>
            </a:r>
          </a:p>
          <a:p>
            <a:pPr algn="just"/>
            <a:r>
              <a:rPr lang="en-US" sz="3200" dirty="0" smtClean="0"/>
              <a:t>Acts as trustee when nominated.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Agency Services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6781800" cy="4525963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Traveller’s</a:t>
            </a:r>
            <a:r>
              <a:rPr lang="en-US" sz="3600" dirty="0" smtClean="0"/>
              <a:t> </a:t>
            </a:r>
            <a:r>
              <a:rPr lang="en-US" sz="3600" dirty="0" err="1" smtClean="0"/>
              <a:t>cheques</a:t>
            </a:r>
            <a:r>
              <a:rPr lang="en-US" sz="3600" dirty="0" smtClean="0"/>
              <a:t>, bank draft </a:t>
            </a:r>
          </a:p>
          <a:p>
            <a:r>
              <a:rPr lang="en-US" sz="3600" dirty="0" smtClean="0"/>
              <a:t>Safe vaults for valuables</a:t>
            </a:r>
          </a:p>
          <a:p>
            <a:r>
              <a:rPr lang="en-US" sz="3600" dirty="0" smtClean="0"/>
              <a:t>Supplying trade information </a:t>
            </a:r>
          </a:p>
          <a:p>
            <a:r>
              <a:rPr lang="en-US" sz="3600" dirty="0" smtClean="0"/>
              <a:t>Economic surveys </a:t>
            </a:r>
          </a:p>
          <a:p>
            <a:r>
              <a:rPr lang="en-US" sz="3600" dirty="0" smtClean="0"/>
              <a:t>Projects report preparation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 General services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n-US" b="1" dirty="0" smtClean="0"/>
              <a:t>Development of Foreign Trade: </a:t>
            </a:r>
            <a:r>
              <a:rPr lang="en-US" dirty="0" smtClean="0"/>
              <a:t>Letter of credit is issued by the importer’s bank to the exporters to ensure the payment. The banks also arrange foreign exchange.</a:t>
            </a:r>
          </a:p>
          <a:p>
            <a:pPr algn="just">
              <a:spcBef>
                <a:spcPts val="1200"/>
              </a:spcBef>
            </a:pPr>
            <a:r>
              <a:rPr lang="en-US" b="1" dirty="0" smtClean="0"/>
              <a:t>Transfer of Money</a:t>
            </a:r>
            <a:endParaRPr lang="en-US" dirty="0" smtClean="0"/>
          </a:p>
          <a:p>
            <a:pPr algn="just">
              <a:spcBef>
                <a:spcPts val="1200"/>
              </a:spcBef>
            </a:pPr>
            <a:r>
              <a:rPr lang="en-US" b="1" dirty="0" smtClean="0"/>
              <a:t>Supports to more Production </a:t>
            </a:r>
            <a:r>
              <a:rPr lang="en-US" sz="2800" dirty="0" smtClean="0"/>
              <a:t>(Agriculture &amp; Industry)</a:t>
            </a:r>
            <a:endParaRPr lang="en-US" dirty="0" smtClean="0"/>
          </a:p>
          <a:p>
            <a:pPr algn="just">
              <a:spcBef>
                <a:spcPts val="1200"/>
              </a:spcBef>
            </a:pPr>
            <a:r>
              <a:rPr lang="en-US" b="1" dirty="0" smtClean="0"/>
              <a:t>Development of Transport (</a:t>
            </a:r>
            <a:r>
              <a:rPr lang="en-US" dirty="0" smtClean="0"/>
              <a:t>banks financed the transport sector)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Role of Commercial Banks in India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200"/>
              </a:spcBef>
            </a:pPr>
            <a:r>
              <a:rPr lang="en-US" dirty="0" smtClean="0"/>
              <a:t>Accelerating the Rate of Capital Formation: </a:t>
            </a:r>
            <a:r>
              <a:rPr lang="en-US" sz="2800" dirty="0" smtClean="0"/>
              <a:t>They encourage the habit of savings among people and </a:t>
            </a:r>
            <a:r>
              <a:rPr lang="en-US" sz="2800" dirty="0" err="1" smtClean="0"/>
              <a:t>mobilise</a:t>
            </a:r>
            <a:r>
              <a:rPr lang="en-US" sz="2800" dirty="0" smtClean="0"/>
              <a:t> idle resources for production purpose.</a:t>
            </a:r>
            <a:endParaRPr lang="en-US" dirty="0" smtClean="0"/>
          </a:p>
          <a:p>
            <a:pPr algn="just">
              <a:spcBef>
                <a:spcPts val="1200"/>
              </a:spcBef>
            </a:pPr>
            <a:r>
              <a:rPr lang="en-US" dirty="0" smtClean="0"/>
              <a:t>Provision of Finance and Credit: </a:t>
            </a:r>
            <a:r>
              <a:rPr lang="en-US" sz="2800" dirty="0" smtClean="0"/>
              <a:t>Banks are instruments for developing internal as well as external trade.</a:t>
            </a:r>
          </a:p>
          <a:p>
            <a:pPr algn="just">
              <a:spcBef>
                <a:spcPts val="1200"/>
              </a:spcBef>
            </a:pPr>
            <a:r>
              <a:rPr lang="en-US" dirty="0" err="1" smtClean="0"/>
              <a:t>Monetisation</a:t>
            </a:r>
            <a:r>
              <a:rPr lang="en-US" dirty="0" smtClean="0"/>
              <a:t> of Economy</a:t>
            </a:r>
            <a:r>
              <a:rPr lang="en-US" sz="2800" dirty="0" smtClean="0"/>
              <a:t>: Banks are opening branches in rural areas can promote the process of the </a:t>
            </a:r>
            <a:r>
              <a:rPr lang="en-US" sz="2800" dirty="0" err="1" smtClean="0"/>
              <a:t>monetisation</a:t>
            </a:r>
            <a:r>
              <a:rPr lang="en-US" sz="2800" dirty="0" smtClean="0"/>
              <a:t> in the economy.</a:t>
            </a:r>
          </a:p>
          <a:p>
            <a:pPr algn="just">
              <a:spcBef>
                <a:spcPts val="1200"/>
              </a:spcBef>
            </a:pPr>
            <a:r>
              <a:rPr lang="en-US" dirty="0" smtClean="0"/>
              <a:t>Innovations</a:t>
            </a:r>
            <a:r>
              <a:rPr lang="en-US" sz="2800" dirty="0" smtClean="0"/>
              <a:t>: Innovations are an essential prerequisite for economic development.  These  innovations are mostly financed by bank credit in the developed countries.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Role of Commercial Banks in India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39624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en-US" sz="2800" dirty="0" smtClean="0"/>
              <a:t>Implementation of Monetary Policy</a:t>
            </a:r>
          </a:p>
          <a:p>
            <a:pPr algn="just">
              <a:spcBef>
                <a:spcPts val="1200"/>
              </a:spcBef>
            </a:pPr>
            <a:r>
              <a:rPr lang="en-US" sz="2800" dirty="0" smtClean="0"/>
              <a:t>Encouragement to Right Type of Industries</a:t>
            </a:r>
          </a:p>
          <a:p>
            <a:pPr algn="just">
              <a:spcBef>
                <a:spcPts val="1200"/>
              </a:spcBef>
            </a:pPr>
            <a:r>
              <a:rPr lang="en-US" sz="2800" dirty="0" smtClean="0"/>
              <a:t>Regional Development</a:t>
            </a:r>
          </a:p>
          <a:p>
            <a:r>
              <a:rPr lang="en-US" sz="2800" dirty="0" smtClean="0"/>
              <a:t>Promote Industrial Development</a:t>
            </a:r>
          </a:p>
          <a:p>
            <a:pPr algn="just">
              <a:spcBef>
                <a:spcPts val="1200"/>
              </a:spcBef>
            </a:pPr>
            <a:r>
              <a:rPr lang="en-US" sz="2800" dirty="0" smtClean="0"/>
              <a:t>Fulfillment of Socio-economic Objectives</a:t>
            </a:r>
          </a:p>
          <a:p>
            <a:pPr algn="just">
              <a:spcBef>
                <a:spcPts val="1200"/>
              </a:spcBef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Role of Commercial Banks in India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981200"/>
            <a:ext cx="7391400" cy="3276600"/>
          </a:xfrm>
        </p:spPr>
        <p:txBody>
          <a:bodyPr>
            <a:normAutofit/>
          </a:bodyPr>
          <a:lstStyle/>
          <a:p>
            <a:r>
              <a:rPr lang="en-IN" b="1" dirty="0" smtClean="0"/>
              <a:t>Nationalization of Commercial Banks in India, Functions of the Commercial Banks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smtClean="0"/>
              <a:t>Nationalization</a:t>
            </a:r>
            <a:r>
              <a:rPr lang="en-US" dirty="0" smtClean="0"/>
              <a:t>: The act of taking an industry or assets into the public ownership of a national government or state.</a:t>
            </a:r>
          </a:p>
          <a:p>
            <a:pPr algn="just"/>
            <a:r>
              <a:rPr lang="en-US" dirty="0" smtClean="0"/>
              <a:t>Nationalization took place in two phases, with a first round in 1969 covering 14 banks followed by another in 1980 covering six banks.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/>
              <a:t>Nationalization of Banks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08037"/>
            <a:ext cx="8229600" cy="57451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Private commercial banks were not fulfilling the social and developmental goals of banking 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The developmental goals of financial intermediation were not being achieved other than for some favored large industries and established business houses.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To ensure that credit allocation occur in accordance with plan priorities.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en-US" dirty="0" smtClean="0"/>
              <a:t>Reduce the hold of moneylenders and make more funds available for agricultural development. Nationalization of bank was to actively involve in poverty alleviation and employment generation programs. 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endParaRPr lang="en-US" dirty="0" smtClean="0"/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endParaRPr lang="en-US" dirty="0" smtClean="0"/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b="1" dirty="0" smtClean="0"/>
              <a:t>Reasons for Nationalization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287" y="1143000"/>
            <a:ext cx="777991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235</TotalTime>
  <Words>918</Words>
  <Application>Microsoft Office PowerPoint</Application>
  <PresentationFormat>On-screen Show (4:3)</PresentationFormat>
  <Paragraphs>120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Role of Commercial Banks in India</vt:lpstr>
      <vt:lpstr>Role of Commercial Banks in India</vt:lpstr>
      <vt:lpstr>Role of Commercial Banks in India</vt:lpstr>
      <vt:lpstr>Role of Commercial Banks in India</vt:lpstr>
      <vt:lpstr>Role of Commercial Banks in India</vt:lpstr>
      <vt:lpstr>Nationalization of Commercial Banks in India, Functions of the Commercial Banks</vt:lpstr>
      <vt:lpstr>Nationalization of Banks</vt:lpstr>
      <vt:lpstr>Reasons for Nationalization</vt:lpstr>
      <vt:lpstr>Slide 9</vt:lpstr>
      <vt:lpstr>Structure of  Indian Commercial Banks</vt:lpstr>
      <vt:lpstr>Commercial Banks</vt:lpstr>
      <vt:lpstr>Commercial Banks</vt:lpstr>
      <vt:lpstr>The Role of Commercial Banks in Economic Development</vt:lpstr>
      <vt:lpstr>Functions</vt:lpstr>
      <vt:lpstr>Accepting Deposits</vt:lpstr>
      <vt:lpstr>Accepting Deposits</vt:lpstr>
      <vt:lpstr>Advancing Loans</vt:lpstr>
      <vt:lpstr>Two ways of advancing loans</vt:lpstr>
      <vt:lpstr>Discounting Bills of Exchange or Hundies</vt:lpstr>
      <vt:lpstr>Agency Services</vt:lpstr>
      <vt:lpstr> General services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Ramarao</dc:creator>
  <cp:lastModifiedBy>Manish</cp:lastModifiedBy>
  <cp:revision>58</cp:revision>
  <dcterms:created xsi:type="dcterms:W3CDTF">2013-06-26T05:21:52Z</dcterms:created>
  <dcterms:modified xsi:type="dcterms:W3CDTF">2018-10-24T09:35:44Z</dcterms:modified>
</cp:coreProperties>
</file>