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Profitability and Efficiency in Indian Banking	</a:t>
            </a: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 y="506794"/>
          <a:ext cx="9143998" cy="6455986"/>
        </p:xfrm>
        <a:graphic>
          <a:graphicData uri="http://schemas.openxmlformats.org/drawingml/2006/table">
            <a:tbl>
              <a:tblPr/>
              <a:tblGrid>
                <a:gridCol w="2597466"/>
                <a:gridCol w="258161"/>
                <a:gridCol w="365655"/>
                <a:gridCol w="450239"/>
                <a:gridCol w="722498"/>
                <a:gridCol w="722498"/>
                <a:gridCol w="791222"/>
                <a:gridCol w="699590"/>
                <a:gridCol w="791222"/>
                <a:gridCol w="445834"/>
                <a:gridCol w="659058"/>
                <a:gridCol w="640555"/>
              </a:tblGrid>
              <a:tr h="254079">
                <a:tc rowSpan="2" gridSpan="4">
                  <a:txBody>
                    <a:bodyPr/>
                    <a:lstStyle/>
                    <a:p>
                      <a:pPr marL="35560" marR="0" algn="l">
                        <a:spcBef>
                          <a:spcPts val="290"/>
                        </a:spcBef>
                        <a:spcAft>
                          <a:spcPts val="0"/>
                        </a:spcAft>
                      </a:pPr>
                      <a:r>
                        <a:rPr lang="en-US" sz="1200" dirty="0">
                          <a:solidFill>
                            <a:srgbClr val="231F20"/>
                          </a:solidFill>
                          <a:latin typeface="Georgia"/>
                          <a:ea typeface="Georgia"/>
                          <a:cs typeface="Georgia"/>
                        </a:rPr>
                        <a:t>Item</a:t>
                      </a:r>
                      <a:endParaRPr lang="en-US" sz="2400" dirty="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gridSpan="8">
                  <a:txBody>
                    <a:bodyPr/>
                    <a:lstStyle/>
                    <a:p>
                      <a:pPr marL="1543685" marR="1544320" algn="ctr">
                        <a:spcBef>
                          <a:spcPts val="290"/>
                        </a:spcBef>
                        <a:spcAft>
                          <a:spcPts val="0"/>
                        </a:spcAft>
                      </a:pPr>
                      <a:r>
                        <a:rPr lang="en-US" sz="1200">
                          <a:solidFill>
                            <a:srgbClr val="231F20"/>
                          </a:solidFill>
                          <a:latin typeface="Georgia"/>
                          <a:ea typeface="Georgia"/>
                          <a:cs typeface="Georgia"/>
                        </a:rPr>
                        <a:t>As at end-March</a:t>
                      </a:r>
                      <a:endParaRPr lang="en-US" sz="24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58223">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12065" algn="r">
                        <a:spcBef>
                          <a:spcPts val="290"/>
                        </a:spcBef>
                        <a:spcAft>
                          <a:spcPts val="0"/>
                        </a:spcAft>
                      </a:pPr>
                      <a:r>
                        <a:rPr lang="en-US" sz="1200" spc="-5">
                          <a:solidFill>
                            <a:srgbClr val="231F20"/>
                          </a:solidFill>
                          <a:latin typeface="Georgia"/>
                          <a:ea typeface="Georgia"/>
                          <a:cs typeface="Georgia"/>
                        </a:rPr>
                        <a:t>Public</a:t>
                      </a:r>
                      <a:endParaRPr lang="en-US" sz="2400">
                        <a:latin typeface="Georgia"/>
                        <a:ea typeface="Georgia"/>
                        <a:cs typeface="Georgia"/>
                      </a:endParaRPr>
                    </a:p>
                    <a:p>
                      <a:pPr marL="0" marR="16510" algn="r">
                        <a:spcBef>
                          <a:spcPts val="45"/>
                        </a:spcBef>
                        <a:spcAft>
                          <a:spcPts val="0"/>
                        </a:spcAft>
                      </a:pPr>
                      <a:r>
                        <a:rPr lang="en-US" sz="1200">
                          <a:solidFill>
                            <a:srgbClr val="231F20"/>
                          </a:solidFill>
                          <a:latin typeface="Georgia"/>
                          <a:ea typeface="Georgia"/>
                          <a:cs typeface="Georgia"/>
                        </a:rPr>
                        <a:t>Ba</a:t>
                      </a:r>
                      <a:endParaRPr lang="en-US" sz="2400">
                        <a:latin typeface="Georgia"/>
                        <a:ea typeface="Georgia"/>
                        <a:cs typeface="Georgia"/>
                      </a:endParaRPr>
                    </a:p>
                    <a:p>
                      <a:pPr marL="0" marR="30480" algn="r">
                        <a:spcBef>
                          <a:spcPts val="585"/>
                        </a:spcBef>
                        <a:spcAft>
                          <a:spcPts val="0"/>
                        </a:spcAft>
                      </a:pPr>
                      <a:r>
                        <a:rPr lang="en-US" sz="1200" spc="-5">
                          <a:solidFill>
                            <a:srgbClr val="231F20"/>
                          </a:solidFill>
                          <a:latin typeface="Georgia"/>
                          <a:ea typeface="Georgia"/>
                          <a:cs typeface="Georgia"/>
                        </a:rPr>
                        <a:t>2016</a:t>
                      </a:r>
                      <a:endParaRPr lang="en-US" sz="24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a:txBody>
                    <a:bodyPr/>
                    <a:lstStyle/>
                    <a:p>
                      <a:pPr marL="0" marR="234315" indent="31115" algn="l">
                        <a:lnSpc>
                          <a:spcPct val="105000"/>
                        </a:lnSpc>
                        <a:spcBef>
                          <a:spcPts val="290"/>
                        </a:spcBef>
                        <a:spcAft>
                          <a:spcPts val="0"/>
                        </a:spcAft>
                      </a:pPr>
                      <a:r>
                        <a:rPr lang="en-US" sz="1200">
                          <a:solidFill>
                            <a:srgbClr val="231F20"/>
                          </a:solidFill>
                          <a:latin typeface="Georgia"/>
                          <a:ea typeface="Georgia"/>
                          <a:cs typeface="Georgia"/>
                        </a:rPr>
                        <a:t>Sector nks</a:t>
                      </a:r>
                      <a:endParaRPr lang="en-US" sz="2400">
                        <a:latin typeface="Georgia"/>
                        <a:ea typeface="Georgia"/>
                        <a:cs typeface="Georgia"/>
                      </a:endParaRPr>
                    </a:p>
                    <a:p>
                      <a:pPr marL="226060" marR="0" algn="l">
                        <a:spcBef>
                          <a:spcPts val="535"/>
                        </a:spcBef>
                        <a:spcAft>
                          <a:spcPts val="0"/>
                        </a:spcAft>
                      </a:pPr>
                      <a:r>
                        <a:rPr lang="en-US" sz="1200">
                          <a:solidFill>
                            <a:srgbClr val="231F20"/>
                          </a:solidFill>
                          <a:latin typeface="Georgia"/>
                          <a:ea typeface="Georgia"/>
                          <a:cs typeface="Georgia"/>
                        </a:rPr>
                        <a:t>2017</a:t>
                      </a:r>
                      <a:endParaRPr lang="en-US" sz="24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gridSpan="2">
                  <a:txBody>
                    <a:bodyPr/>
                    <a:lstStyle/>
                    <a:p>
                      <a:pPr marL="299085" marR="250825" indent="-160020" algn="l">
                        <a:lnSpc>
                          <a:spcPct val="105000"/>
                        </a:lnSpc>
                        <a:spcBef>
                          <a:spcPts val="290"/>
                        </a:spcBef>
                        <a:spcAft>
                          <a:spcPts val="365"/>
                        </a:spcAft>
                      </a:pPr>
                      <a:r>
                        <a:rPr lang="en-US" sz="1200">
                          <a:solidFill>
                            <a:srgbClr val="231F20"/>
                          </a:solidFill>
                          <a:latin typeface="Georgia"/>
                          <a:ea typeface="Georgia"/>
                          <a:cs typeface="Georgia"/>
                        </a:rPr>
                        <a:t>Private Sector Banks</a:t>
                      </a:r>
                      <a:endParaRPr lang="en-US" sz="2400">
                        <a:latin typeface="Georgia"/>
                        <a:ea typeface="Georgia"/>
                        <a:cs typeface="Georgia"/>
                      </a:endParaRPr>
                    </a:p>
                    <a:p>
                      <a:pPr marL="179705" marR="0" algn="l">
                        <a:spcBef>
                          <a:spcPts val="70"/>
                        </a:spcBef>
                        <a:spcAft>
                          <a:spcPts val="0"/>
                        </a:spcAft>
                        <a:tabLst>
                          <a:tab pos="654685" algn="l"/>
                        </a:tabLst>
                      </a:pPr>
                      <a:r>
                        <a:rPr lang="en-US" sz="1200">
                          <a:solidFill>
                            <a:srgbClr val="231F20"/>
                          </a:solidFill>
                          <a:latin typeface="Georgia"/>
                          <a:ea typeface="Georgia"/>
                          <a:cs typeface="Georgia"/>
                        </a:rPr>
                        <a:t>2016	2017</a:t>
                      </a:r>
                      <a:endParaRPr lang="en-US" sz="24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hMerge="1">
                  <a:txBody>
                    <a:bodyPr/>
                    <a:lstStyle/>
                    <a:p>
                      <a:endParaRPr lang="en-US"/>
                    </a:p>
                  </a:txBody>
                  <a:tcPr/>
                </a:tc>
                <a:tc>
                  <a:txBody>
                    <a:bodyPr/>
                    <a:lstStyle/>
                    <a:p>
                      <a:pPr marL="269240" marR="0" indent="-22225" algn="l">
                        <a:lnSpc>
                          <a:spcPct val="105000"/>
                        </a:lnSpc>
                        <a:spcBef>
                          <a:spcPts val="290"/>
                        </a:spcBef>
                        <a:spcAft>
                          <a:spcPts val="0"/>
                        </a:spcAft>
                      </a:pPr>
                      <a:r>
                        <a:rPr lang="en-US" sz="1200">
                          <a:solidFill>
                            <a:srgbClr val="231F20"/>
                          </a:solidFill>
                          <a:latin typeface="Georgia"/>
                          <a:ea typeface="Georgia"/>
                          <a:cs typeface="Georgia"/>
                        </a:rPr>
                        <a:t>Foreign Banks</a:t>
                      </a:r>
                      <a:endParaRPr lang="en-US" sz="2400">
                        <a:latin typeface="Georgia"/>
                        <a:ea typeface="Georgia"/>
                        <a:cs typeface="Georgia"/>
                      </a:endParaRPr>
                    </a:p>
                    <a:p>
                      <a:pPr marL="150495" marR="0" algn="l">
                        <a:spcBef>
                          <a:spcPts val="535"/>
                        </a:spcBef>
                        <a:spcAft>
                          <a:spcPts val="0"/>
                        </a:spcAft>
                      </a:pPr>
                      <a:r>
                        <a:rPr lang="en-US" sz="1200">
                          <a:solidFill>
                            <a:srgbClr val="231F20"/>
                          </a:solidFill>
                          <a:latin typeface="Georgia"/>
                          <a:ea typeface="Georgia"/>
                          <a:cs typeface="Georgia"/>
                        </a:rPr>
                        <a:t>2016</a:t>
                      </a:r>
                      <a:endParaRPr lang="en-US" sz="24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a:txBody>
                    <a:bodyPr/>
                    <a:lstStyle/>
                    <a:p>
                      <a:pPr marL="0" marR="0" algn="l">
                        <a:spcBef>
                          <a:spcPts val="0"/>
                        </a:spcBef>
                        <a:spcAft>
                          <a:spcPts val="0"/>
                        </a:spcAft>
                      </a:pPr>
                      <a:endParaRPr lang="en-US" sz="1400">
                        <a:latin typeface="Georgia"/>
                        <a:ea typeface="Georgia"/>
                        <a:cs typeface="Georgia"/>
                      </a:endParaRPr>
                    </a:p>
                    <a:p>
                      <a:pPr marL="0" marR="47625" algn="r">
                        <a:spcBef>
                          <a:spcPts val="695"/>
                        </a:spcBef>
                        <a:spcAft>
                          <a:spcPts val="0"/>
                        </a:spcAft>
                      </a:pPr>
                      <a:r>
                        <a:rPr lang="en-US" sz="1200">
                          <a:solidFill>
                            <a:srgbClr val="231F20"/>
                          </a:solidFill>
                          <a:latin typeface="Georgia"/>
                          <a:ea typeface="Georgia"/>
                          <a:cs typeface="Georgia"/>
                        </a:rPr>
                        <a:t>2017</a:t>
                      </a:r>
                      <a:endParaRPr lang="en-US" sz="24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gridSpan="2">
                  <a:txBody>
                    <a:bodyPr/>
                    <a:lstStyle/>
                    <a:p>
                      <a:pPr marL="57785" marR="0" indent="112395" algn="l">
                        <a:lnSpc>
                          <a:spcPct val="105000"/>
                        </a:lnSpc>
                        <a:spcBef>
                          <a:spcPts val="290"/>
                        </a:spcBef>
                        <a:spcAft>
                          <a:spcPts val="365"/>
                        </a:spcAft>
                      </a:pPr>
                      <a:r>
                        <a:rPr lang="en-US" sz="1200">
                          <a:solidFill>
                            <a:srgbClr val="231F20"/>
                          </a:solidFill>
                          <a:latin typeface="Georgia"/>
                          <a:ea typeface="Georgia"/>
                          <a:cs typeface="Georgia"/>
                        </a:rPr>
                        <a:t>All Scheduled Commercial Banks</a:t>
                      </a:r>
                      <a:endParaRPr lang="en-US" sz="2400">
                        <a:latin typeface="Georgia"/>
                        <a:ea typeface="Georgia"/>
                        <a:cs typeface="Georgia"/>
                      </a:endParaRPr>
                    </a:p>
                    <a:p>
                      <a:pPr marL="208280" marR="0" algn="l">
                        <a:spcBef>
                          <a:spcPts val="70"/>
                        </a:spcBef>
                        <a:spcAft>
                          <a:spcPts val="0"/>
                        </a:spcAft>
                        <a:tabLst>
                          <a:tab pos="614680" algn="l"/>
                        </a:tabLst>
                      </a:pPr>
                      <a:r>
                        <a:rPr lang="en-US" sz="1200">
                          <a:solidFill>
                            <a:srgbClr val="231F20"/>
                          </a:solidFill>
                          <a:latin typeface="Georgia"/>
                          <a:ea typeface="Georgia"/>
                          <a:cs typeface="Georgia"/>
                        </a:rPr>
                        <a:t>2016	2017#</a:t>
                      </a:r>
                      <a:endParaRPr lang="en-US" sz="24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hMerge="1">
                  <a:txBody>
                    <a:bodyPr/>
                    <a:lstStyle/>
                    <a:p>
                      <a:endParaRPr lang="en-US"/>
                    </a:p>
                  </a:txBody>
                  <a:tcPr/>
                </a:tc>
              </a:tr>
              <a:tr h="223512">
                <a:tc>
                  <a:txBody>
                    <a:bodyPr/>
                    <a:lstStyle/>
                    <a:p>
                      <a:pPr marL="35560" marR="0" algn="l">
                        <a:lnSpc>
                          <a:spcPts val="785"/>
                        </a:lnSpc>
                        <a:spcBef>
                          <a:spcPts val="290"/>
                        </a:spcBef>
                        <a:spcAft>
                          <a:spcPts val="0"/>
                        </a:spcAft>
                      </a:pPr>
                      <a:r>
                        <a:rPr lang="en-US" sz="1200">
                          <a:solidFill>
                            <a:srgbClr val="231F20"/>
                          </a:solidFill>
                          <a:latin typeface="Georgia"/>
                          <a:ea typeface="Georgia"/>
                          <a:cs typeface="Georgia"/>
                        </a:rPr>
                        <a:t>1. Capital</a:t>
                      </a:r>
                      <a:endParaRPr lang="en-US" sz="24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0" algn="l">
                        <a:spcBef>
                          <a:spcPts val="0"/>
                        </a:spcBef>
                        <a:spcAft>
                          <a:spcPts val="0"/>
                        </a:spcAft>
                      </a:pPr>
                      <a:endParaRPr lang="en-US" sz="1200">
                        <a:latin typeface="Times New Roman"/>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0" algn="l">
                        <a:spcBef>
                          <a:spcPts val="0"/>
                        </a:spcBef>
                        <a:spcAft>
                          <a:spcPts val="0"/>
                        </a:spcAft>
                      </a:pPr>
                      <a:endParaRPr lang="en-US" sz="1200">
                        <a:latin typeface="Times New Roman"/>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0" algn="l">
                        <a:spcBef>
                          <a:spcPts val="0"/>
                        </a:spcBef>
                        <a:spcAft>
                          <a:spcPts val="0"/>
                        </a:spcAft>
                      </a:pPr>
                      <a:endParaRPr lang="en-US" sz="1200">
                        <a:latin typeface="Times New Roman"/>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30480" algn="r">
                        <a:lnSpc>
                          <a:spcPts val="785"/>
                        </a:lnSpc>
                        <a:spcBef>
                          <a:spcPts val="290"/>
                        </a:spcBef>
                        <a:spcAft>
                          <a:spcPts val="0"/>
                        </a:spcAft>
                      </a:pPr>
                      <a:r>
                        <a:rPr lang="en-US" sz="1200">
                          <a:solidFill>
                            <a:srgbClr val="231F20"/>
                          </a:solidFill>
                          <a:latin typeface="Georgia"/>
                          <a:ea typeface="Georgia"/>
                          <a:cs typeface="Georgia"/>
                        </a:rPr>
                        <a:t>192</a:t>
                      </a:r>
                      <a:endParaRPr lang="en-US" sz="24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76200" algn="r">
                        <a:lnSpc>
                          <a:spcPts val="785"/>
                        </a:lnSpc>
                        <a:spcBef>
                          <a:spcPts val="290"/>
                        </a:spcBef>
                        <a:spcAft>
                          <a:spcPts val="0"/>
                        </a:spcAft>
                      </a:pPr>
                      <a:r>
                        <a:rPr lang="en-US" sz="1200">
                          <a:solidFill>
                            <a:srgbClr val="231F20"/>
                          </a:solidFill>
                          <a:latin typeface="Georgia"/>
                          <a:ea typeface="Georgia"/>
                          <a:cs typeface="Georgia"/>
                        </a:rPr>
                        <a:t>243</a:t>
                      </a:r>
                      <a:endParaRPr lang="en-US" sz="24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76835" algn="r">
                        <a:lnSpc>
                          <a:spcPts val="785"/>
                        </a:lnSpc>
                        <a:spcBef>
                          <a:spcPts val="290"/>
                        </a:spcBef>
                        <a:spcAft>
                          <a:spcPts val="0"/>
                        </a:spcAft>
                      </a:pPr>
                      <a:r>
                        <a:rPr lang="en-US" sz="1200" dirty="0">
                          <a:solidFill>
                            <a:srgbClr val="231F20"/>
                          </a:solidFill>
                          <a:latin typeface="Georgia"/>
                          <a:ea typeface="Georgia"/>
                          <a:cs typeface="Georgia"/>
                        </a:rPr>
                        <a:t>106</a:t>
                      </a:r>
                      <a:endParaRPr lang="en-US" sz="2400" dirty="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106045" algn="r">
                        <a:lnSpc>
                          <a:spcPts val="785"/>
                        </a:lnSpc>
                        <a:spcBef>
                          <a:spcPts val="290"/>
                        </a:spcBef>
                        <a:spcAft>
                          <a:spcPts val="0"/>
                        </a:spcAft>
                      </a:pPr>
                      <a:r>
                        <a:rPr lang="en-US" sz="1200">
                          <a:solidFill>
                            <a:srgbClr val="231F20"/>
                          </a:solidFill>
                          <a:latin typeface="Georgia"/>
                          <a:ea typeface="Georgia"/>
                          <a:cs typeface="Georgia"/>
                        </a:rPr>
                        <a:t>110</a:t>
                      </a:r>
                      <a:endParaRPr lang="en-US" sz="24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201295" algn="r">
                        <a:lnSpc>
                          <a:spcPts val="785"/>
                        </a:lnSpc>
                        <a:spcBef>
                          <a:spcPts val="290"/>
                        </a:spcBef>
                        <a:spcAft>
                          <a:spcPts val="0"/>
                        </a:spcAft>
                      </a:pPr>
                      <a:r>
                        <a:rPr lang="en-US" sz="1200">
                          <a:solidFill>
                            <a:srgbClr val="231F20"/>
                          </a:solidFill>
                          <a:latin typeface="Georgia"/>
                          <a:ea typeface="Georgia"/>
                          <a:cs typeface="Georgia"/>
                        </a:rPr>
                        <a:t>585</a:t>
                      </a:r>
                      <a:endParaRPr lang="en-US" sz="24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48260" algn="r">
                        <a:lnSpc>
                          <a:spcPts val="785"/>
                        </a:lnSpc>
                        <a:spcBef>
                          <a:spcPts val="290"/>
                        </a:spcBef>
                        <a:spcAft>
                          <a:spcPts val="0"/>
                        </a:spcAft>
                      </a:pPr>
                      <a:r>
                        <a:rPr lang="en-US" sz="1200">
                          <a:solidFill>
                            <a:srgbClr val="231F20"/>
                          </a:solidFill>
                          <a:latin typeface="Georgia"/>
                          <a:ea typeface="Georgia"/>
                          <a:cs typeface="Georgia"/>
                        </a:rPr>
                        <a:t>629</a:t>
                      </a:r>
                      <a:endParaRPr lang="en-US" sz="24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48260" algn="r">
                        <a:lnSpc>
                          <a:spcPts val="785"/>
                        </a:lnSpc>
                        <a:spcBef>
                          <a:spcPts val="290"/>
                        </a:spcBef>
                        <a:spcAft>
                          <a:spcPts val="0"/>
                        </a:spcAft>
                      </a:pPr>
                      <a:r>
                        <a:rPr lang="en-US" sz="1200">
                          <a:solidFill>
                            <a:srgbClr val="231F20"/>
                          </a:solidFill>
                          <a:latin typeface="Georgia"/>
                          <a:ea typeface="Georgia"/>
                          <a:cs typeface="Georgia"/>
                        </a:rPr>
                        <a:t>882</a:t>
                      </a:r>
                      <a:endParaRPr lang="en-US" sz="24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34925" algn="r">
                        <a:lnSpc>
                          <a:spcPts val="785"/>
                        </a:lnSpc>
                        <a:spcBef>
                          <a:spcPts val="290"/>
                        </a:spcBef>
                        <a:spcAft>
                          <a:spcPts val="0"/>
                        </a:spcAft>
                      </a:pPr>
                      <a:r>
                        <a:rPr lang="en-US" sz="1200">
                          <a:solidFill>
                            <a:srgbClr val="231F20"/>
                          </a:solidFill>
                          <a:latin typeface="Georgia"/>
                          <a:ea typeface="Georgia"/>
                          <a:cs typeface="Georgia"/>
                        </a:rPr>
                        <a:t>993</a:t>
                      </a:r>
                      <a:endParaRPr lang="en-US" sz="24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r>
              <a:tr h="182440">
                <a:tc>
                  <a:txBody>
                    <a:bodyPr/>
                    <a:lstStyle/>
                    <a:p>
                      <a:pPr marL="35560" marR="0" algn="l">
                        <a:lnSpc>
                          <a:spcPts val="785"/>
                        </a:lnSpc>
                        <a:spcBef>
                          <a:spcPts val="70"/>
                        </a:spcBef>
                        <a:spcAft>
                          <a:spcPts val="0"/>
                        </a:spcAft>
                      </a:pPr>
                      <a:r>
                        <a:rPr lang="en-US" sz="1200">
                          <a:solidFill>
                            <a:srgbClr val="231F20"/>
                          </a:solidFill>
                          <a:latin typeface="Georgia"/>
                          <a:ea typeface="Georgia"/>
                          <a:cs typeface="Georgia"/>
                        </a:rPr>
                        <a:t>2. Reserves and Surplus</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1115" algn="r">
                        <a:lnSpc>
                          <a:spcPts val="785"/>
                        </a:lnSpc>
                        <a:spcBef>
                          <a:spcPts val="70"/>
                        </a:spcBef>
                        <a:spcAft>
                          <a:spcPts val="0"/>
                        </a:spcAft>
                      </a:pPr>
                      <a:r>
                        <a:rPr lang="en-US" sz="1200">
                          <a:solidFill>
                            <a:srgbClr val="231F20"/>
                          </a:solidFill>
                          <a:latin typeface="Georgia"/>
                          <a:ea typeface="Georgia"/>
                          <a:cs typeface="Georgia"/>
                        </a:rPr>
                        <a:t>5,153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835" algn="r">
                        <a:lnSpc>
                          <a:spcPts val="785"/>
                        </a:lnSpc>
                        <a:spcBef>
                          <a:spcPts val="70"/>
                        </a:spcBef>
                        <a:spcAft>
                          <a:spcPts val="0"/>
                        </a:spcAft>
                      </a:pPr>
                      <a:r>
                        <a:rPr lang="en-US" sz="1200">
                          <a:solidFill>
                            <a:srgbClr val="231F20"/>
                          </a:solidFill>
                          <a:latin typeface="Georgia"/>
                          <a:ea typeface="Georgia"/>
                          <a:cs typeface="Georgia"/>
                        </a:rPr>
                        <a:t>5,544</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835" algn="r">
                        <a:lnSpc>
                          <a:spcPts val="785"/>
                        </a:lnSpc>
                        <a:spcBef>
                          <a:spcPts val="70"/>
                        </a:spcBef>
                        <a:spcAft>
                          <a:spcPts val="0"/>
                        </a:spcAft>
                      </a:pPr>
                      <a:r>
                        <a:rPr lang="en-US" sz="1200">
                          <a:solidFill>
                            <a:srgbClr val="231F20"/>
                          </a:solidFill>
                          <a:latin typeface="Georgia"/>
                          <a:ea typeface="Georgia"/>
                          <a:cs typeface="Georgia"/>
                        </a:rPr>
                        <a:t>3,185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3,709</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930" algn="r">
                        <a:lnSpc>
                          <a:spcPts val="785"/>
                        </a:lnSpc>
                        <a:spcBef>
                          <a:spcPts val="70"/>
                        </a:spcBef>
                        <a:spcAft>
                          <a:spcPts val="0"/>
                        </a:spcAft>
                      </a:pPr>
                      <a:r>
                        <a:rPr lang="en-US" sz="1200">
                          <a:solidFill>
                            <a:srgbClr val="231F20"/>
                          </a:solidFill>
                          <a:latin typeface="Georgia"/>
                          <a:ea typeface="Georgia"/>
                          <a:cs typeface="Georgia"/>
                        </a:rPr>
                        <a:t>792</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840</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9131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5560" algn="r">
                        <a:lnSpc>
                          <a:spcPts val="785"/>
                        </a:lnSpc>
                        <a:spcBef>
                          <a:spcPts val="70"/>
                        </a:spcBef>
                        <a:spcAft>
                          <a:spcPts val="0"/>
                        </a:spcAft>
                      </a:pPr>
                      <a:r>
                        <a:rPr lang="en-US" sz="1200">
                          <a:solidFill>
                            <a:srgbClr val="231F20"/>
                          </a:solidFill>
                          <a:latin typeface="Georgia"/>
                          <a:ea typeface="Georgia"/>
                          <a:cs typeface="Georgia"/>
                        </a:rPr>
                        <a:t>10,105</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2440">
                <a:tc>
                  <a:txBody>
                    <a:bodyPr/>
                    <a:lstStyle/>
                    <a:p>
                      <a:pPr marL="35560" marR="0" algn="l">
                        <a:lnSpc>
                          <a:spcPts val="785"/>
                        </a:lnSpc>
                        <a:spcBef>
                          <a:spcPts val="70"/>
                        </a:spcBef>
                        <a:spcAft>
                          <a:spcPts val="0"/>
                        </a:spcAft>
                      </a:pPr>
                      <a:r>
                        <a:rPr lang="en-US" sz="1200">
                          <a:solidFill>
                            <a:srgbClr val="231F20"/>
                          </a:solidFill>
                          <a:latin typeface="Georgia"/>
                          <a:ea typeface="Georgia"/>
                          <a:cs typeface="Georgia"/>
                        </a:rPr>
                        <a:t>3. Deposits</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74,862</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80,793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21,477</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25,648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70"/>
                        </a:spcBef>
                        <a:spcAft>
                          <a:spcPts val="0"/>
                        </a:spcAft>
                      </a:pPr>
                      <a:r>
                        <a:rPr lang="en-US" sz="1200">
                          <a:solidFill>
                            <a:srgbClr val="231F20"/>
                          </a:solidFill>
                          <a:latin typeface="Georgia"/>
                          <a:ea typeface="Georgia"/>
                          <a:cs typeface="Georgia"/>
                        </a:rPr>
                        <a:t>4,588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5"/>
                        </a:lnSpc>
                        <a:spcBef>
                          <a:spcPts val="70"/>
                        </a:spcBef>
                        <a:spcAft>
                          <a:spcPts val="0"/>
                        </a:spcAft>
                      </a:pPr>
                      <a:r>
                        <a:rPr lang="en-US" sz="1200">
                          <a:solidFill>
                            <a:srgbClr val="231F20"/>
                          </a:solidFill>
                          <a:latin typeface="Georgia"/>
                          <a:ea typeface="Georgia"/>
                          <a:cs typeface="Georgia"/>
                        </a:rPr>
                        <a:t>4,655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100,927</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111,139</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2440">
                <a:tc>
                  <a:txBody>
                    <a:bodyPr/>
                    <a:lstStyle/>
                    <a:p>
                      <a:pPr marL="197485" marR="0" algn="l">
                        <a:lnSpc>
                          <a:spcPts val="785"/>
                        </a:lnSpc>
                        <a:spcBef>
                          <a:spcPts val="70"/>
                        </a:spcBef>
                        <a:spcAft>
                          <a:spcPts val="0"/>
                        </a:spcAft>
                      </a:pPr>
                      <a:r>
                        <a:rPr lang="en-US" sz="1200">
                          <a:solidFill>
                            <a:srgbClr val="231F20"/>
                          </a:solidFill>
                          <a:latin typeface="Georgia"/>
                          <a:ea typeface="Georgia"/>
                          <a:cs typeface="Georgia"/>
                        </a:rPr>
                        <a:t>3.1. Demand Deposits</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4,948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5,464</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2,932</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3,871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70"/>
                        </a:spcBef>
                        <a:spcAft>
                          <a:spcPts val="0"/>
                        </a:spcAft>
                      </a:pPr>
                      <a:r>
                        <a:rPr lang="en-US" sz="1200">
                          <a:solidFill>
                            <a:srgbClr val="231F20"/>
                          </a:solidFill>
                          <a:latin typeface="Georgia"/>
                          <a:ea typeface="Georgia"/>
                          <a:cs typeface="Georgia"/>
                        </a:rPr>
                        <a:t>1,106</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5"/>
                        </a:lnSpc>
                        <a:spcBef>
                          <a:spcPts val="70"/>
                        </a:spcBef>
                        <a:spcAft>
                          <a:spcPts val="0"/>
                        </a:spcAft>
                      </a:pPr>
                      <a:r>
                        <a:rPr lang="en-US" sz="1200">
                          <a:solidFill>
                            <a:srgbClr val="231F20"/>
                          </a:solidFill>
                          <a:latin typeface="Georgia"/>
                          <a:ea typeface="Georgia"/>
                          <a:cs typeface="Georgia"/>
                        </a:rPr>
                        <a:t>1,223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8,986</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10,559</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2440">
                <a:tc>
                  <a:txBody>
                    <a:bodyPr/>
                    <a:lstStyle/>
                    <a:p>
                      <a:pPr marL="197485" marR="0" algn="l">
                        <a:lnSpc>
                          <a:spcPts val="785"/>
                        </a:lnSpc>
                        <a:spcBef>
                          <a:spcPts val="70"/>
                        </a:spcBef>
                        <a:spcAft>
                          <a:spcPts val="0"/>
                        </a:spcAft>
                      </a:pPr>
                      <a:r>
                        <a:rPr lang="en-US" sz="1200">
                          <a:solidFill>
                            <a:srgbClr val="231F20"/>
                          </a:solidFill>
                          <a:latin typeface="Georgia"/>
                          <a:ea typeface="Georgia"/>
                          <a:cs typeface="Georgia"/>
                        </a:rPr>
                        <a:t>3.2. Savings Bank Deposits</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19,513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24,738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835" algn="r">
                        <a:lnSpc>
                          <a:spcPts val="785"/>
                        </a:lnSpc>
                        <a:spcBef>
                          <a:spcPts val="70"/>
                        </a:spcBef>
                        <a:spcAft>
                          <a:spcPts val="0"/>
                        </a:spcAft>
                      </a:pPr>
                      <a:r>
                        <a:rPr lang="en-US" sz="1200">
                          <a:solidFill>
                            <a:srgbClr val="231F20"/>
                          </a:solidFill>
                          <a:latin typeface="Georgia"/>
                          <a:ea typeface="Georgia"/>
                          <a:cs typeface="Georgia"/>
                        </a:rPr>
                        <a:t>5,511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7,173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70"/>
                        </a:spcBef>
                        <a:spcAft>
                          <a:spcPts val="0"/>
                        </a:spcAft>
                      </a:pPr>
                      <a:r>
                        <a:rPr lang="en-US" sz="1200">
                          <a:solidFill>
                            <a:srgbClr val="231F20"/>
                          </a:solidFill>
                          <a:latin typeface="Georgia"/>
                          <a:ea typeface="Georgia"/>
                          <a:cs typeface="Georgia"/>
                        </a:rPr>
                        <a:t>494</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529</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25,518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32,451</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2440">
                <a:tc>
                  <a:txBody>
                    <a:bodyPr/>
                    <a:lstStyle/>
                    <a:p>
                      <a:pPr marL="197485" marR="0" algn="l">
                        <a:lnSpc>
                          <a:spcPts val="785"/>
                        </a:lnSpc>
                        <a:spcBef>
                          <a:spcPts val="70"/>
                        </a:spcBef>
                        <a:spcAft>
                          <a:spcPts val="0"/>
                        </a:spcAft>
                      </a:pPr>
                      <a:r>
                        <a:rPr lang="en-US" sz="1200">
                          <a:solidFill>
                            <a:srgbClr val="231F20"/>
                          </a:solidFill>
                          <a:latin typeface="Georgia"/>
                          <a:ea typeface="Georgia"/>
                          <a:cs typeface="Georgia"/>
                        </a:rPr>
                        <a:t>3.3. Term Deposits</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50,400</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50,591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13,034</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14,605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70"/>
                        </a:spcBef>
                        <a:spcAft>
                          <a:spcPts val="0"/>
                        </a:spcAft>
                      </a:pPr>
                      <a:r>
                        <a:rPr lang="en-US" sz="1200">
                          <a:solidFill>
                            <a:srgbClr val="231F20"/>
                          </a:solidFill>
                          <a:latin typeface="Georgia"/>
                          <a:ea typeface="Georgia"/>
                          <a:cs typeface="Georgia"/>
                        </a:rPr>
                        <a:t>2,988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5"/>
                        </a:lnSpc>
                        <a:spcBef>
                          <a:spcPts val="70"/>
                        </a:spcBef>
                        <a:spcAft>
                          <a:spcPts val="0"/>
                        </a:spcAft>
                      </a:pPr>
                      <a:r>
                        <a:rPr lang="en-US" sz="1200">
                          <a:solidFill>
                            <a:srgbClr val="231F20"/>
                          </a:solidFill>
                          <a:latin typeface="Georgia"/>
                          <a:ea typeface="Georgia"/>
                          <a:cs typeface="Georgia"/>
                        </a:rPr>
                        <a:t>2,904</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66,422</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68,130</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2440">
                <a:tc>
                  <a:txBody>
                    <a:bodyPr/>
                    <a:lstStyle/>
                    <a:p>
                      <a:pPr marL="35560" marR="0" algn="l">
                        <a:lnSpc>
                          <a:spcPts val="785"/>
                        </a:lnSpc>
                        <a:spcBef>
                          <a:spcPts val="70"/>
                        </a:spcBef>
                        <a:spcAft>
                          <a:spcPts val="0"/>
                        </a:spcAft>
                      </a:pPr>
                      <a:r>
                        <a:rPr lang="en-US" sz="1200">
                          <a:solidFill>
                            <a:srgbClr val="231F20"/>
                          </a:solidFill>
                          <a:latin typeface="Georgia"/>
                          <a:ea typeface="Georgia"/>
                          <a:cs typeface="Georgia"/>
                        </a:rPr>
                        <a:t>4. Borrowings</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7,907</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7,219</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5,338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4,835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70"/>
                        </a:spcBef>
                        <a:spcAft>
                          <a:spcPts val="0"/>
                        </a:spcAft>
                      </a:pPr>
                      <a:r>
                        <a:rPr lang="en-US" sz="1200">
                          <a:solidFill>
                            <a:srgbClr val="231F20"/>
                          </a:solidFill>
                          <a:latin typeface="Georgia"/>
                          <a:ea typeface="Georgia"/>
                          <a:cs typeface="Georgia"/>
                        </a:rPr>
                        <a:t>1,243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5"/>
                        </a:lnSpc>
                        <a:spcBef>
                          <a:spcPts val="70"/>
                        </a:spcBef>
                        <a:spcAft>
                          <a:spcPts val="0"/>
                        </a:spcAft>
                      </a:pPr>
                      <a:r>
                        <a:rPr lang="en-US" sz="1200">
                          <a:solidFill>
                            <a:srgbClr val="231F20"/>
                          </a:solidFill>
                          <a:latin typeface="Georgia"/>
                          <a:ea typeface="Georgia"/>
                          <a:cs typeface="Georgia"/>
                        </a:rPr>
                        <a:t>705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14,488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12,807</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1485">
                <a:tc>
                  <a:txBody>
                    <a:bodyPr/>
                    <a:lstStyle/>
                    <a:p>
                      <a:pPr marL="35560" marR="0" algn="l">
                        <a:lnSpc>
                          <a:spcPts val="780"/>
                        </a:lnSpc>
                        <a:spcBef>
                          <a:spcPts val="70"/>
                        </a:spcBef>
                        <a:spcAft>
                          <a:spcPts val="0"/>
                        </a:spcAft>
                      </a:pPr>
                      <a:r>
                        <a:rPr lang="en-US" sz="1200">
                          <a:solidFill>
                            <a:srgbClr val="231F20"/>
                          </a:solidFill>
                          <a:latin typeface="Georgia"/>
                          <a:ea typeface="Georgia"/>
                          <a:cs typeface="Georgia"/>
                        </a:rPr>
                        <a:t>5. Other Liabilities and Provisions</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29845" algn="r">
                        <a:lnSpc>
                          <a:spcPts val="780"/>
                        </a:lnSpc>
                        <a:spcBef>
                          <a:spcPts val="70"/>
                        </a:spcBef>
                        <a:spcAft>
                          <a:spcPts val="0"/>
                        </a:spcAft>
                      </a:pPr>
                      <a:r>
                        <a:rPr lang="en-US" sz="1200">
                          <a:solidFill>
                            <a:srgbClr val="231F20"/>
                          </a:solidFill>
                          <a:latin typeface="Georgia"/>
                          <a:ea typeface="Georgia"/>
                          <a:cs typeface="Georgia"/>
                        </a:rPr>
                        <a:t>3,567</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835" algn="r">
                        <a:lnSpc>
                          <a:spcPts val="780"/>
                        </a:lnSpc>
                        <a:spcBef>
                          <a:spcPts val="70"/>
                        </a:spcBef>
                        <a:spcAft>
                          <a:spcPts val="0"/>
                        </a:spcAft>
                      </a:pPr>
                      <a:r>
                        <a:rPr lang="en-US" sz="1200">
                          <a:solidFill>
                            <a:srgbClr val="231F20"/>
                          </a:solidFill>
                          <a:latin typeface="Georgia"/>
                          <a:ea typeface="Georgia"/>
                          <a:cs typeface="Georgia"/>
                        </a:rPr>
                        <a:t>3,558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0"/>
                        </a:lnSpc>
                        <a:spcBef>
                          <a:spcPts val="70"/>
                        </a:spcBef>
                        <a:spcAft>
                          <a:spcPts val="0"/>
                        </a:spcAft>
                      </a:pPr>
                      <a:r>
                        <a:rPr lang="en-US" sz="1200">
                          <a:solidFill>
                            <a:srgbClr val="231F20"/>
                          </a:solidFill>
                          <a:latin typeface="Georgia"/>
                          <a:ea typeface="Georgia"/>
                          <a:cs typeface="Georgia"/>
                        </a:rPr>
                        <a:t>1,362</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5410" algn="r">
                        <a:lnSpc>
                          <a:spcPts val="780"/>
                        </a:lnSpc>
                        <a:spcBef>
                          <a:spcPts val="70"/>
                        </a:spcBef>
                        <a:spcAft>
                          <a:spcPts val="0"/>
                        </a:spcAft>
                      </a:pPr>
                      <a:r>
                        <a:rPr lang="en-US" sz="1200">
                          <a:solidFill>
                            <a:srgbClr val="231F20"/>
                          </a:solidFill>
                          <a:latin typeface="Georgia"/>
                          <a:ea typeface="Georgia"/>
                          <a:cs typeface="Georgia"/>
                        </a:rPr>
                        <a:t>1,712</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0660" algn="r">
                        <a:lnSpc>
                          <a:spcPts val="780"/>
                        </a:lnSpc>
                        <a:spcBef>
                          <a:spcPts val="70"/>
                        </a:spcBef>
                        <a:spcAft>
                          <a:spcPts val="0"/>
                        </a:spcAft>
                      </a:pPr>
                      <a:r>
                        <a:rPr lang="en-US" sz="1200">
                          <a:solidFill>
                            <a:srgbClr val="231F20"/>
                          </a:solidFill>
                          <a:latin typeface="Georgia"/>
                          <a:ea typeface="Georgia"/>
                          <a:cs typeface="Georgia"/>
                        </a:rPr>
                        <a:t>937</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0"/>
                        </a:lnSpc>
                        <a:spcBef>
                          <a:spcPts val="70"/>
                        </a:spcBef>
                        <a:spcAft>
                          <a:spcPts val="0"/>
                        </a:spcAft>
                      </a:pPr>
                      <a:r>
                        <a:rPr lang="en-US" sz="1200">
                          <a:solidFill>
                            <a:srgbClr val="231F20"/>
                          </a:solidFill>
                          <a:latin typeface="Georgia"/>
                          <a:ea typeface="Georgia"/>
                          <a:cs typeface="Georgia"/>
                        </a:rPr>
                        <a:t>1,266</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0"/>
                        </a:lnSpc>
                        <a:spcBef>
                          <a:spcPts val="70"/>
                        </a:spcBef>
                        <a:spcAft>
                          <a:spcPts val="0"/>
                        </a:spcAft>
                      </a:pPr>
                      <a:r>
                        <a:rPr lang="en-US" sz="1200">
                          <a:solidFill>
                            <a:srgbClr val="231F20"/>
                          </a:solidFill>
                          <a:latin typeface="Georgia"/>
                          <a:ea typeface="Georgia"/>
                          <a:cs typeface="Georgia"/>
                        </a:rPr>
                        <a:t>5,866</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290" algn="r">
                        <a:lnSpc>
                          <a:spcPts val="780"/>
                        </a:lnSpc>
                        <a:spcBef>
                          <a:spcPts val="70"/>
                        </a:spcBef>
                        <a:spcAft>
                          <a:spcPts val="0"/>
                        </a:spcAft>
                      </a:pPr>
                      <a:r>
                        <a:rPr lang="en-US" sz="1200">
                          <a:solidFill>
                            <a:srgbClr val="231F20"/>
                          </a:solidFill>
                          <a:latin typeface="Georgia"/>
                          <a:ea typeface="Georgia"/>
                          <a:cs typeface="Georgia"/>
                        </a:rPr>
                        <a:t>6,541</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5306">
                <a:tc>
                  <a:txBody>
                    <a:bodyPr/>
                    <a:lstStyle/>
                    <a:p>
                      <a:pPr marL="35560" marR="0" algn="l">
                        <a:lnSpc>
                          <a:spcPts val="805"/>
                        </a:lnSpc>
                        <a:spcBef>
                          <a:spcPts val="65"/>
                        </a:spcBef>
                        <a:spcAft>
                          <a:spcPts val="0"/>
                        </a:spcAft>
                      </a:pPr>
                      <a:r>
                        <a:rPr lang="en-US" sz="1200" b="1">
                          <a:solidFill>
                            <a:srgbClr val="231F20"/>
                          </a:solidFill>
                          <a:latin typeface="Times New Roman"/>
                          <a:ea typeface="Georgia"/>
                          <a:cs typeface="Georgia"/>
                        </a:rPr>
                        <a:t>Total Liabilities/Assets</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805"/>
                        </a:lnSpc>
                        <a:spcBef>
                          <a:spcPts val="65"/>
                        </a:spcBef>
                        <a:spcAft>
                          <a:spcPts val="0"/>
                        </a:spcAft>
                      </a:pPr>
                      <a:r>
                        <a:rPr lang="en-US" sz="1200" b="1">
                          <a:solidFill>
                            <a:srgbClr val="231F20"/>
                          </a:solidFill>
                          <a:latin typeface="Times New Roman"/>
                          <a:ea typeface="Georgia"/>
                          <a:cs typeface="Georgia"/>
                        </a:rPr>
                        <a:t>91,681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805"/>
                        </a:lnSpc>
                        <a:spcBef>
                          <a:spcPts val="65"/>
                        </a:spcBef>
                        <a:spcAft>
                          <a:spcPts val="0"/>
                        </a:spcAft>
                      </a:pPr>
                      <a:r>
                        <a:rPr lang="en-US" sz="1200" b="1">
                          <a:solidFill>
                            <a:srgbClr val="231F20"/>
                          </a:solidFill>
                          <a:latin typeface="Times New Roman"/>
                          <a:ea typeface="Georgia"/>
                          <a:cs typeface="Georgia"/>
                        </a:rPr>
                        <a:t>97,356</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805"/>
                        </a:lnSpc>
                        <a:spcBef>
                          <a:spcPts val="65"/>
                        </a:spcBef>
                        <a:spcAft>
                          <a:spcPts val="0"/>
                        </a:spcAft>
                      </a:pPr>
                      <a:r>
                        <a:rPr lang="en-US" sz="1200" b="1">
                          <a:solidFill>
                            <a:srgbClr val="231F20"/>
                          </a:solidFill>
                          <a:latin typeface="Times New Roman"/>
                          <a:ea typeface="Georgia"/>
                          <a:cs typeface="Georgia"/>
                        </a:rPr>
                        <a:t>31,467</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805"/>
                        </a:lnSpc>
                        <a:spcBef>
                          <a:spcPts val="65"/>
                        </a:spcBef>
                        <a:spcAft>
                          <a:spcPts val="0"/>
                        </a:spcAft>
                      </a:pPr>
                      <a:r>
                        <a:rPr lang="en-US" sz="1200" b="1">
                          <a:solidFill>
                            <a:srgbClr val="231F20"/>
                          </a:solidFill>
                          <a:latin typeface="Times New Roman"/>
                          <a:ea typeface="Georgia"/>
                          <a:cs typeface="Georgia"/>
                        </a:rPr>
                        <a:t>36,015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805"/>
                        </a:lnSpc>
                        <a:spcBef>
                          <a:spcPts val="65"/>
                        </a:spcBef>
                        <a:spcAft>
                          <a:spcPts val="0"/>
                        </a:spcAft>
                      </a:pPr>
                      <a:r>
                        <a:rPr lang="en-US" sz="1200" b="1">
                          <a:solidFill>
                            <a:srgbClr val="231F20"/>
                          </a:solidFill>
                          <a:latin typeface="Times New Roman"/>
                          <a:ea typeface="Georgia"/>
                          <a:cs typeface="Georgia"/>
                        </a:rPr>
                        <a:t>8,145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805"/>
                        </a:lnSpc>
                        <a:spcBef>
                          <a:spcPts val="65"/>
                        </a:spcBef>
                        <a:spcAft>
                          <a:spcPts val="0"/>
                        </a:spcAft>
                      </a:pPr>
                      <a:r>
                        <a:rPr lang="en-US" sz="1200" b="1">
                          <a:solidFill>
                            <a:srgbClr val="231F20"/>
                          </a:solidFill>
                          <a:latin typeface="Times New Roman"/>
                          <a:ea typeface="Georgia"/>
                          <a:cs typeface="Georgia"/>
                        </a:rPr>
                        <a:t>8,095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805"/>
                        </a:lnSpc>
                        <a:spcBef>
                          <a:spcPts val="65"/>
                        </a:spcBef>
                        <a:spcAft>
                          <a:spcPts val="0"/>
                        </a:spcAft>
                      </a:pPr>
                      <a:r>
                        <a:rPr lang="en-US" sz="1200" b="1">
                          <a:solidFill>
                            <a:srgbClr val="231F20"/>
                          </a:solidFill>
                          <a:latin typeface="Times New Roman"/>
                          <a:ea typeface="Georgia"/>
                          <a:cs typeface="Georgia"/>
                        </a:rPr>
                        <a:t>131,293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805"/>
                        </a:lnSpc>
                        <a:spcBef>
                          <a:spcPts val="65"/>
                        </a:spcBef>
                        <a:spcAft>
                          <a:spcPts val="0"/>
                        </a:spcAft>
                      </a:pPr>
                      <a:r>
                        <a:rPr lang="en-US" sz="1200" b="1">
                          <a:solidFill>
                            <a:srgbClr val="231F20"/>
                          </a:solidFill>
                          <a:latin typeface="Times New Roman"/>
                          <a:ea typeface="Georgia"/>
                          <a:cs typeface="Georgia"/>
                        </a:rPr>
                        <a:t>141,586</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0529">
                <a:tc>
                  <a:txBody>
                    <a:bodyPr/>
                    <a:lstStyle/>
                    <a:p>
                      <a:pPr marL="35560" marR="0" algn="l">
                        <a:lnSpc>
                          <a:spcPts val="785"/>
                        </a:lnSpc>
                        <a:spcBef>
                          <a:spcPts val="65"/>
                        </a:spcBef>
                        <a:spcAft>
                          <a:spcPts val="0"/>
                        </a:spcAft>
                      </a:pPr>
                      <a:r>
                        <a:rPr lang="en-US" sz="1200">
                          <a:solidFill>
                            <a:srgbClr val="231F20"/>
                          </a:solidFill>
                          <a:latin typeface="Georgia"/>
                          <a:ea typeface="Georgia"/>
                          <a:cs typeface="Georgia"/>
                        </a:rPr>
                        <a:t>1. Cash and Balances with RBI</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65"/>
                        </a:spcBef>
                        <a:spcAft>
                          <a:spcPts val="0"/>
                        </a:spcAft>
                      </a:pPr>
                      <a:r>
                        <a:rPr lang="en-US" sz="1200">
                          <a:solidFill>
                            <a:srgbClr val="231F20"/>
                          </a:solidFill>
                          <a:latin typeface="Georgia"/>
                          <a:ea typeface="Georgia"/>
                          <a:cs typeface="Georgia"/>
                        </a:rPr>
                        <a:t>4,185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65"/>
                        </a:spcBef>
                        <a:spcAft>
                          <a:spcPts val="0"/>
                        </a:spcAft>
                      </a:pPr>
                      <a:r>
                        <a:rPr lang="en-US" sz="1200">
                          <a:solidFill>
                            <a:srgbClr val="231F20"/>
                          </a:solidFill>
                          <a:latin typeface="Georgia"/>
                          <a:ea typeface="Georgia"/>
                          <a:cs typeface="Georgia"/>
                        </a:rPr>
                        <a:t>4,842</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65"/>
                        </a:spcBef>
                        <a:spcAft>
                          <a:spcPts val="0"/>
                        </a:spcAft>
                      </a:pPr>
                      <a:r>
                        <a:rPr lang="en-US" sz="1200">
                          <a:solidFill>
                            <a:srgbClr val="231F20"/>
                          </a:solidFill>
                          <a:latin typeface="Georgia"/>
                          <a:ea typeface="Georgia"/>
                          <a:cs typeface="Georgia"/>
                        </a:rPr>
                        <a:t>1,217</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65"/>
                        </a:spcBef>
                        <a:spcAft>
                          <a:spcPts val="0"/>
                        </a:spcAft>
                      </a:pPr>
                      <a:r>
                        <a:rPr lang="en-US" sz="1200">
                          <a:solidFill>
                            <a:srgbClr val="231F20"/>
                          </a:solidFill>
                          <a:latin typeface="Georgia"/>
                          <a:ea typeface="Georgia"/>
                          <a:cs typeface="Georgia"/>
                        </a:rPr>
                        <a:t>1,585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65"/>
                        </a:spcBef>
                        <a:spcAft>
                          <a:spcPts val="0"/>
                        </a:spcAft>
                      </a:pPr>
                      <a:r>
                        <a:rPr lang="en-US" sz="1200">
                          <a:solidFill>
                            <a:srgbClr val="231F20"/>
                          </a:solidFill>
                          <a:latin typeface="Georgia"/>
                          <a:ea typeface="Georgia"/>
                          <a:cs typeface="Georgia"/>
                        </a:rPr>
                        <a:t>238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5"/>
                        </a:lnSpc>
                        <a:spcBef>
                          <a:spcPts val="65"/>
                        </a:spcBef>
                        <a:spcAft>
                          <a:spcPts val="0"/>
                        </a:spcAft>
                      </a:pPr>
                      <a:r>
                        <a:rPr lang="en-US" sz="1200">
                          <a:solidFill>
                            <a:srgbClr val="231F20"/>
                          </a:solidFill>
                          <a:latin typeface="Georgia"/>
                          <a:ea typeface="Georgia"/>
                          <a:cs typeface="Georgia"/>
                        </a:rPr>
                        <a:t>374</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65"/>
                        </a:spcBef>
                        <a:spcAft>
                          <a:spcPts val="0"/>
                        </a:spcAft>
                      </a:pPr>
                      <a:r>
                        <a:rPr lang="en-US" sz="1200">
                          <a:solidFill>
                            <a:srgbClr val="231F20"/>
                          </a:solidFill>
                          <a:latin typeface="Georgia"/>
                          <a:ea typeface="Georgia"/>
                          <a:cs typeface="Georgia"/>
                        </a:rPr>
                        <a:t>5,639</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65"/>
                        </a:spcBef>
                        <a:spcAft>
                          <a:spcPts val="0"/>
                        </a:spcAft>
                      </a:pPr>
                      <a:r>
                        <a:rPr lang="en-US" sz="1200">
                          <a:solidFill>
                            <a:srgbClr val="231F20"/>
                          </a:solidFill>
                          <a:latin typeface="Georgia"/>
                          <a:ea typeface="Georgia"/>
                          <a:cs typeface="Georgia"/>
                        </a:rPr>
                        <a:t>6,805</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96464">
                <a:tc>
                  <a:txBody>
                    <a:bodyPr/>
                    <a:lstStyle/>
                    <a:p>
                      <a:pPr marL="35560" marR="0" algn="l">
                        <a:lnSpc>
                          <a:spcPts val="785"/>
                        </a:lnSpc>
                        <a:spcBef>
                          <a:spcPts val="70"/>
                        </a:spcBef>
                        <a:spcAft>
                          <a:spcPts val="0"/>
                        </a:spcAft>
                      </a:pPr>
                      <a:r>
                        <a:rPr lang="en-US" sz="1200">
                          <a:solidFill>
                            <a:srgbClr val="231F20"/>
                          </a:solidFill>
                          <a:latin typeface="Georgia"/>
                          <a:ea typeface="Georgia"/>
                          <a:cs typeface="Georgia"/>
                        </a:rPr>
                        <a:t>2. Balances with Banks and Money at Call</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13335" marR="0" algn="l">
                        <a:lnSpc>
                          <a:spcPts val="785"/>
                        </a:lnSpc>
                        <a:spcBef>
                          <a:spcPts val="70"/>
                        </a:spcBef>
                        <a:spcAft>
                          <a:spcPts val="0"/>
                        </a:spcAft>
                      </a:pPr>
                      <a:r>
                        <a:rPr lang="en-US" sz="1200">
                          <a:solidFill>
                            <a:srgbClr val="231F20"/>
                          </a:solidFill>
                          <a:latin typeface="Georgia"/>
                          <a:ea typeface="Georgia"/>
                          <a:cs typeface="Georgia"/>
                        </a:rPr>
                        <a:t>and</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12700" marR="0" algn="l">
                        <a:lnSpc>
                          <a:spcPts val="785"/>
                        </a:lnSpc>
                        <a:spcBef>
                          <a:spcPts val="70"/>
                        </a:spcBef>
                        <a:spcAft>
                          <a:spcPts val="0"/>
                        </a:spcAft>
                      </a:pPr>
                      <a:r>
                        <a:rPr lang="en-US" sz="1200">
                          <a:solidFill>
                            <a:srgbClr val="231F20"/>
                          </a:solidFill>
                          <a:latin typeface="Georgia"/>
                          <a:ea typeface="Georgia"/>
                          <a:cs typeface="Georgia"/>
                        </a:rPr>
                        <a:t>Short</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12700" marR="0" algn="l">
                        <a:lnSpc>
                          <a:spcPts val="785"/>
                        </a:lnSpc>
                        <a:spcBef>
                          <a:spcPts val="70"/>
                        </a:spcBef>
                        <a:spcAft>
                          <a:spcPts val="0"/>
                        </a:spcAft>
                      </a:pPr>
                      <a:r>
                        <a:rPr lang="en-US" sz="1200">
                          <a:solidFill>
                            <a:srgbClr val="231F20"/>
                          </a:solidFill>
                          <a:latin typeface="Georgia"/>
                          <a:ea typeface="Georgia"/>
                          <a:cs typeface="Georgia"/>
                        </a:rPr>
                        <a:t>Notice</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3,929</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5,303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759</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1,300</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70"/>
                        </a:spcBef>
                        <a:spcAft>
                          <a:spcPts val="0"/>
                        </a:spcAft>
                      </a:pPr>
                      <a:r>
                        <a:rPr lang="en-US" sz="1200">
                          <a:solidFill>
                            <a:srgbClr val="231F20"/>
                          </a:solidFill>
                          <a:latin typeface="Georgia"/>
                          <a:ea typeface="Georgia"/>
                          <a:cs typeface="Georgia"/>
                        </a:rPr>
                        <a:t>561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5"/>
                        </a:lnSpc>
                        <a:spcBef>
                          <a:spcPts val="70"/>
                        </a:spcBef>
                        <a:spcAft>
                          <a:spcPts val="0"/>
                        </a:spcAft>
                      </a:pPr>
                      <a:r>
                        <a:rPr lang="en-US" sz="1200">
                          <a:solidFill>
                            <a:srgbClr val="231F20"/>
                          </a:solidFill>
                          <a:latin typeface="Georgia"/>
                          <a:ea typeface="Georgia"/>
                          <a:cs typeface="Georgia"/>
                        </a:rPr>
                        <a:t>759</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5,248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7,374</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2440">
                <a:tc>
                  <a:txBody>
                    <a:bodyPr/>
                    <a:lstStyle/>
                    <a:p>
                      <a:pPr marL="35560" marR="0" algn="l">
                        <a:lnSpc>
                          <a:spcPts val="785"/>
                        </a:lnSpc>
                        <a:spcBef>
                          <a:spcPts val="70"/>
                        </a:spcBef>
                        <a:spcAft>
                          <a:spcPts val="0"/>
                        </a:spcAft>
                      </a:pPr>
                      <a:r>
                        <a:rPr lang="en-US" sz="1200">
                          <a:solidFill>
                            <a:srgbClr val="231F20"/>
                          </a:solidFill>
                          <a:latin typeface="Georgia"/>
                          <a:ea typeface="Georgia"/>
                          <a:cs typeface="Georgia"/>
                        </a:rPr>
                        <a:t>3. Investments</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22,481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dirty="0">
                          <a:solidFill>
                            <a:srgbClr val="231F20"/>
                          </a:solidFill>
                          <a:latin typeface="Georgia"/>
                          <a:ea typeface="Georgia"/>
                          <a:cs typeface="Georgia"/>
                        </a:rPr>
                        <a:t>25,547</a:t>
                      </a:r>
                      <a:endParaRPr lang="en-US" sz="2400" dirty="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7,985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8,551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70"/>
                        </a:spcBef>
                        <a:spcAft>
                          <a:spcPts val="0"/>
                        </a:spcAft>
                      </a:pPr>
                      <a:r>
                        <a:rPr lang="en-US" sz="1200">
                          <a:solidFill>
                            <a:srgbClr val="231F20"/>
                          </a:solidFill>
                          <a:latin typeface="Georgia"/>
                          <a:ea typeface="Georgia"/>
                          <a:cs typeface="Georgia"/>
                        </a:rPr>
                        <a:t>2,812</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5"/>
                        </a:lnSpc>
                        <a:spcBef>
                          <a:spcPts val="70"/>
                        </a:spcBef>
                        <a:spcAft>
                          <a:spcPts val="0"/>
                        </a:spcAft>
                      </a:pPr>
                      <a:r>
                        <a:rPr lang="en-US" sz="1200">
                          <a:solidFill>
                            <a:srgbClr val="231F20"/>
                          </a:solidFill>
                          <a:latin typeface="Georgia"/>
                          <a:ea typeface="Georgia"/>
                          <a:cs typeface="Georgia"/>
                        </a:rPr>
                        <a:t>2,397</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33,278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36,522</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2440">
                <a:tc>
                  <a:txBody>
                    <a:bodyPr/>
                    <a:lstStyle/>
                    <a:p>
                      <a:pPr marL="197485" marR="0" algn="l">
                        <a:lnSpc>
                          <a:spcPts val="785"/>
                        </a:lnSpc>
                        <a:spcBef>
                          <a:spcPts val="70"/>
                        </a:spcBef>
                        <a:spcAft>
                          <a:spcPts val="0"/>
                        </a:spcAft>
                      </a:pPr>
                      <a:r>
                        <a:rPr lang="en-US" sz="1200">
                          <a:solidFill>
                            <a:srgbClr val="231F20"/>
                          </a:solidFill>
                          <a:latin typeface="Georgia"/>
                          <a:ea typeface="Georgia"/>
                          <a:cs typeface="Georgia"/>
                        </a:rPr>
                        <a:t>3.1 Government Securities (a+b)</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18,868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21,183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6,124</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6,317</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70"/>
                        </a:spcBef>
                        <a:spcAft>
                          <a:spcPts val="0"/>
                        </a:spcAft>
                      </a:pPr>
                      <a:r>
                        <a:rPr lang="en-US" sz="1200">
                          <a:solidFill>
                            <a:srgbClr val="231F20"/>
                          </a:solidFill>
                          <a:latin typeface="Georgia"/>
                          <a:ea typeface="Georgia"/>
                          <a:cs typeface="Georgia"/>
                        </a:rPr>
                        <a:t>2,461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5"/>
                        </a:lnSpc>
                        <a:spcBef>
                          <a:spcPts val="70"/>
                        </a:spcBef>
                        <a:spcAft>
                          <a:spcPts val="0"/>
                        </a:spcAft>
                      </a:pPr>
                      <a:r>
                        <a:rPr lang="en-US" sz="1200">
                          <a:solidFill>
                            <a:srgbClr val="231F20"/>
                          </a:solidFill>
                          <a:latin typeface="Georgia"/>
                          <a:ea typeface="Georgia"/>
                          <a:cs typeface="Georgia"/>
                        </a:rPr>
                        <a:t>2,068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27,454</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29,593</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96464">
                <a:tc>
                  <a:txBody>
                    <a:bodyPr/>
                    <a:lstStyle/>
                    <a:p>
                      <a:pPr marL="403860" marR="0" algn="l">
                        <a:lnSpc>
                          <a:spcPts val="785"/>
                        </a:lnSpc>
                        <a:spcBef>
                          <a:spcPts val="70"/>
                        </a:spcBef>
                        <a:spcAft>
                          <a:spcPts val="0"/>
                        </a:spcAft>
                      </a:pPr>
                      <a:r>
                        <a:rPr lang="en-US" sz="1200">
                          <a:solidFill>
                            <a:srgbClr val="231F20"/>
                          </a:solidFill>
                          <a:latin typeface="Georgia"/>
                          <a:ea typeface="Georgia"/>
                          <a:cs typeface="Georgia"/>
                        </a:rPr>
                        <a:t>a) In India</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18,605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20,946</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835" algn="r">
                        <a:lnSpc>
                          <a:spcPts val="785"/>
                        </a:lnSpc>
                        <a:spcBef>
                          <a:spcPts val="70"/>
                        </a:spcBef>
                        <a:spcAft>
                          <a:spcPts val="0"/>
                        </a:spcAft>
                      </a:pPr>
                      <a:r>
                        <a:rPr lang="en-US" sz="1200">
                          <a:solidFill>
                            <a:srgbClr val="231F20"/>
                          </a:solidFill>
                          <a:latin typeface="Georgia"/>
                          <a:ea typeface="Georgia"/>
                          <a:cs typeface="Georgia"/>
                        </a:rPr>
                        <a:t>6,083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6,271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70"/>
                        </a:spcBef>
                        <a:spcAft>
                          <a:spcPts val="0"/>
                        </a:spcAft>
                      </a:pPr>
                      <a:r>
                        <a:rPr lang="en-US" sz="1200">
                          <a:solidFill>
                            <a:srgbClr val="231F20"/>
                          </a:solidFill>
                          <a:latin typeface="Georgia"/>
                          <a:ea typeface="Georgia"/>
                          <a:cs typeface="Georgia"/>
                        </a:rPr>
                        <a:t>2,402</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5"/>
                        </a:lnSpc>
                        <a:spcBef>
                          <a:spcPts val="70"/>
                        </a:spcBef>
                        <a:spcAft>
                          <a:spcPts val="0"/>
                        </a:spcAft>
                      </a:pPr>
                      <a:r>
                        <a:rPr lang="en-US" sz="1200">
                          <a:solidFill>
                            <a:srgbClr val="231F20"/>
                          </a:solidFill>
                          <a:latin typeface="Georgia"/>
                          <a:ea typeface="Georgia"/>
                          <a:cs typeface="Georgia"/>
                        </a:rPr>
                        <a:t>2,003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27,089</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29,246</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2440">
                <a:tc>
                  <a:txBody>
                    <a:bodyPr/>
                    <a:lstStyle/>
                    <a:p>
                      <a:pPr marL="403860" marR="0" algn="l">
                        <a:lnSpc>
                          <a:spcPts val="785"/>
                        </a:lnSpc>
                        <a:spcBef>
                          <a:spcPts val="70"/>
                        </a:spcBef>
                        <a:spcAft>
                          <a:spcPts val="0"/>
                        </a:spcAft>
                      </a:pPr>
                      <a:r>
                        <a:rPr lang="en-US" sz="1200">
                          <a:solidFill>
                            <a:srgbClr val="231F20"/>
                          </a:solidFill>
                          <a:latin typeface="Georgia"/>
                          <a:ea typeface="Georgia"/>
                          <a:cs typeface="Georgia"/>
                        </a:rPr>
                        <a:t>b) Outside India</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263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237</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835" algn="r">
                        <a:lnSpc>
                          <a:spcPts val="785"/>
                        </a:lnSpc>
                        <a:spcBef>
                          <a:spcPts val="70"/>
                        </a:spcBef>
                        <a:spcAft>
                          <a:spcPts val="0"/>
                        </a:spcAft>
                      </a:pPr>
                      <a:r>
                        <a:rPr lang="en-US" sz="1200">
                          <a:solidFill>
                            <a:srgbClr val="231F20"/>
                          </a:solidFill>
                          <a:latin typeface="Georgia"/>
                          <a:ea typeface="Georgia"/>
                          <a:cs typeface="Georgia"/>
                        </a:rPr>
                        <a:t>41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46</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70"/>
                        </a:spcBef>
                        <a:spcAft>
                          <a:spcPts val="0"/>
                        </a:spcAft>
                      </a:pPr>
                      <a:r>
                        <a:rPr lang="en-US" sz="1200">
                          <a:solidFill>
                            <a:srgbClr val="231F20"/>
                          </a:solidFill>
                          <a:latin typeface="Georgia"/>
                          <a:ea typeface="Georgia"/>
                          <a:cs typeface="Georgia"/>
                        </a:rPr>
                        <a:t>60</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65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364</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347</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2440">
                <a:tc>
                  <a:txBody>
                    <a:bodyPr/>
                    <a:lstStyle/>
                    <a:p>
                      <a:pPr marL="197485" marR="0" algn="l">
                        <a:lnSpc>
                          <a:spcPts val="785"/>
                        </a:lnSpc>
                        <a:spcBef>
                          <a:spcPts val="70"/>
                        </a:spcBef>
                        <a:spcAft>
                          <a:spcPts val="0"/>
                        </a:spcAft>
                      </a:pPr>
                      <a:r>
                        <a:rPr lang="en-US" sz="1200">
                          <a:solidFill>
                            <a:srgbClr val="231F20"/>
                          </a:solidFill>
                          <a:latin typeface="Georgia"/>
                          <a:ea typeface="Georgia"/>
                          <a:cs typeface="Georgia"/>
                        </a:rPr>
                        <a:t>3.2 Other Approved Securities</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835" algn="r">
                        <a:lnSpc>
                          <a:spcPts val="785"/>
                        </a:lnSpc>
                        <a:spcBef>
                          <a:spcPts val="70"/>
                        </a:spcBef>
                        <a:spcAft>
                          <a:spcPts val="0"/>
                        </a:spcAft>
                      </a:pPr>
                      <a:r>
                        <a:rPr lang="en-US" sz="1200">
                          <a:solidFill>
                            <a:srgbClr val="231F20"/>
                          </a:solidFill>
                          <a:latin typeface="Georgia"/>
                          <a:ea typeface="Georgia"/>
                          <a:cs typeface="Georgia"/>
                        </a:rPr>
                        <a:t>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835" algn="r">
                        <a:lnSpc>
                          <a:spcPts val="785"/>
                        </a:lnSpc>
                        <a:spcBef>
                          <a:spcPts val="70"/>
                        </a:spcBef>
                        <a:spcAft>
                          <a:spcPts val="0"/>
                        </a:spcAft>
                      </a:pPr>
                      <a:r>
                        <a:rPr lang="en-US" sz="1200">
                          <a:solidFill>
                            <a:srgbClr val="231F20"/>
                          </a:solidFill>
                          <a:latin typeface="Georgia"/>
                          <a:ea typeface="Georgia"/>
                          <a:cs typeface="Georgia"/>
                        </a:rPr>
                        <a:t>-</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930" algn="r">
                        <a:lnSpc>
                          <a:spcPts val="785"/>
                        </a:lnSpc>
                        <a:spcBef>
                          <a:spcPts val="70"/>
                        </a:spcBef>
                        <a:spcAft>
                          <a:spcPts val="0"/>
                        </a:spcAft>
                      </a:pPr>
                      <a:r>
                        <a:rPr lang="en-US" sz="1200">
                          <a:solidFill>
                            <a:srgbClr val="231F20"/>
                          </a:solidFill>
                          <a:latin typeface="Georgia"/>
                          <a:ea typeface="Georgia"/>
                          <a:cs typeface="Georgia"/>
                        </a:rPr>
                        <a:t>-</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895" algn="r">
                        <a:lnSpc>
                          <a:spcPts val="785"/>
                        </a:lnSpc>
                        <a:spcBef>
                          <a:spcPts val="70"/>
                        </a:spcBef>
                        <a:spcAft>
                          <a:spcPts val="0"/>
                        </a:spcAft>
                      </a:pPr>
                      <a:r>
                        <a:rPr lang="en-US" sz="1200">
                          <a:solidFill>
                            <a:srgbClr val="231F20"/>
                          </a:solidFill>
                          <a:latin typeface="Georgia"/>
                          <a:ea typeface="Georgia"/>
                          <a:cs typeface="Georgia"/>
                        </a:rPr>
                        <a:t>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5560" algn="r">
                        <a:lnSpc>
                          <a:spcPts val="785"/>
                        </a:lnSpc>
                        <a:spcBef>
                          <a:spcPts val="70"/>
                        </a:spcBef>
                        <a:spcAft>
                          <a:spcPts val="0"/>
                        </a:spcAft>
                      </a:pPr>
                      <a:r>
                        <a:rPr lang="en-US" sz="1200">
                          <a:solidFill>
                            <a:srgbClr val="231F20"/>
                          </a:solidFill>
                          <a:latin typeface="Georgia"/>
                          <a:ea typeface="Georgia"/>
                          <a:cs typeface="Georgia"/>
                        </a:rPr>
                        <a:t>3</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2440">
                <a:tc>
                  <a:txBody>
                    <a:bodyPr/>
                    <a:lstStyle/>
                    <a:p>
                      <a:pPr marL="197485" marR="0" algn="l">
                        <a:lnSpc>
                          <a:spcPts val="785"/>
                        </a:lnSpc>
                        <a:spcBef>
                          <a:spcPts val="70"/>
                        </a:spcBef>
                        <a:spcAft>
                          <a:spcPts val="0"/>
                        </a:spcAft>
                      </a:pPr>
                      <a:r>
                        <a:rPr lang="en-US" sz="1200">
                          <a:solidFill>
                            <a:srgbClr val="231F20"/>
                          </a:solidFill>
                          <a:latin typeface="Georgia"/>
                          <a:ea typeface="Georgia"/>
                          <a:cs typeface="Georgia"/>
                        </a:rPr>
                        <a:t>3.3 Non-approved Securities</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3,609</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4,361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1,861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2,234</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70"/>
                        </a:spcBef>
                        <a:spcAft>
                          <a:spcPts val="0"/>
                        </a:spcAft>
                      </a:pPr>
                      <a:r>
                        <a:rPr lang="en-US" sz="1200">
                          <a:solidFill>
                            <a:srgbClr val="231F20"/>
                          </a:solidFill>
                          <a:latin typeface="Georgia"/>
                          <a:ea typeface="Georgia"/>
                          <a:cs typeface="Georgia"/>
                        </a:rPr>
                        <a:t>351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5"/>
                        </a:lnSpc>
                        <a:spcBef>
                          <a:spcPts val="70"/>
                        </a:spcBef>
                        <a:spcAft>
                          <a:spcPts val="0"/>
                        </a:spcAft>
                      </a:pPr>
                      <a:r>
                        <a:rPr lang="en-US" sz="1200">
                          <a:solidFill>
                            <a:srgbClr val="231F20"/>
                          </a:solidFill>
                          <a:latin typeface="Georgia"/>
                          <a:ea typeface="Georgia"/>
                          <a:cs typeface="Georgia"/>
                        </a:rPr>
                        <a:t>330</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5,822</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6,925</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2440">
                <a:tc>
                  <a:txBody>
                    <a:bodyPr/>
                    <a:lstStyle/>
                    <a:p>
                      <a:pPr marL="35560" marR="0" algn="l">
                        <a:lnSpc>
                          <a:spcPts val="785"/>
                        </a:lnSpc>
                        <a:spcBef>
                          <a:spcPts val="70"/>
                        </a:spcBef>
                        <a:spcAft>
                          <a:spcPts val="0"/>
                        </a:spcAft>
                      </a:pPr>
                      <a:r>
                        <a:rPr lang="en-US" sz="1200">
                          <a:solidFill>
                            <a:srgbClr val="231F20"/>
                          </a:solidFill>
                          <a:latin typeface="Georgia"/>
                          <a:ea typeface="Georgia"/>
                          <a:cs typeface="Georgia"/>
                        </a:rPr>
                        <a:t>4. Loans and Advances</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55,936</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55,572</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19,393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22,196</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70"/>
                        </a:spcBef>
                        <a:spcAft>
                          <a:spcPts val="0"/>
                        </a:spcAft>
                      </a:pPr>
                      <a:r>
                        <a:rPr lang="en-US" sz="1200">
                          <a:solidFill>
                            <a:srgbClr val="231F20"/>
                          </a:solidFill>
                          <a:latin typeface="Georgia"/>
                          <a:ea typeface="Georgia"/>
                          <a:cs typeface="Georgia"/>
                        </a:rPr>
                        <a:t>3,636</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5"/>
                        </a:lnSpc>
                        <a:spcBef>
                          <a:spcPts val="70"/>
                        </a:spcBef>
                        <a:spcAft>
                          <a:spcPts val="0"/>
                        </a:spcAft>
                      </a:pPr>
                      <a:r>
                        <a:rPr lang="en-US" sz="1200">
                          <a:solidFill>
                            <a:srgbClr val="231F20"/>
                          </a:solidFill>
                          <a:latin typeface="Georgia"/>
                          <a:ea typeface="Georgia"/>
                          <a:cs typeface="Georgia"/>
                        </a:rPr>
                        <a:t>3,323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5"/>
                        </a:lnSpc>
                        <a:spcBef>
                          <a:spcPts val="70"/>
                        </a:spcBef>
                        <a:spcAft>
                          <a:spcPts val="0"/>
                        </a:spcAft>
                      </a:pPr>
                      <a:r>
                        <a:rPr lang="en-US" sz="1200">
                          <a:solidFill>
                            <a:srgbClr val="231F20"/>
                          </a:solidFill>
                          <a:latin typeface="Georgia"/>
                          <a:ea typeface="Georgia"/>
                          <a:cs typeface="Georgia"/>
                        </a:rPr>
                        <a:t>78,965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81,162</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2440">
                <a:tc>
                  <a:txBody>
                    <a:bodyPr/>
                    <a:lstStyle/>
                    <a:p>
                      <a:pPr marL="197485" marR="0" algn="l">
                        <a:lnSpc>
                          <a:spcPts val="785"/>
                        </a:lnSpc>
                        <a:spcBef>
                          <a:spcPts val="70"/>
                        </a:spcBef>
                        <a:spcAft>
                          <a:spcPts val="0"/>
                        </a:spcAft>
                      </a:pPr>
                      <a:r>
                        <a:rPr lang="en-US" sz="1200">
                          <a:solidFill>
                            <a:srgbClr val="231F20"/>
                          </a:solidFill>
                          <a:latin typeface="Georgia"/>
                          <a:ea typeface="Georgia"/>
                          <a:cs typeface="Georgia"/>
                        </a:rPr>
                        <a:t>4.1 Bills Purchased and Discounted</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2,996</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2,806</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835" algn="r">
                        <a:lnSpc>
                          <a:spcPts val="785"/>
                        </a:lnSpc>
                        <a:spcBef>
                          <a:spcPts val="70"/>
                        </a:spcBef>
                        <a:spcAft>
                          <a:spcPts val="0"/>
                        </a:spcAft>
                      </a:pPr>
                      <a:r>
                        <a:rPr lang="en-US" sz="1200">
                          <a:solidFill>
                            <a:srgbClr val="231F20"/>
                          </a:solidFill>
                          <a:latin typeface="Georgia"/>
                          <a:ea typeface="Georgia"/>
                          <a:cs typeface="Georgia"/>
                        </a:rPr>
                        <a:t>520</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804</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930" algn="r">
                        <a:lnSpc>
                          <a:spcPts val="785"/>
                        </a:lnSpc>
                        <a:spcBef>
                          <a:spcPts val="70"/>
                        </a:spcBef>
                        <a:spcAft>
                          <a:spcPts val="0"/>
                        </a:spcAft>
                      </a:pPr>
                      <a:r>
                        <a:rPr lang="en-US" sz="1200">
                          <a:solidFill>
                            <a:srgbClr val="231F20"/>
                          </a:solidFill>
                          <a:latin typeface="Georgia"/>
                          <a:ea typeface="Georgia"/>
                          <a:cs typeface="Georgia"/>
                        </a:rPr>
                        <a:t>685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707</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4,202</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4,317</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2440">
                <a:tc>
                  <a:txBody>
                    <a:bodyPr/>
                    <a:lstStyle/>
                    <a:p>
                      <a:pPr marL="197485" marR="0" algn="l">
                        <a:lnSpc>
                          <a:spcPts val="785"/>
                        </a:lnSpc>
                        <a:spcBef>
                          <a:spcPts val="70"/>
                        </a:spcBef>
                        <a:spcAft>
                          <a:spcPts val="0"/>
                        </a:spcAft>
                      </a:pPr>
                      <a:r>
                        <a:rPr lang="en-US" sz="1200">
                          <a:solidFill>
                            <a:srgbClr val="231F20"/>
                          </a:solidFill>
                          <a:latin typeface="Georgia"/>
                          <a:ea typeface="Georgia"/>
                          <a:cs typeface="Georgia"/>
                        </a:rPr>
                        <a:t>4.2 Cash Credits, Overdrafts, </a:t>
                      </a:r>
                      <a:r>
                        <a:rPr lang="en-US" sz="1200" i="1">
                          <a:solidFill>
                            <a:srgbClr val="231F20"/>
                          </a:solidFill>
                          <a:latin typeface="Georgia"/>
                          <a:ea typeface="Georgia"/>
                          <a:cs typeface="Georgia"/>
                        </a:rPr>
                        <a:t>etc.</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23,530</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23,516</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5,573</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6,285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70"/>
                        </a:spcBef>
                        <a:spcAft>
                          <a:spcPts val="0"/>
                        </a:spcAft>
                      </a:pPr>
                      <a:r>
                        <a:rPr lang="en-US" sz="1200">
                          <a:solidFill>
                            <a:srgbClr val="231F20"/>
                          </a:solidFill>
                          <a:latin typeface="Georgia"/>
                          <a:ea typeface="Georgia"/>
                          <a:cs typeface="Georgia"/>
                        </a:rPr>
                        <a:t>1,562</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5"/>
                        </a:lnSpc>
                        <a:spcBef>
                          <a:spcPts val="70"/>
                        </a:spcBef>
                        <a:spcAft>
                          <a:spcPts val="0"/>
                        </a:spcAft>
                      </a:pPr>
                      <a:r>
                        <a:rPr lang="en-US" sz="1200">
                          <a:solidFill>
                            <a:srgbClr val="231F20"/>
                          </a:solidFill>
                          <a:latin typeface="Georgia"/>
                          <a:ea typeface="Georgia"/>
                          <a:cs typeface="Georgia"/>
                        </a:rPr>
                        <a:t>1,370</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30,665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31,180</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2440">
                <a:tc>
                  <a:txBody>
                    <a:bodyPr/>
                    <a:lstStyle/>
                    <a:p>
                      <a:pPr marL="197485" marR="0" algn="l">
                        <a:lnSpc>
                          <a:spcPts val="785"/>
                        </a:lnSpc>
                        <a:spcBef>
                          <a:spcPts val="70"/>
                        </a:spcBef>
                        <a:spcAft>
                          <a:spcPts val="0"/>
                        </a:spcAft>
                      </a:pPr>
                      <a:r>
                        <a:rPr lang="en-US" sz="1200">
                          <a:solidFill>
                            <a:srgbClr val="231F20"/>
                          </a:solidFill>
                          <a:latin typeface="Georgia"/>
                          <a:ea typeface="Georgia"/>
                          <a:cs typeface="Georgia"/>
                        </a:rPr>
                        <a:t>4.3 Term Loans</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29,409</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29,251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13,300</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15,107</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70"/>
                        </a:spcBef>
                        <a:spcAft>
                          <a:spcPts val="0"/>
                        </a:spcAft>
                      </a:pPr>
                      <a:r>
                        <a:rPr lang="en-US" sz="1200">
                          <a:solidFill>
                            <a:srgbClr val="231F20"/>
                          </a:solidFill>
                          <a:latin typeface="Georgia"/>
                          <a:ea typeface="Georgia"/>
                          <a:cs typeface="Georgia"/>
                        </a:rPr>
                        <a:t>1,388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7625" algn="r">
                        <a:lnSpc>
                          <a:spcPts val="785"/>
                        </a:lnSpc>
                        <a:spcBef>
                          <a:spcPts val="70"/>
                        </a:spcBef>
                        <a:spcAft>
                          <a:spcPts val="0"/>
                        </a:spcAft>
                      </a:pPr>
                      <a:r>
                        <a:rPr lang="en-US" sz="1200">
                          <a:solidFill>
                            <a:srgbClr val="231F20"/>
                          </a:solidFill>
                          <a:latin typeface="Georgia"/>
                          <a:ea typeface="Georgia"/>
                          <a:cs typeface="Georgia"/>
                        </a:rPr>
                        <a:t>1,247</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44,098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45,665</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182440">
                <a:tc>
                  <a:txBody>
                    <a:bodyPr/>
                    <a:lstStyle/>
                    <a:p>
                      <a:pPr marL="35560" marR="0" algn="l">
                        <a:lnSpc>
                          <a:spcPts val="785"/>
                        </a:lnSpc>
                        <a:spcBef>
                          <a:spcPts val="70"/>
                        </a:spcBef>
                        <a:spcAft>
                          <a:spcPts val="0"/>
                        </a:spcAft>
                      </a:pPr>
                      <a:r>
                        <a:rPr lang="en-US" sz="1200">
                          <a:solidFill>
                            <a:srgbClr val="231F20"/>
                          </a:solidFill>
                          <a:latin typeface="Georgia"/>
                          <a:ea typeface="Georgia"/>
                          <a:cs typeface="Georgia"/>
                        </a:rPr>
                        <a:t>5. Fixed Assets</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0" algn="l">
                        <a:spcBef>
                          <a:spcPts val="0"/>
                        </a:spcBef>
                        <a:spcAft>
                          <a:spcPts val="0"/>
                        </a:spcAft>
                      </a:pPr>
                      <a:endParaRPr lang="en-US" sz="11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0480" algn="r">
                        <a:lnSpc>
                          <a:spcPts val="785"/>
                        </a:lnSpc>
                        <a:spcBef>
                          <a:spcPts val="70"/>
                        </a:spcBef>
                        <a:spcAft>
                          <a:spcPts val="0"/>
                        </a:spcAft>
                      </a:pPr>
                      <a:r>
                        <a:rPr lang="en-US" sz="1200">
                          <a:solidFill>
                            <a:srgbClr val="231F20"/>
                          </a:solidFill>
                          <a:latin typeface="Georgia"/>
                          <a:ea typeface="Georgia"/>
                          <a:cs typeface="Georgia"/>
                        </a:rPr>
                        <a:t>841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200" algn="r">
                        <a:lnSpc>
                          <a:spcPts val="785"/>
                        </a:lnSpc>
                        <a:spcBef>
                          <a:spcPts val="70"/>
                        </a:spcBef>
                        <a:spcAft>
                          <a:spcPts val="0"/>
                        </a:spcAft>
                      </a:pPr>
                      <a:r>
                        <a:rPr lang="en-US" sz="1200">
                          <a:solidFill>
                            <a:srgbClr val="231F20"/>
                          </a:solidFill>
                          <a:latin typeface="Georgia"/>
                          <a:ea typeface="Georgia"/>
                          <a:cs typeface="Georgia"/>
                        </a:rPr>
                        <a:t>1,200</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76835" algn="r">
                        <a:lnSpc>
                          <a:spcPts val="785"/>
                        </a:lnSpc>
                        <a:spcBef>
                          <a:spcPts val="70"/>
                        </a:spcBef>
                        <a:spcAft>
                          <a:spcPts val="0"/>
                        </a:spcAft>
                      </a:pPr>
                      <a:r>
                        <a:rPr lang="en-US" sz="1200">
                          <a:solidFill>
                            <a:srgbClr val="231F20"/>
                          </a:solidFill>
                          <a:latin typeface="Georgia"/>
                          <a:ea typeface="Georgia"/>
                          <a:cs typeface="Georgia"/>
                        </a:rPr>
                        <a:t>227</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06045" algn="r">
                        <a:lnSpc>
                          <a:spcPts val="785"/>
                        </a:lnSpc>
                        <a:spcBef>
                          <a:spcPts val="70"/>
                        </a:spcBef>
                        <a:spcAft>
                          <a:spcPts val="0"/>
                        </a:spcAft>
                      </a:pPr>
                      <a:r>
                        <a:rPr lang="en-US" sz="1200">
                          <a:solidFill>
                            <a:srgbClr val="231F20"/>
                          </a:solidFill>
                          <a:latin typeface="Georgia"/>
                          <a:ea typeface="Georgia"/>
                          <a:cs typeface="Georgia"/>
                        </a:rPr>
                        <a:t>255</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201295" algn="r">
                        <a:lnSpc>
                          <a:spcPts val="785"/>
                        </a:lnSpc>
                        <a:spcBef>
                          <a:spcPts val="70"/>
                        </a:spcBef>
                        <a:spcAft>
                          <a:spcPts val="0"/>
                        </a:spcAft>
                      </a:pPr>
                      <a:r>
                        <a:rPr lang="en-US" sz="1200">
                          <a:solidFill>
                            <a:srgbClr val="231F20"/>
                          </a:solidFill>
                          <a:latin typeface="Georgia"/>
                          <a:ea typeface="Georgia"/>
                          <a:cs typeface="Georgia"/>
                        </a:rPr>
                        <a:t>52</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48</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48260" algn="r">
                        <a:lnSpc>
                          <a:spcPts val="785"/>
                        </a:lnSpc>
                        <a:spcBef>
                          <a:spcPts val="70"/>
                        </a:spcBef>
                        <a:spcAft>
                          <a:spcPts val="0"/>
                        </a:spcAft>
                      </a:pPr>
                      <a:r>
                        <a:rPr lang="en-US" sz="1200">
                          <a:solidFill>
                            <a:srgbClr val="231F20"/>
                          </a:solidFill>
                          <a:latin typeface="Georgia"/>
                          <a:ea typeface="Georgia"/>
                          <a:cs typeface="Georgia"/>
                        </a:rPr>
                        <a:t>1,121</a:t>
                      </a:r>
                      <a:endParaRPr lang="en-US" sz="24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4925" algn="r">
                        <a:lnSpc>
                          <a:spcPts val="785"/>
                        </a:lnSpc>
                        <a:spcBef>
                          <a:spcPts val="70"/>
                        </a:spcBef>
                        <a:spcAft>
                          <a:spcPts val="0"/>
                        </a:spcAft>
                      </a:pPr>
                      <a:r>
                        <a:rPr lang="en-US" sz="1200">
                          <a:solidFill>
                            <a:srgbClr val="231F20"/>
                          </a:solidFill>
                          <a:latin typeface="Georgia"/>
                          <a:ea typeface="Georgia"/>
                          <a:cs typeface="Georgia"/>
                        </a:rPr>
                        <a:t>1,507</a:t>
                      </a:r>
                      <a:endParaRPr lang="en-US" sz="2400">
                        <a:latin typeface="Georgia"/>
                        <a:ea typeface="Georgia"/>
                        <a:cs typeface="Georgia"/>
                      </a:endParaRPr>
                    </a:p>
                  </a:txBody>
                  <a:tcPr marL="0" marR="0" marT="0" marB="0">
                    <a:lnL>
                      <a:noFill/>
                    </a:lnL>
                    <a:lnR>
                      <a:noFill/>
                    </a:lnR>
                    <a:lnT>
                      <a:noFill/>
                    </a:lnT>
                    <a:lnB>
                      <a:noFill/>
                    </a:lnB>
                    <a:solidFill>
                      <a:srgbClr val="DDE2E4"/>
                    </a:solidFill>
                  </a:tcPr>
                </a:tc>
              </a:tr>
              <a:tr h="239751">
                <a:tc>
                  <a:txBody>
                    <a:bodyPr/>
                    <a:lstStyle/>
                    <a:p>
                      <a:pPr marL="35560" marR="0" algn="l">
                        <a:spcBef>
                          <a:spcPts val="70"/>
                        </a:spcBef>
                        <a:spcAft>
                          <a:spcPts val="0"/>
                        </a:spcAft>
                      </a:pPr>
                      <a:r>
                        <a:rPr lang="en-US" sz="1200">
                          <a:solidFill>
                            <a:srgbClr val="231F20"/>
                          </a:solidFill>
                          <a:latin typeface="Georgia"/>
                          <a:ea typeface="Georgia"/>
                          <a:cs typeface="Georgia"/>
                        </a:rPr>
                        <a:t>6. Other Assets</a:t>
                      </a:r>
                      <a:endParaRPr lang="en-US" sz="24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0" algn="l">
                        <a:spcBef>
                          <a:spcPts val="0"/>
                        </a:spcBef>
                        <a:spcAft>
                          <a:spcPts val="0"/>
                        </a:spcAft>
                      </a:pPr>
                      <a:endParaRPr lang="en-US" sz="1200">
                        <a:latin typeface="Times New Roman"/>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0" algn="l">
                        <a:spcBef>
                          <a:spcPts val="0"/>
                        </a:spcBef>
                        <a:spcAft>
                          <a:spcPts val="0"/>
                        </a:spcAft>
                      </a:pPr>
                      <a:endParaRPr lang="en-US" sz="1200">
                        <a:latin typeface="Times New Roman"/>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0" algn="l">
                        <a:spcBef>
                          <a:spcPts val="0"/>
                        </a:spcBef>
                        <a:spcAft>
                          <a:spcPts val="0"/>
                        </a:spcAft>
                      </a:pPr>
                      <a:endParaRPr lang="en-US" sz="1200">
                        <a:latin typeface="Times New Roman"/>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30480" algn="r">
                        <a:spcBef>
                          <a:spcPts val="70"/>
                        </a:spcBef>
                        <a:spcAft>
                          <a:spcPts val="0"/>
                        </a:spcAft>
                      </a:pPr>
                      <a:r>
                        <a:rPr lang="en-US" sz="1200">
                          <a:solidFill>
                            <a:srgbClr val="231F20"/>
                          </a:solidFill>
                          <a:latin typeface="Georgia"/>
                          <a:ea typeface="Georgia"/>
                          <a:cs typeface="Georgia"/>
                        </a:rPr>
                        <a:t>4,310</a:t>
                      </a:r>
                      <a:endParaRPr lang="en-US" sz="24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76200" algn="r">
                        <a:spcBef>
                          <a:spcPts val="70"/>
                        </a:spcBef>
                        <a:spcAft>
                          <a:spcPts val="0"/>
                        </a:spcAft>
                      </a:pPr>
                      <a:r>
                        <a:rPr lang="en-US" sz="1200">
                          <a:solidFill>
                            <a:srgbClr val="231F20"/>
                          </a:solidFill>
                          <a:latin typeface="Georgia"/>
                          <a:ea typeface="Georgia"/>
                          <a:cs typeface="Georgia"/>
                        </a:rPr>
                        <a:t>4,892</a:t>
                      </a:r>
                      <a:endParaRPr lang="en-US" sz="24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76200" algn="r">
                        <a:spcBef>
                          <a:spcPts val="70"/>
                        </a:spcBef>
                        <a:spcAft>
                          <a:spcPts val="0"/>
                        </a:spcAft>
                      </a:pPr>
                      <a:r>
                        <a:rPr lang="en-US" sz="1200">
                          <a:solidFill>
                            <a:srgbClr val="231F20"/>
                          </a:solidFill>
                          <a:latin typeface="Georgia"/>
                          <a:ea typeface="Georgia"/>
                          <a:cs typeface="Georgia"/>
                        </a:rPr>
                        <a:t>1,886</a:t>
                      </a:r>
                      <a:endParaRPr lang="en-US" sz="24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106045" algn="r">
                        <a:spcBef>
                          <a:spcPts val="70"/>
                        </a:spcBef>
                        <a:spcAft>
                          <a:spcPts val="0"/>
                        </a:spcAft>
                      </a:pPr>
                      <a:r>
                        <a:rPr lang="en-US" sz="1200">
                          <a:solidFill>
                            <a:srgbClr val="231F20"/>
                          </a:solidFill>
                          <a:latin typeface="Georgia"/>
                          <a:ea typeface="Georgia"/>
                          <a:cs typeface="Georgia"/>
                        </a:rPr>
                        <a:t>2,128</a:t>
                      </a:r>
                      <a:endParaRPr lang="en-US" sz="24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201295" algn="r">
                        <a:spcBef>
                          <a:spcPts val="70"/>
                        </a:spcBef>
                        <a:spcAft>
                          <a:spcPts val="0"/>
                        </a:spcAft>
                      </a:pPr>
                      <a:r>
                        <a:rPr lang="en-US" sz="1200">
                          <a:solidFill>
                            <a:srgbClr val="231F20"/>
                          </a:solidFill>
                          <a:latin typeface="Georgia"/>
                          <a:ea typeface="Georgia"/>
                          <a:cs typeface="Georgia"/>
                        </a:rPr>
                        <a:t>846</a:t>
                      </a:r>
                      <a:endParaRPr lang="en-US" sz="24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47625" algn="r">
                        <a:spcBef>
                          <a:spcPts val="70"/>
                        </a:spcBef>
                        <a:spcAft>
                          <a:spcPts val="0"/>
                        </a:spcAft>
                      </a:pPr>
                      <a:r>
                        <a:rPr lang="en-US" sz="1200">
                          <a:solidFill>
                            <a:srgbClr val="231F20"/>
                          </a:solidFill>
                          <a:latin typeface="Georgia"/>
                          <a:ea typeface="Georgia"/>
                          <a:cs typeface="Georgia"/>
                        </a:rPr>
                        <a:t>1,193</a:t>
                      </a:r>
                      <a:endParaRPr lang="en-US" sz="24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48260" algn="r">
                        <a:spcBef>
                          <a:spcPts val="70"/>
                        </a:spcBef>
                        <a:spcAft>
                          <a:spcPts val="0"/>
                        </a:spcAft>
                      </a:pPr>
                      <a:r>
                        <a:rPr lang="en-US" sz="1200">
                          <a:solidFill>
                            <a:srgbClr val="231F20"/>
                          </a:solidFill>
                          <a:latin typeface="Georgia"/>
                          <a:ea typeface="Georgia"/>
                          <a:cs typeface="Georgia"/>
                        </a:rPr>
                        <a:t>7,042</a:t>
                      </a:r>
                      <a:endParaRPr lang="en-US" sz="24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34925" algn="r">
                        <a:spcBef>
                          <a:spcPts val="70"/>
                        </a:spcBef>
                        <a:spcAft>
                          <a:spcPts val="0"/>
                        </a:spcAft>
                      </a:pPr>
                      <a:r>
                        <a:rPr lang="en-US" sz="1200">
                          <a:solidFill>
                            <a:srgbClr val="231F20"/>
                          </a:solidFill>
                          <a:latin typeface="Georgia"/>
                          <a:ea typeface="Georgia"/>
                          <a:cs typeface="Georgia"/>
                        </a:rPr>
                        <a:t>8,216</a:t>
                      </a:r>
                      <a:endParaRPr lang="en-US" sz="24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r>
              <a:tr h="961946">
                <a:tc gridSpan="12">
                  <a:txBody>
                    <a:bodyPr/>
                    <a:lstStyle/>
                    <a:p>
                      <a:pPr marL="35560" marR="0" algn="l">
                        <a:spcBef>
                          <a:spcPts val="420"/>
                        </a:spcBef>
                        <a:spcAft>
                          <a:spcPts val="0"/>
                        </a:spcAft>
                      </a:pPr>
                      <a:r>
                        <a:rPr lang="en-US" sz="1200" b="1" dirty="0">
                          <a:solidFill>
                            <a:srgbClr val="231F20"/>
                          </a:solidFill>
                          <a:latin typeface="Times New Roman"/>
                          <a:ea typeface="Georgia"/>
                          <a:cs typeface="Georgia"/>
                        </a:rPr>
                        <a:t>Notes: </a:t>
                      </a:r>
                      <a:r>
                        <a:rPr lang="en-US" sz="1200" dirty="0">
                          <a:solidFill>
                            <a:srgbClr val="231F20"/>
                          </a:solidFill>
                          <a:latin typeface="Georgia"/>
                          <a:ea typeface="Georgia"/>
                          <a:cs typeface="Georgia"/>
                        </a:rPr>
                        <a:t>1. -: Nil / negligible.</a:t>
                      </a:r>
                      <a:endParaRPr lang="en-US" sz="2400" dirty="0">
                        <a:latin typeface="Georgia"/>
                        <a:ea typeface="Georgia"/>
                        <a:cs typeface="Georgia"/>
                      </a:endParaRPr>
                    </a:p>
                    <a:p>
                      <a:pPr marL="342900" marR="35560" lvl="0" indent="-342900" algn="l">
                        <a:lnSpc>
                          <a:spcPct val="105000"/>
                        </a:lnSpc>
                        <a:spcBef>
                          <a:spcPts val="45"/>
                        </a:spcBef>
                        <a:spcAft>
                          <a:spcPts val="0"/>
                        </a:spcAft>
                        <a:buClr>
                          <a:srgbClr val="231F20"/>
                        </a:buClr>
                        <a:buSzPts val="700"/>
                        <a:buFont typeface="Georgia"/>
                        <a:buAutoNum type="arabicPeriod" startAt="2"/>
                        <a:tabLst>
                          <a:tab pos="518795" algn="l"/>
                        </a:tabLst>
                      </a:pPr>
                      <a:r>
                        <a:rPr lang="en-US" sz="1200" dirty="0">
                          <a:solidFill>
                            <a:srgbClr val="231F20"/>
                          </a:solidFill>
                          <a:latin typeface="Georgia"/>
                          <a:ea typeface="Georgia"/>
                          <a:cs typeface="Georgia"/>
                        </a:rPr>
                        <a:t>#: Includes data relating to Capital Small Finance Bank Ltd. and </a:t>
                      </a:r>
                      <a:r>
                        <a:rPr lang="en-US" sz="1200" dirty="0" err="1">
                          <a:solidFill>
                            <a:srgbClr val="231F20"/>
                          </a:solidFill>
                          <a:latin typeface="Georgia"/>
                          <a:ea typeface="Georgia"/>
                          <a:cs typeface="Georgia"/>
                        </a:rPr>
                        <a:t>Equitas</a:t>
                      </a:r>
                      <a:r>
                        <a:rPr lang="en-US" sz="1200" dirty="0">
                          <a:solidFill>
                            <a:srgbClr val="231F20"/>
                          </a:solidFill>
                          <a:latin typeface="Georgia"/>
                          <a:ea typeface="Georgia"/>
                          <a:cs typeface="Georgia"/>
                        </a:rPr>
                        <a:t> Small Finance Bank Ltd. which were included in the Second </a:t>
                      </a:r>
                      <a:r>
                        <a:rPr lang="en-US" sz="1200" spc="175" dirty="0">
                          <a:solidFill>
                            <a:srgbClr val="231F20"/>
                          </a:solidFill>
                          <a:latin typeface="Georgia"/>
                          <a:ea typeface="Georgia"/>
                          <a:cs typeface="Georgia"/>
                        </a:rPr>
                        <a:t> </a:t>
                      </a:r>
                      <a:r>
                        <a:rPr lang="en-US" sz="1200" dirty="0">
                          <a:solidFill>
                            <a:srgbClr val="231F20"/>
                          </a:solidFill>
                          <a:latin typeface="Georgia"/>
                          <a:ea typeface="Georgia"/>
                          <a:cs typeface="Georgia"/>
                        </a:rPr>
                        <a:t>Schedule</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to</a:t>
                      </a:r>
                      <a:r>
                        <a:rPr lang="en-US" sz="1200" spc="40" dirty="0">
                          <a:solidFill>
                            <a:srgbClr val="231F20"/>
                          </a:solidFill>
                          <a:latin typeface="Georgia"/>
                          <a:ea typeface="Georgia"/>
                          <a:cs typeface="Georgia"/>
                        </a:rPr>
                        <a:t> </a:t>
                      </a:r>
                      <a:r>
                        <a:rPr lang="en-US" sz="1200" dirty="0">
                          <a:solidFill>
                            <a:srgbClr val="231F20"/>
                          </a:solidFill>
                          <a:latin typeface="Georgia"/>
                          <a:ea typeface="Georgia"/>
                          <a:cs typeface="Georgia"/>
                        </a:rPr>
                        <a:t>the</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Reserve</a:t>
                      </a:r>
                      <a:r>
                        <a:rPr lang="en-US" sz="1200" spc="40" dirty="0">
                          <a:solidFill>
                            <a:srgbClr val="231F20"/>
                          </a:solidFill>
                          <a:latin typeface="Georgia"/>
                          <a:ea typeface="Georgia"/>
                          <a:cs typeface="Georgia"/>
                        </a:rPr>
                        <a:t> </a:t>
                      </a:r>
                      <a:r>
                        <a:rPr lang="en-US" sz="1200" dirty="0">
                          <a:solidFill>
                            <a:srgbClr val="231F20"/>
                          </a:solidFill>
                          <a:latin typeface="Georgia"/>
                          <a:ea typeface="Georgia"/>
                          <a:cs typeface="Georgia"/>
                        </a:rPr>
                        <a:t>Bank</a:t>
                      </a:r>
                      <a:r>
                        <a:rPr lang="en-US" sz="1200" spc="40" dirty="0">
                          <a:solidFill>
                            <a:srgbClr val="231F20"/>
                          </a:solidFill>
                          <a:latin typeface="Georgia"/>
                          <a:ea typeface="Georgia"/>
                          <a:cs typeface="Georgia"/>
                        </a:rPr>
                        <a:t> </a:t>
                      </a:r>
                      <a:r>
                        <a:rPr lang="en-US" sz="1200" dirty="0">
                          <a:solidFill>
                            <a:srgbClr val="231F20"/>
                          </a:solidFill>
                          <a:latin typeface="Georgia"/>
                          <a:ea typeface="Georgia"/>
                          <a:cs typeface="Georgia"/>
                        </a:rPr>
                        <a:t>of</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India</a:t>
                      </a:r>
                      <a:r>
                        <a:rPr lang="en-US" sz="1200" spc="40" dirty="0">
                          <a:solidFill>
                            <a:srgbClr val="231F20"/>
                          </a:solidFill>
                          <a:latin typeface="Georgia"/>
                          <a:ea typeface="Georgia"/>
                          <a:cs typeface="Georgia"/>
                        </a:rPr>
                        <a:t> </a:t>
                      </a:r>
                      <a:r>
                        <a:rPr lang="en-US" sz="1200" dirty="0">
                          <a:solidFill>
                            <a:srgbClr val="231F20"/>
                          </a:solidFill>
                          <a:latin typeface="Georgia"/>
                          <a:ea typeface="Georgia"/>
                          <a:cs typeface="Georgia"/>
                        </a:rPr>
                        <a:t>Act,</a:t>
                      </a:r>
                      <a:r>
                        <a:rPr lang="en-US" sz="1200" spc="40" dirty="0">
                          <a:solidFill>
                            <a:srgbClr val="231F20"/>
                          </a:solidFill>
                          <a:latin typeface="Georgia"/>
                          <a:ea typeface="Georgia"/>
                          <a:cs typeface="Georgia"/>
                        </a:rPr>
                        <a:t> </a:t>
                      </a:r>
                      <a:r>
                        <a:rPr lang="en-US" sz="1200" dirty="0">
                          <a:solidFill>
                            <a:srgbClr val="231F20"/>
                          </a:solidFill>
                          <a:latin typeface="Georgia"/>
                          <a:ea typeface="Georgia"/>
                          <a:cs typeface="Georgia"/>
                        </a:rPr>
                        <a:t>1934</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with</a:t>
                      </a:r>
                      <a:r>
                        <a:rPr lang="en-US" sz="1200" spc="40" dirty="0">
                          <a:solidFill>
                            <a:srgbClr val="231F20"/>
                          </a:solidFill>
                          <a:latin typeface="Georgia"/>
                          <a:ea typeface="Georgia"/>
                          <a:cs typeface="Georgia"/>
                        </a:rPr>
                        <a:t> </a:t>
                      </a:r>
                      <a:r>
                        <a:rPr lang="en-US" sz="1200" dirty="0">
                          <a:solidFill>
                            <a:srgbClr val="231F20"/>
                          </a:solidFill>
                          <a:latin typeface="Georgia"/>
                          <a:ea typeface="Georgia"/>
                          <a:cs typeface="Georgia"/>
                        </a:rPr>
                        <a:t>effect</a:t>
                      </a:r>
                      <a:r>
                        <a:rPr lang="en-US" sz="1200" spc="40" dirty="0">
                          <a:solidFill>
                            <a:srgbClr val="231F20"/>
                          </a:solidFill>
                          <a:latin typeface="Georgia"/>
                          <a:ea typeface="Georgia"/>
                          <a:cs typeface="Georgia"/>
                        </a:rPr>
                        <a:t> </a:t>
                      </a:r>
                      <a:r>
                        <a:rPr lang="en-US" sz="1200" dirty="0">
                          <a:solidFill>
                            <a:srgbClr val="231F20"/>
                          </a:solidFill>
                          <a:latin typeface="Georgia"/>
                          <a:ea typeface="Georgia"/>
                          <a:cs typeface="Georgia"/>
                        </a:rPr>
                        <a:t>from</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November</a:t>
                      </a:r>
                      <a:r>
                        <a:rPr lang="en-US" sz="1200" spc="40" dirty="0">
                          <a:solidFill>
                            <a:srgbClr val="231F20"/>
                          </a:solidFill>
                          <a:latin typeface="Georgia"/>
                          <a:ea typeface="Georgia"/>
                          <a:cs typeface="Georgia"/>
                        </a:rPr>
                        <a:t> </a:t>
                      </a:r>
                      <a:r>
                        <a:rPr lang="en-US" sz="1200" dirty="0">
                          <a:solidFill>
                            <a:srgbClr val="231F20"/>
                          </a:solidFill>
                          <a:latin typeface="Georgia"/>
                          <a:ea typeface="Georgia"/>
                          <a:cs typeface="Georgia"/>
                        </a:rPr>
                        <a:t>8,</a:t>
                      </a:r>
                      <a:r>
                        <a:rPr lang="en-US" sz="1200" spc="40" dirty="0">
                          <a:solidFill>
                            <a:srgbClr val="231F20"/>
                          </a:solidFill>
                          <a:latin typeface="Georgia"/>
                          <a:ea typeface="Georgia"/>
                          <a:cs typeface="Georgia"/>
                        </a:rPr>
                        <a:t> </a:t>
                      </a:r>
                      <a:r>
                        <a:rPr lang="en-US" sz="1200" dirty="0">
                          <a:solidFill>
                            <a:srgbClr val="231F20"/>
                          </a:solidFill>
                          <a:latin typeface="Georgia"/>
                          <a:ea typeface="Georgia"/>
                          <a:cs typeface="Georgia"/>
                        </a:rPr>
                        <a:t>2016</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and</a:t>
                      </a:r>
                      <a:r>
                        <a:rPr lang="en-US" sz="1200" spc="40" dirty="0">
                          <a:solidFill>
                            <a:srgbClr val="231F20"/>
                          </a:solidFill>
                          <a:latin typeface="Georgia"/>
                          <a:ea typeface="Georgia"/>
                          <a:cs typeface="Georgia"/>
                        </a:rPr>
                        <a:t> </a:t>
                      </a:r>
                      <a:r>
                        <a:rPr lang="en-US" sz="1200" dirty="0">
                          <a:solidFill>
                            <a:srgbClr val="231F20"/>
                          </a:solidFill>
                          <a:latin typeface="Georgia"/>
                          <a:ea typeface="Georgia"/>
                          <a:cs typeface="Georgia"/>
                        </a:rPr>
                        <a:t>December</a:t>
                      </a:r>
                      <a:r>
                        <a:rPr lang="en-US" sz="1200" spc="40" dirty="0">
                          <a:solidFill>
                            <a:srgbClr val="231F20"/>
                          </a:solidFill>
                          <a:latin typeface="Georgia"/>
                          <a:ea typeface="Georgia"/>
                          <a:cs typeface="Georgia"/>
                        </a:rPr>
                        <a:t> </a:t>
                      </a:r>
                      <a:r>
                        <a:rPr lang="en-US" sz="1200" dirty="0">
                          <a:solidFill>
                            <a:srgbClr val="231F20"/>
                          </a:solidFill>
                          <a:latin typeface="Georgia"/>
                          <a:ea typeface="Georgia"/>
                          <a:cs typeface="Georgia"/>
                        </a:rPr>
                        <a:t>23,</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2016,</a:t>
                      </a:r>
                      <a:r>
                        <a:rPr lang="en-US" sz="1200" spc="40" dirty="0">
                          <a:solidFill>
                            <a:srgbClr val="231F20"/>
                          </a:solidFill>
                          <a:latin typeface="Georgia"/>
                          <a:ea typeface="Georgia"/>
                          <a:cs typeface="Georgia"/>
                        </a:rPr>
                        <a:t> </a:t>
                      </a:r>
                      <a:r>
                        <a:rPr lang="en-US" sz="1200" dirty="0">
                          <a:solidFill>
                            <a:srgbClr val="231F20"/>
                          </a:solidFill>
                          <a:latin typeface="Georgia"/>
                          <a:ea typeface="Georgia"/>
                          <a:cs typeface="Georgia"/>
                        </a:rPr>
                        <a:t>respectively.</a:t>
                      </a:r>
                      <a:endParaRPr lang="en-US" sz="2400" dirty="0">
                        <a:latin typeface="Georgia"/>
                        <a:ea typeface="Georgia"/>
                        <a:cs typeface="Georgia"/>
                      </a:endParaRPr>
                    </a:p>
                    <a:p>
                      <a:pPr marL="342900" marR="0" lvl="0" indent="-342900" algn="l">
                        <a:lnSpc>
                          <a:spcPts val="800"/>
                        </a:lnSpc>
                        <a:spcBef>
                          <a:spcPts val="0"/>
                        </a:spcBef>
                        <a:spcAft>
                          <a:spcPts val="0"/>
                        </a:spcAft>
                        <a:buClr>
                          <a:srgbClr val="231F20"/>
                        </a:buClr>
                        <a:buSzPts val="700"/>
                        <a:buFont typeface="Georgia"/>
                        <a:buAutoNum type="arabicPeriod" startAt="2"/>
                        <a:tabLst>
                          <a:tab pos="518795" algn="l"/>
                        </a:tabLst>
                      </a:pPr>
                      <a:r>
                        <a:rPr lang="en-US" sz="1200" dirty="0">
                          <a:solidFill>
                            <a:srgbClr val="231F20"/>
                          </a:solidFill>
                          <a:latin typeface="Georgia"/>
                          <a:ea typeface="Georgia"/>
                          <a:cs typeface="Georgia"/>
                        </a:rPr>
                        <a:t>Components</a:t>
                      </a:r>
                      <a:r>
                        <a:rPr lang="en-US" sz="1200" spc="30" dirty="0">
                          <a:solidFill>
                            <a:srgbClr val="231F20"/>
                          </a:solidFill>
                          <a:latin typeface="Georgia"/>
                          <a:ea typeface="Georgia"/>
                          <a:cs typeface="Georgia"/>
                        </a:rPr>
                        <a:t> </a:t>
                      </a:r>
                      <a:r>
                        <a:rPr lang="en-US" sz="1200" dirty="0">
                          <a:solidFill>
                            <a:srgbClr val="231F20"/>
                          </a:solidFill>
                          <a:latin typeface="Georgia"/>
                          <a:ea typeface="Georgia"/>
                          <a:cs typeface="Georgia"/>
                        </a:rPr>
                        <a:t>may</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not</a:t>
                      </a:r>
                      <a:r>
                        <a:rPr lang="en-US" sz="1200" spc="30" dirty="0">
                          <a:solidFill>
                            <a:srgbClr val="231F20"/>
                          </a:solidFill>
                          <a:latin typeface="Georgia"/>
                          <a:ea typeface="Georgia"/>
                          <a:cs typeface="Georgia"/>
                        </a:rPr>
                        <a:t> </a:t>
                      </a:r>
                      <a:r>
                        <a:rPr lang="en-US" sz="1200" dirty="0">
                          <a:solidFill>
                            <a:srgbClr val="231F20"/>
                          </a:solidFill>
                          <a:latin typeface="Georgia"/>
                          <a:ea typeface="Georgia"/>
                          <a:cs typeface="Georgia"/>
                        </a:rPr>
                        <a:t>add</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up</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to</a:t>
                      </a:r>
                      <a:r>
                        <a:rPr lang="en-US" sz="1200" spc="30" dirty="0">
                          <a:solidFill>
                            <a:srgbClr val="231F20"/>
                          </a:solidFill>
                          <a:latin typeface="Georgia"/>
                          <a:ea typeface="Georgia"/>
                          <a:cs typeface="Georgia"/>
                        </a:rPr>
                        <a:t> </a:t>
                      </a:r>
                      <a:r>
                        <a:rPr lang="en-US" sz="1200" dirty="0">
                          <a:solidFill>
                            <a:srgbClr val="231F20"/>
                          </a:solidFill>
                          <a:latin typeface="Georgia"/>
                          <a:ea typeface="Georgia"/>
                          <a:cs typeface="Georgia"/>
                        </a:rPr>
                        <a:t>their</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respective</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totals</a:t>
                      </a:r>
                      <a:r>
                        <a:rPr lang="en-US" sz="1200" spc="30" dirty="0">
                          <a:solidFill>
                            <a:srgbClr val="231F20"/>
                          </a:solidFill>
                          <a:latin typeface="Georgia"/>
                          <a:ea typeface="Georgia"/>
                          <a:cs typeface="Georgia"/>
                        </a:rPr>
                        <a:t> </a:t>
                      </a:r>
                      <a:r>
                        <a:rPr lang="en-US" sz="1200" dirty="0">
                          <a:solidFill>
                            <a:srgbClr val="231F20"/>
                          </a:solidFill>
                          <a:latin typeface="Georgia"/>
                          <a:ea typeface="Georgia"/>
                          <a:cs typeface="Georgia"/>
                        </a:rPr>
                        <a:t>due</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to</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rounding</a:t>
                      </a:r>
                      <a:r>
                        <a:rPr lang="en-US" sz="1200" spc="30" dirty="0">
                          <a:solidFill>
                            <a:srgbClr val="231F20"/>
                          </a:solidFill>
                          <a:latin typeface="Georgia"/>
                          <a:ea typeface="Georgia"/>
                          <a:cs typeface="Georgia"/>
                        </a:rPr>
                        <a:t> </a:t>
                      </a:r>
                      <a:r>
                        <a:rPr lang="en-US" sz="1200" dirty="0">
                          <a:solidFill>
                            <a:srgbClr val="231F20"/>
                          </a:solidFill>
                          <a:latin typeface="Georgia"/>
                          <a:ea typeface="Georgia"/>
                          <a:cs typeface="Georgia"/>
                        </a:rPr>
                        <a:t>off</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numbers</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to</a:t>
                      </a:r>
                      <a:r>
                        <a:rPr lang="en-US" sz="1200" spc="35" dirty="0">
                          <a:solidFill>
                            <a:srgbClr val="231F20"/>
                          </a:solidFill>
                          <a:latin typeface="Georgia"/>
                          <a:ea typeface="Georgia"/>
                          <a:cs typeface="Georgia"/>
                        </a:rPr>
                        <a:t> </a:t>
                      </a:r>
                      <a:r>
                        <a:rPr lang="en-US" sz="1200" dirty="0">
                          <a:solidFill>
                            <a:srgbClr val="231F20"/>
                          </a:solidFill>
                          <a:latin typeface="DejaVu Sans"/>
                          <a:ea typeface="Georgia"/>
                          <a:cs typeface="Georgia"/>
                        </a:rPr>
                        <a:t>`</a:t>
                      </a:r>
                      <a:r>
                        <a:rPr lang="en-US" sz="1200" spc="-20" dirty="0">
                          <a:solidFill>
                            <a:srgbClr val="231F20"/>
                          </a:solidFill>
                          <a:latin typeface="DejaVu Sans"/>
                          <a:ea typeface="Georgia"/>
                          <a:cs typeface="Georgia"/>
                        </a:rPr>
                        <a:t> </a:t>
                      </a:r>
                      <a:r>
                        <a:rPr lang="en-US" sz="1200" dirty="0">
                          <a:solidFill>
                            <a:srgbClr val="231F20"/>
                          </a:solidFill>
                          <a:latin typeface="Georgia"/>
                          <a:ea typeface="Georgia"/>
                          <a:cs typeface="Georgia"/>
                        </a:rPr>
                        <a:t>billion.</a:t>
                      </a:r>
                      <a:endParaRPr lang="en-US" sz="2400" dirty="0">
                        <a:latin typeface="Georgia"/>
                        <a:ea typeface="Georgia"/>
                        <a:cs typeface="Georgia"/>
                      </a:endParaRPr>
                    </a:p>
                    <a:p>
                      <a:pPr marL="35560" marR="0" algn="l">
                        <a:spcBef>
                          <a:spcPts val="20"/>
                        </a:spcBef>
                        <a:spcAft>
                          <a:spcPts val="0"/>
                        </a:spcAft>
                      </a:pPr>
                      <a:r>
                        <a:rPr lang="en-US" sz="1200" b="1" dirty="0">
                          <a:solidFill>
                            <a:srgbClr val="231F20"/>
                          </a:solidFill>
                          <a:latin typeface="Times New Roman"/>
                          <a:ea typeface="Georgia"/>
                          <a:cs typeface="Georgia"/>
                        </a:rPr>
                        <a:t>Source: </a:t>
                      </a:r>
                      <a:r>
                        <a:rPr lang="en-US" sz="1200" dirty="0">
                          <a:solidFill>
                            <a:srgbClr val="231F20"/>
                          </a:solidFill>
                          <a:latin typeface="Georgia"/>
                          <a:ea typeface="Georgia"/>
                          <a:cs typeface="Georgia"/>
                        </a:rPr>
                        <a:t>Annual accounts of respective banks.</a:t>
                      </a:r>
                      <a:endParaRPr lang="en-US" sz="2400" dirty="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pSp>
        <p:nvGrpSpPr>
          <p:cNvPr id="23555" name="Group 3"/>
          <p:cNvGrpSpPr>
            <a:grpSpLocks/>
          </p:cNvGrpSpPr>
          <p:nvPr/>
        </p:nvGrpSpPr>
        <p:grpSpPr bwMode="auto">
          <a:xfrm>
            <a:off x="0" y="0"/>
            <a:ext cx="841375" cy="6350"/>
            <a:chOff x="0" y="0"/>
            <a:chExt cx="1326" cy="10"/>
          </a:xfrm>
        </p:grpSpPr>
        <p:sp>
          <p:nvSpPr>
            <p:cNvPr id="23556" name="Line 4"/>
            <p:cNvSpPr>
              <a:spLocks noChangeShapeType="1"/>
            </p:cNvSpPr>
            <p:nvPr/>
          </p:nvSpPr>
          <p:spPr bwMode="auto">
            <a:xfrm>
              <a:off x="0" y="5"/>
              <a:ext cx="1325" cy="0"/>
            </a:xfrm>
            <a:prstGeom prst="line">
              <a:avLst/>
            </a:prstGeom>
            <a:noFill/>
            <a:ln w="6350">
              <a:solidFill>
                <a:srgbClr val="231F2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3553" name="Group 1"/>
          <p:cNvGrpSpPr>
            <a:grpSpLocks/>
          </p:cNvGrpSpPr>
          <p:nvPr/>
        </p:nvGrpSpPr>
        <p:grpSpPr bwMode="auto">
          <a:xfrm>
            <a:off x="0" y="0"/>
            <a:ext cx="841375" cy="6350"/>
            <a:chOff x="0" y="0"/>
            <a:chExt cx="1326" cy="10"/>
          </a:xfrm>
        </p:grpSpPr>
        <p:sp>
          <p:nvSpPr>
            <p:cNvPr id="23554" name="Line 2"/>
            <p:cNvSpPr>
              <a:spLocks noChangeShapeType="1"/>
            </p:cNvSpPr>
            <p:nvPr/>
          </p:nvSpPr>
          <p:spPr bwMode="auto">
            <a:xfrm>
              <a:off x="0" y="5"/>
              <a:ext cx="1325" cy="0"/>
            </a:xfrm>
            <a:prstGeom prst="line">
              <a:avLst/>
            </a:prstGeom>
            <a:noFill/>
            <a:ln w="6350">
              <a:solidFill>
                <a:srgbClr val="231F2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9" name="Rectangle 8"/>
          <p:cNvSpPr/>
          <p:nvPr/>
        </p:nvSpPr>
        <p:spPr>
          <a:xfrm>
            <a:off x="1371600" y="0"/>
            <a:ext cx="7467600" cy="830997"/>
          </a:xfrm>
          <a:prstGeom prst="rect">
            <a:avLst/>
          </a:prstGeom>
        </p:spPr>
        <p:txBody>
          <a:bodyPr wrap="square">
            <a:spAutoFit/>
          </a:bodyPr>
          <a:lstStyle/>
          <a:p>
            <a:r>
              <a:rPr lang="en-US" sz="1600" b="1" dirty="0" smtClean="0"/>
              <a:t>Consolidated Balance Sheet of Scheduled Commercial Banks, </a:t>
            </a:r>
            <a:r>
              <a:rPr lang="en-US" sz="1600" dirty="0" smtClean="0"/>
              <a:t>(Amount in ` billion)</a:t>
            </a:r>
          </a:p>
          <a:p>
            <a:r>
              <a:rPr lang="en-US" sz="1600" dirty="0" smtClean="0"/>
              <a:t/>
            </a:r>
            <a:br>
              <a:rPr lang="en-US" sz="1600" dirty="0" smtClean="0"/>
            </a:br>
            <a:endParaRPr lang="en-US"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t>Trends in Income and Expenditure of Scheduled Commercial Banks </a:t>
            </a:r>
            <a:r>
              <a:rPr lang="en-US" sz="2400" dirty="0" smtClean="0"/>
              <a:t>(Amount in ` billion)</a:t>
            </a:r>
            <a:br>
              <a:rPr lang="en-US" sz="2400" dirty="0" smtClean="0"/>
            </a:br>
            <a:endParaRPr lang="en-US" sz="2400" dirty="0"/>
          </a:p>
        </p:txBody>
      </p:sp>
      <p:graphicFrame>
        <p:nvGraphicFramePr>
          <p:cNvPr id="9" name="Content Placeholder 8"/>
          <p:cNvGraphicFramePr>
            <a:graphicFrameLocks noGrp="1"/>
          </p:cNvGraphicFramePr>
          <p:nvPr>
            <p:ph idx="1"/>
          </p:nvPr>
        </p:nvGraphicFramePr>
        <p:xfrm>
          <a:off x="152400" y="1371601"/>
          <a:ext cx="8686798" cy="5528680"/>
        </p:xfrm>
        <a:graphic>
          <a:graphicData uri="http://schemas.openxmlformats.org/drawingml/2006/table">
            <a:tbl>
              <a:tblPr/>
              <a:tblGrid>
                <a:gridCol w="3348748"/>
                <a:gridCol w="1389187"/>
                <a:gridCol w="1434678"/>
                <a:gridCol w="1434678"/>
                <a:gridCol w="1079507"/>
              </a:tblGrid>
              <a:tr h="557953">
                <a:tc>
                  <a:txBody>
                    <a:bodyPr/>
                    <a:lstStyle/>
                    <a:p>
                      <a:pPr marL="430530" marR="572770" algn="ctr">
                        <a:spcBef>
                          <a:spcPts val="430"/>
                        </a:spcBef>
                        <a:spcAft>
                          <a:spcPts val="0"/>
                        </a:spcAft>
                      </a:pPr>
                      <a:r>
                        <a:rPr lang="en-US" sz="1200">
                          <a:solidFill>
                            <a:srgbClr val="231F20"/>
                          </a:solidFill>
                          <a:latin typeface="Georgia"/>
                          <a:ea typeface="Georgia"/>
                          <a:cs typeface="Georgia"/>
                        </a:rPr>
                        <a:t>Item</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gridSpan="2">
                  <a:txBody>
                    <a:bodyPr/>
                    <a:lstStyle/>
                    <a:p>
                      <a:pPr marL="8255" marR="44450" algn="ctr">
                        <a:spcBef>
                          <a:spcPts val="430"/>
                        </a:spcBef>
                        <a:spcAft>
                          <a:spcPts val="415"/>
                        </a:spcAft>
                      </a:pPr>
                      <a:r>
                        <a:rPr lang="en-US" sz="1200">
                          <a:solidFill>
                            <a:srgbClr val="231F20"/>
                          </a:solidFill>
                          <a:latin typeface="Georgia"/>
                          <a:ea typeface="Georgia"/>
                          <a:cs typeface="Georgia"/>
                        </a:rPr>
                        <a:t>2015-16</a:t>
                      </a:r>
                      <a:endParaRPr lang="en-US" sz="2000">
                        <a:latin typeface="Georgia"/>
                        <a:ea typeface="Georgia"/>
                        <a:cs typeface="Georgia"/>
                      </a:endParaRPr>
                    </a:p>
                    <a:p>
                      <a:pPr marL="8890" marR="44450" algn="ctr">
                        <a:spcBef>
                          <a:spcPts val="355"/>
                        </a:spcBef>
                        <a:spcAft>
                          <a:spcPts val="0"/>
                        </a:spcAft>
                      </a:pPr>
                      <a:r>
                        <a:rPr lang="en-US" sz="1200">
                          <a:solidFill>
                            <a:srgbClr val="231F20"/>
                          </a:solidFill>
                          <a:latin typeface="Georgia"/>
                          <a:ea typeface="Georgia"/>
                          <a:cs typeface="Georgia"/>
                        </a:rPr>
                        <a:t>Amount </a:t>
                      </a:r>
                      <a:r>
                        <a:rPr lang="en-US" sz="1200" spc="110">
                          <a:solidFill>
                            <a:srgbClr val="231F20"/>
                          </a:solidFill>
                          <a:latin typeface="Georgia"/>
                          <a:ea typeface="Georgia"/>
                          <a:cs typeface="Georgia"/>
                        </a:rPr>
                        <a:t> </a:t>
                      </a:r>
                      <a:r>
                        <a:rPr lang="en-US" sz="1200">
                          <a:solidFill>
                            <a:srgbClr val="231F20"/>
                          </a:solidFill>
                          <a:latin typeface="Georgia"/>
                          <a:ea typeface="Georgia"/>
                          <a:cs typeface="Georgia"/>
                        </a:rPr>
                        <a:t>Percentage</a:t>
                      </a:r>
                      <a:endParaRPr lang="en-US" sz="2000">
                        <a:latin typeface="Georgia"/>
                        <a:ea typeface="Georgia"/>
                        <a:cs typeface="Georgia"/>
                      </a:endParaRPr>
                    </a:p>
                    <a:p>
                      <a:pPr marL="497840" marR="0" algn="l">
                        <a:spcBef>
                          <a:spcPts val="45"/>
                        </a:spcBef>
                        <a:spcAft>
                          <a:spcPts val="0"/>
                        </a:spcAft>
                      </a:pPr>
                      <a:r>
                        <a:rPr lang="en-US" sz="1200">
                          <a:solidFill>
                            <a:srgbClr val="231F20"/>
                          </a:solidFill>
                          <a:latin typeface="Georgia"/>
                          <a:ea typeface="Georgia"/>
                          <a:cs typeface="Georgia"/>
                        </a:rPr>
                        <a:t>Variation</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hMerge="1">
                  <a:txBody>
                    <a:bodyPr/>
                    <a:lstStyle/>
                    <a:p>
                      <a:endParaRPr lang="en-US"/>
                    </a:p>
                  </a:txBody>
                  <a:tcPr/>
                </a:tc>
                <a:tc gridSpan="2">
                  <a:txBody>
                    <a:bodyPr/>
                    <a:lstStyle/>
                    <a:p>
                      <a:pPr marL="60325" marR="24765" algn="ctr">
                        <a:spcBef>
                          <a:spcPts val="430"/>
                        </a:spcBef>
                        <a:spcAft>
                          <a:spcPts val="415"/>
                        </a:spcAft>
                      </a:pPr>
                      <a:r>
                        <a:rPr lang="en-US" sz="1200">
                          <a:solidFill>
                            <a:srgbClr val="231F20"/>
                          </a:solidFill>
                          <a:latin typeface="Georgia"/>
                          <a:ea typeface="Georgia"/>
                          <a:cs typeface="Georgia"/>
                        </a:rPr>
                        <a:t>2016-17#</a:t>
                      </a:r>
                      <a:endParaRPr lang="en-US" sz="2000">
                        <a:latin typeface="Georgia"/>
                        <a:ea typeface="Georgia"/>
                        <a:cs typeface="Georgia"/>
                      </a:endParaRPr>
                    </a:p>
                    <a:p>
                      <a:pPr marL="12065" marR="24765" algn="ctr">
                        <a:spcBef>
                          <a:spcPts val="355"/>
                        </a:spcBef>
                        <a:spcAft>
                          <a:spcPts val="0"/>
                        </a:spcAft>
                      </a:pPr>
                      <a:r>
                        <a:rPr lang="en-US" sz="1200">
                          <a:solidFill>
                            <a:srgbClr val="231F20"/>
                          </a:solidFill>
                          <a:latin typeface="Georgia"/>
                          <a:ea typeface="Georgia"/>
                          <a:cs typeface="Georgia"/>
                        </a:rPr>
                        <a:t>Amount </a:t>
                      </a:r>
                      <a:r>
                        <a:rPr lang="en-US" sz="1200" spc="110">
                          <a:solidFill>
                            <a:srgbClr val="231F20"/>
                          </a:solidFill>
                          <a:latin typeface="Georgia"/>
                          <a:ea typeface="Georgia"/>
                          <a:cs typeface="Georgia"/>
                        </a:rPr>
                        <a:t> </a:t>
                      </a:r>
                      <a:r>
                        <a:rPr lang="en-US" sz="1200">
                          <a:solidFill>
                            <a:srgbClr val="231F20"/>
                          </a:solidFill>
                          <a:latin typeface="Georgia"/>
                          <a:ea typeface="Georgia"/>
                          <a:cs typeface="Georgia"/>
                        </a:rPr>
                        <a:t>Percentage</a:t>
                      </a:r>
                      <a:endParaRPr lang="en-US" sz="2000">
                        <a:latin typeface="Georgia"/>
                        <a:ea typeface="Georgia"/>
                        <a:cs typeface="Georgia"/>
                      </a:endParaRPr>
                    </a:p>
                    <a:p>
                      <a:pPr marL="499745" marR="0" algn="l">
                        <a:spcBef>
                          <a:spcPts val="45"/>
                        </a:spcBef>
                        <a:spcAft>
                          <a:spcPts val="0"/>
                        </a:spcAft>
                      </a:pPr>
                      <a:r>
                        <a:rPr lang="en-US" sz="1200">
                          <a:solidFill>
                            <a:srgbClr val="231F20"/>
                          </a:solidFill>
                          <a:latin typeface="Georgia"/>
                          <a:ea typeface="Georgia"/>
                          <a:cs typeface="Georgia"/>
                        </a:rPr>
                        <a:t>Variation</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hMerge="1">
                  <a:txBody>
                    <a:bodyPr/>
                    <a:lstStyle/>
                    <a:p>
                      <a:endParaRPr lang="en-US"/>
                    </a:p>
                  </a:txBody>
                  <a:tcPr/>
                </a:tc>
              </a:tr>
              <a:tr h="156924">
                <a:tc rowSpan="12">
                  <a:txBody>
                    <a:bodyPr/>
                    <a:lstStyle/>
                    <a:p>
                      <a:pPr marL="342900" marR="0" lvl="0" indent="-342900" algn="l">
                        <a:spcBef>
                          <a:spcPts val="430"/>
                        </a:spcBef>
                        <a:spcAft>
                          <a:spcPts val="0"/>
                        </a:spcAft>
                        <a:buClr>
                          <a:srgbClr val="231F20"/>
                        </a:buClr>
                        <a:buSzPts val="700"/>
                        <a:buFont typeface="Georgia"/>
                        <a:buAutoNum type="arabicPeriod"/>
                        <a:tabLst>
                          <a:tab pos="163195" algn="l"/>
                        </a:tabLst>
                      </a:pPr>
                      <a:r>
                        <a:rPr lang="en-US" sz="1200" dirty="0">
                          <a:solidFill>
                            <a:srgbClr val="231F20"/>
                          </a:solidFill>
                          <a:latin typeface="Georgia"/>
                          <a:ea typeface="Georgia"/>
                          <a:cs typeface="Georgia"/>
                        </a:rPr>
                        <a:t>Income</a:t>
                      </a:r>
                      <a:endParaRPr lang="en-US" sz="2000" dirty="0">
                        <a:latin typeface="Georgia"/>
                        <a:ea typeface="Georgia"/>
                        <a:cs typeface="Georgia"/>
                      </a:endParaRPr>
                    </a:p>
                    <a:p>
                      <a:pPr marL="742950" marR="0" lvl="1" indent="-285750" algn="l">
                        <a:spcBef>
                          <a:spcPts val="305"/>
                        </a:spcBef>
                        <a:spcAft>
                          <a:spcPts val="0"/>
                        </a:spcAft>
                        <a:buClr>
                          <a:srgbClr val="231F20"/>
                        </a:buClr>
                        <a:buSzPts val="700"/>
                        <a:buFont typeface="Georgia"/>
                        <a:buAutoNum type="alphaLcParenR"/>
                        <a:tabLst>
                          <a:tab pos="302895" algn="l"/>
                        </a:tabLst>
                      </a:pPr>
                      <a:r>
                        <a:rPr lang="en-US" sz="1200" spc="-5" dirty="0">
                          <a:solidFill>
                            <a:srgbClr val="231F20"/>
                          </a:solidFill>
                          <a:latin typeface="Georgia"/>
                          <a:ea typeface="Georgia"/>
                          <a:cs typeface="Georgia"/>
                        </a:rPr>
                        <a:t>Interest</a:t>
                      </a:r>
                      <a:r>
                        <a:rPr lang="en-US" sz="1200" spc="-35" dirty="0">
                          <a:solidFill>
                            <a:srgbClr val="231F20"/>
                          </a:solidFill>
                          <a:latin typeface="Georgia"/>
                          <a:ea typeface="Georgia"/>
                          <a:cs typeface="Georgia"/>
                        </a:rPr>
                        <a:t> </a:t>
                      </a:r>
                      <a:r>
                        <a:rPr lang="en-US" sz="1200" spc="-5" dirty="0">
                          <a:solidFill>
                            <a:srgbClr val="231F20"/>
                          </a:solidFill>
                          <a:latin typeface="Georgia"/>
                          <a:ea typeface="Georgia"/>
                          <a:cs typeface="Georgia"/>
                        </a:rPr>
                        <a:t>Income</a:t>
                      </a:r>
                      <a:endParaRPr lang="en-US" sz="2000" spc="-5" dirty="0">
                        <a:latin typeface="Georgia"/>
                        <a:ea typeface="Georgia"/>
                        <a:cs typeface="Georgia"/>
                      </a:endParaRPr>
                    </a:p>
                    <a:p>
                      <a:pPr marL="742950" marR="0" lvl="1" indent="-285750" algn="l">
                        <a:spcBef>
                          <a:spcPts val="300"/>
                        </a:spcBef>
                        <a:spcAft>
                          <a:spcPts val="0"/>
                        </a:spcAft>
                        <a:buClr>
                          <a:srgbClr val="231F20"/>
                        </a:buClr>
                        <a:buSzPts val="700"/>
                        <a:buFont typeface="Georgia"/>
                        <a:buAutoNum type="alphaLcParenR"/>
                        <a:tabLst>
                          <a:tab pos="302895" algn="l"/>
                        </a:tabLst>
                      </a:pPr>
                      <a:r>
                        <a:rPr lang="en-US" sz="1200" spc="-5" dirty="0">
                          <a:solidFill>
                            <a:srgbClr val="231F20"/>
                          </a:solidFill>
                          <a:latin typeface="Georgia"/>
                          <a:ea typeface="Georgia"/>
                          <a:cs typeface="Georgia"/>
                        </a:rPr>
                        <a:t>Other</a:t>
                      </a:r>
                      <a:r>
                        <a:rPr lang="en-US" sz="1200" spc="25" dirty="0">
                          <a:solidFill>
                            <a:srgbClr val="231F20"/>
                          </a:solidFill>
                          <a:latin typeface="Georgia"/>
                          <a:ea typeface="Georgia"/>
                          <a:cs typeface="Georgia"/>
                        </a:rPr>
                        <a:t> </a:t>
                      </a:r>
                      <a:r>
                        <a:rPr lang="en-US" sz="1200" spc="-5" dirty="0">
                          <a:solidFill>
                            <a:srgbClr val="231F20"/>
                          </a:solidFill>
                          <a:latin typeface="Georgia"/>
                          <a:ea typeface="Georgia"/>
                          <a:cs typeface="Georgia"/>
                        </a:rPr>
                        <a:t>Income</a:t>
                      </a:r>
                      <a:endParaRPr lang="en-US" sz="2000" spc="-5" dirty="0">
                        <a:latin typeface="Georgia"/>
                        <a:ea typeface="Georgia"/>
                        <a:cs typeface="Georgia"/>
                      </a:endParaRPr>
                    </a:p>
                    <a:p>
                      <a:pPr marL="342900" marR="0" lvl="0" indent="-342900" algn="l">
                        <a:spcBef>
                          <a:spcPts val="305"/>
                        </a:spcBef>
                        <a:spcAft>
                          <a:spcPts val="0"/>
                        </a:spcAft>
                        <a:buClr>
                          <a:srgbClr val="231F20"/>
                        </a:buClr>
                        <a:buSzPts val="700"/>
                        <a:buFont typeface="Georgia"/>
                        <a:buAutoNum type="arabicPeriod"/>
                        <a:tabLst>
                          <a:tab pos="163195" algn="l"/>
                        </a:tabLst>
                      </a:pPr>
                      <a:r>
                        <a:rPr lang="en-US" sz="1200" dirty="0">
                          <a:solidFill>
                            <a:srgbClr val="231F20"/>
                          </a:solidFill>
                          <a:latin typeface="Georgia"/>
                          <a:ea typeface="Georgia"/>
                          <a:cs typeface="Georgia"/>
                        </a:rPr>
                        <a:t>Expenditure</a:t>
                      </a:r>
                      <a:endParaRPr lang="en-US" sz="2000" dirty="0">
                        <a:latin typeface="Georgia"/>
                        <a:ea typeface="Georgia"/>
                        <a:cs typeface="Georgia"/>
                      </a:endParaRPr>
                    </a:p>
                    <a:p>
                      <a:pPr marL="742950" marR="0" lvl="1" indent="-285750" algn="l">
                        <a:spcBef>
                          <a:spcPts val="305"/>
                        </a:spcBef>
                        <a:spcAft>
                          <a:spcPts val="0"/>
                        </a:spcAft>
                        <a:buClr>
                          <a:srgbClr val="231F20"/>
                        </a:buClr>
                        <a:buSzPts val="700"/>
                        <a:buFont typeface="Georgia"/>
                        <a:buAutoNum type="alphaLcParenR"/>
                        <a:tabLst>
                          <a:tab pos="302895" algn="l"/>
                        </a:tabLst>
                      </a:pPr>
                      <a:r>
                        <a:rPr lang="en-US" sz="1200" spc="-5" dirty="0">
                          <a:solidFill>
                            <a:srgbClr val="231F20"/>
                          </a:solidFill>
                          <a:latin typeface="Georgia"/>
                          <a:ea typeface="Georgia"/>
                          <a:cs typeface="Georgia"/>
                        </a:rPr>
                        <a:t>Interest</a:t>
                      </a:r>
                      <a:r>
                        <a:rPr lang="en-US" sz="1200" spc="10" dirty="0">
                          <a:solidFill>
                            <a:srgbClr val="231F20"/>
                          </a:solidFill>
                          <a:latin typeface="Georgia"/>
                          <a:ea typeface="Georgia"/>
                          <a:cs typeface="Georgia"/>
                        </a:rPr>
                        <a:t> </a:t>
                      </a:r>
                      <a:r>
                        <a:rPr lang="en-US" sz="1200" spc="-5" dirty="0">
                          <a:solidFill>
                            <a:srgbClr val="231F20"/>
                          </a:solidFill>
                          <a:latin typeface="Georgia"/>
                          <a:ea typeface="Georgia"/>
                          <a:cs typeface="Georgia"/>
                        </a:rPr>
                        <a:t>Expended</a:t>
                      </a:r>
                      <a:endParaRPr lang="en-US" sz="2000" spc="-5" dirty="0">
                        <a:latin typeface="Georgia"/>
                        <a:ea typeface="Georgia"/>
                        <a:cs typeface="Georgia"/>
                      </a:endParaRPr>
                    </a:p>
                    <a:p>
                      <a:pPr marL="742950" marR="0" lvl="1" indent="-285750" algn="l">
                        <a:spcBef>
                          <a:spcPts val="305"/>
                        </a:spcBef>
                        <a:spcAft>
                          <a:spcPts val="0"/>
                        </a:spcAft>
                        <a:buClr>
                          <a:srgbClr val="231F20"/>
                        </a:buClr>
                        <a:buSzPts val="700"/>
                        <a:buFont typeface="Georgia"/>
                        <a:buAutoNum type="alphaLcParenR"/>
                        <a:tabLst>
                          <a:tab pos="302895" algn="l"/>
                        </a:tabLst>
                      </a:pPr>
                      <a:r>
                        <a:rPr lang="en-US" sz="1200" spc="-5" dirty="0">
                          <a:solidFill>
                            <a:srgbClr val="231F20"/>
                          </a:solidFill>
                          <a:latin typeface="Georgia"/>
                          <a:ea typeface="Georgia"/>
                          <a:cs typeface="Georgia"/>
                        </a:rPr>
                        <a:t>Operating</a:t>
                      </a:r>
                      <a:r>
                        <a:rPr lang="en-US" sz="1200" spc="60" dirty="0">
                          <a:solidFill>
                            <a:srgbClr val="231F20"/>
                          </a:solidFill>
                          <a:latin typeface="Georgia"/>
                          <a:ea typeface="Georgia"/>
                          <a:cs typeface="Georgia"/>
                        </a:rPr>
                        <a:t> </a:t>
                      </a:r>
                      <a:r>
                        <a:rPr lang="en-US" sz="1200" spc="-5" dirty="0">
                          <a:solidFill>
                            <a:srgbClr val="231F20"/>
                          </a:solidFill>
                          <a:latin typeface="Georgia"/>
                          <a:ea typeface="Georgia"/>
                          <a:cs typeface="Georgia"/>
                        </a:rPr>
                        <a:t>Expenses</a:t>
                      </a:r>
                      <a:endParaRPr lang="en-US" sz="2000" spc="-5" dirty="0">
                        <a:latin typeface="Georgia"/>
                        <a:ea typeface="Georgia"/>
                        <a:cs typeface="Georgia"/>
                      </a:endParaRPr>
                    </a:p>
                    <a:p>
                      <a:pPr marL="318135" marR="0" algn="l">
                        <a:spcBef>
                          <a:spcPts val="300"/>
                        </a:spcBef>
                        <a:spcAft>
                          <a:spcPts val="0"/>
                        </a:spcAft>
                      </a:pPr>
                      <a:r>
                        <a:rPr lang="en-US" sz="1200" i="1" dirty="0">
                          <a:solidFill>
                            <a:srgbClr val="231F20"/>
                          </a:solidFill>
                          <a:latin typeface="Georgia"/>
                          <a:ea typeface="Georgia"/>
                          <a:cs typeface="Georgia"/>
                        </a:rPr>
                        <a:t>Of which </a:t>
                      </a:r>
                      <a:r>
                        <a:rPr lang="en-US" sz="1200" dirty="0">
                          <a:solidFill>
                            <a:srgbClr val="231F20"/>
                          </a:solidFill>
                          <a:latin typeface="Georgia"/>
                          <a:ea typeface="Georgia"/>
                          <a:cs typeface="Georgia"/>
                        </a:rPr>
                        <a:t>: Wage Bill</a:t>
                      </a:r>
                      <a:endParaRPr lang="en-US" sz="2000" dirty="0">
                        <a:latin typeface="Georgia"/>
                        <a:ea typeface="Georgia"/>
                        <a:cs typeface="Georgia"/>
                      </a:endParaRPr>
                    </a:p>
                    <a:p>
                      <a:pPr marL="742950" marR="287655" lvl="1" indent="-285750" algn="l">
                        <a:lnSpc>
                          <a:spcPct val="112000"/>
                        </a:lnSpc>
                        <a:spcBef>
                          <a:spcPts val="305"/>
                        </a:spcBef>
                        <a:spcAft>
                          <a:spcPts val="0"/>
                        </a:spcAft>
                        <a:buClr>
                          <a:srgbClr val="231F20"/>
                        </a:buClr>
                        <a:buSzPts val="700"/>
                        <a:buFont typeface="Georgia"/>
                        <a:buAutoNum type="alphaLcParenR"/>
                        <a:tabLst>
                          <a:tab pos="302895" algn="l"/>
                        </a:tabLst>
                      </a:pPr>
                      <a:r>
                        <a:rPr lang="en-US" sz="1200" spc="-5" dirty="0">
                          <a:solidFill>
                            <a:srgbClr val="231F20"/>
                          </a:solidFill>
                          <a:latin typeface="Georgia"/>
                          <a:ea typeface="Georgia"/>
                          <a:cs typeface="Georgia"/>
                        </a:rPr>
                        <a:t>Provisions and Contingencies</a:t>
                      </a:r>
                      <a:endParaRPr lang="en-US" sz="2000" spc="-5" dirty="0">
                        <a:latin typeface="Georgia"/>
                        <a:ea typeface="Georgia"/>
                        <a:cs typeface="Georgia"/>
                      </a:endParaRPr>
                    </a:p>
                    <a:p>
                      <a:pPr marL="342900" marR="0" lvl="0" indent="-342900" algn="l">
                        <a:spcBef>
                          <a:spcPts val="200"/>
                        </a:spcBef>
                        <a:spcAft>
                          <a:spcPts val="0"/>
                        </a:spcAft>
                        <a:buClr>
                          <a:srgbClr val="231F20"/>
                        </a:buClr>
                        <a:buSzPts val="700"/>
                        <a:buFont typeface="Georgia"/>
                        <a:buAutoNum type="arabicPeriod"/>
                        <a:tabLst>
                          <a:tab pos="163195" algn="l"/>
                        </a:tabLst>
                      </a:pPr>
                      <a:r>
                        <a:rPr lang="en-US" sz="1200" dirty="0">
                          <a:solidFill>
                            <a:srgbClr val="231F20"/>
                          </a:solidFill>
                          <a:latin typeface="Georgia"/>
                          <a:ea typeface="Georgia"/>
                          <a:cs typeface="Georgia"/>
                        </a:rPr>
                        <a:t>Operating</a:t>
                      </a:r>
                      <a:r>
                        <a:rPr lang="en-US" sz="1200" spc="25" dirty="0">
                          <a:solidFill>
                            <a:srgbClr val="231F20"/>
                          </a:solidFill>
                          <a:latin typeface="Georgia"/>
                          <a:ea typeface="Georgia"/>
                          <a:cs typeface="Georgia"/>
                        </a:rPr>
                        <a:t> </a:t>
                      </a:r>
                      <a:r>
                        <a:rPr lang="en-US" sz="1200" dirty="0">
                          <a:solidFill>
                            <a:srgbClr val="231F20"/>
                          </a:solidFill>
                          <a:latin typeface="Georgia"/>
                          <a:ea typeface="Georgia"/>
                          <a:cs typeface="Georgia"/>
                        </a:rPr>
                        <a:t>Profit</a:t>
                      </a:r>
                      <a:endParaRPr lang="en-US" sz="2000" dirty="0">
                        <a:latin typeface="Georgia"/>
                        <a:ea typeface="Georgia"/>
                        <a:cs typeface="Georgia"/>
                      </a:endParaRPr>
                    </a:p>
                    <a:p>
                      <a:pPr marL="342900" marR="0" lvl="0" indent="-342900" algn="l">
                        <a:spcBef>
                          <a:spcPts val="305"/>
                        </a:spcBef>
                        <a:spcAft>
                          <a:spcPts val="0"/>
                        </a:spcAft>
                        <a:buClr>
                          <a:srgbClr val="231F20"/>
                        </a:buClr>
                        <a:buSzPts val="700"/>
                        <a:buFont typeface="Georgia"/>
                        <a:buAutoNum type="arabicPeriod"/>
                        <a:tabLst>
                          <a:tab pos="163195" algn="l"/>
                        </a:tabLst>
                      </a:pPr>
                      <a:r>
                        <a:rPr lang="en-US" sz="1200" dirty="0">
                          <a:solidFill>
                            <a:srgbClr val="231F20"/>
                          </a:solidFill>
                          <a:latin typeface="Georgia"/>
                          <a:ea typeface="Georgia"/>
                          <a:cs typeface="Georgia"/>
                        </a:rPr>
                        <a:t>Net</a:t>
                      </a:r>
                      <a:r>
                        <a:rPr lang="en-US" sz="1200" spc="40" dirty="0">
                          <a:solidFill>
                            <a:srgbClr val="231F20"/>
                          </a:solidFill>
                          <a:latin typeface="Georgia"/>
                          <a:ea typeface="Georgia"/>
                          <a:cs typeface="Georgia"/>
                        </a:rPr>
                        <a:t> </a:t>
                      </a:r>
                      <a:r>
                        <a:rPr lang="en-US" sz="1200" dirty="0">
                          <a:solidFill>
                            <a:srgbClr val="231F20"/>
                          </a:solidFill>
                          <a:latin typeface="Georgia"/>
                          <a:ea typeface="Georgia"/>
                          <a:cs typeface="Georgia"/>
                        </a:rPr>
                        <a:t>Profit</a:t>
                      </a:r>
                      <a:endParaRPr lang="en-US" sz="2000" dirty="0">
                        <a:latin typeface="Georgia"/>
                        <a:ea typeface="Georgia"/>
                        <a:cs typeface="Georgia"/>
                      </a:endParaRPr>
                    </a:p>
                    <a:p>
                      <a:pPr marL="342900" marR="227330" lvl="0" indent="-342900" algn="l">
                        <a:lnSpc>
                          <a:spcPct val="112000"/>
                        </a:lnSpc>
                        <a:spcBef>
                          <a:spcPts val="300"/>
                        </a:spcBef>
                        <a:spcAft>
                          <a:spcPts val="0"/>
                        </a:spcAft>
                        <a:buClr>
                          <a:srgbClr val="231F20"/>
                        </a:buClr>
                        <a:buSzPts val="700"/>
                        <a:buFont typeface="Georgia"/>
                        <a:buAutoNum type="arabicPeriod"/>
                        <a:tabLst>
                          <a:tab pos="163195" algn="l"/>
                        </a:tabLst>
                      </a:pPr>
                      <a:r>
                        <a:rPr lang="en-US" sz="1200" dirty="0">
                          <a:solidFill>
                            <a:srgbClr val="231F20"/>
                          </a:solidFill>
                          <a:latin typeface="Georgia"/>
                          <a:ea typeface="Georgia"/>
                          <a:cs typeface="Georgia"/>
                        </a:rPr>
                        <a:t>Net Interest Income (NII)</a:t>
                      </a:r>
                      <a:r>
                        <a:rPr lang="en-US" sz="1200" spc="35" dirty="0">
                          <a:solidFill>
                            <a:srgbClr val="231F20"/>
                          </a:solidFill>
                          <a:latin typeface="Georgia"/>
                          <a:ea typeface="Georgia"/>
                          <a:cs typeface="Georgia"/>
                        </a:rPr>
                        <a:t> </a:t>
                      </a:r>
                      <a:r>
                        <a:rPr lang="en-US" sz="1200" dirty="0">
                          <a:solidFill>
                            <a:srgbClr val="231F20"/>
                          </a:solidFill>
                          <a:latin typeface="Georgia"/>
                          <a:ea typeface="Georgia"/>
                          <a:cs typeface="Georgia"/>
                        </a:rPr>
                        <a:t>(1a-2a)</a:t>
                      </a:r>
                      <a:endParaRPr lang="en-US" sz="2000" dirty="0">
                        <a:latin typeface="Georgia"/>
                        <a:ea typeface="Georgia"/>
                        <a:cs typeface="Georgia"/>
                      </a:endParaRPr>
                    </a:p>
                    <a:p>
                      <a:pPr marL="35560" marR="160655" algn="just">
                        <a:lnSpc>
                          <a:spcPct val="112000"/>
                        </a:lnSpc>
                        <a:spcBef>
                          <a:spcPts val="205"/>
                        </a:spcBef>
                        <a:spcAft>
                          <a:spcPts val="0"/>
                        </a:spcAft>
                      </a:pPr>
                      <a:r>
                        <a:rPr lang="en-US" sz="1200" dirty="0">
                          <a:solidFill>
                            <a:srgbClr val="231F20"/>
                          </a:solidFill>
                          <a:latin typeface="Georgia"/>
                          <a:ea typeface="Georgia"/>
                          <a:cs typeface="Georgia"/>
                        </a:rPr>
                        <a:t>Net</a:t>
                      </a:r>
                      <a:r>
                        <a:rPr lang="en-US" sz="1200" spc="-55" dirty="0">
                          <a:solidFill>
                            <a:srgbClr val="231F20"/>
                          </a:solidFill>
                          <a:latin typeface="Georgia"/>
                          <a:ea typeface="Georgia"/>
                          <a:cs typeface="Georgia"/>
                        </a:rPr>
                        <a:t> </a:t>
                      </a:r>
                      <a:r>
                        <a:rPr lang="en-US" sz="1200" dirty="0">
                          <a:solidFill>
                            <a:srgbClr val="231F20"/>
                          </a:solidFill>
                          <a:latin typeface="Georgia"/>
                          <a:ea typeface="Georgia"/>
                          <a:cs typeface="Georgia"/>
                        </a:rPr>
                        <a:t>Interest</a:t>
                      </a:r>
                      <a:r>
                        <a:rPr lang="en-US" sz="1200" spc="-55" dirty="0">
                          <a:solidFill>
                            <a:srgbClr val="231F20"/>
                          </a:solidFill>
                          <a:latin typeface="Georgia"/>
                          <a:ea typeface="Georgia"/>
                          <a:cs typeface="Georgia"/>
                        </a:rPr>
                        <a:t> </a:t>
                      </a:r>
                      <a:r>
                        <a:rPr lang="en-US" sz="1200" dirty="0">
                          <a:solidFill>
                            <a:srgbClr val="231F20"/>
                          </a:solidFill>
                          <a:latin typeface="Georgia"/>
                          <a:ea typeface="Georgia"/>
                          <a:cs typeface="Georgia"/>
                        </a:rPr>
                        <a:t>Margin</a:t>
                      </a:r>
                      <a:r>
                        <a:rPr lang="en-US" sz="1200" spc="-55" dirty="0">
                          <a:solidFill>
                            <a:srgbClr val="231F20"/>
                          </a:solidFill>
                          <a:latin typeface="Georgia"/>
                          <a:ea typeface="Georgia"/>
                          <a:cs typeface="Georgia"/>
                        </a:rPr>
                        <a:t> </a:t>
                      </a:r>
                      <a:r>
                        <a:rPr lang="en-US" sz="1200" dirty="0">
                          <a:solidFill>
                            <a:srgbClr val="231F20"/>
                          </a:solidFill>
                          <a:latin typeface="Georgia"/>
                          <a:ea typeface="Georgia"/>
                          <a:cs typeface="Georgia"/>
                        </a:rPr>
                        <a:t>(NII as percentage of average assets)</a:t>
                      </a:r>
                      <a:endParaRPr lang="en-US" sz="2000" dirty="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a:txBody>
                    <a:bodyPr/>
                    <a:lstStyle/>
                    <a:p>
                      <a:pPr marL="0" marR="149860" algn="r">
                        <a:spcBef>
                          <a:spcPts val="430"/>
                        </a:spcBef>
                        <a:spcAft>
                          <a:spcPts val="0"/>
                        </a:spcAft>
                      </a:pPr>
                      <a:r>
                        <a:rPr lang="en-US" sz="1200">
                          <a:solidFill>
                            <a:srgbClr val="231F20"/>
                          </a:solidFill>
                          <a:latin typeface="Georgia"/>
                          <a:ea typeface="Georgia"/>
                          <a:cs typeface="Georgia"/>
                        </a:rPr>
                        <a:t>11,350</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53975" algn="r">
                        <a:spcBef>
                          <a:spcPts val="430"/>
                        </a:spcBef>
                        <a:spcAft>
                          <a:spcPts val="0"/>
                        </a:spcAft>
                      </a:pPr>
                      <a:r>
                        <a:rPr lang="en-US" sz="1200">
                          <a:solidFill>
                            <a:srgbClr val="231F20"/>
                          </a:solidFill>
                          <a:latin typeface="Georgia"/>
                          <a:ea typeface="Georgia"/>
                          <a:cs typeface="Georgia"/>
                        </a:rPr>
                        <a:t>5.8</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163830" algn="r">
                        <a:spcBef>
                          <a:spcPts val="430"/>
                        </a:spcBef>
                        <a:spcAft>
                          <a:spcPts val="0"/>
                        </a:spcAft>
                      </a:pPr>
                      <a:r>
                        <a:rPr lang="en-US" sz="1200">
                          <a:solidFill>
                            <a:srgbClr val="231F20"/>
                          </a:solidFill>
                          <a:latin typeface="Georgia"/>
                          <a:ea typeface="Georgia"/>
                          <a:cs typeface="Georgia"/>
                        </a:rPr>
                        <a:t>12,053</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33020" algn="r">
                        <a:spcBef>
                          <a:spcPts val="430"/>
                        </a:spcBef>
                        <a:spcAft>
                          <a:spcPts val="0"/>
                        </a:spcAft>
                      </a:pPr>
                      <a:r>
                        <a:rPr lang="en-US" sz="1200">
                          <a:solidFill>
                            <a:srgbClr val="231F20"/>
                          </a:solidFill>
                          <a:latin typeface="Georgia"/>
                          <a:ea typeface="Georgia"/>
                          <a:cs typeface="Georgia"/>
                        </a:rPr>
                        <a:t>6.2</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r>
              <a:tr h="156924">
                <a:tc vMerge="1">
                  <a:txBody>
                    <a:bodyPr/>
                    <a:lstStyle/>
                    <a:p>
                      <a:endParaRPr lang="en-US"/>
                    </a:p>
                  </a:txBody>
                  <a:tcPr/>
                </a:tc>
                <a:tc>
                  <a:txBody>
                    <a:bodyPr/>
                    <a:lstStyle/>
                    <a:p>
                      <a:pPr marL="0" marR="149860" algn="r">
                        <a:spcBef>
                          <a:spcPts val="120"/>
                        </a:spcBef>
                        <a:spcAft>
                          <a:spcPts val="0"/>
                        </a:spcAft>
                      </a:pPr>
                      <a:r>
                        <a:rPr lang="en-US" sz="1200">
                          <a:solidFill>
                            <a:srgbClr val="231F20"/>
                          </a:solidFill>
                          <a:latin typeface="Georgia"/>
                          <a:ea typeface="Georgia"/>
                          <a:cs typeface="Georgia"/>
                        </a:rPr>
                        <a:t>9,909</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53975" algn="r">
                        <a:spcBef>
                          <a:spcPts val="120"/>
                        </a:spcBef>
                        <a:spcAft>
                          <a:spcPts val="0"/>
                        </a:spcAft>
                      </a:pPr>
                      <a:r>
                        <a:rPr lang="en-US" sz="1200">
                          <a:solidFill>
                            <a:srgbClr val="231F20"/>
                          </a:solidFill>
                          <a:latin typeface="Georgia"/>
                          <a:ea typeface="Georgia"/>
                          <a:cs typeface="Georgia"/>
                        </a:rPr>
                        <a:t>5.3</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63830" algn="r">
                        <a:spcBef>
                          <a:spcPts val="120"/>
                        </a:spcBef>
                        <a:spcAft>
                          <a:spcPts val="0"/>
                        </a:spcAft>
                      </a:pPr>
                      <a:r>
                        <a:rPr lang="en-US" sz="1200">
                          <a:solidFill>
                            <a:srgbClr val="231F20"/>
                          </a:solidFill>
                          <a:latin typeface="Georgia"/>
                          <a:ea typeface="Georgia"/>
                          <a:cs typeface="Georgia"/>
                        </a:rPr>
                        <a:t>10,120</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3020" algn="r">
                        <a:spcBef>
                          <a:spcPts val="120"/>
                        </a:spcBef>
                        <a:spcAft>
                          <a:spcPts val="0"/>
                        </a:spcAft>
                      </a:pPr>
                      <a:r>
                        <a:rPr lang="en-US" sz="1200">
                          <a:solidFill>
                            <a:srgbClr val="231F20"/>
                          </a:solidFill>
                          <a:latin typeface="Georgia"/>
                          <a:ea typeface="Georgia"/>
                          <a:cs typeface="Georgia"/>
                        </a:rPr>
                        <a:t>2.1</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156924">
                <a:tc vMerge="1">
                  <a:txBody>
                    <a:bodyPr/>
                    <a:lstStyle/>
                    <a:p>
                      <a:endParaRPr lang="en-US"/>
                    </a:p>
                  </a:txBody>
                  <a:tcPr/>
                </a:tc>
                <a:tc>
                  <a:txBody>
                    <a:bodyPr/>
                    <a:lstStyle/>
                    <a:p>
                      <a:pPr marL="0" marR="149860" algn="r">
                        <a:spcBef>
                          <a:spcPts val="120"/>
                        </a:spcBef>
                        <a:spcAft>
                          <a:spcPts val="0"/>
                        </a:spcAft>
                      </a:pPr>
                      <a:r>
                        <a:rPr lang="en-US" sz="1200">
                          <a:solidFill>
                            <a:srgbClr val="231F20"/>
                          </a:solidFill>
                          <a:latin typeface="Georgia"/>
                          <a:ea typeface="Georgia"/>
                          <a:cs typeface="Georgia"/>
                        </a:rPr>
                        <a:t>1,441</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53975" algn="r">
                        <a:spcBef>
                          <a:spcPts val="120"/>
                        </a:spcBef>
                        <a:spcAft>
                          <a:spcPts val="0"/>
                        </a:spcAft>
                      </a:pPr>
                      <a:r>
                        <a:rPr lang="en-US" sz="1200">
                          <a:solidFill>
                            <a:srgbClr val="231F20"/>
                          </a:solidFill>
                          <a:latin typeface="Georgia"/>
                          <a:ea typeface="Georgia"/>
                          <a:cs typeface="Georgia"/>
                        </a:rPr>
                        <a:t>8.8</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63830" algn="r">
                        <a:spcBef>
                          <a:spcPts val="120"/>
                        </a:spcBef>
                        <a:spcAft>
                          <a:spcPts val="0"/>
                        </a:spcAft>
                      </a:pPr>
                      <a:r>
                        <a:rPr lang="en-US" sz="1200">
                          <a:solidFill>
                            <a:srgbClr val="231F20"/>
                          </a:solidFill>
                          <a:latin typeface="Georgia"/>
                          <a:ea typeface="Georgia"/>
                          <a:cs typeface="Georgia"/>
                        </a:rPr>
                        <a:t>1,933</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3020" algn="r">
                        <a:spcBef>
                          <a:spcPts val="120"/>
                        </a:spcBef>
                        <a:spcAft>
                          <a:spcPts val="0"/>
                        </a:spcAft>
                      </a:pPr>
                      <a:r>
                        <a:rPr lang="en-US" sz="1200">
                          <a:solidFill>
                            <a:srgbClr val="231F20"/>
                          </a:solidFill>
                          <a:latin typeface="Georgia"/>
                          <a:ea typeface="Georgia"/>
                          <a:cs typeface="Georgia"/>
                        </a:rPr>
                        <a:t>34.1</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156924">
                <a:tc vMerge="1">
                  <a:txBody>
                    <a:bodyPr/>
                    <a:lstStyle/>
                    <a:p>
                      <a:endParaRPr lang="en-US"/>
                    </a:p>
                  </a:txBody>
                  <a:tcPr/>
                </a:tc>
                <a:tc>
                  <a:txBody>
                    <a:bodyPr/>
                    <a:lstStyle/>
                    <a:p>
                      <a:pPr marL="0" marR="149860" algn="r">
                        <a:spcBef>
                          <a:spcPts val="120"/>
                        </a:spcBef>
                        <a:spcAft>
                          <a:spcPts val="0"/>
                        </a:spcAft>
                      </a:pPr>
                      <a:r>
                        <a:rPr lang="en-US" sz="1200">
                          <a:solidFill>
                            <a:srgbClr val="231F20"/>
                          </a:solidFill>
                          <a:latin typeface="Georgia"/>
                          <a:ea typeface="Georgia"/>
                          <a:cs typeface="Georgia"/>
                        </a:rPr>
                        <a:t>11,009</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53975" algn="r">
                        <a:spcBef>
                          <a:spcPts val="120"/>
                        </a:spcBef>
                        <a:spcAft>
                          <a:spcPts val="0"/>
                        </a:spcAft>
                      </a:pPr>
                      <a:r>
                        <a:rPr lang="en-US" sz="1200">
                          <a:solidFill>
                            <a:srgbClr val="231F20"/>
                          </a:solidFill>
                          <a:latin typeface="Georgia"/>
                          <a:ea typeface="Georgia"/>
                          <a:cs typeface="Georgia"/>
                        </a:rPr>
                        <a:t>11.9</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64465" algn="r">
                        <a:spcBef>
                          <a:spcPts val="120"/>
                        </a:spcBef>
                        <a:spcAft>
                          <a:spcPts val="0"/>
                        </a:spcAft>
                      </a:pPr>
                      <a:r>
                        <a:rPr lang="en-US" sz="1200">
                          <a:solidFill>
                            <a:srgbClr val="231F20"/>
                          </a:solidFill>
                          <a:latin typeface="Georgia"/>
                          <a:ea typeface="Georgia"/>
                          <a:cs typeface="Georgia"/>
                        </a:rPr>
                        <a:t>11,614</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3020" algn="r">
                        <a:spcBef>
                          <a:spcPts val="120"/>
                        </a:spcBef>
                        <a:spcAft>
                          <a:spcPts val="0"/>
                        </a:spcAft>
                      </a:pPr>
                      <a:r>
                        <a:rPr lang="en-US" sz="1200">
                          <a:solidFill>
                            <a:srgbClr val="231F20"/>
                          </a:solidFill>
                          <a:latin typeface="Georgia"/>
                          <a:ea typeface="Georgia"/>
                          <a:cs typeface="Georgia"/>
                        </a:rPr>
                        <a:t>5.5</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156924">
                <a:tc vMerge="1">
                  <a:txBody>
                    <a:bodyPr/>
                    <a:lstStyle/>
                    <a:p>
                      <a:endParaRPr lang="en-US"/>
                    </a:p>
                  </a:txBody>
                  <a:tcPr/>
                </a:tc>
                <a:tc>
                  <a:txBody>
                    <a:bodyPr/>
                    <a:lstStyle/>
                    <a:p>
                      <a:pPr marL="0" marR="149860" algn="r">
                        <a:spcBef>
                          <a:spcPts val="120"/>
                        </a:spcBef>
                        <a:spcAft>
                          <a:spcPts val="0"/>
                        </a:spcAft>
                      </a:pPr>
                      <a:r>
                        <a:rPr lang="en-US" sz="1200">
                          <a:solidFill>
                            <a:srgbClr val="231F20"/>
                          </a:solidFill>
                          <a:latin typeface="Georgia"/>
                          <a:ea typeface="Georgia"/>
                          <a:cs typeface="Georgia"/>
                        </a:rPr>
                        <a:t>6,661</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53975" algn="r">
                        <a:spcBef>
                          <a:spcPts val="120"/>
                        </a:spcBef>
                        <a:spcAft>
                          <a:spcPts val="0"/>
                        </a:spcAft>
                      </a:pPr>
                      <a:r>
                        <a:rPr lang="en-US" sz="1200">
                          <a:solidFill>
                            <a:srgbClr val="231F20"/>
                          </a:solidFill>
                          <a:latin typeface="Georgia"/>
                          <a:ea typeface="Georgia"/>
                          <a:cs typeface="Georgia"/>
                        </a:rPr>
                        <a:t>4.6</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64465" algn="r">
                        <a:spcBef>
                          <a:spcPts val="120"/>
                        </a:spcBef>
                        <a:spcAft>
                          <a:spcPts val="0"/>
                        </a:spcAft>
                      </a:pPr>
                      <a:r>
                        <a:rPr lang="en-US" sz="1200">
                          <a:solidFill>
                            <a:srgbClr val="231F20"/>
                          </a:solidFill>
                          <a:latin typeface="Georgia"/>
                          <a:ea typeface="Georgia"/>
                          <a:cs typeface="Georgia"/>
                        </a:rPr>
                        <a:t>6,692</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3020" algn="r">
                        <a:spcBef>
                          <a:spcPts val="120"/>
                        </a:spcBef>
                        <a:spcAft>
                          <a:spcPts val="0"/>
                        </a:spcAft>
                      </a:pPr>
                      <a:r>
                        <a:rPr lang="en-US" sz="1200">
                          <a:solidFill>
                            <a:srgbClr val="231F20"/>
                          </a:solidFill>
                          <a:latin typeface="Georgia"/>
                          <a:ea typeface="Georgia"/>
                          <a:cs typeface="Georgia"/>
                        </a:rPr>
                        <a:t>0.5</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156924">
                <a:tc vMerge="1">
                  <a:txBody>
                    <a:bodyPr/>
                    <a:lstStyle/>
                    <a:p>
                      <a:endParaRPr lang="en-US"/>
                    </a:p>
                  </a:txBody>
                  <a:tcPr/>
                </a:tc>
                <a:tc>
                  <a:txBody>
                    <a:bodyPr/>
                    <a:lstStyle/>
                    <a:p>
                      <a:pPr marL="0" marR="149860" algn="r">
                        <a:spcBef>
                          <a:spcPts val="120"/>
                        </a:spcBef>
                        <a:spcAft>
                          <a:spcPts val="0"/>
                        </a:spcAft>
                      </a:pPr>
                      <a:r>
                        <a:rPr lang="en-US" sz="1200">
                          <a:solidFill>
                            <a:srgbClr val="231F20"/>
                          </a:solidFill>
                          <a:latin typeface="Georgia"/>
                          <a:ea typeface="Georgia"/>
                          <a:cs typeface="Georgia"/>
                        </a:rPr>
                        <a:t>2,254</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53975" algn="r">
                        <a:spcBef>
                          <a:spcPts val="120"/>
                        </a:spcBef>
                        <a:spcAft>
                          <a:spcPts val="0"/>
                        </a:spcAft>
                      </a:pPr>
                      <a:r>
                        <a:rPr lang="en-US" sz="1200">
                          <a:solidFill>
                            <a:srgbClr val="231F20"/>
                          </a:solidFill>
                          <a:latin typeface="Georgia"/>
                          <a:ea typeface="Georgia"/>
                          <a:cs typeface="Georgia"/>
                        </a:rPr>
                        <a:t>11.2</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64465" algn="r">
                        <a:spcBef>
                          <a:spcPts val="120"/>
                        </a:spcBef>
                        <a:spcAft>
                          <a:spcPts val="0"/>
                        </a:spcAft>
                      </a:pPr>
                      <a:r>
                        <a:rPr lang="en-US" sz="1200">
                          <a:solidFill>
                            <a:srgbClr val="231F20"/>
                          </a:solidFill>
                          <a:latin typeface="Georgia"/>
                          <a:ea typeface="Georgia"/>
                          <a:cs typeface="Georgia"/>
                        </a:rPr>
                        <a:t>2,485</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3020" algn="r">
                        <a:spcBef>
                          <a:spcPts val="120"/>
                        </a:spcBef>
                        <a:spcAft>
                          <a:spcPts val="0"/>
                        </a:spcAft>
                      </a:pPr>
                      <a:r>
                        <a:rPr lang="en-US" sz="1200">
                          <a:solidFill>
                            <a:srgbClr val="231F20"/>
                          </a:solidFill>
                          <a:latin typeface="Georgia"/>
                          <a:ea typeface="Georgia"/>
                          <a:cs typeface="Georgia"/>
                        </a:rPr>
                        <a:t>10.2</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156924">
                <a:tc vMerge="1">
                  <a:txBody>
                    <a:bodyPr/>
                    <a:lstStyle/>
                    <a:p>
                      <a:endParaRPr lang="en-US"/>
                    </a:p>
                  </a:txBody>
                  <a:tcPr/>
                </a:tc>
                <a:tc>
                  <a:txBody>
                    <a:bodyPr/>
                    <a:lstStyle/>
                    <a:p>
                      <a:pPr marL="0" marR="149860" algn="r">
                        <a:spcBef>
                          <a:spcPts val="120"/>
                        </a:spcBef>
                        <a:spcAft>
                          <a:spcPts val="0"/>
                        </a:spcAft>
                      </a:pPr>
                      <a:r>
                        <a:rPr lang="en-US" sz="1200">
                          <a:solidFill>
                            <a:srgbClr val="231F20"/>
                          </a:solidFill>
                          <a:latin typeface="Georgia"/>
                          <a:ea typeface="Georgia"/>
                          <a:cs typeface="Georgia"/>
                        </a:rPr>
                        <a:t>1,195</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53975" algn="r">
                        <a:spcBef>
                          <a:spcPts val="120"/>
                        </a:spcBef>
                        <a:spcAft>
                          <a:spcPts val="0"/>
                        </a:spcAft>
                      </a:pPr>
                      <a:r>
                        <a:rPr lang="en-US" sz="1200">
                          <a:solidFill>
                            <a:srgbClr val="231F20"/>
                          </a:solidFill>
                          <a:latin typeface="Georgia"/>
                          <a:ea typeface="Georgia"/>
                          <a:cs typeface="Georgia"/>
                        </a:rPr>
                        <a:t>8.3</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63830" algn="r">
                        <a:spcBef>
                          <a:spcPts val="120"/>
                        </a:spcBef>
                        <a:spcAft>
                          <a:spcPts val="0"/>
                        </a:spcAft>
                      </a:pPr>
                      <a:r>
                        <a:rPr lang="en-US" sz="1200">
                          <a:solidFill>
                            <a:srgbClr val="231F20"/>
                          </a:solidFill>
                          <a:latin typeface="Georgia"/>
                          <a:ea typeface="Georgia"/>
                          <a:cs typeface="Georgia"/>
                        </a:rPr>
                        <a:t>1,275</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3020" algn="r">
                        <a:spcBef>
                          <a:spcPts val="120"/>
                        </a:spcBef>
                        <a:spcAft>
                          <a:spcPts val="0"/>
                        </a:spcAft>
                      </a:pPr>
                      <a:r>
                        <a:rPr lang="en-US" sz="1200">
                          <a:solidFill>
                            <a:srgbClr val="231F20"/>
                          </a:solidFill>
                          <a:latin typeface="Georgia"/>
                          <a:ea typeface="Georgia"/>
                          <a:cs typeface="Georgia"/>
                        </a:rPr>
                        <a:t>6.7</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156924">
                <a:tc vMerge="1">
                  <a:txBody>
                    <a:bodyPr/>
                    <a:lstStyle/>
                    <a:p>
                      <a:endParaRPr lang="en-US"/>
                    </a:p>
                  </a:txBody>
                  <a:tcPr/>
                </a:tc>
                <a:tc>
                  <a:txBody>
                    <a:bodyPr/>
                    <a:lstStyle/>
                    <a:p>
                      <a:pPr marL="0" marR="149860" algn="r">
                        <a:spcBef>
                          <a:spcPts val="570"/>
                        </a:spcBef>
                        <a:spcAft>
                          <a:spcPts val="0"/>
                        </a:spcAft>
                      </a:pPr>
                      <a:r>
                        <a:rPr lang="en-US" sz="1200">
                          <a:solidFill>
                            <a:srgbClr val="231F20"/>
                          </a:solidFill>
                          <a:latin typeface="Georgia"/>
                          <a:ea typeface="Georgia"/>
                          <a:cs typeface="Georgia"/>
                        </a:rPr>
                        <a:t>2,094</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53975" algn="r">
                        <a:spcBef>
                          <a:spcPts val="570"/>
                        </a:spcBef>
                        <a:spcAft>
                          <a:spcPts val="0"/>
                        </a:spcAft>
                      </a:pPr>
                      <a:r>
                        <a:rPr lang="en-US" sz="1200">
                          <a:solidFill>
                            <a:srgbClr val="231F20"/>
                          </a:solidFill>
                          <a:latin typeface="Georgia"/>
                          <a:ea typeface="Georgia"/>
                          <a:cs typeface="Georgia"/>
                        </a:rPr>
                        <a:t>45.2</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63830" algn="r">
                        <a:spcBef>
                          <a:spcPts val="570"/>
                        </a:spcBef>
                        <a:spcAft>
                          <a:spcPts val="0"/>
                        </a:spcAft>
                      </a:pPr>
                      <a:r>
                        <a:rPr lang="en-US" sz="1200">
                          <a:solidFill>
                            <a:srgbClr val="231F20"/>
                          </a:solidFill>
                          <a:latin typeface="Georgia"/>
                          <a:ea typeface="Georgia"/>
                          <a:cs typeface="Georgia"/>
                        </a:rPr>
                        <a:t>2,437</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3020" algn="r">
                        <a:spcBef>
                          <a:spcPts val="570"/>
                        </a:spcBef>
                        <a:spcAft>
                          <a:spcPts val="0"/>
                        </a:spcAft>
                      </a:pPr>
                      <a:r>
                        <a:rPr lang="en-US" sz="1200">
                          <a:solidFill>
                            <a:srgbClr val="231F20"/>
                          </a:solidFill>
                          <a:latin typeface="Georgia"/>
                          <a:ea typeface="Georgia"/>
                          <a:cs typeface="Georgia"/>
                        </a:rPr>
                        <a:t>16.4</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156924">
                <a:tc vMerge="1">
                  <a:txBody>
                    <a:bodyPr/>
                    <a:lstStyle/>
                    <a:p>
                      <a:endParaRPr lang="en-US"/>
                    </a:p>
                  </a:txBody>
                  <a:tcPr/>
                </a:tc>
                <a:tc>
                  <a:txBody>
                    <a:bodyPr/>
                    <a:lstStyle/>
                    <a:p>
                      <a:pPr marL="0" marR="149860" algn="r">
                        <a:spcBef>
                          <a:spcPts val="120"/>
                        </a:spcBef>
                        <a:spcAft>
                          <a:spcPts val="0"/>
                        </a:spcAft>
                      </a:pPr>
                      <a:r>
                        <a:rPr lang="en-US" sz="1200">
                          <a:solidFill>
                            <a:srgbClr val="231F20"/>
                          </a:solidFill>
                          <a:latin typeface="Georgia"/>
                          <a:ea typeface="Georgia"/>
                          <a:cs typeface="Georgia"/>
                        </a:rPr>
                        <a:t>2,436</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53975" algn="r">
                        <a:spcBef>
                          <a:spcPts val="120"/>
                        </a:spcBef>
                        <a:spcAft>
                          <a:spcPts val="0"/>
                        </a:spcAft>
                      </a:pPr>
                      <a:r>
                        <a:rPr lang="en-US" sz="1200">
                          <a:solidFill>
                            <a:srgbClr val="231F20"/>
                          </a:solidFill>
                          <a:latin typeface="Georgia"/>
                          <a:ea typeface="Georgia"/>
                          <a:cs typeface="Georgia"/>
                        </a:rPr>
                        <a:t>4.4</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63830" algn="r">
                        <a:spcBef>
                          <a:spcPts val="120"/>
                        </a:spcBef>
                        <a:spcAft>
                          <a:spcPts val="0"/>
                        </a:spcAft>
                      </a:pPr>
                      <a:r>
                        <a:rPr lang="en-US" sz="1200">
                          <a:solidFill>
                            <a:srgbClr val="231F20"/>
                          </a:solidFill>
                          <a:latin typeface="Georgia"/>
                          <a:ea typeface="Georgia"/>
                          <a:cs typeface="Georgia"/>
                        </a:rPr>
                        <a:t>2,876</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3020" algn="r">
                        <a:spcBef>
                          <a:spcPts val="120"/>
                        </a:spcBef>
                        <a:spcAft>
                          <a:spcPts val="0"/>
                        </a:spcAft>
                      </a:pPr>
                      <a:r>
                        <a:rPr lang="en-US" sz="1200">
                          <a:solidFill>
                            <a:srgbClr val="231F20"/>
                          </a:solidFill>
                          <a:latin typeface="Georgia"/>
                          <a:ea typeface="Georgia"/>
                          <a:cs typeface="Georgia"/>
                        </a:rPr>
                        <a:t>18.1</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156924">
                <a:tc vMerge="1">
                  <a:txBody>
                    <a:bodyPr/>
                    <a:lstStyle/>
                    <a:p>
                      <a:endParaRPr lang="en-US"/>
                    </a:p>
                  </a:txBody>
                  <a:tcPr/>
                </a:tc>
                <a:tc>
                  <a:txBody>
                    <a:bodyPr/>
                    <a:lstStyle/>
                    <a:p>
                      <a:pPr marL="0" marR="149860" algn="r">
                        <a:spcBef>
                          <a:spcPts val="120"/>
                        </a:spcBef>
                        <a:spcAft>
                          <a:spcPts val="0"/>
                        </a:spcAft>
                      </a:pPr>
                      <a:r>
                        <a:rPr lang="en-US" sz="1200">
                          <a:solidFill>
                            <a:srgbClr val="231F20"/>
                          </a:solidFill>
                          <a:latin typeface="Georgia"/>
                          <a:ea typeface="Georgia"/>
                          <a:cs typeface="Georgia"/>
                        </a:rPr>
                        <a:t>341</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53975" algn="r">
                        <a:spcBef>
                          <a:spcPts val="120"/>
                        </a:spcBef>
                        <a:spcAft>
                          <a:spcPts val="0"/>
                        </a:spcAft>
                      </a:pPr>
                      <a:r>
                        <a:rPr lang="en-US" sz="1200">
                          <a:solidFill>
                            <a:srgbClr val="231F20"/>
                          </a:solidFill>
                          <a:latin typeface="Georgia"/>
                          <a:ea typeface="Georgia"/>
                          <a:cs typeface="Georgia"/>
                        </a:rPr>
                        <a:t>-61.7</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63830" algn="r">
                        <a:spcBef>
                          <a:spcPts val="120"/>
                        </a:spcBef>
                        <a:spcAft>
                          <a:spcPts val="0"/>
                        </a:spcAft>
                      </a:pPr>
                      <a:r>
                        <a:rPr lang="en-US" sz="1200">
                          <a:solidFill>
                            <a:srgbClr val="231F20"/>
                          </a:solidFill>
                          <a:latin typeface="Georgia"/>
                          <a:ea typeface="Georgia"/>
                          <a:cs typeface="Georgia"/>
                        </a:rPr>
                        <a:t>439</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3020" algn="r">
                        <a:spcBef>
                          <a:spcPts val="120"/>
                        </a:spcBef>
                        <a:spcAft>
                          <a:spcPts val="0"/>
                        </a:spcAft>
                      </a:pPr>
                      <a:r>
                        <a:rPr lang="en-US" sz="1200">
                          <a:solidFill>
                            <a:srgbClr val="231F20"/>
                          </a:solidFill>
                          <a:latin typeface="Georgia"/>
                          <a:ea typeface="Georgia"/>
                          <a:cs typeface="Georgia"/>
                        </a:rPr>
                        <a:t>28.6</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156924">
                <a:tc vMerge="1">
                  <a:txBody>
                    <a:bodyPr/>
                    <a:lstStyle/>
                    <a:p>
                      <a:endParaRPr lang="en-US"/>
                    </a:p>
                  </a:txBody>
                  <a:tcPr/>
                </a:tc>
                <a:tc>
                  <a:txBody>
                    <a:bodyPr/>
                    <a:lstStyle/>
                    <a:p>
                      <a:pPr marL="0" marR="149860" algn="r">
                        <a:spcBef>
                          <a:spcPts val="570"/>
                        </a:spcBef>
                        <a:spcAft>
                          <a:spcPts val="0"/>
                        </a:spcAft>
                      </a:pPr>
                      <a:r>
                        <a:rPr lang="en-US" sz="1200">
                          <a:solidFill>
                            <a:srgbClr val="231F20"/>
                          </a:solidFill>
                          <a:latin typeface="Georgia"/>
                          <a:ea typeface="Georgia"/>
                          <a:cs typeface="Georgia"/>
                        </a:rPr>
                        <a:t>3,249</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53975" algn="r">
                        <a:spcBef>
                          <a:spcPts val="570"/>
                        </a:spcBef>
                        <a:spcAft>
                          <a:spcPts val="0"/>
                        </a:spcAft>
                      </a:pPr>
                      <a:r>
                        <a:rPr lang="en-US" sz="1200">
                          <a:solidFill>
                            <a:srgbClr val="231F20"/>
                          </a:solidFill>
                          <a:latin typeface="Georgia"/>
                          <a:ea typeface="Georgia"/>
                          <a:cs typeface="Georgia"/>
                        </a:rPr>
                        <a:t>7.0</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64465" algn="r">
                        <a:spcBef>
                          <a:spcPts val="570"/>
                        </a:spcBef>
                        <a:spcAft>
                          <a:spcPts val="0"/>
                        </a:spcAft>
                      </a:pPr>
                      <a:r>
                        <a:rPr lang="en-US" sz="1200">
                          <a:solidFill>
                            <a:srgbClr val="231F20"/>
                          </a:solidFill>
                          <a:latin typeface="Georgia"/>
                          <a:ea typeface="Georgia"/>
                          <a:cs typeface="Georgia"/>
                        </a:rPr>
                        <a:t>3,428</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3655" algn="r">
                        <a:spcBef>
                          <a:spcPts val="570"/>
                        </a:spcBef>
                        <a:spcAft>
                          <a:spcPts val="0"/>
                        </a:spcAft>
                      </a:pPr>
                      <a:r>
                        <a:rPr lang="en-US" sz="1200">
                          <a:solidFill>
                            <a:srgbClr val="231F20"/>
                          </a:solidFill>
                          <a:latin typeface="Georgia"/>
                          <a:ea typeface="Georgia"/>
                          <a:cs typeface="Georgia"/>
                        </a:rPr>
                        <a:t>5.5</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1947597">
                <a:tc vMerge="1">
                  <a:txBody>
                    <a:bodyPr/>
                    <a:lstStyle/>
                    <a:p>
                      <a:endParaRPr lang="en-US"/>
                    </a:p>
                  </a:txBody>
                  <a:tcPr/>
                </a:tc>
                <a:tc>
                  <a:txBody>
                    <a:bodyPr/>
                    <a:lstStyle/>
                    <a:p>
                      <a:pPr marL="0" marR="149860" algn="r">
                        <a:spcBef>
                          <a:spcPts val="120"/>
                        </a:spcBef>
                        <a:spcAft>
                          <a:spcPts val="0"/>
                        </a:spcAft>
                      </a:pPr>
                      <a:r>
                        <a:rPr lang="en-US" sz="1200">
                          <a:solidFill>
                            <a:srgbClr val="231F20"/>
                          </a:solidFill>
                          <a:latin typeface="Georgia"/>
                          <a:ea typeface="Georgia"/>
                          <a:cs typeface="Georgia"/>
                        </a:rPr>
                        <a:t>2.6</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0" algn="l">
                        <a:spcBef>
                          <a:spcPts val="0"/>
                        </a:spcBef>
                        <a:spcAft>
                          <a:spcPts val="0"/>
                        </a:spcAft>
                      </a:pPr>
                      <a:endParaRPr lang="en-US" sz="1400">
                        <a:latin typeface="Times New Roman"/>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163830" algn="r">
                        <a:spcBef>
                          <a:spcPts val="120"/>
                        </a:spcBef>
                        <a:spcAft>
                          <a:spcPts val="0"/>
                        </a:spcAft>
                      </a:pPr>
                      <a:r>
                        <a:rPr lang="en-US" sz="1200">
                          <a:solidFill>
                            <a:srgbClr val="231F20"/>
                          </a:solidFill>
                          <a:latin typeface="Georgia"/>
                          <a:ea typeface="Georgia"/>
                          <a:cs typeface="Georgia"/>
                        </a:rPr>
                        <a:t>2.5</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0" algn="l">
                        <a:spcBef>
                          <a:spcPts val="0"/>
                        </a:spcBef>
                        <a:spcAft>
                          <a:spcPts val="0"/>
                        </a:spcAft>
                      </a:pPr>
                      <a:endParaRPr lang="en-US" sz="1400">
                        <a:latin typeface="Times New Roman"/>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r>
              <a:tr h="797481">
                <a:tc gridSpan="5">
                  <a:txBody>
                    <a:bodyPr/>
                    <a:lstStyle/>
                    <a:p>
                      <a:pPr marL="429260" marR="33020" indent="-388620" algn="just">
                        <a:lnSpc>
                          <a:spcPct val="112000"/>
                        </a:lnSpc>
                        <a:spcBef>
                          <a:spcPts val="420"/>
                        </a:spcBef>
                        <a:spcAft>
                          <a:spcPts val="0"/>
                        </a:spcAft>
                      </a:pPr>
                      <a:r>
                        <a:rPr lang="en-US" sz="1200" b="1" dirty="0">
                          <a:solidFill>
                            <a:srgbClr val="231F20"/>
                          </a:solidFill>
                          <a:latin typeface="Times New Roman"/>
                          <a:ea typeface="Georgia"/>
                          <a:cs typeface="Georgia"/>
                        </a:rPr>
                        <a:t>Notes: </a:t>
                      </a:r>
                      <a:r>
                        <a:rPr lang="en-US" sz="1200" dirty="0">
                          <a:solidFill>
                            <a:srgbClr val="231F20"/>
                          </a:solidFill>
                          <a:latin typeface="Georgia"/>
                          <a:ea typeface="Georgia"/>
                          <a:cs typeface="Georgia"/>
                        </a:rPr>
                        <a:t>1.#: Includes data relating to Capital Small Finance Bank Ltd. and </a:t>
                      </a:r>
                      <a:r>
                        <a:rPr lang="en-US" sz="1200" dirty="0" err="1">
                          <a:solidFill>
                            <a:srgbClr val="231F20"/>
                          </a:solidFill>
                          <a:latin typeface="Georgia"/>
                          <a:ea typeface="Georgia"/>
                          <a:cs typeface="Georgia"/>
                        </a:rPr>
                        <a:t>Equitas</a:t>
                      </a:r>
                      <a:r>
                        <a:rPr lang="en-US" sz="1200" dirty="0">
                          <a:solidFill>
                            <a:srgbClr val="231F20"/>
                          </a:solidFill>
                          <a:latin typeface="Georgia"/>
                          <a:ea typeface="Georgia"/>
                          <a:cs typeface="Georgia"/>
                        </a:rPr>
                        <a:t> Small Finance Bank Ltd. which were included in the Second Schedule to the Reserve Bank of India Act, 1934 with effect from November 8, 2016 and December 23, 2016, respectively.</a:t>
                      </a:r>
                      <a:endParaRPr lang="en-US" sz="2000" dirty="0">
                        <a:latin typeface="Georgia"/>
                        <a:ea typeface="Georgia"/>
                        <a:cs typeface="Georgia"/>
                      </a:endParaRPr>
                    </a:p>
                    <a:p>
                      <a:pPr marL="429260" marR="0" indent="-102235" algn="l">
                        <a:lnSpc>
                          <a:spcPct val="111000"/>
                        </a:lnSpc>
                        <a:spcBef>
                          <a:spcPts val="5"/>
                        </a:spcBef>
                        <a:spcAft>
                          <a:spcPts val="0"/>
                        </a:spcAft>
                      </a:pPr>
                      <a:r>
                        <a:rPr lang="en-US" sz="1200" dirty="0">
                          <a:solidFill>
                            <a:srgbClr val="231F20"/>
                          </a:solidFill>
                          <a:latin typeface="Georgia"/>
                          <a:ea typeface="Georgia"/>
                          <a:cs typeface="Georgia"/>
                        </a:rPr>
                        <a:t>2. Percentage variations could be slightly different as absolute numbers have been rounded off to </a:t>
                      </a:r>
                      <a:r>
                        <a:rPr lang="en-US" sz="1200" dirty="0">
                          <a:solidFill>
                            <a:srgbClr val="231F20"/>
                          </a:solidFill>
                          <a:latin typeface="DejaVu Sans"/>
                          <a:ea typeface="Georgia"/>
                          <a:cs typeface="Georgia"/>
                        </a:rPr>
                        <a:t>` </a:t>
                      </a:r>
                      <a:r>
                        <a:rPr lang="en-US" sz="1200" dirty="0">
                          <a:solidFill>
                            <a:srgbClr val="231F20"/>
                          </a:solidFill>
                          <a:latin typeface="Georgia"/>
                          <a:ea typeface="Georgia"/>
                          <a:cs typeface="Georgia"/>
                        </a:rPr>
                        <a:t>billion.</a:t>
                      </a:r>
                      <a:endParaRPr lang="en-US" sz="2000" dirty="0">
                        <a:latin typeface="Georgia"/>
                        <a:ea typeface="Georgia"/>
                        <a:cs typeface="Georgia"/>
                      </a:endParaRPr>
                    </a:p>
                    <a:p>
                      <a:pPr marL="35560" marR="0" algn="l">
                        <a:lnSpc>
                          <a:spcPts val="790"/>
                        </a:lnSpc>
                        <a:spcBef>
                          <a:spcPts val="0"/>
                        </a:spcBef>
                        <a:spcAft>
                          <a:spcPts val="0"/>
                        </a:spcAft>
                      </a:pPr>
                      <a:r>
                        <a:rPr lang="en-US" sz="1200" b="1" dirty="0">
                          <a:solidFill>
                            <a:srgbClr val="231F20"/>
                          </a:solidFill>
                          <a:latin typeface="Times New Roman"/>
                          <a:ea typeface="Georgia"/>
                          <a:cs typeface="Georgia"/>
                        </a:rPr>
                        <a:t>Source: </a:t>
                      </a:r>
                      <a:r>
                        <a:rPr lang="en-US" sz="1200" dirty="0">
                          <a:solidFill>
                            <a:srgbClr val="231F20"/>
                          </a:solidFill>
                          <a:latin typeface="Georgia"/>
                          <a:ea typeface="Georgia"/>
                          <a:cs typeface="Georgia"/>
                        </a:rPr>
                        <a:t>Annual accounts of respective banks.</a:t>
                      </a:r>
                      <a:endParaRPr lang="en-US" sz="2000" dirty="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pSp>
        <p:nvGrpSpPr>
          <p:cNvPr id="24583" name="Group 7"/>
          <p:cNvGrpSpPr>
            <a:grpSpLocks/>
          </p:cNvGrpSpPr>
          <p:nvPr/>
        </p:nvGrpSpPr>
        <p:grpSpPr bwMode="auto">
          <a:xfrm>
            <a:off x="0" y="0"/>
            <a:ext cx="822325" cy="6350"/>
            <a:chOff x="0" y="0"/>
            <a:chExt cx="1295" cy="10"/>
          </a:xfrm>
        </p:grpSpPr>
        <p:sp>
          <p:nvSpPr>
            <p:cNvPr id="24584" name="Line 8"/>
            <p:cNvSpPr>
              <a:spLocks noChangeShapeType="1"/>
            </p:cNvSpPr>
            <p:nvPr/>
          </p:nvSpPr>
          <p:spPr bwMode="auto">
            <a:xfrm>
              <a:off x="0" y="5"/>
              <a:ext cx="1294" cy="0"/>
            </a:xfrm>
            <a:prstGeom prst="line">
              <a:avLst/>
            </a:prstGeom>
            <a:noFill/>
            <a:ln w="6350">
              <a:solidFill>
                <a:srgbClr val="231F2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581" name="Group 5"/>
          <p:cNvGrpSpPr>
            <a:grpSpLocks/>
          </p:cNvGrpSpPr>
          <p:nvPr/>
        </p:nvGrpSpPr>
        <p:grpSpPr bwMode="auto">
          <a:xfrm>
            <a:off x="0" y="0"/>
            <a:ext cx="825500" cy="6350"/>
            <a:chOff x="0" y="0"/>
            <a:chExt cx="1300" cy="10"/>
          </a:xfrm>
        </p:grpSpPr>
        <p:sp>
          <p:nvSpPr>
            <p:cNvPr id="24582" name="Line 6"/>
            <p:cNvSpPr>
              <a:spLocks noChangeShapeType="1"/>
            </p:cNvSpPr>
            <p:nvPr/>
          </p:nvSpPr>
          <p:spPr bwMode="auto">
            <a:xfrm>
              <a:off x="0" y="5"/>
              <a:ext cx="1299" cy="0"/>
            </a:xfrm>
            <a:prstGeom prst="line">
              <a:avLst/>
            </a:prstGeom>
            <a:noFill/>
            <a:ln w="6350">
              <a:solidFill>
                <a:srgbClr val="231F20"/>
              </a:solid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t>Trends in Income and Expenditure of Scheduled Commercial Banks</a:t>
            </a:r>
            <a:endParaRPr lang="en-US" sz="2400" dirty="0"/>
          </a:p>
        </p:txBody>
      </p:sp>
      <p:sp>
        <p:nvSpPr>
          <p:cNvPr id="3" name="Content Placeholder 2"/>
          <p:cNvSpPr>
            <a:spLocks noGrp="1"/>
          </p:cNvSpPr>
          <p:nvPr>
            <p:ph idx="1"/>
          </p:nvPr>
        </p:nvSpPr>
        <p:spPr/>
        <p:txBody>
          <a:bodyPr>
            <a:noAutofit/>
          </a:bodyPr>
          <a:lstStyle/>
          <a:p>
            <a:pPr marL="342900" lvl="1" indent="-342900" algn="just">
              <a:buFont typeface="Arial" pitchFamily="34" charset="0"/>
              <a:buChar char="•"/>
            </a:pPr>
            <a:r>
              <a:rPr lang="en-US" sz="2400" dirty="0" smtClean="0"/>
              <a:t>SCBs’ total income increased marginally in 2016-17 mainly driven by non-interest income. Interest income growth was restrained by subdued credit growth and increase in NPAs.</a:t>
            </a:r>
          </a:p>
          <a:p>
            <a:pPr marL="342900" lvl="1" indent="-342900" algn="just">
              <a:buFont typeface="Arial" pitchFamily="34" charset="0"/>
              <a:buChar char="•"/>
            </a:pPr>
            <a:r>
              <a:rPr lang="en-US" sz="2400" dirty="0" smtClean="0"/>
              <a:t> On the expenditure side, the interest expended also experienced negligible growth due to the surge in low cost funding from CASA deposits on account of </a:t>
            </a:r>
            <a:r>
              <a:rPr lang="en-US" sz="2400" dirty="0" err="1" smtClean="0"/>
              <a:t>demonetisation</a:t>
            </a:r>
            <a:r>
              <a:rPr lang="en-US" sz="2400" dirty="0" smtClean="0"/>
              <a:t> and the slower pace of transmission of policy rate cuts to lending rates </a:t>
            </a:r>
            <a:r>
              <a:rPr lang="en-US" sz="2400" i="1" dirty="0" err="1" smtClean="0"/>
              <a:t>vis</a:t>
            </a:r>
            <a:r>
              <a:rPr lang="en-US" sz="2400" i="1" dirty="0" smtClean="0"/>
              <a:t>-a-</a:t>
            </a:r>
            <a:r>
              <a:rPr lang="en-US" sz="2400" i="1" dirty="0" err="1" smtClean="0"/>
              <a:t>vis</a:t>
            </a:r>
            <a:r>
              <a:rPr lang="en-US" sz="2400" i="1" dirty="0" smtClean="0"/>
              <a:t> </a:t>
            </a:r>
            <a:r>
              <a:rPr lang="en-US" sz="2400" dirty="0" smtClean="0"/>
              <a:t>deposit rates. </a:t>
            </a:r>
          </a:p>
          <a:p>
            <a:pPr marL="342900" lvl="1" indent="-342900" algn="just">
              <a:buFont typeface="Arial" pitchFamily="34" charset="0"/>
              <a:buChar char="•"/>
            </a:pPr>
            <a:r>
              <a:rPr lang="en-US" sz="2400" dirty="0" smtClean="0"/>
              <a:t>The lower increase in net interest income </a:t>
            </a:r>
            <a:r>
              <a:rPr lang="en-US" sz="2400" i="1" dirty="0" smtClean="0"/>
              <a:t>vis-à-vis </a:t>
            </a:r>
            <a:r>
              <a:rPr lang="en-US" sz="2400" dirty="0" smtClean="0"/>
              <a:t>a year ago resulted in a marginal decline in banks’ net interest margin (NIM), although with the introduction of the Marginal Cost of Funds based Lending Rate (MCLR) since April 2016 banks appear to have tweaked their spreads over the MCLR in order to maintain their NIM (Table V.10).</a:t>
            </a:r>
          </a:p>
          <a:p>
            <a:pPr algn="just"/>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smtClean="0"/>
              <a:t>Return on Assets and Return on Equity of SCBs – Bank Group-wise</a:t>
            </a:r>
            <a:r>
              <a:rPr lang="en-US" sz="2000" smtClean="0"/>
              <a:t/>
            </a:r>
            <a:br>
              <a:rPr lang="en-US" sz="2000" smtClean="0"/>
            </a:br>
            <a:r>
              <a:rPr lang="en-US" sz="2000" smtClean="0"/>
              <a:t>(Per cent)</a:t>
            </a:r>
            <a:br>
              <a:rPr lang="en-US" sz="2000" smtClean="0"/>
            </a:br>
            <a:endParaRPr lang="en-US" sz="2000" dirty="0"/>
          </a:p>
        </p:txBody>
      </p:sp>
      <p:graphicFrame>
        <p:nvGraphicFramePr>
          <p:cNvPr id="5" name="Content Placeholder 4"/>
          <p:cNvGraphicFramePr>
            <a:graphicFrameLocks noGrp="1"/>
          </p:cNvGraphicFramePr>
          <p:nvPr>
            <p:ph idx="1"/>
          </p:nvPr>
        </p:nvGraphicFramePr>
        <p:xfrm>
          <a:off x="1371600" y="1371600"/>
          <a:ext cx="6934200" cy="3733800"/>
        </p:xfrm>
        <a:graphic>
          <a:graphicData uri="http://schemas.openxmlformats.org/drawingml/2006/table">
            <a:tbl>
              <a:tblPr/>
              <a:tblGrid>
                <a:gridCol w="6934200"/>
              </a:tblGrid>
              <a:tr h="2093434">
                <a:tc>
                  <a:txBody>
                    <a:bodyPr/>
                    <a:lstStyle/>
                    <a:p>
                      <a:pPr marL="35560" marR="0" algn="l">
                        <a:spcBef>
                          <a:spcPts val="430"/>
                        </a:spcBef>
                        <a:spcAft>
                          <a:spcPts val="415"/>
                        </a:spcAft>
                        <a:tabLst>
                          <a:tab pos="1203325" algn="l"/>
                          <a:tab pos="2193925" algn="l"/>
                        </a:tabLst>
                      </a:pPr>
                      <a:r>
                        <a:rPr lang="en-US" sz="1000" dirty="0">
                          <a:solidFill>
                            <a:srgbClr val="231F20"/>
                          </a:solidFill>
                          <a:latin typeface="Georgia"/>
                          <a:ea typeface="Georgia"/>
                          <a:cs typeface="Georgia"/>
                        </a:rPr>
                        <a:t>Bank</a:t>
                      </a:r>
                      <a:r>
                        <a:rPr lang="en-US" sz="1000" spc="60" dirty="0">
                          <a:solidFill>
                            <a:srgbClr val="231F20"/>
                          </a:solidFill>
                          <a:latin typeface="Georgia"/>
                          <a:ea typeface="Georgia"/>
                          <a:cs typeface="Georgia"/>
                        </a:rPr>
                        <a:t> </a:t>
                      </a:r>
                      <a:r>
                        <a:rPr lang="en-US" sz="1000" dirty="0">
                          <a:solidFill>
                            <a:srgbClr val="231F20"/>
                          </a:solidFill>
                          <a:latin typeface="Georgia"/>
                          <a:ea typeface="Georgia"/>
                          <a:cs typeface="Georgia"/>
                        </a:rPr>
                        <a:t>group	Return</a:t>
                      </a:r>
                      <a:r>
                        <a:rPr lang="en-US" sz="1000" spc="40" dirty="0">
                          <a:solidFill>
                            <a:srgbClr val="231F20"/>
                          </a:solidFill>
                          <a:latin typeface="Georgia"/>
                          <a:ea typeface="Georgia"/>
                          <a:cs typeface="Georgia"/>
                        </a:rPr>
                        <a:t> </a:t>
                      </a:r>
                      <a:r>
                        <a:rPr lang="en-US" sz="1000" dirty="0">
                          <a:solidFill>
                            <a:srgbClr val="231F20"/>
                          </a:solidFill>
                          <a:latin typeface="Georgia"/>
                          <a:ea typeface="Georgia"/>
                          <a:cs typeface="Georgia"/>
                        </a:rPr>
                        <a:t>on</a:t>
                      </a:r>
                      <a:r>
                        <a:rPr lang="en-US" sz="1000" spc="40" dirty="0">
                          <a:solidFill>
                            <a:srgbClr val="231F20"/>
                          </a:solidFill>
                          <a:latin typeface="Georgia"/>
                          <a:ea typeface="Georgia"/>
                          <a:cs typeface="Georgia"/>
                        </a:rPr>
                        <a:t> </a:t>
                      </a:r>
                      <a:r>
                        <a:rPr lang="en-US" sz="1000" dirty="0">
                          <a:solidFill>
                            <a:srgbClr val="231F20"/>
                          </a:solidFill>
                          <a:latin typeface="Georgia"/>
                          <a:ea typeface="Georgia"/>
                          <a:cs typeface="Georgia"/>
                        </a:rPr>
                        <a:t>Assets	Return on</a:t>
                      </a:r>
                      <a:r>
                        <a:rPr lang="en-US" sz="1000" spc="55" dirty="0">
                          <a:solidFill>
                            <a:srgbClr val="231F20"/>
                          </a:solidFill>
                          <a:latin typeface="Georgia"/>
                          <a:ea typeface="Georgia"/>
                          <a:cs typeface="Georgia"/>
                        </a:rPr>
                        <a:t> </a:t>
                      </a:r>
                      <a:r>
                        <a:rPr lang="en-US" sz="1000" dirty="0">
                          <a:solidFill>
                            <a:srgbClr val="231F20"/>
                          </a:solidFill>
                          <a:latin typeface="Georgia"/>
                          <a:ea typeface="Georgia"/>
                          <a:cs typeface="Georgia"/>
                        </a:rPr>
                        <a:t>Equity</a:t>
                      </a:r>
                      <a:endParaRPr lang="en-US" sz="1600" dirty="0">
                        <a:latin typeface="Georgia"/>
                        <a:ea typeface="Georgia"/>
                        <a:cs typeface="Georgia"/>
                      </a:endParaRPr>
                    </a:p>
                    <a:p>
                      <a:pPr marL="1113155" marR="0" algn="l">
                        <a:lnSpc>
                          <a:spcPts val="100"/>
                        </a:lnSpc>
                        <a:spcBef>
                          <a:spcPts val="0"/>
                        </a:spcBef>
                        <a:spcAft>
                          <a:spcPts val="0"/>
                        </a:spcAft>
                      </a:pPr>
                      <a:r>
                        <a:rPr lang="en-US" sz="400" spc="690" dirty="0">
                          <a:latin typeface="Times New Roman"/>
                          <a:ea typeface="Georgia"/>
                          <a:cs typeface="Georgia"/>
                        </a:rPr>
                        <a:t> </a:t>
                      </a:r>
                      <a:r>
                        <a:rPr lang="en-US" sz="400" spc="690" dirty="0">
                          <a:latin typeface="Georgia"/>
                          <a:ea typeface="Georgia"/>
                          <a:cs typeface="Georgia"/>
                        </a:rPr>
                        <a:t> </a:t>
                      </a:r>
                      <a:endParaRPr lang="en-US" sz="1600" dirty="0">
                        <a:latin typeface="Georgia"/>
                        <a:ea typeface="Georgia"/>
                        <a:cs typeface="Georgia"/>
                      </a:endParaRPr>
                    </a:p>
                    <a:p>
                      <a:pPr marL="1135380" marR="0" algn="l">
                        <a:lnSpc>
                          <a:spcPts val="680"/>
                        </a:lnSpc>
                        <a:spcBef>
                          <a:spcPts val="355"/>
                        </a:spcBef>
                        <a:spcAft>
                          <a:spcPts val="0"/>
                        </a:spcAft>
                        <a:tabLst>
                          <a:tab pos="1635760" algn="l"/>
                          <a:tab pos="2135505" algn="l"/>
                          <a:tab pos="2629535" algn="l"/>
                        </a:tabLst>
                      </a:pPr>
                      <a:r>
                        <a:rPr lang="en-US" sz="1000" dirty="0">
                          <a:solidFill>
                            <a:srgbClr val="231F20"/>
                          </a:solidFill>
                          <a:latin typeface="Georgia"/>
                          <a:ea typeface="Georgia"/>
                          <a:cs typeface="Georgia"/>
                        </a:rPr>
                        <a:t>2015-16	2016-17	2015-16	2016-17</a:t>
                      </a:r>
                      <a:endParaRPr lang="en-US" sz="1600" dirty="0">
                        <a:latin typeface="Georgia"/>
                        <a:ea typeface="Georgia"/>
                        <a:cs typeface="Georgia"/>
                      </a:endParaRPr>
                    </a:p>
                    <a:p>
                      <a:pPr marL="0" marR="0" algn="l">
                        <a:lnSpc>
                          <a:spcPts val="680"/>
                        </a:lnSpc>
                        <a:spcBef>
                          <a:spcPts val="0"/>
                        </a:spcBef>
                        <a:spcAft>
                          <a:spcPts val="0"/>
                        </a:spcAft>
                        <a:tabLst>
                          <a:tab pos="3049905" algn="l"/>
                        </a:tabLst>
                      </a:pPr>
                      <a:r>
                        <a:rPr lang="en-US" sz="1000" u="sng" dirty="0">
                          <a:solidFill>
                            <a:srgbClr val="231F20"/>
                          </a:solidFill>
                          <a:uFill>
                            <a:solidFill>
                              <a:srgbClr val="231F20"/>
                            </a:solidFill>
                          </a:uFill>
                          <a:latin typeface="Georgia"/>
                          <a:ea typeface="Georgia"/>
                          <a:cs typeface="Georgia"/>
                        </a:rPr>
                        <a:t> 	</a:t>
                      </a:r>
                      <a:endParaRPr lang="en-US" sz="1600" dirty="0">
                        <a:latin typeface="Georgia"/>
                        <a:ea typeface="Georgia"/>
                        <a:cs typeface="Georgia"/>
                      </a:endParaRPr>
                    </a:p>
                    <a:p>
                      <a:pPr marL="35560" marR="0" algn="l">
                        <a:spcBef>
                          <a:spcPts val="585"/>
                        </a:spcBef>
                        <a:spcAft>
                          <a:spcPts val="0"/>
                        </a:spcAft>
                        <a:tabLst>
                          <a:tab pos="1307465" algn="l"/>
                          <a:tab pos="1807845" algn="l"/>
                          <a:tab pos="2307590" algn="l"/>
                          <a:tab pos="2794635" algn="l"/>
                        </a:tabLst>
                      </a:pPr>
                      <a:r>
                        <a:rPr lang="en-US" sz="1000" dirty="0">
                          <a:solidFill>
                            <a:srgbClr val="231F20"/>
                          </a:solidFill>
                          <a:latin typeface="Georgia"/>
                          <a:ea typeface="Georgia"/>
                          <a:cs typeface="Georgia"/>
                        </a:rPr>
                        <a:t>Public</a:t>
                      </a:r>
                      <a:r>
                        <a:rPr lang="en-US" sz="1000" spc="70" dirty="0">
                          <a:solidFill>
                            <a:srgbClr val="231F20"/>
                          </a:solidFill>
                          <a:latin typeface="Georgia"/>
                          <a:ea typeface="Georgia"/>
                          <a:cs typeface="Georgia"/>
                        </a:rPr>
                        <a:t> </a:t>
                      </a:r>
                      <a:r>
                        <a:rPr lang="en-US" sz="1000" dirty="0">
                          <a:solidFill>
                            <a:srgbClr val="231F20"/>
                          </a:solidFill>
                          <a:latin typeface="Georgia"/>
                          <a:ea typeface="Georgia"/>
                          <a:cs typeface="Georgia"/>
                        </a:rPr>
                        <a:t>Sector</a:t>
                      </a:r>
                      <a:r>
                        <a:rPr lang="en-US" sz="1000" spc="70" dirty="0">
                          <a:solidFill>
                            <a:srgbClr val="231F20"/>
                          </a:solidFill>
                          <a:latin typeface="Georgia"/>
                          <a:ea typeface="Georgia"/>
                          <a:cs typeface="Georgia"/>
                        </a:rPr>
                        <a:t> </a:t>
                      </a:r>
                      <a:r>
                        <a:rPr lang="en-US" sz="1000" dirty="0">
                          <a:solidFill>
                            <a:srgbClr val="231F20"/>
                          </a:solidFill>
                          <a:latin typeface="Georgia"/>
                          <a:ea typeface="Georgia"/>
                          <a:cs typeface="Georgia"/>
                        </a:rPr>
                        <a:t>Banks	-0.07	-0.10	-3.47	-2.05</a:t>
                      </a:r>
                      <a:endParaRPr lang="en-US" sz="1600" dirty="0">
                        <a:latin typeface="Georgia"/>
                        <a:ea typeface="Georgia"/>
                        <a:cs typeface="Georgia"/>
                      </a:endParaRPr>
                    </a:p>
                    <a:p>
                      <a:pPr marL="35560" marR="0" algn="l">
                        <a:spcBef>
                          <a:spcPts val="305"/>
                        </a:spcBef>
                        <a:spcAft>
                          <a:spcPts val="0"/>
                        </a:spcAft>
                        <a:tabLst>
                          <a:tab pos="1336675" algn="l"/>
                          <a:tab pos="1837055" algn="l"/>
                          <a:tab pos="2282825" algn="l"/>
                          <a:tab pos="3014345" algn="r"/>
                        </a:tabLst>
                      </a:pPr>
                      <a:r>
                        <a:rPr lang="en-US" sz="1000" dirty="0">
                          <a:solidFill>
                            <a:srgbClr val="231F20"/>
                          </a:solidFill>
                          <a:latin typeface="Georgia"/>
                          <a:ea typeface="Georgia"/>
                          <a:cs typeface="Georgia"/>
                        </a:rPr>
                        <a:t>Private</a:t>
                      </a:r>
                      <a:r>
                        <a:rPr lang="en-US" sz="1000" spc="-115" dirty="0">
                          <a:solidFill>
                            <a:srgbClr val="231F20"/>
                          </a:solidFill>
                          <a:latin typeface="Georgia"/>
                          <a:ea typeface="Georgia"/>
                          <a:cs typeface="Georgia"/>
                        </a:rPr>
                        <a:t> </a:t>
                      </a:r>
                      <a:r>
                        <a:rPr lang="en-US" sz="1000" dirty="0">
                          <a:solidFill>
                            <a:srgbClr val="231F20"/>
                          </a:solidFill>
                          <a:latin typeface="Georgia"/>
                          <a:ea typeface="Georgia"/>
                          <a:cs typeface="Georgia"/>
                        </a:rPr>
                        <a:t>Sector</a:t>
                      </a:r>
                      <a:r>
                        <a:rPr lang="en-US" sz="1000" spc="-110" dirty="0">
                          <a:solidFill>
                            <a:srgbClr val="231F20"/>
                          </a:solidFill>
                          <a:latin typeface="Georgia"/>
                          <a:ea typeface="Georgia"/>
                          <a:cs typeface="Georgia"/>
                        </a:rPr>
                        <a:t> </a:t>
                      </a:r>
                      <a:r>
                        <a:rPr lang="en-US" sz="1000" dirty="0">
                          <a:solidFill>
                            <a:srgbClr val="231F20"/>
                          </a:solidFill>
                          <a:latin typeface="Georgia"/>
                          <a:ea typeface="Georgia"/>
                          <a:cs typeface="Georgia"/>
                        </a:rPr>
                        <a:t>Banks	1.50	1.30	13.81	11.87</a:t>
                      </a:r>
                      <a:endParaRPr lang="en-US" sz="1600" dirty="0">
                        <a:latin typeface="Georgia"/>
                        <a:ea typeface="Georgia"/>
                        <a:cs typeface="Georgia"/>
                      </a:endParaRPr>
                    </a:p>
                    <a:p>
                      <a:pPr marL="35560" marR="0" algn="l">
                        <a:spcBef>
                          <a:spcPts val="305"/>
                        </a:spcBef>
                        <a:spcAft>
                          <a:spcPts val="0"/>
                        </a:spcAft>
                        <a:tabLst>
                          <a:tab pos="1337310" algn="l"/>
                          <a:tab pos="1837690" algn="l"/>
                          <a:tab pos="2391410" algn="l"/>
                          <a:tab pos="3014345" algn="r"/>
                        </a:tabLst>
                      </a:pPr>
                      <a:r>
                        <a:rPr lang="en-US" sz="1000" dirty="0">
                          <a:solidFill>
                            <a:srgbClr val="231F20"/>
                          </a:solidFill>
                          <a:latin typeface="Georgia"/>
                          <a:ea typeface="Georgia"/>
                          <a:cs typeface="Georgia"/>
                        </a:rPr>
                        <a:t>Foreign</a:t>
                      </a:r>
                      <a:r>
                        <a:rPr lang="en-US" sz="1000" spc="-125" dirty="0">
                          <a:solidFill>
                            <a:srgbClr val="231F20"/>
                          </a:solidFill>
                          <a:latin typeface="Georgia"/>
                          <a:ea typeface="Georgia"/>
                          <a:cs typeface="Georgia"/>
                        </a:rPr>
                        <a:t> </a:t>
                      </a:r>
                      <a:r>
                        <a:rPr lang="en-US" sz="1000" dirty="0">
                          <a:solidFill>
                            <a:srgbClr val="231F20"/>
                          </a:solidFill>
                          <a:latin typeface="Georgia"/>
                          <a:ea typeface="Georgia"/>
                          <a:cs typeface="Georgia"/>
                        </a:rPr>
                        <a:t>Banks	1.45	1.62	8.0	9.11</a:t>
                      </a:r>
                      <a:endParaRPr lang="en-US" sz="1600" dirty="0">
                        <a:latin typeface="Georgia"/>
                        <a:ea typeface="Georgia"/>
                        <a:cs typeface="Georgia"/>
                      </a:endParaRPr>
                    </a:p>
                    <a:p>
                      <a:pPr marL="35560" marR="0" algn="l">
                        <a:spcBef>
                          <a:spcPts val="290"/>
                        </a:spcBef>
                        <a:spcAft>
                          <a:spcPts val="0"/>
                        </a:spcAft>
                        <a:tabLst>
                          <a:tab pos="1323340" algn="l"/>
                          <a:tab pos="1823720" algn="l"/>
                          <a:tab pos="2323465" algn="l"/>
                          <a:tab pos="3014345" algn="r"/>
                        </a:tabLst>
                      </a:pPr>
                      <a:r>
                        <a:rPr lang="en-US" sz="1000" b="1" dirty="0">
                          <a:solidFill>
                            <a:srgbClr val="231F20"/>
                          </a:solidFill>
                          <a:latin typeface="Times New Roman"/>
                          <a:ea typeface="Georgia"/>
                          <a:cs typeface="Georgia"/>
                        </a:rPr>
                        <a:t>All</a:t>
                      </a:r>
                      <a:r>
                        <a:rPr lang="en-US" sz="1000" b="1" spc="-125" dirty="0">
                          <a:solidFill>
                            <a:srgbClr val="231F20"/>
                          </a:solidFill>
                          <a:latin typeface="Times New Roman"/>
                          <a:ea typeface="Georgia"/>
                          <a:cs typeface="Georgia"/>
                        </a:rPr>
                        <a:t> </a:t>
                      </a:r>
                      <a:r>
                        <a:rPr lang="en-US" sz="1000" b="1" dirty="0">
                          <a:solidFill>
                            <a:srgbClr val="231F20"/>
                          </a:solidFill>
                          <a:latin typeface="Times New Roman"/>
                          <a:ea typeface="Georgia"/>
                          <a:cs typeface="Georgia"/>
                        </a:rPr>
                        <a:t>SCBs	0.40	0.35	3.58	4.16</a:t>
                      </a:r>
                      <a:endParaRPr lang="en-US" sz="1600" dirty="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r>
              <a:tr h="1640366">
                <a:tc>
                  <a:txBody>
                    <a:bodyPr/>
                    <a:lstStyle/>
                    <a:p>
                      <a:pPr marL="353060" marR="34290" indent="-317500" algn="just">
                        <a:lnSpc>
                          <a:spcPct val="105000"/>
                        </a:lnSpc>
                        <a:spcBef>
                          <a:spcPts val="420"/>
                        </a:spcBef>
                        <a:spcAft>
                          <a:spcPts val="0"/>
                        </a:spcAft>
                      </a:pPr>
                      <a:r>
                        <a:rPr lang="en-US" sz="1000" b="1" dirty="0">
                          <a:solidFill>
                            <a:srgbClr val="231F20"/>
                          </a:solidFill>
                          <a:latin typeface="Times New Roman"/>
                          <a:ea typeface="Georgia"/>
                          <a:cs typeface="Georgia"/>
                        </a:rPr>
                        <a:t>Notes: </a:t>
                      </a:r>
                      <a:r>
                        <a:rPr lang="en-US" sz="1000" dirty="0">
                          <a:solidFill>
                            <a:srgbClr val="231F20"/>
                          </a:solidFill>
                          <a:latin typeface="Georgia"/>
                          <a:ea typeface="Georgia"/>
                          <a:cs typeface="Georgia"/>
                        </a:rPr>
                        <a:t>Return on assets = Return on assets for the bank groups are obtained as weighted average of return on assets of individual banks in the group, weights being the proportion of total assets of the bank as percentage to total assets of all banks in the corresponding bank group.</a:t>
                      </a:r>
                      <a:endParaRPr lang="en-US" sz="1600" dirty="0">
                        <a:latin typeface="Georgia"/>
                        <a:ea typeface="Georgia"/>
                        <a:cs typeface="Georgia"/>
                      </a:endParaRPr>
                    </a:p>
                    <a:p>
                      <a:pPr marL="353060" marR="0" algn="l">
                        <a:lnSpc>
                          <a:spcPts val="780"/>
                        </a:lnSpc>
                        <a:spcBef>
                          <a:spcPts val="0"/>
                        </a:spcBef>
                        <a:spcAft>
                          <a:spcPts val="0"/>
                        </a:spcAft>
                      </a:pPr>
                      <a:r>
                        <a:rPr lang="en-US" sz="1000" dirty="0">
                          <a:solidFill>
                            <a:srgbClr val="231F20"/>
                          </a:solidFill>
                          <a:latin typeface="Georgia"/>
                          <a:ea typeface="Georgia"/>
                          <a:cs typeface="Georgia"/>
                        </a:rPr>
                        <a:t>Return on equity = Net profit / Average total equity.</a:t>
                      </a:r>
                      <a:endParaRPr lang="en-US" sz="1600" dirty="0">
                        <a:latin typeface="Georgia"/>
                        <a:ea typeface="Georgia"/>
                        <a:cs typeface="Georgia"/>
                      </a:endParaRPr>
                    </a:p>
                    <a:p>
                      <a:pPr marL="35560" marR="0" algn="l">
                        <a:spcBef>
                          <a:spcPts val="30"/>
                        </a:spcBef>
                        <a:spcAft>
                          <a:spcPts val="0"/>
                        </a:spcAft>
                      </a:pPr>
                      <a:r>
                        <a:rPr lang="en-US" sz="1000" b="1" dirty="0">
                          <a:solidFill>
                            <a:srgbClr val="231F20"/>
                          </a:solidFill>
                          <a:latin typeface="Times New Roman"/>
                          <a:ea typeface="Georgia"/>
                          <a:cs typeface="Georgia"/>
                        </a:rPr>
                        <a:t>Source: </a:t>
                      </a:r>
                      <a:r>
                        <a:rPr lang="en-US" sz="1000" dirty="0">
                          <a:solidFill>
                            <a:srgbClr val="231F20"/>
                          </a:solidFill>
                          <a:latin typeface="Georgia"/>
                          <a:ea typeface="Georgia"/>
                          <a:cs typeface="Georgia"/>
                        </a:rPr>
                        <a:t>Annual accounts of banks.</a:t>
                      </a:r>
                      <a:endParaRPr lang="en-US" sz="1600" dirty="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r>
            </a:tbl>
          </a:graphicData>
        </a:graphic>
      </p:graphicFrame>
      <p:grpSp>
        <p:nvGrpSpPr>
          <p:cNvPr id="25604" name="Group 4"/>
          <p:cNvGrpSpPr>
            <a:grpSpLocks/>
          </p:cNvGrpSpPr>
          <p:nvPr/>
        </p:nvGrpSpPr>
        <p:grpSpPr bwMode="auto">
          <a:xfrm>
            <a:off x="0" y="0"/>
            <a:ext cx="892175" cy="6350"/>
            <a:chOff x="0" y="0"/>
            <a:chExt cx="1406" cy="10"/>
          </a:xfrm>
        </p:grpSpPr>
        <p:sp>
          <p:nvSpPr>
            <p:cNvPr id="25605" name="Line 5"/>
            <p:cNvSpPr>
              <a:spLocks noChangeShapeType="1"/>
            </p:cNvSpPr>
            <p:nvPr/>
          </p:nvSpPr>
          <p:spPr bwMode="auto">
            <a:xfrm>
              <a:off x="0" y="5"/>
              <a:ext cx="1406" cy="0"/>
            </a:xfrm>
            <a:prstGeom prst="line">
              <a:avLst/>
            </a:prstGeom>
            <a:noFill/>
            <a:ln w="6350">
              <a:solidFill>
                <a:srgbClr val="231F2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5602" name="Group 2"/>
          <p:cNvGrpSpPr>
            <a:grpSpLocks/>
          </p:cNvGrpSpPr>
          <p:nvPr/>
        </p:nvGrpSpPr>
        <p:grpSpPr bwMode="auto">
          <a:xfrm>
            <a:off x="0" y="0"/>
            <a:ext cx="879475" cy="6350"/>
            <a:chOff x="0" y="0"/>
            <a:chExt cx="1385" cy="10"/>
          </a:xfrm>
        </p:grpSpPr>
        <p:sp>
          <p:nvSpPr>
            <p:cNvPr id="25603" name="Line 3"/>
            <p:cNvSpPr>
              <a:spLocks noChangeShapeType="1"/>
            </p:cNvSpPr>
            <p:nvPr/>
          </p:nvSpPr>
          <p:spPr bwMode="auto">
            <a:xfrm>
              <a:off x="0" y="5"/>
              <a:ext cx="1385" cy="0"/>
            </a:xfrm>
            <a:prstGeom prst="line">
              <a:avLst/>
            </a:prstGeom>
            <a:noFill/>
            <a:ln w="6350">
              <a:solidFill>
                <a:srgbClr val="231F20"/>
              </a:solid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342900" lvl="1" indent="-342900" algn="just">
              <a:buFont typeface="Arial" pitchFamily="34" charset="0"/>
              <a:buChar char="•"/>
            </a:pPr>
            <a:r>
              <a:rPr lang="en-US" sz="2400" dirty="0" smtClean="0">
                <a:latin typeface="Arial" pitchFamily="34" charset="0"/>
                <a:cs typeface="Arial" pitchFamily="34" charset="0"/>
              </a:rPr>
              <a:t>Bank group-wise, PSBs continued to record net losses during 2016-17 although they moderated in relation to a year ago. The State Bank Group incurred losses in contrast to net </a:t>
            </a:r>
            <a:r>
              <a:rPr lang="en-US" dirty="0" smtClean="0">
                <a:latin typeface="Arial" pitchFamily="34" charset="0"/>
                <a:cs typeface="Arial" pitchFamily="34" charset="0"/>
              </a:rPr>
              <a:t>profits a year ago whereas </a:t>
            </a:r>
            <a:r>
              <a:rPr lang="en-US" dirty="0" err="1" smtClean="0">
                <a:latin typeface="Arial" pitchFamily="34" charset="0"/>
                <a:cs typeface="Arial" pitchFamily="34" charset="0"/>
              </a:rPr>
              <a:t>nationalised</a:t>
            </a:r>
            <a:r>
              <a:rPr lang="en-US" dirty="0" smtClean="0">
                <a:latin typeface="Arial" pitchFamily="34" charset="0"/>
                <a:cs typeface="Arial" pitchFamily="34" charset="0"/>
              </a:rPr>
              <a:t> banks reduced their losses year-on-year. </a:t>
            </a:r>
          </a:p>
          <a:p>
            <a:pPr marL="342900" lvl="1" indent="-342900" algn="just">
              <a:buFont typeface="Arial" pitchFamily="34" charset="0"/>
              <a:buChar char="•"/>
            </a:pPr>
            <a:r>
              <a:rPr lang="en-US" sz="2400" dirty="0" smtClean="0">
                <a:latin typeface="Arial" pitchFamily="34" charset="0"/>
                <a:cs typeface="Arial" pitchFamily="34" charset="0"/>
              </a:rPr>
              <a:t>PVBs posted   a muted increase in profits, resulting in a decline in return on assets (</a:t>
            </a:r>
            <a:r>
              <a:rPr lang="en-US" sz="2400" dirty="0" err="1" smtClean="0">
                <a:latin typeface="Arial" pitchFamily="34" charset="0"/>
                <a:cs typeface="Arial" pitchFamily="34" charset="0"/>
              </a:rPr>
              <a:t>RoA</a:t>
            </a:r>
            <a:r>
              <a:rPr lang="en-US" sz="2400" dirty="0" smtClean="0">
                <a:latin typeface="Arial" pitchFamily="34" charset="0"/>
                <a:cs typeface="Arial" pitchFamily="34" charset="0"/>
              </a:rPr>
              <a:t>). Concurrently, their return on equity (</a:t>
            </a:r>
            <a:r>
              <a:rPr lang="en-US" sz="2400" dirty="0" err="1" smtClean="0">
                <a:latin typeface="Arial" pitchFamily="34" charset="0"/>
                <a:cs typeface="Arial" pitchFamily="34" charset="0"/>
              </a:rPr>
              <a:t>RoE</a:t>
            </a:r>
            <a:r>
              <a:rPr lang="en-US" sz="2400" dirty="0" smtClean="0">
                <a:latin typeface="Arial" pitchFamily="34" charset="0"/>
                <a:cs typeface="Arial" pitchFamily="34" charset="0"/>
              </a:rPr>
              <a:t>), which reflects a bank’s efficiency in churning profits from every unit of equity, also declined. In contrast, FBs improved their </a:t>
            </a:r>
            <a:r>
              <a:rPr lang="en-US" sz="2400" dirty="0" err="1" smtClean="0">
                <a:latin typeface="Arial" pitchFamily="34" charset="0"/>
                <a:cs typeface="Arial" pitchFamily="34" charset="0"/>
              </a:rPr>
              <a:t>RoA</a:t>
            </a:r>
            <a:r>
              <a:rPr lang="en-US" sz="2400" dirty="0" smtClean="0">
                <a:latin typeface="Arial" pitchFamily="34" charset="0"/>
                <a:cs typeface="Arial" pitchFamily="34" charset="0"/>
              </a:rPr>
              <a:t> and </a:t>
            </a:r>
            <a:r>
              <a:rPr lang="en-US" sz="2400" dirty="0" err="1" smtClean="0">
                <a:latin typeface="Arial" pitchFamily="34" charset="0"/>
                <a:cs typeface="Arial" pitchFamily="34" charset="0"/>
              </a:rPr>
              <a:t>RoE</a:t>
            </a:r>
            <a:r>
              <a:rPr lang="en-US" sz="2400" dirty="0" smtClean="0">
                <a:latin typeface="Arial" pitchFamily="34" charset="0"/>
                <a:cs typeface="Arial" pitchFamily="34" charset="0"/>
              </a:rPr>
              <a:t> over the previous year</a:t>
            </a:r>
            <a:endParaRPr lang="en-US" dirty="0" smtClean="0">
              <a:latin typeface="Arial" pitchFamily="34" charset="0"/>
              <a:cs typeface="Arial" pitchFamily="34" charset="0"/>
            </a:endParaRPr>
          </a:p>
          <a:p>
            <a:pPr algn="just"/>
            <a:endParaRPr lang="en-US" sz="28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Cost of Funds and Return on Funds – Bank Group-wise</a:t>
            </a:r>
            <a:endParaRPr lang="en-US" sz="2400" dirty="0"/>
          </a:p>
        </p:txBody>
      </p:sp>
      <p:graphicFrame>
        <p:nvGraphicFramePr>
          <p:cNvPr id="4" name="Content Placeholder 3"/>
          <p:cNvGraphicFramePr>
            <a:graphicFrameLocks noGrp="1"/>
          </p:cNvGraphicFramePr>
          <p:nvPr>
            <p:ph idx="1"/>
          </p:nvPr>
        </p:nvGraphicFramePr>
        <p:xfrm>
          <a:off x="304802" y="838200"/>
          <a:ext cx="8458199" cy="5791201"/>
        </p:xfrm>
        <a:graphic>
          <a:graphicData uri="http://schemas.openxmlformats.org/drawingml/2006/table">
            <a:tbl>
              <a:tblPr/>
              <a:tblGrid>
                <a:gridCol w="750505"/>
                <a:gridCol w="1098241"/>
                <a:gridCol w="1056545"/>
                <a:gridCol w="880593"/>
                <a:gridCol w="356073"/>
                <a:gridCol w="138427"/>
                <a:gridCol w="551205"/>
                <a:gridCol w="888932"/>
                <a:gridCol w="998173"/>
                <a:gridCol w="1011515"/>
                <a:gridCol w="350236"/>
                <a:gridCol w="377754"/>
              </a:tblGrid>
              <a:tr h="618449">
                <a:tc>
                  <a:txBody>
                    <a:bodyPr/>
                    <a:lstStyle/>
                    <a:p>
                      <a:pPr marL="35560" marR="0" algn="l">
                        <a:spcBef>
                          <a:spcPts val="235"/>
                        </a:spcBef>
                        <a:spcAft>
                          <a:spcPts val="0"/>
                        </a:spcAft>
                      </a:pPr>
                      <a:r>
                        <a:rPr lang="en-US" sz="1100">
                          <a:solidFill>
                            <a:srgbClr val="231F20"/>
                          </a:solidFill>
                          <a:latin typeface="Georgia"/>
                          <a:ea typeface="Georgia"/>
                          <a:cs typeface="Georgia"/>
                        </a:rPr>
                        <a:t>Bank Group</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13335" marR="0" algn="l">
                        <a:spcBef>
                          <a:spcPts val="235"/>
                        </a:spcBef>
                        <a:spcAft>
                          <a:spcPts val="0"/>
                        </a:spcAft>
                      </a:pPr>
                      <a:r>
                        <a:rPr lang="en-US" sz="1100">
                          <a:solidFill>
                            <a:srgbClr val="231F20"/>
                          </a:solidFill>
                          <a:latin typeface="Georgia"/>
                          <a:ea typeface="Georgia"/>
                          <a:cs typeface="Georgia"/>
                        </a:rPr>
                        <a:t>/ Year</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323215" marR="109220" indent="70485" algn="l">
                        <a:lnSpc>
                          <a:spcPct val="105000"/>
                        </a:lnSpc>
                        <a:spcBef>
                          <a:spcPts val="235"/>
                        </a:spcBef>
                        <a:spcAft>
                          <a:spcPts val="0"/>
                        </a:spcAft>
                      </a:pPr>
                      <a:r>
                        <a:rPr lang="en-US" sz="1100">
                          <a:solidFill>
                            <a:srgbClr val="231F20"/>
                          </a:solidFill>
                          <a:latin typeface="Georgia"/>
                          <a:ea typeface="Georgia"/>
                          <a:cs typeface="Georgia"/>
                        </a:rPr>
                        <a:t>Cost of Deposits</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117475" marR="62865" indent="189865" algn="l">
                        <a:lnSpc>
                          <a:spcPct val="105000"/>
                        </a:lnSpc>
                        <a:spcBef>
                          <a:spcPts val="235"/>
                        </a:spcBef>
                        <a:spcAft>
                          <a:spcPts val="0"/>
                        </a:spcAft>
                      </a:pPr>
                      <a:r>
                        <a:rPr lang="en-US" sz="1100">
                          <a:solidFill>
                            <a:srgbClr val="231F20"/>
                          </a:solidFill>
                          <a:latin typeface="Georgia"/>
                          <a:ea typeface="Georgia"/>
                          <a:cs typeface="Georgia"/>
                        </a:rPr>
                        <a:t>Cost of Borrowings</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70485" marR="0" algn="l">
                        <a:spcBef>
                          <a:spcPts val="235"/>
                        </a:spcBef>
                        <a:spcAft>
                          <a:spcPts val="0"/>
                        </a:spcAft>
                      </a:pPr>
                      <a:r>
                        <a:rPr lang="en-US" sz="1100">
                          <a:solidFill>
                            <a:srgbClr val="231F20"/>
                          </a:solidFill>
                          <a:latin typeface="Georgia"/>
                          <a:ea typeface="Georgia"/>
                          <a:cs typeface="Georgia"/>
                        </a:rPr>
                        <a:t>Cost</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15240" marR="0" algn="l">
                        <a:spcBef>
                          <a:spcPts val="235"/>
                        </a:spcBef>
                        <a:spcAft>
                          <a:spcPts val="0"/>
                        </a:spcAft>
                      </a:pPr>
                      <a:r>
                        <a:rPr lang="en-US" sz="1100">
                          <a:solidFill>
                            <a:srgbClr val="231F20"/>
                          </a:solidFill>
                          <a:latin typeface="Georgia"/>
                          <a:ea typeface="Georgia"/>
                          <a:cs typeface="Georgia"/>
                        </a:rPr>
                        <a:t>of</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15240" marR="0" algn="l">
                        <a:spcBef>
                          <a:spcPts val="235"/>
                        </a:spcBef>
                        <a:spcAft>
                          <a:spcPts val="0"/>
                        </a:spcAft>
                      </a:pPr>
                      <a:r>
                        <a:rPr lang="en-US" sz="1100">
                          <a:solidFill>
                            <a:srgbClr val="231F20"/>
                          </a:solidFill>
                          <a:latin typeface="Georgia"/>
                          <a:ea typeface="Georgia"/>
                          <a:cs typeface="Georgia"/>
                        </a:rPr>
                        <a:t>Funds</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177800" marR="93345" indent="-28575" algn="l">
                        <a:lnSpc>
                          <a:spcPct val="105000"/>
                        </a:lnSpc>
                        <a:spcBef>
                          <a:spcPts val="235"/>
                        </a:spcBef>
                        <a:spcAft>
                          <a:spcPts val="0"/>
                        </a:spcAft>
                      </a:pPr>
                      <a:r>
                        <a:rPr lang="en-US" sz="1100">
                          <a:solidFill>
                            <a:srgbClr val="231F20"/>
                          </a:solidFill>
                          <a:latin typeface="Georgia"/>
                          <a:ea typeface="Georgia"/>
                          <a:cs typeface="Georgia"/>
                        </a:rPr>
                        <a:t>Return on Advances</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107950" marR="137795" indent="83185" algn="l">
                        <a:lnSpc>
                          <a:spcPct val="105000"/>
                        </a:lnSpc>
                        <a:spcBef>
                          <a:spcPts val="235"/>
                        </a:spcBef>
                        <a:spcAft>
                          <a:spcPts val="0"/>
                        </a:spcAft>
                      </a:pPr>
                      <a:r>
                        <a:rPr lang="en-US" sz="1100">
                          <a:solidFill>
                            <a:srgbClr val="231F20"/>
                          </a:solidFill>
                          <a:latin typeface="Georgia"/>
                          <a:ea typeface="Georgia"/>
                          <a:cs typeface="Georgia"/>
                        </a:rPr>
                        <a:t>Return on Investments</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149860" marR="0" algn="l">
                        <a:spcBef>
                          <a:spcPts val="235"/>
                        </a:spcBef>
                        <a:spcAft>
                          <a:spcPts val="0"/>
                        </a:spcAft>
                      </a:pPr>
                      <a:r>
                        <a:rPr lang="en-US" sz="1100">
                          <a:solidFill>
                            <a:srgbClr val="231F20"/>
                          </a:solidFill>
                          <a:latin typeface="Georgia"/>
                          <a:ea typeface="Georgia"/>
                          <a:cs typeface="Georgia"/>
                        </a:rPr>
                        <a:t>Return</a:t>
                      </a:r>
                      <a:r>
                        <a:rPr lang="en-US" sz="1100" spc="10">
                          <a:solidFill>
                            <a:srgbClr val="231F20"/>
                          </a:solidFill>
                          <a:latin typeface="Georgia"/>
                          <a:ea typeface="Georgia"/>
                          <a:cs typeface="Georgia"/>
                        </a:rPr>
                        <a:t> </a:t>
                      </a:r>
                      <a:r>
                        <a:rPr lang="en-US" sz="1100">
                          <a:solidFill>
                            <a:srgbClr val="231F20"/>
                          </a:solidFill>
                          <a:latin typeface="Georgia"/>
                          <a:ea typeface="Georgia"/>
                          <a:cs typeface="Georgia"/>
                        </a:rPr>
                        <a:t>on</a:t>
                      </a:r>
                      <a:endParaRPr lang="en-US" sz="2000">
                        <a:latin typeface="Georgia"/>
                        <a:ea typeface="Georgia"/>
                        <a:cs typeface="Georgia"/>
                      </a:endParaRPr>
                    </a:p>
                    <a:p>
                      <a:pPr marL="314325" marR="0" algn="l">
                        <a:spcBef>
                          <a:spcPts val="45"/>
                        </a:spcBef>
                        <a:spcAft>
                          <a:spcPts val="0"/>
                        </a:spcAft>
                      </a:pPr>
                      <a:r>
                        <a:rPr lang="en-US" sz="1100" spc="-20">
                          <a:solidFill>
                            <a:srgbClr val="231F20"/>
                          </a:solidFill>
                          <a:latin typeface="Georgia"/>
                          <a:ea typeface="Georgia"/>
                          <a:cs typeface="Georgia"/>
                        </a:rPr>
                        <a:t>Funds</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gridSpan="2">
                  <a:txBody>
                    <a:bodyPr/>
                    <a:lstStyle/>
                    <a:p>
                      <a:pPr marL="218440" marR="0" algn="l">
                        <a:spcBef>
                          <a:spcPts val="235"/>
                        </a:spcBef>
                        <a:spcAft>
                          <a:spcPts val="0"/>
                        </a:spcAft>
                      </a:pPr>
                      <a:r>
                        <a:rPr lang="en-US" sz="1100">
                          <a:solidFill>
                            <a:srgbClr val="231F20"/>
                          </a:solidFill>
                          <a:latin typeface="Georgia"/>
                          <a:ea typeface="Georgia"/>
                          <a:cs typeface="Georgia"/>
                        </a:rPr>
                        <a:t>Spread</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hMerge="1">
                  <a:txBody>
                    <a:bodyPr/>
                    <a:lstStyle/>
                    <a:p>
                      <a:endParaRPr lang="en-US"/>
                    </a:p>
                  </a:txBody>
                  <a:tcPr/>
                </a:tc>
              </a:tr>
              <a:tr h="305570">
                <a:tc>
                  <a:txBody>
                    <a:bodyPr/>
                    <a:lstStyle/>
                    <a:p>
                      <a:pPr marL="35560" marR="0" algn="l">
                        <a:spcBef>
                          <a:spcPts val="145"/>
                        </a:spcBef>
                        <a:spcAft>
                          <a:spcPts val="0"/>
                        </a:spcAft>
                      </a:pPr>
                      <a:r>
                        <a:rPr lang="en-US" sz="1100">
                          <a:solidFill>
                            <a:srgbClr val="231F20"/>
                          </a:solidFill>
                          <a:latin typeface="Georgia"/>
                          <a:ea typeface="Georgia"/>
                          <a:cs typeface="Georgia"/>
                        </a:rPr>
                        <a:t>1</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a:txBody>
                    <a:bodyPr/>
                    <a:lstStyle/>
                    <a:p>
                      <a:pPr marL="160020" marR="0" algn="l">
                        <a:spcBef>
                          <a:spcPts val="145"/>
                        </a:spcBef>
                        <a:spcAft>
                          <a:spcPts val="0"/>
                        </a:spcAft>
                      </a:pPr>
                      <a:r>
                        <a:rPr lang="en-US" sz="1100">
                          <a:solidFill>
                            <a:srgbClr val="231F20"/>
                          </a:solidFill>
                          <a:latin typeface="Georgia"/>
                          <a:ea typeface="Georgia"/>
                          <a:cs typeface="Georgia"/>
                        </a:rPr>
                        <a:t>2</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a:txBody>
                    <a:bodyPr/>
                    <a:lstStyle/>
                    <a:p>
                      <a:pPr marL="0" marR="114300" algn="r">
                        <a:spcBef>
                          <a:spcPts val="145"/>
                        </a:spcBef>
                        <a:spcAft>
                          <a:spcPts val="0"/>
                        </a:spcAft>
                      </a:pPr>
                      <a:r>
                        <a:rPr lang="en-US" sz="1100">
                          <a:solidFill>
                            <a:srgbClr val="231F20"/>
                          </a:solidFill>
                          <a:latin typeface="Georgia"/>
                          <a:ea typeface="Georgia"/>
                          <a:cs typeface="Georgia"/>
                        </a:rPr>
                        <a:t>3</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a:txBody>
                    <a:bodyPr/>
                    <a:lstStyle/>
                    <a:p>
                      <a:pPr marL="0" marR="66040" algn="r">
                        <a:spcBef>
                          <a:spcPts val="145"/>
                        </a:spcBef>
                        <a:spcAft>
                          <a:spcPts val="0"/>
                        </a:spcAft>
                      </a:pPr>
                      <a:r>
                        <a:rPr lang="en-US" sz="1100">
                          <a:solidFill>
                            <a:srgbClr val="231F20"/>
                          </a:solidFill>
                          <a:latin typeface="Georgia"/>
                          <a:ea typeface="Georgia"/>
                          <a:cs typeface="Georgia"/>
                        </a:rPr>
                        <a:t>4</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gridSpan="3">
                  <a:txBody>
                    <a:bodyPr/>
                    <a:lstStyle/>
                    <a:p>
                      <a:pPr marL="0" marR="143510" algn="r">
                        <a:spcBef>
                          <a:spcPts val="145"/>
                        </a:spcBef>
                        <a:spcAft>
                          <a:spcPts val="0"/>
                        </a:spcAft>
                      </a:pPr>
                      <a:r>
                        <a:rPr lang="en-US" sz="1100">
                          <a:solidFill>
                            <a:srgbClr val="231F20"/>
                          </a:solidFill>
                          <a:latin typeface="Georgia"/>
                          <a:ea typeface="Georgia"/>
                          <a:cs typeface="Georgia"/>
                        </a:rPr>
                        <a:t>5</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hMerge="1">
                  <a:txBody>
                    <a:bodyPr/>
                    <a:lstStyle/>
                    <a:p>
                      <a:endParaRPr lang="en-US"/>
                    </a:p>
                  </a:txBody>
                  <a:tcPr/>
                </a:tc>
                <a:tc hMerge="1">
                  <a:txBody>
                    <a:bodyPr/>
                    <a:lstStyle/>
                    <a:p>
                      <a:endParaRPr lang="en-US"/>
                    </a:p>
                  </a:txBody>
                  <a:tcPr/>
                </a:tc>
                <a:tc>
                  <a:txBody>
                    <a:bodyPr/>
                    <a:lstStyle/>
                    <a:p>
                      <a:pPr marL="0" marR="102235" algn="r">
                        <a:spcBef>
                          <a:spcPts val="145"/>
                        </a:spcBef>
                        <a:spcAft>
                          <a:spcPts val="0"/>
                        </a:spcAft>
                      </a:pPr>
                      <a:r>
                        <a:rPr lang="en-US" sz="1100">
                          <a:solidFill>
                            <a:srgbClr val="231F20"/>
                          </a:solidFill>
                          <a:latin typeface="Georgia"/>
                          <a:ea typeface="Georgia"/>
                          <a:cs typeface="Georgia"/>
                        </a:rPr>
                        <a:t>6</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a:txBody>
                    <a:bodyPr/>
                    <a:lstStyle/>
                    <a:p>
                      <a:pPr marL="0" marR="143510" algn="r">
                        <a:spcBef>
                          <a:spcPts val="145"/>
                        </a:spcBef>
                        <a:spcAft>
                          <a:spcPts val="0"/>
                        </a:spcAft>
                      </a:pPr>
                      <a:r>
                        <a:rPr lang="en-US" sz="1100">
                          <a:solidFill>
                            <a:srgbClr val="231F20"/>
                          </a:solidFill>
                          <a:latin typeface="Georgia"/>
                          <a:ea typeface="Georgia"/>
                          <a:cs typeface="Georgia"/>
                        </a:rPr>
                        <a:t>7</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a:txBody>
                    <a:bodyPr/>
                    <a:lstStyle/>
                    <a:p>
                      <a:pPr marL="0" marR="195580" algn="r">
                        <a:spcBef>
                          <a:spcPts val="145"/>
                        </a:spcBef>
                        <a:spcAft>
                          <a:spcPts val="0"/>
                        </a:spcAft>
                      </a:pPr>
                      <a:r>
                        <a:rPr lang="en-US" sz="1100">
                          <a:solidFill>
                            <a:srgbClr val="231F20"/>
                          </a:solidFill>
                          <a:latin typeface="Georgia"/>
                          <a:ea typeface="Georgia"/>
                          <a:cs typeface="Georgia"/>
                        </a:rPr>
                        <a:t>8</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a:txBody>
                    <a:bodyPr/>
                    <a:lstStyle/>
                    <a:p>
                      <a:pPr marL="0" marR="8890" algn="r">
                        <a:spcBef>
                          <a:spcPts val="145"/>
                        </a:spcBef>
                        <a:spcAft>
                          <a:spcPts val="0"/>
                        </a:spcAft>
                      </a:pPr>
                      <a:r>
                        <a:rPr lang="en-US" sz="1100">
                          <a:solidFill>
                            <a:srgbClr val="231F20"/>
                          </a:solidFill>
                          <a:latin typeface="Georgia"/>
                          <a:ea typeface="Georgia"/>
                          <a:cs typeface="Georgia"/>
                        </a:rPr>
                        <a:t>9</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a:txBody>
                    <a:bodyPr/>
                    <a:lstStyle/>
                    <a:p>
                      <a:pPr marL="1905" marR="16510" algn="ctr">
                        <a:spcBef>
                          <a:spcPts val="145"/>
                        </a:spcBef>
                        <a:spcAft>
                          <a:spcPts val="0"/>
                        </a:spcAft>
                      </a:pPr>
                      <a:r>
                        <a:rPr lang="en-US" sz="1100">
                          <a:solidFill>
                            <a:srgbClr val="231F20"/>
                          </a:solidFill>
                          <a:latin typeface="Georgia"/>
                          <a:ea typeface="Georgia"/>
                          <a:cs typeface="Georgia"/>
                        </a:rPr>
                        <a:t>= 8-5</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r>
              <a:tr h="358203">
                <a:tc>
                  <a:txBody>
                    <a:bodyPr/>
                    <a:lstStyle/>
                    <a:p>
                      <a:pPr marL="35560" marR="0" algn="l">
                        <a:lnSpc>
                          <a:spcPts val="695"/>
                        </a:lnSpc>
                        <a:spcBef>
                          <a:spcPts val="430"/>
                        </a:spcBef>
                        <a:spcAft>
                          <a:spcPts val="0"/>
                        </a:spcAft>
                      </a:pPr>
                      <a:r>
                        <a:rPr lang="en-US" sz="1100">
                          <a:solidFill>
                            <a:srgbClr val="231F20"/>
                          </a:solidFill>
                          <a:latin typeface="Georgia"/>
                          <a:ea typeface="Georgia"/>
                          <a:cs typeface="Georgia"/>
                        </a:rPr>
                        <a:t>PSBs</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320675" algn="r">
                        <a:lnSpc>
                          <a:spcPts val="695"/>
                        </a:lnSpc>
                        <a:spcBef>
                          <a:spcPts val="430"/>
                        </a:spcBef>
                        <a:spcAft>
                          <a:spcPts val="0"/>
                        </a:spcAft>
                      </a:pPr>
                      <a:r>
                        <a:rPr lang="en-US" sz="1100">
                          <a:solidFill>
                            <a:srgbClr val="231F20"/>
                          </a:solidFill>
                          <a:latin typeface="Georgia"/>
                          <a:ea typeface="Georgia"/>
                          <a:cs typeface="Georgia"/>
                        </a:rPr>
                        <a:t>2015-16</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114300" algn="r">
                        <a:lnSpc>
                          <a:spcPts val="695"/>
                        </a:lnSpc>
                        <a:spcBef>
                          <a:spcPts val="430"/>
                        </a:spcBef>
                        <a:spcAft>
                          <a:spcPts val="0"/>
                        </a:spcAft>
                      </a:pPr>
                      <a:r>
                        <a:rPr lang="en-US" sz="1100">
                          <a:solidFill>
                            <a:srgbClr val="231F20"/>
                          </a:solidFill>
                          <a:latin typeface="Georgia"/>
                          <a:ea typeface="Georgia"/>
                          <a:cs typeface="Georgia"/>
                        </a:rPr>
                        <a:t>6.19</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66040" algn="r">
                        <a:lnSpc>
                          <a:spcPts val="695"/>
                        </a:lnSpc>
                        <a:spcBef>
                          <a:spcPts val="430"/>
                        </a:spcBef>
                        <a:spcAft>
                          <a:spcPts val="0"/>
                        </a:spcAft>
                      </a:pPr>
                      <a:r>
                        <a:rPr lang="en-US" sz="1100">
                          <a:solidFill>
                            <a:srgbClr val="231F20"/>
                          </a:solidFill>
                          <a:latin typeface="Georgia"/>
                          <a:ea typeface="Georgia"/>
                          <a:cs typeface="Georgia"/>
                        </a:rPr>
                        <a:t>5.27</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gridSpan="3">
                  <a:txBody>
                    <a:bodyPr/>
                    <a:lstStyle/>
                    <a:p>
                      <a:pPr marL="461010" marR="0" algn="l">
                        <a:lnSpc>
                          <a:spcPts val="695"/>
                        </a:lnSpc>
                        <a:spcBef>
                          <a:spcPts val="430"/>
                        </a:spcBef>
                        <a:spcAft>
                          <a:spcPts val="0"/>
                        </a:spcAft>
                      </a:pPr>
                      <a:r>
                        <a:rPr lang="en-US" sz="1100">
                          <a:solidFill>
                            <a:srgbClr val="231F20"/>
                          </a:solidFill>
                          <a:latin typeface="Georgia"/>
                          <a:ea typeface="Georgia"/>
                          <a:cs typeface="Georgia"/>
                        </a:rPr>
                        <a:t>6.11</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hMerge="1">
                  <a:txBody>
                    <a:bodyPr/>
                    <a:lstStyle/>
                    <a:p>
                      <a:endParaRPr lang="en-US"/>
                    </a:p>
                  </a:txBody>
                  <a:tcPr/>
                </a:tc>
                <a:tc hMerge="1">
                  <a:txBody>
                    <a:bodyPr/>
                    <a:lstStyle/>
                    <a:p>
                      <a:endParaRPr lang="en-US"/>
                    </a:p>
                  </a:txBody>
                  <a:tcPr/>
                </a:tc>
                <a:tc>
                  <a:txBody>
                    <a:bodyPr/>
                    <a:lstStyle/>
                    <a:p>
                      <a:pPr marL="0" marR="102235" algn="r">
                        <a:lnSpc>
                          <a:spcPts val="695"/>
                        </a:lnSpc>
                        <a:spcBef>
                          <a:spcPts val="430"/>
                        </a:spcBef>
                        <a:spcAft>
                          <a:spcPts val="0"/>
                        </a:spcAft>
                      </a:pPr>
                      <a:r>
                        <a:rPr lang="en-US" sz="1100">
                          <a:solidFill>
                            <a:srgbClr val="231F20"/>
                          </a:solidFill>
                          <a:latin typeface="Georgia"/>
                          <a:ea typeface="Georgia"/>
                          <a:cs typeface="Georgia"/>
                        </a:rPr>
                        <a:t>9.02</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143510" algn="r">
                        <a:lnSpc>
                          <a:spcPts val="695"/>
                        </a:lnSpc>
                        <a:spcBef>
                          <a:spcPts val="430"/>
                        </a:spcBef>
                        <a:spcAft>
                          <a:spcPts val="0"/>
                        </a:spcAft>
                      </a:pPr>
                      <a:r>
                        <a:rPr lang="en-US" sz="1100">
                          <a:solidFill>
                            <a:srgbClr val="231F20"/>
                          </a:solidFill>
                          <a:latin typeface="Georgia"/>
                          <a:ea typeface="Georgia"/>
                          <a:cs typeface="Georgia"/>
                        </a:rPr>
                        <a:t>7.80</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a:txBody>
                    <a:bodyPr/>
                    <a:lstStyle/>
                    <a:p>
                      <a:pPr marL="0" marR="194945" algn="r">
                        <a:lnSpc>
                          <a:spcPts val="695"/>
                        </a:lnSpc>
                        <a:spcBef>
                          <a:spcPts val="430"/>
                        </a:spcBef>
                        <a:spcAft>
                          <a:spcPts val="0"/>
                        </a:spcAft>
                      </a:pPr>
                      <a:r>
                        <a:rPr lang="en-US" sz="1100">
                          <a:solidFill>
                            <a:srgbClr val="231F20"/>
                          </a:solidFill>
                          <a:latin typeface="Georgia"/>
                          <a:ea typeface="Georgia"/>
                          <a:cs typeface="Georgia"/>
                        </a:rPr>
                        <a:t>8.68</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rowSpan="9">
                  <a:txBody>
                    <a:bodyPr/>
                    <a:lstStyle/>
                    <a:p>
                      <a:pPr marL="0" marR="0" algn="l">
                        <a:spcBef>
                          <a:spcPts val="0"/>
                        </a:spcBef>
                        <a:spcAft>
                          <a:spcPts val="0"/>
                        </a:spcAft>
                      </a:pPr>
                      <a:endParaRPr lang="en-US" sz="1200">
                        <a:latin typeface="Times New Roman"/>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DDE2E4"/>
                    </a:solidFill>
                  </a:tcPr>
                </a:tc>
                <a:tc>
                  <a:txBody>
                    <a:bodyPr/>
                    <a:lstStyle/>
                    <a:p>
                      <a:pPr marL="49530" marR="16510" algn="ctr">
                        <a:lnSpc>
                          <a:spcPts val="695"/>
                        </a:lnSpc>
                        <a:spcBef>
                          <a:spcPts val="430"/>
                        </a:spcBef>
                        <a:spcAft>
                          <a:spcPts val="0"/>
                        </a:spcAft>
                      </a:pPr>
                      <a:r>
                        <a:rPr lang="en-US" sz="1100">
                          <a:solidFill>
                            <a:srgbClr val="231F20"/>
                          </a:solidFill>
                          <a:latin typeface="Georgia"/>
                          <a:ea typeface="Georgia"/>
                          <a:cs typeface="Georgia"/>
                        </a:rPr>
                        <a:t>2.57</a:t>
                      </a:r>
                      <a:endParaRPr lang="en-US" sz="200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r>
              <a:tr h="219308">
                <a:tc>
                  <a:txBody>
                    <a:bodyPr/>
                    <a:lstStyle/>
                    <a:p>
                      <a:pPr marL="0" marR="0" algn="l">
                        <a:spcBef>
                          <a:spcPts val="0"/>
                        </a:spcBef>
                        <a:spcAft>
                          <a:spcPts val="0"/>
                        </a:spcAft>
                      </a:pPr>
                      <a:endParaRPr lang="en-US" sz="9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20675" algn="r">
                        <a:lnSpc>
                          <a:spcPts val="655"/>
                        </a:lnSpc>
                        <a:spcBef>
                          <a:spcPts val="0"/>
                        </a:spcBef>
                        <a:spcAft>
                          <a:spcPts val="0"/>
                        </a:spcAft>
                      </a:pPr>
                      <a:r>
                        <a:rPr lang="en-US" sz="1100">
                          <a:solidFill>
                            <a:srgbClr val="231F20"/>
                          </a:solidFill>
                          <a:latin typeface="Georgia"/>
                          <a:ea typeface="Georgia"/>
                          <a:cs typeface="Georgia"/>
                        </a:rPr>
                        <a:t>2016-17</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14300" algn="r">
                        <a:lnSpc>
                          <a:spcPts val="655"/>
                        </a:lnSpc>
                        <a:spcBef>
                          <a:spcPts val="0"/>
                        </a:spcBef>
                        <a:spcAft>
                          <a:spcPts val="0"/>
                        </a:spcAft>
                      </a:pPr>
                      <a:r>
                        <a:rPr lang="en-US" sz="1100">
                          <a:solidFill>
                            <a:srgbClr val="231F20"/>
                          </a:solidFill>
                          <a:latin typeface="Georgia"/>
                          <a:ea typeface="Georgia"/>
                          <a:cs typeface="Georgia"/>
                        </a:rPr>
                        <a:t>5.70</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66040" algn="r">
                        <a:lnSpc>
                          <a:spcPts val="655"/>
                        </a:lnSpc>
                        <a:spcBef>
                          <a:spcPts val="0"/>
                        </a:spcBef>
                        <a:spcAft>
                          <a:spcPts val="0"/>
                        </a:spcAft>
                      </a:pPr>
                      <a:r>
                        <a:rPr lang="en-US" sz="1100">
                          <a:solidFill>
                            <a:srgbClr val="231F20"/>
                          </a:solidFill>
                          <a:latin typeface="Georgia"/>
                          <a:ea typeface="Georgia"/>
                          <a:cs typeface="Georgia"/>
                        </a:rPr>
                        <a:t>4.80</a:t>
                      </a:r>
                      <a:endParaRPr lang="en-US" sz="2000">
                        <a:latin typeface="Georgia"/>
                        <a:ea typeface="Georgia"/>
                        <a:cs typeface="Georgia"/>
                      </a:endParaRPr>
                    </a:p>
                  </a:txBody>
                  <a:tcPr marL="0" marR="0" marT="0" marB="0">
                    <a:lnL>
                      <a:noFill/>
                    </a:lnL>
                    <a:lnR>
                      <a:noFill/>
                    </a:lnR>
                    <a:lnT>
                      <a:noFill/>
                    </a:lnT>
                    <a:lnB>
                      <a:noFill/>
                    </a:lnB>
                    <a:solidFill>
                      <a:srgbClr val="DDE2E4"/>
                    </a:solidFill>
                  </a:tcPr>
                </a:tc>
                <a:tc gridSpan="3">
                  <a:txBody>
                    <a:bodyPr/>
                    <a:lstStyle/>
                    <a:p>
                      <a:pPr marL="461010" marR="0" algn="l">
                        <a:lnSpc>
                          <a:spcPts val="655"/>
                        </a:lnSpc>
                        <a:spcBef>
                          <a:spcPts val="0"/>
                        </a:spcBef>
                        <a:spcAft>
                          <a:spcPts val="0"/>
                        </a:spcAft>
                      </a:pPr>
                      <a:r>
                        <a:rPr lang="en-US" sz="1100">
                          <a:solidFill>
                            <a:srgbClr val="231F20"/>
                          </a:solidFill>
                          <a:latin typeface="Georgia"/>
                          <a:ea typeface="Georgia"/>
                          <a:cs typeface="Georgia"/>
                        </a:rPr>
                        <a:t>5.62</a:t>
                      </a:r>
                      <a:endParaRPr lang="en-US" sz="2000">
                        <a:latin typeface="Georgia"/>
                        <a:ea typeface="Georgia"/>
                        <a:cs typeface="Georgia"/>
                      </a:endParaRPr>
                    </a:p>
                  </a:txBody>
                  <a:tcPr marL="0" marR="0" marT="0" marB="0">
                    <a:lnL>
                      <a:noFill/>
                    </a:lnL>
                    <a:lnR>
                      <a:noFill/>
                    </a:lnR>
                    <a:lnT>
                      <a:noFill/>
                    </a:lnT>
                    <a:lnB>
                      <a:noFill/>
                    </a:lnB>
                    <a:solidFill>
                      <a:srgbClr val="DDE2E4"/>
                    </a:solidFill>
                  </a:tcPr>
                </a:tc>
                <a:tc hMerge="1">
                  <a:txBody>
                    <a:bodyPr/>
                    <a:lstStyle/>
                    <a:p>
                      <a:endParaRPr lang="en-US"/>
                    </a:p>
                  </a:txBody>
                  <a:tcPr/>
                </a:tc>
                <a:tc hMerge="1">
                  <a:txBody>
                    <a:bodyPr/>
                    <a:lstStyle/>
                    <a:p>
                      <a:endParaRPr lang="en-US"/>
                    </a:p>
                  </a:txBody>
                  <a:tcPr/>
                </a:tc>
                <a:tc>
                  <a:txBody>
                    <a:bodyPr/>
                    <a:lstStyle/>
                    <a:p>
                      <a:pPr marL="0" marR="102235" algn="r">
                        <a:lnSpc>
                          <a:spcPts val="655"/>
                        </a:lnSpc>
                        <a:spcBef>
                          <a:spcPts val="0"/>
                        </a:spcBef>
                        <a:spcAft>
                          <a:spcPts val="0"/>
                        </a:spcAft>
                      </a:pPr>
                      <a:r>
                        <a:rPr lang="en-US" sz="1100">
                          <a:solidFill>
                            <a:srgbClr val="231F20"/>
                          </a:solidFill>
                          <a:latin typeface="Georgia"/>
                          <a:ea typeface="Georgia"/>
                          <a:cs typeface="Georgia"/>
                        </a:rPr>
                        <a:t>8.44</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43510" algn="r">
                        <a:lnSpc>
                          <a:spcPts val="655"/>
                        </a:lnSpc>
                        <a:spcBef>
                          <a:spcPts val="0"/>
                        </a:spcBef>
                        <a:spcAft>
                          <a:spcPts val="0"/>
                        </a:spcAft>
                      </a:pPr>
                      <a:r>
                        <a:rPr lang="en-US" sz="1100">
                          <a:solidFill>
                            <a:srgbClr val="231F20"/>
                          </a:solidFill>
                          <a:latin typeface="Georgia"/>
                          <a:ea typeface="Georgia"/>
                          <a:cs typeface="Georgia"/>
                        </a:rPr>
                        <a:t>7.49</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94945" algn="r">
                        <a:lnSpc>
                          <a:spcPts val="655"/>
                        </a:lnSpc>
                        <a:spcBef>
                          <a:spcPts val="0"/>
                        </a:spcBef>
                        <a:spcAft>
                          <a:spcPts val="0"/>
                        </a:spcAft>
                      </a:pPr>
                      <a:r>
                        <a:rPr lang="en-US" sz="1100">
                          <a:solidFill>
                            <a:srgbClr val="231F20"/>
                          </a:solidFill>
                          <a:latin typeface="Georgia"/>
                          <a:ea typeface="Georgia"/>
                          <a:cs typeface="Georgia"/>
                        </a:rPr>
                        <a:t>8.15</a:t>
                      </a:r>
                      <a:endParaRPr lang="en-US" sz="2000">
                        <a:latin typeface="Georgia"/>
                        <a:ea typeface="Georgia"/>
                        <a:cs typeface="Georgia"/>
                      </a:endParaRPr>
                    </a:p>
                  </a:txBody>
                  <a:tcPr marL="0" marR="0" marT="0" marB="0">
                    <a:lnL>
                      <a:noFill/>
                    </a:lnL>
                    <a:lnR>
                      <a:noFill/>
                    </a:lnR>
                    <a:lnT>
                      <a:noFill/>
                    </a:lnT>
                    <a:lnB>
                      <a:noFill/>
                    </a:lnB>
                    <a:solidFill>
                      <a:srgbClr val="DDE2E4"/>
                    </a:solidFill>
                  </a:tcPr>
                </a:tc>
                <a:tc vMerge="1">
                  <a:txBody>
                    <a:bodyPr/>
                    <a:lstStyle/>
                    <a:p>
                      <a:endParaRPr lang="en-US"/>
                    </a:p>
                  </a:txBody>
                  <a:tcPr/>
                </a:tc>
                <a:tc>
                  <a:txBody>
                    <a:bodyPr/>
                    <a:lstStyle/>
                    <a:p>
                      <a:pPr marL="49530" marR="16510" algn="ctr">
                        <a:lnSpc>
                          <a:spcPts val="655"/>
                        </a:lnSpc>
                        <a:spcBef>
                          <a:spcPts val="0"/>
                        </a:spcBef>
                        <a:spcAft>
                          <a:spcPts val="0"/>
                        </a:spcAft>
                      </a:pPr>
                      <a:r>
                        <a:rPr lang="en-US" sz="1100">
                          <a:solidFill>
                            <a:srgbClr val="231F20"/>
                          </a:solidFill>
                          <a:latin typeface="Georgia"/>
                          <a:ea typeface="Georgia"/>
                          <a:cs typeface="Georgia"/>
                        </a:rPr>
                        <a:t>2.53</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226619">
                <a:tc>
                  <a:txBody>
                    <a:bodyPr/>
                    <a:lstStyle/>
                    <a:p>
                      <a:pPr marL="35560" marR="0" algn="l">
                        <a:lnSpc>
                          <a:spcPts val="680"/>
                        </a:lnSpc>
                        <a:spcBef>
                          <a:spcPts val="0"/>
                        </a:spcBef>
                        <a:spcAft>
                          <a:spcPts val="0"/>
                        </a:spcAft>
                      </a:pPr>
                      <a:r>
                        <a:rPr lang="en-US" sz="1100">
                          <a:solidFill>
                            <a:srgbClr val="231F20"/>
                          </a:solidFill>
                          <a:latin typeface="Georgia"/>
                          <a:ea typeface="Georgia"/>
                          <a:cs typeface="Georgia"/>
                        </a:rPr>
                        <a:t>PVBs</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20675" algn="r">
                        <a:lnSpc>
                          <a:spcPts val="675"/>
                        </a:lnSpc>
                        <a:spcBef>
                          <a:spcPts val="0"/>
                        </a:spcBef>
                        <a:spcAft>
                          <a:spcPts val="0"/>
                        </a:spcAft>
                      </a:pPr>
                      <a:r>
                        <a:rPr lang="en-US" sz="1100">
                          <a:solidFill>
                            <a:srgbClr val="231F20"/>
                          </a:solidFill>
                          <a:latin typeface="Georgia"/>
                          <a:ea typeface="Georgia"/>
                          <a:cs typeface="Georgia"/>
                        </a:rPr>
                        <a:t>2015-16</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14300" algn="r">
                        <a:lnSpc>
                          <a:spcPts val="675"/>
                        </a:lnSpc>
                        <a:spcBef>
                          <a:spcPts val="0"/>
                        </a:spcBef>
                        <a:spcAft>
                          <a:spcPts val="0"/>
                        </a:spcAft>
                      </a:pPr>
                      <a:r>
                        <a:rPr lang="en-US" sz="1100">
                          <a:solidFill>
                            <a:srgbClr val="231F20"/>
                          </a:solidFill>
                          <a:latin typeface="Georgia"/>
                          <a:ea typeface="Georgia"/>
                          <a:cs typeface="Georgia"/>
                        </a:rPr>
                        <a:t>6.08</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66040" algn="r">
                        <a:lnSpc>
                          <a:spcPts val="675"/>
                        </a:lnSpc>
                        <a:spcBef>
                          <a:spcPts val="0"/>
                        </a:spcBef>
                        <a:spcAft>
                          <a:spcPts val="0"/>
                        </a:spcAft>
                      </a:pPr>
                      <a:r>
                        <a:rPr lang="en-US" sz="1100" dirty="0">
                          <a:solidFill>
                            <a:srgbClr val="231F20"/>
                          </a:solidFill>
                          <a:latin typeface="Georgia"/>
                          <a:ea typeface="Georgia"/>
                          <a:cs typeface="Georgia"/>
                        </a:rPr>
                        <a:t>6.27</a:t>
                      </a:r>
                      <a:endParaRPr lang="en-US" sz="2000" dirty="0">
                        <a:latin typeface="Georgia"/>
                        <a:ea typeface="Georgia"/>
                        <a:cs typeface="Georgia"/>
                      </a:endParaRPr>
                    </a:p>
                  </a:txBody>
                  <a:tcPr marL="0" marR="0" marT="0" marB="0">
                    <a:lnL>
                      <a:noFill/>
                    </a:lnL>
                    <a:lnR>
                      <a:noFill/>
                    </a:lnR>
                    <a:lnT>
                      <a:noFill/>
                    </a:lnT>
                    <a:lnB>
                      <a:noFill/>
                    </a:lnB>
                    <a:solidFill>
                      <a:srgbClr val="DDE2E4"/>
                    </a:solidFill>
                  </a:tcPr>
                </a:tc>
                <a:tc gridSpan="3">
                  <a:txBody>
                    <a:bodyPr/>
                    <a:lstStyle/>
                    <a:p>
                      <a:pPr marL="461010" marR="0" algn="l">
                        <a:lnSpc>
                          <a:spcPts val="675"/>
                        </a:lnSpc>
                        <a:spcBef>
                          <a:spcPts val="0"/>
                        </a:spcBef>
                        <a:spcAft>
                          <a:spcPts val="0"/>
                        </a:spcAft>
                      </a:pPr>
                      <a:r>
                        <a:rPr lang="en-US" sz="1100">
                          <a:solidFill>
                            <a:srgbClr val="231F20"/>
                          </a:solidFill>
                          <a:latin typeface="Georgia"/>
                          <a:ea typeface="Georgia"/>
                          <a:cs typeface="Georgia"/>
                        </a:rPr>
                        <a:t>6.11</a:t>
                      </a:r>
                      <a:endParaRPr lang="en-US" sz="2000">
                        <a:latin typeface="Georgia"/>
                        <a:ea typeface="Georgia"/>
                        <a:cs typeface="Georgia"/>
                      </a:endParaRPr>
                    </a:p>
                  </a:txBody>
                  <a:tcPr marL="0" marR="0" marT="0" marB="0">
                    <a:lnL>
                      <a:noFill/>
                    </a:lnL>
                    <a:lnR>
                      <a:noFill/>
                    </a:lnR>
                    <a:lnT>
                      <a:noFill/>
                    </a:lnT>
                    <a:lnB>
                      <a:noFill/>
                    </a:lnB>
                    <a:solidFill>
                      <a:srgbClr val="DDE2E4"/>
                    </a:solidFill>
                  </a:tcPr>
                </a:tc>
                <a:tc hMerge="1">
                  <a:txBody>
                    <a:bodyPr/>
                    <a:lstStyle/>
                    <a:p>
                      <a:endParaRPr lang="en-US"/>
                    </a:p>
                  </a:txBody>
                  <a:tcPr/>
                </a:tc>
                <a:tc hMerge="1">
                  <a:txBody>
                    <a:bodyPr/>
                    <a:lstStyle/>
                    <a:p>
                      <a:endParaRPr lang="en-US"/>
                    </a:p>
                  </a:txBody>
                  <a:tcPr/>
                </a:tc>
                <a:tc>
                  <a:txBody>
                    <a:bodyPr/>
                    <a:lstStyle/>
                    <a:p>
                      <a:pPr marL="0" marR="102235" algn="r">
                        <a:lnSpc>
                          <a:spcPts val="675"/>
                        </a:lnSpc>
                        <a:spcBef>
                          <a:spcPts val="0"/>
                        </a:spcBef>
                        <a:spcAft>
                          <a:spcPts val="0"/>
                        </a:spcAft>
                      </a:pPr>
                      <a:r>
                        <a:rPr lang="en-US" sz="1100">
                          <a:solidFill>
                            <a:srgbClr val="231F20"/>
                          </a:solidFill>
                          <a:latin typeface="Georgia"/>
                          <a:ea typeface="Georgia"/>
                          <a:cs typeface="Georgia"/>
                        </a:rPr>
                        <a:t>10.46</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43510" algn="r">
                        <a:lnSpc>
                          <a:spcPts val="675"/>
                        </a:lnSpc>
                        <a:spcBef>
                          <a:spcPts val="0"/>
                        </a:spcBef>
                        <a:spcAft>
                          <a:spcPts val="0"/>
                        </a:spcAft>
                      </a:pPr>
                      <a:r>
                        <a:rPr lang="en-US" sz="1100">
                          <a:solidFill>
                            <a:srgbClr val="231F20"/>
                          </a:solidFill>
                          <a:latin typeface="Georgia"/>
                          <a:ea typeface="Georgia"/>
                          <a:cs typeface="Georgia"/>
                        </a:rPr>
                        <a:t>7.49</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94945" algn="r">
                        <a:lnSpc>
                          <a:spcPts val="675"/>
                        </a:lnSpc>
                        <a:spcBef>
                          <a:spcPts val="0"/>
                        </a:spcBef>
                        <a:spcAft>
                          <a:spcPts val="0"/>
                        </a:spcAft>
                      </a:pPr>
                      <a:r>
                        <a:rPr lang="en-US" sz="1100">
                          <a:solidFill>
                            <a:srgbClr val="231F20"/>
                          </a:solidFill>
                          <a:latin typeface="Georgia"/>
                          <a:ea typeface="Georgia"/>
                          <a:cs typeface="Georgia"/>
                        </a:rPr>
                        <a:t>9.59</a:t>
                      </a:r>
                      <a:endParaRPr lang="en-US" sz="2000">
                        <a:latin typeface="Georgia"/>
                        <a:ea typeface="Georgia"/>
                        <a:cs typeface="Georgia"/>
                      </a:endParaRPr>
                    </a:p>
                  </a:txBody>
                  <a:tcPr marL="0" marR="0" marT="0" marB="0">
                    <a:lnL>
                      <a:noFill/>
                    </a:lnL>
                    <a:lnR>
                      <a:noFill/>
                    </a:lnR>
                    <a:lnT>
                      <a:noFill/>
                    </a:lnT>
                    <a:lnB>
                      <a:noFill/>
                    </a:lnB>
                    <a:solidFill>
                      <a:srgbClr val="DDE2E4"/>
                    </a:solidFill>
                  </a:tcPr>
                </a:tc>
                <a:tc vMerge="1">
                  <a:txBody>
                    <a:bodyPr/>
                    <a:lstStyle/>
                    <a:p>
                      <a:endParaRPr lang="en-US"/>
                    </a:p>
                  </a:txBody>
                  <a:tcPr/>
                </a:tc>
                <a:tc>
                  <a:txBody>
                    <a:bodyPr/>
                    <a:lstStyle/>
                    <a:p>
                      <a:pPr marL="49530" marR="16510" algn="ctr">
                        <a:lnSpc>
                          <a:spcPts val="675"/>
                        </a:lnSpc>
                        <a:spcBef>
                          <a:spcPts val="0"/>
                        </a:spcBef>
                        <a:spcAft>
                          <a:spcPts val="0"/>
                        </a:spcAft>
                      </a:pPr>
                      <a:r>
                        <a:rPr lang="en-US" sz="1100">
                          <a:solidFill>
                            <a:srgbClr val="231F20"/>
                          </a:solidFill>
                          <a:latin typeface="Georgia"/>
                          <a:ea typeface="Georgia"/>
                          <a:cs typeface="Georgia"/>
                        </a:rPr>
                        <a:t>3.48</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219308">
                <a:tc>
                  <a:txBody>
                    <a:bodyPr/>
                    <a:lstStyle/>
                    <a:p>
                      <a:pPr marL="0" marR="0" algn="l">
                        <a:spcBef>
                          <a:spcPts val="0"/>
                        </a:spcBef>
                        <a:spcAft>
                          <a:spcPts val="0"/>
                        </a:spcAft>
                      </a:pPr>
                      <a:endParaRPr lang="en-US" sz="900">
                        <a:latin typeface="Times New Roman"/>
                        <a:ea typeface="Georgia"/>
                        <a:cs typeface="Georgia"/>
                      </a:endParaRPr>
                    </a:p>
                  </a:txBody>
                  <a:tcPr marL="0" marR="0" marT="0" marB="0">
                    <a:lnL>
                      <a:noFill/>
                    </a:lnL>
                    <a:lnR>
                      <a:noFill/>
                    </a:lnR>
                    <a:lnT>
                      <a:noFill/>
                    </a:lnT>
                    <a:lnB>
                      <a:noFill/>
                    </a:lnB>
                    <a:solidFill>
                      <a:srgbClr val="DDE2E4"/>
                    </a:solidFill>
                  </a:tcPr>
                </a:tc>
                <a:tc>
                  <a:txBody>
                    <a:bodyPr/>
                    <a:lstStyle/>
                    <a:p>
                      <a:pPr marL="0" marR="320675" algn="r">
                        <a:lnSpc>
                          <a:spcPts val="655"/>
                        </a:lnSpc>
                        <a:spcBef>
                          <a:spcPts val="0"/>
                        </a:spcBef>
                        <a:spcAft>
                          <a:spcPts val="0"/>
                        </a:spcAft>
                      </a:pPr>
                      <a:r>
                        <a:rPr lang="en-US" sz="1100">
                          <a:solidFill>
                            <a:srgbClr val="231F20"/>
                          </a:solidFill>
                          <a:latin typeface="Georgia"/>
                          <a:ea typeface="Georgia"/>
                          <a:cs typeface="Georgia"/>
                        </a:rPr>
                        <a:t>2016-17</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14300" algn="r">
                        <a:lnSpc>
                          <a:spcPts val="655"/>
                        </a:lnSpc>
                        <a:spcBef>
                          <a:spcPts val="0"/>
                        </a:spcBef>
                        <a:spcAft>
                          <a:spcPts val="0"/>
                        </a:spcAft>
                      </a:pPr>
                      <a:r>
                        <a:rPr lang="en-US" sz="1100">
                          <a:solidFill>
                            <a:srgbClr val="231F20"/>
                          </a:solidFill>
                          <a:latin typeface="Georgia"/>
                          <a:ea typeface="Georgia"/>
                          <a:cs typeface="Georgia"/>
                        </a:rPr>
                        <a:t>5.59</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66040" algn="r">
                        <a:lnSpc>
                          <a:spcPts val="655"/>
                        </a:lnSpc>
                        <a:spcBef>
                          <a:spcPts val="0"/>
                        </a:spcBef>
                        <a:spcAft>
                          <a:spcPts val="0"/>
                        </a:spcAft>
                      </a:pPr>
                      <a:r>
                        <a:rPr lang="en-US" sz="1100">
                          <a:solidFill>
                            <a:srgbClr val="231F20"/>
                          </a:solidFill>
                          <a:latin typeface="Georgia"/>
                          <a:ea typeface="Georgia"/>
                          <a:cs typeface="Georgia"/>
                        </a:rPr>
                        <a:t>6.56</a:t>
                      </a:r>
                      <a:endParaRPr lang="en-US" sz="2000">
                        <a:latin typeface="Georgia"/>
                        <a:ea typeface="Georgia"/>
                        <a:cs typeface="Georgia"/>
                      </a:endParaRPr>
                    </a:p>
                  </a:txBody>
                  <a:tcPr marL="0" marR="0" marT="0" marB="0">
                    <a:lnL>
                      <a:noFill/>
                    </a:lnL>
                    <a:lnR>
                      <a:noFill/>
                    </a:lnR>
                    <a:lnT>
                      <a:noFill/>
                    </a:lnT>
                    <a:lnB>
                      <a:noFill/>
                    </a:lnB>
                    <a:solidFill>
                      <a:srgbClr val="DDE2E4"/>
                    </a:solidFill>
                  </a:tcPr>
                </a:tc>
                <a:tc gridSpan="3">
                  <a:txBody>
                    <a:bodyPr/>
                    <a:lstStyle/>
                    <a:p>
                      <a:pPr marL="461010" marR="0" algn="l">
                        <a:lnSpc>
                          <a:spcPts val="655"/>
                        </a:lnSpc>
                        <a:spcBef>
                          <a:spcPts val="0"/>
                        </a:spcBef>
                        <a:spcAft>
                          <a:spcPts val="0"/>
                        </a:spcAft>
                      </a:pPr>
                      <a:r>
                        <a:rPr lang="en-US" sz="1100">
                          <a:solidFill>
                            <a:srgbClr val="231F20"/>
                          </a:solidFill>
                          <a:latin typeface="Georgia"/>
                          <a:ea typeface="Georgia"/>
                          <a:cs typeface="Georgia"/>
                        </a:rPr>
                        <a:t>5.76</a:t>
                      </a:r>
                      <a:endParaRPr lang="en-US" sz="2000">
                        <a:latin typeface="Georgia"/>
                        <a:ea typeface="Georgia"/>
                        <a:cs typeface="Georgia"/>
                      </a:endParaRPr>
                    </a:p>
                  </a:txBody>
                  <a:tcPr marL="0" marR="0" marT="0" marB="0">
                    <a:lnL>
                      <a:noFill/>
                    </a:lnL>
                    <a:lnR>
                      <a:noFill/>
                    </a:lnR>
                    <a:lnT>
                      <a:noFill/>
                    </a:lnT>
                    <a:lnB>
                      <a:noFill/>
                    </a:lnB>
                    <a:solidFill>
                      <a:srgbClr val="DDE2E4"/>
                    </a:solidFill>
                  </a:tcPr>
                </a:tc>
                <a:tc hMerge="1">
                  <a:txBody>
                    <a:bodyPr/>
                    <a:lstStyle/>
                    <a:p>
                      <a:endParaRPr lang="en-US"/>
                    </a:p>
                  </a:txBody>
                  <a:tcPr/>
                </a:tc>
                <a:tc hMerge="1">
                  <a:txBody>
                    <a:bodyPr/>
                    <a:lstStyle/>
                    <a:p>
                      <a:endParaRPr lang="en-US"/>
                    </a:p>
                  </a:txBody>
                  <a:tcPr/>
                </a:tc>
                <a:tc>
                  <a:txBody>
                    <a:bodyPr/>
                    <a:lstStyle/>
                    <a:p>
                      <a:pPr marL="0" marR="102235" algn="r">
                        <a:lnSpc>
                          <a:spcPts val="655"/>
                        </a:lnSpc>
                        <a:spcBef>
                          <a:spcPts val="0"/>
                        </a:spcBef>
                        <a:spcAft>
                          <a:spcPts val="0"/>
                        </a:spcAft>
                      </a:pPr>
                      <a:r>
                        <a:rPr lang="en-US" sz="1100">
                          <a:solidFill>
                            <a:srgbClr val="231F20"/>
                          </a:solidFill>
                          <a:latin typeface="Georgia"/>
                          <a:ea typeface="Georgia"/>
                          <a:cs typeface="Georgia"/>
                        </a:rPr>
                        <a:t>9.99</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43510" algn="r">
                        <a:lnSpc>
                          <a:spcPts val="655"/>
                        </a:lnSpc>
                        <a:spcBef>
                          <a:spcPts val="0"/>
                        </a:spcBef>
                        <a:spcAft>
                          <a:spcPts val="0"/>
                        </a:spcAft>
                      </a:pPr>
                      <a:r>
                        <a:rPr lang="en-US" sz="1100">
                          <a:solidFill>
                            <a:srgbClr val="231F20"/>
                          </a:solidFill>
                          <a:latin typeface="Georgia"/>
                          <a:ea typeface="Georgia"/>
                          <a:cs typeface="Georgia"/>
                        </a:rPr>
                        <a:t>7.49</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94945" algn="r">
                        <a:lnSpc>
                          <a:spcPts val="655"/>
                        </a:lnSpc>
                        <a:spcBef>
                          <a:spcPts val="0"/>
                        </a:spcBef>
                        <a:spcAft>
                          <a:spcPts val="0"/>
                        </a:spcAft>
                      </a:pPr>
                      <a:r>
                        <a:rPr lang="en-US" sz="1100">
                          <a:solidFill>
                            <a:srgbClr val="231F20"/>
                          </a:solidFill>
                          <a:latin typeface="Georgia"/>
                          <a:ea typeface="Georgia"/>
                          <a:cs typeface="Georgia"/>
                        </a:rPr>
                        <a:t>9.28</a:t>
                      </a:r>
                      <a:endParaRPr lang="en-US" sz="2000">
                        <a:latin typeface="Georgia"/>
                        <a:ea typeface="Georgia"/>
                        <a:cs typeface="Georgia"/>
                      </a:endParaRPr>
                    </a:p>
                  </a:txBody>
                  <a:tcPr marL="0" marR="0" marT="0" marB="0">
                    <a:lnL>
                      <a:noFill/>
                    </a:lnL>
                    <a:lnR>
                      <a:noFill/>
                    </a:lnR>
                    <a:lnT>
                      <a:noFill/>
                    </a:lnT>
                    <a:lnB>
                      <a:noFill/>
                    </a:lnB>
                    <a:solidFill>
                      <a:srgbClr val="DDE2E4"/>
                    </a:solidFill>
                  </a:tcPr>
                </a:tc>
                <a:tc vMerge="1">
                  <a:txBody>
                    <a:bodyPr/>
                    <a:lstStyle/>
                    <a:p>
                      <a:endParaRPr lang="en-US"/>
                    </a:p>
                  </a:txBody>
                  <a:tcPr/>
                </a:tc>
                <a:tc>
                  <a:txBody>
                    <a:bodyPr/>
                    <a:lstStyle/>
                    <a:p>
                      <a:pPr marL="49530" marR="16510" algn="ctr">
                        <a:lnSpc>
                          <a:spcPts val="655"/>
                        </a:lnSpc>
                        <a:spcBef>
                          <a:spcPts val="0"/>
                        </a:spcBef>
                        <a:spcAft>
                          <a:spcPts val="0"/>
                        </a:spcAft>
                      </a:pPr>
                      <a:r>
                        <a:rPr lang="en-US" sz="1100">
                          <a:solidFill>
                            <a:srgbClr val="231F20"/>
                          </a:solidFill>
                          <a:latin typeface="Georgia"/>
                          <a:ea typeface="Georgia"/>
                          <a:cs typeface="Georgia"/>
                        </a:rPr>
                        <a:t>3.52</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204688">
                <a:tc>
                  <a:txBody>
                    <a:bodyPr/>
                    <a:lstStyle/>
                    <a:p>
                      <a:pPr marL="35560" marR="0" algn="l">
                        <a:lnSpc>
                          <a:spcPts val="680"/>
                        </a:lnSpc>
                        <a:spcBef>
                          <a:spcPts val="0"/>
                        </a:spcBef>
                        <a:spcAft>
                          <a:spcPts val="0"/>
                        </a:spcAft>
                      </a:pPr>
                      <a:r>
                        <a:rPr lang="en-US" sz="1100">
                          <a:solidFill>
                            <a:srgbClr val="231F20"/>
                          </a:solidFill>
                          <a:latin typeface="Georgia"/>
                          <a:ea typeface="Georgia"/>
                          <a:cs typeface="Georgia"/>
                        </a:rPr>
                        <a:t>FBs</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20675" algn="r">
                        <a:lnSpc>
                          <a:spcPts val="675"/>
                        </a:lnSpc>
                        <a:spcBef>
                          <a:spcPts val="0"/>
                        </a:spcBef>
                        <a:spcAft>
                          <a:spcPts val="0"/>
                        </a:spcAft>
                      </a:pPr>
                      <a:r>
                        <a:rPr lang="en-US" sz="1100">
                          <a:solidFill>
                            <a:srgbClr val="231F20"/>
                          </a:solidFill>
                          <a:latin typeface="Georgia"/>
                          <a:ea typeface="Georgia"/>
                          <a:cs typeface="Georgia"/>
                        </a:rPr>
                        <a:t>2015-16</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13665" algn="r">
                        <a:lnSpc>
                          <a:spcPts val="675"/>
                        </a:lnSpc>
                        <a:spcBef>
                          <a:spcPts val="0"/>
                        </a:spcBef>
                        <a:spcAft>
                          <a:spcPts val="0"/>
                        </a:spcAft>
                      </a:pPr>
                      <a:r>
                        <a:rPr lang="en-US" sz="1100">
                          <a:solidFill>
                            <a:srgbClr val="231F20"/>
                          </a:solidFill>
                          <a:latin typeface="Georgia"/>
                          <a:ea typeface="Georgia"/>
                          <a:cs typeface="Georgia"/>
                        </a:rPr>
                        <a:t>4.46</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66040" algn="r">
                        <a:lnSpc>
                          <a:spcPts val="675"/>
                        </a:lnSpc>
                        <a:spcBef>
                          <a:spcPts val="0"/>
                        </a:spcBef>
                        <a:spcAft>
                          <a:spcPts val="0"/>
                        </a:spcAft>
                      </a:pPr>
                      <a:r>
                        <a:rPr lang="en-US" sz="1100">
                          <a:solidFill>
                            <a:srgbClr val="231F20"/>
                          </a:solidFill>
                          <a:latin typeface="Georgia"/>
                          <a:ea typeface="Georgia"/>
                          <a:cs typeface="Georgia"/>
                        </a:rPr>
                        <a:t>4.00</a:t>
                      </a:r>
                      <a:endParaRPr lang="en-US" sz="2000">
                        <a:latin typeface="Georgia"/>
                        <a:ea typeface="Georgia"/>
                        <a:cs typeface="Georgia"/>
                      </a:endParaRPr>
                    </a:p>
                  </a:txBody>
                  <a:tcPr marL="0" marR="0" marT="0" marB="0">
                    <a:lnL>
                      <a:noFill/>
                    </a:lnL>
                    <a:lnR>
                      <a:noFill/>
                    </a:lnR>
                    <a:lnT>
                      <a:noFill/>
                    </a:lnT>
                    <a:lnB>
                      <a:noFill/>
                    </a:lnB>
                    <a:solidFill>
                      <a:srgbClr val="DDE2E4"/>
                    </a:solidFill>
                  </a:tcPr>
                </a:tc>
                <a:tc gridSpan="3">
                  <a:txBody>
                    <a:bodyPr/>
                    <a:lstStyle/>
                    <a:p>
                      <a:pPr marL="461010" marR="0" algn="l">
                        <a:lnSpc>
                          <a:spcPts val="675"/>
                        </a:lnSpc>
                        <a:spcBef>
                          <a:spcPts val="0"/>
                        </a:spcBef>
                        <a:spcAft>
                          <a:spcPts val="0"/>
                        </a:spcAft>
                      </a:pPr>
                      <a:r>
                        <a:rPr lang="en-US" sz="1100">
                          <a:solidFill>
                            <a:srgbClr val="231F20"/>
                          </a:solidFill>
                          <a:latin typeface="Georgia"/>
                          <a:ea typeface="Georgia"/>
                          <a:cs typeface="Georgia"/>
                        </a:rPr>
                        <a:t>4.36</a:t>
                      </a:r>
                      <a:endParaRPr lang="en-US" sz="2000">
                        <a:latin typeface="Georgia"/>
                        <a:ea typeface="Georgia"/>
                        <a:cs typeface="Georgia"/>
                      </a:endParaRPr>
                    </a:p>
                  </a:txBody>
                  <a:tcPr marL="0" marR="0" marT="0" marB="0">
                    <a:lnL>
                      <a:noFill/>
                    </a:lnL>
                    <a:lnR>
                      <a:noFill/>
                    </a:lnR>
                    <a:lnT>
                      <a:noFill/>
                    </a:lnT>
                    <a:lnB>
                      <a:noFill/>
                    </a:lnB>
                    <a:solidFill>
                      <a:srgbClr val="DDE2E4"/>
                    </a:solidFill>
                  </a:tcPr>
                </a:tc>
                <a:tc hMerge="1">
                  <a:txBody>
                    <a:bodyPr/>
                    <a:lstStyle/>
                    <a:p>
                      <a:endParaRPr lang="en-US"/>
                    </a:p>
                  </a:txBody>
                  <a:tcPr/>
                </a:tc>
                <a:tc hMerge="1">
                  <a:txBody>
                    <a:bodyPr/>
                    <a:lstStyle/>
                    <a:p>
                      <a:endParaRPr lang="en-US"/>
                    </a:p>
                  </a:txBody>
                  <a:tcPr/>
                </a:tc>
                <a:tc>
                  <a:txBody>
                    <a:bodyPr/>
                    <a:lstStyle/>
                    <a:p>
                      <a:pPr marL="0" marR="102870" algn="r">
                        <a:lnSpc>
                          <a:spcPts val="675"/>
                        </a:lnSpc>
                        <a:spcBef>
                          <a:spcPts val="0"/>
                        </a:spcBef>
                        <a:spcAft>
                          <a:spcPts val="0"/>
                        </a:spcAft>
                      </a:pPr>
                      <a:r>
                        <a:rPr lang="en-US" sz="1100">
                          <a:solidFill>
                            <a:srgbClr val="231F20"/>
                          </a:solidFill>
                          <a:latin typeface="Georgia"/>
                          <a:ea typeface="Georgia"/>
                          <a:cs typeface="Georgia"/>
                        </a:rPr>
                        <a:t>8.95</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43510" algn="r">
                        <a:lnSpc>
                          <a:spcPts val="675"/>
                        </a:lnSpc>
                        <a:spcBef>
                          <a:spcPts val="0"/>
                        </a:spcBef>
                        <a:spcAft>
                          <a:spcPts val="0"/>
                        </a:spcAft>
                      </a:pPr>
                      <a:r>
                        <a:rPr lang="en-US" sz="1100">
                          <a:solidFill>
                            <a:srgbClr val="231F20"/>
                          </a:solidFill>
                          <a:latin typeface="Georgia"/>
                          <a:ea typeface="Georgia"/>
                          <a:cs typeface="Georgia"/>
                        </a:rPr>
                        <a:t>7.28</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94945" algn="r">
                        <a:lnSpc>
                          <a:spcPts val="675"/>
                        </a:lnSpc>
                        <a:spcBef>
                          <a:spcPts val="0"/>
                        </a:spcBef>
                        <a:spcAft>
                          <a:spcPts val="0"/>
                        </a:spcAft>
                      </a:pPr>
                      <a:r>
                        <a:rPr lang="en-US" sz="1100">
                          <a:solidFill>
                            <a:srgbClr val="231F20"/>
                          </a:solidFill>
                          <a:latin typeface="Georgia"/>
                          <a:ea typeface="Georgia"/>
                          <a:cs typeface="Georgia"/>
                        </a:rPr>
                        <a:t>8.22</a:t>
                      </a:r>
                      <a:endParaRPr lang="en-US" sz="2000">
                        <a:latin typeface="Georgia"/>
                        <a:ea typeface="Georgia"/>
                        <a:cs typeface="Georgia"/>
                      </a:endParaRPr>
                    </a:p>
                  </a:txBody>
                  <a:tcPr marL="0" marR="0" marT="0" marB="0">
                    <a:lnL>
                      <a:noFill/>
                    </a:lnL>
                    <a:lnR>
                      <a:noFill/>
                    </a:lnR>
                    <a:lnT>
                      <a:noFill/>
                    </a:lnT>
                    <a:lnB>
                      <a:noFill/>
                    </a:lnB>
                    <a:solidFill>
                      <a:srgbClr val="DDE2E4"/>
                    </a:solidFill>
                  </a:tcPr>
                </a:tc>
                <a:tc vMerge="1">
                  <a:txBody>
                    <a:bodyPr/>
                    <a:lstStyle/>
                    <a:p>
                      <a:endParaRPr lang="en-US"/>
                    </a:p>
                  </a:txBody>
                  <a:tcPr/>
                </a:tc>
                <a:tc rowSpan="2">
                  <a:txBody>
                    <a:bodyPr/>
                    <a:lstStyle/>
                    <a:p>
                      <a:pPr marL="49530" marR="16510" algn="ctr">
                        <a:lnSpc>
                          <a:spcPts val="675"/>
                        </a:lnSpc>
                        <a:spcBef>
                          <a:spcPts val="0"/>
                        </a:spcBef>
                        <a:spcAft>
                          <a:spcPts val="0"/>
                        </a:spcAft>
                      </a:pPr>
                      <a:r>
                        <a:rPr lang="en-US" sz="1100">
                          <a:solidFill>
                            <a:srgbClr val="231F20"/>
                          </a:solidFill>
                          <a:latin typeface="Georgia"/>
                          <a:ea typeface="Georgia"/>
                          <a:cs typeface="Georgia"/>
                        </a:rPr>
                        <a:t>3.86</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58483">
                <a:tc rowSpan="2">
                  <a:txBody>
                    <a:bodyPr/>
                    <a:lstStyle/>
                    <a:p>
                      <a:endParaRPr lang="en-US" sz="3600"/>
                    </a:p>
                  </a:txBody>
                  <a:tcPr marL="0" marR="0" marT="0" marB="0">
                    <a:lnL>
                      <a:noFill/>
                    </a:lnL>
                    <a:lnR>
                      <a:noFill/>
                    </a:lnR>
                    <a:lnT>
                      <a:noFill/>
                    </a:lnT>
                    <a:lnB>
                      <a:noFill/>
                    </a:lnB>
                    <a:solidFill>
                      <a:srgbClr val="DDE2E4"/>
                    </a:solidFill>
                  </a:tcPr>
                </a:tc>
                <a:tc rowSpan="2">
                  <a:txBody>
                    <a:bodyPr/>
                    <a:lstStyle/>
                    <a:p>
                      <a:pPr marL="0" marR="320675" algn="r">
                        <a:lnSpc>
                          <a:spcPts val="655"/>
                        </a:lnSpc>
                        <a:spcBef>
                          <a:spcPts val="0"/>
                        </a:spcBef>
                        <a:spcAft>
                          <a:spcPts val="0"/>
                        </a:spcAft>
                      </a:pPr>
                      <a:r>
                        <a:rPr lang="en-US" sz="1100">
                          <a:solidFill>
                            <a:srgbClr val="231F20"/>
                          </a:solidFill>
                          <a:latin typeface="Georgia"/>
                          <a:ea typeface="Georgia"/>
                          <a:cs typeface="Georgia"/>
                        </a:rPr>
                        <a:t>2016-17</a:t>
                      </a:r>
                      <a:endParaRPr lang="en-US" sz="2000">
                        <a:latin typeface="Georgia"/>
                        <a:ea typeface="Georgia"/>
                        <a:cs typeface="Georgia"/>
                      </a:endParaRPr>
                    </a:p>
                  </a:txBody>
                  <a:tcPr marL="0" marR="0" marT="0" marB="0">
                    <a:lnL>
                      <a:noFill/>
                    </a:lnL>
                    <a:lnR>
                      <a:noFill/>
                    </a:lnR>
                    <a:lnT>
                      <a:noFill/>
                    </a:lnT>
                    <a:lnB>
                      <a:noFill/>
                    </a:lnB>
                    <a:solidFill>
                      <a:srgbClr val="DDE2E4"/>
                    </a:solidFill>
                  </a:tcPr>
                </a:tc>
                <a:tc rowSpan="2">
                  <a:txBody>
                    <a:bodyPr/>
                    <a:lstStyle/>
                    <a:p>
                      <a:pPr marL="0" marR="114300" algn="r">
                        <a:lnSpc>
                          <a:spcPts val="655"/>
                        </a:lnSpc>
                        <a:spcBef>
                          <a:spcPts val="0"/>
                        </a:spcBef>
                        <a:spcAft>
                          <a:spcPts val="0"/>
                        </a:spcAft>
                      </a:pPr>
                      <a:r>
                        <a:rPr lang="en-US" sz="1100">
                          <a:solidFill>
                            <a:srgbClr val="231F20"/>
                          </a:solidFill>
                          <a:latin typeface="Georgia"/>
                          <a:ea typeface="Georgia"/>
                          <a:cs typeface="Georgia"/>
                        </a:rPr>
                        <a:t>4.24</a:t>
                      </a:r>
                      <a:endParaRPr lang="en-US" sz="2000">
                        <a:latin typeface="Georgia"/>
                        <a:ea typeface="Georgia"/>
                        <a:cs typeface="Georgia"/>
                      </a:endParaRPr>
                    </a:p>
                  </a:txBody>
                  <a:tcPr marL="0" marR="0" marT="0" marB="0">
                    <a:lnL>
                      <a:noFill/>
                    </a:lnL>
                    <a:lnR>
                      <a:noFill/>
                    </a:lnR>
                    <a:lnT>
                      <a:noFill/>
                    </a:lnT>
                    <a:lnB>
                      <a:noFill/>
                    </a:lnB>
                    <a:solidFill>
                      <a:srgbClr val="DDE2E4"/>
                    </a:solidFill>
                  </a:tcPr>
                </a:tc>
                <a:tc rowSpan="2">
                  <a:txBody>
                    <a:bodyPr/>
                    <a:lstStyle/>
                    <a:p>
                      <a:pPr marL="0" marR="66040" algn="r">
                        <a:lnSpc>
                          <a:spcPts val="655"/>
                        </a:lnSpc>
                        <a:spcBef>
                          <a:spcPts val="0"/>
                        </a:spcBef>
                        <a:spcAft>
                          <a:spcPts val="0"/>
                        </a:spcAft>
                      </a:pPr>
                      <a:r>
                        <a:rPr lang="en-US" sz="1100">
                          <a:solidFill>
                            <a:srgbClr val="231F20"/>
                          </a:solidFill>
                          <a:latin typeface="Georgia"/>
                          <a:ea typeface="Georgia"/>
                          <a:cs typeface="Georgia"/>
                        </a:rPr>
                        <a:t>4.25</a:t>
                      </a:r>
                      <a:endParaRPr lang="en-US" sz="2000">
                        <a:latin typeface="Georgia"/>
                        <a:ea typeface="Georgia"/>
                        <a:cs typeface="Georgia"/>
                      </a:endParaRPr>
                    </a:p>
                  </a:txBody>
                  <a:tcPr marL="0" marR="0" marT="0" marB="0">
                    <a:lnL>
                      <a:noFill/>
                    </a:lnL>
                    <a:lnR>
                      <a:noFill/>
                    </a:lnR>
                    <a:lnT>
                      <a:noFill/>
                    </a:lnT>
                    <a:lnB>
                      <a:noFill/>
                    </a:lnB>
                    <a:solidFill>
                      <a:srgbClr val="DDE2E4"/>
                    </a:solidFill>
                  </a:tcPr>
                </a:tc>
                <a:tc rowSpan="2" gridSpan="3">
                  <a:txBody>
                    <a:bodyPr/>
                    <a:lstStyle/>
                    <a:p>
                      <a:pPr marL="461010" marR="0" algn="l">
                        <a:lnSpc>
                          <a:spcPts val="655"/>
                        </a:lnSpc>
                        <a:spcBef>
                          <a:spcPts val="0"/>
                        </a:spcBef>
                        <a:spcAft>
                          <a:spcPts val="0"/>
                        </a:spcAft>
                      </a:pPr>
                      <a:r>
                        <a:rPr lang="en-US" sz="1100">
                          <a:solidFill>
                            <a:srgbClr val="231F20"/>
                          </a:solidFill>
                          <a:latin typeface="Georgia"/>
                          <a:ea typeface="Georgia"/>
                          <a:cs typeface="Georgia"/>
                        </a:rPr>
                        <a:t>4.24</a:t>
                      </a:r>
                      <a:endParaRPr lang="en-US" sz="2000">
                        <a:latin typeface="Georgia"/>
                        <a:ea typeface="Georgia"/>
                        <a:cs typeface="Georgia"/>
                      </a:endParaRPr>
                    </a:p>
                  </a:txBody>
                  <a:tcPr marL="0" marR="0" marT="0" marB="0">
                    <a:lnL>
                      <a:noFill/>
                    </a:lnL>
                    <a:lnR>
                      <a:noFill/>
                    </a:lnR>
                    <a:lnT>
                      <a:noFill/>
                    </a:lnT>
                    <a:lnB>
                      <a:noFill/>
                    </a:lnB>
                    <a:solidFill>
                      <a:srgbClr val="DDE2E4"/>
                    </a:solidFill>
                  </a:tcPr>
                </a:tc>
                <a:tc rowSpan="2" hMerge="1">
                  <a:txBody>
                    <a:bodyPr/>
                    <a:lstStyle/>
                    <a:p>
                      <a:endParaRPr lang="en-US"/>
                    </a:p>
                  </a:txBody>
                  <a:tcPr/>
                </a:tc>
                <a:tc rowSpan="2" hMerge="1">
                  <a:txBody>
                    <a:bodyPr/>
                    <a:lstStyle/>
                    <a:p>
                      <a:endParaRPr lang="en-US"/>
                    </a:p>
                  </a:txBody>
                  <a:tcPr/>
                </a:tc>
                <a:tc rowSpan="2">
                  <a:txBody>
                    <a:bodyPr/>
                    <a:lstStyle/>
                    <a:p>
                      <a:pPr marL="0" marR="102235" algn="r">
                        <a:lnSpc>
                          <a:spcPts val="655"/>
                        </a:lnSpc>
                        <a:spcBef>
                          <a:spcPts val="0"/>
                        </a:spcBef>
                        <a:spcAft>
                          <a:spcPts val="0"/>
                        </a:spcAft>
                      </a:pPr>
                      <a:r>
                        <a:rPr lang="en-US" sz="1100">
                          <a:solidFill>
                            <a:srgbClr val="231F20"/>
                          </a:solidFill>
                          <a:latin typeface="Georgia"/>
                          <a:ea typeface="Georgia"/>
                          <a:cs typeface="Georgia"/>
                        </a:rPr>
                        <a:t>8.77</a:t>
                      </a:r>
                      <a:endParaRPr lang="en-US" sz="2000">
                        <a:latin typeface="Georgia"/>
                        <a:ea typeface="Georgia"/>
                        <a:cs typeface="Georgia"/>
                      </a:endParaRPr>
                    </a:p>
                  </a:txBody>
                  <a:tcPr marL="0" marR="0" marT="0" marB="0">
                    <a:lnL>
                      <a:noFill/>
                    </a:lnL>
                    <a:lnR>
                      <a:noFill/>
                    </a:lnR>
                    <a:lnT>
                      <a:noFill/>
                    </a:lnT>
                    <a:lnB>
                      <a:noFill/>
                    </a:lnB>
                    <a:solidFill>
                      <a:srgbClr val="DDE2E4"/>
                    </a:solidFill>
                  </a:tcPr>
                </a:tc>
                <a:tc rowSpan="2">
                  <a:txBody>
                    <a:bodyPr/>
                    <a:lstStyle/>
                    <a:p>
                      <a:pPr marL="0" marR="143510" algn="r">
                        <a:lnSpc>
                          <a:spcPts val="655"/>
                        </a:lnSpc>
                        <a:spcBef>
                          <a:spcPts val="0"/>
                        </a:spcBef>
                        <a:spcAft>
                          <a:spcPts val="0"/>
                        </a:spcAft>
                      </a:pPr>
                      <a:r>
                        <a:rPr lang="en-US" sz="1100">
                          <a:solidFill>
                            <a:srgbClr val="231F20"/>
                          </a:solidFill>
                          <a:latin typeface="Georgia"/>
                          <a:ea typeface="Georgia"/>
                          <a:cs typeface="Georgia"/>
                        </a:rPr>
                        <a:t>6.89</a:t>
                      </a:r>
                      <a:endParaRPr lang="en-US" sz="2000">
                        <a:latin typeface="Georgia"/>
                        <a:ea typeface="Georgia"/>
                        <a:cs typeface="Georgia"/>
                      </a:endParaRPr>
                    </a:p>
                  </a:txBody>
                  <a:tcPr marL="0" marR="0" marT="0" marB="0">
                    <a:lnL>
                      <a:noFill/>
                    </a:lnL>
                    <a:lnR>
                      <a:noFill/>
                    </a:lnR>
                    <a:lnT>
                      <a:noFill/>
                    </a:lnT>
                    <a:lnB>
                      <a:noFill/>
                    </a:lnB>
                    <a:solidFill>
                      <a:srgbClr val="DDE2E4"/>
                    </a:solidFill>
                  </a:tcPr>
                </a:tc>
                <a:tc rowSpan="2">
                  <a:txBody>
                    <a:bodyPr/>
                    <a:lstStyle/>
                    <a:p>
                      <a:pPr marL="0" marR="194945" algn="r">
                        <a:lnSpc>
                          <a:spcPts val="655"/>
                        </a:lnSpc>
                        <a:spcBef>
                          <a:spcPts val="0"/>
                        </a:spcBef>
                        <a:spcAft>
                          <a:spcPts val="0"/>
                        </a:spcAft>
                      </a:pPr>
                      <a:r>
                        <a:rPr lang="en-US" sz="1100">
                          <a:solidFill>
                            <a:srgbClr val="231F20"/>
                          </a:solidFill>
                          <a:latin typeface="Georgia"/>
                          <a:ea typeface="Georgia"/>
                          <a:cs typeface="Georgia"/>
                        </a:rPr>
                        <a:t>7.97</a:t>
                      </a:r>
                      <a:endParaRPr lang="en-US" sz="2000">
                        <a:latin typeface="Georgia"/>
                        <a:ea typeface="Georgia"/>
                        <a:cs typeface="Georgia"/>
                      </a:endParaRPr>
                    </a:p>
                  </a:txBody>
                  <a:tcPr marL="0" marR="0" marT="0" marB="0">
                    <a:lnL>
                      <a:noFill/>
                    </a:lnL>
                    <a:lnR>
                      <a:noFill/>
                    </a:lnR>
                    <a:lnT>
                      <a:noFill/>
                    </a:lnT>
                    <a:lnB>
                      <a:noFill/>
                    </a:lnB>
                    <a:solidFill>
                      <a:srgbClr val="DDE2E4"/>
                    </a:solidFill>
                  </a:tcPr>
                </a:tc>
                <a:tc vMerge="1">
                  <a:txBody>
                    <a:bodyPr/>
                    <a:lstStyle/>
                    <a:p>
                      <a:endParaRPr lang="en-US"/>
                    </a:p>
                  </a:txBody>
                  <a:tcPr/>
                </a:tc>
                <a:tc vMerge="1">
                  <a:txBody>
                    <a:bodyPr/>
                    <a:lstStyle/>
                    <a:p>
                      <a:endParaRPr lang="en-US"/>
                    </a:p>
                  </a:txBody>
                  <a:tcPr/>
                </a:tc>
              </a:tr>
              <a:tr h="573125">
                <a:tc vMerge="1">
                  <a:txBody>
                    <a:bodyPr/>
                    <a:lstStyle/>
                    <a:p>
                      <a:pPr marL="0" marR="0" algn="l">
                        <a:spcBef>
                          <a:spcPts val="0"/>
                        </a:spcBef>
                        <a:spcAft>
                          <a:spcPts val="0"/>
                        </a:spcAft>
                      </a:pPr>
                      <a:endParaRPr lang="en-US" sz="400">
                        <a:latin typeface="Times New Roman"/>
                        <a:ea typeface="Georgia"/>
                        <a:cs typeface="Georgia"/>
                      </a:endParaRPr>
                    </a:p>
                  </a:txBody>
                  <a:tcPr marL="0" marR="0" marT="0" marB="0">
                    <a:lnL>
                      <a:noFill/>
                    </a:lnL>
                    <a:lnR>
                      <a:noFill/>
                    </a:lnR>
                    <a:lnT>
                      <a:noFill/>
                    </a:lnT>
                    <a:lnB>
                      <a:noFill/>
                    </a:lnB>
                    <a:solidFill>
                      <a:srgbClr val="DDE2E4"/>
                    </a:solidFill>
                  </a:tcPr>
                </a:tc>
                <a:tc vMerge="1">
                  <a:txBody>
                    <a:bodyPr/>
                    <a:lstStyle/>
                    <a:p>
                      <a:pPr marL="0" marR="320675" algn="r">
                        <a:lnSpc>
                          <a:spcPts val="655"/>
                        </a:lnSpc>
                        <a:spcBef>
                          <a:spcPts val="0"/>
                        </a:spcBef>
                        <a:spcAft>
                          <a:spcPts val="0"/>
                        </a:spcAft>
                      </a:pPr>
                      <a:endParaRPr lang="en-US" sz="1100">
                        <a:latin typeface="Georgia"/>
                        <a:ea typeface="Georgia"/>
                        <a:cs typeface="Georgia"/>
                      </a:endParaRPr>
                    </a:p>
                  </a:txBody>
                  <a:tcPr marL="0" marR="0" marT="0" marB="0">
                    <a:lnL>
                      <a:noFill/>
                    </a:lnL>
                    <a:lnR>
                      <a:noFill/>
                    </a:lnR>
                    <a:lnT>
                      <a:noFill/>
                    </a:lnT>
                    <a:lnB>
                      <a:noFill/>
                    </a:lnB>
                    <a:solidFill>
                      <a:srgbClr val="DDE2E4"/>
                    </a:solidFill>
                  </a:tcPr>
                </a:tc>
                <a:tc vMerge="1">
                  <a:txBody>
                    <a:bodyPr/>
                    <a:lstStyle/>
                    <a:p>
                      <a:pPr marL="0" marR="114300" algn="r">
                        <a:lnSpc>
                          <a:spcPts val="655"/>
                        </a:lnSpc>
                        <a:spcBef>
                          <a:spcPts val="0"/>
                        </a:spcBef>
                        <a:spcAft>
                          <a:spcPts val="0"/>
                        </a:spcAft>
                      </a:pPr>
                      <a:endParaRPr lang="en-US" sz="1100">
                        <a:latin typeface="Georgia"/>
                        <a:ea typeface="Georgia"/>
                        <a:cs typeface="Georgia"/>
                      </a:endParaRPr>
                    </a:p>
                  </a:txBody>
                  <a:tcPr marL="0" marR="0" marT="0" marB="0">
                    <a:lnL>
                      <a:noFill/>
                    </a:lnL>
                    <a:lnR>
                      <a:noFill/>
                    </a:lnR>
                    <a:lnT>
                      <a:noFill/>
                    </a:lnT>
                    <a:lnB>
                      <a:noFill/>
                    </a:lnB>
                    <a:solidFill>
                      <a:srgbClr val="DDE2E4"/>
                    </a:solidFill>
                  </a:tcPr>
                </a:tc>
                <a:tc vMerge="1">
                  <a:txBody>
                    <a:bodyPr/>
                    <a:lstStyle/>
                    <a:p>
                      <a:pPr marL="0" marR="66040" algn="r">
                        <a:lnSpc>
                          <a:spcPts val="655"/>
                        </a:lnSpc>
                        <a:spcBef>
                          <a:spcPts val="0"/>
                        </a:spcBef>
                        <a:spcAft>
                          <a:spcPts val="0"/>
                        </a:spcAft>
                      </a:pPr>
                      <a:endParaRPr lang="en-US" sz="1100">
                        <a:latin typeface="Georgia"/>
                        <a:ea typeface="Georgia"/>
                        <a:cs typeface="Georgia"/>
                      </a:endParaRPr>
                    </a:p>
                  </a:txBody>
                  <a:tcPr marL="0" marR="0" marT="0" marB="0">
                    <a:lnL>
                      <a:noFill/>
                    </a:lnL>
                    <a:lnR>
                      <a:noFill/>
                    </a:lnR>
                    <a:lnT>
                      <a:noFill/>
                    </a:lnT>
                    <a:lnB>
                      <a:noFill/>
                    </a:lnB>
                    <a:solidFill>
                      <a:srgbClr val="DDE2E4"/>
                    </a:solidFill>
                  </a:tcPr>
                </a:tc>
                <a:tc gridSpan="3" vMerge="1">
                  <a:txBody>
                    <a:bodyPr/>
                    <a:lstStyle/>
                    <a:p>
                      <a:pPr marL="461010" marR="0" algn="l">
                        <a:lnSpc>
                          <a:spcPts val="655"/>
                        </a:lnSpc>
                        <a:spcBef>
                          <a:spcPts val="0"/>
                        </a:spcBef>
                        <a:spcAft>
                          <a:spcPts val="0"/>
                        </a:spcAft>
                      </a:pPr>
                      <a:endParaRPr lang="en-US" sz="1100">
                        <a:latin typeface="Georgia"/>
                        <a:ea typeface="Georgia"/>
                        <a:cs typeface="Georgia"/>
                      </a:endParaRPr>
                    </a:p>
                  </a:txBody>
                  <a:tcPr marL="0" marR="0" marT="0" marB="0">
                    <a:lnL>
                      <a:noFill/>
                    </a:lnL>
                    <a:lnR>
                      <a:noFill/>
                    </a:lnR>
                    <a:lnT>
                      <a:noFill/>
                    </a:lnT>
                    <a:lnB>
                      <a:noFill/>
                    </a:lnB>
                    <a:solidFill>
                      <a:srgbClr val="DDE2E4"/>
                    </a:solidFill>
                  </a:tcPr>
                </a:tc>
                <a:tc hMerge="1" vMerge="1">
                  <a:txBody>
                    <a:bodyPr/>
                    <a:lstStyle/>
                    <a:p>
                      <a:endParaRPr lang="en-US"/>
                    </a:p>
                  </a:txBody>
                  <a:tcPr/>
                </a:tc>
                <a:tc hMerge="1" vMerge="1">
                  <a:txBody>
                    <a:bodyPr/>
                    <a:lstStyle/>
                    <a:p>
                      <a:endParaRPr lang="en-US"/>
                    </a:p>
                  </a:txBody>
                  <a:tcPr/>
                </a:tc>
                <a:tc vMerge="1">
                  <a:txBody>
                    <a:bodyPr/>
                    <a:lstStyle/>
                    <a:p>
                      <a:pPr marL="0" marR="102235" algn="r">
                        <a:lnSpc>
                          <a:spcPts val="655"/>
                        </a:lnSpc>
                        <a:spcBef>
                          <a:spcPts val="0"/>
                        </a:spcBef>
                        <a:spcAft>
                          <a:spcPts val="0"/>
                        </a:spcAft>
                      </a:pPr>
                      <a:endParaRPr lang="en-US" sz="1100">
                        <a:latin typeface="Georgia"/>
                        <a:ea typeface="Georgia"/>
                        <a:cs typeface="Georgia"/>
                      </a:endParaRPr>
                    </a:p>
                  </a:txBody>
                  <a:tcPr marL="0" marR="0" marT="0" marB="0">
                    <a:lnL>
                      <a:noFill/>
                    </a:lnL>
                    <a:lnR>
                      <a:noFill/>
                    </a:lnR>
                    <a:lnT>
                      <a:noFill/>
                    </a:lnT>
                    <a:lnB>
                      <a:noFill/>
                    </a:lnB>
                    <a:solidFill>
                      <a:srgbClr val="DDE2E4"/>
                    </a:solidFill>
                  </a:tcPr>
                </a:tc>
                <a:tc vMerge="1">
                  <a:txBody>
                    <a:bodyPr/>
                    <a:lstStyle/>
                    <a:p>
                      <a:pPr marL="0" marR="143510" algn="r">
                        <a:lnSpc>
                          <a:spcPts val="655"/>
                        </a:lnSpc>
                        <a:spcBef>
                          <a:spcPts val="0"/>
                        </a:spcBef>
                        <a:spcAft>
                          <a:spcPts val="0"/>
                        </a:spcAft>
                      </a:pPr>
                      <a:endParaRPr lang="en-US" sz="1100">
                        <a:latin typeface="Georgia"/>
                        <a:ea typeface="Georgia"/>
                        <a:cs typeface="Georgia"/>
                      </a:endParaRPr>
                    </a:p>
                  </a:txBody>
                  <a:tcPr marL="0" marR="0" marT="0" marB="0">
                    <a:lnL>
                      <a:noFill/>
                    </a:lnL>
                    <a:lnR>
                      <a:noFill/>
                    </a:lnR>
                    <a:lnT>
                      <a:noFill/>
                    </a:lnT>
                    <a:lnB>
                      <a:noFill/>
                    </a:lnB>
                    <a:solidFill>
                      <a:srgbClr val="DDE2E4"/>
                    </a:solidFill>
                  </a:tcPr>
                </a:tc>
                <a:tc vMerge="1">
                  <a:txBody>
                    <a:bodyPr/>
                    <a:lstStyle/>
                    <a:p>
                      <a:pPr marL="0" marR="194945" algn="r">
                        <a:lnSpc>
                          <a:spcPts val="655"/>
                        </a:lnSpc>
                        <a:spcBef>
                          <a:spcPts val="0"/>
                        </a:spcBef>
                        <a:spcAft>
                          <a:spcPts val="0"/>
                        </a:spcAft>
                      </a:pPr>
                      <a:endParaRPr lang="en-US" sz="1100">
                        <a:latin typeface="Georgia"/>
                        <a:ea typeface="Georgia"/>
                        <a:cs typeface="Georgia"/>
                      </a:endParaRPr>
                    </a:p>
                  </a:txBody>
                  <a:tcPr marL="0" marR="0" marT="0" marB="0">
                    <a:lnL>
                      <a:noFill/>
                    </a:lnL>
                    <a:lnR>
                      <a:noFill/>
                    </a:lnR>
                    <a:lnT>
                      <a:noFill/>
                    </a:lnT>
                    <a:lnB>
                      <a:noFill/>
                    </a:lnB>
                    <a:solidFill>
                      <a:srgbClr val="DDE2E4"/>
                    </a:solidFill>
                  </a:tcPr>
                </a:tc>
                <a:tc vMerge="1">
                  <a:txBody>
                    <a:bodyPr/>
                    <a:lstStyle/>
                    <a:p>
                      <a:endParaRPr lang="en-US"/>
                    </a:p>
                  </a:txBody>
                  <a:tcPr/>
                </a:tc>
                <a:tc>
                  <a:txBody>
                    <a:bodyPr/>
                    <a:lstStyle/>
                    <a:p>
                      <a:pPr marL="49530" marR="16510" algn="ctr">
                        <a:lnSpc>
                          <a:spcPts val="655"/>
                        </a:lnSpc>
                        <a:spcBef>
                          <a:spcPts val="0"/>
                        </a:spcBef>
                        <a:spcAft>
                          <a:spcPts val="0"/>
                        </a:spcAft>
                      </a:pPr>
                      <a:r>
                        <a:rPr lang="en-US" sz="1100">
                          <a:solidFill>
                            <a:srgbClr val="231F20"/>
                          </a:solidFill>
                          <a:latin typeface="Georgia"/>
                          <a:ea typeface="Georgia"/>
                          <a:cs typeface="Georgia"/>
                        </a:rPr>
                        <a:t>3.73</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226619">
                <a:tc>
                  <a:txBody>
                    <a:bodyPr/>
                    <a:lstStyle/>
                    <a:p>
                      <a:pPr marL="35560" marR="0" algn="l">
                        <a:lnSpc>
                          <a:spcPts val="680"/>
                        </a:lnSpc>
                        <a:spcBef>
                          <a:spcPts val="0"/>
                        </a:spcBef>
                        <a:spcAft>
                          <a:spcPts val="0"/>
                        </a:spcAft>
                      </a:pPr>
                      <a:r>
                        <a:rPr lang="en-US" sz="1100">
                          <a:solidFill>
                            <a:srgbClr val="231F20"/>
                          </a:solidFill>
                          <a:latin typeface="Georgia"/>
                          <a:ea typeface="Georgia"/>
                          <a:cs typeface="Georgia"/>
                        </a:rPr>
                        <a:t>All SCBs</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320675" algn="r">
                        <a:lnSpc>
                          <a:spcPts val="675"/>
                        </a:lnSpc>
                        <a:spcBef>
                          <a:spcPts val="0"/>
                        </a:spcBef>
                        <a:spcAft>
                          <a:spcPts val="0"/>
                        </a:spcAft>
                      </a:pPr>
                      <a:r>
                        <a:rPr lang="en-US" sz="1100">
                          <a:solidFill>
                            <a:srgbClr val="231F20"/>
                          </a:solidFill>
                          <a:latin typeface="Georgia"/>
                          <a:ea typeface="Georgia"/>
                          <a:cs typeface="Georgia"/>
                        </a:rPr>
                        <a:t>2015-16</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14300" algn="r">
                        <a:lnSpc>
                          <a:spcPts val="675"/>
                        </a:lnSpc>
                        <a:spcBef>
                          <a:spcPts val="0"/>
                        </a:spcBef>
                        <a:spcAft>
                          <a:spcPts val="0"/>
                        </a:spcAft>
                      </a:pPr>
                      <a:r>
                        <a:rPr lang="en-US" sz="1100">
                          <a:solidFill>
                            <a:srgbClr val="231F20"/>
                          </a:solidFill>
                          <a:latin typeface="Georgia"/>
                          <a:ea typeface="Georgia"/>
                          <a:cs typeface="Georgia"/>
                        </a:rPr>
                        <a:t>6.09</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66040" algn="r">
                        <a:lnSpc>
                          <a:spcPts val="675"/>
                        </a:lnSpc>
                        <a:spcBef>
                          <a:spcPts val="0"/>
                        </a:spcBef>
                        <a:spcAft>
                          <a:spcPts val="0"/>
                        </a:spcAft>
                      </a:pPr>
                      <a:r>
                        <a:rPr lang="en-US" sz="1100">
                          <a:solidFill>
                            <a:srgbClr val="231F20"/>
                          </a:solidFill>
                          <a:latin typeface="Georgia"/>
                          <a:ea typeface="Georgia"/>
                          <a:cs typeface="Georgia"/>
                        </a:rPr>
                        <a:t>5.50</a:t>
                      </a:r>
                      <a:endParaRPr lang="en-US" sz="2000">
                        <a:latin typeface="Georgia"/>
                        <a:ea typeface="Georgia"/>
                        <a:cs typeface="Georgia"/>
                      </a:endParaRPr>
                    </a:p>
                  </a:txBody>
                  <a:tcPr marL="0" marR="0" marT="0" marB="0">
                    <a:lnL>
                      <a:noFill/>
                    </a:lnL>
                    <a:lnR>
                      <a:noFill/>
                    </a:lnR>
                    <a:lnT>
                      <a:noFill/>
                    </a:lnT>
                    <a:lnB>
                      <a:noFill/>
                    </a:lnB>
                    <a:solidFill>
                      <a:srgbClr val="DDE2E4"/>
                    </a:solidFill>
                  </a:tcPr>
                </a:tc>
                <a:tc gridSpan="3">
                  <a:txBody>
                    <a:bodyPr/>
                    <a:lstStyle/>
                    <a:p>
                      <a:pPr marL="461010" marR="0" algn="l">
                        <a:lnSpc>
                          <a:spcPts val="675"/>
                        </a:lnSpc>
                        <a:spcBef>
                          <a:spcPts val="0"/>
                        </a:spcBef>
                        <a:spcAft>
                          <a:spcPts val="0"/>
                        </a:spcAft>
                      </a:pPr>
                      <a:r>
                        <a:rPr lang="en-US" sz="1100">
                          <a:solidFill>
                            <a:srgbClr val="231F20"/>
                          </a:solidFill>
                          <a:latin typeface="Georgia"/>
                          <a:ea typeface="Georgia"/>
                          <a:cs typeface="Georgia"/>
                        </a:rPr>
                        <a:t>6.02</a:t>
                      </a:r>
                      <a:endParaRPr lang="en-US" sz="2000">
                        <a:latin typeface="Georgia"/>
                        <a:ea typeface="Georgia"/>
                        <a:cs typeface="Georgia"/>
                      </a:endParaRPr>
                    </a:p>
                  </a:txBody>
                  <a:tcPr marL="0" marR="0" marT="0" marB="0">
                    <a:lnL>
                      <a:noFill/>
                    </a:lnL>
                    <a:lnR>
                      <a:noFill/>
                    </a:lnR>
                    <a:lnT>
                      <a:noFill/>
                    </a:lnT>
                    <a:lnB>
                      <a:noFill/>
                    </a:lnB>
                    <a:solidFill>
                      <a:srgbClr val="DDE2E4"/>
                    </a:solidFill>
                  </a:tcPr>
                </a:tc>
                <a:tc hMerge="1">
                  <a:txBody>
                    <a:bodyPr/>
                    <a:lstStyle/>
                    <a:p>
                      <a:endParaRPr lang="en-US"/>
                    </a:p>
                  </a:txBody>
                  <a:tcPr/>
                </a:tc>
                <a:tc hMerge="1">
                  <a:txBody>
                    <a:bodyPr/>
                    <a:lstStyle/>
                    <a:p>
                      <a:endParaRPr lang="en-US"/>
                    </a:p>
                  </a:txBody>
                  <a:tcPr/>
                </a:tc>
                <a:tc>
                  <a:txBody>
                    <a:bodyPr/>
                    <a:lstStyle/>
                    <a:p>
                      <a:pPr marL="0" marR="102235" algn="r">
                        <a:lnSpc>
                          <a:spcPts val="675"/>
                        </a:lnSpc>
                        <a:spcBef>
                          <a:spcPts val="0"/>
                        </a:spcBef>
                        <a:spcAft>
                          <a:spcPts val="0"/>
                        </a:spcAft>
                      </a:pPr>
                      <a:r>
                        <a:rPr lang="en-US" sz="1100">
                          <a:solidFill>
                            <a:srgbClr val="231F20"/>
                          </a:solidFill>
                          <a:latin typeface="Georgia"/>
                          <a:ea typeface="Georgia"/>
                          <a:cs typeface="Georgia"/>
                        </a:rPr>
                        <a:t>9.35</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43510" algn="r">
                        <a:lnSpc>
                          <a:spcPts val="675"/>
                        </a:lnSpc>
                        <a:spcBef>
                          <a:spcPts val="0"/>
                        </a:spcBef>
                        <a:spcAft>
                          <a:spcPts val="0"/>
                        </a:spcAft>
                      </a:pPr>
                      <a:r>
                        <a:rPr lang="en-US" sz="1100">
                          <a:solidFill>
                            <a:srgbClr val="231F20"/>
                          </a:solidFill>
                          <a:latin typeface="Georgia"/>
                          <a:ea typeface="Georgia"/>
                          <a:cs typeface="Georgia"/>
                        </a:rPr>
                        <a:t>7.68</a:t>
                      </a:r>
                      <a:endParaRPr lang="en-US" sz="2000">
                        <a:latin typeface="Georgia"/>
                        <a:ea typeface="Georgia"/>
                        <a:cs typeface="Georgia"/>
                      </a:endParaRPr>
                    </a:p>
                  </a:txBody>
                  <a:tcPr marL="0" marR="0" marT="0" marB="0">
                    <a:lnL>
                      <a:noFill/>
                    </a:lnL>
                    <a:lnR>
                      <a:noFill/>
                    </a:lnR>
                    <a:lnT>
                      <a:noFill/>
                    </a:lnT>
                    <a:lnB>
                      <a:noFill/>
                    </a:lnB>
                    <a:solidFill>
                      <a:srgbClr val="DDE2E4"/>
                    </a:solidFill>
                  </a:tcPr>
                </a:tc>
                <a:tc>
                  <a:txBody>
                    <a:bodyPr/>
                    <a:lstStyle/>
                    <a:p>
                      <a:pPr marL="0" marR="194945" algn="r">
                        <a:lnSpc>
                          <a:spcPts val="675"/>
                        </a:lnSpc>
                        <a:spcBef>
                          <a:spcPts val="0"/>
                        </a:spcBef>
                        <a:spcAft>
                          <a:spcPts val="0"/>
                        </a:spcAft>
                      </a:pPr>
                      <a:r>
                        <a:rPr lang="en-US" sz="1100">
                          <a:solidFill>
                            <a:srgbClr val="231F20"/>
                          </a:solidFill>
                          <a:latin typeface="Georgia"/>
                          <a:ea typeface="Georgia"/>
                          <a:cs typeface="Georgia"/>
                        </a:rPr>
                        <a:t>8.87</a:t>
                      </a:r>
                      <a:endParaRPr lang="en-US" sz="2000">
                        <a:latin typeface="Georgia"/>
                        <a:ea typeface="Georgia"/>
                        <a:cs typeface="Georgia"/>
                      </a:endParaRPr>
                    </a:p>
                  </a:txBody>
                  <a:tcPr marL="0" marR="0" marT="0" marB="0">
                    <a:lnL>
                      <a:noFill/>
                    </a:lnL>
                    <a:lnR>
                      <a:noFill/>
                    </a:lnR>
                    <a:lnT>
                      <a:noFill/>
                    </a:lnT>
                    <a:lnB>
                      <a:noFill/>
                    </a:lnB>
                    <a:solidFill>
                      <a:srgbClr val="DDE2E4"/>
                    </a:solidFill>
                  </a:tcPr>
                </a:tc>
                <a:tc vMerge="1">
                  <a:txBody>
                    <a:bodyPr/>
                    <a:lstStyle/>
                    <a:p>
                      <a:endParaRPr lang="en-US"/>
                    </a:p>
                  </a:txBody>
                  <a:tcPr/>
                </a:tc>
                <a:tc>
                  <a:txBody>
                    <a:bodyPr/>
                    <a:lstStyle/>
                    <a:p>
                      <a:pPr marL="49530" marR="16510" algn="ctr">
                        <a:lnSpc>
                          <a:spcPts val="675"/>
                        </a:lnSpc>
                        <a:spcBef>
                          <a:spcPts val="0"/>
                        </a:spcBef>
                        <a:spcAft>
                          <a:spcPts val="0"/>
                        </a:spcAft>
                      </a:pPr>
                      <a:r>
                        <a:rPr lang="en-US" sz="1100">
                          <a:solidFill>
                            <a:srgbClr val="231F20"/>
                          </a:solidFill>
                          <a:latin typeface="Georgia"/>
                          <a:ea typeface="Georgia"/>
                          <a:cs typeface="Georgia"/>
                        </a:rPr>
                        <a:t>2.85</a:t>
                      </a:r>
                      <a:endParaRPr lang="en-US" sz="2000">
                        <a:latin typeface="Georgia"/>
                        <a:ea typeface="Georgia"/>
                        <a:cs typeface="Georgia"/>
                      </a:endParaRPr>
                    </a:p>
                  </a:txBody>
                  <a:tcPr marL="0" marR="0" marT="0" marB="0">
                    <a:lnL>
                      <a:noFill/>
                    </a:lnL>
                    <a:lnR>
                      <a:noFill/>
                    </a:lnR>
                    <a:lnT>
                      <a:noFill/>
                    </a:lnT>
                    <a:lnB>
                      <a:noFill/>
                    </a:lnB>
                    <a:solidFill>
                      <a:srgbClr val="DDE2E4"/>
                    </a:solidFill>
                  </a:tcPr>
                </a:tc>
              </a:tr>
              <a:tr h="337735">
                <a:tc>
                  <a:txBody>
                    <a:bodyPr/>
                    <a:lstStyle/>
                    <a:p>
                      <a:pPr marL="0" marR="0" algn="l">
                        <a:spcBef>
                          <a:spcPts val="0"/>
                        </a:spcBef>
                        <a:spcAft>
                          <a:spcPts val="0"/>
                        </a:spcAft>
                      </a:pPr>
                      <a:endParaRPr lang="en-US" sz="1200">
                        <a:latin typeface="Times New Roman"/>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320675" algn="r">
                        <a:lnSpc>
                          <a:spcPts val="765"/>
                        </a:lnSpc>
                        <a:spcBef>
                          <a:spcPts val="0"/>
                        </a:spcBef>
                        <a:spcAft>
                          <a:spcPts val="0"/>
                        </a:spcAft>
                      </a:pPr>
                      <a:r>
                        <a:rPr lang="en-US" sz="1100">
                          <a:solidFill>
                            <a:srgbClr val="231F20"/>
                          </a:solidFill>
                          <a:latin typeface="Georgia"/>
                          <a:ea typeface="Georgia"/>
                          <a:cs typeface="Georgia"/>
                        </a:rPr>
                        <a:t>2016-17</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114300" algn="r">
                        <a:lnSpc>
                          <a:spcPts val="765"/>
                        </a:lnSpc>
                        <a:spcBef>
                          <a:spcPts val="0"/>
                        </a:spcBef>
                        <a:spcAft>
                          <a:spcPts val="0"/>
                        </a:spcAft>
                      </a:pPr>
                      <a:r>
                        <a:rPr lang="en-US" sz="1100">
                          <a:solidFill>
                            <a:srgbClr val="231F20"/>
                          </a:solidFill>
                          <a:latin typeface="Georgia"/>
                          <a:ea typeface="Georgia"/>
                          <a:cs typeface="Georgia"/>
                        </a:rPr>
                        <a:t>5.61</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66040" algn="r">
                        <a:lnSpc>
                          <a:spcPts val="765"/>
                        </a:lnSpc>
                        <a:spcBef>
                          <a:spcPts val="0"/>
                        </a:spcBef>
                        <a:spcAft>
                          <a:spcPts val="0"/>
                        </a:spcAft>
                      </a:pPr>
                      <a:r>
                        <a:rPr lang="en-US" sz="1100">
                          <a:solidFill>
                            <a:srgbClr val="231F20"/>
                          </a:solidFill>
                          <a:latin typeface="Georgia"/>
                          <a:ea typeface="Georgia"/>
                          <a:cs typeface="Georgia"/>
                        </a:rPr>
                        <a:t>5.44</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gridSpan="3">
                  <a:txBody>
                    <a:bodyPr/>
                    <a:lstStyle/>
                    <a:p>
                      <a:pPr marL="461010" marR="0" algn="l">
                        <a:lnSpc>
                          <a:spcPts val="765"/>
                        </a:lnSpc>
                        <a:spcBef>
                          <a:spcPts val="0"/>
                        </a:spcBef>
                        <a:spcAft>
                          <a:spcPts val="0"/>
                        </a:spcAft>
                      </a:pPr>
                      <a:r>
                        <a:rPr lang="en-US" sz="1100">
                          <a:solidFill>
                            <a:srgbClr val="231F20"/>
                          </a:solidFill>
                          <a:latin typeface="Georgia"/>
                          <a:ea typeface="Georgia"/>
                          <a:cs typeface="Georgia"/>
                        </a:rPr>
                        <a:t>5.59</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hMerge="1">
                  <a:txBody>
                    <a:bodyPr/>
                    <a:lstStyle/>
                    <a:p>
                      <a:endParaRPr lang="en-US"/>
                    </a:p>
                  </a:txBody>
                  <a:tcPr/>
                </a:tc>
                <a:tc hMerge="1">
                  <a:txBody>
                    <a:bodyPr/>
                    <a:lstStyle/>
                    <a:p>
                      <a:endParaRPr lang="en-US"/>
                    </a:p>
                  </a:txBody>
                  <a:tcPr/>
                </a:tc>
                <a:tc>
                  <a:txBody>
                    <a:bodyPr/>
                    <a:lstStyle/>
                    <a:p>
                      <a:pPr marL="0" marR="102235" algn="r">
                        <a:lnSpc>
                          <a:spcPts val="765"/>
                        </a:lnSpc>
                        <a:spcBef>
                          <a:spcPts val="0"/>
                        </a:spcBef>
                        <a:spcAft>
                          <a:spcPts val="0"/>
                        </a:spcAft>
                      </a:pPr>
                      <a:r>
                        <a:rPr lang="en-US" sz="1100">
                          <a:solidFill>
                            <a:srgbClr val="231F20"/>
                          </a:solidFill>
                          <a:latin typeface="Georgia"/>
                          <a:ea typeface="Georgia"/>
                          <a:cs typeface="Georgia"/>
                        </a:rPr>
                        <a:t>8.86</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143510" algn="r">
                        <a:lnSpc>
                          <a:spcPts val="765"/>
                        </a:lnSpc>
                        <a:spcBef>
                          <a:spcPts val="0"/>
                        </a:spcBef>
                        <a:spcAft>
                          <a:spcPts val="0"/>
                        </a:spcAft>
                      </a:pPr>
                      <a:r>
                        <a:rPr lang="en-US" sz="1100">
                          <a:solidFill>
                            <a:srgbClr val="231F20"/>
                          </a:solidFill>
                          <a:latin typeface="Georgia"/>
                          <a:ea typeface="Georgia"/>
                          <a:cs typeface="Georgia"/>
                        </a:rPr>
                        <a:t>7.45</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a:txBody>
                    <a:bodyPr/>
                    <a:lstStyle/>
                    <a:p>
                      <a:pPr marL="0" marR="194945" algn="r">
                        <a:lnSpc>
                          <a:spcPts val="765"/>
                        </a:lnSpc>
                        <a:spcBef>
                          <a:spcPts val="0"/>
                        </a:spcBef>
                        <a:spcAft>
                          <a:spcPts val="0"/>
                        </a:spcAft>
                      </a:pPr>
                      <a:r>
                        <a:rPr lang="en-US" sz="1100">
                          <a:solidFill>
                            <a:srgbClr val="231F20"/>
                          </a:solidFill>
                          <a:latin typeface="Georgia"/>
                          <a:ea typeface="Georgia"/>
                          <a:cs typeface="Georgia"/>
                        </a:rPr>
                        <a:t>8.43</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c vMerge="1">
                  <a:txBody>
                    <a:bodyPr/>
                    <a:lstStyle/>
                    <a:p>
                      <a:endParaRPr lang="en-US"/>
                    </a:p>
                  </a:txBody>
                  <a:tcPr/>
                </a:tc>
                <a:tc>
                  <a:txBody>
                    <a:bodyPr/>
                    <a:lstStyle/>
                    <a:p>
                      <a:pPr marL="49530" marR="16510" algn="ctr">
                        <a:lnSpc>
                          <a:spcPts val="765"/>
                        </a:lnSpc>
                        <a:spcBef>
                          <a:spcPts val="0"/>
                        </a:spcBef>
                        <a:spcAft>
                          <a:spcPts val="0"/>
                        </a:spcAft>
                      </a:pPr>
                      <a:r>
                        <a:rPr lang="en-US" sz="1100">
                          <a:solidFill>
                            <a:srgbClr val="231F20"/>
                          </a:solidFill>
                          <a:latin typeface="Georgia"/>
                          <a:ea typeface="Georgia"/>
                          <a:cs typeface="Georgia"/>
                        </a:rPr>
                        <a:t>2.84</a:t>
                      </a:r>
                      <a:endParaRPr lang="en-US" sz="2000">
                        <a:latin typeface="Georgia"/>
                        <a:ea typeface="Georgia"/>
                        <a:cs typeface="Georgia"/>
                      </a:endParaRPr>
                    </a:p>
                  </a:txBody>
                  <a:tcPr marL="0" marR="0" marT="0" marB="0">
                    <a:lnL>
                      <a:noFill/>
                    </a:lnL>
                    <a:lnR>
                      <a:noFill/>
                    </a:lnR>
                    <a:lnT>
                      <a:noFill/>
                    </a:lnT>
                    <a:lnB w="12700" cap="flat" cmpd="sng" algn="ctr">
                      <a:solidFill>
                        <a:srgbClr val="231F20"/>
                      </a:solidFill>
                      <a:prstDash val="solid"/>
                      <a:round/>
                      <a:headEnd type="none" w="med" len="med"/>
                      <a:tailEnd type="none" w="med" len="med"/>
                    </a:lnB>
                    <a:solidFill>
                      <a:srgbClr val="DDE2E4"/>
                    </a:solidFill>
                  </a:tcPr>
                </a:tc>
              </a:tr>
              <a:tr h="2443094">
                <a:tc gridSpan="12">
                  <a:txBody>
                    <a:bodyPr/>
                    <a:lstStyle/>
                    <a:p>
                      <a:pPr marL="35560" marR="0" algn="l">
                        <a:spcBef>
                          <a:spcPts val="420"/>
                        </a:spcBef>
                        <a:spcAft>
                          <a:spcPts val="0"/>
                        </a:spcAft>
                      </a:pPr>
                      <a:r>
                        <a:rPr lang="en-US" sz="1100" b="1" dirty="0">
                          <a:solidFill>
                            <a:srgbClr val="231F20"/>
                          </a:solidFill>
                          <a:latin typeface="Times New Roman"/>
                          <a:ea typeface="Georgia"/>
                          <a:cs typeface="Georgia"/>
                        </a:rPr>
                        <a:t>Notes: </a:t>
                      </a:r>
                      <a:r>
                        <a:rPr lang="en-US" sz="1100" dirty="0">
                          <a:solidFill>
                            <a:srgbClr val="231F20"/>
                          </a:solidFill>
                          <a:latin typeface="Georgia"/>
                          <a:ea typeface="Georgia"/>
                          <a:cs typeface="Georgia"/>
                        </a:rPr>
                        <a:t>1. Cost of deposits = Interest paid on deposits/Average of current and previous year’s deposits.</a:t>
                      </a:r>
                      <a:endParaRPr lang="en-US" sz="2000" dirty="0">
                        <a:latin typeface="Georgia"/>
                        <a:ea typeface="Georgia"/>
                        <a:cs typeface="Georgia"/>
                      </a:endParaRPr>
                    </a:p>
                    <a:p>
                      <a:pPr marL="342900" marR="0" lvl="0" indent="-342900" algn="l">
                        <a:spcBef>
                          <a:spcPts val="45"/>
                        </a:spcBef>
                        <a:spcAft>
                          <a:spcPts val="0"/>
                        </a:spcAft>
                        <a:buClr>
                          <a:srgbClr val="231F20"/>
                        </a:buClr>
                        <a:buSzPts val="700"/>
                        <a:buFont typeface="Georgia"/>
                        <a:buAutoNum type="arabicPeriod" startAt="2"/>
                        <a:tabLst>
                          <a:tab pos="493395" algn="l"/>
                        </a:tabLst>
                      </a:pPr>
                      <a:r>
                        <a:rPr lang="en-US" sz="1100" dirty="0">
                          <a:solidFill>
                            <a:srgbClr val="231F20"/>
                          </a:solidFill>
                          <a:latin typeface="Georgia"/>
                          <a:ea typeface="Georgia"/>
                          <a:cs typeface="Georgia"/>
                        </a:rPr>
                        <a:t>Cost</a:t>
                      </a:r>
                      <a:r>
                        <a:rPr lang="en-US" sz="1100" spc="65" dirty="0">
                          <a:solidFill>
                            <a:srgbClr val="231F20"/>
                          </a:solidFill>
                          <a:latin typeface="Georgia"/>
                          <a:ea typeface="Georgia"/>
                          <a:cs typeface="Georgia"/>
                        </a:rPr>
                        <a:t> </a:t>
                      </a:r>
                      <a:r>
                        <a:rPr lang="en-US" sz="1100" dirty="0">
                          <a:solidFill>
                            <a:srgbClr val="231F20"/>
                          </a:solidFill>
                          <a:latin typeface="Georgia"/>
                          <a:ea typeface="Georgia"/>
                          <a:cs typeface="Georgia"/>
                        </a:rPr>
                        <a:t>of</a:t>
                      </a:r>
                      <a:r>
                        <a:rPr lang="en-US" sz="1100" spc="65" dirty="0">
                          <a:solidFill>
                            <a:srgbClr val="231F20"/>
                          </a:solidFill>
                          <a:latin typeface="Georgia"/>
                          <a:ea typeface="Georgia"/>
                          <a:cs typeface="Georgia"/>
                        </a:rPr>
                        <a:t> </a:t>
                      </a:r>
                      <a:r>
                        <a:rPr lang="en-US" sz="1100" dirty="0">
                          <a:solidFill>
                            <a:srgbClr val="231F20"/>
                          </a:solidFill>
                          <a:latin typeface="Georgia"/>
                          <a:ea typeface="Georgia"/>
                          <a:cs typeface="Georgia"/>
                        </a:rPr>
                        <a:t>borrowings</a:t>
                      </a:r>
                      <a:r>
                        <a:rPr lang="en-US" sz="1100" spc="65" dirty="0">
                          <a:solidFill>
                            <a:srgbClr val="231F20"/>
                          </a:solidFill>
                          <a:latin typeface="Georgia"/>
                          <a:ea typeface="Georgia"/>
                          <a:cs typeface="Georgia"/>
                        </a:rPr>
                        <a:t> </a:t>
                      </a:r>
                      <a:r>
                        <a:rPr lang="en-US" sz="1100" dirty="0">
                          <a:solidFill>
                            <a:srgbClr val="231F20"/>
                          </a:solidFill>
                          <a:latin typeface="Georgia"/>
                          <a:ea typeface="Georgia"/>
                          <a:cs typeface="Georgia"/>
                        </a:rPr>
                        <a:t>=</a:t>
                      </a:r>
                      <a:r>
                        <a:rPr lang="en-US" sz="1100" spc="65" dirty="0">
                          <a:solidFill>
                            <a:srgbClr val="231F20"/>
                          </a:solidFill>
                          <a:latin typeface="Georgia"/>
                          <a:ea typeface="Georgia"/>
                          <a:cs typeface="Georgia"/>
                        </a:rPr>
                        <a:t> </a:t>
                      </a:r>
                      <a:r>
                        <a:rPr lang="en-US" sz="1100" dirty="0">
                          <a:solidFill>
                            <a:srgbClr val="231F20"/>
                          </a:solidFill>
                          <a:latin typeface="Georgia"/>
                          <a:ea typeface="Georgia"/>
                          <a:cs typeface="Georgia"/>
                        </a:rPr>
                        <a:t>(Interest</a:t>
                      </a:r>
                      <a:r>
                        <a:rPr lang="en-US" sz="1100" spc="65" dirty="0">
                          <a:solidFill>
                            <a:srgbClr val="231F20"/>
                          </a:solidFill>
                          <a:latin typeface="Georgia"/>
                          <a:ea typeface="Georgia"/>
                          <a:cs typeface="Georgia"/>
                        </a:rPr>
                        <a:t> </a:t>
                      </a:r>
                      <a:r>
                        <a:rPr lang="en-US" sz="1100" dirty="0">
                          <a:solidFill>
                            <a:srgbClr val="231F20"/>
                          </a:solidFill>
                          <a:latin typeface="Georgia"/>
                          <a:ea typeface="Georgia"/>
                          <a:cs typeface="Georgia"/>
                        </a:rPr>
                        <a:t>expended</a:t>
                      </a:r>
                      <a:r>
                        <a:rPr lang="en-US" sz="1100" spc="65" dirty="0">
                          <a:solidFill>
                            <a:srgbClr val="231F20"/>
                          </a:solidFill>
                          <a:latin typeface="Georgia"/>
                          <a:ea typeface="Georgia"/>
                          <a:cs typeface="Georgia"/>
                        </a:rPr>
                        <a:t> </a:t>
                      </a:r>
                      <a:r>
                        <a:rPr lang="en-US" sz="1100" dirty="0">
                          <a:solidFill>
                            <a:srgbClr val="231F20"/>
                          </a:solidFill>
                          <a:latin typeface="Georgia"/>
                          <a:ea typeface="Georgia"/>
                          <a:cs typeface="Georgia"/>
                        </a:rPr>
                        <a:t>–</a:t>
                      </a:r>
                      <a:r>
                        <a:rPr lang="en-US" sz="1100" spc="65" dirty="0">
                          <a:solidFill>
                            <a:srgbClr val="231F20"/>
                          </a:solidFill>
                          <a:latin typeface="Georgia"/>
                          <a:ea typeface="Georgia"/>
                          <a:cs typeface="Georgia"/>
                        </a:rPr>
                        <a:t> </a:t>
                      </a:r>
                      <a:r>
                        <a:rPr lang="en-US" sz="1100" dirty="0">
                          <a:solidFill>
                            <a:srgbClr val="231F20"/>
                          </a:solidFill>
                          <a:latin typeface="Georgia"/>
                          <a:ea typeface="Georgia"/>
                          <a:cs typeface="Georgia"/>
                        </a:rPr>
                        <a:t>Interest</a:t>
                      </a:r>
                      <a:r>
                        <a:rPr lang="en-US" sz="1100" spc="65" dirty="0">
                          <a:solidFill>
                            <a:srgbClr val="231F20"/>
                          </a:solidFill>
                          <a:latin typeface="Georgia"/>
                          <a:ea typeface="Georgia"/>
                          <a:cs typeface="Georgia"/>
                        </a:rPr>
                        <a:t> </a:t>
                      </a:r>
                      <a:r>
                        <a:rPr lang="en-US" sz="1100" dirty="0">
                          <a:solidFill>
                            <a:srgbClr val="231F20"/>
                          </a:solidFill>
                          <a:latin typeface="Georgia"/>
                          <a:ea typeface="Georgia"/>
                          <a:cs typeface="Georgia"/>
                        </a:rPr>
                        <a:t>on</a:t>
                      </a:r>
                      <a:r>
                        <a:rPr lang="en-US" sz="1100" spc="65" dirty="0">
                          <a:solidFill>
                            <a:srgbClr val="231F20"/>
                          </a:solidFill>
                          <a:latin typeface="Georgia"/>
                          <a:ea typeface="Georgia"/>
                          <a:cs typeface="Georgia"/>
                        </a:rPr>
                        <a:t> </a:t>
                      </a:r>
                      <a:r>
                        <a:rPr lang="en-US" sz="1100" dirty="0">
                          <a:solidFill>
                            <a:srgbClr val="231F20"/>
                          </a:solidFill>
                          <a:latin typeface="Georgia"/>
                          <a:ea typeface="Georgia"/>
                          <a:cs typeface="Georgia"/>
                        </a:rPr>
                        <a:t>deposits)/Average</a:t>
                      </a:r>
                      <a:r>
                        <a:rPr lang="en-US" sz="1100" spc="65" dirty="0">
                          <a:solidFill>
                            <a:srgbClr val="231F20"/>
                          </a:solidFill>
                          <a:latin typeface="Georgia"/>
                          <a:ea typeface="Georgia"/>
                          <a:cs typeface="Georgia"/>
                        </a:rPr>
                        <a:t> </a:t>
                      </a:r>
                      <a:r>
                        <a:rPr lang="en-US" sz="1100" dirty="0">
                          <a:solidFill>
                            <a:srgbClr val="231F20"/>
                          </a:solidFill>
                          <a:latin typeface="Georgia"/>
                          <a:ea typeface="Georgia"/>
                          <a:cs typeface="Georgia"/>
                        </a:rPr>
                        <a:t>of</a:t>
                      </a:r>
                      <a:r>
                        <a:rPr lang="en-US" sz="1100" spc="70" dirty="0">
                          <a:solidFill>
                            <a:srgbClr val="231F20"/>
                          </a:solidFill>
                          <a:latin typeface="Georgia"/>
                          <a:ea typeface="Georgia"/>
                          <a:cs typeface="Georgia"/>
                        </a:rPr>
                        <a:t> </a:t>
                      </a:r>
                      <a:r>
                        <a:rPr lang="en-US" sz="1100" dirty="0">
                          <a:solidFill>
                            <a:srgbClr val="231F20"/>
                          </a:solidFill>
                          <a:latin typeface="Georgia"/>
                          <a:ea typeface="Georgia"/>
                          <a:cs typeface="Georgia"/>
                        </a:rPr>
                        <a:t>current</a:t>
                      </a:r>
                      <a:r>
                        <a:rPr lang="en-US" sz="1100" spc="65" dirty="0">
                          <a:solidFill>
                            <a:srgbClr val="231F20"/>
                          </a:solidFill>
                          <a:latin typeface="Georgia"/>
                          <a:ea typeface="Georgia"/>
                          <a:cs typeface="Georgia"/>
                        </a:rPr>
                        <a:t> </a:t>
                      </a:r>
                      <a:r>
                        <a:rPr lang="en-US" sz="1100" dirty="0">
                          <a:solidFill>
                            <a:srgbClr val="231F20"/>
                          </a:solidFill>
                          <a:latin typeface="Georgia"/>
                          <a:ea typeface="Georgia"/>
                          <a:cs typeface="Georgia"/>
                        </a:rPr>
                        <a:t>and</a:t>
                      </a:r>
                      <a:r>
                        <a:rPr lang="en-US" sz="1100" spc="65" dirty="0">
                          <a:solidFill>
                            <a:srgbClr val="231F20"/>
                          </a:solidFill>
                          <a:latin typeface="Georgia"/>
                          <a:ea typeface="Georgia"/>
                          <a:cs typeface="Georgia"/>
                        </a:rPr>
                        <a:t> </a:t>
                      </a:r>
                      <a:r>
                        <a:rPr lang="en-US" sz="1100" dirty="0">
                          <a:solidFill>
                            <a:srgbClr val="231F20"/>
                          </a:solidFill>
                          <a:latin typeface="Georgia"/>
                          <a:ea typeface="Georgia"/>
                          <a:cs typeface="Georgia"/>
                        </a:rPr>
                        <a:t>previous</a:t>
                      </a:r>
                      <a:r>
                        <a:rPr lang="en-US" sz="1100" spc="65" dirty="0">
                          <a:solidFill>
                            <a:srgbClr val="231F20"/>
                          </a:solidFill>
                          <a:latin typeface="Georgia"/>
                          <a:ea typeface="Georgia"/>
                          <a:cs typeface="Georgia"/>
                        </a:rPr>
                        <a:t> </a:t>
                      </a:r>
                      <a:r>
                        <a:rPr lang="en-US" sz="1100" dirty="0">
                          <a:solidFill>
                            <a:srgbClr val="231F20"/>
                          </a:solidFill>
                          <a:latin typeface="Georgia"/>
                          <a:ea typeface="Georgia"/>
                          <a:cs typeface="Georgia"/>
                        </a:rPr>
                        <a:t>year’s</a:t>
                      </a:r>
                      <a:r>
                        <a:rPr lang="en-US" sz="1100" spc="65" dirty="0">
                          <a:solidFill>
                            <a:srgbClr val="231F20"/>
                          </a:solidFill>
                          <a:latin typeface="Georgia"/>
                          <a:ea typeface="Georgia"/>
                          <a:cs typeface="Georgia"/>
                        </a:rPr>
                        <a:t> </a:t>
                      </a:r>
                      <a:r>
                        <a:rPr lang="en-US" sz="1100" dirty="0">
                          <a:solidFill>
                            <a:srgbClr val="231F20"/>
                          </a:solidFill>
                          <a:latin typeface="Georgia"/>
                          <a:ea typeface="Georgia"/>
                          <a:cs typeface="Georgia"/>
                        </a:rPr>
                        <a:t>borrowings.</a:t>
                      </a:r>
                      <a:endParaRPr lang="en-US" sz="2000" dirty="0">
                        <a:latin typeface="Georgia"/>
                        <a:ea typeface="Georgia"/>
                        <a:cs typeface="Georgia"/>
                      </a:endParaRPr>
                    </a:p>
                    <a:p>
                      <a:pPr marL="342900" marR="0" lvl="0" indent="-342900" algn="l">
                        <a:spcBef>
                          <a:spcPts val="45"/>
                        </a:spcBef>
                        <a:spcAft>
                          <a:spcPts val="0"/>
                        </a:spcAft>
                        <a:buClr>
                          <a:srgbClr val="231F20"/>
                        </a:buClr>
                        <a:buSzPts val="700"/>
                        <a:buFont typeface="Georgia"/>
                        <a:buAutoNum type="arabicPeriod" startAt="2"/>
                        <a:tabLst>
                          <a:tab pos="474980" algn="l"/>
                        </a:tabLst>
                      </a:pPr>
                      <a:r>
                        <a:rPr lang="en-US" sz="1100" dirty="0">
                          <a:solidFill>
                            <a:srgbClr val="231F20"/>
                          </a:solidFill>
                          <a:latin typeface="Georgia"/>
                          <a:ea typeface="Georgia"/>
                          <a:cs typeface="Georgia"/>
                        </a:rPr>
                        <a:t>Cost</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of</a:t>
                      </a:r>
                      <a:r>
                        <a:rPr lang="en-US" sz="1100" spc="35" dirty="0">
                          <a:solidFill>
                            <a:srgbClr val="231F20"/>
                          </a:solidFill>
                          <a:latin typeface="Georgia"/>
                          <a:ea typeface="Georgia"/>
                          <a:cs typeface="Georgia"/>
                        </a:rPr>
                        <a:t> </a:t>
                      </a:r>
                      <a:r>
                        <a:rPr lang="en-US" sz="1100" dirty="0">
                          <a:solidFill>
                            <a:srgbClr val="231F20"/>
                          </a:solidFill>
                          <a:latin typeface="Georgia"/>
                          <a:ea typeface="Georgia"/>
                          <a:cs typeface="Georgia"/>
                        </a:rPr>
                        <a:t>funds</a:t>
                      </a:r>
                      <a:r>
                        <a:rPr lang="en-US" sz="1100" spc="35" dirty="0">
                          <a:solidFill>
                            <a:srgbClr val="231F20"/>
                          </a:solidFill>
                          <a:latin typeface="Georgia"/>
                          <a:ea typeface="Georgia"/>
                          <a:cs typeface="Georgia"/>
                        </a:rPr>
                        <a:t> </a:t>
                      </a:r>
                      <a:r>
                        <a:rPr lang="en-US" sz="1100" dirty="0">
                          <a:solidFill>
                            <a:srgbClr val="231F20"/>
                          </a:solidFill>
                          <a:latin typeface="Georgia"/>
                          <a:ea typeface="Georgia"/>
                          <a:cs typeface="Georgia"/>
                        </a:rPr>
                        <a:t>=</a:t>
                      </a:r>
                      <a:r>
                        <a:rPr lang="en-US" sz="1100" spc="35" dirty="0">
                          <a:solidFill>
                            <a:srgbClr val="231F20"/>
                          </a:solidFill>
                          <a:latin typeface="Georgia"/>
                          <a:ea typeface="Georgia"/>
                          <a:cs typeface="Georgia"/>
                        </a:rPr>
                        <a:t> </a:t>
                      </a:r>
                      <a:r>
                        <a:rPr lang="en-US" sz="1100" dirty="0">
                          <a:solidFill>
                            <a:srgbClr val="231F20"/>
                          </a:solidFill>
                          <a:latin typeface="Georgia"/>
                          <a:ea typeface="Georgia"/>
                          <a:cs typeface="Georgia"/>
                        </a:rPr>
                        <a:t>Interest</a:t>
                      </a:r>
                      <a:r>
                        <a:rPr lang="en-US" sz="1100" spc="35" dirty="0">
                          <a:solidFill>
                            <a:srgbClr val="231F20"/>
                          </a:solidFill>
                          <a:latin typeface="Georgia"/>
                          <a:ea typeface="Georgia"/>
                          <a:cs typeface="Georgia"/>
                        </a:rPr>
                        <a:t> </a:t>
                      </a:r>
                      <a:r>
                        <a:rPr lang="en-US" sz="1100" dirty="0">
                          <a:solidFill>
                            <a:srgbClr val="231F20"/>
                          </a:solidFill>
                          <a:latin typeface="Georgia"/>
                          <a:ea typeface="Georgia"/>
                          <a:cs typeface="Georgia"/>
                        </a:rPr>
                        <a:t>expended</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/(Average</a:t>
                      </a:r>
                      <a:r>
                        <a:rPr lang="en-US" sz="1100" spc="35" dirty="0">
                          <a:solidFill>
                            <a:srgbClr val="231F20"/>
                          </a:solidFill>
                          <a:latin typeface="Georgia"/>
                          <a:ea typeface="Georgia"/>
                          <a:cs typeface="Georgia"/>
                        </a:rPr>
                        <a:t> </a:t>
                      </a:r>
                      <a:r>
                        <a:rPr lang="en-US" sz="1100" dirty="0">
                          <a:solidFill>
                            <a:srgbClr val="231F20"/>
                          </a:solidFill>
                          <a:latin typeface="Georgia"/>
                          <a:ea typeface="Georgia"/>
                          <a:cs typeface="Georgia"/>
                        </a:rPr>
                        <a:t>of</a:t>
                      </a:r>
                      <a:r>
                        <a:rPr lang="en-US" sz="1100" spc="35" dirty="0">
                          <a:solidFill>
                            <a:srgbClr val="231F20"/>
                          </a:solidFill>
                          <a:latin typeface="Georgia"/>
                          <a:ea typeface="Georgia"/>
                          <a:cs typeface="Georgia"/>
                        </a:rPr>
                        <a:t> </a:t>
                      </a:r>
                      <a:r>
                        <a:rPr lang="en-US" sz="1100" dirty="0">
                          <a:solidFill>
                            <a:srgbClr val="231F20"/>
                          </a:solidFill>
                          <a:latin typeface="Georgia"/>
                          <a:ea typeface="Georgia"/>
                          <a:cs typeface="Georgia"/>
                        </a:rPr>
                        <a:t>current</a:t>
                      </a:r>
                      <a:r>
                        <a:rPr lang="en-US" sz="1100" spc="35" dirty="0">
                          <a:solidFill>
                            <a:srgbClr val="231F20"/>
                          </a:solidFill>
                          <a:latin typeface="Georgia"/>
                          <a:ea typeface="Georgia"/>
                          <a:cs typeface="Georgia"/>
                        </a:rPr>
                        <a:t> </a:t>
                      </a:r>
                      <a:r>
                        <a:rPr lang="en-US" sz="1100" dirty="0">
                          <a:solidFill>
                            <a:srgbClr val="231F20"/>
                          </a:solidFill>
                          <a:latin typeface="Georgia"/>
                          <a:ea typeface="Georgia"/>
                          <a:cs typeface="Georgia"/>
                        </a:rPr>
                        <a:t>and</a:t>
                      </a:r>
                      <a:r>
                        <a:rPr lang="en-US" sz="1100" spc="35" dirty="0">
                          <a:solidFill>
                            <a:srgbClr val="231F20"/>
                          </a:solidFill>
                          <a:latin typeface="Georgia"/>
                          <a:ea typeface="Georgia"/>
                          <a:cs typeface="Georgia"/>
                        </a:rPr>
                        <a:t> </a:t>
                      </a:r>
                      <a:r>
                        <a:rPr lang="en-US" sz="1100" dirty="0">
                          <a:solidFill>
                            <a:srgbClr val="231F20"/>
                          </a:solidFill>
                          <a:latin typeface="Georgia"/>
                          <a:ea typeface="Georgia"/>
                          <a:cs typeface="Georgia"/>
                        </a:rPr>
                        <a:t>previous</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year’s</a:t>
                      </a:r>
                      <a:r>
                        <a:rPr lang="en-US" sz="1100" spc="35" dirty="0">
                          <a:solidFill>
                            <a:srgbClr val="231F20"/>
                          </a:solidFill>
                          <a:latin typeface="Georgia"/>
                          <a:ea typeface="Georgia"/>
                          <a:cs typeface="Georgia"/>
                        </a:rPr>
                        <a:t> </a:t>
                      </a:r>
                      <a:r>
                        <a:rPr lang="en-US" sz="1100" dirty="0">
                          <a:solidFill>
                            <a:srgbClr val="231F20"/>
                          </a:solidFill>
                          <a:latin typeface="Georgia"/>
                          <a:ea typeface="Georgia"/>
                          <a:cs typeface="Georgia"/>
                        </a:rPr>
                        <a:t>deposits</a:t>
                      </a:r>
                      <a:r>
                        <a:rPr lang="en-US" sz="1100" spc="35" dirty="0">
                          <a:solidFill>
                            <a:srgbClr val="231F20"/>
                          </a:solidFill>
                          <a:latin typeface="Georgia"/>
                          <a:ea typeface="Georgia"/>
                          <a:cs typeface="Georgia"/>
                        </a:rPr>
                        <a:t> </a:t>
                      </a:r>
                      <a:r>
                        <a:rPr lang="en-US" sz="1100" dirty="0">
                          <a:solidFill>
                            <a:srgbClr val="231F20"/>
                          </a:solidFill>
                          <a:latin typeface="Georgia"/>
                          <a:ea typeface="Georgia"/>
                          <a:cs typeface="Georgia"/>
                        </a:rPr>
                        <a:t>plus</a:t>
                      </a:r>
                      <a:r>
                        <a:rPr lang="en-US" sz="1100" spc="35" dirty="0">
                          <a:solidFill>
                            <a:srgbClr val="231F20"/>
                          </a:solidFill>
                          <a:latin typeface="Georgia"/>
                          <a:ea typeface="Georgia"/>
                          <a:cs typeface="Georgia"/>
                        </a:rPr>
                        <a:t> </a:t>
                      </a:r>
                      <a:r>
                        <a:rPr lang="en-US" sz="1100" dirty="0">
                          <a:solidFill>
                            <a:srgbClr val="231F20"/>
                          </a:solidFill>
                          <a:latin typeface="Georgia"/>
                          <a:ea typeface="Georgia"/>
                          <a:cs typeface="Georgia"/>
                        </a:rPr>
                        <a:t>borrowings)</a:t>
                      </a:r>
                      <a:endParaRPr lang="en-US" sz="2000" dirty="0">
                        <a:latin typeface="Georgia"/>
                        <a:ea typeface="Georgia"/>
                        <a:cs typeface="Georgia"/>
                      </a:endParaRPr>
                    </a:p>
                    <a:p>
                      <a:pPr marL="342900" marR="0" lvl="0" indent="-342900" algn="l">
                        <a:spcBef>
                          <a:spcPts val="45"/>
                        </a:spcBef>
                        <a:spcAft>
                          <a:spcPts val="0"/>
                        </a:spcAft>
                        <a:buClr>
                          <a:srgbClr val="231F20"/>
                        </a:buClr>
                        <a:buSzPts val="700"/>
                        <a:buFont typeface="Georgia"/>
                        <a:buAutoNum type="arabicPeriod" startAt="2"/>
                        <a:tabLst>
                          <a:tab pos="493395" algn="l"/>
                        </a:tabLst>
                      </a:pPr>
                      <a:r>
                        <a:rPr lang="en-US" sz="1100" dirty="0">
                          <a:solidFill>
                            <a:srgbClr val="231F20"/>
                          </a:solidFill>
                          <a:latin typeface="Georgia"/>
                          <a:ea typeface="Georgia"/>
                          <a:cs typeface="Georgia"/>
                        </a:rPr>
                        <a:t>Return</a:t>
                      </a:r>
                      <a:r>
                        <a:rPr lang="en-US" sz="1100" spc="25" dirty="0">
                          <a:solidFill>
                            <a:srgbClr val="231F20"/>
                          </a:solidFill>
                          <a:latin typeface="Georgia"/>
                          <a:ea typeface="Georgia"/>
                          <a:cs typeface="Georgia"/>
                        </a:rPr>
                        <a:t> </a:t>
                      </a:r>
                      <a:r>
                        <a:rPr lang="en-US" sz="1100" dirty="0">
                          <a:solidFill>
                            <a:srgbClr val="231F20"/>
                          </a:solidFill>
                          <a:latin typeface="Georgia"/>
                          <a:ea typeface="Georgia"/>
                          <a:cs typeface="Georgia"/>
                        </a:rPr>
                        <a:t>on</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advances</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Interest</a:t>
                      </a:r>
                      <a:r>
                        <a:rPr lang="en-US" sz="1100" spc="25" dirty="0">
                          <a:solidFill>
                            <a:srgbClr val="231F20"/>
                          </a:solidFill>
                          <a:latin typeface="Georgia"/>
                          <a:ea typeface="Georgia"/>
                          <a:cs typeface="Georgia"/>
                        </a:rPr>
                        <a:t> </a:t>
                      </a:r>
                      <a:r>
                        <a:rPr lang="en-US" sz="1100" dirty="0">
                          <a:solidFill>
                            <a:srgbClr val="231F20"/>
                          </a:solidFill>
                          <a:latin typeface="Georgia"/>
                          <a:ea typeface="Georgia"/>
                          <a:cs typeface="Georgia"/>
                        </a:rPr>
                        <a:t>earned</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on</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advances</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/Average</a:t>
                      </a:r>
                      <a:r>
                        <a:rPr lang="en-US" sz="1100" spc="25" dirty="0">
                          <a:solidFill>
                            <a:srgbClr val="231F20"/>
                          </a:solidFill>
                          <a:latin typeface="Georgia"/>
                          <a:ea typeface="Georgia"/>
                          <a:cs typeface="Georgia"/>
                        </a:rPr>
                        <a:t> </a:t>
                      </a:r>
                      <a:r>
                        <a:rPr lang="en-US" sz="1100" dirty="0">
                          <a:solidFill>
                            <a:srgbClr val="231F20"/>
                          </a:solidFill>
                          <a:latin typeface="Georgia"/>
                          <a:ea typeface="Georgia"/>
                          <a:cs typeface="Georgia"/>
                        </a:rPr>
                        <a:t>of</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current</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and</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previous</a:t>
                      </a:r>
                      <a:r>
                        <a:rPr lang="en-US" sz="1100" spc="25" dirty="0">
                          <a:solidFill>
                            <a:srgbClr val="231F20"/>
                          </a:solidFill>
                          <a:latin typeface="Georgia"/>
                          <a:ea typeface="Georgia"/>
                          <a:cs typeface="Georgia"/>
                        </a:rPr>
                        <a:t> </a:t>
                      </a:r>
                      <a:r>
                        <a:rPr lang="en-US" sz="1100" dirty="0">
                          <a:solidFill>
                            <a:srgbClr val="231F20"/>
                          </a:solidFill>
                          <a:latin typeface="Georgia"/>
                          <a:ea typeface="Georgia"/>
                          <a:cs typeface="Georgia"/>
                        </a:rPr>
                        <a:t>year’s</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advances.</a:t>
                      </a:r>
                      <a:endParaRPr lang="en-US" sz="2000" dirty="0">
                        <a:latin typeface="Georgia"/>
                        <a:ea typeface="Georgia"/>
                        <a:cs typeface="Georgia"/>
                      </a:endParaRPr>
                    </a:p>
                    <a:p>
                      <a:pPr marL="342900" marR="0" lvl="0" indent="-342900" algn="l">
                        <a:spcBef>
                          <a:spcPts val="40"/>
                        </a:spcBef>
                        <a:spcAft>
                          <a:spcPts val="0"/>
                        </a:spcAft>
                        <a:buClr>
                          <a:srgbClr val="231F20"/>
                        </a:buClr>
                        <a:buSzPts val="700"/>
                        <a:buFont typeface="Georgia"/>
                        <a:buAutoNum type="arabicPeriod" startAt="2"/>
                        <a:tabLst>
                          <a:tab pos="493395" algn="l"/>
                        </a:tabLst>
                      </a:pPr>
                      <a:r>
                        <a:rPr lang="en-US" sz="1100" dirty="0">
                          <a:solidFill>
                            <a:srgbClr val="231F20"/>
                          </a:solidFill>
                          <a:latin typeface="Georgia"/>
                          <a:ea typeface="Georgia"/>
                          <a:cs typeface="Georgia"/>
                        </a:rPr>
                        <a:t>Return</a:t>
                      </a:r>
                      <a:r>
                        <a:rPr lang="en-US" sz="1100" spc="25" dirty="0">
                          <a:solidFill>
                            <a:srgbClr val="231F20"/>
                          </a:solidFill>
                          <a:latin typeface="Georgia"/>
                          <a:ea typeface="Georgia"/>
                          <a:cs typeface="Georgia"/>
                        </a:rPr>
                        <a:t> </a:t>
                      </a:r>
                      <a:r>
                        <a:rPr lang="en-US" sz="1100" dirty="0">
                          <a:solidFill>
                            <a:srgbClr val="231F20"/>
                          </a:solidFill>
                          <a:latin typeface="Georgia"/>
                          <a:ea typeface="Georgia"/>
                          <a:cs typeface="Georgia"/>
                        </a:rPr>
                        <a:t>on</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investments</a:t>
                      </a:r>
                      <a:r>
                        <a:rPr lang="en-US" sz="1100" spc="25" dirty="0">
                          <a:solidFill>
                            <a:srgbClr val="231F20"/>
                          </a:solidFill>
                          <a:latin typeface="Georgia"/>
                          <a:ea typeface="Georgia"/>
                          <a:cs typeface="Georgia"/>
                        </a:rPr>
                        <a:t> </a:t>
                      </a:r>
                      <a:r>
                        <a:rPr lang="en-US" sz="1100" dirty="0">
                          <a:solidFill>
                            <a:srgbClr val="231F20"/>
                          </a:solidFill>
                          <a:latin typeface="Georgia"/>
                          <a:ea typeface="Georgia"/>
                          <a:cs typeface="Georgia"/>
                        </a:rPr>
                        <a:t>=</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Interest</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earned</a:t>
                      </a:r>
                      <a:r>
                        <a:rPr lang="en-US" sz="1100" spc="25" dirty="0">
                          <a:solidFill>
                            <a:srgbClr val="231F20"/>
                          </a:solidFill>
                          <a:latin typeface="Georgia"/>
                          <a:ea typeface="Georgia"/>
                          <a:cs typeface="Georgia"/>
                        </a:rPr>
                        <a:t> </a:t>
                      </a:r>
                      <a:r>
                        <a:rPr lang="en-US" sz="1100" dirty="0">
                          <a:solidFill>
                            <a:srgbClr val="231F20"/>
                          </a:solidFill>
                          <a:latin typeface="Georgia"/>
                          <a:ea typeface="Georgia"/>
                          <a:cs typeface="Georgia"/>
                        </a:rPr>
                        <a:t>on</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investments</a:t>
                      </a:r>
                      <a:r>
                        <a:rPr lang="en-US" sz="1100" spc="25" dirty="0">
                          <a:solidFill>
                            <a:srgbClr val="231F20"/>
                          </a:solidFill>
                          <a:latin typeface="Georgia"/>
                          <a:ea typeface="Georgia"/>
                          <a:cs typeface="Georgia"/>
                        </a:rPr>
                        <a:t> </a:t>
                      </a:r>
                      <a:r>
                        <a:rPr lang="en-US" sz="1100" dirty="0">
                          <a:solidFill>
                            <a:srgbClr val="231F20"/>
                          </a:solidFill>
                          <a:latin typeface="Georgia"/>
                          <a:ea typeface="Georgia"/>
                          <a:cs typeface="Georgia"/>
                        </a:rPr>
                        <a:t>/Average</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of</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current</a:t>
                      </a:r>
                      <a:r>
                        <a:rPr lang="en-US" sz="1100" spc="25" dirty="0">
                          <a:solidFill>
                            <a:srgbClr val="231F20"/>
                          </a:solidFill>
                          <a:latin typeface="Georgia"/>
                          <a:ea typeface="Georgia"/>
                          <a:cs typeface="Georgia"/>
                        </a:rPr>
                        <a:t> </a:t>
                      </a:r>
                      <a:r>
                        <a:rPr lang="en-US" sz="1100" dirty="0">
                          <a:solidFill>
                            <a:srgbClr val="231F20"/>
                          </a:solidFill>
                          <a:latin typeface="Georgia"/>
                          <a:ea typeface="Georgia"/>
                          <a:cs typeface="Georgia"/>
                        </a:rPr>
                        <a:t>and</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previous</a:t>
                      </a:r>
                      <a:r>
                        <a:rPr lang="en-US" sz="1100" spc="25" dirty="0">
                          <a:solidFill>
                            <a:srgbClr val="231F20"/>
                          </a:solidFill>
                          <a:latin typeface="Georgia"/>
                          <a:ea typeface="Georgia"/>
                          <a:cs typeface="Georgia"/>
                        </a:rPr>
                        <a:t> </a:t>
                      </a:r>
                      <a:r>
                        <a:rPr lang="en-US" sz="1100" dirty="0">
                          <a:solidFill>
                            <a:srgbClr val="231F20"/>
                          </a:solidFill>
                          <a:latin typeface="Georgia"/>
                          <a:ea typeface="Georgia"/>
                          <a:cs typeface="Georgia"/>
                        </a:rPr>
                        <a:t>year’s</a:t>
                      </a:r>
                      <a:r>
                        <a:rPr lang="en-US" sz="1100" spc="30" dirty="0">
                          <a:solidFill>
                            <a:srgbClr val="231F20"/>
                          </a:solidFill>
                          <a:latin typeface="Georgia"/>
                          <a:ea typeface="Georgia"/>
                          <a:cs typeface="Georgia"/>
                        </a:rPr>
                        <a:t> </a:t>
                      </a:r>
                      <a:r>
                        <a:rPr lang="en-US" sz="1100" dirty="0">
                          <a:solidFill>
                            <a:srgbClr val="231F20"/>
                          </a:solidFill>
                          <a:latin typeface="Georgia"/>
                          <a:ea typeface="Georgia"/>
                          <a:cs typeface="Georgia"/>
                        </a:rPr>
                        <a:t>investments.</a:t>
                      </a:r>
                      <a:endParaRPr lang="en-US" sz="2000" dirty="0">
                        <a:latin typeface="Georgia"/>
                        <a:ea typeface="Georgia"/>
                        <a:cs typeface="Georgia"/>
                      </a:endParaRPr>
                    </a:p>
                    <a:p>
                      <a:pPr marL="342900" marR="31750" lvl="0" indent="-342900" algn="l">
                        <a:lnSpc>
                          <a:spcPct val="105000"/>
                        </a:lnSpc>
                        <a:spcBef>
                          <a:spcPts val="45"/>
                        </a:spcBef>
                        <a:spcAft>
                          <a:spcPts val="0"/>
                        </a:spcAft>
                        <a:buClr>
                          <a:srgbClr val="231F20"/>
                        </a:buClr>
                        <a:buSzPts val="700"/>
                        <a:buFont typeface="Georgia"/>
                        <a:buAutoNum type="arabicPeriod" startAt="2"/>
                        <a:tabLst>
                          <a:tab pos="493395" algn="l"/>
                        </a:tabLst>
                      </a:pPr>
                      <a:r>
                        <a:rPr lang="en-US" sz="1100" dirty="0">
                          <a:solidFill>
                            <a:srgbClr val="231F20"/>
                          </a:solidFill>
                          <a:latin typeface="Georgia"/>
                          <a:ea typeface="Georgia"/>
                          <a:cs typeface="Georgia"/>
                        </a:rPr>
                        <a:t>Return on funds = (Interest earned on advances + Interest earned on investments) / (Average of current and previous year’s advances plus investments).</a:t>
                      </a:r>
                      <a:endParaRPr lang="en-US" sz="2000" dirty="0">
                        <a:latin typeface="Georgia"/>
                        <a:ea typeface="Georgia"/>
                        <a:cs typeface="Georgia"/>
                      </a:endParaRPr>
                    </a:p>
                    <a:p>
                      <a:pPr marL="342900" marR="0" lvl="0" indent="-342900" algn="l">
                        <a:lnSpc>
                          <a:spcPts val="790"/>
                        </a:lnSpc>
                        <a:spcBef>
                          <a:spcPts val="0"/>
                        </a:spcBef>
                        <a:spcAft>
                          <a:spcPts val="0"/>
                        </a:spcAft>
                        <a:buClr>
                          <a:srgbClr val="231F20"/>
                        </a:buClr>
                        <a:buSzPts val="700"/>
                        <a:buFont typeface="Georgia"/>
                        <a:buAutoNum type="arabicPeriod" startAt="2"/>
                        <a:tabLst>
                          <a:tab pos="493395" algn="l"/>
                        </a:tabLst>
                      </a:pPr>
                      <a:r>
                        <a:rPr lang="en-US" sz="1100" dirty="0">
                          <a:solidFill>
                            <a:srgbClr val="231F20"/>
                          </a:solidFill>
                          <a:latin typeface="Georgia"/>
                          <a:ea typeface="Georgia"/>
                          <a:cs typeface="Georgia"/>
                        </a:rPr>
                        <a:t>Data for 2017 include small finance</a:t>
                      </a:r>
                      <a:r>
                        <a:rPr lang="en-US" sz="1100" spc="20" dirty="0">
                          <a:solidFill>
                            <a:srgbClr val="231F20"/>
                          </a:solidFill>
                          <a:latin typeface="Georgia"/>
                          <a:ea typeface="Georgia"/>
                          <a:cs typeface="Georgia"/>
                        </a:rPr>
                        <a:t> </a:t>
                      </a:r>
                      <a:r>
                        <a:rPr lang="en-US" sz="1100" dirty="0">
                          <a:solidFill>
                            <a:srgbClr val="231F20"/>
                          </a:solidFill>
                          <a:latin typeface="Georgia"/>
                          <a:ea typeface="Georgia"/>
                          <a:cs typeface="Georgia"/>
                        </a:rPr>
                        <a:t>banks.</a:t>
                      </a:r>
                      <a:endParaRPr lang="en-US" sz="2000" dirty="0">
                        <a:latin typeface="Georgia"/>
                        <a:ea typeface="Georgia"/>
                        <a:cs typeface="Georgia"/>
                      </a:endParaRPr>
                    </a:p>
                    <a:p>
                      <a:pPr marL="35560" marR="0" algn="l">
                        <a:spcBef>
                          <a:spcPts val="35"/>
                        </a:spcBef>
                        <a:spcAft>
                          <a:spcPts val="0"/>
                        </a:spcAft>
                      </a:pPr>
                      <a:r>
                        <a:rPr lang="en-US" sz="1100" b="1" dirty="0">
                          <a:solidFill>
                            <a:srgbClr val="231F20"/>
                          </a:solidFill>
                          <a:latin typeface="Times New Roman"/>
                          <a:ea typeface="Georgia"/>
                          <a:cs typeface="Georgia"/>
                        </a:rPr>
                        <a:t>Source: </a:t>
                      </a:r>
                      <a:r>
                        <a:rPr lang="en-US" sz="1100" dirty="0">
                          <a:solidFill>
                            <a:srgbClr val="231F20"/>
                          </a:solidFill>
                          <a:latin typeface="Georgia"/>
                          <a:ea typeface="Georgia"/>
                          <a:cs typeface="Georgia"/>
                        </a:rPr>
                        <a:t>Calculated from balance sheets of respective banks.</a:t>
                      </a:r>
                      <a:endParaRPr lang="en-US" sz="2000" dirty="0">
                        <a:latin typeface="Georgia"/>
                        <a:ea typeface="Georgia"/>
                        <a:cs typeface="Georgia"/>
                      </a:endParaRPr>
                    </a:p>
                  </a:txBody>
                  <a:tcPr marL="0" marR="0" marT="0" marB="0">
                    <a:lnL>
                      <a:noFill/>
                    </a:lnL>
                    <a:lnR>
                      <a:noFill/>
                    </a:lnR>
                    <a:lnT w="12700" cap="flat" cmpd="sng" algn="ctr">
                      <a:solidFill>
                        <a:srgbClr val="231F20"/>
                      </a:solidFill>
                      <a:prstDash val="solid"/>
                      <a:round/>
                      <a:headEnd type="none" w="med" len="med"/>
                      <a:tailEnd type="none" w="med" len="med"/>
                    </a:lnT>
                    <a:lnB>
                      <a:noFill/>
                    </a:lnB>
                    <a:solidFill>
                      <a:srgbClr val="DDE2E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Cost of Funds and Return on Funds – Bank Group-wise</a:t>
            </a:r>
            <a:endParaRPr lang="en-US" sz="2800" dirty="0"/>
          </a:p>
        </p:txBody>
      </p:sp>
      <p:sp>
        <p:nvSpPr>
          <p:cNvPr id="3" name="Content Placeholder 2"/>
          <p:cNvSpPr>
            <a:spLocks noGrp="1"/>
          </p:cNvSpPr>
          <p:nvPr>
            <p:ph idx="1"/>
          </p:nvPr>
        </p:nvSpPr>
        <p:spPr/>
        <p:txBody>
          <a:bodyPr>
            <a:normAutofit fontScale="77500" lnSpcReduction="20000"/>
          </a:bodyPr>
          <a:lstStyle/>
          <a:p>
            <a:pPr algn="just"/>
            <a:r>
              <a:rPr lang="en-US" dirty="0" smtClean="0"/>
              <a:t>Consequently, all categories of banks in India remained well above the requirement of 10.25 per cent (including the capital conservation buffer (CCB) for March 2017 and 11.5 per cent for end- March 2019 when Basel III will be fully operational efforts to strengthen their capital positions by raising capital through various instruments from the market, intermittent capital infusion by the Government and modification in treatment of certain balance sheet items in order to align with Basel Committee on Banking Supervision (BCBS) guidelines. In this direction, Government’s </a:t>
            </a:r>
            <a:r>
              <a:rPr lang="en-US" dirty="0" err="1" smtClean="0"/>
              <a:t>Indradhanush</a:t>
            </a:r>
            <a:r>
              <a:rPr lang="en-US" dirty="0" smtClean="0"/>
              <a:t> plan of August 2015 and its announcement of further </a:t>
            </a:r>
            <a:r>
              <a:rPr lang="en-US" dirty="0" err="1" smtClean="0"/>
              <a:t>recapitalisation</a:t>
            </a:r>
            <a:r>
              <a:rPr lang="en-US" dirty="0" smtClean="0"/>
              <a:t> of PSBs in October 2017 is expected to significantly improve the capital position of PSBs.</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Profitability of Banks</a:t>
            </a:r>
            <a:endParaRPr lang="en-US" sz="3600" dirty="0"/>
          </a:p>
        </p:txBody>
      </p:sp>
      <p:sp>
        <p:nvSpPr>
          <p:cNvPr id="3" name="Content Placeholder 2"/>
          <p:cNvSpPr>
            <a:spLocks noGrp="1"/>
          </p:cNvSpPr>
          <p:nvPr>
            <p:ph idx="1"/>
          </p:nvPr>
        </p:nvSpPr>
        <p:spPr/>
        <p:txBody>
          <a:bodyPr>
            <a:normAutofit fontScale="92500" lnSpcReduction="20000"/>
          </a:bodyPr>
          <a:lstStyle/>
          <a:p>
            <a:pPr algn="just"/>
            <a:r>
              <a:rPr lang="en-US" dirty="0" smtClean="0"/>
              <a:t>Profitability is the primary goal of all business ventures. Without profitability the business will not survive in the long run. </a:t>
            </a:r>
          </a:p>
          <a:p>
            <a:pPr algn="just"/>
            <a:r>
              <a:rPr lang="en-US" dirty="0" smtClean="0"/>
              <a:t>So measuring current and past profitability and projecting future profitability is very important. Profitability is measured with income and expenses. The ability to earn a profit. </a:t>
            </a:r>
          </a:p>
          <a:p>
            <a:pPr algn="just"/>
            <a:r>
              <a:rPr lang="en-US" dirty="0" err="1" smtClean="0"/>
              <a:t>Infact</a:t>
            </a:r>
            <a:r>
              <a:rPr lang="en-US" dirty="0" smtClean="0"/>
              <a:t>, efficiency of </a:t>
            </a:r>
            <a:r>
              <a:rPr lang="en-US" dirty="0" smtClean="0"/>
              <a:t>banks </a:t>
            </a:r>
            <a:r>
              <a:rPr lang="en-US" dirty="0" smtClean="0"/>
              <a:t>is measured in terms of profits. Profitability ratios are calculated to measure the efficiency of a business. The following profitability ratios are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lgn="just">
              <a:buAutoNum type="arabicPeriod"/>
            </a:pPr>
            <a:r>
              <a:rPr lang="en-US" b="1" dirty="0" smtClean="0"/>
              <a:t>Interest Spread %: </a:t>
            </a:r>
          </a:p>
          <a:p>
            <a:pPr marL="514350" indent="-514350" algn="just">
              <a:buNone/>
            </a:pPr>
            <a:r>
              <a:rPr lang="en-US" b="1" dirty="0" smtClean="0"/>
              <a:t>	</a:t>
            </a:r>
            <a:r>
              <a:rPr lang="en-US" dirty="0" smtClean="0"/>
              <a:t>Interest spread is the difference between the average lending rate and the average borrowing rate for a bank or other financial institution. </a:t>
            </a:r>
          </a:p>
          <a:p>
            <a:pPr marL="514350" indent="-514350" algn="just">
              <a:buNone/>
            </a:pPr>
            <a:r>
              <a:rPr lang="en-US" dirty="0" smtClean="0"/>
              <a:t>	Interest Spread % =Total interest income minus total interest expenses / Average working fund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sz="2800" b="1" dirty="0" smtClean="0"/>
              <a:t>2 Net Profit Margin: </a:t>
            </a:r>
          </a:p>
          <a:p>
            <a:pPr algn="just"/>
            <a:r>
              <a:rPr lang="en-US" sz="2800" dirty="0" smtClean="0"/>
              <a:t>Net profit margin is the percentage of revenue remaining after all operating expenses, interest, taxes and preferred stock dividends (but not common stock dividends) have been deducted from a company's total revenue. </a:t>
            </a:r>
          </a:p>
          <a:p>
            <a:pPr algn="just"/>
            <a:r>
              <a:rPr lang="en-US" sz="2800" dirty="0" smtClean="0"/>
              <a:t>Net profit margin % = Net Profit / Revenue</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3. Return on long term fund: </a:t>
            </a:r>
          </a:p>
          <a:p>
            <a:pPr>
              <a:buNone/>
            </a:pPr>
            <a:r>
              <a:rPr lang="en-US" dirty="0" smtClean="0"/>
              <a:t>This ratio establishes the relationship between net profit and the long term fund. The term long term fund refers to total investment made in the business of long run. </a:t>
            </a:r>
          </a:p>
          <a:p>
            <a:pPr>
              <a:buNone/>
            </a:pPr>
            <a:r>
              <a:rPr lang="en-US" dirty="0" smtClean="0"/>
              <a:t>	Return on Long term fund % = EBIT / Long term fund </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buNone/>
            </a:pPr>
            <a:r>
              <a:rPr lang="en-US" sz="2800" b="1" dirty="0" smtClean="0"/>
              <a:t>4. Return on Net Worth: </a:t>
            </a:r>
          </a:p>
          <a:p>
            <a:pPr algn="just">
              <a:buNone/>
            </a:pPr>
            <a:r>
              <a:rPr lang="en-US" sz="2800" dirty="0" smtClean="0"/>
              <a:t>	The return on equity ratio which is also known as the return on net worth is used by investors to determine the amount of return they are receiving from their capital investment in a company. Companies can increase their return on equity percentage by buying back their stock, increasing earnings, or using more debt to fund operations.</a:t>
            </a:r>
          </a:p>
          <a:p>
            <a:pPr algn="just">
              <a:buNone/>
            </a:pPr>
            <a:r>
              <a:rPr lang="en-US" sz="2800" dirty="0" smtClean="0"/>
              <a:t>	Return on Net worth % = Profit after tax / Equity share holder fund </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5 Return on Asset: (ROA) </a:t>
            </a:r>
          </a:p>
          <a:p>
            <a:pPr>
              <a:buNone/>
            </a:pPr>
            <a:r>
              <a:rPr lang="en-US" dirty="0" smtClean="0"/>
              <a:t>	It is a financial ratio that shows the percentage of profit that a company earns in relation to its overall resources (total assets). </a:t>
            </a:r>
          </a:p>
          <a:p>
            <a:pPr>
              <a:buNone/>
            </a:pPr>
            <a:r>
              <a:rPr lang="en-US" dirty="0" smtClean="0"/>
              <a:t>Return on asset %= Net profit / Total asset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Autofit/>
          </a:bodyPr>
          <a:lstStyle/>
          <a:p>
            <a:pPr algn="just"/>
            <a:r>
              <a:rPr lang="en-US" sz="2400" dirty="0" smtClean="0"/>
              <a:t>Profitability of private sector banks in India plays major role in banking sector without profit the investors cannot invest in this business. </a:t>
            </a:r>
          </a:p>
          <a:p>
            <a:pPr algn="just"/>
            <a:r>
              <a:rPr lang="en-US" sz="2400" dirty="0" smtClean="0"/>
              <a:t>A strong financial system promotes investment by financing productive business opportunities, mobilizing savings, efficiently allocating resources and makes easy the trade of goods and services. </a:t>
            </a:r>
          </a:p>
          <a:p>
            <a:pPr algn="just"/>
            <a:r>
              <a:rPr lang="en-US" sz="2400" dirty="0" smtClean="0"/>
              <a:t>So profitability ratios are employed by the management in order to assess how efficiently they carry on their business operations and also it is suggested for the entire bank to take effective steps to improve the operating efficiency of the business.</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Efficiency of Banks</a:t>
            </a:r>
            <a:endParaRPr lang="en-US" sz="3600"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efficiency of Indian banks has emerged as a key issue in recent years.</a:t>
            </a:r>
          </a:p>
          <a:p>
            <a:pPr algn="just"/>
            <a:r>
              <a:rPr lang="en-US" dirty="0" smtClean="0"/>
              <a:t>Indian financial system is based on the Indian banking industry and its capital market. The Indian commercial banks are traditionally playing most important role as financial intermediaries. The banks comprise more than three- fifth of financial system assets and dominate the whole banking sector in India and played a central role in mobilizing savings in growth process.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1689</Words>
  <Application>Microsoft Office PowerPoint</Application>
  <PresentationFormat>On-screen Show (4:3)</PresentationFormat>
  <Paragraphs>446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Profitability and Efficiency in Indian Banking </vt:lpstr>
      <vt:lpstr>Profitability of Banks</vt:lpstr>
      <vt:lpstr>Slide 3</vt:lpstr>
      <vt:lpstr>Slide 4</vt:lpstr>
      <vt:lpstr>Slide 5</vt:lpstr>
      <vt:lpstr>Slide 6</vt:lpstr>
      <vt:lpstr>Slide 7</vt:lpstr>
      <vt:lpstr>Slide 8</vt:lpstr>
      <vt:lpstr>Efficiency of Banks</vt:lpstr>
      <vt:lpstr>Slide 10</vt:lpstr>
      <vt:lpstr>Trends in Income and Expenditure of Scheduled Commercial Banks (Amount in ` billion) </vt:lpstr>
      <vt:lpstr>Trends in Income and Expenditure of Scheduled Commercial Banks</vt:lpstr>
      <vt:lpstr>Return on Assets and Return on Equity of SCBs – Bank Group-wise (Per cent) </vt:lpstr>
      <vt:lpstr>Slide 14</vt:lpstr>
      <vt:lpstr>Cost of Funds and Return on Funds – Bank Group-wise</vt:lpstr>
      <vt:lpstr>Cost of Funds and Return on Funds – Bank Group-wise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Profitability and Efficiency in Indian Banking </dc:title>
  <dc:creator>Manish</dc:creator>
  <cp:lastModifiedBy>Manish</cp:lastModifiedBy>
  <cp:revision>4</cp:revision>
  <dcterms:created xsi:type="dcterms:W3CDTF">2006-08-16T00:00:00Z</dcterms:created>
  <dcterms:modified xsi:type="dcterms:W3CDTF">2018-08-08T11:49:09Z</dcterms:modified>
</cp:coreProperties>
</file>