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30" r:id="rId6"/>
    <p:sldId id="260" r:id="rId7"/>
    <p:sldId id="333" r:id="rId8"/>
    <p:sldId id="331" r:id="rId9"/>
    <p:sldId id="332"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329"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varScale="1">
        <p:scale>
          <a:sx n="65" d="100"/>
          <a:sy n="65" d="100"/>
        </p:scale>
        <p:origin x="-1548"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sz="half" idx="2"/>
          </p:nvPr>
        </p:nvSpPr>
        <p:spPr>
          <a:xfrm>
            <a:off x="535940" y="1555749"/>
            <a:ext cx="3838575" cy="4317365"/>
          </a:xfrm>
          <a:prstGeom prst="rect">
            <a:avLst/>
          </a:prstGeom>
        </p:spPr>
        <p:txBody>
          <a:bodyPr wrap="square" lIns="0" tIns="0" rIns="0" bIns="0">
            <a:spAutoFit/>
          </a:bodyPr>
          <a:lstStyle>
            <a:lvl1pPr>
              <a:defRPr sz="2200" b="0" i="0">
                <a:solidFill>
                  <a:schemeClr val="tx1"/>
                </a:solidFill>
                <a:latin typeface="Calibri"/>
                <a:cs typeface="Calibri"/>
              </a:defRPr>
            </a:lvl1pPr>
          </a:lstStyle>
          <a:p>
            <a:endParaRPr/>
          </a:p>
        </p:txBody>
      </p:sp>
      <p:sp>
        <p:nvSpPr>
          <p:cNvPr id="4" name="Holder 4"/>
          <p:cNvSpPr>
            <a:spLocks noGrp="1"/>
          </p:cNvSpPr>
          <p:nvPr>
            <p:ph sz="half" idx="3"/>
          </p:nvPr>
        </p:nvSpPr>
        <p:spPr>
          <a:xfrm>
            <a:off x="4727575" y="1555749"/>
            <a:ext cx="3860165" cy="4250690"/>
          </a:xfrm>
          <a:prstGeom prst="rect">
            <a:avLst/>
          </a:prstGeom>
        </p:spPr>
        <p:txBody>
          <a:bodyPr wrap="square" lIns="0" tIns="0" rIns="0" bIns="0">
            <a:spAutoFit/>
          </a:bodyPr>
          <a:lstStyle>
            <a:lvl1pPr>
              <a:defRPr sz="22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8649" y="-118490"/>
            <a:ext cx="7486700" cy="1854835"/>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a:xfrm>
            <a:off x="344449" y="1370838"/>
            <a:ext cx="8455101" cy="453898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unilawonline.com/bareact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5" Type="http://schemas.openxmlformats.org/officeDocument/2006/relationships/image" Target="../media/image86.png"/><Relationship Id="rId2" Type="http://schemas.openxmlformats.org/officeDocument/2006/relationships/image" Target="../media/image63.jpeg"/><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24" Type="http://schemas.openxmlformats.org/officeDocument/2006/relationships/image" Target="../media/image85.pn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4.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s>
</file>

<file path=ppt/slides/_rels/slide7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70915" y="1024254"/>
            <a:ext cx="7348220" cy="748090"/>
          </a:xfrm>
          <a:prstGeom prst="rect">
            <a:avLst/>
          </a:prstGeom>
        </p:spPr>
        <p:txBody>
          <a:bodyPr vert="horz" wrap="square" lIns="0" tIns="323850" rIns="0" bIns="0" rtlCol="0">
            <a:spAutoFit/>
          </a:bodyPr>
          <a:lstStyle/>
          <a:p>
            <a:pPr marL="12700" marR="5080" indent="3032760">
              <a:lnSpc>
                <a:spcPct val="71600"/>
              </a:lnSpc>
              <a:spcBef>
                <a:spcPts val="2550"/>
              </a:spcBef>
            </a:pPr>
            <a:r>
              <a:rPr sz="3600" b="1" spc="-25" smtClean="0">
                <a:latin typeface="Calibri"/>
                <a:cs typeface="Calibri"/>
              </a:rPr>
              <a:t>Company</a:t>
            </a:r>
            <a:r>
              <a:rPr sz="3600" b="1" spc="-50" smtClean="0">
                <a:latin typeface="Calibri"/>
                <a:cs typeface="Calibri"/>
              </a:rPr>
              <a:t> </a:t>
            </a:r>
            <a:r>
              <a:rPr sz="3600" b="1" spc="-10" dirty="0">
                <a:latin typeface="Calibri"/>
                <a:cs typeface="Calibri"/>
              </a:rPr>
              <a:t>Meetings</a:t>
            </a:r>
            <a:endParaRPr sz="3600">
              <a:latin typeface="Calibri"/>
              <a:cs typeface="Calibri"/>
            </a:endParaRPr>
          </a:p>
        </p:txBody>
      </p:sp>
      <p:sp>
        <p:nvSpPr>
          <p:cNvPr id="6" name="object 6"/>
          <p:cNvSpPr txBox="1"/>
          <p:nvPr/>
        </p:nvSpPr>
        <p:spPr>
          <a:xfrm>
            <a:off x="6076569" y="5101590"/>
            <a:ext cx="2779395" cy="1120820"/>
          </a:xfrm>
          <a:prstGeom prst="rect">
            <a:avLst/>
          </a:prstGeom>
        </p:spPr>
        <p:txBody>
          <a:bodyPr vert="horz" wrap="square" lIns="0" tIns="12700" rIns="0" bIns="0" rtlCol="0">
            <a:spAutoFit/>
          </a:bodyPr>
          <a:lstStyle/>
          <a:p>
            <a:pPr marL="12700" marR="5080" indent="-1270" algn="ctr">
              <a:lnSpc>
                <a:spcPct val="100000"/>
              </a:lnSpc>
              <a:spcBef>
                <a:spcPts val="100"/>
              </a:spcBef>
            </a:pPr>
            <a:r>
              <a:rPr lang="en-US" sz="3600" b="1" spc="-10" dirty="0" smtClean="0">
                <a:latin typeface="Calibri"/>
                <a:cs typeface="Calibri"/>
              </a:rPr>
              <a:t>Dr. Manish </a:t>
            </a:r>
            <a:r>
              <a:rPr lang="en-US" sz="3600" b="1" spc="-10" dirty="0" err="1" smtClean="0">
                <a:latin typeface="Calibri"/>
                <a:cs typeface="Calibri"/>
              </a:rPr>
              <a:t>dadhich</a:t>
            </a:r>
            <a:endParaRPr sz="36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341" y="115570"/>
            <a:ext cx="7506334" cy="696595"/>
          </a:xfrm>
          <a:prstGeom prst="rect">
            <a:avLst/>
          </a:prstGeom>
        </p:spPr>
        <p:txBody>
          <a:bodyPr vert="horz" wrap="square" lIns="0" tIns="12700" rIns="0" bIns="0" rtlCol="0">
            <a:spAutoFit/>
          </a:bodyPr>
          <a:lstStyle/>
          <a:p>
            <a:pPr marL="12700">
              <a:lnSpc>
                <a:spcPct val="100000"/>
              </a:lnSpc>
              <a:spcBef>
                <a:spcPts val="100"/>
              </a:spcBef>
            </a:pPr>
            <a:r>
              <a:rPr spc="-15" dirty="0"/>
              <a:t>Pre-requisites </a:t>
            </a:r>
            <a:r>
              <a:rPr dirty="0"/>
              <a:t>of a </a:t>
            </a:r>
            <a:r>
              <a:rPr spc="-10" dirty="0"/>
              <a:t>valid</a:t>
            </a:r>
            <a:r>
              <a:rPr spc="-80" dirty="0"/>
              <a:t> </a:t>
            </a:r>
            <a:r>
              <a:rPr spc="-5" dirty="0"/>
              <a:t>meeting</a:t>
            </a:r>
          </a:p>
        </p:txBody>
      </p:sp>
      <p:sp>
        <p:nvSpPr>
          <p:cNvPr id="3" name="object 3"/>
          <p:cNvSpPr/>
          <p:nvPr/>
        </p:nvSpPr>
        <p:spPr>
          <a:xfrm>
            <a:off x="4606290" y="5017770"/>
            <a:ext cx="3442970" cy="382270"/>
          </a:xfrm>
          <a:custGeom>
            <a:avLst/>
            <a:gdLst/>
            <a:ahLst/>
            <a:cxnLst/>
            <a:rect l="l" t="t" r="r" b="b"/>
            <a:pathLst>
              <a:path w="3442970" h="382270">
                <a:moveTo>
                  <a:pt x="0" y="0"/>
                </a:moveTo>
                <a:lnTo>
                  <a:pt x="0" y="238886"/>
                </a:lnTo>
                <a:lnTo>
                  <a:pt x="3442462" y="238886"/>
                </a:lnTo>
                <a:lnTo>
                  <a:pt x="3442462" y="381761"/>
                </a:lnTo>
              </a:path>
            </a:pathLst>
          </a:custGeom>
          <a:ln w="25908">
            <a:solidFill>
              <a:srgbClr val="3C6695"/>
            </a:solidFill>
          </a:ln>
        </p:spPr>
        <p:txBody>
          <a:bodyPr wrap="square" lIns="0" tIns="0" rIns="0" bIns="0" rtlCol="0"/>
          <a:lstStyle/>
          <a:p>
            <a:endParaRPr/>
          </a:p>
        </p:txBody>
      </p:sp>
      <p:sp>
        <p:nvSpPr>
          <p:cNvPr id="4" name="object 4"/>
          <p:cNvSpPr/>
          <p:nvPr/>
        </p:nvSpPr>
        <p:spPr>
          <a:xfrm>
            <a:off x="4606290" y="5017770"/>
            <a:ext cx="1795780" cy="382270"/>
          </a:xfrm>
          <a:custGeom>
            <a:avLst/>
            <a:gdLst/>
            <a:ahLst/>
            <a:cxnLst/>
            <a:rect l="l" t="t" r="r" b="b"/>
            <a:pathLst>
              <a:path w="1795779" h="382270">
                <a:moveTo>
                  <a:pt x="0" y="0"/>
                </a:moveTo>
                <a:lnTo>
                  <a:pt x="0" y="238886"/>
                </a:lnTo>
                <a:lnTo>
                  <a:pt x="1795399" y="238886"/>
                </a:lnTo>
                <a:lnTo>
                  <a:pt x="1795399" y="381761"/>
                </a:lnTo>
              </a:path>
            </a:pathLst>
          </a:custGeom>
          <a:ln w="25908">
            <a:solidFill>
              <a:srgbClr val="3C6695"/>
            </a:solidFill>
          </a:ln>
        </p:spPr>
        <p:txBody>
          <a:bodyPr wrap="square" lIns="0" tIns="0" rIns="0" bIns="0" rtlCol="0"/>
          <a:lstStyle/>
          <a:p>
            <a:endParaRPr/>
          </a:p>
        </p:txBody>
      </p:sp>
      <p:sp>
        <p:nvSpPr>
          <p:cNvPr id="5" name="object 5"/>
          <p:cNvSpPr/>
          <p:nvPr/>
        </p:nvSpPr>
        <p:spPr>
          <a:xfrm>
            <a:off x="4606290" y="5017770"/>
            <a:ext cx="148590" cy="382270"/>
          </a:xfrm>
          <a:custGeom>
            <a:avLst/>
            <a:gdLst/>
            <a:ahLst/>
            <a:cxnLst/>
            <a:rect l="l" t="t" r="r" b="b"/>
            <a:pathLst>
              <a:path w="148589" h="382270">
                <a:moveTo>
                  <a:pt x="0" y="0"/>
                </a:moveTo>
                <a:lnTo>
                  <a:pt x="0" y="238886"/>
                </a:lnTo>
                <a:lnTo>
                  <a:pt x="148336" y="238886"/>
                </a:lnTo>
                <a:lnTo>
                  <a:pt x="148336" y="381761"/>
                </a:lnTo>
              </a:path>
            </a:pathLst>
          </a:custGeom>
          <a:ln w="25908">
            <a:solidFill>
              <a:srgbClr val="3C6695"/>
            </a:solidFill>
          </a:ln>
        </p:spPr>
        <p:txBody>
          <a:bodyPr wrap="square" lIns="0" tIns="0" rIns="0" bIns="0" rtlCol="0"/>
          <a:lstStyle/>
          <a:p>
            <a:endParaRPr/>
          </a:p>
        </p:txBody>
      </p:sp>
      <p:sp>
        <p:nvSpPr>
          <p:cNvPr id="6" name="object 6"/>
          <p:cNvSpPr/>
          <p:nvPr/>
        </p:nvSpPr>
        <p:spPr>
          <a:xfrm>
            <a:off x="3106673" y="5017770"/>
            <a:ext cx="1499235" cy="382270"/>
          </a:xfrm>
          <a:custGeom>
            <a:avLst/>
            <a:gdLst/>
            <a:ahLst/>
            <a:cxnLst/>
            <a:rect l="l" t="t" r="r" b="b"/>
            <a:pathLst>
              <a:path w="1499235" h="382270">
                <a:moveTo>
                  <a:pt x="1498727" y="0"/>
                </a:moveTo>
                <a:lnTo>
                  <a:pt x="1498727" y="238886"/>
                </a:lnTo>
                <a:lnTo>
                  <a:pt x="0" y="238886"/>
                </a:lnTo>
                <a:lnTo>
                  <a:pt x="0" y="381761"/>
                </a:lnTo>
              </a:path>
            </a:pathLst>
          </a:custGeom>
          <a:ln w="25908">
            <a:solidFill>
              <a:srgbClr val="3C6695"/>
            </a:solidFill>
          </a:ln>
        </p:spPr>
        <p:txBody>
          <a:bodyPr wrap="square" lIns="0" tIns="0" rIns="0" bIns="0" rtlCol="0"/>
          <a:lstStyle/>
          <a:p>
            <a:endParaRPr/>
          </a:p>
        </p:txBody>
      </p:sp>
      <p:sp>
        <p:nvSpPr>
          <p:cNvPr id="7" name="object 7"/>
          <p:cNvSpPr/>
          <p:nvPr/>
        </p:nvSpPr>
        <p:spPr>
          <a:xfrm>
            <a:off x="1322069" y="5017770"/>
            <a:ext cx="3284854" cy="382270"/>
          </a:xfrm>
          <a:custGeom>
            <a:avLst/>
            <a:gdLst/>
            <a:ahLst/>
            <a:cxnLst/>
            <a:rect l="l" t="t" r="r" b="b"/>
            <a:pathLst>
              <a:path w="3284854" h="382270">
                <a:moveTo>
                  <a:pt x="3284601" y="0"/>
                </a:moveTo>
                <a:lnTo>
                  <a:pt x="3284601" y="238886"/>
                </a:lnTo>
                <a:lnTo>
                  <a:pt x="0" y="238886"/>
                </a:lnTo>
                <a:lnTo>
                  <a:pt x="0" y="381761"/>
                </a:lnTo>
              </a:path>
            </a:pathLst>
          </a:custGeom>
          <a:ln w="25908">
            <a:solidFill>
              <a:srgbClr val="3C6695"/>
            </a:solidFill>
          </a:ln>
        </p:spPr>
        <p:txBody>
          <a:bodyPr wrap="square" lIns="0" tIns="0" rIns="0" bIns="0" rtlCol="0"/>
          <a:lstStyle/>
          <a:p>
            <a:endParaRPr/>
          </a:p>
        </p:txBody>
      </p:sp>
      <p:sp>
        <p:nvSpPr>
          <p:cNvPr id="8" name="object 8"/>
          <p:cNvSpPr/>
          <p:nvPr/>
        </p:nvSpPr>
        <p:spPr>
          <a:xfrm>
            <a:off x="3699509" y="4060697"/>
            <a:ext cx="1813560" cy="957580"/>
          </a:xfrm>
          <a:custGeom>
            <a:avLst/>
            <a:gdLst/>
            <a:ahLst/>
            <a:cxnLst/>
            <a:rect l="l" t="t" r="r" b="b"/>
            <a:pathLst>
              <a:path w="1813560" h="957579">
                <a:moveTo>
                  <a:pt x="0" y="957071"/>
                </a:moveTo>
                <a:lnTo>
                  <a:pt x="1813560" y="957071"/>
                </a:lnTo>
                <a:lnTo>
                  <a:pt x="1813560" y="0"/>
                </a:lnTo>
                <a:lnTo>
                  <a:pt x="0" y="0"/>
                </a:lnTo>
                <a:lnTo>
                  <a:pt x="0" y="957071"/>
                </a:lnTo>
                <a:close/>
              </a:path>
            </a:pathLst>
          </a:custGeom>
          <a:solidFill>
            <a:srgbClr val="4F81BC"/>
          </a:solidFill>
        </p:spPr>
        <p:txBody>
          <a:bodyPr wrap="square" lIns="0" tIns="0" rIns="0" bIns="0" rtlCol="0"/>
          <a:lstStyle/>
          <a:p>
            <a:endParaRPr/>
          </a:p>
        </p:txBody>
      </p:sp>
      <p:sp>
        <p:nvSpPr>
          <p:cNvPr id="9" name="object 9"/>
          <p:cNvSpPr/>
          <p:nvPr/>
        </p:nvSpPr>
        <p:spPr>
          <a:xfrm>
            <a:off x="3699509" y="4060697"/>
            <a:ext cx="1813560" cy="957580"/>
          </a:xfrm>
          <a:custGeom>
            <a:avLst/>
            <a:gdLst/>
            <a:ahLst/>
            <a:cxnLst/>
            <a:rect l="l" t="t" r="r" b="b"/>
            <a:pathLst>
              <a:path w="1813560" h="957579">
                <a:moveTo>
                  <a:pt x="0" y="957071"/>
                </a:moveTo>
                <a:lnTo>
                  <a:pt x="1813560" y="957071"/>
                </a:lnTo>
                <a:lnTo>
                  <a:pt x="1813560" y="0"/>
                </a:lnTo>
                <a:lnTo>
                  <a:pt x="0" y="0"/>
                </a:lnTo>
                <a:lnTo>
                  <a:pt x="0" y="957071"/>
                </a:lnTo>
                <a:close/>
              </a:path>
            </a:pathLst>
          </a:custGeom>
          <a:ln w="25908">
            <a:solidFill>
              <a:srgbClr val="FFFFFF"/>
            </a:solidFill>
          </a:ln>
        </p:spPr>
        <p:txBody>
          <a:bodyPr wrap="square" lIns="0" tIns="0" rIns="0" bIns="0" rtlCol="0"/>
          <a:lstStyle/>
          <a:p>
            <a:endParaRPr/>
          </a:p>
        </p:txBody>
      </p:sp>
      <p:sp>
        <p:nvSpPr>
          <p:cNvPr id="10" name="object 10"/>
          <p:cNvSpPr/>
          <p:nvPr/>
        </p:nvSpPr>
        <p:spPr>
          <a:xfrm>
            <a:off x="502158" y="5398770"/>
            <a:ext cx="1638300" cy="922019"/>
          </a:xfrm>
          <a:custGeom>
            <a:avLst/>
            <a:gdLst/>
            <a:ahLst/>
            <a:cxnLst/>
            <a:rect l="l" t="t" r="r" b="b"/>
            <a:pathLst>
              <a:path w="1638300" h="922020">
                <a:moveTo>
                  <a:pt x="0" y="922019"/>
                </a:moveTo>
                <a:lnTo>
                  <a:pt x="1638300" y="922019"/>
                </a:lnTo>
                <a:lnTo>
                  <a:pt x="1638300" y="0"/>
                </a:lnTo>
                <a:lnTo>
                  <a:pt x="0" y="0"/>
                </a:lnTo>
                <a:lnTo>
                  <a:pt x="0" y="922019"/>
                </a:lnTo>
                <a:close/>
              </a:path>
            </a:pathLst>
          </a:custGeom>
          <a:solidFill>
            <a:srgbClr val="4F81BC"/>
          </a:solidFill>
        </p:spPr>
        <p:txBody>
          <a:bodyPr wrap="square" lIns="0" tIns="0" rIns="0" bIns="0" rtlCol="0"/>
          <a:lstStyle/>
          <a:p>
            <a:endParaRPr/>
          </a:p>
        </p:txBody>
      </p:sp>
      <p:sp>
        <p:nvSpPr>
          <p:cNvPr id="11" name="object 11"/>
          <p:cNvSpPr/>
          <p:nvPr/>
        </p:nvSpPr>
        <p:spPr>
          <a:xfrm>
            <a:off x="502158" y="5398770"/>
            <a:ext cx="1638300" cy="922019"/>
          </a:xfrm>
          <a:custGeom>
            <a:avLst/>
            <a:gdLst/>
            <a:ahLst/>
            <a:cxnLst/>
            <a:rect l="l" t="t" r="r" b="b"/>
            <a:pathLst>
              <a:path w="1638300" h="922020">
                <a:moveTo>
                  <a:pt x="0" y="922019"/>
                </a:moveTo>
                <a:lnTo>
                  <a:pt x="1638300" y="922019"/>
                </a:lnTo>
                <a:lnTo>
                  <a:pt x="1638300" y="0"/>
                </a:lnTo>
                <a:lnTo>
                  <a:pt x="0" y="0"/>
                </a:lnTo>
                <a:lnTo>
                  <a:pt x="0" y="922019"/>
                </a:lnTo>
                <a:close/>
              </a:path>
            </a:pathLst>
          </a:custGeom>
          <a:ln w="25908">
            <a:solidFill>
              <a:srgbClr val="FFFFFF"/>
            </a:solidFill>
          </a:ln>
        </p:spPr>
        <p:txBody>
          <a:bodyPr wrap="square" lIns="0" tIns="0" rIns="0" bIns="0" rtlCol="0"/>
          <a:lstStyle/>
          <a:p>
            <a:endParaRPr/>
          </a:p>
        </p:txBody>
      </p:sp>
      <p:sp>
        <p:nvSpPr>
          <p:cNvPr id="12" name="object 12"/>
          <p:cNvSpPr txBox="1"/>
          <p:nvPr/>
        </p:nvSpPr>
        <p:spPr>
          <a:xfrm>
            <a:off x="502158" y="5445048"/>
            <a:ext cx="1638300" cy="755650"/>
          </a:xfrm>
          <a:prstGeom prst="rect">
            <a:avLst/>
          </a:prstGeom>
        </p:spPr>
        <p:txBody>
          <a:bodyPr vert="horz" wrap="square" lIns="0" tIns="50165" rIns="0" bIns="0" rtlCol="0">
            <a:spAutoFit/>
          </a:bodyPr>
          <a:lstStyle/>
          <a:p>
            <a:pPr marL="220345" marR="37465" indent="-178435">
              <a:lnSpc>
                <a:spcPts val="2750"/>
              </a:lnSpc>
              <a:spcBef>
                <a:spcPts val="395"/>
              </a:spcBef>
            </a:pPr>
            <a:r>
              <a:rPr sz="2500" spc="-5" dirty="0">
                <a:solidFill>
                  <a:srgbClr val="FFFFFF"/>
                </a:solidFill>
                <a:latin typeface="Calibri"/>
                <a:cs typeface="Calibri"/>
              </a:rPr>
              <a:t>A</a:t>
            </a:r>
            <a:r>
              <a:rPr sz="2500" spc="-15" dirty="0">
                <a:solidFill>
                  <a:srgbClr val="FFFFFF"/>
                </a:solidFill>
                <a:latin typeface="Calibri"/>
                <a:cs typeface="Calibri"/>
              </a:rPr>
              <a:t>p</a:t>
            </a:r>
            <a:r>
              <a:rPr sz="2500" spc="-10" dirty="0">
                <a:solidFill>
                  <a:srgbClr val="FFFFFF"/>
                </a:solidFill>
                <a:latin typeface="Calibri"/>
                <a:cs typeface="Calibri"/>
              </a:rPr>
              <a:t>p</a:t>
            </a:r>
            <a:r>
              <a:rPr sz="2500" spc="-45" dirty="0">
                <a:solidFill>
                  <a:srgbClr val="FFFFFF"/>
                </a:solidFill>
                <a:latin typeface="Calibri"/>
                <a:cs typeface="Calibri"/>
              </a:rPr>
              <a:t>r</a:t>
            </a:r>
            <a:r>
              <a:rPr sz="2500" spc="-10" dirty="0">
                <a:solidFill>
                  <a:srgbClr val="FFFFFF"/>
                </a:solidFill>
                <a:latin typeface="Calibri"/>
                <a:cs typeface="Calibri"/>
              </a:rPr>
              <a:t>opri</a:t>
            </a:r>
            <a:r>
              <a:rPr sz="2500" spc="-25" dirty="0">
                <a:solidFill>
                  <a:srgbClr val="FFFFFF"/>
                </a:solidFill>
                <a:latin typeface="Calibri"/>
                <a:cs typeface="Calibri"/>
              </a:rPr>
              <a:t>at</a:t>
            </a:r>
            <a:r>
              <a:rPr sz="2500" spc="-5" dirty="0">
                <a:solidFill>
                  <a:srgbClr val="FFFFFF"/>
                </a:solidFill>
                <a:latin typeface="Calibri"/>
                <a:cs typeface="Calibri"/>
              </a:rPr>
              <a:t>e  authority</a:t>
            </a:r>
            <a:endParaRPr sz="2500">
              <a:latin typeface="Calibri"/>
              <a:cs typeface="Calibri"/>
            </a:endParaRPr>
          </a:p>
        </p:txBody>
      </p:sp>
      <p:sp>
        <p:nvSpPr>
          <p:cNvPr id="13" name="object 13"/>
          <p:cNvSpPr/>
          <p:nvPr/>
        </p:nvSpPr>
        <p:spPr>
          <a:xfrm>
            <a:off x="2426970" y="5398770"/>
            <a:ext cx="1361440" cy="681355"/>
          </a:xfrm>
          <a:custGeom>
            <a:avLst/>
            <a:gdLst/>
            <a:ahLst/>
            <a:cxnLst/>
            <a:rect l="l" t="t" r="r" b="b"/>
            <a:pathLst>
              <a:path w="1361439" h="681354">
                <a:moveTo>
                  <a:pt x="0" y="681227"/>
                </a:moveTo>
                <a:lnTo>
                  <a:pt x="1360932" y="681227"/>
                </a:lnTo>
                <a:lnTo>
                  <a:pt x="1360932" y="0"/>
                </a:lnTo>
                <a:lnTo>
                  <a:pt x="0" y="0"/>
                </a:lnTo>
                <a:lnTo>
                  <a:pt x="0" y="681227"/>
                </a:lnTo>
                <a:close/>
              </a:path>
            </a:pathLst>
          </a:custGeom>
          <a:solidFill>
            <a:srgbClr val="4F81BC"/>
          </a:solidFill>
        </p:spPr>
        <p:txBody>
          <a:bodyPr wrap="square" lIns="0" tIns="0" rIns="0" bIns="0" rtlCol="0"/>
          <a:lstStyle/>
          <a:p>
            <a:endParaRPr/>
          </a:p>
        </p:txBody>
      </p:sp>
      <p:sp>
        <p:nvSpPr>
          <p:cNvPr id="14" name="object 14"/>
          <p:cNvSpPr/>
          <p:nvPr/>
        </p:nvSpPr>
        <p:spPr>
          <a:xfrm>
            <a:off x="2426970" y="5398770"/>
            <a:ext cx="1361440" cy="681355"/>
          </a:xfrm>
          <a:custGeom>
            <a:avLst/>
            <a:gdLst/>
            <a:ahLst/>
            <a:cxnLst/>
            <a:rect l="l" t="t" r="r" b="b"/>
            <a:pathLst>
              <a:path w="1361439" h="681354">
                <a:moveTo>
                  <a:pt x="0" y="681227"/>
                </a:moveTo>
                <a:lnTo>
                  <a:pt x="1360932" y="681227"/>
                </a:lnTo>
                <a:lnTo>
                  <a:pt x="1360932" y="0"/>
                </a:lnTo>
                <a:lnTo>
                  <a:pt x="0" y="0"/>
                </a:lnTo>
                <a:lnTo>
                  <a:pt x="0" y="681227"/>
                </a:lnTo>
                <a:close/>
              </a:path>
            </a:pathLst>
          </a:custGeom>
          <a:ln w="25908">
            <a:solidFill>
              <a:srgbClr val="FFFFFF"/>
            </a:solidFill>
          </a:ln>
        </p:spPr>
        <p:txBody>
          <a:bodyPr wrap="square" lIns="0" tIns="0" rIns="0" bIns="0" rtlCol="0"/>
          <a:lstStyle/>
          <a:p>
            <a:endParaRPr/>
          </a:p>
        </p:txBody>
      </p:sp>
      <p:sp>
        <p:nvSpPr>
          <p:cNvPr id="15" name="object 15"/>
          <p:cNvSpPr txBox="1"/>
          <p:nvPr/>
        </p:nvSpPr>
        <p:spPr>
          <a:xfrm>
            <a:off x="2426970" y="5499608"/>
            <a:ext cx="1361440" cy="406400"/>
          </a:xfrm>
          <a:prstGeom prst="rect">
            <a:avLst/>
          </a:prstGeom>
        </p:spPr>
        <p:txBody>
          <a:bodyPr vert="horz" wrap="square" lIns="0" tIns="12065" rIns="0" bIns="0" rtlCol="0">
            <a:spAutoFit/>
          </a:bodyPr>
          <a:lstStyle/>
          <a:p>
            <a:pPr marL="257175">
              <a:lnSpc>
                <a:spcPct val="100000"/>
              </a:lnSpc>
              <a:spcBef>
                <a:spcPts val="95"/>
              </a:spcBef>
            </a:pPr>
            <a:r>
              <a:rPr sz="2500" spc="-5" dirty="0">
                <a:solidFill>
                  <a:srgbClr val="FFFFFF"/>
                </a:solidFill>
                <a:latin typeface="Calibri"/>
                <a:cs typeface="Calibri"/>
              </a:rPr>
              <a:t>Notice</a:t>
            </a:r>
            <a:endParaRPr sz="2500">
              <a:latin typeface="Calibri"/>
              <a:cs typeface="Calibri"/>
            </a:endParaRPr>
          </a:p>
        </p:txBody>
      </p:sp>
      <p:sp>
        <p:nvSpPr>
          <p:cNvPr id="16" name="object 16"/>
          <p:cNvSpPr/>
          <p:nvPr/>
        </p:nvSpPr>
        <p:spPr>
          <a:xfrm>
            <a:off x="4074414" y="5398770"/>
            <a:ext cx="1361440" cy="681355"/>
          </a:xfrm>
          <a:custGeom>
            <a:avLst/>
            <a:gdLst/>
            <a:ahLst/>
            <a:cxnLst/>
            <a:rect l="l" t="t" r="r" b="b"/>
            <a:pathLst>
              <a:path w="1361439" h="681354">
                <a:moveTo>
                  <a:pt x="0" y="681227"/>
                </a:moveTo>
                <a:lnTo>
                  <a:pt x="1360932" y="681227"/>
                </a:lnTo>
                <a:lnTo>
                  <a:pt x="1360932" y="0"/>
                </a:lnTo>
                <a:lnTo>
                  <a:pt x="0" y="0"/>
                </a:lnTo>
                <a:lnTo>
                  <a:pt x="0" y="681227"/>
                </a:lnTo>
                <a:close/>
              </a:path>
            </a:pathLst>
          </a:custGeom>
          <a:solidFill>
            <a:srgbClr val="4F81BC"/>
          </a:solidFill>
        </p:spPr>
        <p:txBody>
          <a:bodyPr wrap="square" lIns="0" tIns="0" rIns="0" bIns="0" rtlCol="0"/>
          <a:lstStyle/>
          <a:p>
            <a:endParaRPr/>
          </a:p>
        </p:txBody>
      </p:sp>
      <p:sp>
        <p:nvSpPr>
          <p:cNvPr id="17" name="object 17"/>
          <p:cNvSpPr/>
          <p:nvPr/>
        </p:nvSpPr>
        <p:spPr>
          <a:xfrm>
            <a:off x="4074414" y="5398770"/>
            <a:ext cx="1361440" cy="681355"/>
          </a:xfrm>
          <a:custGeom>
            <a:avLst/>
            <a:gdLst/>
            <a:ahLst/>
            <a:cxnLst/>
            <a:rect l="l" t="t" r="r" b="b"/>
            <a:pathLst>
              <a:path w="1361439" h="681354">
                <a:moveTo>
                  <a:pt x="0" y="681227"/>
                </a:moveTo>
                <a:lnTo>
                  <a:pt x="1360932" y="681227"/>
                </a:lnTo>
                <a:lnTo>
                  <a:pt x="1360932" y="0"/>
                </a:lnTo>
                <a:lnTo>
                  <a:pt x="0" y="0"/>
                </a:lnTo>
                <a:lnTo>
                  <a:pt x="0" y="681227"/>
                </a:lnTo>
                <a:close/>
              </a:path>
            </a:pathLst>
          </a:custGeom>
          <a:ln w="25908">
            <a:solidFill>
              <a:srgbClr val="FFFFFF"/>
            </a:solidFill>
          </a:ln>
        </p:spPr>
        <p:txBody>
          <a:bodyPr wrap="square" lIns="0" tIns="0" rIns="0" bIns="0" rtlCol="0"/>
          <a:lstStyle/>
          <a:p>
            <a:endParaRPr/>
          </a:p>
        </p:txBody>
      </p:sp>
      <p:sp>
        <p:nvSpPr>
          <p:cNvPr id="18" name="object 18"/>
          <p:cNvSpPr txBox="1"/>
          <p:nvPr/>
        </p:nvSpPr>
        <p:spPr>
          <a:xfrm>
            <a:off x="4074414" y="5499608"/>
            <a:ext cx="1361440" cy="406400"/>
          </a:xfrm>
          <a:prstGeom prst="rect">
            <a:avLst/>
          </a:prstGeom>
        </p:spPr>
        <p:txBody>
          <a:bodyPr vert="horz" wrap="square" lIns="0" tIns="12065" rIns="0" bIns="0" rtlCol="0">
            <a:spAutoFit/>
          </a:bodyPr>
          <a:lstStyle/>
          <a:p>
            <a:pPr marL="139700">
              <a:lnSpc>
                <a:spcPct val="100000"/>
              </a:lnSpc>
              <a:spcBef>
                <a:spcPts val="95"/>
              </a:spcBef>
            </a:pPr>
            <a:r>
              <a:rPr sz="2500" spc="-5" dirty="0">
                <a:solidFill>
                  <a:srgbClr val="FFFFFF"/>
                </a:solidFill>
                <a:latin typeface="Calibri"/>
                <a:cs typeface="Calibri"/>
              </a:rPr>
              <a:t>Quorum</a:t>
            </a:r>
            <a:endParaRPr sz="2500">
              <a:latin typeface="Calibri"/>
              <a:cs typeface="Calibri"/>
            </a:endParaRPr>
          </a:p>
        </p:txBody>
      </p:sp>
      <p:sp>
        <p:nvSpPr>
          <p:cNvPr id="19" name="object 19"/>
          <p:cNvSpPr/>
          <p:nvPr/>
        </p:nvSpPr>
        <p:spPr>
          <a:xfrm>
            <a:off x="5720334" y="5398770"/>
            <a:ext cx="1361440" cy="681355"/>
          </a:xfrm>
          <a:custGeom>
            <a:avLst/>
            <a:gdLst/>
            <a:ahLst/>
            <a:cxnLst/>
            <a:rect l="l" t="t" r="r" b="b"/>
            <a:pathLst>
              <a:path w="1361440" h="681354">
                <a:moveTo>
                  <a:pt x="0" y="681227"/>
                </a:moveTo>
                <a:lnTo>
                  <a:pt x="1360932" y="681227"/>
                </a:lnTo>
                <a:lnTo>
                  <a:pt x="1360932" y="0"/>
                </a:lnTo>
                <a:lnTo>
                  <a:pt x="0" y="0"/>
                </a:lnTo>
                <a:lnTo>
                  <a:pt x="0" y="681227"/>
                </a:lnTo>
                <a:close/>
              </a:path>
            </a:pathLst>
          </a:custGeom>
          <a:solidFill>
            <a:srgbClr val="4F81BC"/>
          </a:solidFill>
        </p:spPr>
        <p:txBody>
          <a:bodyPr wrap="square" lIns="0" tIns="0" rIns="0" bIns="0" rtlCol="0"/>
          <a:lstStyle/>
          <a:p>
            <a:endParaRPr/>
          </a:p>
        </p:txBody>
      </p:sp>
      <p:sp>
        <p:nvSpPr>
          <p:cNvPr id="20" name="object 20"/>
          <p:cNvSpPr/>
          <p:nvPr/>
        </p:nvSpPr>
        <p:spPr>
          <a:xfrm>
            <a:off x="5720334" y="5398770"/>
            <a:ext cx="1361440" cy="681355"/>
          </a:xfrm>
          <a:custGeom>
            <a:avLst/>
            <a:gdLst/>
            <a:ahLst/>
            <a:cxnLst/>
            <a:rect l="l" t="t" r="r" b="b"/>
            <a:pathLst>
              <a:path w="1361440" h="681354">
                <a:moveTo>
                  <a:pt x="0" y="681227"/>
                </a:moveTo>
                <a:lnTo>
                  <a:pt x="1360932" y="681227"/>
                </a:lnTo>
                <a:lnTo>
                  <a:pt x="1360932" y="0"/>
                </a:lnTo>
                <a:lnTo>
                  <a:pt x="0" y="0"/>
                </a:lnTo>
                <a:lnTo>
                  <a:pt x="0" y="681227"/>
                </a:lnTo>
                <a:close/>
              </a:path>
            </a:pathLst>
          </a:custGeom>
          <a:ln w="25908">
            <a:solidFill>
              <a:srgbClr val="FFFFFF"/>
            </a:solidFill>
          </a:ln>
        </p:spPr>
        <p:txBody>
          <a:bodyPr wrap="square" lIns="0" tIns="0" rIns="0" bIns="0" rtlCol="0"/>
          <a:lstStyle/>
          <a:p>
            <a:endParaRPr/>
          </a:p>
        </p:txBody>
      </p:sp>
      <p:sp>
        <p:nvSpPr>
          <p:cNvPr id="21" name="object 21"/>
          <p:cNvSpPr txBox="1"/>
          <p:nvPr/>
        </p:nvSpPr>
        <p:spPr>
          <a:xfrm>
            <a:off x="5720334" y="5499608"/>
            <a:ext cx="1361440" cy="406400"/>
          </a:xfrm>
          <a:prstGeom prst="rect">
            <a:avLst/>
          </a:prstGeom>
        </p:spPr>
        <p:txBody>
          <a:bodyPr vert="horz" wrap="square" lIns="0" tIns="12065" rIns="0" bIns="0" rtlCol="0">
            <a:spAutoFit/>
          </a:bodyPr>
          <a:lstStyle/>
          <a:p>
            <a:pPr marL="194310">
              <a:lnSpc>
                <a:spcPct val="100000"/>
              </a:lnSpc>
              <a:spcBef>
                <a:spcPts val="95"/>
              </a:spcBef>
            </a:pPr>
            <a:r>
              <a:rPr sz="2500" spc="-10" dirty="0">
                <a:solidFill>
                  <a:srgbClr val="FFFFFF"/>
                </a:solidFill>
                <a:latin typeface="Calibri"/>
                <a:cs typeface="Calibri"/>
              </a:rPr>
              <a:t>Agenda</a:t>
            </a:r>
            <a:endParaRPr sz="2500">
              <a:latin typeface="Calibri"/>
              <a:cs typeface="Calibri"/>
            </a:endParaRPr>
          </a:p>
        </p:txBody>
      </p:sp>
      <p:sp>
        <p:nvSpPr>
          <p:cNvPr id="22" name="object 22"/>
          <p:cNvSpPr/>
          <p:nvPr/>
        </p:nvSpPr>
        <p:spPr>
          <a:xfrm>
            <a:off x="7367778" y="5398770"/>
            <a:ext cx="1361440" cy="681355"/>
          </a:xfrm>
          <a:custGeom>
            <a:avLst/>
            <a:gdLst/>
            <a:ahLst/>
            <a:cxnLst/>
            <a:rect l="l" t="t" r="r" b="b"/>
            <a:pathLst>
              <a:path w="1361440" h="681354">
                <a:moveTo>
                  <a:pt x="0" y="681227"/>
                </a:moveTo>
                <a:lnTo>
                  <a:pt x="1360931" y="681227"/>
                </a:lnTo>
                <a:lnTo>
                  <a:pt x="1360931" y="0"/>
                </a:lnTo>
                <a:lnTo>
                  <a:pt x="0" y="0"/>
                </a:lnTo>
                <a:lnTo>
                  <a:pt x="0" y="681227"/>
                </a:lnTo>
                <a:close/>
              </a:path>
            </a:pathLst>
          </a:custGeom>
          <a:solidFill>
            <a:srgbClr val="4F81BC"/>
          </a:solidFill>
        </p:spPr>
        <p:txBody>
          <a:bodyPr wrap="square" lIns="0" tIns="0" rIns="0" bIns="0" rtlCol="0"/>
          <a:lstStyle/>
          <a:p>
            <a:endParaRPr/>
          </a:p>
        </p:txBody>
      </p:sp>
      <p:sp>
        <p:nvSpPr>
          <p:cNvPr id="23" name="object 23"/>
          <p:cNvSpPr/>
          <p:nvPr/>
        </p:nvSpPr>
        <p:spPr>
          <a:xfrm>
            <a:off x="7367778" y="5398770"/>
            <a:ext cx="1361440" cy="681355"/>
          </a:xfrm>
          <a:custGeom>
            <a:avLst/>
            <a:gdLst/>
            <a:ahLst/>
            <a:cxnLst/>
            <a:rect l="l" t="t" r="r" b="b"/>
            <a:pathLst>
              <a:path w="1361440" h="681354">
                <a:moveTo>
                  <a:pt x="0" y="681227"/>
                </a:moveTo>
                <a:lnTo>
                  <a:pt x="1360931" y="681227"/>
                </a:lnTo>
                <a:lnTo>
                  <a:pt x="1360931" y="0"/>
                </a:lnTo>
                <a:lnTo>
                  <a:pt x="0" y="0"/>
                </a:lnTo>
                <a:lnTo>
                  <a:pt x="0" y="681227"/>
                </a:lnTo>
                <a:close/>
              </a:path>
            </a:pathLst>
          </a:custGeom>
          <a:ln w="25908">
            <a:solidFill>
              <a:srgbClr val="FFFFFF"/>
            </a:solidFill>
          </a:ln>
        </p:spPr>
        <p:txBody>
          <a:bodyPr wrap="square" lIns="0" tIns="0" rIns="0" bIns="0" rtlCol="0"/>
          <a:lstStyle/>
          <a:p>
            <a:endParaRPr/>
          </a:p>
        </p:txBody>
      </p:sp>
      <p:sp>
        <p:nvSpPr>
          <p:cNvPr id="24" name="object 24"/>
          <p:cNvSpPr txBox="1"/>
          <p:nvPr/>
        </p:nvSpPr>
        <p:spPr>
          <a:xfrm>
            <a:off x="7367778" y="5499608"/>
            <a:ext cx="1361440" cy="406400"/>
          </a:xfrm>
          <a:prstGeom prst="rect">
            <a:avLst/>
          </a:prstGeom>
        </p:spPr>
        <p:txBody>
          <a:bodyPr vert="horz" wrap="square" lIns="0" tIns="12065" rIns="0" bIns="0" rtlCol="0">
            <a:spAutoFit/>
          </a:bodyPr>
          <a:lstStyle/>
          <a:p>
            <a:pPr marL="58419">
              <a:lnSpc>
                <a:spcPct val="100000"/>
              </a:lnSpc>
              <a:spcBef>
                <a:spcPts val="95"/>
              </a:spcBef>
            </a:pPr>
            <a:r>
              <a:rPr sz="2500" spc="-5" dirty="0">
                <a:solidFill>
                  <a:srgbClr val="FFFFFF"/>
                </a:solidFill>
                <a:latin typeface="Calibri"/>
                <a:cs typeface="Calibri"/>
              </a:rPr>
              <a:t>Chairman</a:t>
            </a:r>
            <a:endParaRPr sz="2500">
              <a:latin typeface="Calibri"/>
              <a:cs typeface="Calibri"/>
            </a:endParaRPr>
          </a:p>
        </p:txBody>
      </p:sp>
      <p:sp>
        <p:nvSpPr>
          <p:cNvPr id="25" name="object 25"/>
          <p:cNvSpPr txBox="1"/>
          <p:nvPr/>
        </p:nvSpPr>
        <p:spPr>
          <a:xfrm>
            <a:off x="435965" y="942213"/>
            <a:ext cx="8032750" cy="397637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The law </a:t>
            </a:r>
            <a:r>
              <a:rPr sz="2400" spc="-10" dirty="0">
                <a:latin typeface="Calibri"/>
                <a:cs typeface="Calibri"/>
              </a:rPr>
              <a:t>provides </a:t>
            </a:r>
            <a:r>
              <a:rPr sz="2400" spc="-5" dirty="0">
                <a:latin typeface="Calibri"/>
                <a:cs typeface="Calibri"/>
              </a:rPr>
              <a:t>certain </a:t>
            </a:r>
            <a:r>
              <a:rPr sz="2400" spc="-10" dirty="0">
                <a:latin typeface="Calibri"/>
                <a:cs typeface="Calibri"/>
              </a:rPr>
              <a:t>provisions, </a:t>
            </a:r>
            <a:r>
              <a:rPr sz="2400" dirty="0">
                <a:latin typeface="Calibri"/>
                <a:cs typeface="Calibri"/>
              </a:rPr>
              <a:t>which </a:t>
            </a:r>
            <a:r>
              <a:rPr sz="2400" spc="-15" dirty="0">
                <a:latin typeface="Calibri"/>
                <a:cs typeface="Calibri"/>
              </a:rPr>
              <a:t>are </a:t>
            </a:r>
            <a:r>
              <a:rPr sz="2400" spc="-5" dirty="0">
                <a:latin typeface="Calibri"/>
                <a:cs typeface="Calibri"/>
              </a:rPr>
              <a:t>supposed </a:t>
            </a:r>
            <a:r>
              <a:rPr sz="2400" spc="-15" dirty="0">
                <a:latin typeface="Calibri"/>
                <a:cs typeface="Calibri"/>
              </a:rPr>
              <a:t>to </a:t>
            </a:r>
            <a:r>
              <a:rPr sz="2400" spc="-5" dirty="0">
                <a:latin typeface="Calibri"/>
                <a:cs typeface="Calibri"/>
              </a:rPr>
              <a:t>be  </a:t>
            </a:r>
            <a:r>
              <a:rPr sz="2400" spc="-15" dirty="0">
                <a:latin typeface="Calibri"/>
                <a:cs typeface="Calibri"/>
              </a:rPr>
              <a:t>followed </a:t>
            </a:r>
            <a:r>
              <a:rPr sz="2400" spc="-10" dirty="0">
                <a:latin typeface="Calibri"/>
                <a:cs typeface="Calibri"/>
              </a:rPr>
              <a:t>by </a:t>
            </a:r>
            <a:r>
              <a:rPr sz="2400" dirty="0">
                <a:latin typeface="Calibri"/>
                <a:cs typeface="Calibri"/>
              </a:rPr>
              <a:t>the </a:t>
            </a:r>
            <a:r>
              <a:rPr sz="2400" spc="-15" dirty="0">
                <a:latin typeface="Calibri"/>
                <a:cs typeface="Calibri"/>
              </a:rPr>
              <a:t>company </a:t>
            </a:r>
            <a:r>
              <a:rPr sz="2400" dirty="0">
                <a:latin typeface="Calibri"/>
                <a:cs typeface="Calibri"/>
              </a:rPr>
              <a:t>while </a:t>
            </a:r>
            <a:r>
              <a:rPr sz="2400" spc="-5" dirty="0">
                <a:latin typeface="Calibri"/>
                <a:cs typeface="Calibri"/>
              </a:rPr>
              <a:t>holding </a:t>
            </a:r>
            <a:r>
              <a:rPr sz="2400" spc="-10" dirty="0">
                <a:latin typeface="Calibri"/>
                <a:cs typeface="Calibri"/>
              </a:rPr>
              <a:t>various </a:t>
            </a:r>
            <a:r>
              <a:rPr sz="2400" dirty="0">
                <a:latin typeface="Calibri"/>
                <a:cs typeface="Calibri"/>
              </a:rPr>
              <a:t>types </a:t>
            </a:r>
            <a:r>
              <a:rPr sz="2400" spc="-5" dirty="0">
                <a:latin typeface="Calibri"/>
                <a:cs typeface="Calibri"/>
              </a:rPr>
              <a:t>of  </a:t>
            </a:r>
            <a:r>
              <a:rPr sz="2400" spc="-15" dirty="0">
                <a:latin typeface="Calibri"/>
                <a:cs typeface="Calibri"/>
              </a:rPr>
              <a:t>company </a:t>
            </a:r>
            <a:r>
              <a:rPr sz="2400" dirty="0">
                <a:latin typeface="Calibri"/>
                <a:cs typeface="Calibri"/>
              </a:rPr>
              <a:t>meetings. A meeting </a:t>
            </a:r>
            <a:r>
              <a:rPr sz="2400" spc="-10" dirty="0">
                <a:latin typeface="Calibri"/>
                <a:cs typeface="Calibri"/>
              </a:rPr>
              <a:t>must </a:t>
            </a:r>
            <a:r>
              <a:rPr sz="2400" spc="-5" dirty="0">
                <a:latin typeface="Calibri"/>
                <a:cs typeface="Calibri"/>
              </a:rPr>
              <a:t>be called </a:t>
            </a:r>
            <a:r>
              <a:rPr sz="2400" spc="-10" dirty="0">
                <a:latin typeface="Calibri"/>
                <a:cs typeface="Calibri"/>
              </a:rPr>
              <a:t>conducted  according </a:t>
            </a:r>
            <a:r>
              <a:rPr sz="2400" spc="-15" dirty="0">
                <a:latin typeface="Calibri"/>
                <a:cs typeface="Calibri"/>
              </a:rPr>
              <a:t>to </a:t>
            </a:r>
            <a:r>
              <a:rPr sz="2400" dirty="0">
                <a:latin typeface="Calibri"/>
                <a:cs typeface="Calibri"/>
              </a:rPr>
              <a:t>the </a:t>
            </a:r>
            <a:r>
              <a:rPr sz="2400" spc="-10" dirty="0">
                <a:latin typeface="Calibri"/>
                <a:cs typeface="Calibri"/>
              </a:rPr>
              <a:t>provisions provided </a:t>
            </a:r>
            <a:r>
              <a:rPr sz="2400" dirty="0">
                <a:latin typeface="Calibri"/>
                <a:cs typeface="Calibri"/>
              </a:rPr>
              <a:t>in the </a:t>
            </a:r>
            <a:r>
              <a:rPr sz="2400" spc="-10" dirty="0">
                <a:latin typeface="Calibri"/>
                <a:cs typeface="Calibri"/>
              </a:rPr>
              <a:t>law </a:t>
            </a:r>
            <a:r>
              <a:rPr sz="2400" dirty="0">
                <a:latin typeface="Calibri"/>
                <a:cs typeface="Calibri"/>
              </a:rPr>
              <a:t>&amp; in</a:t>
            </a:r>
            <a:r>
              <a:rPr sz="2400" spc="-40" dirty="0">
                <a:latin typeface="Calibri"/>
                <a:cs typeface="Calibri"/>
              </a:rPr>
              <a:t> </a:t>
            </a:r>
            <a:r>
              <a:rPr sz="2400" spc="-15" dirty="0">
                <a:latin typeface="Calibri"/>
                <a:cs typeface="Calibri"/>
              </a:rPr>
              <a:t>AOA.</a:t>
            </a:r>
            <a:endParaRPr sz="2400">
              <a:latin typeface="Calibri"/>
              <a:cs typeface="Calibri"/>
            </a:endParaRPr>
          </a:p>
          <a:p>
            <a:pPr marL="355600" marR="45085" indent="-342900">
              <a:lnSpc>
                <a:spcPct val="100000"/>
              </a:lnSpc>
              <a:spcBef>
                <a:spcPts val="575"/>
              </a:spcBef>
              <a:buFont typeface="Arial"/>
              <a:buChar char="•"/>
              <a:tabLst>
                <a:tab pos="354965" algn="l"/>
                <a:tab pos="355600" algn="l"/>
              </a:tabLst>
            </a:pPr>
            <a:r>
              <a:rPr sz="2400" spc="-5" dirty="0">
                <a:latin typeface="Calibri"/>
                <a:cs typeface="Calibri"/>
              </a:rPr>
              <a:t>If </a:t>
            </a:r>
            <a:r>
              <a:rPr sz="2400" dirty="0">
                <a:latin typeface="Calibri"/>
                <a:cs typeface="Calibri"/>
              </a:rPr>
              <a:t>these </a:t>
            </a:r>
            <a:r>
              <a:rPr sz="2400" spc="-10" dirty="0">
                <a:latin typeface="Calibri"/>
                <a:cs typeface="Calibri"/>
              </a:rPr>
              <a:t>provisions </a:t>
            </a:r>
            <a:r>
              <a:rPr sz="2400" spc="-15" dirty="0">
                <a:latin typeface="Calibri"/>
                <a:cs typeface="Calibri"/>
              </a:rPr>
              <a:t>are </a:t>
            </a:r>
            <a:r>
              <a:rPr sz="2400" spc="-5" dirty="0">
                <a:latin typeface="Calibri"/>
                <a:cs typeface="Calibri"/>
              </a:rPr>
              <a:t>not </a:t>
            </a:r>
            <a:r>
              <a:rPr sz="2400" spc="-15" dirty="0">
                <a:latin typeface="Calibri"/>
                <a:cs typeface="Calibri"/>
              </a:rPr>
              <a:t>followed </a:t>
            </a:r>
            <a:r>
              <a:rPr sz="2400" dirty="0">
                <a:latin typeface="Calibri"/>
                <a:cs typeface="Calibri"/>
              </a:rPr>
              <a:t>while </a:t>
            </a:r>
            <a:r>
              <a:rPr sz="2400" spc="-15" dirty="0">
                <a:latin typeface="Calibri"/>
                <a:cs typeface="Calibri"/>
              </a:rPr>
              <a:t>convening </a:t>
            </a:r>
            <a:r>
              <a:rPr sz="2400" dirty="0">
                <a:latin typeface="Calibri"/>
                <a:cs typeface="Calibri"/>
              </a:rPr>
              <a:t>&amp;  </a:t>
            </a:r>
            <a:r>
              <a:rPr sz="2400" spc="-10" dirty="0">
                <a:latin typeface="Calibri"/>
                <a:cs typeface="Calibri"/>
              </a:rPr>
              <a:t>conducting </a:t>
            </a:r>
            <a:r>
              <a:rPr sz="2400" dirty="0">
                <a:latin typeface="Calibri"/>
                <a:cs typeface="Calibri"/>
              </a:rPr>
              <a:t>the meeting, then the whole </a:t>
            </a:r>
            <a:r>
              <a:rPr sz="2400" spc="-10" dirty="0">
                <a:latin typeface="Calibri"/>
                <a:cs typeface="Calibri"/>
              </a:rPr>
              <a:t>proceedings </a:t>
            </a:r>
            <a:r>
              <a:rPr sz="2400" spc="-5" dirty="0">
                <a:latin typeface="Calibri"/>
                <a:cs typeface="Calibri"/>
              </a:rPr>
              <a:t>of </a:t>
            </a:r>
            <a:r>
              <a:rPr sz="2400" dirty="0">
                <a:latin typeface="Calibri"/>
                <a:cs typeface="Calibri"/>
              </a:rPr>
              <a:t>the  meeting will </a:t>
            </a:r>
            <a:r>
              <a:rPr sz="2400" spc="-5" dirty="0">
                <a:latin typeface="Calibri"/>
                <a:cs typeface="Calibri"/>
              </a:rPr>
              <a:t>be </a:t>
            </a:r>
            <a:r>
              <a:rPr sz="2400" spc="-10" dirty="0">
                <a:latin typeface="Calibri"/>
                <a:cs typeface="Calibri"/>
              </a:rPr>
              <a:t>invalid. </a:t>
            </a:r>
            <a:r>
              <a:rPr sz="2400" b="1" spc="-5" dirty="0">
                <a:latin typeface="Calibri"/>
                <a:cs typeface="Calibri"/>
              </a:rPr>
              <a:t>The following </a:t>
            </a:r>
            <a:r>
              <a:rPr sz="2400" b="1" spc="-10" dirty="0">
                <a:latin typeface="Calibri"/>
                <a:cs typeface="Calibri"/>
              </a:rPr>
              <a:t>are </a:t>
            </a:r>
            <a:r>
              <a:rPr sz="2400" b="1" spc="-5" dirty="0">
                <a:latin typeface="Calibri"/>
                <a:cs typeface="Calibri"/>
              </a:rPr>
              <a:t>the </a:t>
            </a:r>
            <a:r>
              <a:rPr sz="2400" b="1" spc="-10" dirty="0">
                <a:latin typeface="Calibri"/>
                <a:cs typeface="Calibri"/>
              </a:rPr>
              <a:t>pre-requisite </a:t>
            </a:r>
            <a:r>
              <a:rPr sz="2400" b="1" dirty="0">
                <a:latin typeface="Calibri"/>
                <a:cs typeface="Calibri"/>
              </a:rPr>
              <a:t>of  a </a:t>
            </a:r>
            <a:r>
              <a:rPr sz="2400" b="1" spc="-10" dirty="0">
                <a:latin typeface="Calibri"/>
                <a:cs typeface="Calibri"/>
              </a:rPr>
              <a:t>valid</a:t>
            </a:r>
            <a:r>
              <a:rPr sz="2400" b="1" spc="-20" dirty="0">
                <a:latin typeface="Calibri"/>
                <a:cs typeface="Calibri"/>
              </a:rPr>
              <a:t> </a:t>
            </a:r>
            <a:r>
              <a:rPr sz="2400" b="1" spc="-10" dirty="0">
                <a:latin typeface="Calibri"/>
                <a:cs typeface="Calibri"/>
              </a:rPr>
              <a:t>meeting.</a:t>
            </a:r>
            <a:endParaRPr sz="2400">
              <a:latin typeface="Calibri"/>
              <a:cs typeface="Calibri"/>
            </a:endParaRPr>
          </a:p>
          <a:p>
            <a:pPr marL="3451225" marR="3138805" indent="419100">
              <a:lnSpc>
                <a:spcPts val="3070"/>
              </a:lnSpc>
              <a:spcBef>
                <a:spcPts val="1400"/>
              </a:spcBef>
            </a:pPr>
            <a:r>
              <a:rPr sz="2800" b="1" spc="-15" dirty="0">
                <a:solidFill>
                  <a:srgbClr val="FFFFFF"/>
                </a:solidFill>
                <a:latin typeface="Calibri"/>
                <a:cs typeface="Calibri"/>
              </a:rPr>
              <a:t>Pre-  </a:t>
            </a:r>
            <a:r>
              <a:rPr sz="2800" b="1" spc="-40" dirty="0">
                <a:solidFill>
                  <a:srgbClr val="FFFFFF"/>
                </a:solidFill>
                <a:latin typeface="Calibri"/>
                <a:cs typeface="Calibri"/>
              </a:rPr>
              <a:t>r</a:t>
            </a:r>
            <a:r>
              <a:rPr sz="2800" b="1" spc="-10" dirty="0">
                <a:solidFill>
                  <a:srgbClr val="FFFFFF"/>
                </a:solidFill>
                <a:latin typeface="Calibri"/>
                <a:cs typeface="Calibri"/>
              </a:rPr>
              <a:t>equ</a:t>
            </a:r>
            <a:r>
              <a:rPr sz="2800" b="1" spc="-15" dirty="0">
                <a:solidFill>
                  <a:srgbClr val="FFFFFF"/>
                </a:solidFill>
                <a:latin typeface="Calibri"/>
                <a:cs typeface="Calibri"/>
              </a:rPr>
              <a:t>i</a:t>
            </a:r>
            <a:r>
              <a:rPr sz="2800" b="1" spc="-5" dirty="0">
                <a:solidFill>
                  <a:srgbClr val="FFFFFF"/>
                </a:solidFill>
                <a:latin typeface="Calibri"/>
                <a:cs typeface="Calibri"/>
              </a:rPr>
              <a:t>si</a:t>
            </a:r>
            <a:r>
              <a:rPr sz="2800" b="1" spc="-45" dirty="0">
                <a:solidFill>
                  <a:srgbClr val="FFFFFF"/>
                </a:solidFill>
                <a:latin typeface="Calibri"/>
                <a:cs typeface="Calibri"/>
              </a:rPr>
              <a:t>t</a:t>
            </a:r>
            <a:r>
              <a:rPr sz="2800" b="1" spc="-10" dirty="0">
                <a:solidFill>
                  <a:srgbClr val="FFFFFF"/>
                </a:solidFill>
                <a:latin typeface="Calibri"/>
                <a:cs typeface="Calibri"/>
              </a:rPr>
              <a:t>es</a:t>
            </a:r>
            <a:endParaRPr sz="2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011" y="51943"/>
            <a:ext cx="6813550" cy="696595"/>
          </a:xfrm>
          <a:prstGeom prst="rect">
            <a:avLst/>
          </a:prstGeom>
        </p:spPr>
        <p:txBody>
          <a:bodyPr vert="horz" wrap="square" lIns="0" tIns="12700" rIns="0" bIns="0" rtlCol="0">
            <a:spAutoFit/>
          </a:bodyPr>
          <a:lstStyle/>
          <a:p>
            <a:pPr marL="12700">
              <a:lnSpc>
                <a:spcPct val="100000"/>
              </a:lnSpc>
              <a:spcBef>
                <a:spcPts val="100"/>
              </a:spcBef>
            </a:pPr>
            <a:r>
              <a:rPr spc="-5" dirty="0">
                <a:latin typeface="Comic Sans MS"/>
                <a:cs typeface="Comic Sans MS"/>
              </a:rPr>
              <a:t>1) Appropriate</a:t>
            </a:r>
            <a:r>
              <a:rPr spc="-50" dirty="0">
                <a:latin typeface="Comic Sans MS"/>
                <a:cs typeface="Comic Sans MS"/>
              </a:rPr>
              <a:t> </a:t>
            </a:r>
            <a:r>
              <a:rPr dirty="0">
                <a:latin typeface="Comic Sans MS"/>
                <a:cs typeface="Comic Sans MS"/>
              </a:rPr>
              <a:t>Authority</a:t>
            </a:r>
          </a:p>
        </p:txBody>
      </p:sp>
      <p:sp>
        <p:nvSpPr>
          <p:cNvPr id="3" name="object 3"/>
          <p:cNvSpPr txBox="1"/>
          <p:nvPr/>
        </p:nvSpPr>
        <p:spPr>
          <a:xfrm>
            <a:off x="535940" y="942213"/>
            <a:ext cx="8066405" cy="156210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The </a:t>
            </a:r>
            <a:r>
              <a:rPr sz="2400" spc="-15" dirty="0">
                <a:latin typeface="Calibri"/>
                <a:cs typeface="Calibri"/>
              </a:rPr>
              <a:t>first </a:t>
            </a:r>
            <a:r>
              <a:rPr sz="2400" spc="-5" dirty="0">
                <a:latin typeface="Calibri"/>
                <a:cs typeface="Calibri"/>
              </a:rPr>
              <a:t>essential </a:t>
            </a:r>
            <a:r>
              <a:rPr sz="2400" dirty="0">
                <a:latin typeface="Calibri"/>
                <a:cs typeface="Calibri"/>
              </a:rPr>
              <a:t>element </a:t>
            </a:r>
            <a:r>
              <a:rPr sz="2400" spc="-5" dirty="0">
                <a:latin typeface="Calibri"/>
                <a:cs typeface="Calibri"/>
              </a:rPr>
              <a:t>of </a:t>
            </a:r>
            <a:r>
              <a:rPr sz="2400" dirty="0">
                <a:latin typeface="Calibri"/>
                <a:cs typeface="Calibri"/>
              </a:rPr>
              <a:t>a </a:t>
            </a:r>
            <a:r>
              <a:rPr sz="2400" spc="-10" dirty="0">
                <a:latin typeface="Calibri"/>
                <a:cs typeface="Calibri"/>
              </a:rPr>
              <a:t>valid </a:t>
            </a:r>
            <a:r>
              <a:rPr sz="2400" dirty="0">
                <a:latin typeface="Calibri"/>
                <a:cs typeface="Calibri"/>
              </a:rPr>
              <a:t>meeting is </a:t>
            </a:r>
            <a:r>
              <a:rPr sz="2400" spc="-5" dirty="0">
                <a:latin typeface="Calibri"/>
                <a:cs typeface="Calibri"/>
              </a:rPr>
              <a:t>that </a:t>
            </a:r>
            <a:r>
              <a:rPr sz="2400" dirty="0">
                <a:latin typeface="Calibri"/>
                <a:cs typeface="Calibri"/>
              </a:rPr>
              <a:t>it </a:t>
            </a:r>
            <a:r>
              <a:rPr sz="2400" spc="-10" dirty="0">
                <a:latin typeface="Calibri"/>
                <a:cs typeface="Calibri"/>
              </a:rPr>
              <a:t>must </a:t>
            </a:r>
            <a:r>
              <a:rPr sz="2400" spc="-5" dirty="0">
                <a:latin typeface="Calibri"/>
                <a:cs typeface="Calibri"/>
              </a:rPr>
              <a:t>be  called </a:t>
            </a:r>
            <a:r>
              <a:rPr sz="2400" spc="-10" dirty="0">
                <a:latin typeface="Calibri"/>
                <a:cs typeface="Calibri"/>
              </a:rPr>
              <a:t>by </a:t>
            </a:r>
            <a:r>
              <a:rPr sz="2400" dirty="0">
                <a:latin typeface="Calibri"/>
                <a:cs typeface="Calibri"/>
              </a:rPr>
              <a:t>an </a:t>
            </a:r>
            <a:r>
              <a:rPr sz="2400" spc="-10" dirty="0">
                <a:latin typeface="Calibri"/>
                <a:cs typeface="Calibri"/>
              </a:rPr>
              <a:t>appropriate </a:t>
            </a:r>
            <a:r>
              <a:rPr sz="2400" spc="-20" dirty="0">
                <a:latin typeface="Calibri"/>
                <a:cs typeface="Calibri"/>
              </a:rPr>
              <a:t>authority.</a:t>
            </a:r>
            <a:endParaRPr sz="2400">
              <a:latin typeface="Calibri"/>
              <a:cs typeface="Calibri"/>
            </a:endParaRPr>
          </a:p>
          <a:p>
            <a:pPr marL="355600" marR="173990" indent="-342900">
              <a:lnSpc>
                <a:spcPct val="100000"/>
              </a:lnSpc>
              <a:spcBef>
                <a:spcPts val="575"/>
              </a:spcBef>
              <a:buFont typeface="Arial"/>
              <a:buChar char="•"/>
              <a:tabLst>
                <a:tab pos="354965" algn="l"/>
                <a:tab pos="355600" algn="l"/>
              </a:tabLst>
            </a:pPr>
            <a:r>
              <a:rPr sz="2400" spc="-5" dirty="0">
                <a:latin typeface="Calibri"/>
                <a:cs typeface="Calibri"/>
              </a:rPr>
              <a:t>The </a:t>
            </a:r>
            <a:r>
              <a:rPr sz="2400" spc="-20" dirty="0">
                <a:latin typeface="Calibri"/>
                <a:cs typeface="Calibri"/>
              </a:rPr>
              <a:t>word </a:t>
            </a:r>
            <a:r>
              <a:rPr sz="2400" spc="-25" dirty="0">
                <a:latin typeface="Calibri"/>
                <a:cs typeface="Calibri"/>
              </a:rPr>
              <a:t>“Appropriate </a:t>
            </a:r>
            <a:r>
              <a:rPr sz="2400" dirty="0">
                <a:latin typeface="Calibri"/>
                <a:cs typeface="Calibri"/>
              </a:rPr>
              <a:t>Authority ” means </a:t>
            </a:r>
            <a:r>
              <a:rPr sz="2400" spc="-10" dirty="0">
                <a:latin typeface="Calibri"/>
                <a:cs typeface="Calibri"/>
              </a:rPr>
              <a:t>Board </a:t>
            </a:r>
            <a:r>
              <a:rPr sz="2400" spc="-5" dirty="0">
                <a:latin typeface="Calibri"/>
                <a:cs typeface="Calibri"/>
              </a:rPr>
              <a:t>of </a:t>
            </a:r>
            <a:r>
              <a:rPr sz="2400" spc="-15" dirty="0">
                <a:latin typeface="Calibri"/>
                <a:cs typeface="Calibri"/>
              </a:rPr>
              <a:t>directors,  </a:t>
            </a:r>
            <a:r>
              <a:rPr sz="2400" spc="-5" dirty="0">
                <a:latin typeface="Calibri"/>
                <a:cs typeface="Calibri"/>
              </a:rPr>
              <a:t>Members </a:t>
            </a:r>
            <a:r>
              <a:rPr sz="2400" dirty="0">
                <a:latin typeface="Calibri"/>
                <a:cs typeface="Calibri"/>
              </a:rPr>
              <a:t>&amp; </a:t>
            </a:r>
            <a:r>
              <a:rPr sz="2400" spc="-10" dirty="0">
                <a:latin typeface="Calibri"/>
                <a:cs typeface="Calibri"/>
              </a:rPr>
              <a:t>Company </a:t>
            </a:r>
            <a:r>
              <a:rPr sz="2400" spc="-5" dirty="0">
                <a:latin typeface="Calibri"/>
                <a:cs typeface="Calibri"/>
              </a:rPr>
              <a:t>law</a:t>
            </a:r>
            <a:r>
              <a:rPr sz="2400" spc="-25" dirty="0">
                <a:latin typeface="Calibri"/>
                <a:cs typeface="Calibri"/>
              </a:rPr>
              <a:t> </a:t>
            </a:r>
            <a:r>
              <a:rPr sz="2400" spc="-10" dirty="0">
                <a:latin typeface="Calibri"/>
                <a:cs typeface="Calibri"/>
              </a:rPr>
              <a:t>board.</a:t>
            </a:r>
            <a:endParaRPr sz="2400">
              <a:latin typeface="Calibri"/>
              <a:cs typeface="Calibri"/>
            </a:endParaRPr>
          </a:p>
        </p:txBody>
      </p:sp>
      <p:sp>
        <p:nvSpPr>
          <p:cNvPr id="4" name="object 4"/>
          <p:cNvSpPr/>
          <p:nvPr/>
        </p:nvSpPr>
        <p:spPr>
          <a:xfrm>
            <a:off x="3595878" y="2785110"/>
            <a:ext cx="5120640" cy="1047115"/>
          </a:xfrm>
          <a:custGeom>
            <a:avLst/>
            <a:gdLst/>
            <a:ahLst/>
            <a:cxnLst/>
            <a:rect l="l" t="t" r="r" b="b"/>
            <a:pathLst>
              <a:path w="5120640" h="1047114">
                <a:moveTo>
                  <a:pt x="4946142" y="0"/>
                </a:moveTo>
                <a:lnTo>
                  <a:pt x="0" y="0"/>
                </a:lnTo>
                <a:lnTo>
                  <a:pt x="0" y="1046988"/>
                </a:lnTo>
                <a:lnTo>
                  <a:pt x="4946142" y="1046988"/>
                </a:lnTo>
                <a:lnTo>
                  <a:pt x="4992537" y="1040756"/>
                </a:lnTo>
                <a:lnTo>
                  <a:pt x="5034223" y="1023168"/>
                </a:lnTo>
                <a:lnTo>
                  <a:pt x="5069538" y="995886"/>
                </a:lnTo>
                <a:lnTo>
                  <a:pt x="5096820" y="960571"/>
                </a:lnTo>
                <a:lnTo>
                  <a:pt x="5114408" y="918885"/>
                </a:lnTo>
                <a:lnTo>
                  <a:pt x="5120640" y="872489"/>
                </a:lnTo>
                <a:lnTo>
                  <a:pt x="5120640" y="174498"/>
                </a:lnTo>
                <a:lnTo>
                  <a:pt x="5114408" y="128102"/>
                </a:lnTo>
                <a:lnTo>
                  <a:pt x="5096820" y="86416"/>
                </a:lnTo>
                <a:lnTo>
                  <a:pt x="5069538" y="51101"/>
                </a:lnTo>
                <a:lnTo>
                  <a:pt x="5034223" y="23819"/>
                </a:lnTo>
                <a:lnTo>
                  <a:pt x="4992537" y="6231"/>
                </a:lnTo>
                <a:lnTo>
                  <a:pt x="4946142" y="0"/>
                </a:lnTo>
                <a:close/>
              </a:path>
            </a:pathLst>
          </a:custGeom>
          <a:solidFill>
            <a:srgbClr val="D0D7E8">
              <a:alpha val="90194"/>
            </a:srgbClr>
          </a:solidFill>
        </p:spPr>
        <p:txBody>
          <a:bodyPr wrap="square" lIns="0" tIns="0" rIns="0" bIns="0" rtlCol="0"/>
          <a:lstStyle/>
          <a:p>
            <a:endParaRPr/>
          </a:p>
        </p:txBody>
      </p:sp>
      <p:sp>
        <p:nvSpPr>
          <p:cNvPr id="5" name="object 5"/>
          <p:cNvSpPr/>
          <p:nvPr/>
        </p:nvSpPr>
        <p:spPr>
          <a:xfrm>
            <a:off x="3595878" y="2785110"/>
            <a:ext cx="5120640" cy="1047115"/>
          </a:xfrm>
          <a:custGeom>
            <a:avLst/>
            <a:gdLst/>
            <a:ahLst/>
            <a:cxnLst/>
            <a:rect l="l" t="t" r="r" b="b"/>
            <a:pathLst>
              <a:path w="5120640" h="1047114">
                <a:moveTo>
                  <a:pt x="5120640" y="174498"/>
                </a:moveTo>
                <a:lnTo>
                  <a:pt x="5120640" y="872489"/>
                </a:lnTo>
                <a:lnTo>
                  <a:pt x="5114408" y="918885"/>
                </a:lnTo>
                <a:lnTo>
                  <a:pt x="5096820" y="960571"/>
                </a:lnTo>
                <a:lnTo>
                  <a:pt x="5069538" y="995886"/>
                </a:lnTo>
                <a:lnTo>
                  <a:pt x="5034223" y="1023168"/>
                </a:lnTo>
                <a:lnTo>
                  <a:pt x="4992537" y="1040756"/>
                </a:lnTo>
                <a:lnTo>
                  <a:pt x="4946142" y="1046988"/>
                </a:lnTo>
                <a:lnTo>
                  <a:pt x="0" y="1046988"/>
                </a:lnTo>
                <a:lnTo>
                  <a:pt x="0" y="0"/>
                </a:lnTo>
                <a:lnTo>
                  <a:pt x="4946142" y="0"/>
                </a:lnTo>
                <a:lnTo>
                  <a:pt x="4992537" y="6231"/>
                </a:lnTo>
                <a:lnTo>
                  <a:pt x="5034223" y="23819"/>
                </a:lnTo>
                <a:lnTo>
                  <a:pt x="5069538" y="51101"/>
                </a:lnTo>
                <a:lnTo>
                  <a:pt x="5096820" y="86416"/>
                </a:lnTo>
                <a:lnTo>
                  <a:pt x="5114408" y="128102"/>
                </a:lnTo>
                <a:lnTo>
                  <a:pt x="5120640" y="174498"/>
                </a:lnTo>
                <a:close/>
              </a:path>
            </a:pathLst>
          </a:custGeom>
          <a:ln w="25908">
            <a:solidFill>
              <a:srgbClr val="D0D7E8"/>
            </a:solidFill>
          </a:ln>
        </p:spPr>
        <p:txBody>
          <a:bodyPr wrap="square" lIns="0" tIns="0" rIns="0" bIns="0" rtlCol="0"/>
          <a:lstStyle/>
          <a:p>
            <a:endParaRPr/>
          </a:p>
        </p:txBody>
      </p:sp>
      <p:sp>
        <p:nvSpPr>
          <p:cNvPr id="6" name="object 6"/>
          <p:cNvSpPr txBox="1"/>
          <p:nvPr/>
        </p:nvSpPr>
        <p:spPr>
          <a:xfrm>
            <a:off x="3628390" y="2823464"/>
            <a:ext cx="4941570" cy="934085"/>
          </a:xfrm>
          <a:prstGeom prst="rect">
            <a:avLst/>
          </a:prstGeom>
        </p:spPr>
        <p:txBody>
          <a:bodyPr vert="horz" wrap="square" lIns="0" tIns="30480" rIns="0" bIns="0" rtlCol="0">
            <a:spAutoFit/>
          </a:bodyPr>
          <a:lstStyle/>
          <a:p>
            <a:pPr marL="127000" marR="5080" indent="-114300">
              <a:lnSpc>
                <a:spcPts val="1320"/>
              </a:lnSpc>
              <a:spcBef>
                <a:spcPts val="240"/>
              </a:spcBef>
              <a:buChar char="•"/>
              <a:tabLst>
                <a:tab pos="127000" algn="l"/>
              </a:tabLst>
            </a:pPr>
            <a:r>
              <a:rPr sz="1200" dirty="0">
                <a:latin typeface="Calibri"/>
                <a:cs typeface="Calibri"/>
              </a:rPr>
              <a:t>Under </a:t>
            </a:r>
            <a:r>
              <a:rPr sz="1200" spc="-5" dirty="0">
                <a:latin typeface="Calibri"/>
                <a:cs typeface="Calibri"/>
              </a:rPr>
              <a:t>Sec </a:t>
            </a:r>
            <a:r>
              <a:rPr sz="1200" dirty="0">
                <a:latin typeface="Calibri"/>
                <a:cs typeface="Calibri"/>
              </a:rPr>
              <a:t>96 </a:t>
            </a:r>
            <a:r>
              <a:rPr sz="1200" spc="-5" dirty="0">
                <a:latin typeface="Calibri"/>
                <a:cs typeface="Calibri"/>
              </a:rPr>
              <a:t>Board </a:t>
            </a:r>
            <a:r>
              <a:rPr sz="1200" dirty="0">
                <a:latin typeface="Calibri"/>
                <a:cs typeface="Calibri"/>
              </a:rPr>
              <a:t>has </a:t>
            </a:r>
            <a:r>
              <a:rPr sz="1200" spc="-5" dirty="0">
                <a:latin typeface="Calibri"/>
                <a:cs typeface="Calibri"/>
              </a:rPr>
              <a:t>power </a:t>
            </a:r>
            <a:r>
              <a:rPr sz="1200" spc="-10" dirty="0">
                <a:latin typeface="Calibri"/>
                <a:cs typeface="Calibri"/>
              </a:rPr>
              <a:t>at </a:t>
            </a:r>
            <a:r>
              <a:rPr sz="1200" spc="-5" dirty="0">
                <a:latin typeface="Calibri"/>
                <a:cs typeface="Calibri"/>
              </a:rPr>
              <a:t>common law to call </a:t>
            </a:r>
            <a:r>
              <a:rPr sz="1200" dirty="0">
                <a:latin typeface="Calibri"/>
                <a:cs typeface="Calibri"/>
              </a:rPr>
              <a:t>a GM </a:t>
            </a:r>
            <a:r>
              <a:rPr sz="1200" spc="-5" dirty="0">
                <a:latin typeface="Calibri"/>
                <a:cs typeface="Calibri"/>
              </a:rPr>
              <a:t>even </a:t>
            </a:r>
            <a:r>
              <a:rPr sz="1200" dirty="0">
                <a:latin typeface="Calibri"/>
                <a:cs typeface="Calibri"/>
              </a:rPr>
              <a:t>if this </a:t>
            </a:r>
            <a:r>
              <a:rPr sz="1200" spc="-5" dirty="0">
                <a:latin typeface="Calibri"/>
                <a:cs typeface="Calibri"/>
              </a:rPr>
              <a:t>power  </a:t>
            </a:r>
            <a:r>
              <a:rPr sz="1200" dirty="0">
                <a:latin typeface="Calibri"/>
                <a:cs typeface="Calibri"/>
              </a:rPr>
              <a:t>is </a:t>
            </a:r>
            <a:r>
              <a:rPr sz="1200" spc="-5" dirty="0">
                <a:latin typeface="Calibri"/>
                <a:cs typeface="Calibri"/>
              </a:rPr>
              <a:t>not expressly </a:t>
            </a:r>
            <a:r>
              <a:rPr sz="1200" spc="-10" dirty="0">
                <a:latin typeface="Calibri"/>
                <a:cs typeface="Calibri"/>
              </a:rPr>
              <a:t>conferred </a:t>
            </a:r>
            <a:r>
              <a:rPr sz="1200" spc="-5" dirty="0">
                <a:latin typeface="Calibri"/>
                <a:cs typeface="Calibri"/>
              </a:rPr>
              <a:t>upon </a:t>
            </a:r>
            <a:r>
              <a:rPr sz="1200" dirty="0">
                <a:latin typeface="Calibri"/>
                <a:cs typeface="Calibri"/>
              </a:rPr>
              <a:t>them by the</a:t>
            </a:r>
            <a:r>
              <a:rPr sz="1200" spc="-100" dirty="0">
                <a:latin typeface="Calibri"/>
                <a:cs typeface="Calibri"/>
              </a:rPr>
              <a:t> </a:t>
            </a:r>
            <a:r>
              <a:rPr sz="1200" dirty="0">
                <a:latin typeface="Calibri"/>
                <a:cs typeface="Calibri"/>
              </a:rPr>
              <a:t>articles</a:t>
            </a:r>
            <a:endParaRPr sz="1200">
              <a:latin typeface="Calibri"/>
              <a:cs typeface="Calibri"/>
            </a:endParaRPr>
          </a:p>
          <a:p>
            <a:pPr marL="127000" indent="-114300">
              <a:lnSpc>
                <a:spcPct val="100000"/>
              </a:lnSpc>
              <a:spcBef>
                <a:spcPts val="75"/>
              </a:spcBef>
              <a:buChar char="•"/>
              <a:tabLst>
                <a:tab pos="127000" algn="l"/>
              </a:tabLst>
            </a:pPr>
            <a:r>
              <a:rPr sz="1200" dirty="0">
                <a:latin typeface="Calibri"/>
                <a:cs typeface="Calibri"/>
              </a:rPr>
              <a:t>An individual </a:t>
            </a:r>
            <a:r>
              <a:rPr sz="1200" spc="-5" dirty="0">
                <a:latin typeface="Calibri"/>
                <a:cs typeface="Calibri"/>
              </a:rPr>
              <a:t>director </a:t>
            </a:r>
            <a:r>
              <a:rPr sz="1200" dirty="0">
                <a:latin typeface="Calibri"/>
                <a:cs typeface="Calibri"/>
              </a:rPr>
              <a:t>has no </a:t>
            </a:r>
            <a:r>
              <a:rPr sz="1200" spc="-5" dirty="0">
                <a:latin typeface="Calibri"/>
                <a:cs typeface="Calibri"/>
              </a:rPr>
              <a:t>power to call </a:t>
            </a:r>
            <a:r>
              <a:rPr sz="1200" dirty="0">
                <a:latin typeface="Calibri"/>
                <a:cs typeface="Calibri"/>
              </a:rPr>
              <a:t>a</a:t>
            </a:r>
            <a:r>
              <a:rPr sz="1200" spc="-80" dirty="0">
                <a:latin typeface="Calibri"/>
                <a:cs typeface="Calibri"/>
              </a:rPr>
              <a:t> </a:t>
            </a:r>
            <a:r>
              <a:rPr sz="1200" dirty="0">
                <a:latin typeface="Calibri"/>
                <a:cs typeface="Calibri"/>
              </a:rPr>
              <a:t>GM</a:t>
            </a:r>
            <a:endParaRPr sz="1200">
              <a:latin typeface="Calibri"/>
              <a:cs typeface="Calibri"/>
            </a:endParaRPr>
          </a:p>
          <a:p>
            <a:pPr marL="127000" marR="353060" indent="-114300">
              <a:lnSpc>
                <a:spcPts val="1320"/>
              </a:lnSpc>
              <a:spcBef>
                <a:spcPts val="240"/>
              </a:spcBef>
              <a:buChar char="•"/>
              <a:tabLst>
                <a:tab pos="127000" algn="l"/>
              </a:tabLst>
            </a:pPr>
            <a:r>
              <a:rPr sz="1200" spc="-5" dirty="0">
                <a:latin typeface="Calibri"/>
                <a:cs typeface="Calibri"/>
              </a:rPr>
              <a:t>Notice of </a:t>
            </a:r>
            <a:r>
              <a:rPr sz="1200" dirty="0">
                <a:latin typeface="Calibri"/>
                <a:cs typeface="Calibri"/>
              </a:rPr>
              <a:t>a GM </a:t>
            </a:r>
            <a:r>
              <a:rPr sz="1200" spc="-5" dirty="0">
                <a:latin typeface="Calibri"/>
                <a:cs typeface="Calibri"/>
              </a:rPr>
              <a:t>given </a:t>
            </a:r>
            <a:r>
              <a:rPr sz="1200" dirty="0">
                <a:latin typeface="Calibri"/>
                <a:cs typeface="Calibri"/>
              </a:rPr>
              <a:t>by a </a:t>
            </a:r>
            <a:r>
              <a:rPr sz="1200" spc="-5" dirty="0">
                <a:latin typeface="Calibri"/>
                <a:cs typeface="Calibri"/>
              </a:rPr>
              <a:t>directory or </a:t>
            </a:r>
            <a:r>
              <a:rPr sz="1200" dirty="0">
                <a:latin typeface="Calibri"/>
                <a:cs typeface="Calibri"/>
              </a:rPr>
              <a:t>a </a:t>
            </a:r>
            <a:r>
              <a:rPr sz="1200" spc="-5" dirty="0">
                <a:latin typeface="Calibri"/>
                <a:cs typeface="Calibri"/>
              </a:rPr>
              <a:t>director </a:t>
            </a:r>
            <a:r>
              <a:rPr sz="1200" dirty="0">
                <a:latin typeface="Calibri"/>
                <a:cs typeface="Calibri"/>
              </a:rPr>
              <a:t>held </a:t>
            </a:r>
            <a:r>
              <a:rPr sz="1200" spc="-5" dirty="0">
                <a:latin typeface="Calibri"/>
                <a:cs typeface="Calibri"/>
              </a:rPr>
              <a:t>invalid </a:t>
            </a:r>
            <a:r>
              <a:rPr sz="1200" dirty="0">
                <a:latin typeface="Calibri"/>
                <a:cs typeface="Calibri"/>
              </a:rPr>
              <a:t>if it is </a:t>
            </a:r>
            <a:r>
              <a:rPr sz="1200" spc="-5" dirty="0">
                <a:latin typeface="Calibri"/>
                <a:cs typeface="Calibri"/>
              </a:rPr>
              <a:t>given  without </a:t>
            </a:r>
            <a:r>
              <a:rPr sz="1200" dirty="0">
                <a:latin typeface="Calibri"/>
                <a:cs typeface="Calibri"/>
              </a:rPr>
              <a:t>the </a:t>
            </a:r>
            <a:r>
              <a:rPr sz="1200" spc="-5" dirty="0">
                <a:latin typeface="Calibri"/>
                <a:cs typeface="Calibri"/>
              </a:rPr>
              <a:t>sanction of </a:t>
            </a:r>
            <a:r>
              <a:rPr sz="1200" dirty="0">
                <a:latin typeface="Calibri"/>
                <a:cs typeface="Calibri"/>
              </a:rPr>
              <a:t>the</a:t>
            </a:r>
            <a:r>
              <a:rPr sz="1200" spc="-45" dirty="0">
                <a:latin typeface="Calibri"/>
                <a:cs typeface="Calibri"/>
              </a:rPr>
              <a:t> </a:t>
            </a:r>
            <a:r>
              <a:rPr sz="1200" spc="-5" dirty="0">
                <a:latin typeface="Calibri"/>
                <a:cs typeface="Calibri"/>
              </a:rPr>
              <a:t>board</a:t>
            </a:r>
            <a:endParaRPr sz="1200">
              <a:latin typeface="Calibri"/>
              <a:cs typeface="Calibri"/>
            </a:endParaRPr>
          </a:p>
        </p:txBody>
      </p:sp>
      <p:sp>
        <p:nvSpPr>
          <p:cNvPr id="7" name="object 7"/>
          <p:cNvSpPr/>
          <p:nvPr/>
        </p:nvSpPr>
        <p:spPr>
          <a:xfrm>
            <a:off x="715518" y="2654045"/>
            <a:ext cx="2880360" cy="1309370"/>
          </a:xfrm>
          <a:custGeom>
            <a:avLst/>
            <a:gdLst/>
            <a:ahLst/>
            <a:cxnLst/>
            <a:rect l="l" t="t" r="r" b="b"/>
            <a:pathLst>
              <a:path w="2880360" h="1309370">
                <a:moveTo>
                  <a:pt x="2662173" y="0"/>
                </a:moveTo>
                <a:lnTo>
                  <a:pt x="218185" y="0"/>
                </a:lnTo>
                <a:lnTo>
                  <a:pt x="168158" y="5761"/>
                </a:lnTo>
                <a:lnTo>
                  <a:pt x="122234" y="22172"/>
                </a:lnTo>
                <a:lnTo>
                  <a:pt x="81723" y="47926"/>
                </a:lnTo>
                <a:lnTo>
                  <a:pt x="47934" y="81712"/>
                </a:lnTo>
                <a:lnTo>
                  <a:pt x="22177" y="122223"/>
                </a:lnTo>
                <a:lnTo>
                  <a:pt x="5762" y="168150"/>
                </a:lnTo>
                <a:lnTo>
                  <a:pt x="0" y="218186"/>
                </a:lnTo>
                <a:lnTo>
                  <a:pt x="0" y="1090929"/>
                </a:lnTo>
                <a:lnTo>
                  <a:pt x="5762" y="1140965"/>
                </a:lnTo>
                <a:lnTo>
                  <a:pt x="22177" y="1186892"/>
                </a:lnTo>
                <a:lnTo>
                  <a:pt x="47934" y="1227403"/>
                </a:lnTo>
                <a:lnTo>
                  <a:pt x="81723" y="1261189"/>
                </a:lnTo>
                <a:lnTo>
                  <a:pt x="122234" y="1286943"/>
                </a:lnTo>
                <a:lnTo>
                  <a:pt x="168158" y="1303354"/>
                </a:lnTo>
                <a:lnTo>
                  <a:pt x="218185" y="1309115"/>
                </a:lnTo>
                <a:lnTo>
                  <a:pt x="2662173" y="1309115"/>
                </a:lnTo>
                <a:lnTo>
                  <a:pt x="2712209" y="1303354"/>
                </a:lnTo>
                <a:lnTo>
                  <a:pt x="2758136" y="1286943"/>
                </a:lnTo>
                <a:lnTo>
                  <a:pt x="2798647" y="1261189"/>
                </a:lnTo>
                <a:lnTo>
                  <a:pt x="2832433" y="1227403"/>
                </a:lnTo>
                <a:lnTo>
                  <a:pt x="2858187" y="1186892"/>
                </a:lnTo>
                <a:lnTo>
                  <a:pt x="2874598" y="1140965"/>
                </a:lnTo>
                <a:lnTo>
                  <a:pt x="2880360" y="1090929"/>
                </a:lnTo>
                <a:lnTo>
                  <a:pt x="2880360" y="218186"/>
                </a:lnTo>
                <a:lnTo>
                  <a:pt x="2874598" y="168150"/>
                </a:lnTo>
                <a:lnTo>
                  <a:pt x="2858187" y="122223"/>
                </a:lnTo>
                <a:lnTo>
                  <a:pt x="2832433" y="81712"/>
                </a:lnTo>
                <a:lnTo>
                  <a:pt x="2798647" y="47926"/>
                </a:lnTo>
                <a:lnTo>
                  <a:pt x="2758136" y="22172"/>
                </a:lnTo>
                <a:lnTo>
                  <a:pt x="2712209" y="5761"/>
                </a:lnTo>
                <a:lnTo>
                  <a:pt x="2662173" y="0"/>
                </a:lnTo>
                <a:close/>
              </a:path>
            </a:pathLst>
          </a:custGeom>
          <a:solidFill>
            <a:srgbClr val="4F81BC"/>
          </a:solidFill>
        </p:spPr>
        <p:txBody>
          <a:bodyPr wrap="square" lIns="0" tIns="0" rIns="0" bIns="0" rtlCol="0"/>
          <a:lstStyle/>
          <a:p>
            <a:endParaRPr/>
          </a:p>
        </p:txBody>
      </p:sp>
      <p:sp>
        <p:nvSpPr>
          <p:cNvPr id="8" name="object 8"/>
          <p:cNvSpPr/>
          <p:nvPr/>
        </p:nvSpPr>
        <p:spPr>
          <a:xfrm>
            <a:off x="715518" y="2654045"/>
            <a:ext cx="2880360" cy="1309370"/>
          </a:xfrm>
          <a:custGeom>
            <a:avLst/>
            <a:gdLst/>
            <a:ahLst/>
            <a:cxnLst/>
            <a:rect l="l" t="t" r="r" b="b"/>
            <a:pathLst>
              <a:path w="2880360" h="1309370">
                <a:moveTo>
                  <a:pt x="0" y="218186"/>
                </a:moveTo>
                <a:lnTo>
                  <a:pt x="5762" y="168150"/>
                </a:lnTo>
                <a:lnTo>
                  <a:pt x="22177" y="122223"/>
                </a:lnTo>
                <a:lnTo>
                  <a:pt x="47934" y="81712"/>
                </a:lnTo>
                <a:lnTo>
                  <a:pt x="81723" y="47926"/>
                </a:lnTo>
                <a:lnTo>
                  <a:pt x="122234" y="22172"/>
                </a:lnTo>
                <a:lnTo>
                  <a:pt x="168158" y="5761"/>
                </a:lnTo>
                <a:lnTo>
                  <a:pt x="218185" y="0"/>
                </a:lnTo>
                <a:lnTo>
                  <a:pt x="2662173" y="0"/>
                </a:lnTo>
                <a:lnTo>
                  <a:pt x="2712209" y="5761"/>
                </a:lnTo>
                <a:lnTo>
                  <a:pt x="2758136" y="22172"/>
                </a:lnTo>
                <a:lnTo>
                  <a:pt x="2798647" y="47926"/>
                </a:lnTo>
                <a:lnTo>
                  <a:pt x="2832433" y="81712"/>
                </a:lnTo>
                <a:lnTo>
                  <a:pt x="2858187" y="122223"/>
                </a:lnTo>
                <a:lnTo>
                  <a:pt x="2874598" y="168150"/>
                </a:lnTo>
                <a:lnTo>
                  <a:pt x="2880360" y="218186"/>
                </a:lnTo>
                <a:lnTo>
                  <a:pt x="2880360" y="1090929"/>
                </a:lnTo>
                <a:lnTo>
                  <a:pt x="2874598" y="1140965"/>
                </a:lnTo>
                <a:lnTo>
                  <a:pt x="2858187" y="1186892"/>
                </a:lnTo>
                <a:lnTo>
                  <a:pt x="2832433" y="1227403"/>
                </a:lnTo>
                <a:lnTo>
                  <a:pt x="2798647" y="1261189"/>
                </a:lnTo>
                <a:lnTo>
                  <a:pt x="2758136" y="1286943"/>
                </a:lnTo>
                <a:lnTo>
                  <a:pt x="2712209" y="1303354"/>
                </a:lnTo>
                <a:lnTo>
                  <a:pt x="2662173" y="1309115"/>
                </a:lnTo>
                <a:lnTo>
                  <a:pt x="218185" y="1309115"/>
                </a:lnTo>
                <a:lnTo>
                  <a:pt x="168158" y="1303354"/>
                </a:lnTo>
                <a:lnTo>
                  <a:pt x="122234" y="1286943"/>
                </a:lnTo>
                <a:lnTo>
                  <a:pt x="81723" y="1261189"/>
                </a:lnTo>
                <a:lnTo>
                  <a:pt x="47934" y="1227403"/>
                </a:lnTo>
                <a:lnTo>
                  <a:pt x="22177" y="1186892"/>
                </a:lnTo>
                <a:lnTo>
                  <a:pt x="5762" y="1140965"/>
                </a:lnTo>
                <a:lnTo>
                  <a:pt x="0" y="1090929"/>
                </a:lnTo>
                <a:lnTo>
                  <a:pt x="0" y="218186"/>
                </a:lnTo>
                <a:close/>
              </a:path>
            </a:pathLst>
          </a:custGeom>
          <a:ln w="25908">
            <a:solidFill>
              <a:srgbClr val="FFFFFF"/>
            </a:solidFill>
          </a:ln>
        </p:spPr>
        <p:txBody>
          <a:bodyPr wrap="square" lIns="0" tIns="0" rIns="0" bIns="0" rtlCol="0"/>
          <a:lstStyle/>
          <a:p>
            <a:endParaRPr/>
          </a:p>
        </p:txBody>
      </p:sp>
      <p:sp>
        <p:nvSpPr>
          <p:cNvPr id="9" name="object 9"/>
          <p:cNvSpPr txBox="1"/>
          <p:nvPr/>
        </p:nvSpPr>
        <p:spPr>
          <a:xfrm>
            <a:off x="1575942" y="2958160"/>
            <a:ext cx="1158240" cy="589280"/>
          </a:xfrm>
          <a:prstGeom prst="rect">
            <a:avLst/>
          </a:prstGeom>
        </p:spPr>
        <p:txBody>
          <a:bodyPr vert="horz" wrap="square" lIns="0" tIns="12065" rIns="0" bIns="0" rtlCol="0">
            <a:spAutoFit/>
          </a:bodyPr>
          <a:lstStyle/>
          <a:p>
            <a:pPr marL="12700">
              <a:lnSpc>
                <a:spcPct val="100000"/>
              </a:lnSpc>
              <a:spcBef>
                <a:spcPts val="95"/>
              </a:spcBef>
            </a:pPr>
            <a:r>
              <a:rPr sz="3700" spc="-5" dirty="0">
                <a:solidFill>
                  <a:srgbClr val="FFFFFF"/>
                </a:solidFill>
                <a:latin typeface="Calibri"/>
                <a:cs typeface="Calibri"/>
              </a:rPr>
              <a:t>Boa</a:t>
            </a:r>
            <a:r>
              <a:rPr sz="3700" spc="-60" dirty="0">
                <a:solidFill>
                  <a:srgbClr val="FFFFFF"/>
                </a:solidFill>
                <a:latin typeface="Calibri"/>
                <a:cs typeface="Calibri"/>
              </a:rPr>
              <a:t>r</a:t>
            </a:r>
            <a:r>
              <a:rPr sz="3700" spc="-5" dirty="0">
                <a:solidFill>
                  <a:srgbClr val="FFFFFF"/>
                </a:solidFill>
                <a:latin typeface="Calibri"/>
                <a:cs typeface="Calibri"/>
              </a:rPr>
              <a:t>d</a:t>
            </a:r>
            <a:endParaRPr sz="3700">
              <a:latin typeface="Calibri"/>
              <a:cs typeface="Calibri"/>
            </a:endParaRPr>
          </a:p>
        </p:txBody>
      </p:sp>
      <p:sp>
        <p:nvSpPr>
          <p:cNvPr id="10" name="object 10"/>
          <p:cNvSpPr/>
          <p:nvPr/>
        </p:nvSpPr>
        <p:spPr>
          <a:xfrm>
            <a:off x="3595878" y="4159758"/>
            <a:ext cx="5120640" cy="1049020"/>
          </a:xfrm>
          <a:custGeom>
            <a:avLst/>
            <a:gdLst/>
            <a:ahLst/>
            <a:cxnLst/>
            <a:rect l="l" t="t" r="r" b="b"/>
            <a:pathLst>
              <a:path w="5120640" h="1049020">
                <a:moveTo>
                  <a:pt x="4945888" y="0"/>
                </a:moveTo>
                <a:lnTo>
                  <a:pt x="0" y="0"/>
                </a:lnTo>
                <a:lnTo>
                  <a:pt x="0" y="1048512"/>
                </a:lnTo>
                <a:lnTo>
                  <a:pt x="4945888" y="1048512"/>
                </a:lnTo>
                <a:lnTo>
                  <a:pt x="4992346" y="1042270"/>
                </a:lnTo>
                <a:lnTo>
                  <a:pt x="5034091" y="1024654"/>
                </a:lnTo>
                <a:lnTo>
                  <a:pt x="5069458" y="997331"/>
                </a:lnTo>
                <a:lnTo>
                  <a:pt x="5096782" y="961963"/>
                </a:lnTo>
                <a:lnTo>
                  <a:pt x="5114398" y="920218"/>
                </a:lnTo>
                <a:lnTo>
                  <a:pt x="5120640" y="873760"/>
                </a:lnTo>
                <a:lnTo>
                  <a:pt x="5120640" y="174752"/>
                </a:lnTo>
                <a:lnTo>
                  <a:pt x="5114398" y="128293"/>
                </a:lnTo>
                <a:lnTo>
                  <a:pt x="5096782" y="86548"/>
                </a:lnTo>
                <a:lnTo>
                  <a:pt x="5069459" y="51181"/>
                </a:lnTo>
                <a:lnTo>
                  <a:pt x="5034091" y="23857"/>
                </a:lnTo>
                <a:lnTo>
                  <a:pt x="4992346" y="6241"/>
                </a:lnTo>
                <a:lnTo>
                  <a:pt x="4945888" y="0"/>
                </a:lnTo>
                <a:close/>
              </a:path>
            </a:pathLst>
          </a:custGeom>
          <a:solidFill>
            <a:srgbClr val="D0D7E8">
              <a:alpha val="90194"/>
            </a:srgbClr>
          </a:solidFill>
        </p:spPr>
        <p:txBody>
          <a:bodyPr wrap="square" lIns="0" tIns="0" rIns="0" bIns="0" rtlCol="0"/>
          <a:lstStyle/>
          <a:p>
            <a:endParaRPr/>
          </a:p>
        </p:txBody>
      </p:sp>
      <p:sp>
        <p:nvSpPr>
          <p:cNvPr id="11" name="object 11"/>
          <p:cNvSpPr/>
          <p:nvPr/>
        </p:nvSpPr>
        <p:spPr>
          <a:xfrm>
            <a:off x="3595878" y="4159758"/>
            <a:ext cx="5120640" cy="1049020"/>
          </a:xfrm>
          <a:custGeom>
            <a:avLst/>
            <a:gdLst/>
            <a:ahLst/>
            <a:cxnLst/>
            <a:rect l="l" t="t" r="r" b="b"/>
            <a:pathLst>
              <a:path w="5120640" h="1049020">
                <a:moveTo>
                  <a:pt x="5120640" y="174752"/>
                </a:moveTo>
                <a:lnTo>
                  <a:pt x="5120640" y="873760"/>
                </a:lnTo>
                <a:lnTo>
                  <a:pt x="5114398" y="920218"/>
                </a:lnTo>
                <a:lnTo>
                  <a:pt x="5096782" y="961963"/>
                </a:lnTo>
                <a:lnTo>
                  <a:pt x="5069458" y="997331"/>
                </a:lnTo>
                <a:lnTo>
                  <a:pt x="5034091" y="1024654"/>
                </a:lnTo>
                <a:lnTo>
                  <a:pt x="4992346" y="1042270"/>
                </a:lnTo>
                <a:lnTo>
                  <a:pt x="4945888" y="1048512"/>
                </a:lnTo>
                <a:lnTo>
                  <a:pt x="0" y="1048512"/>
                </a:lnTo>
                <a:lnTo>
                  <a:pt x="0" y="0"/>
                </a:lnTo>
                <a:lnTo>
                  <a:pt x="4945888" y="0"/>
                </a:lnTo>
                <a:lnTo>
                  <a:pt x="4992346" y="6241"/>
                </a:lnTo>
                <a:lnTo>
                  <a:pt x="5034091" y="23857"/>
                </a:lnTo>
                <a:lnTo>
                  <a:pt x="5069459" y="51181"/>
                </a:lnTo>
                <a:lnTo>
                  <a:pt x="5096782" y="86548"/>
                </a:lnTo>
                <a:lnTo>
                  <a:pt x="5114398" y="128293"/>
                </a:lnTo>
                <a:lnTo>
                  <a:pt x="5120640" y="174752"/>
                </a:lnTo>
                <a:close/>
              </a:path>
            </a:pathLst>
          </a:custGeom>
          <a:ln w="25908">
            <a:solidFill>
              <a:srgbClr val="D0D7E8"/>
            </a:solidFill>
          </a:ln>
        </p:spPr>
        <p:txBody>
          <a:bodyPr wrap="square" lIns="0" tIns="0" rIns="0" bIns="0" rtlCol="0"/>
          <a:lstStyle/>
          <a:p>
            <a:endParaRPr/>
          </a:p>
        </p:txBody>
      </p:sp>
      <p:sp>
        <p:nvSpPr>
          <p:cNvPr id="12" name="object 12"/>
          <p:cNvSpPr txBox="1"/>
          <p:nvPr/>
        </p:nvSpPr>
        <p:spPr>
          <a:xfrm>
            <a:off x="3628390" y="4296536"/>
            <a:ext cx="4867275" cy="739140"/>
          </a:xfrm>
          <a:prstGeom prst="rect">
            <a:avLst/>
          </a:prstGeom>
        </p:spPr>
        <p:txBody>
          <a:bodyPr vert="horz" wrap="square" lIns="0" tIns="30480" rIns="0" bIns="0" rtlCol="0">
            <a:spAutoFit/>
          </a:bodyPr>
          <a:lstStyle/>
          <a:p>
            <a:pPr marL="127000" marR="47625" indent="-114300">
              <a:lnSpc>
                <a:spcPts val="1320"/>
              </a:lnSpc>
              <a:spcBef>
                <a:spcPts val="240"/>
              </a:spcBef>
              <a:buChar char="•"/>
              <a:tabLst>
                <a:tab pos="127000" algn="l"/>
              </a:tabLst>
            </a:pPr>
            <a:r>
              <a:rPr sz="1200" spc="-5" dirty="0">
                <a:latin typeface="Calibri"/>
                <a:cs typeface="Calibri"/>
              </a:rPr>
              <a:t>Members who </a:t>
            </a:r>
            <a:r>
              <a:rPr sz="1200" dirty="0">
                <a:latin typeface="Calibri"/>
                <a:cs typeface="Calibri"/>
              </a:rPr>
              <a:t>fulfil the </a:t>
            </a:r>
            <a:r>
              <a:rPr sz="1200" spc="-5" dirty="0">
                <a:latin typeface="Calibri"/>
                <a:cs typeface="Calibri"/>
              </a:rPr>
              <a:t>requirement of sec </a:t>
            </a:r>
            <a:r>
              <a:rPr sz="1200" dirty="0">
                <a:latin typeface="Calibri"/>
                <a:cs typeface="Calibri"/>
              </a:rPr>
              <a:t>100 </a:t>
            </a:r>
            <a:r>
              <a:rPr sz="1200" spc="-5" dirty="0">
                <a:latin typeface="Calibri"/>
                <a:cs typeface="Calibri"/>
              </a:rPr>
              <a:t>are </a:t>
            </a:r>
            <a:r>
              <a:rPr sz="1200" dirty="0">
                <a:latin typeface="Calibri"/>
                <a:cs typeface="Calibri"/>
              </a:rPr>
              <a:t>eligible </a:t>
            </a:r>
            <a:r>
              <a:rPr sz="1200" spc="-5" dirty="0">
                <a:latin typeface="Calibri"/>
                <a:cs typeface="Calibri"/>
              </a:rPr>
              <a:t>to requisition </a:t>
            </a:r>
            <a:r>
              <a:rPr sz="1200" dirty="0">
                <a:latin typeface="Calibri"/>
                <a:cs typeface="Calibri"/>
              </a:rPr>
              <a:t>an  </a:t>
            </a:r>
            <a:r>
              <a:rPr sz="1200" spc="-5" dirty="0">
                <a:latin typeface="Calibri"/>
                <a:cs typeface="Calibri"/>
              </a:rPr>
              <a:t>EGM</a:t>
            </a:r>
            <a:endParaRPr sz="1200">
              <a:latin typeface="Calibri"/>
              <a:cs typeface="Calibri"/>
            </a:endParaRPr>
          </a:p>
          <a:p>
            <a:pPr marL="127000" marR="5080" indent="-114300">
              <a:lnSpc>
                <a:spcPts val="1320"/>
              </a:lnSpc>
              <a:spcBef>
                <a:spcPts val="219"/>
              </a:spcBef>
              <a:buChar char="•"/>
              <a:tabLst>
                <a:tab pos="127000" algn="l"/>
              </a:tabLst>
            </a:pPr>
            <a:r>
              <a:rPr sz="1200" dirty="0">
                <a:latin typeface="Calibri"/>
                <a:cs typeface="Calibri"/>
              </a:rPr>
              <a:t>The </a:t>
            </a:r>
            <a:r>
              <a:rPr sz="1200" spc="-5" dirty="0">
                <a:latin typeface="Calibri"/>
                <a:cs typeface="Calibri"/>
              </a:rPr>
              <a:t>members </a:t>
            </a:r>
            <a:r>
              <a:rPr sz="1200" spc="-10" dirty="0">
                <a:latin typeface="Calibri"/>
                <a:cs typeface="Calibri"/>
              </a:rPr>
              <a:t>may </a:t>
            </a:r>
            <a:r>
              <a:rPr sz="1200" spc="-5" dirty="0">
                <a:latin typeface="Calibri"/>
                <a:cs typeface="Calibri"/>
              </a:rPr>
              <a:t>themselves call </a:t>
            </a:r>
            <a:r>
              <a:rPr sz="1200" dirty="0">
                <a:latin typeface="Calibri"/>
                <a:cs typeface="Calibri"/>
              </a:rPr>
              <a:t>an </a:t>
            </a:r>
            <a:r>
              <a:rPr sz="1200" spc="-5" dirty="0">
                <a:latin typeface="Calibri"/>
                <a:cs typeface="Calibri"/>
              </a:rPr>
              <a:t>EGM </a:t>
            </a:r>
            <a:r>
              <a:rPr sz="1200" spc="-10" dirty="0">
                <a:latin typeface="Calibri"/>
                <a:cs typeface="Calibri"/>
              </a:rPr>
              <a:t>u/s </a:t>
            </a:r>
            <a:r>
              <a:rPr sz="1200" dirty="0">
                <a:latin typeface="Calibri"/>
                <a:cs typeface="Calibri"/>
              </a:rPr>
              <a:t>100 </a:t>
            </a:r>
            <a:r>
              <a:rPr sz="1200" spc="-5" dirty="0">
                <a:latin typeface="Calibri"/>
                <a:cs typeface="Calibri"/>
              </a:rPr>
              <a:t>on failure of </a:t>
            </a:r>
            <a:r>
              <a:rPr sz="1200" dirty="0">
                <a:latin typeface="Calibri"/>
                <a:cs typeface="Calibri"/>
              </a:rPr>
              <a:t>the </a:t>
            </a:r>
            <a:r>
              <a:rPr sz="1200" spc="-5" dirty="0">
                <a:latin typeface="Calibri"/>
                <a:cs typeface="Calibri"/>
              </a:rPr>
              <a:t>board to  call </a:t>
            </a:r>
            <a:r>
              <a:rPr sz="1200" dirty="0">
                <a:latin typeface="Calibri"/>
                <a:cs typeface="Calibri"/>
              </a:rPr>
              <a:t>the</a:t>
            </a:r>
            <a:r>
              <a:rPr sz="1200" spc="-20" dirty="0">
                <a:latin typeface="Calibri"/>
                <a:cs typeface="Calibri"/>
              </a:rPr>
              <a:t> </a:t>
            </a:r>
            <a:r>
              <a:rPr sz="1200" spc="-5" dirty="0">
                <a:latin typeface="Calibri"/>
                <a:cs typeface="Calibri"/>
              </a:rPr>
              <a:t>EGM</a:t>
            </a:r>
            <a:endParaRPr sz="1200">
              <a:latin typeface="Calibri"/>
              <a:cs typeface="Calibri"/>
            </a:endParaRPr>
          </a:p>
        </p:txBody>
      </p:sp>
      <p:sp>
        <p:nvSpPr>
          <p:cNvPr id="13" name="object 13"/>
          <p:cNvSpPr/>
          <p:nvPr/>
        </p:nvSpPr>
        <p:spPr>
          <a:xfrm>
            <a:off x="715518" y="4028694"/>
            <a:ext cx="2880360" cy="1310640"/>
          </a:xfrm>
          <a:custGeom>
            <a:avLst/>
            <a:gdLst/>
            <a:ahLst/>
            <a:cxnLst/>
            <a:rect l="l" t="t" r="r" b="b"/>
            <a:pathLst>
              <a:path w="2880360" h="1310639">
                <a:moveTo>
                  <a:pt x="2661920" y="0"/>
                </a:moveTo>
                <a:lnTo>
                  <a:pt x="218440" y="0"/>
                </a:lnTo>
                <a:lnTo>
                  <a:pt x="168354" y="5768"/>
                </a:lnTo>
                <a:lnTo>
                  <a:pt x="122377" y="22200"/>
                </a:lnTo>
                <a:lnTo>
                  <a:pt x="81818" y="47986"/>
                </a:lnTo>
                <a:lnTo>
                  <a:pt x="47990" y="81813"/>
                </a:lnTo>
                <a:lnTo>
                  <a:pt x="22203" y="122371"/>
                </a:lnTo>
                <a:lnTo>
                  <a:pt x="5769" y="168350"/>
                </a:lnTo>
                <a:lnTo>
                  <a:pt x="0" y="218439"/>
                </a:lnTo>
                <a:lnTo>
                  <a:pt x="0" y="1092199"/>
                </a:lnTo>
                <a:lnTo>
                  <a:pt x="5769" y="1142289"/>
                </a:lnTo>
                <a:lnTo>
                  <a:pt x="22203" y="1188268"/>
                </a:lnTo>
                <a:lnTo>
                  <a:pt x="47990" y="1228826"/>
                </a:lnTo>
                <a:lnTo>
                  <a:pt x="81818" y="1262653"/>
                </a:lnTo>
                <a:lnTo>
                  <a:pt x="122377" y="1288439"/>
                </a:lnTo>
                <a:lnTo>
                  <a:pt x="168354" y="1304871"/>
                </a:lnTo>
                <a:lnTo>
                  <a:pt x="218440" y="1310639"/>
                </a:lnTo>
                <a:lnTo>
                  <a:pt x="2661920" y="1310639"/>
                </a:lnTo>
                <a:lnTo>
                  <a:pt x="2712009" y="1304871"/>
                </a:lnTo>
                <a:lnTo>
                  <a:pt x="2757988" y="1288439"/>
                </a:lnTo>
                <a:lnTo>
                  <a:pt x="2798546" y="1262653"/>
                </a:lnTo>
                <a:lnTo>
                  <a:pt x="2832373" y="1228826"/>
                </a:lnTo>
                <a:lnTo>
                  <a:pt x="2858159" y="1188268"/>
                </a:lnTo>
                <a:lnTo>
                  <a:pt x="2874591" y="1142289"/>
                </a:lnTo>
                <a:lnTo>
                  <a:pt x="2880360" y="1092199"/>
                </a:lnTo>
                <a:lnTo>
                  <a:pt x="2880360" y="218439"/>
                </a:lnTo>
                <a:lnTo>
                  <a:pt x="2874591" y="168350"/>
                </a:lnTo>
                <a:lnTo>
                  <a:pt x="2858159" y="122371"/>
                </a:lnTo>
                <a:lnTo>
                  <a:pt x="2832373" y="81813"/>
                </a:lnTo>
                <a:lnTo>
                  <a:pt x="2798546" y="47986"/>
                </a:lnTo>
                <a:lnTo>
                  <a:pt x="2757988" y="22200"/>
                </a:lnTo>
                <a:lnTo>
                  <a:pt x="2712009" y="5768"/>
                </a:lnTo>
                <a:lnTo>
                  <a:pt x="2661920" y="0"/>
                </a:lnTo>
                <a:close/>
              </a:path>
            </a:pathLst>
          </a:custGeom>
          <a:solidFill>
            <a:srgbClr val="4F81BC"/>
          </a:solidFill>
        </p:spPr>
        <p:txBody>
          <a:bodyPr wrap="square" lIns="0" tIns="0" rIns="0" bIns="0" rtlCol="0"/>
          <a:lstStyle/>
          <a:p>
            <a:endParaRPr/>
          </a:p>
        </p:txBody>
      </p:sp>
      <p:sp>
        <p:nvSpPr>
          <p:cNvPr id="14" name="object 14"/>
          <p:cNvSpPr/>
          <p:nvPr/>
        </p:nvSpPr>
        <p:spPr>
          <a:xfrm>
            <a:off x="715518" y="4028694"/>
            <a:ext cx="2880360" cy="1310640"/>
          </a:xfrm>
          <a:custGeom>
            <a:avLst/>
            <a:gdLst/>
            <a:ahLst/>
            <a:cxnLst/>
            <a:rect l="l" t="t" r="r" b="b"/>
            <a:pathLst>
              <a:path w="2880360" h="1310639">
                <a:moveTo>
                  <a:pt x="0" y="218439"/>
                </a:moveTo>
                <a:lnTo>
                  <a:pt x="5769" y="168350"/>
                </a:lnTo>
                <a:lnTo>
                  <a:pt x="22203" y="122371"/>
                </a:lnTo>
                <a:lnTo>
                  <a:pt x="47990" y="81813"/>
                </a:lnTo>
                <a:lnTo>
                  <a:pt x="81818" y="47986"/>
                </a:lnTo>
                <a:lnTo>
                  <a:pt x="122377" y="22200"/>
                </a:lnTo>
                <a:lnTo>
                  <a:pt x="168354" y="5768"/>
                </a:lnTo>
                <a:lnTo>
                  <a:pt x="218440" y="0"/>
                </a:lnTo>
                <a:lnTo>
                  <a:pt x="2661920" y="0"/>
                </a:lnTo>
                <a:lnTo>
                  <a:pt x="2712009" y="5768"/>
                </a:lnTo>
                <a:lnTo>
                  <a:pt x="2757988" y="22200"/>
                </a:lnTo>
                <a:lnTo>
                  <a:pt x="2798546" y="47986"/>
                </a:lnTo>
                <a:lnTo>
                  <a:pt x="2832373" y="81813"/>
                </a:lnTo>
                <a:lnTo>
                  <a:pt x="2858159" y="122371"/>
                </a:lnTo>
                <a:lnTo>
                  <a:pt x="2874591" y="168350"/>
                </a:lnTo>
                <a:lnTo>
                  <a:pt x="2880360" y="218439"/>
                </a:lnTo>
                <a:lnTo>
                  <a:pt x="2880360" y="1092199"/>
                </a:lnTo>
                <a:lnTo>
                  <a:pt x="2874591" y="1142289"/>
                </a:lnTo>
                <a:lnTo>
                  <a:pt x="2858159" y="1188268"/>
                </a:lnTo>
                <a:lnTo>
                  <a:pt x="2832373" y="1228826"/>
                </a:lnTo>
                <a:lnTo>
                  <a:pt x="2798546" y="1262653"/>
                </a:lnTo>
                <a:lnTo>
                  <a:pt x="2757988" y="1288439"/>
                </a:lnTo>
                <a:lnTo>
                  <a:pt x="2712009" y="1304871"/>
                </a:lnTo>
                <a:lnTo>
                  <a:pt x="2661920" y="1310639"/>
                </a:lnTo>
                <a:lnTo>
                  <a:pt x="218440" y="1310639"/>
                </a:lnTo>
                <a:lnTo>
                  <a:pt x="168354" y="1304871"/>
                </a:lnTo>
                <a:lnTo>
                  <a:pt x="122377" y="1288439"/>
                </a:lnTo>
                <a:lnTo>
                  <a:pt x="81818" y="1262653"/>
                </a:lnTo>
                <a:lnTo>
                  <a:pt x="47990" y="1228826"/>
                </a:lnTo>
                <a:lnTo>
                  <a:pt x="22203" y="1188268"/>
                </a:lnTo>
                <a:lnTo>
                  <a:pt x="5769" y="1142289"/>
                </a:lnTo>
                <a:lnTo>
                  <a:pt x="0" y="1092199"/>
                </a:lnTo>
                <a:lnTo>
                  <a:pt x="0" y="218439"/>
                </a:lnTo>
                <a:close/>
              </a:path>
            </a:pathLst>
          </a:custGeom>
          <a:ln w="25908">
            <a:solidFill>
              <a:srgbClr val="FFFFFF"/>
            </a:solidFill>
          </a:ln>
        </p:spPr>
        <p:txBody>
          <a:bodyPr wrap="square" lIns="0" tIns="0" rIns="0" bIns="0" rtlCol="0"/>
          <a:lstStyle/>
          <a:p>
            <a:endParaRPr/>
          </a:p>
        </p:txBody>
      </p:sp>
      <p:sp>
        <p:nvSpPr>
          <p:cNvPr id="15" name="object 15"/>
          <p:cNvSpPr txBox="1"/>
          <p:nvPr/>
        </p:nvSpPr>
        <p:spPr>
          <a:xfrm>
            <a:off x="1228445" y="4334002"/>
            <a:ext cx="1852930" cy="589280"/>
          </a:xfrm>
          <a:prstGeom prst="rect">
            <a:avLst/>
          </a:prstGeom>
        </p:spPr>
        <p:txBody>
          <a:bodyPr vert="horz" wrap="square" lIns="0" tIns="12065" rIns="0" bIns="0" rtlCol="0">
            <a:spAutoFit/>
          </a:bodyPr>
          <a:lstStyle/>
          <a:p>
            <a:pPr marL="12700">
              <a:lnSpc>
                <a:spcPct val="100000"/>
              </a:lnSpc>
              <a:spcBef>
                <a:spcPts val="95"/>
              </a:spcBef>
            </a:pPr>
            <a:r>
              <a:rPr sz="3700" spc="-5" dirty="0">
                <a:solidFill>
                  <a:srgbClr val="FFFFFF"/>
                </a:solidFill>
                <a:latin typeface="Calibri"/>
                <a:cs typeface="Calibri"/>
              </a:rPr>
              <a:t>Membe</a:t>
            </a:r>
            <a:r>
              <a:rPr sz="3700" spc="-85" dirty="0">
                <a:solidFill>
                  <a:srgbClr val="FFFFFF"/>
                </a:solidFill>
                <a:latin typeface="Calibri"/>
                <a:cs typeface="Calibri"/>
              </a:rPr>
              <a:t>r</a:t>
            </a:r>
            <a:r>
              <a:rPr sz="3700" spc="-5" dirty="0">
                <a:solidFill>
                  <a:srgbClr val="FFFFFF"/>
                </a:solidFill>
                <a:latin typeface="Calibri"/>
                <a:cs typeface="Calibri"/>
              </a:rPr>
              <a:t>s</a:t>
            </a:r>
            <a:endParaRPr sz="3700">
              <a:latin typeface="Calibri"/>
              <a:cs typeface="Calibri"/>
            </a:endParaRPr>
          </a:p>
        </p:txBody>
      </p:sp>
      <p:sp>
        <p:nvSpPr>
          <p:cNvPr id="16" name="object 16"/>
          <p:cNvSpPr/>
          <p:nvPr/>
        </p:nvSpPr>
        <p:spPr>
          <a:xfrm>
            <a:off x="3595878" y="5535929"/>
            <a:ext cx="5120640" cy="1047115"/>
          </a:xfrm>
          <a:custGeom>
            <a:avLst/>
            <a:gdLst/>
            <a:ahLst/>
            <a:cxnLst/>
            <a:rect l="l" t="t" r="r" b="b"/>
            <a:pathLst>
              <a:path w="5120640" h="1047115">
                <a:moveTo>
                  <a:pt x="4946142" y="0"/>
                </a:moveTo>
                <a:lnTo>
                  <a:pt x="0" y="0"/>
                </a:lnTo>
                <a:lnTo>
                  <a:pt x="0" y="1046988"/>
                </a:lnTo>
                <a:lnTo>
                  <a:pt x="4946142" y="1046988"/>
                </a:lnTo>
                <a:lnTo>
                  <a:pt x="4992537" y="1040754"/>
                </a:lnTo>
                <a:lnTo>
                  <a:pt x="5034223" y="1023162"/>
                </a:lnTo>
                <a:lnTo>
                  <a:pt x="5069538" y="995876"/>
                </a:lnTo>
                <a:lnTo>
                  <a:pt x="5096820" y="960560"/>
                </a:lnTo>
                <a:lnTo>
                  <a:pt x="5114408" y="918876"/>
                </a:lnTo>
                <a:lnTo>
                  <a:pt x="5120640" y="872490"/>
                </a:lnTo>
                <a:lnTo>
                  <a:pt x="5120640" y="174498"/>
                </a:lnTo>
                <a:lnTo>
                  <a:pt x="5114408" y="128111"/>
                </a:lnTo>
                <a:lnTo>
                  <a:pt x="5096820" y="86427"/>
                </a:lnTo>
                <a:lnTo>
                  <a:pt x="5069538" y="51111"/>
                </a:lnTo>
                <a:lnTo>
                  <a:pt x="5034223" y="23825"/>
                </a:lnTo>
                <a:lnTo>
                  <a:pt x="4992537" y="6233"/>
                </a:lnTo>
                <a:lnTo>
                  <a:pt x="4946142" y="0"/>
                </a:lnTo>
                <a:close/>
              </a:path>
            </a:pathLst>
          </a:custGeom>
          <a:solidFill>
            <a:srgbClr val="D0D7E8">
              <a:alpha val="90194"/>
            </a:srgbClr>
          </a:solidFill>
        </p:spPr>
        <p:txBody>
          <a:bodyPr wrap="square" lIns="0" tIns="0" rIns="0" bIns="0" rtlCol="0"/>
          <a:lstStyle/>
          <a:p>
            <a:endParaRPr/>
          </a:p>
        </p:txBody>
      </p:sp>
      <p:sp>
        <p:nvSpPr>
          <p:cNvPr id="17" name="object 17"/>
          <p:cNvSpPr/>
          <p:nvPr/>
        </p:nvSpPr>
        <p:spPr>
          <a:xfrm>
            <a:off x="3595878" y="5535929"/>
            <a:ext cx="5120640" cy="1047115"/>
          </a:xfrm>
          <a:custGeom>
            <a:avLst/>
            <a:gdLst/>
            <a:ahLst/>
            <a:cxnLst/>
            <a:rect l="l" t="t" r="r" b="b"/>
            <a:pathLst>
              <a:path w="5120640" h="1047115">
                <a:moveTo>
                  <a:pt x="5120640" y="174498"/>
                </a:moveTo>
                <a:lnTo>
                  <a:pt x="5120640" y="872490"/>
                </a:lnTo>
                <a:lnTo>
                  <a:pt x="5114408" y="918876"/>
                </a:lnTo>
                <a:lnTo>
                  <a:pt x="5096820" y="960560"/>
                </a:lnTo>
                <a:lnTo>
                  <a:pt x="5069538" y="995876"/>
                </a:lnTo>
                <a:lnTo>
                  <a:pt x="5034223" y="1023162"/>
                </a:lnTo>
                <a:lnTo>
                  <a:pt x="4992537" y="1040754"/>
                </a:lnTo>
                <a:lnTo>
                  <a:pt x="4946142" y="1046988"/>
                </a:lnTo>
                <a:lnTo>
                  <a:pt x="0" y="1046988"/>
                </a:lnTo>
                <a:lnTo>
                  <a:pt x="0" y="0"/>
                </a:lnTo>
                <a:lnTo>
                  <a:pt x="4946142" y="0"/>
                </a:lnTo>
                <a:lnTo>
                  <a:pt x="4992537" y="6233"/>
                </a:lnTo>
                <a:lnTo>
                  <a:pt x="5034223" y="23825"/>
                </a:lnTo>
                <a:lnTo>
                  <a:pt x="5069538" y="51111"/>
                </a:lnTo>
                <a:lnTo>
                  <a:pt x="5096820" y="86427"/>
                </a:lnTo>
                <a:lnTo>
                  <a:pt x="5114408" y="128111"/>
                </a:lnTo>
                <a:lnTo>
                  <a:pt x="5120640" y="174498"/>
                </a:lnTo>
                <a:close/>
              </a:path>
            </a:pathLst>
          </a:custGeom>
          <a:ln w="25908">
            <a:solidFill>
              <a:srgbClr val="D0D7E8"/>
            </a:solidFill>
          </a:ln>
        </p:spPr>
        <p:txBody>
          <a:bodyPr wrap="square" lIns="0" tIns="0" rIns="0" bIns="0" rtlCol="0"/>
          <a:lstStyle/>
          <a:p>
            <a:endParaRPr/>
          </a:p>
        </p:txBody>
      </p:sp>
      <p:sp>
        <p:nvSpPr>
          <p:cNvPr id="18" name="object 18"/>
          <p:cNvSpPr txBox="1"/>
          <p:nvPr/>
        </p:nvSpPr>
        <p:spPr>
          <a:xfrm>
            <a:off x="3628390" y="5827267"/>
            <a:ext cx="2356485" cy="415925"/>
          </a:xfrm>
          <a:prstGeom prst="rect">
            <a:avLst/>
          </a:prstGeom>
        </p:spPr>
        <p:txBody>
          <a:bodyPr vert="horz" wrap="square" lIns="0" tIns="24765" rIns="0" bIns="0" rtlCol="0">
            <a:spAutoFit/>
          </a:bodyPr>
          <a:lstStyle/>
          <a:p>
            <a:pPr marL="127000" indent="-114300">
              <a:lnSpc>
                <a:spcPct val="100000"/>
              </a:lnSpc>
              <a:spcBef>
                <a:spcPts val="195"/>
              </a:spcBef>
              <a:buChar char="•"/>
              <a:tabLst>
                <a:tab pos="127000" algn="l"/>
              </a:tabLst>
            </a:pPr>
            <a:r>
              <a:rPr sz="1200" dirty="0">
                <a:latin typeface="Calibri"/>
                <a:cs typeface="Calibri"/>
              </a:rPr>
              <a:t>An </a:t>
            </a:r>
            <a:r>
              <a:rPr sz="1200" spc="-5" dirty="0">
                <a:latin typeface="Calibri"/>
                <a:cs typeface="Calibri"/>
              </a:rPr>
              <a:t>AGM </a:t>
            </a:r>
            <a:r>
              <a:rPr sz="1200" spc="-10" dirty="0">
                <a:latin typeface="Calibri"/>
                <a:cs typeface="Calibri"/>
              </a:rPr>
              <a:t>can </a:t>
            </a:r>
            <a:r>
              <a:rPr sz="1200" dirty="0">
                <a:latin typeface="Calibri"/>
                <a:cs typeface="Calibri"/>
              </a:rPr>
              <a:t>be </a:t>
            </a:r>
            <a:r>
              <a:rPr sz="1200" spc="-5" dirty="0">
                <a:latin typeface="Calibri"/>
                <a:cs typeface="Calibri"/>
              </a:rPr>
              <a:t>called </a:t>
            </a:r>
            <a:r>
              <a:rPr sz="1200" dirty="0">
                <a:latin typeface="Calibri"/>
                <a:cs typeface="Calibri"/>
              </a:rPr>
              <a:t>by </a:t>
            </a:r>
            <a:r>
              <a:rPr sz="1200" spc="-5" dirty="0">
                <a:latin typeface="Calibri"/>
                <a:cs typeface="Calibri"/>
              </a:rPr>
              <a:t>CLB </a:t>
            </a:r>
            <a:r>
              <a:rPr sz="1200" spc="-10" dirty="0">
                <a:latin typeface="Calibri"/>
                <a:cs typeface="Calibri"/>
              </a:rPr>
              <a:t>u/s</a:t>
            </a:r>
            <a:r>
              <a:rPr sz="1200" spc="-80" dirty="0">
                <a:latin typeface="Calibri"/>
                <a:cs typeface="Calibri"/>
              </a:rPr>
              <a:t> </a:t>
            </a:r>
            <a:r>
              <a:rPr sz="1200" dirty="0">
                <a:latin typeface="Calibri"/>
                <a:cs typeface="Calibri"/>
              </a:rPr>
              <a:t>97</a:t>
            </a:r>
            <a:endParaRPr sz="1200">
              <a:latin typeface="Calibri"/>
              <a:cs typeface="Calibri"/>
            </a:endParaRPr>
          </a:p>
          <a:p>
            <a:pPr marL="127000" indent="-114300">
              <a:lnSpc>
                <a:spcPct val="100000"/>
              </a:lnSpc>
              <a:spcBef>
                <a:spcPts val="95"/>
              </a:spcBef>
              <a:buChar char="•"/>
              <a:tabLst>
                <a:tab pos="127000" algn="l"/>
              </a:tabLst>
            </a:pPr>
            <a:r>
              <a:rPr sz="1200" dirty="0">
                <a:latin typeface="Calibri"/>
                <a:cs typeface="Calibri"/>
              </a:rPr>
              <a:t>An </a:t>
            </a:r>
            <a:r>
              <a:rPr sz="1200" spc="-5" dirty="0">
                <a:latin typeface="Calibri"/>
                <a:cs typeface="Calibri"/>
              </a:rPr>
              <a:t>EGM </a:t>
            </a:r>
            <a:r>
              <a:rPr sz="1200" spc="-10" dirty="0">
                <a:latin typeface="Calibri"/>
                <a:cs typeface="Calibri"/>
              </a:rPr>
              <a:t>can </a:t>
            </a:r>
            <a:r>
              <a:rPr sz="1200" dirty="0">
                <a:latin typeface="Calibri"/>
                <a:cs typeface="Calibri"/>
              </a:rPr>
              <a:t>be </a:t>
            </a:r>
            <a:r>
              <a:rPr sz="1200" spc="-5" dirty="0">
                <a:latin typeface="Calibri"/>
                <a:cs typeface="Calibri"/>
              </a:rPr>
              <a:t>called </a:t>
            </a:r>
            <a:r>
              <a:rPr sz="1200" dirty="0">
                <a:latin typeface="Calibri"/>
                <a:cs typeface="Calibri"/>
              </a:rPr>
              <a:t>by </a:t>
            </a:r>
            <a:r>
              <a:rPr sz="1200" spc="-5" dirty="0">
                <a:latin typeface="Calibri"/>
                <a:cs typeface="Calibri"/>
              </a:rPr>
              <a:t>CLB </a:t>
            </a:r>
            <a:r>
              <a:rPr sz="1200" spc="-10" dirty="0">
                <a:latin typeface="Calibri"/>
                <a:cs typeface="Calibri"/>
              </a:rPr>
              <a:t>u/s</a:t>
            </a:r>
            <a:r>
              <a:rPr sz="1200" spc="-75" dirty="0">
                <a:latin typeface="Calibri"/>
                <a:cs typeface="Calibri"/>
              </a:rPr>
              <a:t> </a:t>
            </a:r>
            <a:r>
              <a:rPr sz="1200" dirty="0">
                <a:latin typeface="Calibri"/>
                <a:cs typeface="Calibri"/>
              </a:rPr>
              <a:t>98</a:t>
            </a:r>
            <a:endParaRPr sz="1200">
              <a:latin typeface="Calibri"/>
              <a:cs typeface="Calibri"/>
            </a:endParaRPr>
          </a:p>
        </p:txBody>
      </p:sp>
      <p:sp>
        <p:nvSpPr>
          <p:cNvPr id="19" name="object 19"/>
          <p:cNvSpPr/>
          <p:nvPr/>
        </p:nvSpPr>
        <p:spPr>
          <a:xfrm>
            <a:off x="715518" y="5404865"/>
            <a:ext cx="2880360" cy="1309370"/>
          </a:xfrm>
          <a:custGeom>
            <a:avLst/>
            <a:gdLst/>
            <a:ahLst/>
            <a:cxnLst/>
            <a:rect l="l" t="t" r="r" b="b"/>
            <a:pathLst>
              <a:path w="2880360" h="1309370">
                <a:moveTo>
                  <a:pt x="2662173" y="0"/>
                </a:moveTo>
                <a:lnTo>
                  <a:pt x="218185" y="0"/>
                </a:lnTo>
                <a:lnTo>
                  <a:pt x="168158" y="5761"/>
                </a:lnTo>
                <a:lnTo>
                  <a:pt x="122234" y="22172"/>
                </a:lnTo>
                <a:lnTo>
                  <a:pt x="81723" y="47926"/>
                </a:lnTo>
                <a:lnTo>
                  <a:pt x="47934" y="81712"/>
                </a:lnTo>
                <a:lnTo>
                  <a:pt x="22177" y="122223"/>
                </a:lnTo>
                <a:lnTo>
                  <a:pt x="5762" y="168150"/>
                </a:lnTo>
                <a:lnTo>
                  <a:pt x="0" y="218186"/>
                </a:lnTo>
                <a:lnTo>
                  <a:pt x="0" y="1090930"/>
                </a:lnTo>
                <a:lnTo>
                  <a:pt x="5762" y="1140957"/>
                </a:lnTo>
                <a:lnTo>
                  <a:pt x="22177" y="1186881"/>
                </a:lnTo>
                <a:lnTo>
                  <a:pt x="47934" y="1227392"/>
                </a:lnTo>
                <a:lnTo>
                  <a:pt x="81723" y="1261181"/>
                </a:lnTo>
                <a:lnTo>
                  <a:pt x="122234" y="1286938"/>
                </a:lnTo>
                <a:lnTo>
                  <a:pt x="168158" y="1303353"/>
                </a:lnTo>
                <a:lnTo>
                  <a:pt x="218185" y="1309116"/>
                </a:lnTo>
                <a:lnTo>
                  <a:pt x="2662173" y="1309116"/>
                </a:lnTo>
                <a:lnTo>
                  <a:pt x="2712209" y="1303353"/>
                </a:lnTo>
                <a:lnTo>
                  <a:pt x="2758136" y="1286938"/>
                </a:lnTo>
                <a:lnTo>
                  <a:pt x="2798647" y="1261181"/>
                </a:lnTo>
                <a:lnTo>
                  <a:pt x="2832433" y="1227392"/>
                </a:lnTo>
                <a:lnTo>
                  <a:pt x="2858187" y="1186881"/>
                </a:lnTo>
                <a:lnTo>
                  <a:pt x="2874598" y="1140957"/>
                </a:lnTo>
                <a:lnTo>
                  <a:pt x="2880360" y="1090930"/>
                </a:lnTo>
                <a:lnTo>
                  <a:pt x="2880360" y="218186"/>
                </a:lnTo>
                <a:lnTo>
                  <a:pt x="2874598" y="168150"/>
                </a:lnTo>
                <a:lnTo>
                  <a:pt x="2858187" y="122223"/>
                </a:lnTo>
                <a:lnTo>
                  <a:pt x="2832433" y="81712"/>
                </a:lnTo>
                <a:lnTo>
                  <a:pt x="2798647" y="47926"/>
                </a:lnTo>
                <a:lnTo>
                  <a:pt x="2758136" y="22172"/>
                </a:lnTo>
                <a:lnTo>
                  <a:pt x="2712209" y="5761"/>
                </a:lnTo>
                <a:lnTo>
                  <a:pt x="2662173" y="0"/>
                </a:lnTo>
                <a:close/>
              </a:path>
            </a:pathLst>
          </a:custGeom>
          <a:solidFill>
            <a:srgbClr val="4F81BC"/>
          </a:solidFill>
        </p:spPr>
        <p:txBody>
          <a:bodyPr wrap="square" lIns="0" tIns="0" rIns="0" bIns="0" rtlCol="0"/>
          <a:lstStyle/>
          <a:p>
            <a:endParaRPr/>
          </a:p>
        </p:txBody>
      </p:sp>
      <p:sp>
        <p:nvSpPr>
          <p:cNvPr id="20" name="object 20"/>
          <p:cNvSpPr/>
          <p:nvPr/>
        </p:nvSpPr>
        <p:spPr>
          <a:xfrm>
            <a:off x="715518" y="5404865"/>
            <a:ext cx="2880360" cy="1309370"/>
          </a:xfrm>
          <a:custGeom>
            <a:avLst/>
            <a:gdLst/>
            <a:ahLst/>
            <a:cxnLst/>
            <a:rect l="l" t="t" r="r" b="b"/>
            <a:pathLst>
              <a:path w="2880360" h="1309370">
                <a:moveTo>
                  <a:pt x="0" y="218186"/>
                </a:moveTo>
                <a:lnTo>
                  <a:pt x="5762" y="168150"/>
                </a:lnTo>
                <a:lnTo>
                  <a:pt x="22177" y="122223"/>
                </a:lnTo>
                <a:lnTo>
                  <a:pt x="47934" y="81712"/>
                </a:lnTo>
                <a:lnTo>
                  <a:pt x="81723" y="47926"/>
                </a:lnTo>
                <a:lnTo>
                  <a:pt x="122234" y="22172"/>
                </a:lnTo>
                <a:lnTo>
                  <a:pt x="168158" y="5761"/>
                </a:lnTo>
                <a:lnTo>
                  <a:pt x="218185" y="0"/>
                </a:lnTo>
                <a:lnTo>
                  <a:pt x="2662173" y="0"/>
                </a:lnTo>
                <a:lnTo>
                  <a:pt x="2712209" y="5761"/>
                </a:lnTo>
                <a:lnTo>
                  <a:pt x="2758136" y="22172"/>
                </a:lnTo>
                <a:lnTo>
                  <a:pt x="2798647" y="47926"/>
                </a:lnTo>
                <a:lnTo>
                  <a:pt x="2832433" y="81712"/>
                </a:lnTo>
                <a:lnTo>
                  <a:pt x="2858187" y="122223"/>
                </a:lnTo>
                <a:lnTo>
                  <a:pt x="2874598" y="168150"/>
                </a:lnTo>
                <a:lnTo>
                  <a:pt x="2880360" y="218186"/>
                </a:lnTo>
                <a:lnTo>
                  <a:pt x="2880360" y="1090930"/>
                </a:lnTo>
                <a:lnTo>
                  <a:pt x="2874598" y="1140957"/>
                </a:lnTo>
                <a:lnTo>
                  <a:pt x="2858187" y="1186881"/>
                </a:lnTo>
                <a:lnTo>
                  <a:pt x="2832433" y="1227392"/>
                </a:lnTo>
                <a:lnTo>
                  <a:pt x="2798647" y="1261181"/>
                </a:lnTo>
                <a:lnTo>
                  <a:pt x="2758136" y="1286938"/>
                </a:lnTo>
                <a:lnTo>
                  <a:pt x="2712209" y="1303353"/>
                </a:lnTo>
                <a:lnTo>
                  <a:pt x="2662173" y="1309116"/>
                </a:lnTo>
                <a:lnTo>
                  <a:pt x="218185" y="1309116"/>
                </a:lnTo>
                <a:lnTo>
                  <a:pt x="168158" y="1303353"/>
                </a:lnTo>
                <a:lnTo>
                  <a:pt x="122234" y="1286938"/>
                </a:lnTo>
                <a:lnTo>
                  <a:pt x="81723" y="1261181"/>
                </a:lnTo>
                <a:lnTo>
                  <a:pt x="47934" y="1227392"/>
                </a:lnTo>
                <a:lnTo>
                  <a:pt x="22177" y="1186881"/>
                </a:lnTo>
                <a:lnTo>
                  <a:pt x="5762" y="1140957"/>
                </a:lnTo>
                <a:lnTo>
                  <a:pt x="0" y="1090930"/>
                </a:lnTo>
                <a:lnTo>
                  <a:pt x="0" y="218186"/>
                </a:lnTo>
                <a:close/>
              </a:path>
            </a:pathLst>
          </a:custGeom>
          <a:ln w="25908">
            <a:solidFill>
              <a:srgbClr val="FFFFFF"/>
            </a:solidFill>
          </a:ln>
        </p:spPr>
        <p:txBody>
          <a:bodyPr wrap="square" lIns="0" tIns="0" rIns="0" bIns="0" rtlCol="0"/>
          <a:lstStyle/>
          <a:p>
            <a:endParaRPr/>
          </a:p>
        </p:txBody>
      </p:sp>
      <p:sp>
        <p:nvSpPr>
          <p:cNvPr id="21" name="object 21"/>
          <p:cNvSpPr txBox="1"/>
          <p:nvPr/>
        </p:nvSpPr>
        <p:spPr>
          <a:xfrm>
            <a:off x="1144320" y="5450840"/>
            <a:ext cx="2019935" cy="1106170"/>
          </a:xfrm>
          <a:prstGeom prst="rect">
            <a:avLst/>
          </a:prstGeom>
        </p:spPr>
        <p:txBody>
          <a:bodyPr vert="horz" wrap="square" lIns="0" tIns="68580" rIns="0" bIns="0" rtlCol="0">
            <a:spAutoFit/>
          </a:bodyPr>
          <a:lstStyle/>
          <a:p>
            <a:pPr marL="12700" marR="5080" indent="100330">
              <a:lnSpc>
                <a:spcPts val="4070"/>
              </a:lnSpc>
              <a:spcBef>
                <a:spcPts val="540"/>
              </a:spcBef>
            </a:pPr>
            <a:r>
              <a:rPr sz="3700" spc="-20" dirty="0">
                <a:solidFill>
                  <a:srgbClr val="FFFFFF"/>
                </a:solidFill>
                <a:latin typeface="Calibri"/>
                <a:cs typeface="Calibri"/>
              </a:rPr>
              <a:t>Company  </a:t>
            </a:r>
            <a:r>
              <a:rPr sz="3700" spc="-15" dirty="0">
                <a:solidFill>
                  <a:srgbClr val="FFFFFF"/>
                </a:solidFill>
                <a:latin typeface="Calibri"/>
                <a:cs typeface="Calibri"/>
              </a:rPr>
              <a:t>Law</a:t>
            </a:r>
            <a:r>
              <a:rPr sz="3700" spc="-70" dirty="0">
                <a:solidFill>
                  <a:srgbClr val="FFFFFF"/>
                </a:solidFill>
                <a:latin typeface="Calibri"/>
                <a:cs typeface="Calibri"/>
              </a:rPr>
              <a:t> </a:t>
            </a:r>
            <a:r>
              <a:rPr sz="3700" spc="-15" dirty="0">
                <a:solidFill>
                  <a:srgbClr val="FFFFFF"/>
                </a:solidFill>
                <a:latin typeface="Calibri"/>
                <a:cs typeface="Calibri"/>
              </a:rPr>
              <a:t>Board</a:t>
            </a:r>
            <a:endParaRPr sz="37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72" y="90931"/>
            <a:ext cx="7600315"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Comic Sans MS"/>
                <a:cs typeface="Comic Sans MS"/>
              </a:rPr>
              <a:t>2) Notice </a:t>
            </a:r>
            <a:r>
              <a:rPr sz="4000" spc="-10" dirty="0">
                <a:latin typeface="Comic Sans MS"/>
                <a:cs typeface="Comic Sans MS"/>
              </a:rPr>
              <a:t>(Section 101 </a:t>
            </a:r>
            <a:r>
              <a:rPr sz="4000" spc="-5" dirty="0">
                <a:latin typeface="Comic Sans MS"/>
                <a:cs typeface="Comic Sans MS"/>
              </a:rPr>
              <a:t>&amp;</a:t>
            </a:r>
            <a:r>
              <a:rPr sz="4000" spc="15" dirty="0">
                <a:latin typeface="Comic Sans MS"/>
                <a:cs typeface="Comic Sans MS"/>
              </a:rPr>
              <a:t> </a:t>
            </a:r>
            <a:r>
              <a:rPr sz="4000" spc="-10" dirty="0">
                <a:latin typeface="Comic Sans MS"/>
                <a:cs typeface="Comic Sans MS"/>
              </a:rPr>
              <a:t>102)</a:t>
            </a:r>
            <a:endParaRPr sz="4000">
              <a:latin typeface="Comic Sans MS"/>
              <a:cs typeface="Comic Sans MS"/>
            </a:endParaRPr>
          </a:p>
        </p:txBody>
      </p:sp>
      <p:sp>
        <p:nvSpPr>
          <p:cNvPr id="3" name="object 3"/>
          <p:cNvSpPr/>
          <p:nvPr/>
        </p:nvSpPr>
        <p:spPr>
          <a:xfrm>
            <a:off x="3309365" y="3777234"/>
            <a:ext cx="5120640" cy="1059180"/>
          </a:xfrm>
          <a:custGeom>
            <a:avLst/>
            <a:gdLst/>
            <a:ahLst/>
            <a:cxnLst/>
            <a:rect l="l" t="t" r="r" b="b"/>
            <a:pathLst>
              <a:path w="5120640" h="1059179">
                <a:moveTo>
                  <a:pt x="4944110" y="0"/>
                </a:moveTo>
                <a:lnTo>
                  <a:pt x="0" y="0"/>
                </a:lnTo>
                <a:lnTo>
                  <a:pt x="0" y="1059180"/>
                </a:lnTo>
                <a:lnTo>
                  <a:pt x="4944110" y="1059180"/>
                </a:lnTo>
                <a:lnTo>
                  <a:pt x="4991052" y="1052877"/>
                </a:lnTo>
                <a:lnTo>
                  <a:pt x="5033226" y="1035087"/>
                </a:lnTo>
                <a:lnTo>
                  <a:pt x="5068950" y="1007491"/>
                </a:lnTo>
                <a:lnTo>
                  <a:pt x="5096547" y="971766"/>
                </a:lnTo>
                <a:lnTo>
                  <a:pt x="5114337" y="929592"/>
                </a:lnTo>
                <a:lnTo>
                  <a:pt x="5120640" y="882650"/>
                </a:lnTo>
                <a:lnTo>
                  <a:pt x="5120640" y="176530"/>
                </a:lnTo>
                <a:lnTo>
                  <a:pt x="5114337" y="129587"/>
                </a:lnTo>
                <a:lnTo>
                  <a:pt x="5096547" y="87413"/>
                </a:lnTo>
                <a:lnTo>
                  <a:pt x="5068950" y="51689"/>
                </a:lnTo>
                <a:lnTo>
                  <a:pt x="5033226" y="24092"/>
                </a:lnTo>
                <a:lnTo>
                  <a:pt x="4991052" y="6302"/>
                </a:lnTo>
                <a:lnTo>
                  <a:pt x="4944110" y="0"/>
                </a:lnTo>
                <a:close/>
              </a:path>
            </a:pathLst>
          </a:custGeom>
          <a:solidFill>
            <a:srgbClr val="D0D7E8">
              <a:alpha val="90194"/>
            </a:srgbClr>
          </a:solidFill>
        </p:spPr>
        <p:txBody>
          <a:bodyPr wrap="square" lIns="0" tIns="0" rIns="0" bIns="0" rtlCol="0"/>
          <a:lstStyle/>
          <a:p>
            <a:endParaRPr/>
          </a:p>
        </p:txBody>
      </p:sp>
      <p:sp>
        <p:nvSpPr>
          <p:cNvPr id="4" name="object 4"/>
          <p:cNvSpPr/>
          <p:nvPr/>
        </p:nvSpPr>
        <p:spPr>
          <a:xfrm>
            <a:off x="3309365" y="3777234"/>
            <a:ext cx="5120640" cy="1059180"/>
          </a:xfrm>
          <a:custGeom>
            <a:avLst/>
            <a:gdLst/>
            <a:ahLst/>
            <a:cxnLst/>
            <a:rect l="l" t="t" r="r" b="b"/>
            <a:pathLst>
              <a:path w="5120640" h="1059179">
                <a:moveTo>
                  <a:pt x="5120640" y="176530"/>
                </a:moveTo>
                <a:lnTo>
                  <a:pt x="5120640" y="882650"/>
                </a:lnTo>
                <a:lnTo>
                  <a:pt x="5114337" y="929592"/>
                </a:lnTo>
                <a:lnTo>
                  <a:pt x="5096547" y="971766"/>
                </a:lnTo>
                <a:lnTo>
                  <a:pt x="5068950" y="1007491"/>
                </a:lnTo>
                <a:lnTo>
                  <a:pt x="5033226" y="1035087"/>
                </a:lnTo>
                <a:lnTo>
                  <a:pt x="4991052" y="1052877"/>
                </a:lnTo>
                <a:lnTo>
                  <a:pt x="4944110" y="1059180"/>
                </a:lnTo>
                <a:lnTo>
                  <a:pt x="0" y="1059180"/>
                </a:lnTo>
                <a:lnTo>
                  <a:pt x="0" y="0"/>
                </a:lnTo>
                <a:lnTo>
                  <a:pt x="4944110" y="0"/>
                </a:lnTo>
                <a:lnTo>
                  <a:pt x="4991052" y="6302"/>
                </a:lnTo>
                <a:lnTo>
                  <a:pt x="5033226" y="24092"/>
                </a:lnTo>
                <a:lnTo>
                  <a:pt x="5068950" y="51689"/>
                </a:lnTo>
                <a:lnTo>
                  <a:pt x="5096547" y="87413"/>
                </a:lnTo>
                <a:lnTo>
                  <a:pt x="5114337" y="129587"/>
                </a:lnTo>
                <a:lnTo>
                  <a:pt x="5120640" y="176530"/>
                </a:lnTo>
                <a:close/>
              </a:path>
            </a:pathLst>
          </a:custGeom>
          <a:ln w="25908">
            <a:solidFill>
              <a:srgbClr val="D0D7E8"/>
            </a:solidFill>
          </a:ln>
        </p:spPr>
        <p:txBody>
          <a:bodyPr wrap="square" lIns="0" tIns="0" rIns="0" bIns="0" rtlCol="0"/>
          <a:lstStyle/>
          <a:p>
            <a:endParaRPr/>
          </a:p>
        </p:txBody>
      </p:sp>
      <p:sp>
        <p:nvSpPr>
          <p:cNvPr id="5" name="object 5"/>
          <p:cNvSpPr txBox="1"/>
          <p:nvPr/>
        </p:nvSpPr>
        <p:spPr>
          <a:xfrm>
            <a:off x="3353815" y="3825620"/>
            <a:ext cx="4890770" cy="916940"/>
          </a:xfrm>
          <a:prstGeom prst="rect">
            <a:avLst/>
          </a:prstGeom>
        </p:spPr>
        <p:txBody>
          <a:bodyPr vert="horz" wrap="square" lIns="0" tIns="36195" rIns="0" bIns="0" rtlCol="0">
            <a:spAutoFit/>
          </a:bodyPr>
          <a:lstStyle/>
          <a:p>
            <a:pPr marL="127000" marR="5080" indent="-114300">
              <a:lnSpc>
                <a:spcPts val="1639"/>
              </a:lnSpc>
              <a:spcBef>
                <a:spcPts val="285"/>
              </a:spcBef>
              <a:buChar char="•"/>
              <a:tabLst>
                <a:tab pos="127000" algn="l"/>
              </a:tabLst>
            </a:pPr>
            <a:r>
              <a:rPr sz="1500" dirty="0">
                <a:latin typeface="Calibri"/>
                <a:cs typeface="Calibri"/>
              </a:rPr>
              <a:t>A GM </a:t>
            </a:r>
            <a:r>
              <a:rPr sz="1500" spc="-5" dirty="0">
                <a:latin typeface="Calibri"/>
                <a:cs typeface="Calibri"/>
              </a:rPr>
              <a:t>can </a:t>
            </a:r>
            <a:r>
              <a:rPr sz="1500" dirty="0">
                <a:latin typeface="Calibri"/>
                <a:cs typeface="Calibri"/>
              </a:rPr>
              <a:t>be </a:t>
            </a:r>
            <a:r>
              <a:rPr sz="1500" spc="-5" dirty="0">
                <a:latin typeface="Calibri"/>
                <a:cs typeface="Calibri"/>
              </a:rPr>
              <a:t>called by </a:t>
            </a:r>
            <a:r>
              <a:rPr sz="1500" dirty="0">
                <a:latin typeface="Calibri"/>
                <a:cs typeface="Calibri"/>
              </a:rPr>
              <a:t>giving </a:t>
            </a:r>
            <a:r>
              <a:rPr sz="1500" spc="-5" dirty="0">
                <a:latin typeface="Calibri"/>
                <a:cs typeface="Calibri"/>
              </a:rPr>
              <a:t>at least </a:t>
            </a:r>
            <a:r>
              <a:rPr sz="1500" dirty="0">
                <a:latin typeface="Calibri"/>
                <a:cs typeface="Calibri"/>
              </a:rPr>
              <a:t>21 </a:t>
            </a:r>
            <a:r>
              <a:rPr sz="1500" spc="-5" dirty="0">
                <a:latin typeface="Calibri"/>
                <a:cs typeface="Calibri"/>
              </a:rPr>
              <a:t>days </a:t>
            </a:r>
            <a:r>
              <a:rPr sz="1500" dirty="0">
                <a:latin typeface="Calibri"/>
                <a:cs typeface="Calibri"/>
              </a:rPr>
              <a:t>notice in writing  </a:t>
            </a:r>
            <a:r>
              <a:rPr sz="1500" spc="-5" dirty="0">
                <a:latin typeface="Calibri"/>
                <a:cs typeface="Calibri"/>
              </a:rPr>
              <a:t>or by electronic</a:t>
            </a:r>
            <a:r>
              <a:rPr sz="1500" spc="-10" dirty="0">
                <a:latin typeface="Calibri"/>
                <a:cs typeface="Calibri"/>
              </a:rPr>
              <a:t> </a:t>
            </a:r>
            <a:r>
              <a:rPr sz="1500" dirty="0">
                <a:latin typeface="Calibri"/>
                <a:cs typeface="Calibri"/>
              </a:rPr>
              <a:t>mode</a:t>
            </a:r>
            <a:endParaRPr sz="1500">
              <a:latin typeface="Calibri"/>
              <a:cs typeface="Calibri"/>
            </a:endParaRPr>
          </a:p>
          <a:p>
            <a:pPr marL="127000" marR="537845" indent="-114300">
              <a:lnSpc>
                <a:spcPts val="1660"/>
              </a:lnSpc>
              <a:spcBef>
                <a:spcPts val="270"/>
              </a:spcBef>
              <a:buChar char="•"/>
              <a:tabLst>
                <a:tab pos="127000" algn="l"/>
              </a:tabLst>
            </a:pPr>
            <a:r>
              <a:rPr sz="1500" spc="-10" dirty="0">
                <a:latin typeface="Calibri"/>
                <a:cs typeface="Calibri"/>
              </a:rPr>
              <a:t>Date </a:t>
            </a:r>
            <a:r>
              <a:rPr sz="1500" spc="-5" dirty="0">
                <a:latin typeface="Calibri"/>
                <a:cs typeface="Calibri"/>
              </a:rPr>
              <a:t>of </a:t>
            </a:r>
            <a:r>
              <a:rPr sz="1500" dirty="0">
                <a:latin typeface="Calibri"/>
                <a:cs typeface="Calibri"/>
              </a:rPr>
              <a:t>issue </a:t>
            </a:r>
            <a:r>
              <a:rPr sz="1500" spc="-5" dirty="0">
                <a:latin typeface="Calibri"/>
                <a:cs typeface="Calibri"/>
              </a:rPr>
              <a:t>of </a:t>
            </a:r>
            <a:r>
              <a:rPr sz="1500" dirty="0">
                <a:latin typeface="Calibri"/>
                <a:cs typeface="Calibri"/>
              </a:rPr>
              <a:t>notice &amp; </a:t>
            </a:r>
            <a:r>
              <a:rPr sz="1500" spc="-5" dirty="0">
                <a:latin typeface="Calibri"/>
                <a:cs typeface="Calibri"/>
              </a:rPr>
              <a:t>date of meeting </a:t>
            </a:r>
            <a:r>
              <a:rPr sz="1500" spc="-10" dirty="0">
                <a:latin typeface="Calibri"/>
                <a:cs typeface="Calibri"/>
              </a:rPr>
              <a:t>have to </a:t>
            </a:r>
            <a:r>
              <a:rPr sz="1500" dirty="0">
                <a:latin typeface="Calibri"/>
                <a:cs typeface="Calibri"/>
              </a:rPr>
              <a:t>be in  addition </a:t>
            </a:r>
            <a:r>
              <a:rPr sz="1500" spc="-10" dirty="0">
                <a:latin typeface="Calibri"/>
                <a:cs typeface="Calibri"/>
              </a:rPr>
              <a:t>to </a:t>
            </a:r>
            <a:r>
              <a:rPr sz="1500" dirty="0">
                <a:latin typeface="Calibri"/>
                <a:cs typeface="Calibri"/>
              </a:rPr>
              <a:t>21</a:t>
            </a:r>
            <a:r>
              <a:rPr sz="1500" spc="-25" dirty="0">
                <a:latin typeface="Calibri"/>
                <a:cs typeface="Calibri"/>
              </a:rPr>
              <a:t> </a:t>
            </a:r>
            <a:r>
              <a:rPr sz="1500" spc="-5" dirty="0">
                <a:latin typeface="Calibri"/>
                <a:cs typeface="Calibri"/>
              </a:rPr>
              <a:t>days</a:t>
            </a:r>
            <a:endParaRPr sz="1500">
              <a:latin typeface="Calibri"/>
              <a:cs typeface="Calibri"/>
            </a:endParaRPr>
          </a:p>
        </p:txBody>
      </p:sp>
      <p:sp>
        <p:nvSpPr>
          <p:cNvPr id="6" name="object 6"/>
          <p:cNvSpPr/>
          <p:nvPr/>
        </p:nvSpPr>
        <p:spPr>
          <a:xfrm>
            <a:off x="429005" y="3644646"/>
            <a:ext cx="2880360" cy="1324610"/>
          </a:xfrm>
          <a:custGeom>
            <a:avLst/>
            <a:gdLst/>
            <a:ahLst/>
            <a:cxnLst/>
            <a:rect l="l" t="t" r="r" b="b"/>
            <a:pathLst>
              <a:path w="2880360" h="1324610">
                <a:moveTo>
                  <a:pt x="2659634" y="0"/>
                </a:moveTo>
                <a:lnTo>
                  <a:pt x="220725" y="0"/>
                </a:lnTo>
                <a:lnTo>
                  <a:pt x="176240" y="4483"/>
                </a:lnTo>
                <a:lnTo>
                  <a:pt x="134807" y="17343"/>
                </a:lnTo>
                <a:lnTo>
                  <a:pt x="97314" y="37692"/>
                </a:lnTo>
                <a:lnTo>
                  <a:pt x="64647" y="64643"/>
                </a:lnTo>
                <a:lnTo>
                  <a:pt x="37695" y="97308"/>
                </a:lnTo>
                <a:lnTo>
                  <a:pt x="17345" y="134802"/>
                </a:lnTo>
                <a:lnTo>
                  <a:pt x="4484" y="176237"/>
                </a:lnTo>
                <a:lnTo>
                  <a:pt x="0" y="220725"/>
                </a:lnTo>
                <a:lnTo>
                  <a:pt x="0" y="1103629"/>
                </a:lnTo>
                <a:lnTo>
                  <a:pt x="4484" y="1148118"/>
                </a:lnTo>
                <a:lnTo>
                  <a:pt x="17345" y="1189553"/>
                </a:lnTo>
                <a:lnTo>
                  <a:pt x="37695" y="1227047"/>
                </a:lnTo>
                <a:lnTo>
                  <a:pt x="64647" y="1259712"/>
                </a:lnTo>
                <a:lnTo>
                  <a:pt x="97314" y="1286663"/>
                </a:lnTo>
                <a:lnTo>
                  <a:pt x="134807" y="1307012"/>
                </a:lnTo>
                <a:lnTo>
                  <a:pt x="176240" y="1319872"/>
                </a:lnTo>
                <a:lnTo>
                  <a:pt x="220725" y="1324355"/>
                </a:lnTo>
                <a:lnTo>
                  <a:pt x="2659634" y="1324355"/>
                </a:lnTo>
                <a:lnTo>
                  <a:pt x="2704122" y="1319872"/>
                </a:lnTo>
                <a:lnTo>
                  <a:pt x="2745557" y="1307012"/>
                </a:lnTo>
                <a:lnTo>
                  <a:pt x="2783051" y="1286663"/>
                </a:lnTo>
                <a:lnTo>
                  <a:pt x="2815716" y="1259712"/>
                </a:lnTo>
                <a:lnTo>
                  <a:pt x="2842667" y="1227047"/>
                </a:lnTo>
                <a:lnTo>
                  <a:pt x="2863016" y="1189553"/>
                </a:lnTo>
                <a:lnTo>
                  <a:pt x="2875876" y="1148118"/>
                </a:lnTo>
                <a:lnTo>
                  <a:pt x="2880360" y="1103629"/>
                </a:lnTo>
                <a:lnTo>
                  <a:pt x="2880360" y="220725"/>
                </a:lnTo>
                <a:lnTo>
                  <a:pt x="2875876" y="176237"/>
                </a:lnTo>
                <a:lnTo>
                  <a:pt x="2863016" y="134802"/>
                </a:lnTo>
                <a:lnTo>
                  <a:pt x="2842667" y="97308"/>
                </a:lnTo>
                <a:lnTo>
                  <a:pt x="2815717" y="64643"/>
                </a:lnTo>
                <a:lnTo>
                  <a:pt x="2783051" y="37692"/>
                </a:lnTo>
                <a:lnTo>
                  <a:pt x="2745557" y="17343"/>
                </a:lnTo>
                <a:lnTo>
                  <a:pt x="2704122" y="4483"/>
                </a:lnTo>
                <a:lnTo>
                  <a:pt x="2659634" y="0"/>
                </a:lnTo>
                <a:close/>
              </a:path>
            </a:pathLst>
          </a:custGeom>
          <a:solidFill>
            <a:srgbClr val="4F81BC"/>
          </a:solidFill>
        </p:spPr>
        <p:txBody>
          <a:bodyPr wrap="square" lIns="0" tIns="0" rIns="0" bIns="0" rtlCol="0"/>
          <a:lstStyle/>
          <a:p>
            <a:endParaRPr/>
          </a:p>
        </p:txBody>
      </p:sp>
      <p:sp>
        <p:nvSpPr>
          <p:cNvPr id="7" name="object 7"/>
          <p:cNvSpPr/>
          <p:nvPr/>
        </p:nvSpPr>
        <p:spPr>
          <a:xfrm>
            <a:off x="429005" y="3644646"/>
            <a:ext cx="2880360" cy="1324610"/>
          </a:xfrm>
          <a:custGeom>
            <a:avLst/>
            <a:gdLst/>
            <a:ahLst/>
            <a:cxnLst/>
            <a:rect l="l" t="t" r="r" b="b"/>
            <a:pathLst>
              <a:path w="2880360" h="1324610">
                <a:moveTo>
                  <a:pt x="0" y="220725"/>
                </a:moveTo>
                <a:lnTo>
                  <a:pt x="4484" y="176237"/>
                </a:lnTo>
                <a:lnTo>
                  <a:pt x="17345" y="134802"/>
                </a:lnTo>
                <a:lnTo>
                  <a:pt x="37695" y="97308"/>
                </a:lnTo>
                <a:lnTo>
                  <a:pt x="64647" y="64643"/>
                </a:lnTo>
                <a:lnTo>
                  <a:pt x="97314" y="37692"/>
                </a:lnTo>
                <a:lnTo>
                  <a:pt x="134807" y="17343"/>
                </a:lnTo>
                <a:lnTo>
                  <a:pt x="176240" y="4483"/>
                </a:lnTo>
                <a:lnTo>
                  <a:pt x="220725" y="0"/>
                </a:lnTo>
                <a:lnTo>
                  <a:pt x="2659634" y="0"/>
                </a:lnTo>
                <a:lnTo>
                  <a:pt x="2704122" y="4483"/>
                </a:lnTo>
                <a:lnTo>
                  <a:pt x="2745557" y="17343"/>
                </a:lnTo>
                <a:lnTo>
                  <a:pt x="2783051" y="37692"/>
                </a:lnTo>
                <a:lnTo>
                  <a:pt x="2815716" y="64642"/>
                </a:lnTo>
                <a:lnTo>
                  <a:pt x="2842667" y="97308"/>
                </a:lnTo>
                <a:lnTo>
                  <a:pt x="2863016" y="134802"/>
                </a:lnTo>
                <a:lnTo>
                  <a:pt x="2875876" y="176237"/>
                </a:lnTo>
                <a:lnTo>
                  <a:pt x="2880360" y="220725"/>
                </a:lnTo>
                <a:lnTo>
                  <a:pt x="2880360" y="1103629"/>
                </a:lnTo>
                <a:lnTo>
                  <a:pt x="2875876" y="1148118"/>
                </a:lnTo>
                <a:lnTo>
                  <a:pt x="2863016" y="1189553"/>
                </a:lnTo>
                <a:lnTo>
                  <a:pt x="2842667" y="1227047"/>
                </a:lnTo>
                <a:lnTo>
                  <a:pt x="2815716" y="1259712"/>
                </a:lnTo>
                <a:lnTo>
                  <a:pt x="2783051" y="1286663"/>
                </a:lnTo>
                <a:lnTo>
                  <a:pt x="2745557" y="1307012"/>
                </a:lnTo>
                <a:lnTo>
                  <a:pt x="2704122" y="1319872"/>
                </a:lnTo>
                <a:lnTo>
                  <a:pt x="2659634" y="1324355"/>
                </a:lnTo>
                <a:lnTo>
                  <a:pt x="220725" y="1324355"/>
                </a:lnTo>
                <a:lnTo>
                  <a:pt x="176240" y="1319872"/>
                </a:lnTo>
                <a:lnTo>
                  <a:pt x="134807" y="1307012"/>
                </a:lnTo>
                <a:lnTo>
                  <a:pt x="97314" y="1286663"/>
                </a:lnTo>
                <a:lnTo>
                  <a:pt x="64647" y="1259712"/>
                </a:lnTo>
                <a:lnTo>
                  <a:pt x="37695" y="1227047"/>
                </a:lnTo>
                <a:lnTo>
                  <a:pt x="17345" y="1189553"/>
                </a:lnTo>
                <a:lnTo>
                  <a:pt x="4484" y="1148118"/>
                </a:lnTo>
                <a:lnTo>
                  <a:pt x="0" y="1103629"/>
                </a:lnTo>
                <a:lnTo>
                  <a:pt x="0" y="220725"/>
                </a:lnTo>
                <a:close/>
              </a:path>
            </a:pathLst>
          </a:custGeom>
          <a:ln w="25908">
            <a:solidFill>
              <a:srgbClr val="FFFFFF"/>
            </a:solidFill>
          </a:ln>
        </p:spPr>
        <p:txBody>
          <a:bodyPr wrap="square" lIns="0" tIns="0" rIns="0" bIns="0" rtlCol="0"/>
          <a:lstStyle/>
          <a:p>
            <a:endParaRPr/>
          </a:p>
        </p:txBody>
      </p:sp>
      <p:sp>
        <p:nvSpPr>
          <p:cNvPr id="8" name="object 8"/>
          <p:cNvSpPr txBox="1"/>
          <p:nvPr/>
        </p:nvSpPr>
        <p:spPr>
          <a:xfrm>
            <a:off x="1211376" y="3697681"/>
            <a:ext cx="1314450" cy="1106170"/>
          </a:xfrm>
          <a:prstGeom prst="rect">
            <a:avLst/>
          </a:prstGeom>
        </p:spPr>
        <p:txBody>
          <a:bodyPr vert="horz" wrap="square" lIns="0" tIns="68580" rIns="0" bIns="0" rtlCol="0">
            <a:spAutoFit/>
          </a:bodyPr>
          <a:lstStyle/>
          <a:p>
            <a:pPr marL="60960" marR="5080" indent="-48895">
              <a:lnSpc>
                <a:spcPts val="4070"/>
              </a:lnSpc>
              <a:spcBef>
                <a:spcPts val="540"/>
              </a:spcBef>
            </a:pPr>
            <a:r>
              <a:rPr sz="3700" spc="-5" dirty="0">
                <a:solidFill>
                  <a:srgbClr val="FFFFFF"/>
                </a:solidFill>
                <a:latin typeface="Calibri"/>
                <a:cs typeface="Calibri"/>
              </a:rPr>
              <a:t>P</a:t>
            </a:r>
            <a:r>
              <a:rPr sz="3700" spc="-75" dirty="0">
                <a:solidFill>
                  <a:srgbClr val="FFFFFF"/>
                </a:solidFill>
                <a:latin typeface="Calibri"/>
                <a:cs typeface="Calibri"/>
              </a:rPr>
              <a:t>r</a:t>
            </a:r>
            <a:r>
              <a:rPr sz="3700" spc="-10" dirty="0">
                <a:solidFill>
                  <a:srgbClr val="FFFFFF"/>
                </a:solidFill>
                <a:latin typeface="Calibri"/>
                <a:cs typeface="Calibri"/>
              </a:rPr>
              <a:t>oper  notice</a:t>
            </a:r>
            <a:endParaRPr sz="3700">
              <a:latin typeface="Calibri"/>
              <a:cs typeface="Calibri"/>
            </a:endParaRPr>
          </a:p>
        </p:txBody>
      </p:sp>
      <p:sp>
        <p:nvSpPr>
          <p:cNvPr id="9" name="object 9"/>
          <p:cNvSpPr/>
          <p:nvPr/>
        </p:nvSpPr>
        <p:spPr>
          <a:xfrm>
            <a:off x="3309365" y="5167121"/>
            <a:ext cx="5120640" cy="1059180"/>
          </a:xfrm>
          <a:custGeom>
            <a:avLst/>
            <a:gdLst/>
            <a:ahLst/>
            <a:cxnLst/>
            <a:rect l="l" t="t" r="r" b="b"/>
            <a:pathLst>
              <a:path w="5120640" h="1059179">
                <a:moveTo>
                  <a:pt x="4944110" y="0"/>
                </a:moveTo>
                <a:lnTo>
                  <a:pt x="0" y="0"/>
                </a:lnTo>
                <a:lnTo>
                  <a:pt x="0" y="1059179"/>
                </a:lnTo>
                <a:lnTo>
                  <a:pt x="4944110" y="1059179"/>
                </a:lnTo>
                <a:lnTo>
                  <a:pt x="4991052" y="1052874"/>
                </a:lnTo>
                <a:lnTo>
                  <a:pt x="5033226" y="1035079"/>
                </a:lnTo>
                <a:lnTo>
                  <a:pt x="5068950" y="1007476"/>
                </a:lnTo>
                <a:lnTo>
                  <a:pt x="5096547" y="971749"/>
                </a:lnTo>
                <a:lnTo>
                  <a:pt x="5114337" y="929579"/>
                </a:lnTo>
                <a:lnTo>
                  <a:pt x="5120640" y="882649"/>
                </a:lnTo>
                <a:lnTo>
                  <a:pt x="5120640" y="176529"/>
                </a:lnTo>
                <a:lnTo>
                  <a:pt x="5114337" y="129587"/>
                </a:lnTo>
                <a:lnTo>
                  <a:pt x="5096547" y="87413"/>
                </a:lnTo>
                <a:lnTo>
                  <a:pt x="5068950" y="51688"/>
                </a:lnTo>
                <a:lnTo>
                  <a:pt x="5033226" y="24092"/>
                </a:lnTo>
                <a:lnTo>
                  <a:pt x="4991052" y="6302"/>
                </a:lnTo>
                <a:lnTo>
                  <a:pt x="4944110" y="0"/>
                </a:lnTo>
                <a:close/>
              </a:path>
            </a:pathLst>
          </a:custGeom>
          <a:solidFill>
            <a:srgbClr val="D0D7E8">
              <a:alpha val="90194"/>
            </a:srgbClr>
          </a:solidFill>
        </p:spPr>
        <p:txBody>
          <a:bodyPr wrap="square" lIns="0" tIns="0" rIns="0" bIns="0" rtlCol="0"/>
          <a:lstStyle/>
          <a:p>
            <a:endParaRPr/>
          </a:p>
        </p:txBody>
      </p:sp>
      <p:sp>
        <p:nvSpPr>
          <p:cNvPr id="10" name="object 10"/>
          <p:cNvSpPr/>
          <p:nvPr/>
        </p:nvSpPr>
        <p:spPr>
          <a:xfrm>
            <a:off x="3309365" y="5167121"/>
            <a:ext cx="5120640" cy="1059180"/>
          </a:xfrm>
          <a:custGeom>
            <a:avLst/>
            <a:gdLst/>
            <a:ahLst/>
            <a:cxnLst/>
            <a:rect l="l" t="t" r="r" b="b"/>
            <a:pathLst>
              <a:path w="5120640" h="1059179">
                <a:moveTo>
                  <a:pt x="5120640" y="176529"/>
                </a:moveTo>
                <a:lnTo>
                  <a:pt x="5120640" y="882649"/>
                </a:lnTo>
                <a:lnTo>
                  <a:pt x="5114337" y="929579"/>
                </a:lnTo>
                <a:lnTo>
                  <a:pt x="5096547" y="971749"/>
                </a:lnTo>
                <a:lnTo>
                  <a:pt x="5068950" y="1007476"/>
                </a:lnTo>
                <a:lnTo>
                  <a:pt x="5033226" y="1035079"/>
                </a:lnTo>
                <a:lnTo>
                  <a:pt x="4991052" y="1052874"/>
                </a:lnTo>
                <a:lnTo>
                  <a:pt x="4944110" y="1059179"/>
                </a:lnTo>
                <a:lnTo>
                  <a:pt x="0" y="1059179"/>
                </a:lnTo>
                <a:lnTo>
                  <a:pt x="0" y="0"/>
                </a:lnTo>
                <a:lnTo>
                  <a:pt x="4944110" y="0"/>
                </a:lnTo>
                <a:lnTo>
                  <a:pt x="4991052" y="6302"/>
                </a:lnTo>
                <a:lnTo>
                  <a:pt x="5033226" y="24092"/>
                </a:lnTo>
                <a:lnTo>
                  <a:pt x="5068950" y="51688"/>
                </a:lnTo>
                <a:lnTo>
                  <a:pt x="5096547" y="87413"/>
                </a:lnTo>
                <a:lnTo>
                  <a:pt x="5114337" y="129587"/>
                </a:lnTo>
                <a:lnTo>
                  <a:pt x="5120640" y="176529"/>
                </a:lnTo>
                <a:close/>
              </a:path>
            </a:pathLst>
          </a:custGeom>
          <a:ln w="25908">
            <a:solidFill>
              <a:srgbClr val="D0D7E8"/>
            </a:solidFill>
          </a:ln>
        </p:spPr>
        <p:txBody>
          <a:bodyPr wrap="square" lIns="0" tIns="0" rIns="0" bIns="0" rtlCol="0"/>
          <a:lstStyle/>
          <a:p>
            <a:endParaRPr/>
          </a:p>
        </p:txBody>
      </p:sp>
      <p:sp>
        <p:nvSpPr>
          <p:cNvPr id="11" name="object 11"/>
          <p:cNvSpPr txBox="1"/>
          <p:nvPr/>
        </p:nvSpPr>
        <p:spPr>
          <a:xfrm>
            <a:off x="3353815" y="5197855"/>
            <a:ext cx="4817745" cy="960755"/>
          </a:xfrm>
          <a:prstGeom prst="rect">
            <a:avLst/>
          </a:prstGeom>
        </p:spPr>
        <p:txBody>
          <a:bodyPr vert="horz" wrap="square" lIns="0" tIns="30480" rIns="0" bIns="0" rtlCol="0">
            <a:spAutoFit/>
          </a:bodyPr>
          <a:lstStyle/>
          <a:p>
            <a:pPr marL="127000" marR="85725" indent="-114300" algn="just">
              <a:lnSpc>
                <a:spcPts val="1320"/>
              </a:lnSpc>
              <a:spcBef>
                <a:spcPts val="240"/>
              </a:spcBef>
              <a:buChar char="•"/>
              <a:tabLst>
                <a:tab pos="127000" algn="l"/>
              </a:tabLst>
            </a:pPr>
            <a:r>
              <a:rPr sz="1200" dirty="0">
                <a:latin typeface="Calibri"/>
                <a:cs typeface="Calibri"/>
              </a:rPr>
              <a:t>A GM </a:t>
            </a:r>
            <a:r>
              <a:rPr sz="1200" spc="-10" dirty="0">
                <a:latin typeface="Calibri"/>
                <a:cs typeface="Calibri"/>
              </a:rPr>
              <a:t>may </a:t>
            </a:r>
            <a:r>
              <a:rPr sz="1200" dirty="0">
                <a:latin typeface="Calibri"/>
                <a:cs typeface="Calibri"/>
              </a:rPr>
              <a:t>be </a:t>
            </a:r>
            <a:r>
              <a:rPr sz="1200" spc="-5" dirty="0">
                <a:latin typeface="Calibri"/>
                <a:cs typeface="Calibri"/>
              </a:rPr>
              <a:t>called even after </a:t>
            </a:r>
            <a:r>
              <a:rPr sz="1200" dirty="0">
                <a:latin typeface="Calibri"/>
                <a:cs typeface="Calibri"/>
              </a:rPr>
              <a:t>giving a </a:t>
            </a:r>
            <a:r>
              <a:rPr sz="1200" spc="-5" dirty="0">
                <a:latin typeface="Calibri"/>
                <a:cs typeface="Calibri"/>
              </a:rPr>
              <a:t>shorter </a:t>
            </a:r>
            <a:r>
              <a:rPr sz="1200" dirty="0">
                <a:latin typeface="Calibri"/>
                <a:cs typeface="Calibri"/>
              </a:rPr>
              <a:t>notice if </a:t>
            </a:r>
            <a:r>
              <a:rPr sz="1200" spc="-5" dirty="0">
                <a:latin typeface="Calibri"/>
                <a:cs typeface="Calibri"/>
              </a:rPr>
              <a:t>consent </a:t>
            </a:r>
            <a:r>
              <a:rPr sz="1200" dirty="0">
                <a:latin typeface="Calibri"/>
                <a:cs typeface="Calibri"/>
              </a:rPr>
              <a:t>is </a:t>
            </a:r>
            <a:r>
              <a:rPr sz="1200" spc="-5" dirty="0">
                <a:latin typeface="Calibri"/>
                <a:cs typeface="Calibri"/>
              </a:rPr>
              <a:t>given </a:t>
            </a:r>
            <a:r>
              <a:rPr sz="1200" dirty="0">
                <a:latin typeface="Calibri"/>
                <a:cs typeface="Calibri"/>
              </a:rPr>
              <a:t>in  writing or by </a:t>
            </a:r>
            <a:r>
              <a:rPr sz="1200" spc="-5" dirty="0">
                <a:latin typeface="Calibri"/>
                <a:cs typeface="Calibri"/>
              </a:rPr>
              <a:t>electronic </a:t>
            </a:r>
            <a:r>
              <a:rPr sz="1200" dirty="0">
                <a:latin typeface="Calibri"/>
                <a:cs typeface="Calibri"/>
              </a:rPr>
              <a:t>mode by not </a:t>
            </a:r>
            <a:r>
              <a:rPr sz="1200" spc="-5" dirty="0">
                <a:latin typeface="Calibri"/>
                <a:cs typeface="Calibri"/>
              </a:rPr>
              <a:t>less </a:t>
            </a:r>
            <a:r>
              <a:rPr sz="1200" dirty="0">
                <a:latin typeface="Calibri"/>
                <a:cs typeface="Calibri"/>
              </a:rPr>
              <a:t>than 95% of the of the </a:t>
            </a:r>
            <a:r>
              <a:rPr sz="1200" spc="-5" dirty="0">
                <a:latin typeface="Calibri"/>
                <a:cs typeface="Calibri"/>
              </a:rPr>
              <a:t>members  entitled to </a:t>
            </a:r>
            <a:r>
              <a:rPr sz="1200" spc="-10" dirty="0">
                <a:latin typeface="Calibri"/>
                <a:cs typeface="Calibri"/>
              </a:rPr>
              <a:t>vote </a:t>
            </a:r>
            <a:r>
              <a:rPr sz="1200" spc="-5" dirty="0">
                <a:latin typeface="Calibri"/>
                <a:cs typeface="Calibri"/>
              </a:rPr>
              <a:t>at such</a:t>
            </a:r>
            <a:r>
              <a:rPr sz="1200" spc="-25" dirty="0">
                <a:latin typeface="Calibri"/>
                <a:cs typeface="Calibri"/>
              </a:rPr>
              <a:t> </a:t>
            </a:r>
            <a:r>
              <a:rPr sz="1200" dirty="0">
                <a:latin typeface="Calibri"/>
                <a:cs typeface="Calibri"/>
              </a:rPr>
              <a:t>meeting</a:t>
            </a:r>
            <a:endParaRPr sz="1200">
              <a:latin typeface="Calibri"/>
              <a:cs typeface="Calibri"/>
            </a:endParaRPr>
          </a:p>
          <a:p>
            <a:pPr marL="127000" marR="5080" indent="-114300" algn="just">
              <a:lnSpc>
                <a:spcPts val="1540"/>
              </a:lnSpc>
              <a:spcBef>
                <a:spcPts val="210"/>
              </a:spcBef>
              <a:buChar char="•"/>
              <a:tabLst>
                <a:tab pos="127000" algn="l"/>
              </a:tabLst>
            </a:pPr>
            <a:r>
              <a:rPr sz="1200" dirty="0">
                <a:latin typeface="Calibri"/>
                <a:cs typeface="Calibri"/>
              </a:rPr>
              <a:t>The </a:t>
            </a:r>
            <a:r>
              <a:rPr sz="1200" spc="-5" dirty="0">
                <a:latin typeface="Calibri"/>
                <a:cs typeface="Calibri"/>
              </a:rPr>
              <a:t>consent </a:t>
            </a:r>
            <a:r>
              <a:rPr sz="1200" spc="-10" dirty="0">
                <a:latin typeface="Calibri"/>
                <a:cs typeface="Calibri"/>
              </a:rPr>
              <a:t>may </a:t>
            </a:r>
            <a:r>
              <a:rPr sz="1200" dirty="0">
                <a:latin typeface="Calibri"/>
                <a:cs typeface="Calibri"/>
              </a:rPr>
              <a:t>be </a:t>
            </a:r>
            <a:r>
              <a:rPr sz="1200" spc="-10" dirty="0">
                <a:latin typeface="Calibri"/>
                <a:cs typeface="Calibri"/>
              </a:rPr>
              <a:t>taken before </a:t>
            </a:r>
            <a:r>
              <a:rPr sz="1200" dirty="0">
                <a:latin typeface="Calibri"/>
                <a:cs typeface="Calibri"/>
              </a:rPr>
              <a:t>or during or </a:t>
            </a:r>
            <a:r>
              <a:rPr sz="1200" spc="-5" dirty="0">
                <a:latin typeface="Calibri"/>
                <a:cs typeface="Calibri"/>
              </a:rPr>
              <a:t>even after </a:t>
            </a:r>
            <a:r>
              <a:rPr sz="1200" dirty="0">
                <a:latin typeface="Calibri"/>
                <a:cs typeface="Calibri"/>
              </a:rPr>
              <a:t>the meeting </a:t>
            </a:r>
            <a:r>
              <a:rPr sz="1400" b="1" dirty="0">
                <a:latin typeface="Calibri"/>
                <a:cs typeface="Calibri"/>
              </a:rPr>
              <a:t>[</a:t>
            </a:r>
            <a:r>
              <a:rPr sz="1400" b="1" spc="-180" dirty="0">
                <a:latin typeface="Calibri"/>
                <a:cs typeface="Calibri"/>
              </a:rPr>
              <a:t> </a:t>
            </a:r>
            <a:r>
              <a:rPr sz="1400" b="1" spc="-10" dirty="0">
                <a:latin typeface="Calibri"/>
                <a:cs typeface="Calibri"/>
              </a:rPr>
              <a:t>Re,  </a:t>
            </a:r>
            <a:r>
              <a:rPr sz="1400" b="1" dirty="0">
                <a:latin typeface="Calibri"/>
                <a:cs typeface="Calibri"/>
              </a:rPr>
              <a:t>Self Help Pvt. Industrial </a:t>
            </a:r>
            <a:r>
              <a:rPr sz="1400" b="1" spc="-5" dirty="0">
                <a:latin typeface="Calibri"/>
                <a:cs typeface="Calibri"/>
              </a:rPr>
              <a:t>Estate (P)</a:t>
            </a:r>
            <a:r>
              <a:rPr sz="1400" b="1" spc="-125" dirty="0">
                <a:latin typeface="Calibri"/>
                <a:cs typeface="Calibri"/>
              </a:rPr>
              <a:t> </a:t>
            </a:r>
            <a:r>
              <a:rPr sz="1400" b="1" spc="-15" dirty="0">
                <a:latin typeface="Calibri"/>
                <a:cs typeface="Calibri"/>
              </a:rPr>
              <a:t>Ltd</a:t>
            </a:r>
            <a:endParaRPr sz="1400">
              <a:latin typeface="Calibri"/>
              <a:cs typeface="Calibri"/>
            </a:endParaRPr>
          </a:p>
        </p:txBody>
      </p:sp>
      <p:sp>
        <p:nvSpPr>
          <p:cNvPr id="12" name="object 12"/>
          <p:cNvSpPr/>
          <p:nvPr/>
        </p:nvSpPr>
        <p:spPr>
          <a:xfrm>
            <a:off x="429005" y="5034534"/>
            <a:ext cx="2880360" cy="1324610"/>
          </a:xfrm>
          <a:custGeom>
            <a:avLst/>
            <a:gdLst/>
            <a:ahLst/>
            <a:cxnLst/>
            <a:rect l="l" t="t" r="r" b="b"/>
            <a:pathLst>
              <a:path w="2880360" h="1324610">
                <a:moveTo>
                  <a:pt x="2659634" y="0"/>
                </a:moveTo>
                <a:lnTo>
                  <a:pt x="220725" y="0"/>
                </a:lnTo>
                <a:lnTo>
                  <a:pt x="176240" y="4483"/>
                </a:lnTo>
                <a:lnTo>
                  <a:pt x="134807" y="17343"/>
                </a:lnTo>
                <a:lnTo>
                  <a:pt x="97314" y="37692"/>
                </a:lnTo>
                <a:lnTo>
                  <a:pt x="64647" y="64643"/>
                </a:lnTo>
                <a:lnTo>
                  <a:pt x="37695" y="97308"/>
                </a:lnTo>
                <a:lnTo>
                  <a:pt x="17345" y="134802"/>
                </a:lnTo>
                <a:lnTo>
                  <a:pt x="4484" y="176237"/>
                </a:lnTo>
                <a:lnTo>
                  <a:pt x="0" y="220726"/>
                </a:lnTo>
                <a:lnTo>
                  <a:pt x="0" y="1103630"/>
                </a:lnTo>
                <a:lnTo>
                  <a:pt x="4484" y="1148115"/>
                </a:lnTo>
                <a:lnTo>
                  <a:pt x="17345" y="1189548"/>
                </a:lnTo>
                <a:lnTo>
                  <a:pt x="37695" y="1227041"/>
                </a:lnTo>
                <a:lnTo>
                  <a:pt x="64647" y="1259708"/>
                </a:lnTo>
                <a:lnTo>
                  <a:pt x="97314" y="1286660"/>
                </a:lnTo>
                <a:lnTo>
                  <a:pt x="134807" y="1307010"/>
                </a:lnTo>
                <a:lnTo>
                  <a:pt x="176240" y="1319871"/>
                </a:lnTo>
                <a:lnTo>
                  <a:pt x="220725" y="1324356"/>
                </a:lnTo>
                <a:lnTo>
                  <a:pt x="2659634" y="1324356"/>
                </a:lnTo>
                <a:lnTo>
                  <a:pt x="2704122" y="1319871"/>
                </a:lnTo>
                <a:lnTo>
                  <a:pt x="2745557" y="1307010"/>
                </a:lnTo>
                <a:lnTo>
                  <a:pt x="2783051" y="1286660"/>
                </a:lnTo>
                <a:lnTo>
                  <a:pt x="2815716" y="1259708"/>
                </a:lnTo>
                <a:lnTo>
                  <a:pt x="2842667" y="1227041"/>
                </a:lnTo>
                <a:lnTo>
                  <a:pt x="2863016" y="1189548"/>
                </a:lnTo>
                <a:lnTo>
                  <a:pt x="2875876" y="1148115"/>
                </a:lnTo>
                <a:lnTo>
                  <a:pt x="2880360" y="1103630"/>
                </a:lnTo>
                <a:lnTo>
                  <a:pt x="2880360" y="220726"/>
                </a:lnTo>
                <a:lnTo>
                  <a:pt x="2875876" y="176237"/>
                </a:lnTo>
                <a:lnTo>
                  <a:pt x="2863016" y="134802"/>
                </a:lnTo>
                <a:lnTo>
                  <a:pt x="2842667" y="97308"/>
                </a:lnTo>
                <a:lnTo>
                  <a:pt x="2815716" y="64643"/>
                </a:lnTo>
                <a:lnTo>
                  <a:pt x="2783051" y="37692"/>
                </a:lnTo>
                <a:lnTo>
                  <a:pt x="2745557" y="17343"/>
                </a:lnTo>
                <a:lnTo>
                  <a:pt x="2704122" y="4483"/>
                </a:lnTo>
                <a:lnTo>
                  <a:pt x="2659634" y="0"/>
                </a:lnTo>
                <a:close/>
              </a:path>
            </a:pathLst>
          </a:custGeom>
          <a:solidFill>
            <a:srgbClr val="4F81BC"/>
          </a:solidFill>
        </p:spPr>
        <p:txBody>
          <a:bodyPr wrap="square" lIns="0" tIns="0" rIns="0" bIns="0" rtlCol="0"/>
          <a:lstStyle/>
          <a:p>
            <a:endParaRPr/>
          </a:p>
        </p:txBody>
      </p:sp>
      <p:sp>
        <p:nvSpPr>
          <p:cNvPr id="13" name="object 13"/>
          <p:cNvSpPr/>
          <p:nvPr/>
        </p:nvSpPr>
        <p:spPr>
          <a:xfrm>
            <a:off x="429005" y="5034534"/>
            <a:ext cx="2880360" cy="1324610"/>
          </a:xfrm>
          <a:custGeom>
            <a:avLst/>
            <a:gdLst/>
            <a:ahLst/>
            <a:cxnLst/>
            <a:rect l="l" t="t" r="r" b="b"/>
            <a:pathLst>
              <a:path w="2880360" h="1324610">
                <a:moveTo>
                  <a:pt x="0" y="220726"/>
                </a:moveTo>
                <a:lnTo>
                  <a:pt x="4484" y="176237"/>
                </a:lnTo>
                <a:lnTo>
                  <a:pt x="17345" y="134802"/>
                </a:lnTo>
                <a:lnTo>
                  <a:pt x="37695" y="97308"/>
                </a:lnTo>
                <a:lnTo>
                  <a:pt x="64647" y="64643"/>
                </a:lnTo>
                <a:lnTo>
                  <a:pt x="97314" y="37692"/>
                </a:lnTo>
                <a:lnTo>
                  <a:pt x="134807" y="17343"/>
                </a:lnTo>
                <a:lnTo>
                  <a:pt x="176240" y="4483"/>
                </a:lnTo>
                <a:lnTo>
                  <a:pt x="220725" y="0"/>
                </a:lnTo>
                <a:lnTo>
                  <a:pt x="2659634" y="0"/>
                </a:lnTo>
                <a:lnTo>
                  <a:pt x="2704122" y="4483"/>
                </a:lnTo>
                <a:lnTo>
                  <a:pt x="2745557" y="17343"/>
                </a:lnTo>
                <a:lnTo>
                  <a:pt x="2783051" y="37692"/>
                </a:lnTo>
                <a:lnTo>
                  <a:pt x="2815716" y="64643"/>
                </a:lnTo>
                <a:lnTo>
                  <a:pt x="2842667" y="97308"/>
                </a:lnTo>
                <a:lnTo>
                  <a:pt x="2863016" y="134802"/>
                </a:lnTo>
                <a:lnTo>
                  <a:pt x="2875876" y="176237"/>
                </a:lnTo>
                <a:lnTo>
                  <a:pt x="2880360" y="220726"/>
                </a:lnTo>
                <a:lnTo>
                  <a:pt x="2880360" y="1103630"/>
                </a:lnTo>
                <a:lnTo>
                  <a:pt x="2875876" y="1148115"/>
                </a:lnTo>
                <a:lnTo>
                  <a:pt x="2863016" y="1189548"/>
                </a:lnTo>
                <a:lnTo>
                  <a:pt x="2842667" y="1227041"/>
                </a:lnTo>
                <a:lnTo>
                  <a:pt x="2815716" y="1259708"/>
                </a:lnTo>
                <a:lnTo>
                  <a:pt x="2783051" y="1286660"/>
                </a:lnTo>
                <a:lnTo>
                  <a:pt x="2745557" y="1307010"/>
                </a:lnTo>
                <a:lnTo>
                  <a:pt x="2704122" y="1319871"/>
                </a:lnTo>
                <a:lnTo>
                  <a:pt x="2659634" y="1324356"/>
                </a:lnTo>
                <a:lnTo>
                  <a:pt x="220725" y="1324356"/>
                </a:lnTo>
                <a:lnTo>
                  <a:pt x="176240" y="1319871"/>
                </a:lnTo>
                <a:lnTo>
                  <a:pt x="134807" y="1307010"/>
                </a:lnTo>
                <a:lnTo>
                  <a:pt x="97314" y="1286660"/>
                </a:lnTo>
                <a:lnTo>
                  <a:pt x="64647" y="1259708"/>
                </a:lnTo>
                <a:lnTo>
                  <a:pt x="37695" y="1227041"/>
                </a:lnTo>
                <a:lnTo>
                  <a:pt x="17345" y="1189548"/>
                </a:lnTo>
                <a:lnTo>
                  <a:pt x="4484" y="1148115"/>
                </a:lnTo>
                <a:lnTo>
                  <a:pt x="0" y="1103630"/>
                </a:lnTo>
                <a:lnTo>
                  <a:pt x="0" y="220726"/>
                </a:lnTo>
                <a:close/>
              </a:path>
            </a:pathLst>
          </a:custGeom>
          <a:ln w="25908">
            <a:solidFill>
              <a:srgbClr val="FFFFFF"/>
            </a:solidFill>
          </a:ln>
        </p:spPr>
        <p:txBody>
          <a:bodyPr wrap="square" lIns="0" tIns="0" rIns="0" bIns="0" rtlCol="0"/>
          <a:lstStyle/>
          <a:p>
            <a:endParaRPr/>
          </a:p>
        </p:txBody>
      </p:sp>
      <p:sp>
        <p:nvSpPr>
          <p:cNvPr id="14" name="object 14"/>
          <p:cNvSpPr txBox="1"/>
          <p:nvPr/>
        </p:nvSpPr>
        <p:spPr>
          <a:xfrm>
            <a:off x="1144320" y="5088763"/>
            <a:ext cx="1448435" cy="1105535"/>
          </a:xfrm>
          <a:prstGeom prst="rect">
            <a:avLst/>
          </a:prstGeom>
        </p:spPr>
        <p:txBody>
          <a:bodyPr vert="horz" wrap="square" lIns="0" tIns="68580" rIns="0" bIns="0" rtlCol="0">
            <a:spAutoFit/>
          </a:bodyPr>
          <a:lstStyle/>
          <a:p>
            <a:pPr marL="128270" marR="5080" indent="-116205">
              <a:lnSpc>
                <a:spcPts val="4070"/>
              </a:lnSpc>
              <a:spcBef>
                <a:spcPts val="540"/>
              </a:spcBef>
            </a:pPr>
            <a:r>
              <a:rPr sz="3700" spc="-10" dirty="0">
                <a:solidFill>
                  <a:srgbClr val="FFFFFF"/>
                </a:solidFill>
                <a:latin typeface="Calibri"/>
                <a:cs typeface="Calibri"/>
              </a:rPr>
              <a:t>S</a:t>
            </a:r>
            <a:r>
              <a:rPr sz="3700" dirty="0">
                <a:solidFill>
                  <a:srgbClr val="FFFFFF"/>
                </a:solidFill>
                <a:latin typeface="Calibri"/>
                <a:cs typeface="Calibri"/>
              </a:rPr>
              <a:t>h</a:t>
            </a:r>
            <a:r>
              <a:rPr sz="3700" spc="-10" dirty="0">
                <a:solidFill>
                  <a:srgbClr val="FFFFFF"/>
                </a:solidFill>
                <a:latin typeface="Calibri"/>
                <a:cs typeface="Calibri"/>
              </a:rPr>
              <a:t>or</a:t>
            </a:r>
            <a:r>
              <a:rPr sz="3700" spc="-55" dirty="0">
                <a:solidFill>
                  <a:srgbClr val="FFFFFF"/>
                </a:solidFill>
                <a:latin typeface="Calibri"/>
                <a:cs typeface="Calibri"/>
              </a:rPr>
              <a:t>t</a:t>
            </a:r>
            <a:r>
              <a:rPr sz="3700" spc="-5" dirty="0">
                <a:solidFill>
                  <a:srgbClr val="FFFFFF"/>
                </a:solidFill>
                <a:latin typeface="Calibri"/>
                <a:cs typeface="Calibri"/>
              </a:rPr>
              <a:t>er  </a:t>
            </a:r>
            <a:r>
              <a:rPr sz="3700" spc="-10" dirty="0">
                <a:solidFill>
                  <a:srgbClr val="FFFFFF"/>
                </a:solidFill>
                <a:latin typeface="Calibri"/>
                <a:cs typeface="Calibri"/>
              </a:rPr>
              <a:t>notice</a:t>
            </a:r>
            <a:endParaRPr sz="3700">
              <a:latin typeface="Calibri"/>
              <a:cs typeface="Calibri"/>
            </a:endParaRPr>
          </a:p>
        </p:txBody>
      </p:sp>
      <p:sp>
        <p:nvSpPr>
          <p:cNvPr id="15" name="object 15"/>
          <p:cNvSpPr txBox="1"/>
          <p:nvPr/>
        </p:nvSpPr>
        <p:spPr>
          <a:xfrm>
            <a:off x="493268" y="1013586"/>
            <a:ext cx="7944484" cy="247777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spc="-5" dirty="0">
                <a:latin typeface="Calibri"/>
                <a:cs typeface="Calibri"/>
              </a:rPr>
              <a:t>The term “notice” </a:t>
            </a:r>
            <a:r>
              <a:rPr sz="2400" dirty="0">
                <a:latin typeface="Calibri"/>
                <a:cs typeface="Calibri"/>
              </a:rPr>
              <a:t>is </a:t>
            </a:r>
            <a:r>
              <a:rPr sz="2400" spc="-10" dirty="0">
                <a:latin typeface="Calibri"/>
                <a:cs typeface="Calibri"/>
              </a:rPr>
              <a:t>derived </a:t>
            </a:r>
            <a:r>
              <a:rPr sz="2400" spc="-15" dirty="0">
                <a:latin typeface="Calibri"/>
                <a:cs typeface="Calibri"/>
              </a:rPr>
              <a:t>from </a:t>
            </a:r>
            <a:r>
              <a:rPr sz="2400" dirty="0">
                <a:latin typeface="Calibri"/>
                <a:cs typeface="Calibri"/>
              </a:rPr>
              <a:t>the </a:t>
            </a:r>
            <a:r>
              <a:rPr sz="2400" spc="-5" dirty="0">
                <a:latin typeface="Calibri"/>
                <a:cs typeface="Calibri"/>
              </a:rPr>
              <a:t>latin </a:t>
            </a:r>
            <a:r>
              <a:rPr sz="2400" spc="-20" dirty="0">
                <a:latin typeface="Calibri"/>
                <a:cs typeface="Calibri"/>
              </a:rPr>
              <a:t>word </a:t>
            </a:r>
            <a:r>
              <a:rPr sz="2400" spc="-5" dirty="0">
                <a:latin typeface="Calibri"/>
                <a:cs typeface="Calibri"/>
              </a:rPr>
              <a:t>“notitia”</a:t>
            </a:r>
            <a:endParaRPr sz="2400">
              <a:latin typeface="Calibri"/>
              <a:cs typeface="Calibri"/>
            </a:endParaRPr>
          </a:p>
          <a:p>
            <a:pPr marL="355600">
              <a:lnSpc>
                <a:spcPct val="100000"/>
              </a:lnSpc>
            </a:pPr>
            <a:r>
              <a:rPr sz="2400" dirty="0">
                <a:latin typeface="Calibri"/>
                <a:cs typeface="Calibri"/>
              </a:rPr>
              <a:t>which means which means </a:t>
            </a:r>
            <a:r>
              <a:rPr sz="2400" spc="-25" dirty="0">
                <a:latin typeface="Calibri"/>
                <a:cs typeface="Calibri"/>
              </a:rPr>
              <a:t>‘knowledge’. </a:t>
            </a:r>
            <a:r>
              <a:rPr sz="2400" dirty="0">
                <a:latin typeface="Calibri"/>
                <a:cs typeface="Calibri"/>
              </a:rPr>
              <a:t>A meeting </a:t>
            </a:r>
            <a:r>
              <a:rPr sz="2400" spc="-5" dirty="0">
                <a:latin typeface="Calibri"/>
                <a:cs typeface="Calibri"/>
              </a:rPr>
              <a:t>cannot</a:t>
            </a:r>
            <a:r>
              <a:rPr sz="2400" spc="-125" dirty="0">
                <a:latin typeface="Calibri"/>
                <a:cs typeface="Calibri"/>
              </a:rPr>
              <a:t> </a:t>
            </a:r>
            <a:r>
              <a:rPr sz="2400" spc="-5" dirty="0">
                <a:latin typeface="Calibri"/>
                <a:cs typeface="Calibri"/>
              </a:rPr>
              <a:t>be</a:t>
            </a:r>
            <a:endParaRPr sz="2400">
              <a:latin typeface="Calibri"/>
              <a:cs typeface="Calibri"/>
            </a:endParaRPr>
          </a:p>
          <a:p>
            <a:pPr marL="355600">
              <a:lnSpc>
                <a:spcPct val="100000"/>
              </a:lnSpc>
            </a:pPr>
            <a:r>
              <a:rPr sz="2400" spc="-10" dirty="0">
                <a:latin typeface="Calibri"/>
                <a:cs typeface="Calibri"/>
              </a:rPr>
              <a:t>validly </a:t>
            </a:r>
            <a:r>
              <a:rPr sz="2400" dirty="0">
                <a:latin typeface="Calibri"/>
                <a:cs typeface="Calibri"/>
              </a:rPr>
              <a:t>held </a:t>
            </a:r>
            <a:r>
              <a:rPr sz="2400" spc="-5" dirty="0">
                <a:latin typeface="Calibri"/>
                <a:cs typeface="Calibri"/>
              </a:rPr>
              <a:t>unless </a:t>
            </a:r>
            <a:r>
              <a:rPr sz="2400" dirty="0">
                <a:latin typeface="Calibri"/>
                <a:cs typeface="Calibri"/>
              </a:rPr>
              <a:t>a </a:t>
            </a:r>
            <a:r>
              <a:rPr sz="2400" spc="-10" dirty="0">
                <a:latin typeface="Calibri"/>
                <a:cs typeface="Calibri"/>
              </a:rPr>
              <a:t>proper </a:t>
            </a:r>
            <a:r>
              <a:rPr sz="2400" spc="-5" dirty="0">
                <a:latin typeface="Calibri"/>
                <a:cs typeface="Calibri"/>
              </a:rPr>
              <a:t>notice of </a:t>
            </a:r>
            <a:r>
              <a:rPr sz="2400" dirty="0">
                <a:latin typeface="Calibri"/>
                <a:cs typeface="Calibri"/>
              </a:rPr>
              <a:t>it </a:t>
            </a:r>
            <a:r>
              <a:rPr sz="2400" spc="-5" dirty="0">
                <a:latin typeface="Calibri"/>
                <a:cs typeface="Calibri"/>
              </a:rPr>
              <a:t>has been</a:t>
            </a:r>
            <a:r>
              <a:rPr sz="2400" spc="-40" dirty="0">
                <a:latin typeface="Calibri"/>
                <a:cs typeface="Calibri"/>
              </a:rPr>
              <a:t> </a:t>
            </a:r>
            <a:r>
              <a:rPr sz="2400" spc="-10" dirty="0">
                <a:latin typeface="Calibri"/>
                <a:cs typeface="Calibri"/>
              </a:rPr>
              <a:t>given.</a:t>
            </a:r>
            <a:endParaRPr sz="2400">
              <a:latin typeface="Calibri"/>
              <a:cs typeface="Calibri"/>
            </a:endParaRPr>
          </a:p>
          <a:p>
            <a:pPr marL="355600" marR="1104900" indent="-342900">
              <a:lnSpc>
                <a:spcPct val="100000"/>
              </a:lnSpc>
              <a:spcBef>
                <a:spcPts val="575"/>
              </a:spcBef>
              <a:buFont typeface="Wingdings"/>
              <a:buChar char=""/>
              <a:tabLst>
                <a:tab pos="355600" algn="l"/>
              </a:tabLst>
            </a:pPr>
            <a:r>
              <a:rPr sz="2400" b="1" spc="-5" dirty="0">
                <a:latin typeface="Calibri"/>
                <a:cs typeface="Calibri"/>
              </a:rPr>
              <a:t>The things </a:t>
            </a:r>
            <a:r>
              <a:rPr sz="2400" b="1" dirty="0">
                <a:latin typeface="Calibri"/>
                <a:cs typeface="Calibri"/>
              </a:rPr>
              <a:t>in </a:t>
            </a:r>
            <a:r>
              <a:rPr sz="2400" b="1" spc="-5" dirty="0">
                <a:latin typeface="Calibri"/>
                <a:cs typeface="Calibri"/>
              </a:rPr>
              <a:t>connection with </a:t>
            </a:r>
            <a:r>
              <a:rPr sz="2400" b="1" dirty="0">
                <a:latin typeface="Calibri"/>
                <a:cs typeface="Calibri"/>
              </a:rPr>
              <a:t>the </a:t>
            </a:r>
            <a:r>
              <a:rPr sz="2400" b="1" spc="-5" dirty="0">
                <a:latin typeface="Calibri"/>
                <a:cs typeface="Calibri"/>
              </a:rPr>
              <a:t>notice </a:t>
            </a:r>
            <a:r>
              <a:rPr sz="2400" b="1" spc="-15" dirty="0">
                <a:latin typeface="Calibri"/>
                <a:cs typeface="Calibri"/>
              </a:rPr>
              <a:t>have to </a:t>
            </a:r>
            <a:r>
              <a:rPr sz="2400" b="1" dirty="0">
                <a:latin typeface="Calibri"/>
                <a:cs typeface="Calibri"/>
              </a:rPr>
              <a:t>be  </a:t>
            </a:r>
            <a:r>
              <a:rPr sz="2400" b="1" spc="-5" dirty="0">
                <a:latin typeface="Calibri"/>
                <a:cs typeface="Calibri"/>
              </a:rPr>
              <a:t>considered</a:t>
            </a:r>
            <a:r>
              <a:rPr sz="2400" b="1" spc="-25" dirty="0">
                <a:latin typeface="Calibri"/>
                <a:cs typeface="Calibri"/>
              </a:rPr>
              <a:t> </a:t>
            </a:r>
            <a:r>
              <a:rPr sz="2400" b="1" dirty="0">
                <a:latin typeface="Calibri"/>
                <a:cs typeface="Calibri"/>
              </a:rPr>
              <a:t>namely:-</a:t>
            </a:r>
            <a:endParaRPr sz="2400">
              <a:latin typeface="Calibri"/>
              <a:cs typeface="Calibri"/>
            </a:endParaRPr>
          </a:p>
          <a:p>
            <a:pPr marL="464820" lvl="1" indent="-379730">
              <a:lnSpc>
                <a:spcPct val="100000"/>
              </a:lnSpc>
              <a:spcBef>
                <a:spcPts val="850"/>
              </a:spcBef>
              <a:buAutoNum type="alphaLcParenR"/>
              <a:tabLst>
                <a:tab pos="465455" algn="l"/>
              </a:tabLst>
            </a:pPr>
            <a:r>
              <a:rPr sz="2900" b="1" spc="-5" dirty="0">
                <a:latin typeface="Calibri"/>
                <a:cs typeface="Calibri"/>
              </a:rPr>
              <a:t>Length </a:t>
            </a:r>
            <a:r>
              <a:rPr sz="2900" b="1" dirty="0">
                <a:latin typeface="Calibri"/>
                <a:cs typeface="Calibri"/>
              </a:rPr>
              <a:t>of notice [Section</a:t>
            </a:r>
            <a:r>
              <a:rPr sz="2900" b="1" spc="-120" dirty="0">
                <a:latin typeface="Calibri"/>
                <a:cs typeface="Calibri"/>
              </a:rPr>
              <a:t> </a:t>
            </a:r>
            <a:r>
              <a:rPr sz="2900" b="1" dirty="0">
                <a:latin typeface="Calibri"/>
                <a:cs typeface="Calibri"/>
              </a:rPr>
              <a:t>101(1)]</a:t>
            </a:r>
            <a:endParaRPr sz="29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485" y="201929"/>
            <a:ext cx="7419975" cy="1122680"/>
          </a:xfrm>
          <a:prstGeom prst="rect">
            <a:avLst/>
          </a:prstGeom>
        </p:spPr>
        <p:txBody>
          <a:bodyPr vert="horz" wrap="square" lIns="0" tIns="12700" rIns="0" bIns="0" rtlCol="0">
            <a:spAutoFit/>
          </a:bodyPr>
          <a:lstStyle/>
          <a:p>
            <a:pPr marL="2615565" marR="5080" indent="-2603500">
              <a:lnSpc>
                <a:spcPct val="100000"/>
              </a:lnSpc>
              <a:spcBef>
                <a:spcPts val="100"/>
              </a:spcBef>
            </a:pPr>
            <a:r>
              <a:rPr sz="3600" spc="-5" dirty="0">
                <a:latin typeface="Comic Sans MS"/>
                <a:cs typeface="Comic Sans MS"/>
              </a:rPr>
              <a:t>2) </a:t>
            </a:r>
            <a:r>
              <a:rPr sz="3600" dirty="0">
                <a:latin typeface="Comic Sans MS"/>
                <a:cs typeface="Comic Sans MS"/>
              </a:rPr>
              <a:t>Contents of Notice &amp; </a:t>
            </a:r>
            <a:r>
              <a:rPr sz="3600" spc="-10" dirty="0">
                <a:latin typeface="Comic Sans MS"/>
                <a:cs typeface="Comic Sans MS"/>
              </a:rPr>
              <a:t>to</a:t>
            </a:r>
            <a:r>
              <a:rPr sz="3600" spc="-100" dirty="0">
                <a:latin typeface="Comic Sans MS"/>
                <a:cs typeface="Comic Sans MS"/>
              </a:rPr>
              <a:t> </a:t>
            </a:r>
            <a:r>
              <a:rPr sz="3600" spc="-5" dirty="0">
                <a:latin typeface="Comic Sans MS"/>
                <a:cs typeface="Comic Sans MS"/>
              </a:rPr>
              <a:t>whom  [Sec</a:t>
            </a:r>
            <a:r>
              <a:rPr sz="3600" spc="-10" dirty="0">
                <a:latin typeface="Comic Sans MS"/>
                <a:cs typeface="Comic Sans MS"/>
              </a:rPr>
              <a:t> </a:t>
            </a:r>
            <a:r>
              <a:rPr sz="3600" spc="-5" dirty="0">
                <a:latin typeface="Comic Sans MS"/>
                <a:cs typeface="Comic Sans MS"/>
              </a:rPr>
              <a:t>101]</a:t>
            </a:r>
            <a:endParaRPr sz="3600">
              <a:latin typeface="Comic Sans MS"/>
              <a:cs typeface="Comic Sans MS"/>
            </a:endParaRPr>
          </a:p>
        </p:txBody>
      </p:sp>
      <p:sp>
        <p:nvSpPr>
          <p:cNvPr id="3" name="object 3"/>
          <p:cNvSpPr/>
          <p:nvPr/>
        </p:nvSpPr>
        <p:spPr>
          <a:xfrm>
            <a:off x="3391661" y="1581150"/>
            <a:ext cx="5267325" cy="1198245"/>
          </a:xfrm>
          <a:custGeom>
            <a:avLst/>
            <a:gdLst/>
            <a:ahLst/>
            <a:cxnLst/>
            <a:rect l="l" t="t" r="r" b="b"/>
            <a:pathLst>
              <a:path w="5267325" h="1198245">
                <a:moveTo>
                  <a:pt x="5067299" y="0"/>
                </a:moveTo>
                <a:lnTo>
                  <a:pt x="0" y="0"/>
                </a:lnTo>
                <a:lnTo>
                  <a:pt x="0" y="1197864"/>
                </a:lnTo>
                <a:lnTo>
                  <a:pt x="5067299" y="1197864"/>
                </a:lnTo>
                <a:lnTo>
                  <a:pt x="5113068" y="1192589"/>
                </a:lnTo>
                <a:lnTo>
                  <a:pt x="5155087" y="1177567"/>
                </a:lnTo>
                <a:lnTo>
                  <a:pt x="5192156" y="1153996"/>
                </a:lnTo>
                <a:lnTo>
                  <a:pt x="5223076" y="1123076"/>
                </a:lnTo>
                <a:lnTo>
                  <a:pt x="5246647" y="1086007"/>
                </a:lnTo>
                <a:lnTo>
                  <a:pt x="5261669" y="1043988"/>
                </a:lnTo>
                <a:lnTo>
                  <a:pt x="5266944" y="998220"/>
                </a:lnTo>
                <a:lnTo>
                  <a:pt x="5266944" y="199644"/>
                </a:lnTo>
                <a:lnTo>
                  <a:pt x="5261669" y="153875"/>
                </a:lnTo>
                <a:lnTo>
                  <a:pt x="5246647" y="111856"/>
                </a:lnTo>
                <a:lnTo>
                  <a:pt x="5223076" y="74787"/>
                </a:lnTo>
                <a:lnTo>
                  <a:pt x="5192156" y="43867"/>
                </a:lnTo>
                <a:lnTo>
                  <a:pt x="5155087" y="20296"/>
                </a:lnTo>
                <a:lnTo>
                  <a:pt x="5113068" y="5274"/>
                </a:lnTo>
                <a:lnTo>
                  <a:pt x="5067299" y="0"/>
                </a:lnTo>
                <a:close/>
              </a:path>
            </a:pathLst>
          </a:custGeom>
          <a:solidFill>
            <a:srgbClr val="D0D7E8">
              <a:alpha val="90194"/>
            </a:srgbClr>
          </a:solidFill>
        </p:spPr>
        <p:txBody>
          <a:bodyPr wrap="square" lIns="0" tIns="0" rIns="0" bIns="0" rtlCol="0"/>
          <a:lstStyle/>
          <a:p>
            <a:endParaRPr/>
          </a:p>
        </p:txBody>
      </p:sp>
      <p:sp>
        <p:nvSpPr>
          <p:cNvPr id="4" name="object 4"/>
          <p:cNvSpPr/>
          <p:nvPr/>
        </p:nvSpPr>
        <p:spPr>
          <a:xfrm>
            <a:off x="3391661" y="1581150"/>
            <a:ext cx="5267325" cy="1198245"/>
          </a:xfrm>
          <a:custGeom>
            <a:avLst/>
            <a:gdLst/>
            <a:ahLst/>
            <a:cxnLst/>
            <a:rect l="l" t="t" r="r" b="b"/>
            <a:pathLst>
              <a:path w="5267325" h="1198245">
                <a:moveTo>
                  <a:pt x="5266944" y="199644"/>
                </a:moveTo>
                <a:lnTo>
                  <a:pt x="5266944" y="998220"/>
                </a:lnTo>
                <a:lnTo>
                  <a:pt x="5261669" y="1043988"/>
                </a:lnTo>
                <a:lnTo>
                  <a:pt x="5246647" y="1086007"/>
                </a:lnTo>
                <a:lnTo>
                  <a:pt x="5223076" y="1123076"/>
                </a:lnTo>
                <a:lnTo>
                  <a:pt x="5192156" y="1153996"/>
                </a:lnTo>
                <a:lnTo>
                  <a:pt x="5155087" y="1177567"/>
                </a:lnTo>
                <a:lnTo>
                  <a:pt x="5113068" y="1192589"/>
                </a:lnTo>
                <a:lnTo>
                  <a:pt x="5067299" y="1197864"/>
                </a:lnTo>
                <a:lnTo>
                  <a:pt x="0" y="1197864"/>
                </a:lnTo>
                <a:lnTo>
                  <a:pt x="0" y="0"/>
                </a:lnTo>
                <a:lnTo>
                  <a:pt x="5067299" y="0"/>
                </a:lnTo>
                <a:lnTo>
                  <a:pt x="5113068" y="5274"/>
                </a:lnTo>
                <a:lnTo>
                  <a:pt x="5155087" y="20296"/>
                </a:lnTo>
                <a:lnTo>
                  <a:pt x="5192156" y="43867"/>
                </a:lnTo>
                <a:lnTo>
                  <a:pt x="5223076" y="74787"/>
                </a:lnTo>
                <a:lnTo>
                  <a:pt x="5246647" y="111856"/>
                </a:lnTo>
                <a:lnTo>
                  <a:pt x="5261669" y="153875"/>
                </a:lnTo>
                <a:lnTo>
                  <a:pt x="5266944" y="199644"/>
                </a:lnTo>
                <a:close/>
              </a:path>
            </a:pathLst>
          </a:custGeom>
          <a:ln w="25908">
            <a:solidFill>
              <a:srgbClr val="D0D7E8"/>
            </a:solidFill>
          </a:ln>
        </p:spPr>
        <p:txBody>
          <a:bodyPr wrap="square" lIns="0" tIns="0" rIns="0" bIns="0" rtlCol="0"/>
          <a:lstStyle/>
          <a:p>
            <a:endParaRPr/>
          </a:p>
        </p:txBody>
      </p:sp>
      <p:sp>
        <p:nvSpPr>
          <p:cNvPr id="5" name="object 5"/>
          <p:cNvSpPr txBox="1"/>
          <p:nvPr/>
        </p:nvSpPr>
        <p:spPr>
          <a:xfrm>
            <a:off x="3440048" y="1762785"/>
            <a:ext cx="4671060" cy="769620"/>
          </a:xfrm>
          <a:prstGeom prst="rect">
            <a:avLst/>
          </a:prstGeom>
        </p:spPr>
        <p:txBody>
          <a:bodyPr vert="horz" wrap="square" lIns="0" tIns="29209" rIns="0" bIns="0" rtlCol="0">
            <a:spAutoFit/>
          </a:bodyPr>
          <a:lstStyle/>
          <a:p>
            <a:pPr marL="184785" indent="-172720">
              <a:lnSpc>
                <a:spcPct val="100000"/>
              </a:lnSpc>
              <a:spcBef>
                <a:spcPts val="229"/>
              </a:spcBef>
              <a:buChar char="•"/>
              <a:tabLst>
                <a:tab pos="185420" algn="l"/>
              </a:tabLst>
            </a:pPr>
            <a:r>
              <a:rPr sz="1600" spc="-5" dirty="0">
                <a:latin typeface="Calibri"/>
                <a:cs typeface="Calibri"/>
              </a:rPr>
              <a:t>(a) Place , </a:t>
            </a:r>
            <a:r>
              <a:rPr sz="1600" spc="-15" dirty="0">
                <a:latin typeface="Calibri"/>
                <a:cs typeface="Calibri"/>
              </a:rPr>
              <a:t>day </a:t>
            </a:r>
            <a:r>
              <a:rPr sz="1600" spc="-5" dirty="0">
                <a:latin typeface="Calibri"/>
                <a:cs typeface="Calibri"/>
              </a:rPr>
              <a:t>&amp; </a:t>
            </a:r>
            <a:r>
              <a:rPr sz="1600" spc="-10" dirty="0">
                <a:latin typeface="Calibri"/>
                <a:cs typeface="Calibri"/>
              </a:rPr>
              <a:t>hour </a:t>
            </a:r>
            <a:r>
              <a:rPr sz="1600" spc="-5" dirty="0">
                <a:latin typeface="Calibri"/>
                <a:cs typeface="Calibri"/>
              </a:rPr>
              <a:t>of the</a:t>
            </a:r>
            <a:r>
              <a:rPr sz="1600" spc="30" dirty="0">
                <a:latin typeface="Calibri"/>
                <a:cs typeface="Calibri"/>
              </a:rPr>
              <a:t> </a:t>
            </a:r>
            <a:r>
              <a:rPr sz="1600" spc="-10" dirty="0">
                <a:latin typeface="Calibri"/>
                <a:cs typeface="Calibri"/>
              </a:rPr>
              <a:t>meeting</a:t>
            </a:r>
            <a:endParaRPr sz="1600">
              <a:latin typeface="Calibri"/>
              <a:cs typeface="Calibri"/>
            </a:endParaRPr>
          </a:p>
          <a:p>
            <a:pPr marL="184785" marR="5080" indent="-172720">
              <a:lnSpc>
                <a:spcPts val="1750"/>
              </a:lnSpc>
              <a:spcBef>
                <a:spcPts val="334"/>
              </a:spcBef>
              <a:buChar char="•"/>
              <a:tabLst>
                <a:tab pos="185420" algn="l"/>
              </a:tabLst>
            </a:pPr>
            <a:r>
              <a:rPr sz="1600" spc="-5" dirty="0">
                <a:latin typeface="Calibri"/>
                <a:cs typeface="Calibri"/>
              </a:rPr>
              <a:t>(b) Business </a:t>
            </a:r>
            <a:r>
              <a:rPr sz="1600" spc="-10" dirty="0">
                <a:latin typeface="Calibri"/>
                <a:cs typeface="Calibri"/>
              </a:rPr>
              <a:t>to </a:t>
            </a:r>
            <a:r>
              <a:rPr sz="1600" spc="-5" dirty="0">
                <a:latin typeface="Calibri"/>
                <a:cs typeface="Calibri"/>
              </a:rPr>
              <a:t>be </a:t>
            </a:r>
            <a:r>
              <a:rPr sz="1600" spc="-10" dirty="0">
                <a:latin typeface="Calibri"/>
                <a:cs typeface="Calibri"/>
              </a:rPr>
              <a:t>transacted </a:t>
            </a:r>
            <a:r>
              <a:rPr sz="1600" spc="-15" dirty="0">
                <a:latin typeface="Calibri"/>
                <a:cs typeface="Calibri"/>
              </a:rPr>
              <a:t>thereat </a:t>
            </a:r>
            <a:r>
              <a:rPr sz="1600" spc="-5" dirty="0">
                <a:latin typeface="Calibri"/>
                <a:cs typeface="Calibri"/>
              </a:rPr>
              <a:t>(i.e. </a:t>
            </a:r>
            <a:r>
              <a:rPr sz="1600" spc="-10" dirty="0">
                <a:latin typeface="Calibri"/>
                <a:cs typeface="Calibri"/>
              </a:rPr>
              <a:t>special </a:t>
            </a:r>
            <a:r>
              <a:rPr sz="1600" spc="-5" dirty="0">
                <a:latin typeface="Calibri"/>
                <a:cs typeface="Calibri"/>
              </a:rPr>
              <a:t>or an  </a:t>
            </a:r>
            <a:r>
              <a:rPr sz="1600" spc="-10" dirty="0">
                <a:latin typeface="Calibri"/>
                <a:cs typeface="Calibri"/>
              </a:rPr>
              <a:t>ordinary</a:t>
            </a:r>
            <a:r>
              <a:rPr sz="1600" dirty="0">
                <a:latin typeface="Calibri"/>
                <a:cs typeface="Calibri"/>
              </a:rPr>
              <a:t> </a:t>
            </a:r>
            <a:r>
              <a:rPr sz="1600" spc="-10" dirty="0">
                <a:latin typeface="Calibri"/>
                <a:cs typeface="Calibri"/>
              </a:rPr>
              <a:t>business)</a:t>
            </a:r>
            <a:endParaRPr sz="1600">
              <a:latin typeface="Calibri"/>
              <a:cs typeface="Calibri"/>
            </a:endParaRPr>
          </a:p>
        </p:txBody>
      </p:sp>
      <p:sp>
        <p:nvSpPr>
          <p:cNvPr id="6" name="object 6"/>
          <p:cNvSpPr/>
          <p:nvPr/>
        </p:nvSpPr>
        <p:spPr>
          <a:xfrm>
            <a:off x="429005" y="1431797"/>
            <a:ext cx="2962910" cy="1496695"/>
          </a:xfrm>
          <a:custGeom>
            <a:avLst/>
            <a:gdLst/>
            <a:ahLst/>
            <a:cxnLst/>
            <a:rect l="l" t="t" r="r" b="b"/>
            <a:pathLst>
              <a:path w="2962910" h="1496695">
                <a:moveTo>
                  <a:pt x="2713228" y="0"/>
                </a:moveTo>
                <a:lnTo>
                  <a:pt x="249428" y="0"/>
                </a:lnTo>
                <a:lnTo>
                  <a:pt x="204592" y="4017"/>
                </a:lnTo>
                <a:lnTo>
                  <a:pt x="162393" y="15600"/>
                </a:lnTo>
                <a:lnTo>
                  <a:pt x="123536" y="34045"/>
                </a:lnTo>
                <a:lnTo>
                  <a:pt x="88724" y="58649"/>
                </a:lnTo>
                <a:lnTo>
                  <a:pt x="58661" y="88708"/>
                </a:lnTo>
                <a:lnTo>
                  <a:pt x="34053" y="123519"/>
                </a:lnTo>
                <a:lnTo>
                  <a:pt x="15604" y="162378"/>
                </a:lnTo>
                <a:lnTo>
                  <a:pt x="4018" y="204582"/>
                </a:lnTo>
                <a:lnTo>
                  <a:pt x="0" y="249427"/>
                </a:lnTo>
                <a:lnTo>
                  <a:pt x="0" y="1247139"/>
                </a:lnTo>
                <a:lnTo>
                  <a:pt x="4018" y="1291985"/>
                </a:lnTo>
                <a:lnTo>
                  <a:pt x="15604" y="1334189"/>
                </a:lnTo>
                <a:lnTo>
                  <a:pt x="34053" y="1373048"/>
                </a:lnTo>
                <a:lnTo>
                  <a:pt x="58661" y="1407859"/>
                </a:lnTo>
                <a:lnTo>
                  <a:pt x="88724" y="1437918"/>
                </a:lnTo>
                <a:lnTo>
                  <a:pt x="123536" y="1462522"/>
                </a:lnTo>
                <a:lnTo>
                  <a:pt x="162393" y="1480967"/>
                </a:lnTo>
                <a:lnTo>
                  <a:pt x="204592" y="1492550"/>
                </a:lnTo>
                <a:lnTo>
                  <a:pt x="249428" y="1496567"/>
                </a:lnTo>
                <a:lnTo>
                  <a:pt x="2713228" y="1496567"/>
                </a:lnTo>
                <a:lnTo>
                  <a:pt x="2758073" y="1492550"/>
                </a:lnTo>
                <a:lnTo>
                  <a:pt x="2800277" y="1480967"/>
                </a:lnTo>
                <a:lnTo>
                  <a:pt x="2839136" y="1462522"/>
                </a:lnTo>
                <a:lnTo>
                  <a:pt x="2873947" y="1437918"/>
                </a:lnTo>
                <a:lnTo>
                  <a:pt x="2904006" y="1407859"/>
                </a:lnTo>
                <a:lnTo>
                  <a:pt x="2928610" y="1373048"/>
                </a:lnTo>
                <a:lnTo>
                  <a:pt x="2947055" y="1334189"/>
                </a:lnTo>
                <a:lnTo>
                  <a:pt x="2958638" y="1291985"/>
                </a:lnTo>
                <a:lnTo>
                  <a:pt x="2962656" y="1247139"/>
                </a:lnTo>
                <a:lnTo>
                  <a:pt x="2962656" y="249427"/>
                </a:lnTo>
                <a:lnTo>
                  <a:pt x="2958638" y="204582"/>
                </a:lnTo>
                <a:lnTo>
                  <a:pt x="2947055" y="162378"/>
                </a:lnTo>
                <a:lnTo>
                  <a:pt x="2928610" y="123519"/>
                </a:lnTo>
                <a:lnTo>
                  <a:pt x="2904006" y="88708"/>
                </a:lnTo>
                <a:lnTo>
                  <a:pt x="2873947" y="58649"/>
                </a:lnTo>
                <a:lnTo>
                  <a:pt x="2839136" y="34045"/>
                </a:lnTo>
                <a:lnTo>
                  <a:pt x="2800277" y="15600"/>
                </a:lnTo>
                <a:lnTo>
                  <a:pt x="2758073" y="4017"/>
                </a:lnTo>
                <a:lnTo>
                  <a:pt x="2713228" y="0"/>
                </a:lnTo>
                <a:close/>
              </a:path>
            </a:pathLst>
          </a:custGeom>
          <a:solidFill>
            <a:srgbClr val="4F81BC"/>
          </a:solidFill>
        </p:spPr>
        <p:txBody>
          <a:bodyPr wrap="square" lIns="0" tIns="0" rIns="0" bIns="0" rtlCol="0"/>
          <a:lstStyle/>
          <a:p>
            <a:endParaRPr/>
          </a:p>
        </p:txBody>
      </p:sp>
      <p:sp>
        <p:nvSpPr>
          <p:cNvPr id="7" name="object 7"/>
          <p:cNvSpPr/>
          <p:nvPr/>
        </p:nvSpPr>
        <p:spPr>
          <a:xfrm>
            <a:off x="429005" y="1431797"/>
            <a:ext cx="2962910" cy="1496695"/>
          </a:xfrm>
          <a:custGeom>
            <a:avLst/>
            <a:gdLst/>
            <a:ahLst/>
            <a:cxnLst/>
            <a:rect l="l" t="t" r="r" b="b"/>
            <a:pathLst>
              <a:path w="2962910" h="1496695">
                <a:moveTo>
                  <a:pt x="0" y="249427"/>
                </a:moveTo>
                <a:lnTo>
                  <a:pt x="4018" y="204582"/>
                </a:lnTo>
                <a:lnTo>
                  <a:pt x="15604" y="162378"/>
                </a:lnTo>
                <a:lnTo>
                  <a:pt x="34053" y="123519"/>
                </a:lnTo>
                <a:lnTo>
                  <a:pt x="58661" y="88708"/>
                </a:lnTo>
                <a:lnTo>
                  <a:pt x="88724" y="58649"/>
                </a:lnTo>
                <a:lnTo>
                  <a:pt x="123536" y="34045"/>
                </a:lnTo>
                <a:lnTo>
                  <a:pt x="162393" y="15600"/>
                </a:lnTo>
                <a:lnTo>
                  <a:pt x="204592" y="4017"/>
                </a:lnTo>
                <a:lnTo>
                  <a:pt x="249428" y="0"/>
                </a:lnTo>
                <a:lnTo>
                  <a:pt x="2713228" y="0"/>
                </a:lnTo>
                <a:lnTo>
                  <a:pt x="2758073" y="4017"/>
                </a:lnTo>
                <a:lnTo>
                  <a:pt x="2800277" y="15600"/>
                </a:lnTo>
                <a:lnTo>
                  <a:pt x="2839136" y="34045"/>
                </a:lnTo>
                <a:lnTo>
                  <a:pt x="2873947" y="58649"/>
                </a:lnTo>
                <a:lnTo>
                  <a:pt x="2904006" y="88708"/>
                </a:lnTo>
                <a:lnTo>
                  <a:pt x="2928610" y="123519"/>
                </a:lnTo>
                <a:lnTo>
                  <a:pt x="2947055" y="162378"/>
                </a:lnTo>
                <a:lnTo>
                  <a:pt x="2958638" y="204582"/>
                </a:lnTo>
                <a:lnTo>
                  <a:pt x="2962656" y="249427"/>
                </a:lnTo>
                <a:lnTo>
                  <a:pt x="2962656" y="1247139"/>
                </a:lnTo>
                <a:lnTo>
                  <a:pt x="2958638" y="1291985"/>
                </a:lnTo>
                <a:lnTo>
                  <a:pt x="2947055" y="1334189"/>
                </a:lnTo>
                <a:lnTo>
                  <a:pt x="2928610" y="1373048"/>
                </a:lnTo>
                <a:lnTo>
                  <a:pt x="2904006" y="1407859"/>
                </a:lnTo>
                <a:lnTo>
                  <a:pt x="2873947" y="1437918"/>
                </a:lnTo>
                <a:lnTo>
                  <a:pt x="2839136" y="1462522"/>
                </a:lnTo>
                <a:lnTo>
                  <a:pt x="2800277" y="1480967"/>
                </a:lnTo>
                <a:lnTo>
                  <a:pt x="2758073" y="1492550"/>
                </a:lnTo>
                <a:lnTo>
                  <a:pt x="2713228" y="1496567"/>
                </a:lnTo>
                <a:lnTo>
                  <a:pt x="249428" y="1496567"/>
                </a:lnTo>
                <a:lnTo>
                  <a:pt x="204592" y="1492550"/>
                </a:lnTo>
                <a:lnTo>
                  <a:pt x="162393" y="1480967"/>
                </a:lnTo>
                <a:lnTo>
                  <a:pt x="123536" y="1462522"/>
                </a:lnTo>
                <a:lnTo>
                  <a:pt x="88724" y="1437918"/>
                </a:lnTo>
                <a:lnTo>
                  <a:pt x="58661" y="1407859"/>
                </a:lnTo>
                <a:lnTo>
                  <a:pt x="34053" y="1373048"/>
                </a:lnTo>
                <a:lnTo>
                  <a:pt x="15604" y="1334189"/>
                </a:lnTo>
                <a:lnTo>
                  <a:pt x="4018" y="1291985"/>
                </a:lnTo>
                <a:lnTo>
                  <a:pt x="0" y="1247139"/>
                </a:lnTo>
                <a:lnTo>
                  <a:pt x="0" y="249427"/>
                </a:lnTo>
                <a:close/>
              </a:path>
            </a:pathLst>
          </a:custGeom>
          <a:ln w="25908">
            <a:solidFill>
              <a:srgbClr val="FFFFFF"/>
            </a:solidFill>
          </a:ln>
        </p:spPr>
        <p:txBody>
          <a:bodyPr wrap="square" lIns="0" tIns="0" rIns="0" bIns="0" rtlCol="0"/>
          <a:lstStyle/>
          <a:p>
            <a:endParaRPr/>
          </a:p>
        </p:txBody>
      </p:sp>
      <p:sp>
        <p:nvSpPr>
          <p:cNvPr id="8" name="object 8"/>
          <p:cNvSpPr txBox="1"/>
          <p:nvPr/>
        </p:nvSpPr>
        <p:spPr>
          <a:xfrm>
            <a:off x="1030935" y="1700022"/>
            <a:ext cx="1760220" cy="871855"/>
          </a:xfrm>
          <a:prstGeom prst="rect">
            <a:avLst/>
          </a:prstGeom>
        </p:spPr>
        <p:txBody>
          <a:bodyPr vert="horz" wrap="square" lIns="0" tIns="58419" rIns="0" bIns="0" rtlCol="0">
            <a:spAutoFit/>
          </a:bodyPr>
          <a:lstStyle/>
          <a:p>
            <a:pPr marL="12700" marR="5080" indent="180975">
              <a:lnSpc>
                <a:spcPts val="3180"/>
              </a:lnSpc>
              <a:spcBef>
                <a:spcPts val="459"/>
              </a:spcBef>
            </a:pPr>
            <a:r>
              <a:rPr sz="2900" b="1" spc="-15" dirty="0">
                <a:solidFill>
                  <a:srgbClr val="FFFFFF"/>
                </a:solidFill>
                <a:latin typeface="Calibri"/>
                <a:cs typeface="Calibri"/>
              </a:rPr>
              <a:t>Contents  </a:t>
            </a:r>
            <a:r>
              <a:rPr sz="2900" b="1" dirty="0">
                <a:solidFill>
                  <a:srgbClr val="FFFFFF"/>
                </a:solidFill>
                <a:latin typeface="Calibri"/>
                <a:cs typeface="Calibri"/>
              </a:rPr>
              <a:t>[Sec10</a:t>
            </a:r>
            <a:r>
              <a:rPr sz="2900" b="1" spc="5" dirty="0">
                <a:solidFill>
                  <a:srgbClr val="FFFFFF"/>
                </a:solidFill>
                <a:latin typeface="Calibri"/>
                <a:cs typeface="Calibri"/>
              </a:rPr>
              <a:t>1</a:t>
            </a:r>
            <a:r>
              <a:rPr sz="2900" b="1" dirty="0">
                <a:solidFill>
                  <a:srgbClr val="FFFFFF"/>
                </a:solidFill>
                <a:latin typeface="Calibri"/>
                <a:cs typeface="Calibri"/>
              </a:rPr>
              <a:t>(2)]</a:t>
            </a:r>
            <a:endParaRPr sz="2900">
              <a:latin typeface="Calibri"/>
              <a:cs typeface="Calibri"/>
            </a:endParaRPr>
          </a:p>
        </p:txBody>
      </p:sp>
      <p:sp>
        <p:nvSpPr>
          <p:cNvPr id="9" name="object 9"/>
          <p:cNvSpPr/>
          <p:nvPr/>
        </p:nvSpPr>
        <p:spPr>
          <a:xfrm>
            <a:off x="3391661" y="3152394"/>
            <a:ext cx="5267325" cy="1198245"/>
          </a:xfrm>
          <a:custGeom>
            <a:avLst/>
            <a:gdLst/>
            <a:ahLst/>
            <a:cxnLst/>
            <a:rect l="l" t="t" r="r" b="b"/>
            <a:pathLst>
              <a:path w="5267325" h="1198245">
                <a:moveTo>
                  <a:pt x="5067299" y="0"/>
                </a:moveTo>
                <a:lnTo>
                  <a:pt x="0" y="0"/>
                </a:lnTo>
                <a:lnTo>
                  <a:pt x="0" y="1197863"/>
                </a:lnTo>
                <a:lnTo>
                  <a:pt x="5067299" y="1197863"/>
                </a:lnTo>
                <a:lnTo>
                  <a:pt x="5113068" y="1192589"/>
                </a:lnTo>
                <a:lnTo>
                  <a:pt x="5155087" y="1177567"/>
                </a:lnTo>
                <a:lnTo>
                  <a:pt x="5192156" y="1153996"/>
                </a:lnTo>
                <a:lnTo>
                  <a:pt x="5223076" y="1123076"/>
                </a:lnTo>
                <a:lnTo>
                  <a:pt x="5246647" y="1086007"/>
                </a:lnTo>
                <a:lnTo>
                  <a:pt x="5261669" y="1043988"/>
                </a:lnTo>
                <a:lnTo>
                  <a:pt x="5266944" y="998219"/>
                </a:lnTo>
                <a:lnTo>
                  <a:pt x="5266944" y="199643"/>
                </a:lnTo>
                <a:lnTo>
                  <a:pt x="5261669" y="153875"/>
                </a:lnTo>
                <a:lnTo>
                  <a:pt x="5246647" y="111856"/>
                </a:lnTo>
                <a:lnTo>
                  <a:pt x="5223076" y="74787"/>
                </a:lnTo>
                <a:lnTo>
                  <a:pt x="5192156" y="43867"/>
                </a:lnTo>
                <a:lnTo>
                  <a:pt x="5155087" y="20296"/>
                </a:lnTo>
                <a:lnTo>
                  <a:pt x="5113068" y="5274"/>
                </a:lnTo>
                <a:lnTo>
                  <a:pt x="5067299" y="0"/>
                </a:lnTo>
                <a:close/>
              </a:path>
            </a:pathLst>
          </a:custGeom>
          <a:solidFill>
            <a:srgbClr val="D0D7E8">
              <a:alpha val="90194"/>
            </a:srgbClr>
          </a:solidFill>
        </p:spPr>
        <p:txBody>
          <a:bodyPr wrap="square" lIns="0" tIns="0" rIns="0" bIns="0" rtlCol="0"/>
          <a:lstStyle/>
          <a:p>
            <a:endParaRPr/>
          </a:p>
        </p:txBody>
      </p:sp>
      <p:sp>
        <p:nvSpPr>
          <p:cNvPr id="10" name="object 10"/>
          <p:cNvSpPr/>
          <p:nvPr/>
        </p:nvSpPr>
        <p:spPr>
          <a:xfrm>
            <a:off x="3391661" y="3152394"/>
            <a:ext cx="5267325" cy="1198245"/>
          </a:xfrm>
          <a:custGeom>
            <a:avLst/>
            <a:gdLst/>
            <a:ahLst/>
            <a:cxnLst/>
            <a:rect l="l" t="t" r="r" b="b"/>
            <a:pathLst>
              <a:path w="5267325" h="1198245">
                <a:moveTo>
                  <a:pt x="5266944" y="199643"/>
                </a:moveTo>
                <a:lnTo>
                  <a:pt x="5266944" y="998219"/>
                </a:lnTo>
                <a:lnTo>
                  <a:pt x="5261669" y="1043988"/>
                </a:lnTo>
                <a:lnTo>
                  <a:pt x="5246647" y="1086007"/>
                </a:lnTo>
                <a:lnTo>
                  <a:pt x="5223076" y="1123076"/>
                </a:lnTo>
                <a:lnTo>
                  <a:pt x="5192156" y="1153996"/>
                </a:lnTo>
                <a:lnTo>
                  <a:pt x="5155087" y="1177567"/>
                </a:lnTo>
                <a:lnTo>
                  <a:pt x="5113068" y="1192589"/>
                </a:lnTo>
                <a:lnTo>
                  <a:pt x="5067299" y="1197863"/>
                </a:lnTo>
                <a:lnTo>
                  <a:pt x="0" y="1197863"/>
                </a:lnTo>
                <a:lnTo>
                  <a:pt x="0" y="0"/>
                </a:lnTo>
                <a:lnTo>
                  <a:pt x="5067299" y="0"/>
                </a:lnTo>
                <a:lnTo>
                  <a:pt x="5113068" y="5274"/>
                </a:lnTo>
                <a:lnTo>
                  <a:pt x="5155087" y="20296"/>
                </a:lnTo>
                <a:lnTo>
                  <a:pt x="5192156" y="43867"/>
                </a:lnTo>
                <a:lnTo>
                  <a:pt x="5223076" y="74787"/>
                </a:lnTo>
                <a:lnTo>
                  <a:pt x="5246647" y="111856"/>
                </a:lnTo>
                <a:lnTo>
                  <a:pt x="5261669" y="153875"/>
                </a:lnTo>
                <a:lnTo>
                  <a:pt x="5266944" y="199643"/>
                </a:lnTo>
                <a:close/>
              </a:path>
            </a:pathLst>
          </a:custGeom>
          <a:ln w="25907">
            <a:solidFill>
              <a:srgbClr val="D0D7E8"/>
            </a:solidFill>
          </a:ln>
        </p:spPr>
        <p:txBody>
          <a:bodyPr wrap="square" lIns="0" tIns="0" rIns="0" bIns="0" rtlCol="0"/>
          <a:lstStyle/>
          <a:p>
            <a:endParaRPr/>
          </a:p>
        </p:txBody>
      </p:sp>
      <p:sp>
        <p:nvSpPr>
          <p:cNvPr id="11" name="object 11"/>
          <p:cNvSpPr txBox="1"/>
          <p:nvPr/>
        </p:nvSpPr>
        <p:spPr>
          <a:xfrm>
            <a:off x="3440048" y="3185643"/>
            <a:ext cx="4326890" cy="1066800"/>
          </a:xfrm>
          <a:prstGeom prst="rect">
            <a:avLst/>
          </a:prstGeom>
        </p:spPr>
        <p:txBody>
          <a:bodyPr vert="horz" wrap="square" lIns="0" tIns="29209" rIns="0" bIns="0" rtlCol="0">
            <a:spAutoFit/>
          </a:bodyPr>
          <a:lstStyle/>
          <a:p>
            <a:pPr marL="184785" indent="-172720">
              <a:lnSpc>
                <a:spcPct val="100000"/>
              </a:lnSpc>
              <a:spcBef>
                <a:spcPts val="229"/>
              </a:spcBef>
              <a:buChar char="•"/>
              <a:tabLst>
                <a:tab pos="185420" algn="l"/>
              </a:tabLst>
            </a:pPr>
            <a:r>
              <a:rPr sz="1600" spc="-5" dirty="0">
                <a:latin typeface="Calibri"/>
                <a:cs typeface="Calibri"/>
              </a:rPr>
              <a:t>(a) </a:t>
            </a:r>
            <a:r>
              <a:rPr sz="1600" spc="-15" dirty="0">
                <a:latin typeface="Calibri"/>
                <a:cs typeface="Calibri"/>
              </a:rPr>
              <a:t>Every</a:t>
            </a:r>
            <a:r>
              <a:rPr sz="1600" spc="10" dirty="0">
                <a:latin typeface="Calibri"/>
                <a:cs typeface="Calibri"/>
              </a:rPr>
              <a:t> </a:t>
            </a:r>
            <a:r>
              <a:rPr sz="1600" spc="-5" dirty="0">
                <a:latin typeface="Calibri"/>
                <a:cs typeface="Calibri"/>
              </a:rPr>
              <a:t>member</a:t>
            </a:r>
            <a:endParaRPr sz="1600">
              <a:latin typeface="Calibri"/>
              <a:cs typeface="Calibri"/>
            </a:endParaRPr>
          </a:p>
          <a:p>
            <a:pPr marL="184785" indent="-172720">
              <a:lnSpc>
                <a:spcPct val="100000"/>
              </a:lnSpc>
              <a:spcBef>
                <a:spcPts val="130"/>
              </a:spcBef>
              <a:buChar char="•"/>
              <a:tabLst>
                <a:tab pos="185420" algn="l"/>
              </a:tabLst>
            </a:pPr>
            <a:r>
              <a:rPr sz="1600" spc="-5" dirty="0">
                <a:latin typeface="Calibri"/>
                <a:cs typeface="Calibri"/>
              </a:rPr>
              <a:t>(b) </a:t>
            </a:r>
            <a:r>
              <a:rPr sz="1600" spc="-10" dirty="0">
                <a:latin typeface="Calibri"/>
                <a:cs typeface="Calibri"/>
              </a:rPr>
              <a:t>Legal representatives </a:t>
            </a:r>
            <a:r>
              <a:rPr sz="1600" spc="-5" dirty="0">
                <a:latin typeface="Calibri"/>
                <a:cs typeface="Calibri"/>
              </a:rPr>
              <a:t>of the deceased</a:t>
            </a:r>
            <a:r>
              <a:rPr sz="1600" spc="10" dirty="0">
                <a:latin typeface="Calibri"/>
                <a:cs typeface="Calibri"/>
              </a:rPr>
              <a:t> </a:t>
            </a:r>
            <a:r>
              <a:rPr sz="1600" spc="-10" dirty="0">
                <a:latin typeface="Calibri"/>
                <a:cs typeface="Calibri"/>
              </a:rPr>
              <a:t>member</a:t>
            </a:r>
            <a:endParaRPr sz="1600">
              <a:latin typeface="Calibri"/>
              <a:cs typeface="Calibri"/>
            </a:endParaRPr>
          </a:p>
          <a:p>
            <a:pPr marL="184785" indent="-172720">
              <a:lnSpc>
                <a:spcPct val="100000"/>
              </a:lnSpc>
              <a:spcBef>
                <a:spcPts val="125"/>
              </a:spcBef>
              <a:buChar char="•"/>
              <a:tabLst>
                <a:tab pos="185420" algn="l"/>
              </a:tabLst>
            </a:pPr>
            <a:r>
              <a:rPr sz="1600" spc="-10" dirty="0">
                <a:latin typeface="Calibri"/>
                <a:cs typeface="Calibri"/>
              </a:rPr>
              <a:t>(c) </a:t>
            </a:r>
            <a:r>
              <a:rPr sz="1600" spc="-5" dirty="0">
                <a:latin typeface="Calibri"/>
                <a:cs typeface="Calibri"/>
              </a:rPr>
              <a:t>Official assignees of the </a:t>
            </a:r>
            <a:r>
              <a:rPr sz="1600" spc="-10" dirty="0">
                <a:latin typeface="Calibri"/>
                <a:cs typeface="Calibri"/>
              </a:rPr>
              <a:t>insolvent</a:t>
            </a:r>
            <a:r>
              <a:rPr sz="1600" spc="5" dirty="0">
                <a:latin typeface="Calibri"/>
                <a:cs typeface="Calibri"/>
              </a:rPr>
              <a:t> </a:t>
            </a:r>
            <a:r>
              <a:rPr sz="1600" spc="-5" dirty="0">
                <a:latin typeface="Calibri"/>
                <a:cs typeface="Calibri"/>
              </a:rPr>
              <a:t>member</a:t>
            </a:r>
            <a:endParaRPr sz="1600">
              <a:latin typeface="Calibri"/>
              <a:cs typeface="Calibri"/>
            </a:endParaRPr>
          </a:p>
          <a:p>
            <a:pPr marL="184785" indent="-172720">
              <a:lnSpc>
                <a:spcPct val="100000"/>
              </a:lnSpc>
              <a:spcBef>
                <a:spcPts val="130"/>
              </a:spcBef>
              <a:buChar char="•"/>
              <a:tabLst>
                <a:tab pos="185420" algn="l"/>
              </a:tabLst>
            </a:pPr>
            <a:r>
              <a:rPr sz="1600" spc="-5" dirty="0">
                <a:latin typeface="Calibri"/>
                <a:cs typeface="Calibri"/>
              </a:rPr>
              <a:t>(d) </a:t>
            </a:r>
            <a:r>
              <a:rPr sz="1600" spc="-10" dirty="0">
                <a:latin typeface="Calibri"/>
                <a:cs typeface="Calibri"/>
              </a:rPr>
              <a:t>Auditors</a:t>
            </a:r>
            <a:endParaRPr sz="1600">
              <a:latin typeface="Calibri"/>
              <a:cs typeface="Calibri"/>
            </a:endParaRPr>
          </a:p>
        </p:txBody>
      </p:sp>
      <p:sp>
        <p:nvSpPr>
          <p:cNvPr id="12" name="object 12"/>
          <p:cNvSpPr/>
          <p:nvPr/>
        </p:nvSpPr>
        <p:spPr>
          <a:xfrm>
            <a:off x="429005" y="3003042"/>
            <a:ext cx="2962910" cy="1496695"/>
          </a:xfrm>
          <a:custGeom>
            <a:avLst/>
            <a:gdLst/>
            <a:ahLst/>
            <a:cxnLst/>
            <a:rect l="l" t="t" r="r" b="b"/>
            <a:pathLst>
              <a:path w="2962910" h="1496695">
                <a:moveTo>
                  <a:pt x="2713228" y="0"/>
                </a:moveTo>
                <a:lnTo>
                  <a:pt x="249428" y="0"/>
                </a:lnTo>
                <a:lnTo>
                  <a:pt x="204592" y="4017"/>
                </a:lnTo>
                <a:lnTo>
                  <a:pt x="162393" y="15600"/>
                </a:lnTo>
                <a:lnTo>
                  <a:pt x="123536" y="34045"/>
                </a:lnTo>
                <a:lnTo>
                  <a:pt x="88724" y="58649"/>
                </a:lnTo>
                <a:lnTo>
                  <a:pt x="58661" y="88708"/>
                </a:lnTo>
                <a:lnTo>
                  <a:pt x="34053" y="123519"/>
                </a:lnTo>
                <a:lnTo>
                  <a:pt x="15604" y="162378"/>
                </a:lnTo>
                <a:lnTo>
                  <a:pt x="4018" y="204582"/>
                </a:lnTo>
                <a:lnTo>
                  <a:pt x="0" y="249428"/>
                </a:lnTo>
                <a:lnTo>
                  <a:pt x="0" y="1247140"/>
                </a:lnTo>
                <a:lnTo>
                  <a:pt x="4018" y="1291985"/>
                </a:lnTo>
                <a:lnTo>
                  <a:pt x="15604" y="1334189"/>
                </a:lnTo>
                <a:lnTo>
                  <a:pt x="34053" y="1373048"/>
                </a:lnTo>
                <a:lnTo>
                  <a:pt x="58661" y="1407859"/>
                </a:lnTo>
                <a:lnTo>
                  <a:pt x="88724" y="1437918"/>
                </a:lnTo>
                <a:lnTo>
                  <a:pt x="123536" y="1462522"/>
                </a:lnTo>
                <a:lnTo>
                  <a:pt x="162393" y="1480967"/>
                </a:lnTo>
                <a:lnTo>
                  <a:pt x="204592" y="1492550"/>
                </a:lnTo>
                <a:lnTo>
                  <a:pt x="249428" y="1496568"/>
                </a:lnTo>
                <a:lnTo>
                  <a:pt x="2713228" y="1496568"/>
                </a:lnTo>
                <a:lnTo>
                  <a:pt x="2758073" y="1492550"/>
                </a:lnTo>
                <a:lnTo>
                  <a:pt x="2800277" y="1480967"/>
                </a:lnTo>
                <a:lnTo>
                  <a:pt x="2839136" y="1462522"/>
                </a:lnTo>
                <a:lnTo>
                  <a:pt x="2873947" y="1437918"/>
                </a:lnTo>
                <a:lnTo>
                  <a:pt x="2904006" y="1407859"/>
                </a:lnTo>
                <a:lnTo>
                  <a:pt x="2928610" y="1373048"/>
                </a:lnTo>
                <a:lnTo>
                  <a:pt x="2947055" y="1334189"/>
                </a:lnTo>
                <a:lnTo>
                  <a:pt x="2958638" y="1291985"/>
                </a:lnTo>
                <a:lnTo>
                  <a:pt x="2962656" y="1247140"/>
                </a:lnTo>
                <a:lnTo>
                  <a:pt x="2962656" y="249428"/>
                </a:lnTo>
                <a:lnTo>
                  <a:pt x="2958638" y="204582"/>
                </a:lnTo>
                <a:lnTo>
                  <a:pt x="2947055" y="162378"/>
                </a:lnTo>
                <a:lnTo>
                  <a:pt x="2928610" y="123519"/>
                </a:lnTo>
                <a:lnTo>
                  <a:pt x="2904006" y="88708"/>
                </a:lnTo>
                <a:lnTo>
                  <a:pt x="2873947" y="58649"/>
                </a:lnTo>
                <a:lnTo>
                  <a:pt x="2839136" y="34045"/>
                </a:lnTo>
                <a:lnTo>
                  <a:pt x="2800277" y="15600"/>
                </a:lnTo>
                <a:lnTo>
                  <a:pt x="2758073" y="4017"/>
                </a:lnTo>
                <a:lnTo>
                  <a:pt x="2713228" y="0"/>
                </a:lnTo>
                <a:close/>
              </a:path>
            </a:pathLst>
          </a:custGeom>
          <a:solidFill>
            <a:srgbClr val="4F81BC"/>
          </a:solidFill>
        </p:spPr>
        <p:txBody>
          <a:bodyPr wrap="square" lIns="0" tIns="0" rIns="0" bIns="0" rtlCol="0"/>
          <a:lstStyle/>
          <a:p>
            <a:endParaRPr/>
          </a:p>
        </p:txBody>
      </p:sp>
      <p:sp>
        <p:nvSpPr>
          <p:cNvPr id="13" name="object 13"/>
          <p:cNvSpPr/>
          <p:nvPr/>
        </p:nvSpPr>
        <p:spPr>
          <a:xfrm>
            <a:off x="429005" y="3003042"/>
            <a:ext cx="2962910" cy="1496695"/>
          </a:xfrm>
          <a:custGeom>
            <a:avLst/>
            <a:gdLst/>
            <a:ahLst/>
            <a:cxnLst/>
            <a:rect l="l" t="t" r="r" b="b"/>
            <a:pathLst>
              <a:path w="2962910" h="1496695">
                <a:moveTo>
                  <a:pt x="0" y="249428"/>
                </a:moveTo>
                <a:lnTo>
                  <a:pt x="4018" y="204582"/>
                </a:lnTo>
                <a:lnTo>
                  <a:pt x="15604" y="162378"/>
                </a:lnTo>
                <a:lnTo>
                  <a:pt x="34053" y="123519"/>
                </a:lnTo>
                <a:lnTo>
                  <a:pt x="58661" y="88708"/>
                </a:lnTo>
                <a:lnTo>
                  <a:pt x="88724" y="58649"/>
                </a:lnTo>
                <a:lnTo>
                  <a:pt x="123536" y="34045"/>
                </a:lnTo>
                <a:lnTo>
                  <a:pt x="162393" y="15600"/>
                </a:lnTo>
                <a:lnTo>
                  <a:pt x="204592" y="4017"/>
                </a:lnTo>
                <a:lnTo>
                  <a:pt x="249428" y="0"/>
                </a:lnTo>
                <a:lnTo>
                  <a:pt x="2713228" y="0"/>
                </a:lnTo>
                <a:lnTo>
                  <a:pt x="2758073" y="4017"/>
                </a:lnTo>
                <a:lnTo>
                  <a:pt x="2800277" y="15600"/>
                </a:lnTo>
                <a:lnTo>
                  <a:pt x="2839136" y="34045"/>
                </a:lnTo>
                <a:lnTo>
                  <a:pt x="2873947" y="58649"/>
                </a:lnTo>
                <a:lnTo>
                  <a:pt x="2904006" y="88708"/>
                </a:lnTo>
                <a:lnTo>
                  <a:pt x="2928610" y="123519"/>
                </a:lnTo>
                <a:lnTo>
                  <a:pt x="2947055" y="162378"/>
                </a:lnTo>
                <a:lnTo>
                  <a:pt x="2958638" y="204582"/>
                </a:lnTo>
                <a:lnTo>
                  <a:pt x="2962656" y="249428"/>
                </a:lnTo>
                <a:lnTo>
                  <a:pt x="2962656" y="1247140"/>
                </a:lnTo>
                <a:lnTo>
                  <a:pt x="2958638" y="1291985"/>
                </a:lnTo>
                <a:lnTo>
                  <a:pt x="2947055" y="1334189"/>
                </a:lnTo>
                <a:lnTo>
                  <a:pt x="2928610" y="1373048"/>
                </a:lnTo>
                <a:lnTo>
                  <a:pt x="2904006" y="1407859"/>
                </a:lnTo>
                <a:lnTo>
                  <a:pt x="2873947" y="1437918"/>
                </a:lnTo>
                <a:lnTo>
                  <a:pt x="2839136" y="1462522"/>
                </a:lnTo>
                <a:lnTo>
                  <a:pt x="2800277" y="1480967"/>
                </a:lnTo>
                <a:lnTo>
                  <a:pt x="2758073" y="1492550"/>
                </a:lnTo>
                <a:lnTo>
                  <a:pt x="2713228" y="1496568"/>
                </a:lnTo>
                <a:lnTo>
                  <a:pt x="249428" y="1496568"/>
                </a:lnTo>
                <a:lnTo>
                  <a:pt x="204592" y="1492550"/>
                </a:lnTo>
                <a:lnTo>
                  <a:pt x="162393" y="1480967"/>
                </a:lnTo>
                <a:lnTo>
                  <a:pt x="123536" y="1462522"/>
                </a:lnTo>
                <a:lnTo>
                  <a:pt x="88724" y="1437918"/>
                </a:lnTo>
                <a:lnTo>
                  <a:pt x="58661" y="1407859"/>
                </a:lnTo>
                <a:lnTo>
                  <a:pt x="34053" y="1373048"/>
                </a:lnTo>
                <a:lnTo>
                  <a:pt x="15604" y="1334189"/>
                </a:lnTo>
                <a:lnTo>
                  <a:pt x="4018" y="1291985"/>
                </a:lnTo>
                <a:lnTo>
                  <a:pt x="0" y="1247140"/>
                </a:lnTo>
                <a:lnTo>
                  <a:pt x="0" y="249428"/>
                </a:lnTo>
                <a:close/>
              </a:path>
            </a:pathLst>
          </a:custGeom>
          <a:ln w="25908">
            <a:solidFill>
              <a:srgbClr val="FFFFFF"/>
            </a:solidFill>
          </a:ln>
        </p:spPr>
        <p:txBody>
          <a:bodyPr wrap="square" lIns="0" tIns="0" rIns="0" bIns="0" rtlCol="0"/>
          <a:lstStyle/>
          <a:p>
            <a:endParaRPr/>
          </a:p>
        </p:txBody>
      </p:sp>
      <p:sp>
        <p:nvSpPr>
          <p:cNvPr id="14" name="object 14"/>
          <p:cNvSpPr txBox="1"/>
          <p:nvPr/>
        </p:nvSpPr>
        <p:spPr>
          <a:xfrm>
            <a:off x="637743" y="3271520"/>
            <a:ext cx="2542540" cy="871855"/>
          </a:xfrm>
          <a:prstGeom prst="rect">
            <a:avLst/>
          </a:prstGeom>
        </p:spPr>
        <p:txBody>
          <a:bodyPr vert="horz" wrap="square" lIns="0" tIns="58419" rIns="0" bIns="0" rtlCol="0">
            <a:spAutoFit/>
          </a:bodyPr>
          <a:lstStyle/>
          <a:p>
            <a:pPr marL="405765" marR="5080" indent="-393700">
              <a:lnSpc>
                <a:spcPts val="3180"/>
              </a:lnSpc>
              <a:spcBef>
                <a:spcPts val="459"/>
              </a:spcBef>
            </a:pPr>
            <a:r>
              <a:rPr sz="2900" b="1" spc="-5" dirty="0">
                <a:solidFill>
                  <a:srgbClr val="FFFFFF"/>
                </a:solidFill>
                <a:latin typeface="Calibri"/>
                <a:cs typeface="Calibri"/>
              </a:rPr>
              <a:t>Notice </a:t>
            </a:r>
            <a:r>
              <a:rPr sz="2900" b="1" spc="-10" dirty="0">
                <a:solidFill>
                  <a:srgbClr val="FFFFFF"/>
                </a:solidFill>
                <a:latin typeface="Calibri"/>
                <a:cs typeface="Calibri"/>
              </a:rPr>
              <a:t>to</a:t>
            </a:r>
            <a:r>
              <a:rPr sz="2900" b="1" spc="-75" dirty="0">
                <a:solidFill>
                  <a:srgbClr val="FFFFFF"/>
                </a:solidFill>
                <a:latin typeface="Calibri"/>
                <a:cs typeface="Calibri"/>
              </a:rPr>
              <a:t> </a:t>
            </a:r>
            <a:r>
              <a:rPr sz="2900" b="1" spc="-5" dirty="0">
                <a:solidFill>
                  <a:srgbClr val="FFFFFF"/>
                </a:solidFill>
                <a:latin typeface="Calibri"/>
                <a:cs typeface="Calibri"/>
              </a:rPr>
              <a:t>Whom  </a:t>
            </a:r>
            <a:r>
              <a:rPr sz="2900" b="1" dirty="0">
                <a:solidFill>
                  <a:srgbClr val="FFFFFF"/>
                </a:solidFill>
                <a:latin typeface="Calibri"/>
                <a:cs typeface="Calibri"/>
              </a:rPr>
              <a:t>[Sec101(3)]</a:t>
            </a:r>
            <a:endParaRPr sz="2900">
              <a:latin typeface="Calibri"/>
              <a:cs typeface="Calibri"/>
            </a:endParaRPr>
          </a:p>
        </p:txBody>
      </p:sp>
      <p:sp>
        <p:nvSpPr>
          <p:cNvPr id="15" name="object 15"/>
          <p:cNvSpPr/>
          <p:nvPr/>
        </p:nvSpPr>
        <p:spPr>
          <a:xfrm>
            <a:off x="3391661" y="4723638"/>
            <a:ext cx="5267325" cy="1198245"/>
          </a:xfrm>
          <a:custGeom>
            <a:avLst/>
            <a:gdLst/>
            <a:ahLst/>
            <a:cxnLst/>
            <a:rect l="l" t="t" r="r" b="b"/>
            <a:pathLst>
              <a:path w="5267325" h="1198245">
                <a:moveTo>
                  <a:pt x="5067299" y="0"/>
                </a:moveTo>
                <a:lnTo>
                  <a:pt x="0" y="0"/>
                </a:lnTo>
                <a:lnTo>
                  <a:pt x="0" y="1197864"/>
                </a:lnTo>
                <a:lnTo>
                  <a:pt x="5067299" y="1197864"/>
                </a:lnTo>
                <a:lnTo>
                  <a:pt x="5113068" y="1192591"/>
                </a:lnTo>
                <a:lnTo>
                  <a:pt x="5155087" y="1177572"/>
                </a:lnTo>
                <a:lnTo>
                  <a:pt x="5192156" y="1154004"/>
                </a:lnTo>
                <a:lnTo>
                  <a:pt x="5223076" y="1123087"/>
                </a:lnTo>
                <a:lnTo>
                  <a:pt x="5246647" y="1086018"/>
                </a:lnTo>
                <a:lnTo>
                  <a:pt x="5261669" y="1043996"/>
                </a:lnTo>
                <a:lnTo>
                  <a:pt x="5266944" y="998220"/>
                </a:lnTo>
                <a:lnTo>
                  <a:pt x="5266944" y="199644"/>
                </a:lnTo>
                <a:lnTo>
                  <a:pt x="5261669" y="153875"/>
                </a:lnTo>
                <a:lnTo>
                  <a:pt x="5246647" y="111856"/>
                </a:lnTo>
                <a:lnTo>
                  <a:pt x="5223076" y="74787"/>
                </a:lnTo>
                <a:lnTo>
                  <a:pt x="5192156" y="43867"/>
                </a:lnTo>
                <a:lnTo>
                  <a:pt x="5155087" y="20296"/>
                </a:lnTo>
                <a:lnTo>
                  <a:pt x="5113068" y="5274"/>
                </a:lnTo>
                <a:lnTo>
                  <a:pt x="5067299" y="0"/>
                </a:lnTo>
                <a:close/>
              </a:path>
            </a:pathLst>
          </a:custGeom>
          <a:solidFill>
            <a:srgbClr val="D0D7E8">
              <a:alpha val="90194"/>
            </a:srgbClr>
          </a:solidFill>
        </p:spPr>
        <p:txBody>
          <a:bodyPr wrap="square" lIns="0" tIns="0" rIns="0" bIns="0" rtlCol="0"/>
          <a:lstStyle/>
          <a:p>
            <a:endParaRPr/>
          </a:p>
        </p:txBody>
      </p:sp>
      <p:sp>
        <p:nvSpPr>
          <p:cNvPr id="16" name="object 16"/>
          <p:cNvSpPr/>
          <p:nvPr/>
        </p:nvSpPr>
        <p:spPr>
          <a:xfrm>
            <a:off x="3391661" y="4723638"/>
            <a:ext cx="5267325" cy="1198245"/>
          </a:xfrm>
          <a:custGeom>
            <a:avLst/>
            <a:gdLst/>
            <a:ahLst/>
            <a:cxnLst/>
            <a:rect l="l" t="t" r="r" b="b"/>
            <a:pathLst>
              <a:path w="5267325" h="1198245">
                <a:moveTo>
                  <a:pt x="5266944" y="199644"/>
                </a:moveTo>
                <a:lnTo>
                  <a:pt x="5266944" y="998220"/>
                </a:lnTo>
                <a:lnTo>
                  <a:pt x="5261669" y="1043996"/>
                </a:lnTo>
                <a:lnTo>
                  <a:pt x="5246647" y="1086018"/>
                </a:lnTo>
                <a:lnTo>
                  <a:pt x="5223076" y="1123087"/>
                </a:lnTo>
                <a:lnTo>
                  <a:pt x="5192156" y="1154004"/>
                </a:lnTo>
                <a:lnTo>
                  <a:pt x="5155087" y="1177572"/>
                </a:lnTo>
                <a:lnTo>
                  <a:pt x="5113068" y="1192591"/>
                </a:lnTo>
                <a:lnTo>
                  <a:pt x="5067299" y="1197864"/>
                </a:lnTo>
                <a:lnTo>
                  <a:pt x="0" y="1197864"/>
                </a:lnTo>
                <a:lnTo>
                  <a:pt x="0" y="0"/>
                </a:lnTo>
                <a:lnTo>
                  <a:pt x="5067299" y="0"/>
                </a:lnTo>
                <a:lnTo>
                  <a:pt x="5113068" y="5274"/>
                </a:lnTo>
                <a:lnTo>
                  <a:pt x="5155087" y="20296"/>
                </a:lnTo>
                <a:lnTo>
                  <a:pt x="5192156" y="43867"/>
                </a:lnTo>
                <a:lnTo>
                  <a:pt x="5223076" y="74787"/>
                </a:lnTo>
                <a:lnTo>
                  <a:pt x="5246647" y="111856"/>
                </a:lnTo>
                <a:lnTo>
                  <a:pt x="5261669" y="153875"/>
                </a:lnTo>
                <a:lnTo>
                  <a:pt x="5266944" y="199644"/>
                </a:lnTo>
                <a:close/>
              </a:path>
            </a:pathLst>
          </a:custGeom>
          <a:ln w="25908">
            <a:solidFill>
              <a:srgbClr val="D0D7E8"/>
            </a:solidFill>
          </a:ln>
        </p:spPr>
        <p:txBody>
          <a:bodyPr wrap="square" lIns="0" tIns="0" rIns="0" bIns="0" rtlCol="0"/>
          <a:lstStyle/>
          <a:p>
            <a:endParaRPr/>
          </a:p>
        </p:txBody>
      </p:sp>
      <p:sp>
        <p:nvSpPr>
          <p:cNvPr id="17" name="object 17"/>
          <p:cNvSpPr txBox="1"/>
          <p:nvPr/>
        </p:nvSpPr>
        <p:spPr>
          <a:xfrm>
            <a:off x="3440048" y="4796993"/>
            <a:ext cx="4925060" cy="1002030"/>
          </a:xfrm>
          <a:prstGeom prst="rect">
            <a:avLst/>
          </a:prstGeom>
        </p:spPr>
        <p:txBody>
          <a:bodyPr vert="horz" wrap="square" lIns="0" tIns="12065" rIns="0" bIns="0" rtlCol="0">
            <a:spAutoFit/>
          </a:bodyPr>
          <a:lstStyle/>
          <a:p>
            <a:pPr marL="184785" indent="-172720">
              <a:lnSpc>
                <a:spcPts val="1839"/>
              </a:lnSpc>
              <a:spcBef>
                <a:spcPts val="95"/>
              </a:spcBef>
              <a:buChar char="•"/>
              <a:tabLst>
                <a:tab pos="185420" algn="l"/>
              </a:tabLst>
            </a:pPr>
            <a:r>
              <a:rPr sz="1600" spc="-10" dirty="0">
                <a:latin typeface="Calibri"/>
                <a:cs typeface="Calibri"/>
              </a:rPr>
              <a:t>Accidental </a:t>
            </a:r>
            <a:r>
              <a:rPr sz="1600" spc="-5" dirty="0">
                <a:latin typeface="Calibri"/>
                <a:cs typeface="Calibri"/>
              </a:rPr>
              <a:t>omission </a:t>
            </a:r>
            <a:r>
              <a:rPr sz="1600" spc="-10" dirty="0">
                <a:latin typeface="Calibri"/>
                <a:cs typeface="Calibri"/>
              </a:rPr>
              <a:t>to </a:t>
            </a:r>
            <a:r>
              <a:rPr sz="1600" spc="-5" dirty="0">
                <a:latin typeface="Calibri"/>
                <a:cs typeface="Calibri"/>
              </a:rPr>
              <a:t>give notice shall not </a:t>
            </a:r>
            <a:r>
              <a:rPr sz="1600" spc="-10" dirty="0">
                <a:latin typeface="Calibri"/>
                <a:cs typeface="Calibri"/>
              </a:rPr>
              <a:t>invalidate</a:t>
            </a:r>
            <a:r>
              <a:rPr sz="1600" spc="35" dirty="0">
                <a:latin typeface="Calibri"/>
                <a:cs typeface="Calibri"/>
              </a:rPr>
              <a:t> </a:t>
            </a:r>
            <a:r>
              <a:rPr sz="1600" spc="-5" dirty="0">
                <a:latin typeface="Calibri"/>
                <a:cs typeface="Calibri"/>
              </a:rPr>
              <a:t>the</a:t>
            </a:r>
            <a:endParaRPr sz="1600">
              <a:latin typeface="Calibri"/>
              <a:cs typeface="Calibri"/>
            </a:endParaRPr>
          </a:p>
          <a:p>
            <a:pPr marL="184785">
              <a:lnSpc>
                <a:spcPts val="1839"/>
              </a:lnSpc>
            </a:pPr>
            <a:r>
              <a:rPr sz="1600" spc="-10" dirty="0">
                <a:latin typeface="Calibri"/>
                <a:cs typeface="Calibri"/>
              </a:rPr>
              <a:t>proceedings at </a:t>
            </a:r>
            <a:r>
              <a:rPr sz="1600" spc="-5" dirty="0">
                <a:latin typeface="Calibri"/>
                <a:cs typeface="Calibri"/>
              </a:rPr>
              <a:t>the</a:t>
            </a:r>
            <a:r>
              <a:rPr sz="1600" spc="25" dirty="0">
                <a:latin typeface="Calibri"/>
                <a:cs typeface="Calibri"/>
              </a:rPr>
              <a:t> </a:t>
            </a:r>
            <a:r>
              <a:rPr sz="1600" spc="-10" dirty="0">
                <a:latin typeface="Calibri"/>
                <a:cs typeface="Calibri"/>
              </a:rPr>
              <a:t>meeting.</a:t>
            </a:r>
            <a:endParaRPr sz="1600">
              <a:latin typeface="Calibri"/>
              <a:cs typeface="Calibri"/>
            </a:endParaRPr>
          </a:p>
          <a:p>
            <a:pPr marL="184785" marR="5080" indent="-172720">
              <a:lnSpc>
                <a:spcPts val="1920"/>
              </a:lnSpc>
              <a:spcBef>
                <a:spcPts val="200"/>
              </a:spcBef>
              <a:buChar char="•"/>
              <a:tabLst>
                <a:tab pos="185420" algn="l"/>
              </a:tabLst>
            </a:pPr>
            <a:r>
              <a:rPr sz="1600" spc="-15" dirty="0">
                <a:latin typeface="Calibri"/>
                <a:cs typeface="Calibri"/>
              </a:rPr>
              <a:t>Deliberate </a:t>
            </a:r>
            <a:r>
              <a:rPr sz="1600" spc="-10" dirty="0">
                <a:latin typeface="Calibri"/>
                <a:cs typeface="Calibri"/>
              </a:rPr>
              <a:t>omission to </a:t>
            </a:r>
            <a:r>
              <a:rPr sz="1600" spc="-5" dirty="0">
                <a:latin typeface="Calibri"/>
                <a:cs typeface="Calibri"/>
              </a:rPr>
              <a:t>give notice </a:t>
            </a:r>
            <a:r>
              <a:rPr sz="1600" spc="-10" dirty="0">
                <a:latin typeface="Calibri"/>
                <a:cs typeface="Calibri"/>
              </a:rPr>
              <a:t>to </a:t>
            </a:r>
            <a:r>
              <a:rPr sz="1600" spc="-15" dirty="0">
                <a:latin typeface="Calibri"/>
                <a:cs typeface="Calibri"/>
              </a:rPr>
              <a:t>even </a:t>
            </a:r>
            <a:r>
              <a:rPr sz="1600" spc="-5" dirty="0">
                <a:latin typeface="Calibri"/>
                <a:cs typeface="Calibri"/>
              </a:rPr>
              <a:t>single member  shall </a:t>
            </a:r>
            <a:r>
              <a:rPr sz="1600" spc="-10" dirty="0">
                <a:latin typeface="Calibri"/>
                <a:cs typeface="Calibri"/>
              </a:rPr>
              <a:t>invalidate </a:t>
            </a:r>
            <a:r>
              <a:rPr sz="1600" spc="-5" dirty="0">
                <a:latin typeface="Calibri"/>
                <a:cs typeface="Calibri"/>
              </a:rPr>
              <a:t>the </a:t>
            </a:r>
            <a:r>
              <a:rPr sz="1600" spc="-10" dirty="0">
                <a:latin typeface="Calibri"/>
                <a:cs typeface="Calibri"/>
              </a:rPr>
              <a:t>meeting. </a:t>
            </a:r>
            <a:r>
              <a:rPr sz="1800" b="1" spc="-5" dirty="0">
                <a:latin typeface="Calibri"/>
                <a:cs typeface="Calibri"/>
              </a:rPr>
              <a:t>[Smyth </a:t>
            </a:r>
            <a:r>
              <a:rPr sz="1800" b="1" spc="-70" dirty="0">
                <a:latin typeface="Calibri"/>
                <a:cs typeface="Calibri"/>
              </a:rPr>
              <a:t>v. </a:t>
            </a:r>
            <a:r>
              <a:rPr sz="1800" b="1" spc="-5" dirty="0">
                <a:latin typeface="Calibri"/>
                <a:cs typeface="Calibri"/>
              </a:rPr>
              <a:t>Darley</a:t>
            </a:r>
            <a:r>
              <a:rPr sz="1800" b="1" spc="60" dirty="0">
                <a:latin typeface="Calibri"/>
                <a:cs typeface="Calibri"/>
              </a:rPr>
              <a:t> </a:t>
            </a:r>
            <a:r>
              <a:rPr sz="1800" b="1" dirty="0">
                <a:latin typeface="Calibri"/>
                <a:cs typeface="Calibri"/>
              </a:rPr>
              <a:t>(1849)]</a:t>
            </a:r>
            <a:endParaRPr sz="1800">
              <a:latin typeface="Calibri"/>
              <a:cs typeface="Calibri"/>
            </a:endParaRPr>
          </a:p>
        </p:txBody>
      </p:sp>
      <p:sp>
        <p:nvSpPr>
          <p:cNvPr id="18" name="object 18"/>
          <p:cNvSpPr/>
          <p:nvPr/>
        </p:nvSpPr>
        <p:spPr>
          <a:xfrm>
            <a:off x="429005" y="4574285"/>
            <a:ext cx="2962910" cy="1496695"/>
          </a:xfrm>
          <a:custGeom>
            <a:avLst/>
            <a:gdLst/>
            <a:ahLst/>
            <a:cxnLst/>
            <a:rect l="l" t="t" r="r" b="b"/>
            <a:pathLst>
              <a:path w="2962910" h="1496695">
                <a:moveTo>
                  <a:pt x="2713228" y="0"/>
                </a:moveTo>
                <a:lnTo>
                  <a:pt x="249428" y="0"/>
                </a:lnTo>
                <a:lnTo>
                  <a:pt x="204592" y="4017"/>
                </a:lnTo>
                <a:lnTo>
                  <a:pt x="162393" y="15600"/>
                </a:lnTo>
                <a:lnTo>
                  <a:pt x="123536" y="34045"/>
                </a:lnTo>
                <a:lnTo>
                  <a:pt x="88724" y="58649"/>
                </a:lnTo>
                <a:lnTo>
                  <a:pt x="58661" y="88708"/>
                </a:lnTo>
                <a:lnTo>
                  <a:pt x="34053" y="123519"/>
                </a:lnTo>
                <a:lnTo>
                  <a:pt x="15604" y="162378"/>
                </a:lnTo>
                <a:lnTo>
                  <a:pt x="4018" y="204582"/>
                </a:lnTo>
                <a:lnTo>
                  <a:pt x="0" y="249427"/>
                </a:lnTo>
                <a:lnTo>
                  <a:pt x="0" y="1247139"/>
                </a:lnTo>
                <a:lnTo>
                  <a:pt x="4018" y="1291975"/>
                </a:lnTo>
                <a:lnTo>
                  <a:pt x="15604" y="1334174"/>
                </a:lnTo>
                <a:lnTo>
                  <a:pt x="34053" y="1373031"/>
                </a:lnTo>
                <a:lnTo>
                  <a:pt x="58661" y="1407843"/>
                </a:lnTo>
                <a:lnTo>
                  <a:pt x="88724" y="1437906"/>
                </a:lnTo>
                <a:lnTo>
                  <a:pt x="123536" y="1462514"/>
                </a:lnTo>
                <a:lnTo>
                  <a:pt x="162393" y="1480963"/>
                </a:lnTo>
                <a:lnTo>
                  <a:pt x="204592" y="1492549"/>
                </a:lnTo>
                <a:lnTo>
                  <a:pt x="249428" y="1496568"/>
                </a:lnTo>
                <a:lnTo>
                  <a:pt x="2713228" y="1496568"/>
                </a:lnTo>
                <a:lnTo>
                  <a:pt x="2758073" y="1492549"/>
                </a:lnTo>
                <a:lnTo>
                  <a:pt x="2800277" y="1480963"/>
                </a:lnTo>
                <a:lnTo>
                  <a:pt x="2839136" y="1462514"/>
                </a:lnTo>
                <a:lnTo>
                  <a:pt x="2873947" y="1437906"/>
                </a:lnTo>
                <a:lnTo>
                  <a:pt x="2904006" y="1407843"/>
                </a:lnTo>
                <a:lnTo>
                  <a:pt x="2928610" y="1373031"/>
                </a:lnTo>
                <a:lnTo>
                  <a:pt x="2947055" y="1334174"/>
                </a:lnTo>
                <a:lnTo>
                  <a:pt x="2958638" y="1291975"/>
                </a:lnTo>
                <a:lnTo>
                  <a:pt x="2962656" y="1247139"/>
                </a:lnTo>
                <a:lnTo>
                  <a:pt x="2962656" y="249427"/>
                </a:lnTo>
                <a:lnTo>
                  <a:pt x="2958638" y="204582"/>
                </a:lnTo>
                <a:lnTo>
                  <a:pt x="2947055" y="162378"/>
                </a:lnTo>
                <a:lnTo>
                  <a:pt x="2928610" y="123519"/>
                </a:lnTo>
                <a:lnTo>
                  <a:pt x="2904006" y="88708"/>
                </a:lnTo>
                <a:lnTo>
                  <a:pt x="2873947" y="58649"/>
                </a:lnTo>
                <a:lnTo>
                  <a:pt x="2839136" y="34045"/>
                </a:lnTo>
                <a:lnTo>
                  <a:pt x="2800277" y="15600"/>
                </a:lnTo>
                <a:lnTo>
                  <a:pt x="2758073" y="4017"/>
                </a:lnTo>
                <a:lnTo>
                  <a:pt x="2713228" y="0"/>
                </a:lnTo>
                <a:close/>
              </a:path>
            </a:pathLst>
          </a:custGeom>
          <a:solidFill>
            <a:srgbClr val="4F81BC"/>
          </a:solidFill>
        </p:spPr>
        <p:txBody>
          <a:bodyPr wrap="square" lIns="0" tIns="0" rIns="0" bIns="0" rtlCol="0"/>
          <a:lstStyle/>
          <a:p>
            <a:endParaRPr/>
          </a:p>
        </p:txBody>
      </p:sp>
      <p:sp>
        <p:nvSpPr>
          <p:cNvPr id="19" name="object 19"/>
          <p:cNvSpPr/>
          <p:nvPr/>
        </p:nvSpPr>
        <p:spPr>
          <a:xfrm>
            <a:off x="429005" y="4574285"/>
            <a:ext cx="2962910" cy="1496695"/>
          </a:xfrm>
          <a:custGeom>
            <a:avLst/>
            <a:gdLst/>
            <a:ahLst/>
            <a:cxnLst/>
            <a:rect l="l" t="t" r="r" b="b"/>
            <a:pathLst>
              <a:path w="2962910" h="1496695">
                <a:moveTo>
                  <a:pt x="0" y="249427"/>
                </a:moveTo>
                <a:lnTo>
                  <a:pt x="4018" y="204582"/>
                </a:lnTo>
                <a:lnTo>
                  <a:pt x="15604" y="162378"/>
                </a:lnTo>
                <a:lnTo>
                  <a:pt x="34053" y="123519"/>
                </a:lnTo>
                <a:lnTo>
                  <a:pt x="58661" y="88708"/>
                </a:lnTo>
                <a:lnTo>
                  <a:pt x="88724" y="58649"/>
                </a:lnTo>
                <a:lnTo>
                  <a:pt x="123536" y="34045"/>
                </a:lnTo>
                <a:lnTo>
                  <a:pt x="162393" y="15600"/>
                </a:lnTo>
                <a:lnTo>
                  <a:pt x="204592" y="4017"/>
                </a:lnTo>
                <a:lnTo>
                  <a:pt x="249428" y="0"/>
                </a:lnTo>
                <a:lnTo>
                  <a:pt x="2713228" y="0"/>
                </a:lnTo>
                <a:lnTo>
                  <a:pt x="2758073" y="4017"/>
                </a:lnTo>
                <a:lnTo>
                  <a:pt x="2800277" y="15600"/>
                </a:lnTo>
                <a:lnTo>
                  <a:pt x="2839136" y="34045"/>
                </a:lnTo>
                <a:lnTo>
                  <a:pt x="2873947" y="58649"/>
                </a:lnTo>
                <a:lnTo>
                  <a:pt x="2904006" y="88708"/>
                </a:lnTo>
                <a:lnTo>
                  <a:pt x="2928610" y="123519"/>
                </a:lnTo>
                <a:lnTo>
                  <a:pt x="2947055" y="162378"/>
                </a:lnTo>
                <a:lnTo>
                  <a:pt x="2958638" y="204582"/>
                </a:lnTo>
                <a:lnTo>
                  <a:pt x="2962656" y="249427"/>
                </a:lnTo>
                <a:lnTo>
                  <a:pt x="2962656" y="1247139"/>
                </a:lnTo>
                <a:lnTo>
                  <a:pt x="2958638" y="1291975"/>
                </a:lnTo>
                <a:lnTo>
                  <a:pt x="2947055" y="1334174"/>
                </a:lnTo>
                <a:lnTo>
                  <a:pt x="2928610" y="1373031"/>
                </a:lnTo>
                <a:lnTo>
                  <a:pt x="2904006" y="1407843"/>
                </a:lnTo>
                <a:lnTo>
                  <a:pt x="2873947" y="1437906"/>
                </a:lnTo>
                <a:lnTo>
                  <a:pt x="2839136" y="1462514"/>
                </a:lnTo>
                <a:lnTo>
                  <a:pt x="2800277" y="1480963"/>
                </a:lnTo>
                <a:lnTo>
                  <a:pt x="2758073" y="1492549"/>
                </a:lnTo>
                <a:lnTo>
                  <a:pt x="2713228" y="1496568"/>
                </a:lnTo>
                <a:lnTo>
                  <a:pt x="249428" y="1496568"/>
                </a:lnTo>
                <a:lnTo>
                  <a:pt x="204592" y="1492549"/>
                </a:lnTo>
                <a:lnTo>
                  <a:pt x="162393" y="1480963"/>
                </a:lnTo>
                <a:lnTo>
                  <a:pt x="123536" y="1462514"/>
                </a:lnTo>
                <a:lnTo>
                  <a:pt x="88724" y="1437906"/>
                </a:lnTo>
                <a:lnTo>
                  <a:pt x="58661" y="1407843"/>
                </a:lnTo>
                <a:lnTo>
                  <a:pt x="34053" y="1373031"/>
                </a:lnTo>
                <a:lnTo>
                  <a:pt x="15604" y="1334174"/>
                </a:lnTo>
                <a:lnTo>
                  <a:pt x="4018" y="1291975"/>
                </a:lnTo>
                <a:lnTo>
                  <a:pt x="0" y="1247139"/>
                </a:lnTo>
                <a:lnTo>
                  <a:pt x="0" y="249427"/>
                </a:lnTo>
                <a:close/>
              </a:path>
            </a:pathLst>
          </a:custGeom>
          <a:ln w="25908">
            <a:solidFill>
              <a:srgbClr val="FFFFFF"/>
            </a:solidFill>
          </a:ln>
        </p:spPr>
        <p:txBody>
          <a:bodyPr wrap="square" lIns="0" tIns="0" rIns="0" bIns="0" rtlCol="0"/>
          <a:lstStyle/>
          <a:p>
            <a:endParaRPr/>
          </a:p>
        </p:txBody>
      </p:sp>
      <p:sp>
        <p:nvSpPr>
          <p:cNvPr id="20" name="object 20"/>
          <p:cNvSpPr txBox="1"/>
          <p:nvPr/>
        </p:nvSpPr>
        <p:spPr>
          <a:xfrm>
            <a:off x="631647" y="4640707"/>
            <a:ext cx="2555875" cy="1277620"/>
          </a:xfrm>
          <a:prstGeom prst="rect">
            <a:avLst/>
          </a:prstGeom>
        </p:spPr>
        <p:txBody>
          <a:bodyPr vert="horz" wrap="square" lIns="0" tIns="50800" rIns="0" bIns="0" rtlCol="0">
            <a:spAutoFit/>
          </a:bodyPr>
          <a:lstStyle/>
          <a:p>
            <a:pPr marL="12700" marR="5080" algn="ctr">
              <a:lnSpc>
                <a:spcPct val="91500"/>
              </a:lnSpc>
              <a:spcBef>
                <a:spcPts val="400"/>
              </a:spcBef>
            </a:pPr>
            <a:r>
              <a:rPr sz="2900" b="1" spc="-5" dirty="0">
                <a:solidFill>
                  <a:srgbClr val="FFFFFF"/>
                </a:solidFill>
                <a:latin typeface="Calibri"/>
                <a:cs typeface="Calibri"/>
              </a:rPr>
              <a:t>Omission </a:t>
            </a:r>
            <a:r>
              <a:rPr sz="2900" b="1" spc="-15" dirty="0">
                <a:solidFill>
                  <a:srgbClr val="FFFFFF"/>
                </a:solidFill>
                <a:latin typeface="Calibri"/>
                <a:cs typeface="Calibri"/>
              </a:rPr>
              <a:t>to</a:t>
            </a:r>
            <a:r>
              <a:rPr sz="2900" b="1" spc="-75" dirty="0">
                <a:solidFill>
                  <a:srgbClr val="FFFFFF"/>
                </a:solidFill>
                <a:latin typeface="Calibri"/>
                <a:cs typeface="Calibri"/>
              </a:rPr>
              <a:t> </a:t>
            </a:r>
            <a:r>
              <a:rPr sz="2900" b="1" spc="-10" dirty="0">
                <a:solidFill>
                  <a:srgbClr val="FFFFFF"/>
                </a:solidFill>
                <a:latin typeface="Calibri"/>
                <a:cs typeface="Calibri"/>
              </a:rPr>
              <a:t>give  </a:t>
            </a:r>
            <a:r>
              <a:rPr sz="2900" b="1" dirty="0">
                <a:solidFill>
                  <a:srgbClr val="FFFFFF"/>
                </a:solidFill>
                <a:latin typeface="Calibri"/>
                <a:cs typeface="Calibri"/>
              </a:rPr>
              <a:t>notice [Sec  101(4)]</a:t>
            </a:r>
            <a:endParaRPr sz="29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2706" rIns="0" bIns="0" rtlCol="0">
            <a:spAutoFit/>
          </a:bodyPr>
          <a:lstStyle/>
          <a:p>
            <a:pPr marL="2550795" marR="5080" indent="-1736725">
              <a:lnSpc>
                <a:spcPct val="100000"/>
              </a:lnSpc>
              <a:spcBef>
                <a:spcPts val="95"/>
              </a:spcBef>
            </a:pPr>
            <a:r>
              <a:rPr sz="4000" spc="-5" dirty="0"/>
              <a:t>Special &amp; </a:t>
            </a:r>
            <a:r>
              <a:rPr sz="4000" spc="-10" dirty="0"/>
              <a:t>Ordinary </a:t>
            </a:r>
            <a:r>
              <a:rPr sz="4000" spc="-5" dirty="0"/>
              <a:t>business  [Sec102(2)]</a:t>
            </a:r>
            <a:endParaRPr sz="4000"/>
          </a:p>
        </p:txBody>
      </p:sp>
      <p:sp>
        <p:nvSpPr>
          <p:cNvPr id="3" name="object 3"/>
          <p:cNvSpPr txBox="1"/>
          <p:nvPr/>
        </p:nvSpPr>
        <p:spPr>
          <a:xfrm>
            <a:off x="535940" y="1545081"/>
            <a:ext cx="7987030" cy="4445635"/>
          </a:xfrm>
          <a:prstGeom prst="rect">
            <a:avLst/>
          </a:prstGeom>
        </p:spPr>
        <p:txBody>
          <a:bodyPr vert="horz" wrap="square" lIns="0" tIns="88265" rIns="0" bIns="0" rtlCol="0">
            <a:spAutoFit/>
          </a:bodyPr>
          <a:lstStyle/>
          <a:p>
            <a:pPr marL="355600" marR="332105" indent="-342900">
              <a:lnSpc>
                <a:spcPct val="80000"/>
              </a:lnSpc>
              <a:spcBef>
                <a:spcPts val="695"/>
              </a:spcBef>
              <a:buFont typeface="Arial"/>
              <a:buChar char="•"/>
              <a:tabLst>
                <a:tab pos="354965" algn="l"/>
                <a:tab pos="355600" algn="l"/>
              </a:tabLst>
            </a:pPr>
            <a:r>
              <a:rPr sz="2500" spc="-5" dirty="0">
                <a:latin typeface="Calibri"/>
                <a:cs typeface="Calibri"/>
              </a:rPr>
              <a:t>Special business means </a:t>
            </a:r>
            <a:r>
              <a:rPr sz="2500" dirty="0">
                <a:latin typeface="Calibri"/>
                <a:cs typeface="Calibri"/>
              </a:rPr>
              <a:t>all </a:t>
            </a:r>
            <a:r>
              <a:rPr sz="2500" spc="-5" dirty="0">
                <a:latin typeface="Calibri"/>
                <a:cs typeface="Calibri"/>
              </a:rPr>
              <a:t>business </a:t>
            </a:r>
            <a:r>
              <a:rPr sz="2500" spc="-15" dirty="0">
                <a:latin typeface="Calibri"/>
                <a:cs typeface="Calibri"/>
              </a:rPr>
              <a:t>to </a:t>
            </a:r>
            <a:r>
              <a:rPr sz="2500" spc="-5" dirty="0">
                <a:latin typeface="Calibri"/>
                <a:cs typeface="Calibri"/>
              </a:rPr>
              <a:t>be </a:t>
            </a:r>
            <a:r>
              <a:rPr sz="2500" spc="-10" dirty="0">
                <a:latin typeface="Calibri"/>
                <a:cs typeface="Calibri"/>
              </a:rPr>
              <a:t>transacted </a:t>
            </a:r>
            <a:r>
              <a:rPr sz="2500" spc="-15" dirty="0">
                <a:latin typeface="Calibri"/>
                <a:cs typeface="Calibri"/>
              </a:rPr>
              <a:t>at </a:t>
            </a:r>
            <a:r>
              <a:rPr sz="2500" spc="-5" dirty="0">
                <a:latin typeface="Calibri"/>
                <a:cs typeface="Calibri"/>
              </a:rPr>
              <a:t>a  meeting </a:t>
            </a:r>
            <a:r>
              <a:rPr sz="2500" spc="-20" dirty="0">
                <a:latin typeface="Calibri"/>
                <a:cs typeface="Calibri"/>
              </a:rPr>
              <a:t>except </a:t>
            </a:r>
            <a:r>
              <a:rPr sz="2500" spc="-5" dirty="0">
                <a:latin typeface="Calibri"/>
                <a:cs typeface="Calibri"/>
              </a:rPr>
              <a:t>the following, </a:t>
            </a:r>
            <a:r>
              <a:rPr sz="2500" dirty="0">
                <a:latin typeface="Calibri"/>
                <a:cs typeface="Calibri"/>
              </a:rPr>
              <a:t>which </a:t>
            </a:r>
            <a:r>
              <a:rPr sz="2500" spc="-5" dirty="0">
                <a:latin typeface="Calibri"/>
                <a:cs typeface="Calibri"/>
              </a:rPr>
              <a:t>is called </a:t>
            </a:r>
            <a:r>
              <a:rPr sz="2500" spc="-10" dirty="0">
                <a:latin typeface="Calibri"/>
                <a:cs typeface="Calibri"/>
              </a:rPr>
              <a:t>Ordinary  </a:t>
            </a:r>
            <a:r>
              <a:rPr sz="2500" spc="-5" dirty="0">
                <a:latin typeface="Calibri"/>
                <a:cs typeface="Calibri"/>
              </a:rPr>
              <a:t>Business:-</a:t>
            </a:r>
            <a:endParaRPr sz="2500">
              <a:latin typeface="Calibri"/>
              <a:cs typeface="Calibri"/>
            </a:endParaRPr>
          </a:p>
          <a:p>
            <a:pPr marL="527685" marR="5080" indent="-515620">
              <a:lnSpc>
                <a:spcPts val="2400"/>
              </a:lnSpc>
              <a:spcBef>
                <a:spcPts val="580"/>
              </a:spcBef>
              <a:buAutoNum type="alphaLcParenBoth"/>
              <a:tabLst>
                <a:tab pos="527685" algn="l"/>
                <a:tab pos="528320" algn="l"/>
              </a:tabLst>
            </a:pPr>
            <a:r>
              <a:rPr sz="2500" spc="-10" dirty="0">
                <a:latin typeface="Calibri"/>
                <a:cs typeface="Calibri"/>
              </a:rPr>
              <a:t>The </a:t>
            </a:r>
            <a:r>
              <a:rPr sz="2500" spc="-15" dirty="0">
                <a:latin typeface="Calibri"/>
                <a:cs typeface="Calibri"/>
              </a:rPr>
              <a:t>consideration </a:t>
            </a:r>
            <a:r>
              <a:rPr sz="2500" spc="-5" dirty="0">
                <a:latin typeface="Calibri"/>
                <a:cs typeface="Calibri"/>
              </a:rPr>
              <a:t>of </a:t>
            </a:r>
            <a:r>
              <a:rPr sz="2500" spc="-10" dirty="0">
                <a:latin typeface="Calibri"/>
                <a:cs typeface="Calibri"/>
              </a:rPr>
              <a:t>financial </a:t>
            </a:r>
            <a:r>
              <a:rPr sz="2500" spc="-15" dirty="0">
                <a:latin typeface="Calibri"/>
                <a:cs typeface="Calibri"/>
              </a:rPr>
              <a:t>statements </a:t>
            </a:r>
            <a:r>
              <a:rPr sz="2500" spc="-5" dirty="0">
                <a:latin typeface="Calibri"/>
                <a:cs typeface="Calibri"/>
              </a:rPr>
              <a:t>&amp; the reports </a:t>
            </a:r>
            <a:r>
              <a:rPr sz="2500" spc="-10" dirty="0">
                <a:latin typeface="Calibri"/>
                <a:cs typeface="Calibri"/>
              </a:rPr>
              <a:t>of  </a:t>
            </a:r>
            <a:r>
              <a:rPr sz="2500" spc="-5" dirty="0">
                <a:latin typeface="Calibri"/>
                <a:cs typeface="Calibri"/>
              </a:rPr>
              <a:t>the </a:t>
            </a:r>
            <a:r>
              <a:rPr sz="2500" spc="-10" dirty="0">
                <a:latin typeface="Calibri"/>
                <a:cs typeface="Calibri"/>
              </a:rPr>
              <a:t>Board </a:t>
            </a:r>
            <a:r>
              <a:rPr sz="2500" spc="-5" dirty="0">
                <a:latin typeface="Calibri"/>
                <a:cs typeface="Calibri"/>
              </a:rPr>
              <a:t>of </a:t>
            </a:r>
            <a:r>
              <a:rPr sz="2500" spc="-15" dirty="0">
                <a:latin typeface="Calibri"/>
                <a:cs typeface="Calibri"/>
              </a:rPr>
              <a:t>Directors </a:t>
            </a:r>
            <a:r>
              <a:rPr sz="2500" spc="-5" dirty="0">
                <a:latin typeface="Calibri"/>
                <a:cs typeface="Calibri"/>
              </a:rPr>
              <a:t>&amp;</a:t>
            </a:r>
            <a:r>
              <a:rPr sz="2500" dirty="0">
                <a:latin typeface="Calibri"/>
                <a:cs typeface="Calibri"/>
              </a:rPr>
              <a:t> </a:t>
            </a:r>
            <a:r>
              <a:rPr sz="2500" spc="-15" dirty="0">
                <a:latin typeface="Calibri"/>
                <a:cs typeface="Calibri"/>
              </a:rPr>
              <a:t>Auditors</a:t>
            </a:r>
            <a:endParaRPr sz="2500">
              <a:latin typeface="Calibri"/>
              <a:cs typeface="Calibri"/>
            </a:endParaRPr>
          </a:p>
          <a:p>
            <a:pPr marL="527685" indent="-515620">
              <a:lnSpc>
                <a:spcPct val="100000"/>
              </a:lnSpc>
              <a:spcBef>
                <a:spcPts val="20"/>
              </a:spcBef>
              <a:buAutoNum type="alphaLcParenBoth"/>
              <a:tabLst>
                <a:tab pos="527685" algn="l"/>
                <a:tab pos="528320" algn="l"/>
              </a:tabLst>
            </a:pPr>
            <a:r>
              <a:rPr sz="2500" spc="-10" dirty="0">
                <a:latin typeface="Calibri"/>
                <a:cs typeface="Calibri"/>
              </a:rPr>
              <a:t>The declaration </a:t>
            </a:r>
            <a:r>
              <a:rPr sz="2500" spc="-5" dirty="0">
                <a:latin typeface="Calibri"/>
                <a:cs typeface="Calibri"/>
              </a:rPr>
              <a:t>of </a:t>
            </a:r>
            <a:r>
              <a:rPr sz="2500" spc="-20" dirty="0">
                <a:latin typeface="Calibri"/>
                <a:cs typeface="Calibri"/>
              </a:rPr>
              <a:t>any</a:t>
            </a:r>
            <a:r>
              <a:rPr sz="2500" spc="5" dirty="0">
                <a:latin typeface="Calibri"/>
                <a:cs typeface="Calibri"/>
              </a:rPr>
              <a:t> </a:t>
            </a:r>
            <a:r>
              <a:rPr sz="2500" spc="-10" dirty="0">
                <a:latin typeface="Calibri"/>
                <a:cs typeface="Calibri"/>
              </a:rPr>
              <a:t>dividend</a:t>
            </a:r>
            <a:endParaRPr sz="2500">
              <a:latin typeface="Calibri"/>
              <a:cs typeface="Calibri"/>
            </a:endParaRPr>
          </a:p>
          <a:p>
            <a:pPr marL="527685" indent="-515620">
              <a:lnSpc>
                <a:spcPct val="100000"/>
              </a:lnSpc>
              <a:buAutoNum type="alphaLcParenBoth"/>
              <a:tabLst>
                <a:tab pos="527685" algn="l"/>
                <a:tab pos="528320" algn="l"/>
              </a:tabLst>
            </a:pPr>
            <a:r>
              <a:rPr sz="2500" spc="-10" dirty="0">
                <a:latin typeface="Calibri"/>
                <a:cs typeface="Calibri"/>
              </a:rPr>
              <a:t>The appointment </a:t>
            </a:r>
            <a:r>
              <a:rPr sz="2500" spc="-5" dirty="0">
                <a:latin typeface="Calibri"/>
                <a:cs typeface="Calibri"/>
              </a:rPr>
              <a:t>of </a:t>
            </a:r>
            <a:r>
              <a:rPr sz="2500" spc="-15" dirty="0">
                <a:latin typeface="Calibri"/>
                <a:cs typeface="Calibri"/>
              </a:rPr>
              <a:t>directors </a:t>
            </a:r>
            <a:r>
              <a:rPr sz="2500" spc="-5" dirty="0">
                <a:latin typeface="Calibri"/>
                <a:cs typeface="Calibri"/>
              </a:rPr>
              <a:t>in </a:t>
            </a:r>
            <a:r>
              <a:rPr sz="2500" spc="-10" dirty="0">
                <a:latin typeface="Calibri"/>
                <a:cs typeface="Calibri"/>
              </a:rPr>
              <a:t>place </a:t>
            </a:r>
            <a:r>
              <a:rPr sz="2500" spc="-5" dirty="0">
                <a:latin typeface="Calibri"/>
                <a:cs typeface="Calibri"/>
              </a:rPr>
              <a:t>of those</a:t>
            </a:r>
            <a:r>
              <a:rPr sz="2500" spc="75" dirty="0">
                <a:latin typeface="Calibri"/>
                <a:cs typeface="Calibri"/>
              </a:rPr>
              <a:t> </a:t>
            </a:r>
            <a:r>
              <a:rPr sz="2500" spc="-5" dirty="0">
                <a:latin typeface="Calibri"/>
                <a:cs typeface="Calibri"/>
              </a:rPr>
              <a:t>retiring</a:t>
            </a:r>
            <a:endParaRPr sz="2500">
              <a:latin typeface="Calibri"/>
              <a:cs typeface="Calibri"/>
            </a:endParaRPr>
          </a:p>
          <a:p>
            <a:pPr marL="527685" marR="187960" indent="-515620">
              <a:lnSpc>
                <a:spcPts val="2400"/>
              </a:lnSpc>
              <a:spcBef>
                <a:spcPts val="580"/>
              </a:spcBef>
              <a:buAutoNum type="alphaLcParenBoth"/>
              <a:tabLst>
                <a:tab pos="527685" algn="l"/>
                <a:tab pos="528320" algn="l"/>
              </a:tabLst>
            </a:pPr>
            <a:r>
              <a:rPr sz="2500" spc="-10" dirty="0">
                <a:latin typeface="Calibri"/>
                <a:cs typeface="Calibri"/>
              </a:rPr>
              <a:t>The appointment </a:t>
            </a:r>
            <a:r>
              <a:rPr sz="2500" spc="-60" dirty="0">
                <a:latin typeface="Calibri"/>
                <a:cs typeface="Calibri"/>
              </a:rPr>
              <a:t>of, </a:t>
            </a:r>
            <a:r>
              <a:rPr sz="2500" spc="-5" dirty="0">
                <a:latin typeface="Calibri"/>
                <a:cs typeface="Calibri"/>
              </a:rPr>
              <a:t>&amp; the </a:t>
            </a:r>
            <a:r>
              <a:rPr sz="2500" spc="-10" dirty="0">
                <a:latin typeface="Calibri"/>
                <a:cs typeface="Calibri"/>
              </a:rPr>
              <a:t>fixing </a:t>
            </a:r>
            <a:r>
              <a:rPr sz="2500" spc="-5" dirty="0">
                <a:latin typeface="Calibri"/>
                <a:cs typeface="Calibri"/>
              </a:rPr>
              <a:t>of the </a:t>
            </a:r>
            <a:r>
              <a:rPr sz="2500" spc="-10" dirty="0">
                <a:latin typeface="Calibri"/>
                <a:cs typeface="Calibri"/>
              </a:rPr>
              <a:t>remuneration </a:t>
            </a:r>
            <a:r>
              <a:rPr sz="2500" spc="-60" dirty="0">
                <a:latin typeface="Calibri"/>
                <a:cs typeface="Calibri"/>
              </a:rPr>
              <a:t>of,  </a:t>
            </a:r>
            <a:r>
              <a:rPr sz="2500" spc="-5" dirty="0">
                <a:latin typeface="Calibri"/>
                <a:cs typeface="Calibri"/>
              </a:rPr>
              <a:t>the</a:t>
            </a:r>
            <a:r>
              <a:rPr sz="2500" spc="-10" dirty="0">
                <a:latin typeface="Calibri"/>
                <a:cs typeface="Calibri"/>
              </a:rPr>
              <a:t> </a:t>
            </a:r>
            <a:r>
              <a:rPr sz="2500" spc="-15" dirty="0">
                <a:latin typeface="Calibri"/>
                <a:cs typeface="Calibri"/>
              </a:rPr>
              <a:t>auditors</a:t>
            </a:r>
            <a:endParaRPr sz="2500">
              <a:latin typeface="Calibri"/>
              <a:cs typeface="Calibri"/>
            </a:endParaRPr>
          </a:p>
          <a:p>
            <a:pPr marL="527685" marR="102235" indent="-515620">
              <a:lnSpc>
                <a:spcPct val="80000"/>
              </a:lnSpc>
              <a:spcBef>
                <a:spcPts val="620"/>
              </a:spcBef>
              <a:buAutoNum type="alphaLcParenBoth"/>
              <a:tabLst>
                <a:tab pos="527685" algn="l"/>
                <a:tab pos="528320" algn="l"/>
              </a:tabLst>
            </a:pPr>
            <a:r>
              <a:rPr sz="2500" spc="-5" dirty="0">
                <a:latin typeface="Calibri"/>
                <a:cs typeface="Calibri"/>
              </a:rPr>
              <a:t>Sec </a:t>
            </a:r>
            <a:r>
              <a:rPr sz="2500" spc="-10" dirty="0">
                <a:latin typeface="Calibri"/>
                <a:cs typeface="Calibri"/>
              </a:rPr>
              <a:t>102 provides that where </a:t>
            </a:r>
            <a:r>
              <a:rPr sz="2500" spc="-20" dirty="0">
                <a:latin typeface="Calibri"/>
                <a:cs typeface="Calibri"/>
              </a:rPr>
              <a:t>any </a:t>
            </a:r>
            <a:r>
              <a:rPr sz="2500" spc="-5" dirty="0">
                <a:latin typeface="Calibri"/>
                <a:cs typeface="Calibri"/>
              </a:rPr>
              <a:t>Special Business is </a:t>
            </a:r>
            <a:r>
              <a:rPr sz="2500" spc="-15" dirty="0">
                <a:latin typeface="Calibri"/>
                <a:cs typeface="Calibri"/>
              </a:rPr>
              <a:t>to </a:t>
            </a:r>
            <a:r>
              <a:rPr sz="2500" spc="-10" dirty="0">
                <a:latin typeface="Calibri"/>
                <a:cs typeface="Calibri"/>
              </a:rPr>
              <a:t>be  transacted </a:t>
            </a:r>
            <a:r>
              <a:rPr sz="2500" spc="-15" dirty="0">
                <a:latin typeface="Calibri"/>
                <a:cs typeface="Calibri"/>
              </a:rPr>
              <a:t>at </a:t>
            </a:r>
            <a:r>
              <a:rPr sz="2500" spc="-5" dirty="0">
                <a:latin typeface="Calibri"/>
                <a:cs typeface="Calibri"/>
              </a:rPr>
              <a:t>the </a:t>
            </a:r>
            <a:r>
              <a:rPr sz="2500" dirty="0">
                <a:latin typeface="Calibri"/>
                <a:cs typeface="Calibri"/>
              </a:rPr>
              <a:t>meeting, </a:t>
            </a:r>
            <a:r>
              <a:rPr sz="2500" spc="-10" dirty="0">
                <a:latin typeface="Calibri"/>
                <a:cs typeface="Calibri"/>
              </a:rPr>
              <a:t>there </a:t>
            </a:r>
            <a:r>
              <a:rPr sz="2500" spc="-5" dirty="0">
                <a:latin typeface="Calibri"/>
                <a:cs typeface="Calibri"/>
              </a:rPr>
              <a:t>shall be </a:t>
            </a:r>
            <a:r>
              <a:rPr sz="2500" spc="-20" dirty="0">
                <a:latin typeface="Calibri"/>
                <a:cs typeface="Calibri"/>
              </a:rPr>
              <a:t>annexed </a:t>
            </a:r>
            <a:r>
              <a:rPr sz="2500" spc="-15" dirty="0">
                <a:latin typeface="Calibri"/>
                <a:cs typeface="Calibri"/>
              </a:rPr>
              <a:t>to </a:t>
            </a:r>
            <a:r>
              <a:rPr sz="2500" spc="-5" dirty="0">
                <a:latin typeface="Calibri"/>
                <a:cs typeface="Calibri"/>
              </a:rPr>
              <a:t>the  notice </a:t>
            </a:r>
            <a:r>
              <a:rPr sz="2500" dirty="0">
                <a:latin typeface="Calibri"/>
                <a:cs typeface="Calibri"/>
              </a:rPr>
              <a:t>of </a:t>
            </a:r>
            <a:r>
              <a:rPr sz="2500" spc="-5" dirty="0">
                <a:latin typeface="Calibri"/>
                <a:cs typeface="Calibri"/>
              </a:rPr>
              <a:t>the meeting an </a:t>
            </a:r>
            <a:r>
              <a:rPr sz="2500" spc="-10" dirty="0">
                <a:latin typeface="Calibri"/>
                <a:cs typeface="Calibri"/>
              </a:rPr>
              <a:t>explanatory </a:t>
            </a:r>
            <a:r>
              <a:rPr sz="2500" spc="-20" dirty="0">
                <a:latin typeface="Calibri"/>
                <a:cs typeface="Calibri"/>
              </a:rPr>
              <a:t>statement </a:t>
            </a:r>
            <a:r>
              <a:rPr sz="2500" spc="-10" dirty="0">
                <a:latin typeface="Calibri"/>
                <a:cs typeface="Calibri"/>
              </a:rPr>
              <a:t>setting  out some material</a:t>
            </a:r>
            <a:r>
              <a:rPr sz="2500" spc="25" dirty="0">
                <a:latin typeface="Calibri"/>
                <a:cs typeface="Calibri"/>
              </a:rPr>
              <a:t> </a:t>
            </a:r>
            <a:r>
              <a:rPr sz="2500" spc="-15" dirty="0">
                <a:latin typeface="Calibri"/>
                <a:cs typeface="Calibri"/>
              </a:rPr>
              <a:t>facts.</a:t>
            </a:r>
            <a:endParaRPr sz="25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117" y="169926"/>
            <a:ext cx="7211695" cy="1184275"/>
          </a:xfrm>
          <a:prstGeom prst="rect">
            <a:avLst/>
          </a:prstGeom>
        </p:spPr>
        <p:txBody>
          <a:bodyPr vert="horz" wrap="square" lIns="0" tIns="12700" rIns="0" bIns="0" rtlCol="0">
            <a:spAutoFit/>
          </a:bodyPr>
          <a:lstStyle/>
          <a:p>
            <a:pPr marL="2451100" marR="5080" indent="-2439035">
              <a:lnSpc>
                <a:spcPct val="100000"/>
              </a:lnSpc>
              <a:spcBef>
                <a:spcPts val="100"/>
              </a:spcBef>
            </a:pPr>
            <a:r>
              <a:rPr sz="3800" spc="-5" dirty="0">
                <a:latin typeface="Comic Sans MS"/>
                <a:cs typeface="Comic Sans MS"/>
              </a:rPr>
              <a:t>3) Quorum </a:t>
            </a:r>
            <a:r>
              <a:rPr sz="3800" dirty="0">
                <a:latin typeface="Comic Sans MS"/>
                <a:cs typeface="Comic Sans MS"/>
              </a:rPr>
              <a:t>of General</a:t>
            </a:r>
            <a:r>
              <a:rPr sz="3800" spc="-70" dirty="0">
                <a:latin typeface="Comic Sans MS"/>
                <a:cs typeface="Comic Sans MS"/>
              </a:rPr>
              <a:t> </a:t>
            </a:r>
            <a:r>
              <a:rPr sz="3800" dirty="0">
                <a:latin typeface="Comic Sans MS"/>
                <a:cs typeface="Comic Sans MS"/>
              </a:rPr>
              <a:t>Meeting  </a:t>
            </a:r>
            <a:r>
              <a:rPr sz="3800" spc="-5" dirty="0">
                <a:latin typeface="Comic Sans MS"/>
                <a:cs typeface="Comic Sans MS"/>
              </a:rPr>
              <a:t>[Sec</a:t>
            </a:r>
            <a:r>
              <a:rPr sz="3800" spc="-15" dirty="0">
                <a:latin typeface="Comic Sans MS"/>
                <a:cs typeface="Comic Sans MS"/>
              </a:rPr>
              <a:t> </a:t>
            </a:r>
            <a:r>
              <a:rPr sz="3800" spc="-5" dirty="0">
                <a:latin typeface="Comic Sans MS"/>
                <a:cs typeface="Comic Sans MS"/>
              </a:rPr>
              <a:t>103]</a:t>
            </a:r>
            <a:endParaRPr sz="3800">
              <a:latin typeface="Comic Sans MS"/>
              <a:cs typeface="Comic Sans MS"/>
            </a:endParaRPr>
          </a:p>
        </p:txBody>
      </p:sp>
      <p:sp>
        <p:nvSpPr>
          <p:cNvPr id="3" name="object 3"/>
          <p:cNvSpPr txBox="1"/>
          <p:nvPr/>
        </p:nvSpPr>
        <p:spPr>
          <a:xfrm>
            <a:off x="762000" y="1555749"/>
            <a:ext cx="8084566" cy="4052776"/>
          </a:xfrm>
          <a:prstGeom prst="rect">
            <a:avLst/>
          </a:prstGeom>
        </p:spPr>
        <p:txBody>
          <a:bodyPr vert="horz" wrap="square" lIns="0" tIns="78740" rIns="0" bIns="0" rtlCol="0">
            <a:spAutoFit/>
          </a:bodyPr>
          <a:lstStyle/>
          <a:p>
            <a:pPr marL="355600" marR="300990" indent="-342900" algn="just">
              <a:lnSpc>
                <a:spcPct val="80000"/>
              </a:lnSpc>
              <a:spcBef>
                <a:spcPts val="620"/>
              </a:spcBef>
              <a:buFont typeface="Arial"/>
              <a:buChar char="•"/>
              <a:tabLst>
                <a:tab pos="354965" algn="l"/>
                <a:tab pos="355600" algn="l"/>
              </a:tabLst>
            </a:pPr>
            <a:r>
              <a:rPr sz="2800" spc="-5" dirty="0">
                <a:latin typeface="Calibri"/>
                <a:cs typeface="Calibri"/>
              </a:rPr>
              <a:t>Quorum is the minimum </a:t>
            </a:r>
            <a:r>
              <a:rPr sz="2800" spc="-10" dirty="0">
                <a:latin typeface="Calibri"/>
                <a:cs typeface="Calibri"/>
              </a:rPr>
              <a:t>no. </a:t>
            </a:r>
            <a:r>
              <a:rPr sz="2800" spc="-5" dirty="0">
                <a:latin typeface="Calibri"/>
                <a:cs typeface="Calibri"/>
              </a:rPr>
              <a:t>of  </a:t>
            </a:r>
            <a:r>
              <a:rPr sz="2800" spc="-10" dirty="0">
                <a:latin typeface="Calibri"/>
                <a:cs typeface="Calibri"/>
              </a:rPr>
              <a:t>members required </a:t>
            </a:r>
            <a:r>
              <a:rPr sz="2800" spc="-20" dirty="0">
                <a:latin typeface="Calibri"/>
                <a:cs typeface="Calibri"/>
              </a:rPr>
              <a:t>to </a:t>
            </a:r>
            <a:r>
              <a:rPr sz="2800" spc="-5" dirty="0">
                <a:latin typeface="Calibri"/>
                <a:cs typeface="Calibri"/>
              </a:rPr>
              <a:t>be </a:t>
            </a:r>
            <a:r>
              <a:rPr sz="2800" spc="-10" dirty="0">
                <a:latin typeface="Calibri"/>
                <a:cs typeface="Calibri"/>
              </a:rPr>
              <a:t>present </a:t>
            </a:r>
            <a:r>
              <a:rPr sz="2800" spc="-15" dirty="0">
                <a:latin typeface="Calibri"/>
                <a:cs typeface="Calibri"/>
              </a:rPr>
              <a:t>at </a:t>
            </a:r>
            <a:r>
              <a:rPr sz="2800" spc="-5" dirty="0">
                <a:latin typeface="Calibri"/>
                <a:cs typeface="Calibri"/>
              </a:rPr>
              <a:t>a  GM of </a:t>
            </a:r>
            <a:r>
              <a:rPr sz="2800" spc="-10" dirty="0">
                <a:latin typeface="Calibri"/>
                <a:cs typeface="Calibri"/>
              </a:rPr>
              <a:t>the </a:t>
            </a:r>
            <a:r>
              <a:rPr sz="2800" spc="-15" dirty="0">
                <a:latin typeface="Calibri"/>
                <a:cs typeface="Calibri"/>
              </a:rPr>
              <a:t>company </a:t>
            </a:r>
            <a:r>
              <a:rPr sz="2800" spc="-20" dirty="0">
                <a:latin typeface="Calibri"/>
                <a:cs typeface="Calibri"/>
              </a:rPr>
              <a:t>to </a:t>
            </a:r>
            <a:r>
              <a:rPr sz="2800" spc="-10" dirty="0">
                <a:latin typeface="Calibri"/>
                <a:cs typeface="Calibri"/>
              </a:rPr>
              <a:t>validly transact  </a:t>
            </a:r>
            <a:r>
              <a:rPr sz="2800" spc="-15" dirty="0">
                <a:latin typeface="Calibri"/>
                <a:cs typeface="Calibri"/>
              </a:rPr>
              <a:t>any</a:t>
            </a:r>
            <a:r>
              <a:rPr sz="2800" spc="-5" dirty="0">
                <a:latin typeface="Calibri"/>
                <a:cs typeface="Calibri"/>
              </a:rPr>
              <a:t> </a:t>
            </a:r>
            <a:r>
              <a:rPr sz="2800" spc="-10" dirty="0">
                <a:latin typeface="Calibri"/>
                <a:cs typeface="Calibri"/>
              </a:rPr>
              <a:t>business.</a:t>
            </a:r>
            <a:endParaRPr sz="2800">
              <a:latin typeface="Calibri"/>
              <a:cs typeface="Calibri"/>
            </a:endParaRPr>
          </a:p>
          <a:p>
            <a:pPr marL="355600" marR="120014" indent="-342900" algn="just">
              <a:lnSpc>
                <a:spcPts val="2110"/>
              </a:lnSpc>
              <a:spcBef>
                <a:spcPts val="515"/>
              </a:spcBef>
              <a:buFont typeface="Arial"/>
              <a:buChar char="•"/>
              <a:tabLst>
                <a:tab pos="354965" algn="l"/>
                <a:tab pos="355600" algn="l"/>
              </a:tabLst>
            </a:pPr>
            <a:r>
              <a:rPr sz="2800" spc="-5" dirty="0">
                <a:latin typeface="Calibri"/>
                <a:cs typeface="Calibri"/>
              </a:rPr>
              <a:t>In </a:t>
            </a:r>
            <a:r>
              <a:rPr sz="2800" spc="-15" dirty="0">
                <a:latin typeface="Calibri"/>
                <a:cs typeface="Calibri"/>
              </a:rPr>
              <a:t>reckoning, </a:t>
            </a:r>
            <a:r>
              <a:rPr sz="2800" spc="-10" dirty="0">
                <a:latin typeface="Calibri"/>
                <a:cs typeface="Calibri"/>
              </a:rPr>
              <a:t>quorum persons are </a:t>
            </a:r>
            <a:r>
              <a:rPr sz="2800" spc="-25" dirty="0">
                <a:latin typeface="Calibri"/>
                <a:cs typeface="Calibri"/>
              </a:rPr>
              <a:t>taken  </a:t>
            </a:r>
            <a:r>
              <a:rPr sz="2800" spc="-20" dirty="0">
                <a:latin typeface="Calibri"/>
                <a:cs typeface="Calibri"/>
              </a:rPr>
              <a:t>into </a:t>
            </a:r>
            <a:r>
              <a:rPr sz="2800" spc="-15" dirty="0">
                <a:latin typeface="Calibri"/>
                <a:cs typeface="Calibri"/>
              </a:rPr>
              <a:t>account </a:t>
            </a:r>
            <a:r>
              <a:rPr sz="2800" spc="-5" dirty="0">
                <a:latin typeface="Calibri"/>
                <a:cs typeface="Calibri"/>
              </a:rPr>
              <a:t>who </a:t>
            </a:r>
            <a:r>
              <a:rPr sz="2800" spc="-10" dirty="0">
                <a:latin typeface="Calibri"/>
                <a:cs typeface="Calibri"/>
              </a:rPr>
              <a:t>are qualified </a:t>
            </a:r>
            <a:r>
              <a:rPr sz="2800" spc="-20" dirty="0">
                <a:latin typeface="Calibri"/>
                <a:cs typeface="Calibri"/>
              </a:rPr>
              <a:t>to </a:t>
            </a:r>
            <a:r>
              <a:rPr sz="2800" spc="-30" dirty="0">
                <a:latin typeface="Calibri"/>
                <a:cs typeface="Calibri"/>
              </a:rPr>
              <a:t>take  </a:t>
            </a:r>
            <a:r>
              <a:rPr sz="2800" spc="-10" dirty="0">
                <a:latin typeface="Calibri"/>
                <a:cs typeface="Calibri"/>
              </a:rPr>
              <a:t>part </a:t>
            </a:r>
            <a:r>
              <a:rPr sz="2800" spc="-5" dirty="0">
                <a:latin typeface="Calibri"/>
                <a:cs typeface="Calibri"/>
              </a:rPr>
              <a:t>&amp; </a:t>
            </a:r>
            <a:r>
              <a:rPr sz="2800" spc="-10" dirty="0">
                <a:latin typeface="Calibri"/>
                <a:cs typeface="Calibri"/>
              </a:rPr>
              <a:t>decide </a:t>
            </a:r>
            <a:r>
              <a:rPr sz="2800" spc="-5" dirty="0">
                <a:latin typeface="Calibri"/>
                <a:cs typeface="Calibri"/>
              </a:rPr>
              <a:t>upon </a:t>
            </a:r>
            <a:r>
              <a:rPr sz="2800" spc="-10" dirty="0">
                <a:latin typeface="Calibri"/>
                <a:cs typeface="Calibri"/>
              </a:rPr>
              <a:t>questions </a:t>
            </a:r>
            <a:r>
              <a:rPr sz="2800" spc="-15" dirty="0">
                <a:latin typeface="Calibri"/>
                <a:cs typeface="Calibri"/>
              </a:rPr>
              <a:t>brought  </a:t>
            </a:r>
            <a:r>
              <a:rPr sz="2800" spc="-20" dirty="0">
                <a:latin typeface="Calibri"/>
                <a:cs typeface="Calibri"/>
              </a:rPr>
              <a:t>before </a:t>
            </a:r>
            <a:r>
              <a:rPr sz="2800" spc="-5" dirty="0">
                <a:latin typeface="Calibri"/>
                <a:cs typeface="Calibri"/>
              </a:rPr>
              <a:t>the</a:t>
            </a:r>
            <a:r>
              <a:rPr sz="2800" spc="25" dirty="0">
                <a:latin typeface="Calibri"/>
                <a:cs typeface="Calibri"/>
              </a:rPr>
              <a:t> </a:t>
            </a:r>
            <a:r>
              <a:rPr sz="2800" spc="-10" dirty="0">
                <a:latin typeface="Calibri"/>
                <a:cs typeface="Calibri"/>
              </a:rPr>
              <a:t>meeting</a:t>
            </a:r>
            <a:endParaRPr sz="2800">
              <a:latin typeface="Calibri"/>
              <a:cs typeface="Calibri"/>
            </a:endParaRPr>
          </a:p>
          <a:p>
            <a:pPr marL="355600" marR="5080" indent="-342900" algn="just">
              <a:lnSpc>
                <a:spcPts val="2110"/>
              </a:lnSpc>
              <a:spcBef>
                <a:spcPts val="535"/>
              </a:spcBef>
              <a:buFont typeface="Arial"/>
              <a:buChar char="•"/>
              <a:tabLst>
                <a:tab pos="354965" algn="l"/>
                <a:tab pos="355600" algn="l"/>
              </a:tabLst>
            </a:pPr>
            <a:r>
              <a:rPr sz="2800" spc="-20" dirty="0">
                <a:latin typeface="Calibri"/>
                <a:cs typeface="Calibri"/>
              </a:rPr>
              <a:t>Preference </a:t>
            </a:r>
            <a:r>
              <a:rPr sz="2800" spc="-10" dirty="0">
                <a:latin typeface="Calibri"/>
                <a:cs typeface="Calibri"/>
              </a:rPr>
              <a:t>shareholders are not  </a:t>
            </a:r>
            <a:r>
              <a:rPr sz="2800" spc="-20" dirty="0">
                <a:latin typeface="Calibri"/>
                <a:cs typeface="Calibri"/>
              </a:rPr>
              <a:t>counted </a:t>
            </a:r>
            <a:r>
              <a:rPr sz="2800" spc="-5" dirty="0">
                <a:latin typeface="Calibri"/>
                <a:cs typeface="Calibri"/>
              </a:rPr>
              <a:t>in </a:t>
            </a:r>
            <a:r>
              <a:rPr sz="2800" spc="-10" dirty="0">
                <a:latin typeface="Calibri"/>
                <a:cs typeface="Calibri"/>
              </a:rPr>
              <a:t>quorum, unless there </a:t>
            </a:r>
            <a:r>
              <a:rPr sz="2800" spc="-5" dirty="0">
                <a:latin typeface="Calibri"/>
                <a:cs typeface="Calibri"/>
              </a:rPr>
              <a:t>is some  </a:t>
            </a:r>
            <a:r>
              <a:rPr sz="2800" spc="-20" dirty="0">
                <a:latin typeface="Calibri"/>
                <a:cs typeface="Calibri"/>
              </a:rPr>
              <a:t>matter </a:t>
            </a:r>
            <a:r>
              <a:rPr sz="2800" spc="-15" dirty="0">
                <a:latin typeface="Calibri"/>
                <a:cs typeface="Calibri"/>
              </a:rPr>
              <a:t>affecting </a:t>
            </a:r>
            <a:r>
              <a:rPr sz="2800" spc="-5" dirty="0">
                <a:latin typeface="Calibri"/>
                <a:cs typeface="Calibri"/>
              </a:rPr>
              <a:t>their</a:t>
            </a:r>
            <a:r>
              <a:rPr sz="2800" spc="70" dirty="0">
                <a:latin typeface="Calibri"/>
                <a:cs typeface="Calibri"/>
              </a:rPr>
              <a:t> </a:t>
            </a:r>
            <a:r>
              <a:rPr sz="2800" spc="-10" dirty="0">
                <a:latin typeface="Calibri"/>
                <a:cs typeface="Calibri"/>
              </a:rPr>
              <a:t>rights.</a:t>
            </a:r>
            <a:endParaRPr sz="2800">
              <a:latin typeface="Calibri"/>
              <a:cs typeface="Calibri"/>
            </a:endParaRPr>
          </a:p>
          <a:p>
            <a:pPr marL="355600" marR="187325" indent="-342900" algn="just">
              <a:lnSpc>
                <a:spcPct val="80000"/>
              </a:lnSpc>
              <a:spcBef>
                <a:spcPts val="550"/>
              </a:spcBef>
              <a:buFont typeface="Arial"/>
              <a:buChar char="•"/>
              <a:tabLst>
                <a:tab pos="354965" algn="l"/>
                <a:tab pos="355600" algn="l"/>
              </a:tabLst>
            </a:pPr>
            <a:r>
              <a:rPr sz="2800" spc="-5" dirty="0">
                <a:latin typeface="Calibri"/>
                <a:cs typeface="Calibri"/>
              </a:rPr>
              <a:t>In </a:t>
            </a:r>
            <a:r>
              <a:rPr sz="2800" spc="-10" dirty="0">
                <a:latin typeface="Calibri"/>
                <a:cs typeface="Calibri"/>
              </a:rPr>
              <a:t>case </a:t>
            </a:r>
            <a:r>
              <a:rPr sz="2800" spc="-5" dirty="0">
                <a:latin typeface="Calibri"/>
                <a:cs typeface="Calibri"/>
              </a:rPr>
              <a:t>of </a:t>
            </a:r>
            <a:r>
              <a:rPr sz="2800" spc="-10" dirty="0">
                <a:latin typeface="Calibri"/>
                <a:cs typeface="Calibri"/>
              </a:rPr>
              <a:t>joint shareholders </a:t>
            </a:r>
            <a:r>
              <a:rPr sz="2800" spc="-5" dirty="0">
                <a:latin typeface="Calibri"/>
                <a:cs typeface="Calibri"/>
              </a:rPr>
              <a:t>only 1 one  shareholder as per the </a:t>
            </a:r>
            <a:r>
              <a:rPr sz="2800" spc="-10" dirty="0">
                <a:latin typeface="Calibri"/>
                <a:cs typeface="Calibri"/>
              </a:rPr>
              <a:t>order </a:t>
            </a:r>
            <a:r>
              <a:rPr sz="2800" spc="-5" dirty="0">
                <a:latin typeface="Calibri"/>
                <a:cs typeface="Calibri"/>
              </a:rPr>
              <a:t>in which  their </a:t>
            </a:r>
            <a:r>
              <a:rPr sz="2800" spc="-10" dirty="0">
                <a:latin typeface="Calibri"/>
                <a:cs typeface="Calibri"/>
              </a:rPr>
              <a:t>name appears </a:t>
            </a:r>
            <a:r>
              <a:rPr sz="2800" spc="-5" dirty="0">
                <a:latin typeface="Calibri"/>
                <a:cs typeface="Calibri"/>
              </a:rPr>
              <a:t>in </a:t>
            </a:r>
            <a:r>
              <a:rPr sz="2800" spc="-10" dirty="0">
                <a:latin typeface="Calibri"/>
                <a:cs typeface="Calibri"/>
              </a:rPr>
              <a:t>the </a:t>
            </a:r>
            <a:r>
              <a:rPr sz="2800" spc="-15" dirty="0">
                <a:latin typeface="Calibri"/>
                <a:cs typeface="Calibri"/>
              </a:rPr>
              <a:t>register </a:t>
            </a:r>
            <a:r>
              <a:rPr sz="2800" spc="-5" dirty="0">
                <a:latin typeface="Calibri"/>
                <a:cs typeface="Calibri"/>
              </a:rPr>
              <a:t>of  </a:t>
            </a:r>
            <a:r>
              <a:rPr sz="2800" spc="-15" dirty="0">
                <a:latin typeface="Calibri"/>
                <a:cs typeface="Calibri"/>
              </a:rPr>
              <a:t>members </a:t>
            </a:r>
            <a:r>
              <a:rPr sz="2800" spc="-5" dirty="0">
                <a:latin typeface="Calibri"/>
                <a:cs typeface="Calibri"/>
              </a:rPr>
              <a:t>shall be </a:t>
            </a:r>
            <a:r>
              <a:rPr sz="2800" spc="-15" dirty="0">
                <a:latin typeface="Calibri"/>
                <a:cs typeface="Calibri"/>
              </a:rPr>
              <a:t>counted </a:t>
            </a:r>
            <a:r>
              <a:rPr sz="2800" spc="-20" dirty="0">
                <a:latin typeface="Calibri"/>
                <a:cs typeface="Calibri"/>
              </a:rPr>
              <a:t>towards  </a:t>
            </a:r>
            <a:r>
              <a:rPr sz="2800" spc="-10" dirty="0">
                <a:latin typeface="Calibri"/>
                <a:cs typeface="Calibri"/>
              </a:rPr>
              <a:t>quorum</a:t>
            </a:r>
            <a:endParaRPr sz="2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186" y="189357"/>
            <a:ext cx="7327265" cy="756920"/>
          </a:xfrm>
          <a:prstGeom prst="rect">
            <a:avLst/>
          </a:prstGeom>
        </p:spPr>
        <p:txBody>
          <a:bodyPr vert="horz" wrap="square" lIns="0" tIns="12700" rIns="0" bIns="0" rtlCol="0">
            <a:spAutoFit/>
          </a:bodyPr>
          <a:lstStyle/>
          <a:p>
            <a:pPr marL="12700">
              <a:lnSpc>
                <a:spcPct val="100000"/>
              </a:lnSpc>
              <a:spcBef>
                <a:spcPts val="100"/>
              </a:spcBef>
            </a:pPr>
            <a:r>
              <a:rPr sz="4800" spc="-5" dirty="0"/>
              <a:t>Main </a:t>
            </a:r>
            <a:r>
              <a:rPr sz="4800" spc="-15" dirty="0"/>
              <a:t>provisions </a:t>
            </a:r>
            <a:r>
              <a:rPr sz="4800" dirty="0"/>
              <a:t>of</a:t>
            </a:r>
            <a:r>
              <a:rPr sz="4800" spc="-60" dirty="0"/>
              <a:t> </a:t>
            </a:r>
            <a:r>
              <a:rPr sz="4800" dirty="0"/>
              <a:t>Sec103(1)</a:t>
            </a:r>
            <a:endParaRPr sz="4800"/>
          </a:p>
        </p:txBody>
      </p:sp>
      <p:sp>
        <p:nvSpPr>
          <p:cNvPr id="3" name="object 3"/>
          <p:cNvSpPr/>
          <p:nvPr/>
        </p:nvSpPr>
        <p:spPr>
          <a:xfrm>
            <a:off x="835913" y="2291333"/>
            <a:ext cx="4523740" cy="1420495"/>
          </a:xfrm>
          <a:custGeom>
            <a:avLst/>
            <a:gdLst/>
            <a:ahLst/>
            <a:cxnLst/>
            <a:rect l="l" t="t" r="r" b="b"/>
            <a:pathLst>
              <a:path w="4523740" h="1420495">
                <a:moveTo>
                  <a:pt x="0" y="1420368"/>
                </a:moveTo>
                <a:lnTo>
                  <a:pt x="4523232" y="1420368"/>
                </a:lnTo>
                <a:lnTo>
                  <a:pt x="4523232" y="0"/>
                </a:lnTo>
                <a:lnTo>
                  <a:pt x="0" y="0"/>
                </a:lnTo>
                <a:lnTo>
                  <a:pt x="0" y="1420368"/>
                </a:lnTo>
                <a:close/>
              </a:path>
            </a:pathLst>
          </a:custGeom>
          <a:solidFill>
            <a:srgbClr val="D0D7E8">
              <a:alpha val="90194"/>
            </a:srgbClr>
          </a:solidFill>
        </p:spPr>
        <p:txBody>
          <a:bodyPr wrap="square" lIns="0" tIns="0" rIns="0" bIns="0" rtlCol="0"/>
          <a:lstStyle/>
          <a:p>
            <a:endParaRPr/>
          </a:p>
        </p:txBody>
      </p:sp>
      <p:sp>
        <p:nvSpPr>
          <p:cNvPr id="4" name="object 4"/>
          <p:cNvSpPr/>
          <p:nvPr/>
        </p:nvSpPr>
        <p:spPr>
          <a:xfrm>
            <a:off x="835913" y="2291333"/>
            <a:ext cx="4523740" cy="1495425"/>
          </a:xfrm>
          <a:custGeom>
            <a:avLst/>
            <a:gdLst/>
            <a:ahLst/>
            <a:cxnLst/>
            <a:rect l="l" t="t" r="r" b="b"/>
            <a:pathLst>
              <a:path w="4523740" h="1495425">
                <a:moveTo>
                  <a:pt x="0" y="1495044"/>
                </a:moveTo>
                <a:lnTo>
                  <a:pt x="4523232" y="1495044"/>
                </a:lnTo>
                <a:lnTo>
                  <a:pt x="4523232" y="0"/>
                </a:lnTo>
                <a:lnTo>
                  <a:pt x="0" y="0"/>
                </a:lnTo>
                <a:lnTo>
                  <a:pt x="0" y="1495044"/>
                </a:lnTo>
                <a:close/>
              </a:path>
            </a:pathLst>
          </a:custGeom>
          <a:ln w="25908">
            <a:solidFill>
              <a:srgbClr val="D0D7E8"/>
            </a:solidFill>
          </a:ln>
        </p:spPr>
        <p:txBody>
          <a:bodyPr wrap="square" lIns="0" tIns="0" rIns="0" bIns="0" rtlCol="0"/>
          <a:lstStyle/>
          <a:p>
            <a:endParaRPr/>
          </a:p>
        </p:txBody>
      </p:sp>
      <p:sp>
        <p:nvSpPr>
          <p:cNvPr id="5" name="object 5"/>
          <p:cNvSpPr txBox="1"/>
          <p:nvPr/>
        </p:nvSpPr>
        <p:spPr>
          <a:xfrm>
            <a:off x="1546352" y="2634233"/>
            <a:ext cx="3558540" cy="759460"/>
          </a:xfrm>
          <a:prstGeom prst="rect">
            <a:avLst/>
          </a:prstGeom>
        </p:spPr>
        <p:txBody>
          <a:bodyPr vert="horz" wrap="square" lIns="0" tIns="34925" rIns="0" bIns="0" rtlCol="0">
            <a:spAutoFit/>
          </a:bodyPr>
          <a:lstStyle/>
          <a:p>
            <a:pPr marL="12700" marR="5080">
              <a:lnSpc>
                <a:spcPct val="91500"/>
              </a:lnSpc>
              <a:spcBef>
                <a:spcPts val="275"/>
              </a:spcBef>
            </a:pPr>
            <a:r>
              <a:rPr sz="1700" b="1" dirty="0">
                <a:latin typeface="Calibri"/>
                <a:cs typeface="Calibri"/>
              </a:rPr>
              <a:t>5 </a:t>
            </a:r>
            <a:r>
              <a:rPr sz="1700" b="1" spc="-5" dirty="0">
                <a:latin typeface="Calibri"/>
                <a:cs typeface="Calibri"/>
              </a:rPr>
              <a:t>members </a:t>
            </a:r>
            <a:r>
              <a:rPr sz="1700" spc="-5" dirty="0">
                <a:latin typeface="Calibri"/>
                <a:cs typeface="Calibri"/>
              </a:rPr>
              <a:t>personally present </a:t>
            </a:r>
            <a:r>
              <a:rPr sz="1700" dirty="0">
                <a:latin typeface="Calibri"/>
                <a:cs typeface="Calibri"/>
              </a:rPr>
              <a:t>if the  number </a:t>
            </a:r>
            <a:r>
              <a:rPr sz="1700" spc="-5" dirty="0">
                <a:latin typeface="Calibri"/>
                <a:cs typeface="Calibri"/>
              </a:rPr>
              <a:t>of members </a:t>
            </a:r>
            <a:r>
              <a:rPr sz="1700" dirty="0">
                <a:latin typeface="Calibri"/>
                <a:cs typeface="Calibri"/>
              </a:rPr>
              <a:t>as </a:t>
            </a:r>
            <a:r>
              <a:rPr sz="1700" spc="-5" dirty="0">
                <a:latin typeface="Calibri"/>
                <a:cs typeface="Calibri"/>
              </a:rPr>
              <a:t>on </a:t>
            </a:r>
            <a:r>
              <a:rPr sz="1700" dirty="0">
                <a:latin typeface="Calibri"/>
                <a:cs typeface="Calibri"/>
              </a:rPr>
              <a:t>the </a:t>
            </a:r>
            <a:r>
              <a:rPr sz="1700" spc="-10" dirty="0">
                <a:latin typeface="Calibri"/>
                <a:cs typeface="Calibri"/>
              </a:rPr>
              <a:t>date </a:t>
            </a:r>
            <a:r>
              <a:rPr sz="1700" spc="-5" dirty="0">
                <a:latin typeface="Calibri"/>
                <a:cs typeface="Calibri"/>
              </a:rPr>
              <a:t>of  </a:t>
            </a:r>
            <a:r>
              <a:rPr sz="1700" dirty="0">
                <a:latin typeface="Calibri"/>
                <a:cs typeface="Calibri"/>
              </a:rPr>
              <a:t>meeting is </a:t>
            </a:r>
            <a:r>
              <a:rPr sz="1700" b="1" spc="-5" dirty="0">
                <a:latin typeface="Calibri"/>
                <a:cs typeface="Calibri"/>
              </a:rPr>
              <a:t>not </a:t>
            </a:r>
            <a:r>
              <a:rPr sz="1700" b="1" spc="-10" dirty="0">
                <a:latin typeface="Calibri"/>
                <a:cs typeface="Calibri"/>
              </a:rPr>
              <a:t>more </a:t>
            </a:r>
            <a:r>
              <a:rPr sz="1700" b="1" spc="-5" dirty="0">
                <a:latin typeface="Calibri"/>
                <a:cs typeface="Calibri"/>
              </a:rPr>
              <a:t>than one</a:t>
            </a:r>
            <a:r>
              <a:rPr sz="1700" b="1" spc="-20" dirty="0">
                <a:latin typeface="Calibri"/>
                <a:cs typeface="Calibri"/>
              </a:rPr>
              <a:t> </a:t>
            </a:r>
            <a:r>
              <a:rPr sz="1700" b="1" spc="-5" dirty="0">
                <a:latin typeface="Calibri"/>
                <a:cs typeface="Calibri"/>
              </a:rPr>
              <a:t>thousand</a:t>
            </a:r>
            <a:endParaRPr sz="1700">
              <a:latin typeface="Calibri"/>
              <a:cs typeface="Calibri"/>
            </a:endParaRPr>
          </a:p>
        </p:txBody>
      </p:sp>
      <p:sp>
        <p:nvSpPr>
          <p:cNvPr id="6" name="object 6"/>
          <p:cNvSpPr/>
          <p:nvPr/>
        </p:nvSpPr>
        <p:spPr>
          <a:xfrm>
            <a:off x="831341" y="3711702"/>
            <a:ext cx="4528185" cy="1495425"/>
          </a:xfrm>
          <a:custGeom>
            <a:avLst/>
            <a:gdLst/>
            <a:ahLst/>
            <a:cxnLst/>
            <a:rect l="l" t="t" r="r" b="b"/>
            <a:pathLst>
              <a:path w="4528185" h="1495425">
                <a:moveTo>
                  <a:pt x="0" y="1495044"/>
                </a:moveTo>
                <a:lnTo>
                  <a:pt x="4527804" y="1495044"/>
                </a:lnTo>
                <a:lnTo>
                  <a:pt x="4527804" y="0"/>
                </a:lnTo>
                <a:lnTo>
                  <a:pt x="0" y="0"/>
                </a:lnTo>
                <a:lnTo>
                  <a:pt x="0" y="1495044"/>
                </a:lnTo>
                <a:close/>
              </a:path>
            </a:pathLst>
          </a:custGeom>
          <a:solidFill>
            <a:srgbClr val="D0D7E8">
              <a:alpha val="90194"/>
            </a:srgbClr>
          </a:solidFill>
        </p:spPr>
        <p:txBody>
          <a:bodyPr wrap="square" lIns="0" tIns="0" rIns="0" bIns="0" rtlCol="0"/>
          <a:lstStyle/>
          <a:p>
            <a:endParaRPr/>
          </a:p>
        </p:txBody>
      </p:sp>
      <p:sp>
        <p:nvSpPr>
          <p:cNvPr id="7" name="object 7"/>
          <p:cNvSpPr/>
          <p:nvPr/>
        </p:nvSpPr>
        <p:spPr>
          <a:xfrm>
            <a:off x="831341" y="3711702"/>
            <a:ext cx="4528185" cy="1495425"/>
          </a:xfrm>
          <a:custGeom>
            <a:avLst/>
            <a:gdLst/>
            <a:ahLst/>
            <a:cxnLst/>
            <a:rect l="l" t="t" r="r" b="b"/>
            <a:pathLst>
              <a:path w="4528185" h="1495425">
                <a:moveTo>
                  <a:pt x="0" y="1495044"/>
                </a:moveTo>
                <a:lnTo>
                  <a:pt x="4527804" y="1495044"/>
                </a:lnTo>
                <a:lnTo>
                  <a:pt x="4527804" y="0"/>
                </a:lnTo>
                <a:lnTo>
                  <a:pt x="0" y="0"/>
                </a:lnTo>
                <a:lnTo>
                  <a:pt x="0" y="1495044"/>
                </a:lnTo>
                <a:close/>
              </a:path>
            </a:pathLst>
          </a:custGeom>
          <a:ln w="25908">
            <a:solidFill>
              <a:srgbClr val="D0D7E8"/>
            </a:solidFill>
          </a:ln>
        </p:spPr>
        <p:txBody>
          <a:bodyPr wrap="square" lIns="0" tIns="0" rIns="0" bIns="0" rtlCol="0"/>
          <a:lstStyle/>
          <a:p>
            <a:endParaRPr/>
          </a:p>
        </p:txBody>
      </p:sp>
      <p:sp>
        <p:nvSpPr>
          <p:cNvPr id="8" name="object 8"/>
          <p:cNvSpPr/>
          <p:nvPr/>
        </p:nvSpPr>
        <p:spPr>
          <a:xfrm>
            <a:off x="835913" y="5197602"/>
            <a:ext cx="4523740" cy="1181100"/>
          </a:xfrm>
          <a:custGeom>
            <a:avLst/>
            <a:gdLst/>
            <a:ahLst/>
            <a:cxnLst/>
            <a:rect l="l" t="t" r="r" b="b"/>
            <a:pathLst>
              <a:path w="4523740" h="1181100">
                <a:moveTo>
                  <a:pt x="0" y="1181100"/>
                </a:moveTo>
                <a:lnTo>
                  <a:pt x="4523232" y="1181100"/>
                </a:lnTo>
                <a:lnTo>
                  <a:pt x="4523232" y="0"/>
                </a:lnTo>
                <a:lnTo>
                  <a:pt x="0" y="0"/>
                </a:lnTo>
                <a:lnTo>
                  <a:pt x="0" y="1181100"/>
                </a:lnTo>
                <a:close/>
              </a:path>
            </a:pathLst>
          </a:custGeom>
          <a:solidFill>
            <a:srgbClr val="D0D7E8">
              <a:alpha val="90194"/>
            </a:srgbClr>
          </a:solidFill>
        </p:spPr>
        <p:txBody>
          <a:bodyPr wrap="square" lIns="0" tIns="0" rIns="0" bIns="0" rtlCol="0"/>
          <a:lstStyle/>
          <a:p>
            <a:endParaRPr/>
          </a:p>
        </p:txBody>
      </p:sp>
      <p:sp>
        <p:nvSpPr>
          <p:cNvPr id="9" name="object 9"/>
          <p:cNvSpPr/>
          <p:nvPr/>
        </p:nvSpPr>
        <p:spPr>
          <a:xfrm>
            <a:off x="835913" y="5197602"/>
            <a:ext cx="4523740" cy="1181100"/>
          </a:xfrm>
          <a:custGeom>
            <a:avLst/>
            <a:gdLst/>
            <a:ahLst/>
            <a:cxnLst/>
            <a:rect l="l" t="t" r="r" b="b"/>
            <a:pathLst>
              <a:path w="4523740" h="1181100">
                <a:moveTo>
                  <a:pt x="0" y="1181100"/>
                </a:moveTo>
                <a:lnTo>
                  <a:pt x="4523232" y="1181100"/>
                </a:lnTo>
                <a:lnTo>
                  <a:pt x="4523232" y="0"/>
                </a:lnTo>
                <a:lnTo>
                  <a:pt x="0" y="0"/>
                </a:lnTo>
                <a:lnTo>
                  <a:pt x="0" y="1181100"/>
                </a:lnTo>
                <a:close/>
              </a:path>
            </a:pathLst>
          </a:custGeom>
          <a:ln w="25907">
            <a:solidFill>
              <a:srgbClr val="D0D7E8"/>
            </a:solidFill>
          </a:ln>
        </p:spPr>
        <p:txBody>
          <a:bodyPr wrap="square" lIns="0" tIns="0" rIns="0" bIns="0" rtlCol="0"/>
          <a:lstStyle/>
          <a:p>
            <a:endParaRPr/>
          </a:p>
        </p:txBody>
      </p:sp>
      <p:sp>
        <p:nvSpPr>
          <p:cNvPr id="10" name="object 10"/>
          <p:cNvSpPr txBox="1"/>
          <p:nvPr/>
        </p:nvSpPr>
        <p:spPr>
          <a:xfrm>
            <a:off x="1542669" y="3935095"/>
            <a:ext cx="3674745" cy="2208530"/>
          </a:xfrm>
          <a:prstGeom prst="rect">
            <a:avLst/>
          </a:prstGeom>
        </p:spPr>
        <p:txBody>
          <a:bodyPr vert="horz" wrap="square" lIns="0" tIns="35560" rIns="0" bIns="0" rtlCol="0">
            <a:spAutoFit/>
          </a:bodyPr>
          <a:lstStyle/>
          <a:p>
            <a:pPr marL="12700" marR="5080">
              <a:lnSpc>
                <a:spcPct val="91400"/>
              </a:lnSpc>
              <a:spcBef>
                <a:spcPts val="280"/>
              </a:spcBef>
            </a:pPr>
            <a:r>
              <a:rPr sz="1700" b="1" dirty="0">
                <a:latin typeface="Calibri"/>
                <a:cs typeface="Calibri"/>
              </a:rPr>
              <a:t>15 </a:t>
            </a:r>
            <a:r>
              <a:rPr sz="1700" b="1" spc="-5" dirty="0">
                <a:latin typeface="Calibri"/>
                <a:cs typeface="Calibri"/>
              </a:rPr>
              <a:t>members </a:t>
            </a:r>
            <a:r>
              <a:rPr sz="1700" spc="-5" dirty="0">
                <a:latin typeface="Calibri"/>
                <a:cs typeface="Calibri"/>
              </a:rPr>
              <a:t>personally present </a:t>
            </a:r>
            <a:r>
              <a:rPr sz="1700" dirty="0">
                <a:latin typeface="Calibri"/>
                <a:cs typeface="Calibri"/>
              </a:rPr>
              <a:t>if the  number of </a:t>
            </a:r>
            <a:r>
              <a:rPr sz="1700" spc="-5" dirty="0">
                <a:latin typeface="Calibri"/>
                <a:cs typeface="Calibri"/>
              </a:rPr>
              <a:t>members </a:t>
            </a:r>
            <a:r>
              <a:rPr sz="1700" dirty="0">
                <a:latin typeface="Calibri"/>
                <a:cs typeface="Calibri"/>
              </a:rPr>
              <a:t>as on the </a:t>
            </a:r>
            <a:r>
              <a:rPr sz="1700" spc="-10" dirty="0">
                <a:latin typeface="Calibri"/>
                <a:cs typeface="Calibri"/>
              </a:rPr>
              <a:t>date </a:t>
            </a:r>
            <a:r>
              <a:rPr sz="1700" spc="-5" dirty="0">
                <a:latin typeface="Calibri"/>
                <a:cs typeface="Calibri"/>
              </a:rPr>
              <a:t>of  </a:t>
            </a:r>
            <a:r>
              <a:rPr sz="1700" dirty="0">
                <a:latin typeface="Calibri"/>
                <a:cs typeface="Calibri"/>
              </a:rPr>
              <a:t>meeting is </a:t>
            </a:r>
            <a:r>
              <a:rPr sz="1700" b="1" spc="-10" dirty="0">
                <a:latin typeface="Calibri"/>
                <a:cs typeface="Calibri"/>
              </a:rPr>
              <a:t>between </a:t>
            </a:r>
            <a:r>
              <a:rPr sz="1700" b="1" spc="-5" dirty="0">
                <a:latin typeface="Calibri"/>
                <a:cs typeface="Calibri"/>
              </a:rPr>
              <a:t>one thousand </a:t>
            </a:r>
            <a:r>
              <a:rPr sz="1700" b="1" spc="-10" dirty="0">
                <a:latin typeface="Calibri"/>
                <a:cs typeface="Calibri"/>
              </a:rPr>
              <a:t>to </a:t>
            </a:r>
            <a:r>
              <a:rPr sz="1700" b="1" spc="-5" dirty="0">
                <a:latin typeface="Calibri"/>
                <a:cs typeface="Calibri"/>
              </a:rPr>
              <a:t>five  thousand</a:t>
            </a:r>
            <a:endParaRPr sz="1700">
              <a:latin typeface="Calibri"/>
              <a:cs typeface="Calibri"/>
            </a:endParaRPr>
          </a:p>
          <a:p>
            <a:pPr>
              <a:lnSpc>
                <a:spcPct val="100000"/>
              </a:lnSpc>
            </a:pPr>
            <a:endParaRPr sz="1700">
              <a:latin typeface="Times New Roman"/>
              <a:cs typeface="Times New Roman"/>
            </a:endParaRPr>
          </a:p>
          <a:p>
            <a:pPr>
              <a:lnSpc>
                <a:spcPct val="100000"/>
              </a:lnSpc>
              <a:spcBef>
                <a:spcPts val="35"/>
              </a:spcBef>
            </a:pPr>
            <a:endParaRPr sz="1700">
              <a:latin typeface="Times New Roman"/>
              <a:cs typeface="Times New Roman"/>
            </a:endParaRPr>
          </a:p>
          <a:p>
            <a:pPr marL="15875" marR="325755" algn="just">
              <a:lnSpc>
                <a:spcPct val="91500"/>
              </a:lnSpc>
            </a:pPr>
            <a:r>
              <a:rPr sz="1700" b="1" dirty="0">
                <a:latin typeface="Calibri"/>
                <a:cs typeface="Calibri"/>
              </a:rPr>
              <a:t>30 </a:t>
            </a:r>
            <a:r>
              <a:rPr sz="1700" b="1" spc="-10" dirty="0">
                <a:latin typeface="Calibri"/>
                <a:cs typeface="Calibri"/>
              </a:rPr>
              <a:t>members </a:t>
            </a:r>
            <a:r>
              <a:rPr sz="1700" spc="-5" dirty="0">
                <a:latin typeface="Calibri"/>
                <a:cs typeface="Calibri"/>
              </a:rPr>
              <a:t>personally present </a:t>
            </a:r>
            <a:r>
              <a:rPr sz="1700" dirty="0">
                <a:latin typeface="Calibri"/>
                <a:cs typeface="Calibri"/>
              </a:rPr>
              <a:t>if the  number </a:t>
            </a:r>
            <a:r>
              <a:rPr sz="1700" spc="-5" dirty="0">
                <a:latin typeface="Calibri"/>
                <a:cs typeface="Calibri"/>
              </a:rPr>
              <a:t>of members </a:t>
            </a:r>
            <a:r>
              <a:rPr sz="1700" dirty="0">
                <a:latin typeface="Calibri"/>
                <a:cs typeface="Calibri"/>
              </a:rPr>
              <a:t>as </a:t>
            </a:r>
            <a:r>
              <a:rPr sz="1700" spc="-5" dirty="0">
                <a:latin typeface="Calibri"/>
                <a:cs typeface="Calibri"/>
              </a:rPr>
              <a:t>on </a:t>
            </a:r>
            <a:r>
              <a:rPr sz="1700" dirty="0">
                <a:latin typeface="Calibri"/>
                <a:cs typeface="Calibri"/>
              </a:rPr>
              <a:t>the </a:t>
            </a:r>
            <a:r>
              <a:rPr sz="1700" spc="-10" dirty="0">
                <a:latin typeface="Calibri"/>
                <a:cs typeface="Calibri"/>
              </a:rPr>
              <a:t>date</a:t>
            </a:r>
            <a:r>
              <a:rPr sz="1700" spc="-120" dirty="0">
                <a:latin typeface="Calibri"/>
                <a:cs typeface="Calibri"/>
              </a:rPr>
              <a:t> </a:t>
            </a:r>
            <a:r>
              <a:rPr sz="1700" spc="-5" dirty="0">
                <a:latin typeface="Calibri"/>
                <a:cs typeface="Calibri"/>
              </a:rPr>
              <a:t>of  </a:t>
            </a:r>
            <a:r>
              <a:rPr sz="1700" dirty="0">
                <a:latin typeface="Calibri"/>
                <a:cs typeface="Calibri"/>
              </a:rPr>
              <a:t>meeting </a:t>
            </a:r>
            <a:r>
              <a:rPr sz="1700" b="1" spc="-15" dirty="0">
                <a:latin typeface="Calibri"/>
                <a:cs typeface="Calibri"/>
              </a:rPr>
              <a:t>exceeds </a:t>
            </a:r>
            <a:r>
              <a:rPr sz="1700" b="1" spc="-5" dirty="0">
                <a:latin typeface="Calibri"/>
                <a:cs typeface="Calibri"/>
              </a:rPr>
              <a:t>five</a:t>
            </a:r>
            <a:r>
              <a:rPr sz="1700" b="1" spc="-25" dirty="0">
                <a:latin typeface="Calibri"/>
                <a:cs typeface="Calibri"/>
              </a:rPr>
              <a:t> </a:t>
            </a:r>
            <a:r>
              <a:rPr sz="1700" b="1" spc="-5" dirty="0">
                <a:latin typeface="Calibri"/>
                <a:cs typeface="Calibri"/>
              </a:rPr>
              <a:t>thousand</a:t>
            </a:r>
            <a:endParaRPr sz="1700">
              <a:latin typeface="Calibri"/>
              <a:cs typeface="Calibri"/>
            </a:endParaRPr>
          </a:p>
        </p:txBody>
      </p:sp>
      <p:sp>
        <p:nvSpPr>
          <p:cNvPr id="11" name="object 11"/>
          <p:cNvSpPr/>
          <p:nvPr/>
        </p:nvSpPr>
        <p:spPr>
          <a:xfrm>
            <a:off x="761" y="1215389"/>
            <a:ext cx="1903730" cy="1493520"/>
          </a:xfrm>
          <a:custGeom>
            <a:avLst/>
            <a:gdLst/>
            <a:ahLst/>
            <a:cxnLst/>
            <a:rect l="l" t="t" r="r" b="b"/>
            <a:pathLst>
              <a:path w="1903730" h="1493520">
                <a:moveTo>
                  <a:pt x="951738" y="0"/>
                </a:moveTo>
                <a:lnTo>
                  <a:pt x="897731" y="1182"/>
                </a:lnTo>
                <a:lnTo>
                  <a:pt x="844514" y="4687"/>
                </a:lnTo>
                <a:lnTo>
                  <a:pt x="792168" y="10451"/>
                </a:lnTo>
                <a:lnTo>
                  <a:pt x="740773" y="18412"/>
                </a:lnTo>
                <a:lnTo>
                  <a:pt x="690410" y="28506"/>
                </a:lnTo>
                <a:lnTo>
                  <a:pt x="641158" y="40671"/>
                </a:lnTo>
                <a:lnTo>
                  <a:pt x="593099" y="54842"/>
                </a:lnTo>
                <a:lnTo>
                  <a:pt x="546311" y="70958"/>
                </a:lnTo>
                <a:lnTo>
                  <a:pt x="500877" y="88955"/>
                </a:lnTo>
                <a:lnTo>
                  <a:pt x="456875" y="108769"/>
                </a:lnTo>
                <a:lnTo>
                  <a:pt x="414387" y="130339"/>
                </a:lnTo>
                <a:lnTo>
                  <a:pt x="373493" y="153600"/>
                </a:lnTo>
                <a:lnTo>
                  <a:pt x="334273" y="178490"/>
                </a:lnTo>
                <a:lnTo>
                  <a:pt x="296808" y="204946"/>
                </a:lnTo>
                <a:lnTo>
                  <a:pt x="261177" y="232904"/>
                </a:lnTo>
                <a:lnTo>
                  <a:pt x="227462" y="262302"/>
                </a:lnTo>
                <a:lnTo>
                  <a:pt x="195742" y="293076"/>
                </a:lnTo>
                <a:lnTo>
                  <a:pt x="166098" y="325163"/>
                </a:lnTo>
                <a:lnTo>
                  <a:pt x="138610" y="358501"/>
                </a:lnTo>
                <a:lnTo>
                  <a:pt x="113359" y="393025"/>
                </a:lnTo>
                <a:lnTo>
                  <a:pt x="90424" y="428674"/>
                </a:lnTo>
                <a:lnTo>
                  <a:pt x="69887" y="465384"/>
                </a:lnTo>
                <a:lnTo>
                  <a:pt x="51828" y="503091"/>
                </a:lnTo>
                <a:lnTo>
                  <a:pt x="36326" y="541733"/>
                </a:lnTo>
                <a:lnTo>
                  <a:pt x="23463" y="581248"/>
                </a:lnTo>
                <a:lnTo>
                  <a:pt x="13318" y="621570"/>
                </a:lnTo>
                <a:lnTo>
                  <a:pt x="5972" y="662639"/>
                </a:lnTo>
                <a:lnTo>
                  <a:pt x="1506" y="704389"/>
                </a:lnTo>
                <a:lnTo>
                  <a:pt x="0" y="746760"/>
                </a:lnTo>
                <a:lnTo>
                  <a:pt x="1506" y="789130"/>
                </a:lnTo>
                <a:lnTo>
                  <a:pt x="5972" y="830880"/>
                </a:lnTo>
                <a:lnTo>
                  <a:pt x="13318" y="871949"/>
                </a:lnTo>
                <a:lnTo>
                  <a:pt x="23463" y="912271"/>
                </a:lnTo>
                <a:lnTo>
                  <a:pt x="36326" y="951786"/>
                </a:lnTo>
                <a:lnTo>
                  <a:pt x="51828" y="990428"/>
                </a:lnTo>
                <a:lnTo>
                  <a:pt x="69887" y="1028135"/>
                </a:lnTo>
                <a:lnTo>
                  <a:pt x="90424" y="1064845"/>
                </a:lnTo>
                <a:lnTo>
                  <a:pt x="113359" y="1100494"/>
                </a:lnTo>
                <a:lnTo>
                  <a:pt x="138610" y="1135018"/>
                </a:lnTo>
                <a:lnTo>
                  <a:pt x="166098" y="1168356"/>
                </a:lnTo>
                <a:lnTo>
                  <a:pt x="195742" y="1200443"/>
                </a:lnTo>
                <a:lnTo>
                  <a:pt x="227462" y="1231217"/>
                </a:lnTo>
                <a:lnTo>
                  <a:pt x="261177" y="1260615"/>
                </a:lnTo>
                <a:lnTo>
                  <a:pt x="296808" y="1288573"/>
                </a:lnTo>
                <a:lnTo>
                  <a:pt x="334273" y="1315029"/>
                </a:lnTo>
                <a:lnTo>
                  <a:pt x="373493" y="1339919"/>
                </a:lnTo>
                <a:lnTo>
                  <a:pt x="414387" y="1363180"/>
                </a:lnTo>
                <a:lnTo>
                  <a:pt x="456875" y="1384750"/>
                </a:lnTo>
                <a:lnTo>
                  <a:pt x="500877" y="1404564"/>
                </a:lnTo>
                <a:lnTo>
                  <a:pt x="546311" y="1422561"/>
                </a:lnTo>
                <a:lnTo>
                  <a:pt x="593099" y="1438677"/>
                </a:lnTo>
                <a:lnTo>
                  <a:pt x="641158" y="1452848"/>
                </a:lnTo>
                <a:lnTo>
                  <a:pt x="690410" y="1465013"/>
                </a:lnTo>
                <a:lnTo>
                  <a:pt x="740773" y="1475107"/>
                </a:lnTo>
                <a:lnTo>
                  <a:pt x="792168" y="1483068"/>
                </a:lnTo>
                <a:lnTo>
                  <a:pt x="844514" y="1488832"/>
                </a:lnTo>
                <a:lnTo>
                  <a:pt x="897731" y="1492337"/>
                </a:lnTo>
                <a:lnTo>
                  <a:pt x="951738" y="1493520"/>
                </a:lnTo>
                <a:lnTo>
                  <a:pt x="1005747" y="1492337"/>
                </a:lnTo>
                <a:lnTo>
                  <a:pt x="1058965" y="1488832"/>
                </a:lnTo>
                <a:lnTo>
                  <a:pt x="1111313" y="1483068"/>
                </a:lnTo>
                <a:lnTo>
                  <a:pt x="1162709" y="1475107"/>
                </a:lnTo>
                <a:lnTo>
                  <a:pt x="1213074" y="1465013"/>
                </a:lnTo>
                <a:lnTo>
                  <a:pt x="1262327" y="1452848"/>
                </a:lnTo>
                <a:lnTo>
                  <a:pt x="1310387" y="1438677"/>
                </a:lnTo>
                <a:lnTo>
                  <a:pt x="1357175" y="1422561"/>
                </a:lnTo>
                <a:lnTo>
                  <a:pt x="1402609" y="1404564"/>
                </a:lnTo>
                <a:lnTo>
                  <a:pt x="1446611" y="1384750"/>
                </a:lnTo>
                <a:lnTo>
                  <a:pt x="1489099" y="1363180"/>
                </a:lnTo>
                <a:lnTo>
                  <a:pt x="1529992" y="1339919"/>
                </a:lnTo>
                <a:lnTo>
                  <a:pt x="1569212" y="1315029"/>
                </a:lnTo>
                <a:lnTo>
                  <a:pt x="1606677" y="1288573"/>
                </a:lnTo>
                <a:lnTo>
                  <a:pt x="1642307" y="1260615"/>
                </a:lnTo>
                <a:lnTo>
                  <a:pt x="1676022" y="1231217"/>
                </a:lnTo>
                <a:lnTo>
                  <a:pt x="1707741" y="1200443"/>
                </a:lnTo>
                <a:lnTo>
                  <a:pt x="1737384" y="1168356"/>
                </a:lnTo>
                <a:lnTo>
                  <a:pt x="1764871" y="1135018"/>
                </a:lnTo>
                <a:lnTo>
                  <a:pt x="1790122" y="1100494"/>
                </a:lnTo>
                <a:lnTo>
                  <a:pt x="1813055" y="1064845"/>
                </a:lnTo>
                <a:lnTo>
                  <a:pt x="1833591" y="1028135"/>
                </a:lnTo>
                <a:lnTo>
                  <a:pt x="1851650" y="990428"/>
                </a:lnTo>
                <a:lnTo>
                  <a:pt x="1867151" y="951786"/>
                </a:lnTo>
                <a:lnTo>
                  <a:pt x="1880014" y="912271"/>
                </a:lnTo>
                <a:lnTo>
                  <a:pt x="1890158" y="871949"/>
                </a:lnTo>
                <a:lnTo>
                  <a:pt x="1897503" y="830880"/>
                </a:lnTo>
                <a:lnTo>
                  <a:pt x="1901969" y="789130"/>
                </a:lnTo>
                <a:lnTo>
                  <a:pt x="1903476" y="746760"/>
                </a:lnTo>
                <a:lnTo>
                  <a:pt x="1901969" y="704389"/>
                </a:lnTo>
                <a:lnTo>
                  <a:pt x="1897503" y="662639"/>
                </a:lnTo>
                <a:lnTo>
                  <a:pt x="1890158" y="621570"/>
                </a:lnTo>
                <a:lnTo>
                  <a:pt x="1880014" y="581248"/>
                </a:lnTo>
                <a:lnTo>
                  <a:pt x="1867151" y="541733"/>
                </a:lnTo>
                <a:lnTo>
                  <a:pt x="1851650" y="503091"/>
                </a:lnTo>
                <a:lnTo>
                  <a:pt x="1833591" y="465384"/>
                </a:lnTo>
                <a:lnTo>
                  <a:pt x="1813055" y="428674"/>
                </a:lnTo>
                <a:lnTo>
                  <a:pt x="1790122" y="393025"/>
                </a:lnTo>
                <a:lnTo>
                  <a:pt x="1764871" y="358501"/>
                </a:lnTo>
                <a:lnTo>
                  <a:pt x="1737384" y="325163"/>
                </a:lnTo>
                <a:lnTo>
                  <a:pt x="1707741" y="293076"/>
                </a:lnTo>
                <a:lnTo>
                  <a:pt x="1676022" y="262302"/>
                </a:lnTo>
                <a:lnTo>
                  <a:pt x="1642307" y="232904"/>
                </a:lnTo>
                <a:lnTo>
                  <a:pt x="1606677" y="204946"/>
                </a:lnTo>
                <a:lnTo>
                  <a:pt x="1569212" y="178490"/>
                </a:lnTo>
                <a:lnTo>
                  <a:pt x="1529992" y="153600"/>
                </a:lnTo>
                <a:lnTo>
                  <a:pt x="1489099" y="130339"/>
                </a:lnTo>
                <a:lnTo>
                  <a:pt x="1446611" y="108769"/>
                </a:lnTo>
                <a:lnTo>
                  <a:pt x="1402609" y="88955"/>
                </a:lnTo>
                <a:lnTo>
                  <a:pt x="1357175" y="70958"/>
                </a:lnTo>
                <a:lnTo>
                  <a:pt x="1310387" y="54842"/>
                </a:lnTo>
                <a:lnTo>
                  <a:pt x="1262327" y="40671"/>
                </a:lnTo>
                <a:lnTo>
                  <a:pt x="1213074" y="28506"/>
                </a:lnTo>
                <a:lnTo>
                  <a:pt x="1162709" y="18412"/>
                </a:lnTo>
                <a:lnTo>
                  <a:pt x="1111313" y="10451"/>
                </a:lnTo>
                <a:lnTo>
                  <a:pt x="1058965" y="4687"/>
                </a:lnTo>
                <a:lnTo>
                  <a:pt x="1005747" y="1182"/>
                </a:lnTo>
                <a:lnTo>
                  <a:pt x="951738" y="0"/>
                </a:lnTo>
                <a:close/>
              </a:path>
            </a:pathLst>
          </a:custGeom>
          <a:solidFill>
            <a:srgbClr val="4F81BC"/>
          </a:solidFill>
        </p:spPr>
        <p:txBody>
          <a:bodyPr wrap="square" lIns="0" tIns="0" rIns="0" bIns="0" rtlCol="0"/>
          <a:lstStyle/>
          <a:p>
            <a:endParaRPr/>
          </a:p>
        </p:txBody>
      </p:sp>
      <p:sp>
        <p:nvSpPr>
          <p:cNvPr id="12" name="object 12"/>
          <p:cNvSpPr/>
          <p:nvPr/>
        </p:nvSpPr>
        <p:spPr>
          <a:xfrm>
            <a:off x="761" y="1215389"/>
            <a:ext cx="1903730" cy="1493520"/>
          </a:xfrm>
          <a:custGeom>
            <a:avLst/>
            <a:gdLst/>
            <a:ahLst/>
            <a:cxnLst/>
            <a:rect l="l" t="t" r="r" b="b"/>
            <a:pathLst>
              <a:path w="1903730" h="1493520">
                <a:moveTo>
                  <a:pt x="0" y="746760"/>
                </a:moveTo>
                <a:lnTo>
                  <a:pt x="1506" y="704389"/>
                </a:lnTo>
                <a:lnTo>
                  <a:pt x="5972" y="662639"/>
                </a:lnTo>
                <a:lnTo>
                  <a:pt x="13318" y="621570"/>
                </a:lnTo>
                <a:lnTo>
                  <a:pt x="23463" y="581248"/>
                </a:lnTo>
                <a:lnTo>
                  <a:pt x="36326" y="541733"/>
                </a:lnTo>
                <a:lnTo>
                  <a:pt x="51828" y="503091"/>
                </a:lnTo>
                <a:lnTo>
                  <a:pt x="69887" y="465384"/>
                </a:lnTo>
                <a:lnTo>
                  <a:pt x="90424" y="428674"/>
                </a:lnTo>
                <a:lnTo>
                  <a:pt x="113359" y="393025"/>
                </a:lnTo>
                <a:lnTo>
                  <a:pt x="138610" y="358501"/>
                </a:lnTo>
                <a:lnTo>
                  <a:pt x="166098" y="325163"/>
                </a:lnTo>
                <a:lnTo>
                  <a:pt x="195742" y="293076"/>
                </a:lnTo>
                <a:lnTo>
                  <a:pt x="227462" y="262302"/>
                </a:lnTo>
                <a:lnTo>
                  <a:pt x="261177" y="232904"/>
                </a:lnTo>
                <a:lnTo>
                  <a:pt x="296808" y="204946"/>
                </a:lnTo>
                <a:lnTo>
                  <a:pt x="334273" y="178490"/>
                </a:lnTo>
                <a:lnTo>
                  <a:pt x="373493" y="153600"/>
                </a:lnTo>
                <a:lnTo>
                  <a:pt x="414387" y="130339"/>
                </a:lnTo>
                <a:lnTo>
                  <a:pt x="456875" y="108769"/>
                </a:lnTo>
                <a:lnTo>
                  <a:pt x="500877" y="88955"/>
                </a:lnTo>
                <a:lnTo>
                  <a:pt x="546311" y="70958"/>
                </a:lnTo>
                <a:lnTo>
                  <a:pt x="593099" y="54842"/>
                </a:lnTo>
                <a:lnTo>
                  <a:pt x="641158" y="40671"/>
                </a:lnTo>
                <a:lnTo>
                  <a:pt x="690410" y="28506"/>
                </a:lnTo>
                <a:lnTo>
                  <a:pt x="740773" y="18412"/>
                </a:lnTo>
                <a:lnTo>
                  <a:pt x="792168" y="10451"/>
                </a:lnTo>
                <a:lnTo>
                  <a:pt x="844514" y="4687"/>
                </a:lnTo>
                <a:lnTo>
                  <a:pt x="897731" y="1182"/>
                </a:lnTo>
                <a:lnTo>
                  <a:pt x="951738" y="0"/>
                </a:lnTo>
                <a:lnTo>
                  <a:pt x="1005747" y="1182"/>
                </a:lnTo>
                <a:lnTo>
                  <a:pt x="1058965" y="4687"/>
                </a:lnTo>
                <a:lnTo>
                  <a:pt x="1111313" y="10451"/>
                </a:lnTo>
                <a:lnTo>
                  <a:pt x="1162709" y="18412"/>
                </a:lnTo>
                <a:lnTo>
                  <a:pt x="1213074" y="28506"/>
                </a:lnTo>
                <a:lnTo>
                  <a:pt x="1262327" y="40671"/>
                </a:lnTo>
                <a:lnTo>
                  <a:pt x="1310387" y="54842"/>
                </a:lnTo>
                <a:lnTo>
                  <a:pt x="1357175" y="70958"/>
                </a:lnTo>
                <a:lnTo>
                  <a:pt x="1402609" y="88955"/>
                </a:lnTo>
                <a:lnTo>
                  <a:pt x="1446611" y="108769"/>
                </a:lnTo>
                <a:lnTo>
                  <a:pt x="1489099" y="130339"/>
                </a:lnTo>
                <a:lnTo>
                  <a:pt x="1529992" y="153600"/>
                </a:lnTo>
                <a:lnTo>
                  <a:pt x="1569212" y="178490"/>
                </a:lnTo>
                <a:lnTo>
                  <a:pt x="1606677" y="204946"/>
                </a:lnTo>
                <a:lnTo>
                  <a:pt x="1642307" y="232904"/>
                </a:lnTo>
                <a:lnTo>
                  <a:pt x="1676022" y="262302"/>
                </a:lnTo>
                <a:lnTo>
                  <a:pt x="1707741" y="293076"/>
                </a:lnTo>
                <a:lnTo>
                  <a:pt x="1737384" y="325163"/>
                </a:lnTo>
                <a:lnTo>
                  <a:pt x="1764871" y="358501"/>
                </a:lnTo>
                <a:lnTo>
                  <a:pt x="1790122" y="393025"/>
                </a:lnTo>
                <a:lnTo>
                  <a:pt x="1813055" y="428674"/>
                </a:lnTo>
                <a:lnTo>
                  <a:pt x="1833591" y="465384"/>
                </a:lnTo>
                <a:lnTo>
                  <a:pt x="1851650" y="503091"/>
                </a:lnTo>
                <a:lnTo>
                  <a:pt x="1867151" y="541733"/>
                </a:lnTo>
                <a:lnTo>
                  <a:pt x="1880014" y="581248"/>
                </a:lnTo>
                <a:lnTo>
                  <a:pt x="1890158" y="621570"/>
                </a:lnTo>
                <a:lnTo>
                  <a:pt x="1897503" y="662639"/>
                </a:lnTo>
                <a:lnTo>
                  <a:pt x="1901969" y="704389"/>
                </a:lnTo>
                <a:lnTo>
                  <a:pt x="1903476" y="746760"/>
                </a:lnTo>
                <a:lnTo>
                  <a:pt x="1901969" y="789130"/>
                </a:lnTo>
                <a:lnTo>
                  <a:pt x="1897503" y="830880"/>
                </a:lnTo>
                <a:lnTo>
                  <a:pt x="1890158" y="871949"/>
                </a:lnTo>
                <a:lnTo>
                  <a:pt x="1880014" y="912271"/>
                </a:lnTo>
                <a:lnTo>
                  <a:pt x="1867151" y="951786"/>
                </a:lnTo>
                <a:lnTo>
                  <a:pt x="1851650" y="990428"/>
                </a:lnTo>
                <a:lnTo>
                  <a:pt x="1833591" y="1028135"/>
                </a:lnTo>
                <a:lnTo>
                  <a:pt x="1813055" y="1064845"/>
                </a:lnTo>
                <a:lnTo>
                  <a:pt x="1790122" y="1100494"/>
                </a:lnTo>
                <a:lnTo>
                  <a:pt x="1764871" y="1135018"/>
                </a:lnTo>
                <a:lnTo>
                  <a:pt x="1737384" y="1168356"/>
                </a:lnTo>
                <a:lnTo>
                  <a:pt x="1707741" y="1200443"/>
                </a:lnTo>
                <a:lnTo>
                  <a:pt x="1676022" y="1231217"/>
                </a:lnTo>
                <a:lnTo>
                  <a:pt x="1642307" y="1260615"/>
                </a:lnTo>
                <a:lnTo>
                  <a:pt x="1606677" y="1288573"/>
                </a:lnTo>
                <a:lnTo>
                  <a:pt x="1569212" y="1315029"/>
                </a:lnTo>
                <a:lnTo>
                  <a:pt x="1529992" y="1339919"/>
                </a:lnTo>
                <a:lnTo>
                  <a:pt x="1489099" y="1363180"/>
                </a:lnTo>
                <a:lnTo>
                  <a:pt x="1446611" y="1384750"/>
                </a:lnTo>
                <a:lnTo>
                  <a:pt x="1402609" y="1404564"/>
                </a:lnTo>
                <a:lnTo>
                  <a:pt x="1357175" y="1422561"/>
                </a:lnTo>
                <a:lnTo>
                  <a:pt x="1310387" y="1438677"/>
                </a:lnTo>
                <a:lnTo>
                  <a:pt x="1262327" y="1452848"/>
                </a:lnTo>
                <a:lnTo>
                  <a:pt x="1213074" y="1465013"/>
                </a:lnTo>
                <a:lnTo>
                  <a:pt x="1162709" y="1475107"/>
                </a:lnTo>
                <a:lnTo>
                  <a:pt x="1111313" y="1483068"/>
                </a:lnTo>
                <a:lnTo>
                  <a:pt x="1058965" y="1488832"/>
                </a:lnTo>
                <a:lnTo>
                  <a:pt x="1005747" y="1492337"/>
                </a:lnTo>
                <a:lnTo>
                  <a:pt x="951738" y="1493520"/>
                </a:lnTo>
                <a:lnTo>
                  <a:pt x="897731" y="1492337"/>
                </a:lnTo>
                <a:lnTo>
                  <a:pt x="844514" y="1488832"/>
                </a:lnTo>
                <a:lnTo>
                  <a:pt x="792168" y="1483068"/>
                </a:lnTo>
                <a:lnTo>
                  <a:pt x="740773" y="1475107"/>
                </a:lnTo>
                <a:lnTo>
                  <a:pt x="690410" y="1465013"/>
                </a:lnTo>
                <a:lnTo>
                  <a:pt x="641158" y="1452848"/>
                </a:lnTo>
                <a:lnTo>
                  <a:pt x="593099" y="1438677"/>
                </a:lnTo>
                <a:lnTo>
                  <a:pt x="546311" y="1422561"/>
                </a:lnTo>
                <a:lnTo>
                  <a:pt x="500877" y="1404564"/>
                </a:lnTo>
                <a:lnTo>
                  <a:pt x="456875" y="1384750"/>
                </a:lnTo>
                <a:lnTo>
                  <a:pt x="414387" y="1363180"/>
                </a:lnTo>
                <a:lnTo>
                  <a:pt x="373493" y="1339919"/>
                </a:lnTo>
                <a:lnTo>
                  <a:pt x="334273" y="1315029"/>
                </a:lnTo>
                <a:lnTo>
                  <a:pt x="296808" y="1288573"/>
                </a:lnTo>
                <a:lnTo>
                  <a:pt x="261177" y="1260615"/>
                </a:lnTo>
                <a:lnTo>
                  <a:pt x="227462" y="1231217"/>
                </a:lnTo>
                <a:lnTo>
                  <a:pt x="195742" y="1200443"/>
                </a:lnTo>
                <a:lnTo>
                  <a:pt x="166098" y="1168356"/>
                </a:lnTo>
                <a:lnTo>
                  <a:pt x="138610" y="1135018"/>
                </a:lnTo>
                <a:lnTo>
                  <a:pt x="113359" y="1100494"/>
                </a:lnTo>
                <a:lnTo>
                  <a:pt x="90424" y="1064845"/>
                </a:lnTo>
                <a:lnTo>
                  <a:pt x="69887" y="1028135"/>
                </a:lnTo>
                <a:lnTo>
                  <a:pt x="51828" y="990428"/>
                </a:lnTo>
                <a:lnTo>
                  <a:pt x="36326" y="951786"/>
                </a:lnTo>
                <a:lnTo>
                  <a:pt x="23463" y="912271"/>
                </a:lnTo>
                <a:lnTo>
                  <a:pt x="13318" y="871949"/>
                </a:lnTo>
                <a:lnTo>
                  <a:pt x="5972" y="830880"/>
                </a:lnTo>
                <a:lnTo>
                  <a:pt x="1506" y="789130"/>
                </a:lnTo>
                <a:lnTo>
                  <a:pt x="0" y="746760"/>
                </a:lnTo>
                <a:close/>
              </a:path>
            </a:pathLst>
          </a:custGeom>
          <a:ln w="25908">
            <a:solidFill>
              <a:srgbClr val="FFFFFF"/>
            </a:solidFill>
          </a:ln>
        </p:spPr>
        <p:txBody>
          <a:bodyPr wrap="square" lIns="0" tIns="0" rIns="0" bIns="0" rtlCol="0"/>
          <a:lstStyle/>
          <a:p>
            <a:endParaRPr/>
          </a:p>
        </p:txBody>
      </p:sp>
      <p:sp>
        <p:nvSpPr>
          <p:cNvPr id="13" name="object 13"/>
          <p:cNvSpPr txBox="1"/>
          <p:nvPr/>
        </p:nvSpPr>
        <p:spPr>
          <a:xfrm>
            <a:off x="523748" y="1530222"/>
            <a:ext cx="856615" cy="422275"/>
          </a:xfrm>
          <a:prstGeom prst="rect">
            <a:avLst/>
          </a:prstGeom>
        </p:spPr>
        <p:txBody>
          <a:bodyPr vert="horz" wrap="square" lIns="0" tIns="13335" rIns="0" bIns="0" rtlCol="0">
            <a:spAutoFit/>
          </a:bodyPr>
          <a:lstStyle/>
          <a:p>
            <a:pPr marL="12700">
              <a:lnSpc>
                <a:spcPct val="100000"/>
              </a:lnSpc>
              <a:spcBef>
                <a:spcPts val="105"/>
              </a:spcBef>
            </a:pPr>
            <a:r>
              <a:rPr sz="2600" b="1" spc="-5" dirty="0">
                <a:solidFill>
                  <a:srgbClr val="FFFFFF"/>
                </a:solidFill>
                <a:latin typeface="Calibri"/>
                <a:cs typeface="Calibri"/>
              </a:rPr>
              <a:t>Pub</a:t>
            </a:r>
            <a:r>
              <a:rPr sz="2600" b="1" spc="-15" dirty="0">
                <a:solidFill>
                  <a:srgbClr val="FFFFFF"/>
                </a:solidFill>
                <a:latin typeface="Calibri"/>
                <a:cs typeface="Calibri"/>
              </a:rPr>
              <a:t>l</a:t>
            </a:r>
            <a:r>
              <a:rPr sz="2600" b="1" dirty="0">
                <a:solidFill>
                  <a:srgbClr val="FFFFFF"/>
                </a:solidFill>
                <a:latin typeface="Calibri"/>
                <a:cs typeface="Calibri"/>
              </a:rPr>
              <a:t>ic</a:t>
            </a:r>
            <a:endParaRPr sz="2600">
              <a:latin typeface="Calibri"/>
              <a:cs typeface="Calibri"/>
            </a:endParaRPr>
          </a:p>
        </p:txBody>
      </p:sp>
      <p:sp>
        <p:nvSpPr>
          <p:cNvPr id="14" name="object 14"/>
          <p:cNvSpPr txBox="1"/>
          <p:nvPr/>
        </p:nvSpPr>
        <p:spPr>
          <a:xfrm>
            <a:off x="311607" y="1892935"/>
            <a:ext cx="1278890" cy="422275"/>
          </a:xfrm>
          <a:prstGeom prst="rect">
            <a:avLst/>
          </a:prstGeom>
        </p:spPr>
        <p:txBody>
          <a:bodyPr vert="horz" wrap="square" lIns="0" tIns="13335" rIns="0" bIns="0" rtlCol="0">
            <a:spAutoFit/>
          </a:bodyPr>
          <a:lstStyle/>
          <a:p>
            <a:pPr marL="12700">
              <a:lnSpc>
                <a:spcPct val="100000"/>
              </a:lnSpc>
              <a:spcBef>
                <a:spcPts val="105"/>
              </a:spcBef>
            </a:pPr>
            <a:r>
              <a:rPr sz="2600" b="1" spc="-10" dirty="0">
                <a:solidFill>
                  <a:srgbClr val="FFFFFF"/>
                </a:solidFill>
                <a:latin typeface="Calibri"/>
                <a:cs typeface="Calibri"/>
              </a:rPr>
              <a:t>c</a:t>
            </a:r>
            <a:r>
              <a:rPr sz="2600" b="1" dirty="0">
                <a:solidFill>
                  <a:srgbClr val="FFFFFF"/>
                </a:solidFill>
                <a:latin typeface="Calibri"/>
                <a:cs typeface="Calibri"/>
              </a:rPr>
              <a:t>o</a:t>
            </a:r>
            <a:r>
              <a:rPr sz="2600" b="1" spc="10" dirty="0">
                <a:solidFill>
                  <a:srgbClr val="FFFFFF"/>
                </a:solidFill>
                <a:latin typeface="Calibri"/>
                <a:cs typeface="Calibri"/>
              </a:rPr>
              <a:t>m</a:t>
            </a:r>
            <a:r>
              <a:rPr sz="2600" b="1" dirty="0">
                <a:solidFill>
                  <a:srgbClr val="FFFFFF"/>
                </a:solidFill>
                <a:latin typeface="Calibri"/>
                <a:cs typeface="Calibri"/>
              </a:rPr>
              <a:t>p</a:t>
            </a:r>
            <a:r>
              <a:rPr sz="2600" b="1" spc="-10" dirty="0">
                <a:solidFill>
                  <a:srgbClr val="FFFFFF"/>
                </a:solidFill>
                <a:latin typeface="Calibri"/>
                <a:cs typeface="Calibri"/>
              </a:rPr>
              <a:t>a</a:t>
            </a:r>
            <a:r>
              <a:rPr sz="2600" b="1" spc="-55" dirty="0">
                <a:solidFill>
                  <a:srgbClr val="FFFFFF"/>
                </a:solidFill>
                <a:latin typeface="Calibri"/>
                <a:cs typeface="Calibri"/>
              </a:rPr>
              <a:t>n</a:t>
            </a:r>
            <a:r>
              <a:rPr sz="2600" b="1" dirty="0">
                <a:solidFill>
                  <a:srgbClr val="FFFFFF"/>
                </a:solidFill>
                <a:latin typeface="Calibri"/>
                <a:cs typeface="Calibri"/>
              </a:rPr>
              <a:t>y</a:t>
            </a:r>
            <a:endParaRPr sz="2600">
              <a:latin typeface="Calibri"/>
              <a:cs typeface="Calibri"/>
            </a:endParaRPr>
          </a:p>
        </p:txBody>
      </p:sp>
      <p:sp>
        <p:nvSpPr>
          <p:cNvPr id="15" name="object 15"/>
          <p:cNvSpPr/>
          <p:nvPr/>
        </p:nvSpPr>
        <p:spPr>
          <a:xfrm>
            <a:off x="5955029" y="2298954"/>
            <a:ext cx="2956560" cy="1495425"/>
          </a:xfrm>
          <a:custGeom>
            <a:avLst/>
            <a:gdLst/>
            <a:ahLst/>
            <a:cxnLst/>
            <a:rect l="l" t="t" r="r" b="b"/>
            <a:pathLst>
              <a:path w="2956559" h="1495425">
                <a:moveTo>
                  <a:pt x="0" y="1495044"/>
                </a:moveTo>
                <a:lnTo>
                  <a:pt x="2956560" y="1495044"/>
                </a:lnTo>
                <a:lnTo>
                  <a:pt x="2956560" y="0"/>
                </a:lnTo>
                <a:lnTo>
                  <a:pt x="0" y="0"/>
                </a:lnTo>
                <a:lnTo>
                  <a:pt x="0" y="1495044"/>
                </a:lnTo>
                <a:close/>
              </a:path>
            </a:pathLst>
          </a:custGeom>
          <a:solidFill>
            <a:srgbClr val="D0D7E8">
              <a:alpha val="90194"/>
            </a:srgbClr>
          </a:solidFill>
        </p:spPr>
        <p:txBody>
          <a:bodyPr wrap="square" lIns="0" tIns="0" rIns="0" bIns="0" rtlCol="0"/>
          <a:lstStyle/>
          <a:p>
            <a:endParaRPr/>
          </a:p>
        </p:txBody>
      </p:sp>
      <p:sp>
        <p:nvSpPr>
          <p:cNvPr id="16" name="object 16"/>
          <p:cNvSpPr/>
          <p:nvPr/>
        </p:nvSpPr>
        <p:spPr>
          <a:xfrm>
            <a:off x="5955029" y="2298954"/>
            <a:ext cx="2956560" cy="1495425"/>
          </a:xfrm>
          <a:custGeom>
            <a:avLst/>
            <a:gdLst/>
            <a:ahLst/>
            <a:cxnLst/>
            <a:rect l="l" t="t" r="r" b="b"/>
            <a:pathLst>
              <a:path w="2956559" h="1495425">
                <a:moveTo>
                  <a:pt x="0" y="1495044"/>
                </a:moveTo>
                <a:lnTo>
                  <a:pt x="2956560" y="1495044"/>
                </a:lnTo>
                <a:lnTo>
                  <a:pt x="2956560" y="0"/>
                </a:lnTo>
                <a:lnTo>
                  <a:pt x="0" y="0"/>
                </a:lnTo>
                <a:lnTo>
                  <a:pt x="0" y="1495044"/>
                </a:lnTo>
                <a:close/>
              </a:path>
            </a:pathLst>
          </a:custGeom>
          <a:ln w="25908">
            <a:solidFill>
              <a:srgbClr val="D0D7E8"/>
            </a:solidFill>
          </a:ln>
        </p:spPr>
        <p:txBody>
          <a:bodyPr wrap="square" lIns="0" tIns="0" rIns="0" bIns="0" rtlCol="0"/>
          <a:lstStyle/>
          <a:p>
            <a:endParaRPr/>
          </a:p>
        </p:txBody>
      </p:sp>
      <p:sp>
        <p:nvSpPr>
          <p:cNvPr id="17" name="object 17"/>
          <p:cNvSpPr txBox="1"/>
          <p:nvPr/>
        </p:nvSpPr>
        <p:spPr>
          <a:xfrm>
            <a:off x="6415532" y="2759151"/>
            <a:ext cx="1986914" cy="521970"/>
          </a:xfrm>
          <a:prstGeom prst="rect">
            <a:avLst/>
          </a:prstGeom>
        </p:spPr>
        <p:txBody>
          <a:bodyPr vert="horz" wrap="square" lIns="0" tIns="13335" rIns="0" bIns="0" rtlCol="0">
            <a:spAutoFit/>
          </a:bodyPr>
          <a:lstStyle/>
          <a:p>
            <a:pPr marL="12700">
              <a:lnSpc>
                <a:spcPts val="1950"/>
              </a:lnSpc>
              <a:spcBef>
                <a:spcPts val="105"/>
              </a:spcBef>
            </a:pPr>
            <a:r>
              <a:rPr sz="1700" b="1" dirty="0">
                <a:latin typeface="Calibri"/>
                <a:cs typeface="Calibri"/>
              </a:rPr>
              <a:t>2 </a:t>
            </a:r>
            <a:r>
              <a:rPr sz="1700" b="1" spc="-10" dirty="0">
                <a:latin typeface="Calibri"/>
                <a:cs typeface="Calibri"/>
              </a:rPr>
              <a:t>members</a:t>
            </a:r>
            <a:r>
              <a:rPr sz="1700" b="1" spc="-45" dirty="0">
                <a:latin typeface="Calibri"/>
                <a:cs typeface="Calibri"/>
              </a:rPr>
              <a:t> </a:t>
            </a:r>
            <a:r>
              <a:rPr sz="1700" spc="-5" dirty="0">
                <a:latin typeface="Calibri"/>
                <a:cs typeface="Calibri"/>
              </a:rPr>
              <a:t>personally</a:t>
            </a:r>
            <a:endParaRPr sz="1700">
              <a:latin typeface="Calibri"/>
              <a:cs typeface="Calibri"/>
            </a:endParaRPr>
          </a:p>
          <a:p>
            <a:pPr marL="12700">
              <a:lnSpc>
                <a:spcPts val="1950"/>
              </a:lnSpc>
            </a:pPr>
            <a:r>
              <a:rPr sz="1700" spc="-5" dirty="0">
                <a:latin typeface="Calibri"/>
                <a:cs typeface="Calibri"/>
              </a:rPr>
              <a:t>present</a:t>
            </a:r>
            <a:endParaRPr sz="1700">
              <a:latin typeface="Calibri"/>
              <a:cs typeface="Calibri"/>
            </a:endParaRPr>
          </a:p>
        </p:txBody>
      </p:sp>
      <p:sp>
        <p:nvSpPr>
          <p:cNvPr id="18" name="object 18"/>
          <p:cNvSpPr/>
          <p:nvPr/>
        </p:nvSpPr>
        <p:spPr>
          <a:xfrm>
            <a:off x="5339334" y="1215389"/>
            <a:ext cx="1876425" cy="1493520"/>
          </a:xfrm>
          <a:custGeom>
            <a:avLst/>
            <a:gdLst/>
            <a:ahLst/>
            <a:cxnLst/>
            <a:rect l="l" t="t" r="r" b="b"/>
            <a:pathLst>
              <a:path w="1876425" h="1493520">
                <a:moveTo>
                  <a:pt x="938021" y="0"/>
                </a:moveTo>
                <a:lnTo>
                  <a:pt x="884795" y="1182"/>
                </a:lnTo>
                <a:lnTo>
                  <a:pt x="832347" y="4687"/>
                </a:lnTo>
                <a:lnTo>
                  <a:pt x="780757" y="10451"/>
                </a:lnTo>
                <a:lnTo>
                  <a:pt x="730104" y="18412"/>
                </a:lnTo>
                <a:lnTo>
                  <a:pt x="680467" y="28506"/>
                </a:lnTo>
                <a:lnTo>
                  <a:pt x="631926" y="40671"/>
                </a:lnTo>
                <a:lnTo>
                  <a:pt x="584559" y="54842"/>
                </a:lnTo>
                <a:lnTo>
                  <a:pt x="538447" y="70958"/>
                </a:lnTo>
                <a:lnTo>
                  <a:pt x="493667" y="88955"/>
                </a:lnTo>
                <a:lnTo>
                  <a:pt x="450300" y="108769"/>
                </a:lnTo>
                <a:lnTo>
                  <a:pt x="408424" y="130339"/>
                </a:lnTo>
                <a:lnTo>
                  <a:pt x="368119" y="153600"/>
                </a:lnTo>
                <a:lnTo>
                  <a:pt x="329464" y="178490"/>
                </a:lnTo>
                <a:lnTo>
                  <a:pt x="292538" y="204946"/>
                </a:lnTo>
                <a:lnTo>
                  <a:pt x="257420" y="232904"/>
                </a:lnTo>
                <a:lnTo>
                  <a:pt x="224190" y="262302"/>
                </a:lnTo>
                <a:lnTo>
                  <a:pt x="192927" y="293076"/>
                </a:lnTo>
                <a:lnTo>
                  <a:pt x="163709" y="325163"/>
                </a:lnTo>
                <a:lnTo>
                  <a:pt x="136617" y="358501"/>
                </a:lnTo>
                <a:lnTo>
                  <a:pt x="111729" y="393025"/>
                </a:lnTo>
                <a:lnTo>
                  <a:pt x="89124" y="428674"/>
                </a:lnTo>
                <a:lnTo>
                  <a:pt x="68882" y="465384"/>
                </a:lnTo>
                <a:lnTo>
                  <a:pt x="51083" y="503091"/>
                </a:lnTo>
                <a:lnTo>
                  <a:pt x="35804" y="541733"/>
                </a:lnTo>
                <a:lnTo>
                  <a:pt x="23126" y="581248"/>
                </a:lnTo>
                <a:lnTo>
                  <a:pt x="13127" y="621570"/>
                </a:lnTo>
                <a:lnTo>
                  <a:pt x="5887" y="662639"/>
                </a:lnTo>
                <a:lnTo>
                  <a:pt x="1484" y="704389"/>
                </a:lnTo>
                <a:lnTo>
                  <a:pt x="0" y="746760"/>
                </a:lnTo>
                <a:lnTo>
                  <a:pt x="1484" y="789130"/>
                </a:lnTo>
                <a:lnTo>
                  <a:pt x="5887" y="830880"/>
                </a:lnTo>
                <a:lnTo>
                  <a:pt x="13127" y="871949"/>
                </a:lnTo>
                <a:lnTo>
                  <a:pt x="23126" y="912271"/>
                </a:lnTo>
                <a:lnTo>
                  <a:pt x="35804" y="951786"/>
                </a:lnTo>
                <a:lnTo>
                  <a:pt x="51083" y="990428"/>
                </a:lnTo>
                <a:lnTo>
                  <a:pt x="68882" y="1028135"/>
                </a:lnTo>
                <a:lnTo>
                  <a:pt x="89124" y="1064845"/>
                </a:lnTo>
                <a:lnTo>
                  <a:pt x="111729" y="1100494"/>
                </a:lnTo>
                <a:lnTo>
                  <a:pt x="136617" y="1135018"/>
                </a:lnTo>
                <a:lnTo>
                  <a:pt x="163709" y="1168356"/>
                </a:lnTo>
                <a:lnTo>
                  <a:pt x="192927" y="1200443"/>
                </a:lnTo>
                <a:lnTo>
                  <a:pt x="224190" y="1231217"/>
                </a:lnTo>
                <a:lnTo>
                  <a:pt x="257420" y="1260615"/>
                </a:lnTo>
                <a:lnTo>
                  <a:pt x="292538" y="1288573"/>
                </a:lnTo>
                <a:lnTo>
                  <a:pt x="329464" y="1315029"/>
                </a:lnTo>
                <a:lnTo>
                  <a:pt x="368119" y="1339919"/>
                </a:lnTo>
                <a:lnTo>
                  <a:pt x="408424" y="1363180"/>
                </a:lnTo>
                <a:lnTo>
                  <a:pt x="450300" y="1384750"/>
                </a:lnTo>
                <a:lnTo>
                  <a:pt x="493667" y="1404564"/>
                </a:lnTo>
                <a:lnTo>
                  <a:pt x="538447" y="1422561"/>
                </a:lnTo>
                <a:lnTo>
                  <a:pt x="584559" y="1438677"/>
                </a:lnTo>
                <a:lnTo>
                  <a:pt x="631926" y="1452848"/>
                </a:lnTo>
                <a:lnTo>
                  <a:pt x="680467" y="1465013"/>
                </a:lnTo>
                <a:lnTo>
                  <a:pt x="730104" y="1475107"/>
                </a:lnTo>
                <a:lnTo>
                  <a:pt x="780757" y="1483068"/>
                </a:lnTo>
                <a:lnTo>
                  <a:pt x="832347" y="1488832"/>
                </a:lnTo>
                <a:lnTo>
                  <a:pt x="884795" y="1492337"/>
                </a:lnTo>
                <a:lnTo>
                  <a:pt x="938021" y="1493520"/>
                </a:lnTo>
                <a:lnTo>
                  <a:pt x="991248" y="1492337"/>
                </a:lnTo>
                <a:lnTo>
                  <a:pt x="1043696" y="1488832"/>
                </a:lnTo>
                <a:lnTo>
                  <a:pt x="1095286" y="1483068"/>
                </a:lnTo>
                <a:lnTo>
                  <a:pt x="1145939" y="1475107"/>
                </a:lnTo>
                <a:lnTo>
                  <a:pt x="1195576" y="1465013"/>
                </a:lnTo>
                <a:lnTo>
                  <a:pt x="1244117" y="1452848"/>
                </a:lnTo>
                <a:lnTo>
                  <a:pt x="1291484" y="1438677"/>
                </a:lnTo>
                <a:lnTo>
                  <a:pt x="1337596" y="1422561"/>
                </a:lnTo>
                <a:lnTo>
                  <a:pt x="1382376" y="1404564"/>
                </a:lnTo>
                <a:lnTo>
                  <a:pt x="1425743" y="1384750"/>
                </a:lnTo>
                <a:lnTo>
                  <a:pt x="1467619" y="1363180"/>
                </a:lnTo>
                <a:lnTo>
                  <a:pt x="1507924" y="1339919"/>
                </a:lnTo>
                <a:lnTo>
                  <a:pt x="1546579" y="1315029"/>
                </a:lnTo>
                <a:lnTo>
                  <a:pt x="1583505" y="1288573"/>
                </a:lnTo>
                <a:lnTo>
                  <a:pt x="1618623" y="1260615"/>
                </a:lnTo>
                <a:lnTo>
                  <a:pt x="1651853" y="1231217"/>
                </a:lnTo>
                <a:lnTo>
                  <a:pt x="1683116" y="1200443"/>
                </a:lnTo>
                <a:lnTo>
                  <a:pt x="1712334" y="1168356"/>
                </a:lnTo>
                <a:lnTo>
                  <a:pt x="1739426" y="1135018"/>
                </a:lnTo>
                <a:lnTo>
                  <a:pt x="1764314" y="1100494"/>
                </a:lnTo>
                <a:lnTo>
                  <a:pt x="1786919" y="1064845"/>
                </a:lnTo>
                <a:lnTo>
                  <a:pt x="1807161" y="1028135"/>
                </a:lnTo>
                <a:lnTo>
                  <a:pt x="1824960" y="990428"/>
                </a:lnTo>
                <a:lnTo>
                  <a:pt x="1840239" y="951786"/>
                </a:lnTo>
                <a:lnTo>
                  <a:pt x="1852917" y="912271"/>
                </a:lnTo>
                <a:lnTo>
                  <a:pt x="1862916" y="871949"/>
                </a:lnTo>
                <a:lnTo>
                  <a:pt x="1870156" y="830880"/>
                </a:lnTo>
                <a:lnTo>
                  <a:pt x="1874559" y="789130"/>
                </a:lnTo>
                <a:lnTo>
                  <a:pt x="1876043" y="746760"/>
                </a:lnTo>
                <a:lnTo>
                  <a:pt x="1874559" y="704389"/>
                </a:lnTo>
                <a:lnTo>
                  <a:pt x="1870156" y="662639"/>
                </a:lnTo>
                <a:lnTo>
                  <a:pt x="1862916" y="621570"/>
                </a:lnTo>
                <a:lnTo>
                  <a:pt x="1852917" y="581248"/>
                </a:lnTo>
                <a:lnTo>
                  <a:pt x="1840239" y="541733"/>
                </a:lnTo>
                <a:lnTo>
                  <a:pt x="1824960" y="503091"/>
                </a:lnTo>
                <a:lnTo>
                  <a:pt x="1807161" y="465384"/>
                </a:lnTo>
                <a:lnTo>
                  <a:pt x="1786919" y="428674"/>
                </a:lnTo>
                <a:lnTo>
                  <a:pt x="1764314" y="393025"/>
                </a:lnTo>
                <a:lnTo>
                  <a:pt x="1739426" y="358501"/>
                </a:lnTo>
                <a:lnTo>
                  <a:pt x="1712334" y="325163"/>
                </a:lnTo>
                <a:lnTo>
                  <a:pt x="1683116" y="293076"/>
                </a:lnTo>
                <a:lnTo>
                  <a:pt x="1651853" y="262302"/>
                </a:lnTo>
                <a:lnTo>
                  <a:pt x="1618623" y="232904"/>
                </a:lnTo>
                <a:lnTo>
                  <a:pt x="1583505" y="204946"/>
                </a:lnTo>
                <a:lnTo>
                  <a:pt x="1546579" y="178490"/>
                </a:lnTo>
                <a:lnTo>
                  <a:pt x="1507924" y="153600"/>
                </a:lnTo>
                <a:lnTo>
                  <a:pt x="1467619" y="130339"/>
                </a:lnTo>
                <a:lnTo>
                  <a:pt x="1425743" y="108769"/>
                </a:lnTo>
                <a:lnTo>
                  <a:pt x="1382376" y="88955"/>
                </a:lnTo>
                <a:lnTo>
                  <a:pt x="1337596" y="70958"/>
                </a:lnTo>
                <a:lnTo>
                  <a:pt x="1291484" y="54842"/>
                </a:lnTo>
                <a:lnTo>
                  <a:pt x="1244117" y="40671"/>
                </a:lnTo>
                <a:lnTo>
                  <a:pt x="1195576" y="28506"/>
                </a:lnTo>
                <a:lnTo>
                  <a:pt x="1145939" y="18412"/>
                </a:lnTo>
                <a:lnTo>
                  <a:pt x="1095286" y="10451"/>
                </a:lnTo>
                <a:lnTo>
                  <a:pt x="1043696" y="4687"/>
                </a:lnTo>
                <a:lnTo>
                  <a:pt x="991248" y="1182"/>
                </a:lnTo>
                <a:lnTo>
                  <a:pt x="938021" y="0"/>
                </a:lnTo>
                <a:close/>
              </a:path>
            </a:pathLst>
          </a:custGeom>
          <a:solidFill>
            <a:srgbClr val="4F81BC"/>
          </a:solidFill>
        </p:spPr>
        <p:txBody>
          <a:bodyPr wrap="square" lIns="0" tIns="0" rIns="0" bIns="0" rtlCol="0"/>
          <a:lstStyle/>
          <a:p>
            <a:endParaRPr/>
          </a:p>
        </p:txBody>
      </p:sp>
      <p:sp>
        <p:nvSpPr>
          <p:cNvPr id="19" name="object 19"/>
          <p:cNvSpPr/>
          <p:nvPr/>
        </p:nvSpPr>
        <p:spPr>
          <a:xfrm>
            <a:off x="5339334" y="1215389"/>
            <a:ext cx="1876425" cy="1493520"/>
          </a:xfrm>
          <a:custGeom>
            <a:avLst/>
            <a:gdLst/>
            <a:ahLst/>
            <a:cxnLst/>
            <a:rect l="l" t="t" r="r" b="b"/>
            <a:pathLst>
              <a:path w="1876425" h="1493520">
                <a:moveTo>
                  <a:pt x="0" y="746760"/>
                </a:moveTo>
                <a:lnTo>
                  <a:pt x="1484" y="704389"/>
                </a:lnTo>
                <a:lnTo>
                  <a:pt x="5887" y="662639"/>
                </a:lnTo>
                <a:lnTo>
                  <a:pt x="13127" y="621570"/>
                </a:lnTo>
                <a:lnTo>
                  <a:pt x="23126" y="581248"/>
                </a:lnTo>
                <a:lnTo>
                  <a:pt x="35804" y="541733"/>
                </a:lnTo>
                <a:lnTo>
                  <a:pt x="51083" y="503091"/>
                </a:lnTo>
                <a:lnTo>
                  <a:pt x="68882" y="465384"/>
                </a:lnTo>
                <a:lnTo>
                  <a:pt x="89124" y="428674"/>
                </a:lnTo>
                <a:lnTo>
                  <a:pt x="111729" y="393025"/>
                </a:lnTo>
                <a:lnTo>
                  <a:pt x="136617" y="358501"/>
                </a:lnTo>
                <a:lnTo>
                  <a:pt x="163709" y="325163"/>
                </a:lnTo>
                <a:lnTo>
                  <a:pt x="192927" y="293076"/>
                </a:lnTo>
                <a:lnTo>
                  <a:pt x="224190" y="262302"/>
                </a:lnTo>
                <a:lnTo>
                  <a:pt x="257420" y="232904"/>
                </a:lnTo>
                <a:lnTo>
                  <a:pt x="292538" y="204946"/>
                </a:lnTo>
                <a:lnTo>
                  <a:pt x="329464" y="178490"/>
                </a:lnTo>
                <a:lnTo>
                  <a:pt x="368119" y="153600"/>
                </a:lnTo>
                <a:lnTo>
                  <a:pt x="408424" y="130339"/>
                </a:lnTo>
                <a:lnTo>
                  <a:pt x="450300" y="108769"/>
                </a:lnTo>
                <a:lnTo>
                  <a:pt x="493667" y="88955"/>
                </a:lnTo>
                <a:lnTo>
                  <a:pt x="538447" y="70958"/>
                </a:lnTo>
                <a:lnTo>
                  <a:pt x="584559" y="54842"/>
                </a:lnTo>
                <a:lnTo>
                  <a:pt x="631926" y="40671"/>
                </a:lnTo>
                <a:lnTo>
                  <a:pt x="680467" y="28506"/>
                </a:lnTo>
                <a:lnTo>
                  <a:pt x="730104" y="18412"/>
                </a:lnTo>
                <a:lnTo>
                  <a:pt x="780757" y="10451"/>
                </a:lnTo>
                <a:lnTo>
                  <a:pt x="832347" y="4687"/>
                </a:lnTo>
                <a:lnTo>
                  <a:pt x="884795" y="1182"/>
                </a:lnTo>
                <a:lnTo>
                  <a:pt x="938021" y="0"/>
                </a:lnTo>
                <a:lnTo>
                  <a:pt x="991248" y="1182"/>
                </a:lnTo>
                <a:lnTo>
                  <a:pt x="1043696" y="4687"/>
                </a:lnTo>
                <a:lnTo>
                  <a:pt x="1095286" y="10451"/>
                </a:lnTo>
                <a:lnTo>
                  <a:pt x="1145939" y="18412"/>
                </a:lnTo>
                <a:lnTo>
                  <a:pt x="1195576" y="28506"/>
                </a:lnTo>
                <a:lnTo>
                  <a:pt x="1244117" y="40671"/>
                </a:lnTo>
                <a:lnTo>
                  <a:pt x="1291484" y="54842"/>
                </a:lnTo>
                <a:lnTo>
                  <a:pt x="1337596" y="70958"/>
                </a:lnTo>
                <a:lnTo>
                  <a:pt x="1382376" y="88955"/>
                </a:lnTo>
                <a:lnTo>
                  <a:pt x="1425743" y="108769"/>
                </a:lnTo>
                <a:lnTo>
                  <a:pt x="1467619" y="130339"/>
                </a:lnTo>
                <a:lnTo>
                  <a:pt x="1507924" y="153600"/>
                </a:lnTo>
                <a:lnTo>
                  <a:pt x="1546579" y="178490"/>
                </a:lnTo>
                <a:lnTo>
                  <a:pt x="1583505" y="204946"/>
                </a:lnTo>
                <a:lnTo>
                  <a:pt x="1618623" y="232904"/>
                </a:lnTo>
                <a:lnTo>
                  <a:pt x="1651853" y="262302"/>
                </a:lnTo>
                <a:lnTo>
                  <a:pt x="1683116" y="293076"/>
                </a:lnTo>
                <a:lnTo>
                  <a:pt x="1712334" y="325163"/>
                </a:lnTo>
                <a:lnTo>
                  <a:pt x="1739426" y="358501"/>
                </a:lnTo>
                <a:lnTo>
                  <a:pt x="1764314" y="393025"/>
                </a:lnTo>
                <a:lnTo>
                  <a:pt x="1786919" y="428674"/>
                </a:lnTo>
                <a:lnTo>
                  <a:pt x="1807161" y="465384"/>
                </a:lnTo>
                <a:lnTo>
                  <a:pt x="1824960" y="503091"/>
                </a:lnTo>
                <a:lnTo>
                  <a:pt x="1840239" y="541733"/>
                </a:lnTo>
                <a:lnTo>
                  <a:pt x="1852917" y="581248"/>
                </a:lnTo>
                <a:lnTo>
                  <a:pt x="1862916" y="621570"/>
                </a:lnTo>
                <a:lnTo>
                  <a:pt x="1870156" y="662639"/>
                </a:lnTo>
                <a:lnTo>
                  <a:pt x="1874559" y="704389"/>
                </a:lnTo>
                <a:lnTo>
                  <a:pt x="1876043" y="746760"/>
                </a:lnTo>
                <a:lnTo>
                  <a:pt x="1874559" y="789130"/>
                </a:lnTo>
                <a:lnTo>
                  <a:pt x="1870156" y="830880"/>
                </a:lnTo>
                <a:lnTo>
                  <a:pt x="1862916" y="871949"/>
                </a:lnTo>
                <a:lnTo>
                  <a:pt x="1852917" y="912271"/>
                </a:lnTo>
                <a:lnTo>
                  <a:pt x="1840239" y="951786"/>
                </a:lnTo>
                <a:lnTo>
                  <a:pt x="1824960" y="990428"/>
                </a:lnTo>
                <a:lnTo>
                  <a:pt x="1807161" y="1028135"/>
                </a:lnTo>
                <a:lnTo>
                  <a:pt x="1786919" y="1064845"/>
                </a:lnTo>
                <a:lnTo>
                  <a:pt x="1764314" y="1100494"/>
                </a:lnTo>
                <a:lnTo>
                  <a:pt x="1739426" y="1135018"/>
                </a:lnTo>
                <a:lnTo>
                  <a:pt x="1712334" y="1168356"/>
                </a:lnTo>
                <a:lnTo>
                  <a:pt x="1683116" y="1200443"/>
                </a:lnTo>
                <a:lnTo>
                  <a:pt x="1651853" y="1231217"/>
                </a:lnTo>
                <a:lnTo>
                  <a:pt x="1618623" y="1260615"/>
                </a:lnTo>
                <a:lnTo>
                  <a:pt x="1583505" y="1288573"/>
                </a:lnTo>
                <a:lnTo>
                  <a:pt x="1546579" y="1315029"/>
                </a:lnTo>
                <a:lnTo>
                  <a:pt x="1507924" y="1339919"/>
                </a:lnTo>
                <a:lnTo>
                  <a:pt x="1467619" y="1363180"/>
                </a:lnTo>
                <a:lnTo>
                  <a:pt x="1425743" y="1384750"/>
                </a:lnTo>
                <a:lnTo>
                  <a:pt x="1382376" y="1404564"/>
                </a:lnTo>
                <a:lnTo>
                  <a:pt x="1337596" y="1422561"/>
                </a:lnTo>
                <a:lnTo>
                  <a:pt x="1291484" y="1438677"/>
                </a:lnTo>
                <a:lnTo>
                  <a:pt x="1244117" y="1452848"/>
                </a:lnTo>
                <a:lnTo>
                  <a:pt x="1195576" y="1465013"/>
                </a:lnTo>
                <a:lnTo>
                  <a:pt x="1145939" y="1475107"/>
                </a:lnTo>
                <a:lnTo>
                  <a:pt x="1095286" y="1483068"/>
                </a:lnTo>
                <a:lnTo>
                  <a:pt x="1043696" y="1488832"/>
                </a:lnTo>
                <a:lnTo>
                  <a:pt x="991248" y="1492337"/>
                </a:lnTo>
                <a:lnTo>
                  <a:pt x="938021" y="1493520"/>
                </a:lnTo>
                <a:lnTo>
                  <a:pt x="884795" y="1492337"/>
                </a:lnTo>
                <a:lnTo>
                  <a:pt x="832347" y="1488832"/>
                </a:lnTo>
                <a:lnTo>
                  <a:pt x="780757" y="1483068"/>
                </a:lnTo>
                <a:lnTo>
                  <a:pt x="730104" y="1475107"/>
                </a:lnTo>
                <a:lnTo>
                  <a:pt x="680467" y="1465013"/>
                </a:lnTo>
                <a:lnTo>
                  <a:pt x="631926" y="1452848"/>
                </a:lnTo>
                <a:lnTo>
                  <a:pt x="584559" y="1438677"/>
                </a:lnTo>
                <a:lnTo>
                  <a:pt x="538447" y="1422561"/>
                </a:lnTo>
                <a:lnTo>
                  <a:pt x="493667" y="1404564"/>
                </a:lnTo>
                <a:lnTo>
                  <a:pt x="450300" y="1384750"/>
                </a:lnTo>
                <a:lnTo>
                  <a:pt x="408424" y="1363180"/>
                </a:lnTo>
                <a:lnTo>
                  <a:pt x="368119" y="1339919"/>
                </a:lnTo>
                <a:lnTo>
                  <a:pt x="329464" y="1315029"/>
                </a:lnTo>
                <a:lnTo>
                  <a:pt x="292538" y="1288573"/>
                </a:lnTo>
                <a:lnTo>
                  <a:pt x="257420" y="1260615"/>
                </a:lnTo>
                <a:lnTo>
                  <a:pt x="224190" y="1231217"/>
                </a:lnTo>
                <a:lnTo>
                  <a:pt x="192927" y="1200443"/>
                </a:lnTo>
                <a:lnTo>
                  <a:pt x="163709" y="1168356"/>
                </a:lnTo>
                <a:lnTo>
                  <a:pt x="136617" y="1135018"/>
                </a:lnTo>
                <a:lnTo>
                  <a:pt x="111729" y="1100494"/>
                </a:lnTo>
                <a:lnTo>
                  <a:pt x="89124" y="1064845"/>
                </a:lnTo>
                <a:lnTo>
                  <a:pt x="68882" y="1028135"/>
                </a:lnTo>
                <a:lnTo>
                  <a:pt x="51083" y="990428"/>
                </a:lnTo>
                <a:lnTo>
                  <a:pt x="35804" y="951786"/>
                </a:lnTo>
                <a:lnTo>
                  <a:pt x="23126" y="912271"/>
                </a:lnTo>
                <a:lnTo>
                  <a:pt x="13127" y="871949"/>
                </a:lnTo>
                <a:lnTo>
                  <a:pt x="5887" y="830880"/>
                </a:lnTo>
                <a:lnTo>
                  <a:pt x="1484" y="789130"/>
                </a:lnTo>
                <a:lnTo>
                  <a:pt x="0" y="746760"/>
                </a:lnTo>
                <a:close/>
              </a:path>
            </a:pathLst>
          </a:custGeom>
          <a:ln w="25908">
            <a:solidFill>
              <a:srgbClr val="FFFFFF"/>
            </a:solidFill>
          </a:ln>
        </p:spPr>
        <p:txBody>
          <a:bodyPr wrap="square" lIns="0" tIns="0" rIns="0" bIns="0" rtlCol="0"/>
          <a:lstStyle/>
          <a:p>
            <a:endParaRPr/>
          </a:p>
        </p:txBody>
      </p:sp>
      <p:sp>
        <p:nvSpPr>
          <p:cNvPr id="20" name="object 20"/>
          <p:cNvSpPr txBox="1"/>
          <p:nvPr/>
        </p:nvSpPr>
        <p:spPr>
          <a:xfrm>
            <a:off x="5766053" y="1514602"/>
            <a:ext cx="1023619" cy="436880"/>
          </a:xfrm>
          <a:prstGeom prst="rect">
            <a:avLst/>
          </a:prstGeom>
        </p:spPr>
        <p:txBody>
          <a:bodyPr vert="horz" wrap="square" lIns="0" tIns="12700" rIns="0" bIns="0" rtlCol="0">
            <a:spAutoFit/>
          </a:bodyPr>
          <a:lstStyle/>
          <a:p>
            <a:pPr marL="12700">
              <a:lnSpc>
                <a:spcPct val="100000"/>
              </a:lnSpc>
              <a:spcBef>
                <a:spcPts val="100"/>
              </a:spcBef>
            </a:pPr>
            <a:r>
              <a:rPr sz="2700" b="1" spc="-5" dirty="0">
                <a:solidFill>
                  <a:srgbClr val="FFFFFF"/>
                </a:solidFill>
                <a:latin typeface="Calibri"/>
                <a:cs typeface="Calibri"/>
              </a:rPr>
              <a:t>Pri</a:t>
            </a:r>
            <a:r>
              <a:rPr sz="2700" b="1" spc="-45" dirty="0">
                <a:solidFill>
                  <a:srgbClr val="FFFFFF"/>
                </a:solidFill>
                <a:latin typeface="Calibri"/>
                <a:cs typeface="Calibri"/>
              </a:rPr>
              <a:t>v</a:t>
            </a:r>
            <a:r>
              <a:rPr sz="2700" b="1" spc="-30" dirty="0">
                <a:solidFill>
                  <a:srgbClr val="FFFFFF"/>
                </a:solidFill>
                <a:latin typeface="Calibri"/>
                <a:cs typeface="Calibri"/>
              </a:rPr>
              <a:t>a</a:t>
            </a:r>
            <a:r>
              <a:rPr sz="2700" b="1" spc="-40" dirty="0">
                <a:solidFill>
                  <a:srgbClr val="FFFFFF"/>
                </a:solidFill>
                <a:latin typeface="Calibri"/>
                <a:cs typeface="Calibri"/>
              </a:rPr>
              <a:t>t</a:t>
            </a:r>
            <a:r>
              <a:rPr sz="2700" b="1" dirty="0">
                <a:solidFill>
                  <a:srgbClr val="FFFFFF"/>
                </a:solidFill>
                <a:latin typeface="Calibri"/>
                <a:cs typeface="Calibri"/>
              </a:rPr>
              <a:t>e</a:t>
            </a:r>
            <a:endParaRPr sz="2700">
              <a:latin typeface="Calibri"/>
              <a:cs typeface="Calibri"/>
            </a:endParaRPr>
          </a:p>
        </p:txBody>
      </p:sp>
      <p:sp>
        <p:nvSpPr>
          <p:cNvPr id="21" name="object 21"/>
          <p:cNvSpPr txBox="1"/>
          <p:nvPr/>
        </p:nvSpPr>
        <p:spPr>
          <a:xfrm>
            <a:off x="5615178" y="1891029"/>
            <a:ext cx="1325245" cy="436880"/>
          </a:xfrm>
          <a:prstGeom prst="rect">
            <a:avLst/>
          </a:prstGeom>
        </p:spPr>
        <p:txBody>
          <a:bodyPr vert="horz" wrap="square" lIns="0" tIns="12700" rIns="0" bIns="0" rtlCol="0">
            <a:spAutoFit/>
          </a:bodyPr>
          <a:lstStyle/>
          <a:p>
            <a:pPr marL="12700">
              <a:lnSpc>
                <a:spcPct val="100000"/>
              </a:lnSpc>
              <a:spcBef>
                <a:spcPts val="100"/>
              </a:spcBef>
            </a:pPr>
            <a:r>
              <a:rPr sz="2700" b="1" spc="-15" dirty="0">
                <a:solidFill>
                  <a:srgbClr val="FFFFFF"/>
                </a:solidFill>
                <a:latin typeface="Calibri"/>
                <a:cs typeface="Calibri"/>
              </a:rPr>
              <a:t>c</a:t>
            </a:r>
            <a:r>
              <a:rPr sz="2700" b="1" dirty="0">
                <a:solidFill>
                  <a:srgbClr val="FFFFFF"/>
                </a:solidFill>
                <a:latin typeface="Calibri"/>
                <a:cs typeface="Calibri"/>
              </a:rPr>
              <a:t>ompa</a:t>
            </a:r>
            <a:r>
              <a:rPr sz="2700" b="1" spc="-45" dirty="0">
                <a:solidFill>
                  <a:srgbClr val="FFFFFF"/>
                </a:solidFill>
                <a:latin typeface="Calibri"/>
                <a:cs typeface="Calibri"/>
              </a:rPr>
              <a:t>n</a:t>
            </a:r>
            <a:r>
              <a:rPr sz="2700" b="1" dirty="0">
                <a:solidFill>
                  <a:srgbClr val="FFFFFF"/>
                </a:solidFill>
                <a:latin typeface="Calibri"/>
                <a:cs typeface="Calibri"/>
              </a:rPr>
              <a:t>y</a:t>
            </a:r>
            <a:endParaRPr sz="2700">
              <a:latin typeface="Calibri"/>
              <a:cs typeface="Calibri"/>
            </a:endParaRPr>
          </a:p>
        </p:txBody>
      </p:sp>
      <p:sp>
        <p:nvSpPr>
          <p:cNvPr id="22" name="object 22"/>
          <p:cNvSpPr/>
          <p:nvPr/>
        </p:nvSpPr>
        <p:spPr>
          <a:xfrm>
            <a:off x="5579364" y="3930394"/>
            <a:ext cx="3334512" cy="28666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4682" y="192150"/>
            <a:ext cx="7776845" cy="1244600"/>
          </a:xfrm>
          <a:prstGeom prst="rect">
            <a:avLst/>
          </a:prstGeom>
        </p:spPr>
        <p:txBody>
          <a:bodyPr vert="horz" wrap="square" lIns="0" tIns="12065" rIns="0" bIns="0" rtlCol="0">
            <a:spAutoFit/>
          </a:bodyPr>
          <a:lstStyle/>
          <a:p>
            <a:pPr marL="2170430" marR="5080" indent="-2158365">
              <a:lnSpc>
                <a:spcPct val="100000"/>
              </a:lnSpc>
              <a:spcBef>
                <a:spcPts val="95"/>
              </a:spcBef>
            </a:pPr>
            <a:r>
              <a:rPr sz="4000" spc="-5" dirty="0"/>
              <a:t>Consequences of </a:t>
            </a:r>
            <a:r>
              <a:rPr sz="4000" spc="-10" dirty="0"/>
              <a:t>absence </a:t>
            </a:r>
            <a:r>
              <a:rPr sz="4000" spc="-5" dirty="0"/>
              <a:t>of quorum  [Sec 103(2)&amp;(3)]</a:t>
            </a:r>
            <a:endParaRPr sz="4000"/>
          </a:p>
        </p:txBody>
      </p:sp>
      <p:sp>
        <p:nvSpPr>
          <p:cNvPr id="3" name="object 3"/>
          <p:cNvSpPr txBox="1"/>
          <p:nvPr/>
        </p:nvSpPr>
        <p:spPr>
          <a:xfrm>
            <a:off x="535940" y="1612519"/>
            <a:ext cx="8035290" cy="4298950"/>
          </a:xfrm>
          <a:prstGeom prst="rect">
            <a:avLst/>
          </a:prstGeom>
        </p:spPr>
        <p:txBody>
          <a:bodyPr vert="horz" wrap="square" lIns="0" tIns="12700" rIns="0" bIns="0" rtlCol="0">
            <a:spAutoFit/>
          </a:bodyPr>
          <a:lstStyle/>
          <a:p>
            <a:pPr marL="354965" marR="1193165" indent="-354965">
              <a:lnSpc>
                <a:spcPct val="100000"/>
              </a:lnSpc>
              <a:spcBef>
                <a:spcPts val="100"/>
              </a:spcBef>
              <a:buFont typeface="Arial"/>
              <a:buChar char="•"/>
              <a:tabLst>
                <a:tab pos="354965" algn="l"/>
                <a:tab pos="355600" algn="l"/>
              </a:tabLst>
            </a:pPr>
            <a:r>
              <a:rPr sz="1800" b="1" dirty="0">
                <a:latin typeface="Calibri"/>
                <a:cs typeface="Calibri"/>
              </a:rPr>
              <a:t>Section 103(2): </a:t>
            </a:r>
            <a:r>
              <a:rPr sz="1800" dirty="0">
                <a:latin typeface="Calibri"/>
                <a:cs typeface="Calibri"/>
              </a:rPr>
              <a:t>If the </a:t>
            </a:r>
            <a:r>
              <a:rPr sz="1800" spc="-5" dirty="0">
                <a:latin typeface="Calibri"/>
                <a:cs typeface="Calibri"/>
              </a:rPr>
              <a:t>quorum is not present within half-an-hour </a:t>
            </a:r>
            <a:r>
              <a:rPr sz="1800" spc="-15" dirty="0">
                <a:latin typeface="Calibri"/>
                <a:cs typeface="Calibri"/>
              </a:rPr>
              <a:t>from  </a:t>
            </a:r>
            <a:r>
              <a:rPr sz="1800" dirty="0">
                <a:latin typeface="Calibri"/>
                <a:cs typeface="Calibri"/>
              </a:rPr>
              <a:t>the time </a:t>
            </a:r>
            <a:r>
              <a:rPr sz="1800" spc="-10" dirty="0">
                <a:latin typeface="Calibri"/>
                <a:cs typeface="Calibri"/>
              </a:rPr>
              <a:t>appointed </a:t>
            </a:r>
            <a:r>
              <a:rPr sz="1800" spc="-15" dirty="0">
                <a:latin typeface="Calibri"/>
                <a:cs typeface="Calibri"/>
              </a:rPr>
              <a:t>for </a:t>
            </a:r>
            <a:r>
              <a:rPr sz="1800" spc="-5" dirty="0">
                <a:latin typeface="Calibri"/>
                <a:cs typeface="Calibri"/>
              </a:rPr>
              <a:t>holding </a:t>
            </a:r>
            <a:r>
              <a:rPr sz="1800" dirty="0">
                <a:latin typeface="Calibri"/>
                <a:cs typeface="Calibri"/>
              </a:rPr>
              <a:t>a </a:t>
            </a:r>
            <a:r>
              <a:rPr sz="1800" spc="-5" dirty="0">
                <a:latin typeface="Calibri"/>
                <a:cs typeface="Calibri"/>
              </a:rPr>
              <a:t>meeting of </a:t>
            </a:r>
            <a:r>
              <a:rPr sz="1800" dirty="0">
                <a:latin typeface="Calibri"/>
                <a:cs typeface="Calibri"/>
              </a:rPr>
              <a:t>the</a:t>
            </a:r>
            <a:r>
              <a:rPr sz="1800" spc="95" dirty="0">
                <a:latin typeface="Calibri"/>
                <a:cs typeface="Calibri"/>
              </a:rPr>
              <a:t> </a:t>
            </a:r>
            <a:r>
              <a:rPr sz="1800" spc="-5" dirty="0">
                <a:latin typeface="Calibri"/>
                <a:cs typeface="Calibri"/>
              </a:rPr>
              <a:t>company-</a:t>
            </a:r>
            <a:endParaRPr sz="1800">
              <a:latin typeface="Calibri"/>
              <a:cs typeface="Calibri"/>
            </a:endParaRPr>
          </a:p>
          <a:p>
            <a:pPr marL="12700">
              <a:lnSpc>
                <a:spcPct val="100000"/>
              </a:lnSpc>
              <a:tabLst>
                <a:tab pos="527685" algn="l"/>
              </a:tabLst>
            </a:pPr>
            <a:r>
              <a:rPr sz="1800" dirty="0">
                <a:latin typeface="Calibri"/>
                <a:cs typeface="Calibri"/>
              </a:rPr>
              <a:t>(a)	</a:t>
            </a:r>
            <a:r>
              <a:rPr sz="1800" spc="-5" dirty="0">
                <a:latin typeface="Calibri"/>
                <a:cs typeface="Calibri"/>
              </a:rPr>
              <a:t>The meeting </a:t>
            </a:r>
            <a:r>
              <a:rPr sz="1800" dirty="0">
                <a:latin typeface="Calibri"/>
                <a:cs typeface="Calibri"/>
              </a:rPr>
              <a:t>shall </a:t>
            </a:r>
            <a:r>
              <a:rPr sz="1800" spc="-10" dirty="0">
                <a:latin typeface="Calibri"/>
                <a:cs typeface="Calibri"/>
              </a:rPr>
              <a:t>stand </a:t>
            </a:r>
            <a:r>
              <a:rPr sz="1800" spc="-5" dirty="0">
                <a:latin typeface="Calibri"/>
                <a:cs typeface="Calibri"/>
              </a:rPr>
              <a:t>adjourned </a:t>
            </a:r>
            <a:r>
              <a:rPr sz="1800" spc="-10" dirty="0">
                <a:latin typeface="Calibri"/>
                <a:cs typeface="Calibri"/>
              </a:rPr>
              <a:t>to </a:t>
            </a:r>
            <a:r>
              <a:rPr sz="1800" dirty="0">
                <a:latin typeface="Calibri"/>
                <a:cs typeface="Calibri"/>
              </a:rPr>
              <a:t>the same </a:t>
            </a:r>
            <a:r>
              <a:rPr sz="1800" spc="-15" dirty="0">
                <a:latin typeface="Calibri"/>
                <a:cs typeface="Calibri"/>
              </a:rPr>
              <a:t>day </a:t>
            </a:r>
            <a:r>
              <a:rPr sz="1800" dirty="0">
                <a:latin typeface="Calibri"/>
                <a:cs typeface="Calibri"/>
              </a:rPr>
              <a:t>in the </a:t>
            </a:r>
            <a:r>
              <a:rPr sz="1800" spc="-10" dirty="0">
                <a:latin typeface="Calibri"/>
                <a:cs typeface="Calibri"/>
              </a:rPr>
              <a:t>next </a:t>
            </a:r>
            <a:r>
              <a:rPr sz="1800" spc="-5" dirty="0">
                <a:latin typeface="Calibri"/>
                <a:cs typeface="Calibri"/>
              </a:rPr>
              <a:t>week</a:t>
            </a:r>
            <a:r>
              <a:rPr sz="1800" spc="85" dirty="0">
                <a:latin typeface="Calibri"/>
                <a:cs typeface="Calibri"/>
              </a:rPr>
              <a:t> </a:t>
            </a:r>
            <a:r>
              <a:rPr sz="1800" spc="-10" dirty="0">
                <a:latin typeface="Calibri"/>
                <a:cs typeface="Calibri"/>
              </a:rPr>
              <a:t>at</a:t>
            </a:r>
            <a:endParaRPr sz="1800">
              <a:latin typeface="Calibri"/>
              <a:cs typeface="Calibri"/>
            </a:endParaRPr>
          </a:p>
          <a:p>
            <a:pPr marL="483870">
              <a:lnSpc>
                <a:spcPts val="1945"/>
              </a:lnSpc>
            </a:pPr>
            <a:r>
              <a:rPr sz="1800" dirty="0">
                <a:latin typeface="Calibri"/>
                <a:cs typeface="Calibri"/>
              </a:rPr>
              <a:t>the </a:t>
            </a:r>
            <a:r>
              <a:rPr sz="1800" spc="-5" dirty="0">
                <a:latin typeface="Calibri"/>
                <a:cs typeface="Calibri"/>
              </a:rPr>
              <a:t>same time </a:t>
            </a:r>
            <a:r>
              <a:rPr sz="1800" dirty="0">
                <a:latin typeface="Calibri"/>
                <a:cs typeface="Calibri"/>
              </a:rPr>
              <a:t>&amp; </a:t>
            </a:r>
            <a:r>
              <a:rPr sz="1800" spc="-5" dirty="0">
                <a:latin typeface="Calibri"/>
                <a:cs typeface="Calibri"/>
              </a:rPr>
              <a:t>place, or </a:t>
            </a:r>
            <a:r>
              <a:rPr sz="1800" spc="-10" dirty="0">
                <a:latin typeface="Calibri"/>
                <a:cs typeface="Calibri"/>
              </a:rPr>
              <a:t>to </a:t>
            </a:r>
            <a:r>
              <a:rPr sz="1800" spc="-5" dirty="0">
                <a:latin typeface="Calibri"/>
                <a:cs typeface="Calibri"/>
              </a:rPr>
              <a:t>such other </a:t>
            </a:r>
            <a:r>
              <a:rPr sz="1800" spc="-15" dirty="0">
                <a:latin typeface="Calibri"/>
                <a:cs typeface="Calibri"/>
              </a:rPr>
              <a:t>date </a:t>
            </a:r>
            <a:r>
              <a:rPr sz="1800" dirty="0">
                <a:latin typeface="Calibri"/>
                <a:cs typeface="Calibri"/>
              </a:rPr>
              <a:t>&amp; </a:t>
            </a:r>
            <a:r>
              <a:rPr sz="1800" spc="-5" dirty="0">
                <a:latin typeface="Calibri"/>
                <a:cs typeface="Calibri"/>
              </a:rPr>
              <a:t>such other time </a:t>
            </a:r>
            <a:r>
              <a:rPr sz="1800" dirty="0">
                <a:latin typeface="Calibri"/>
                <a:cs typeface="Calibri"/>
              </a:rPr>
              <a:t>&amp; </a:t>
            </a:r>
            <a:r>
              <a:rPr sz="1800" spc="-5" dirty="0">
                <a:latin typeface="Calibri"/>
                <a:cs typeface="Calibri"/>
              </a:rPr>
              <a:t>place </a:t>
            </a:r>
            <a:r>
              <a:rPr sz="1800" dirty="0">
                <a:latin typeface="Calibri"/>
                <a:cs typeface="Calibri"/>
              </a:rPr>
              <a:t>as</a:t>
            </a:r>
            <a:r>
              <a:rPr sz="1800" spc="150" dirty="0">
                <a:latin typeface="Calibri"/>
                <a:cs typeface="Calibri"/>
              </a:rPr>
              <a:t> </a:t>
            </a:r>
            <a:r>
              <a:rPr sz="1800" dirty="0">
                <a:latin typeface="Calibri"/>
                <a:cs typeface="Calibri"/>
              </a:rPr>
              <a:t>the</a:t>
            </a:r>
            <a:endParaRPr sz="1800">
              <a:latin typeface="Calibri"/>
              <a:cs typeface="Calibri"/>
            </a:endParaRPr>
          </a:p>
          <a:p>
            <a:pPr marL="527685">
              <a:lnSpc>
                <a:spcPts val="1945"/>
              </a:lnSpc>
            </a:pPr>
            <a:r>
              <a:rPr sz="1800" spc="-10" dirty="0">
                <a:latin typeface="Calibri"/>
                <a:cs typeface="Calibri"/>
              </a:rPr>
              <a:t>board </a:t>
            </a:r>
            <a:r>
              <a:rPr sz="1800" spc="-15" dirty="0">
                <a:latin typeface="Calibri"/>
                <a:cs typeface="Calibri"/>
              </a:rPr>
              <a:t>may </a:t>
            </a:r>
            <a:r>
              <a:rPr sz="1800" spc="-10" dirty="0">
                <a:latin typeface="Calibri"/>
                <a:cs typeface="Calibri"/>
              </a:rPr>
              <a:t>determine;</a:t>
            </a:r>
            <a:r>
              <a:rPr sz="1800" spc="50" dirty="0">
                <a:latin typeface="Calibri"/>
                <a:cs typeface="Calibri"/>
              </a:rPr>
              <a:t> </a:t>
            </a:r>
            <a:r>
              <a:rPr sz="1800" spc="-5" dirty="0">
                <a:latin typeface="Calibri"/>
                <a:cs typeface="Calibri"/>
              </a:rPr>
              <a:t>or</a:t>
            </a:r>
            <a:endParaRPr sz="1800">
              <a:latin typeface="Calibri"/>
              <a:cs typeface="Calibri"/>
            </a:endParaRPr>
          </a:p>
          <a:p>
            <a:pPr marL="12700">
              <a:lnSpc>
                <a:spcPct val="100000"/>
              </a:lnSpc>
              <a:tabLst>
                <a:tab pos="527685" algn="l"/>
              </a:tabLst>
            </a:pPr>
            <a:r>
              <a:rPr sz="1800" dirty="0">
                <a:latin typeface="Calibri"/>
                <a:cs typeface="Calibri"/>
              </a:rPr>
              <a:t>(a)	</a:t>
            </a:r>
            <a:r>
              <a:rPr sz="1800" spc="-5" dirty="0">
                <a:latin typeface="Calibri"/>
                <a:cs typeface="Calibri"/>
              </a:rPr>
              <a:t>The </a:t>
            </a:r>
            <a:r>
              <a:rPr sz="1800" dirty="0">
                <a:latin typeface="Calibri"/>
                <a:cs typeface="Calibri"/>
              </a:rPr>
              <a:t>meeting, </a:t>
            </a:r>
            <a:r>
              <a:rPr sz="1800" spc="-5" dirty="0">
                <a:latin typeface="Calibri"/>
                <a:cs typeface="Calibri"/>
              </a:rPr>
              <a:t>if </a:t>
            </a:r>
            <a:r>
              <a:rPr sz="1800" spc="-10" dirty="0">
                <a:latin typeface="Calibri"/>
                <a:cs typeface="Calibri"/>
              </a:rPr>
              <a:t>called </a:t>
            </a:r>
            <a:r>
              <a:rPr sz="1800" spc="-5" dirty="0">
                <a:latin typeface="Calibri"/>
                <a:cs typeface="Calibri"/>
              </a:rPr>
              <a:t>by </a:t>
            </a:r>
            <a:r>
              <a:rPr sz="1800" spc="-10" dirty="0">
                <a:latin typeface="Calibri"/>
                <a:cs typeface="Calibri"/>
              </a:rPr>
              <a:t>requisitionists </a:t>
            </a:r>
            <a:r>
              <a:rPr sz="1800" spc="-15" dirty="0">
                <a:latin typeface="Calibri"/>
                <a:cs typeface="Calibri"/>
              </a:rPr>
              <a:t>u/s </a:t>
            </a:r>
            <a:r>
              <a:rPr sz="1800" dirty="0">
                <a:latin typeface="Calibri"/>
                <a:cs typeface="Calibri"/>
              </a:rPr>
              <a:t>100 shall </a:t>
            </a:r>
            <a:r>
              <a:rPr sz="1800" spc="-10" dirty="0">
                <a:latin typeface="Calibri"/>
                <a:cs typeface="Calibri"/>
              </a:rPr>
              <a:t>stand</a:t>
            </a:r>
            <a:r>
              <a:rPr sz="1800" spc="105" dirty="0">
                <a:latin typeface="Calibri"/>
                <a:cs typeface="Calibri"/>
              </a:rPr>
              <a:t> </a:t>
            </a:r>
            <a:r>
              <a:rPr sz="1800" spc="-5" dirty="0">
                <a:latin typeface="Calibri"/>
                <a:cs typeface="Calibri"/>
              </a:rPr>
              <a:t>cancelled</a:t>
            </a:r>
            <a:endParaRPr sz="1800">
              <a:latin typeface="Calibri"/>
              <a:cs typeface="Calibri"/>
            </a:endParaRPr>
          </a:p>
          <a:p>
            <a:pPr>
              <a:lnSpc>
                <a:spcPct val="100000"/>
              </a:lnSpc>
            </a:pPr>
            <a:endParaRPr sz="1950">
              <a:latin typeface="Times New Roman"/>
              <a:cs typeface="Times New Roman"/>
            </a:endParaRPr>
          </a:p>
          <a:p>
            <a:pPr marL="527685" marR="9525" indent="-515620">
              <a:lnSpc>
                <a:spcPct val="79500"/>
              </a:lnSpc>
              <a:buFont typeface="Wingdings"/>
              <a:buChar char=""/>
              <a:tabLst>
                <a:tab pos="579755" algn="l"/>
                <a:tab pos="580390" algn="l"/>
              </a:tabLst>
            </a:pPr>
            <a:r>
              <a:rPr dirty="0"/>
              <a:t>	</a:t>
            </a:r>
            <a:r>
              <a:rPr sz="1800" b="1" dirty="0">
                <a:latin typeface="Calibri"/>
                <a:cs typeface="Calibri"/>
              </a:rPr>
              <a:t>In </a:t>
            </a:r>
            <a:r>
              <a:rPr sz="1800" b="1" spc="-5" dirty="0">
                <a:latin typeface="Calibri"/>
                <a:cs typeface="Calibri"/>
              </a:rPr>
              <a:t>case </a:t>
            </a:r>
            <a:r>
              <a:rPr sz="1800" b="1" dirty="0">
                <a:latin typeface="Calibri"/>
                <a:cs typeface="Calibri"/>
              </a:rPr>
              <a:t>of </a:t>
            </a:r>
            <a:r>
              <a:rPr sz="1800" b="1" spc="-5" dirty="0">
                <a:latin typeface="Calibri"/>
                <a:cs typeface="Calibri"/>
              </a:rPr>
              <a:t>adjournment, notice </a:t>
            </a:r>
            <a:r>
              <a:rPr sz="1800" b="1" dirty="0">
                <a:latin typeface="Calibri"/>
                <a:cs typeface="Calibri"/>
              </a:rPr>
              <a:t>is </a:t>
            </a:r>
            <a:r>
              <a:rPr sz="1800" b="1" spc="-10" dirty="0">
                <a:latin typeface="Calibri"/>
                <a:cs typeface="Calibri"/>
              </a:rPr>
              <a:t>required to </a:t>
            </a:r>
            <a:r>
              <a:rPr sz="1800" b="1" dirty="0">
                <a:latin typeface="Calibri"/>
                <a:cs typeface="Calibri"/>
              </a:rPr>
              <a:t>be </a:t>
            </a:r>
            <a:r>
              <a:rPr sz="1800" b="1" spc="-5" dirty="0">
                <a:latin typeface="Calibri"/>
                <a:cs typeface="Calibri"/>
              </a:rPr>
              <a:t>given </a:t>
            </a:r>
            <a:r>
              <a:rPr sz="1800" b="1" spc="-10" dirty="0">
                <a:latin typeface="Calibri"/>
                <a:cs typeface="Calibri"/>
              </a:rPr>
              <a:t>to </a:t>
            </a:r>
            <a:r>
              <a:rPr sz="1800" b="1" dirty="0">
                <a:latin typeface="Calibri"/>
                <a:cs typeface="Calibri"/>
              </a:rPr>
              <a:t>the </a:t>
            </a:r>
            <a:r>
              <a:rPr sz="1800" b="1" spc="-5" dirty="0">
                <a:latin typeface="Calibri"/>
                <a:cs typeface="Calibri"/>
              </a:rPr>
              <a:t>members: </a:t>
            </a:r>
            <a:r>
              <a:rPr sz="1800" spc="-5" dirty="0">
                <a:latin typeface="Calibri"/>
                <a:cs typeface="Calibri"/>
              </a:rPr>
              <a:t>This</a:t>
            </a:r>
            <a:r>
              <a:rPr sz="1800" spc="-245" dirty="0">
                <a:latin typeface="Calibri"/>
                <a:cs typeface="Calibri"/>
              </a:rPr>
              <a:t> </a:t>
            </a:r>
            <a:r>
              <a:rPr sz="1800" dirty="0">
                <a:latin typeface="Calibri"/>
                <a:cs typeface="Calibri"/>
              </a:rPr>
              <a:t>sec  </a:t>
            </a:r>
            <a:r>
              <a:rPr sz="1800" spc="-10" dirty="0">
                <a:latin typeface="Calibri"/>
                <a:cs typeface="Calibri"/>
              </a:rPr>
              <a:t>provides </a:t>
            </a:r>
            <a:r>
              <a:rPr sz="1800" spc="-5" dirty="0">
                <a:latin typeface="Calibri"/>
                <a:cs typeface="Calibri"/>
              </a:rPr>
              <a:t>that </a:t>
            </a:r>
            <a:r>
              <a:rPr sz="1800" spc="-10" dirty="0">
                <a:latin typeface="Calibri"/>
                <a:cs typeface="Calibri"/>
              </a:rPr>
              <a:t>where there </a:t>
            </a:r>
            <a:r>
              <a:rPr sz="1800" spc="-5" dirty="0">
                <a:latin typeface="Calibri"/>
                <a:cs typeface="Calibri"/>
              </a:rPr>
              <a:t>is adjournment or of change of </a:t>
            </a:r>
            <a:r>
              <a:rPr sz="1800" spc="-15" dirty="0">
                <a:latin typeface="Calibri"/>
                <a:cs typeface="Calibri"/>
              </a:rPr>
              <a:t>day </a:t>
            </a:r>
            <a:r>
              <a:rPr sz="1800" dirty="0">
                <a:latin typeface="Calibri"/>
                <a:cs typeface="Calibri"/>
              </a:rPr>
              <a:t>, </a:t>
            </a:r>
            <a:r>
              <a:rPr sz="1800" spc="-5" dirty="0">
                <a:latin typeface="Calibri"/>
                <a:cs typeface="Calibri"/>
              </a:rPr>
              <a:t>time </a:t>
            </a:r>
            <a:r>
              <a:rPr sz="1800" dirty="0">
                <a:latin typeface="Calibri"/>
                <a:cs typeface="Calibri"/>
              </a:rPr>
              <a:t>&amp; </a:t>
            </a:r>
            <a:r>
              <a:rPr sz="1800" spc="-5" dirty="0">
                <a:latin typeface="Calibri"/>
                <a:cs typeface="Calibri"/>
              </a:rPr>
              <a:t>place of  </a:t>
            </a:r>
            <a:r>
              <a:rPr sz="1800" dirty="0">
                <a:latin typeface="Calibri"/>
                <a:cs typeface="Calibri"/>
              </a:rPr>
              <a:t>meeting, the </a:t>
            </a:r>
            <a:r>
              <a:rPr sz="1800" spc="-10" dirty="0">
                <a:latin typeface="Calibri"/>
                <a:cs typeface="Calibri"/>
              </a:rPr>
              <a:t>company </a:t>
            </a:r>
            <a:r>
              <a:rPr sz="1800" spc="-5" dirty="0">
                <a:latin typeface="Calibri"/>
                <a:cs typeface="Calibri"/>
              </a:rPr>
              <a:t>is </a:t>
            </a:r>
            <a:r>
              <a:rPr sz="1800" spc="-10" dirty="0">
                <a:latin typeface="Calibri"/>
                <a:cs typeface="Calibri"/>
              </a:rPr>
              <a:t>required to </a:t>
            </a:r>
            <a:r>
              <a:rPr sz="1800" spc="-5" dirty="0">
                <a:latin typeface="Calibri"/>
                <a:cs typeface="Calibri"/>
              </a:rPr>
              <a:t>give not less </a:t>
            </a:r>
            <a:r>
              <a:rPr sz="1800" dirty="0">
                <a:latin typeface="Calibri"/>
                <a:cs typeface="Calibri"/>
              </a:rPr>
              <a:t>than 3 </a:t>
            </a:r>
            <a:r>
              <a:rPr sz="1800" spc="-15" dirty="0">
                <a:latin typeface="Calibri"/>
                <a:cs typeface="Calibri"/>
              </a:rPr>
              <a:t>days </a:t>
            </a:r>
            <a:r>
              <a:rPr sz="1800" spc="-10" dirty="0">
                <a:latin typeface="Calibri"/>
                <a:cs typeface="Calibri"/>
              </a:rPr>
              <a:t>notice to </a:t>
            </a:r>
            <a:r>
              <a:rPr sz="1800" dirty="0">
                <a:latin typeface="Calibri"/>
                <a:cs typeface="Calibri"/>
              </a:rPr>
              <a:t>the  </a:t>
            </a:r>
            <a:r>
              <a:rPr sz="1800" spc="-5" dirty="0">
                <a:latin typeface="Calibri"/>
                <a:cs typeface="Calibri"/>
              </a:rPr>
              <a:t>members </a:t>
            </a:r>
            <a:r>
              <a:rPr sz="1800" dirty="0">
                <a:latin typeface="Calibri"/>
                <a:cs typeface="Calibri"/>
              </a:rPr>
              <a:t>either </a:t>
            </a:r>
            <a:r>
              <a:rPr sz="1800" spc="-5" dirty="0">
                <a:latin typeface="Calibri"/>
                <a:cs typeface="Calibri"/>
              </a:rPr>
              <a:t>individually or </a:t>
            </a:r>
            <a:r>
              <a:rPr sz="1800" spc="-10" dirty="0">
                <a:latin typeface="Calibri"/>
                <a:cs typeface="Calibri"/>
              </a:rPr>
              <a:t>by </a:t>
            </a:r>
            <a:r>
              <a:rPr sz="1800" spc="-5" dirty="0">
                <a:latin typeface="Calibri"/>
                <a:cs typeface="Calibri"/>
              </a:rPr>
              <a:t>publishing </a:t>
            </a:r>
            <a:r>
              <a:rPr sz="1800" dirty="0">
                <a:latin typeface="Calibri"/>
                <a:cs typeface="Calibri"/>
              </a:rPr>
              <a:t>&amp; </a:t>
            </a:r>
            <a:r>
              <a:rPr sz="1800" spc="-5" dirty="0">
                <a:latin typeface="Calibri"/>
                <a:cs typeface="Calibri"/>
              </a:rPr>
              <a:t>advertisement in </a:t>
            </a:r>
            <a:r>
              <a:rPr sz="1800" dirty="0">
                <a:latin typeface="Calibri"/>
                <a:cs typeface="Calibri"/>
              </a:rPr>
              <a:t>the </a:t>
            </a:r>
            <a:r>
              <a:rPr sz="1800" spc="-10" dirty="0">
                <a:latin typeface="Calibri"/>
                <a:cs typeface="Calibri"/>
              </a:rPr>
              <a:t>newspaper  </a:t>
            </a:r>
            <a:r>
              <a:rPr sz="1800" spc="-5" dirty="0">
                <a:latin typeface="Calibri"/>
                <a:cs typeface="Calibri"/>
              </a:rPr>
              <a:t>which is in </a:t>
            </a:r>
            <a:r>
              <a:rPr sz="1800" spc="-10" dirty="0">
                <a:latin typeface="Calibri"/>
                <a:cs typeface="Calibri"/>
              </a:rPr>
              <a:t>circulation at </a:t>
            </a:r>
            <a:r>
              <a:rPr sz="1800" dirty="0">
                <a:latin typeface="Calibri"/>
                <a:cs typeface="Calibri"/>
              </a:rPr>
              <a:t>the </a:t>
            </a:r>
            <a:r>
              <a:rPr sz="1800" spc="-5" dirty="0">
                <a:latin typeface="Calibri"/>
                <a:cs typeface="Calibri"/>
              </a:rPr>
              <a:t>place where </a:t>
            </a:r>
            <a:r>
              <a:rPr sz="1800" dirty="0">
                <a:latin typeface="Calibri"/>
                <a:cs typeface="Calibri"/>
              </a:rPr>
              <a:t>the </a:t>
            </a:r>
            <a:r>
              <a:rPr sz="1800" spc="-15" dirty="0">
                <a:latin typeface="Calibri"/>
                <a:cs typeface="Calibri"/>
              </a:rPr>
              <a:t>registered </a:t>
            </a:r>
            <a:r>
              <a:rPr sz="1800" spc="-5" dirty="0">
                <a:latin typeface="Calibri"/>
                <a:cs typeface="Calibri"/>
              </a:rPr>
              <a:t>of </a:t>
            </a:r>
            <a:r>
              <a:rPr sz="1800" dirty="0">
                <a:latin typeface="Calibri"/>
                <a:cs typeface="Calibri"/>
              </a:rPr>
              <a:t>the </a:t>
            </a:r>
            <a:r>
              <a:rPr sz="1800" spc="-10" dirty="0">
                <a:latin typeface="Calibri"/>
                <a:cs typeface="Calibri"/>
              </a:rPr>
              <a:t>company </a:t>
            </a:r>
            <a:r>
              <a:rPr sz="1800" dirty="0">
                <a:latin typeface="Calibri"/>
                <a:cs typeface="Calibri"/>
              </a:rPr>
              <a:t>is  </a:t>
            </a:r>
            <a:r>
              <a:rPr sz="1800" spc="-10" dirty="0">
                <a:latin typeface="Calibri"/>
                <a:cs typeface="Calibri"/>
              </a:rPr>
              <a:t>situated</a:t>
            </a:r>
            <a:r>
              <a:rPr sz="1800" spc="155" dirty="0">
                <a:latin typeface="Calibri"/>
                <a:cs typeface="Calibri"/>
              </a:rPr>
              <a:t> </a:t>
            </a:r>
            <a:r>
              <a:rPr sz="2500" spc="-5" dirty="0">
                <a:latin typeface="Calibri"/>
                <a:cs typeface="Calibri"/>
              </a:rPr>
              <a:t>.</a:t>
            </a:r>
            <a:endParaRPr sz="2500">
              <a:latin typeface="Calibri"/>
              <a:cs typeface="Calibri"/>
            </a:endParaRPr>
          </a:p>
          <a:p>
            <a:pPr>
              <a:lnSpc>
                <a:spcPct val="100000"/>
              </a:lnSpc>
              <a:spcBef>
                <a:spcPts val="50"/>
              </a:spcBef>
            </a:pPr>
            <a:endParaRPr sz="1950">
              <a:latin typeface="Times New Roman"/>
              <a:cs typeface="Times New Roman"/>
            </a:endParaRPr>
          </a:p>
          <a:p>
            <a:pPr marL="527685" marR="5080" indent="-515620">
              <a:lnSpc>
                <a:spcPct val="80300"/>
              </a:lnSpc>
              <a:buFont typeface="Arial"/>
              <a:buChar char="•"/>
              <a:tabLst>
                <a:tab pos="527685" algn="l"/>
                <a:tab pos="528320" algn="l"/>
              </a:tabLst>
            </a:pPr>
            <a:r>
              <a:rPr sz="2000" b="1" dirty="0">
                <a:latin typeface="Calibri"/>
                <a:cs typeface="Calibri"/>
              </a:rPr>
              <a:t>Section 103(3) </a:t>
            </a:r>
            <a:r>
              <a:rPr sz="1900" spc="-15" dirty="0">
                <a:latin typeface="Calibri"/>
                <a:cs typeface="Calibri"/>
              </a:rPr>
              <a:t>lays </a:t>
            </a:r>
            <a:r>
              <a:rPr sz="1900" spc="-10" dirty="0">
                <a:latin typeface="Calibri"/>
                <a:cs typeface="Calibri"/>
              </a:rPr>
              <a:t>down </a:t>
            </a:r>
            <a:r>
              <a:rPr sz="1900" spc="-5" dirty="0">
                <a:latin typeface="Calibri"/>
                <a:cs typeface="Calibri"/>
              </a:rPr>
              <a:t>that if at the adjourned meeting also , </a:t>
            </a:r>
            <a:r>
              <a:rPr sz="1900" spc="-10" dirty="0">
                <a:latin typeface="Calibri"/>
                <a:cs typeface="Calibri"/>
              </a:rPr>
              <a:t>quorum </a:t>
            </a:r>
            <a:r>
              <a:rPr sz="1900" spc="-5" dirty="0">
                <a:latin typeface="Calibri"/>
                <a:cs typeface="Calibri"/>
              </a:rPr>
              <a:t>is  </a:t>
            </a:r>
            <a:r>
              <a:rPr sz="1900" spc="-10" dirty="0">
                <a:latin typeface="Calibri"/>
                <a:cs typeface="Calibri"/>
              </a:rPr>
              <a:t>present </a:t>
            </a:r>
            <a:r>
              <a:rPr sz="1900" spc="-5" dirty="0">
                <a:latin typeface="Calibri"/>
                <a:cs typeface="Calibri"/>
              </a:rPr>
              <a:t>within </a:t>
            </a:r>
            <a:r>
              <a:rPr sz="1900" spc="-10" dirty="0">
                <a:latin typeface="Calibri"/>
                <a:cs typeface="Calibri"/>
              </a:rPr>
              <a:t>half </a:t>
            </a:r>
            <a:r>
              <a:rPr sz="1900" spc="-5" dirty="0">
                <a:latin typeface="Calibri"/>
                <a:cs typeface="Calibri"/>
              </a:rPr>
              <a:t>an </a:t>
            </a:r>
            <a:r>
              <a:rPr sz="1900" spc="-10" dirty="0">
                <a:latin typeface="Calibri"/>
                <a:cs typeface="Calibri"/>
              </a:rPr>
              <a:t>hour </a:t>
            </a:r>
            <a:r>
              <a:rPr sz="1900" spc="-20" dirty="0">
                <a:latin typeface="Calibri"/>
                <a:cs typeface="Calibri"/>
              </a:rPr>
              <a:t>from </a:t>
            </a:r>
            <a:r>
              <a:rPr sz="1900" spc="-5" dirty="0">
                <a:latin typeface="Calibri"/>
                <a:cs typeface="Calibri"/>
              </a:rPr>
              <a:t>the time </a:t>
            </a:r>
            <a:r>
              <a:rPr sz="1900" spc="-10" dirty="0">
                <a:latin typeface="Calibri"/>
                <a:cs typeface="Calibri"/>
              </a:rPr>
              <a:t>appointed </a:t>
            </a:r>
            <a:r>
              <a:rPr sz="1900" spc="-20" dirty="0">
                <a:latin typeface="Calibri"/>
                <a:cs typeface="Calibri"/>
              </a:rPr>
              <a:t>for </a:t>
            </a:r>
            <a:r>
              <a:rPr sz="1900" spc="-10" dirty="0">
                <a:latin typeface="Calibri"/>
                <a:cs typeface="Calibri"/>
              </a:rPr>
              <a:t>holding </a:t>
            </a:r>
            <a:r>
              <a:rPr sz="1900" spc="-5" dirty="0">
                <a:latin typeface="Calibri"/>
                <a:cs typeface="Calibri"/>
              </a:rPr>
              <a:t>the</a:t>
            </a:r>
            <a:r>
              <a:rPr sz="1900" spc="260" dirty="0">
                <a:latin typeface="Calibri"/>
                <a:cs typeface="Calibri"/>
              </a:rPr>
              <a:t> </a:t>
            </a:r>
            <a:r>
              <a:rPr sz="1900" spc="-5" dirty="0">
                <a:latin typeface="Calibri"/>
                <a:cs typeface="Calibri"/>
              </a:rPr>
              <a:t>meeting</a:t>
            </a:r>
            <a:endParaRPr sz="1900">
              <a:latin typeface="Calibri"/>
              <a:cs typeface="Calibri"/>
            </a:endParaRPr>
          </a:p>
          <a:p>
            <a:pPr marL="527685">
              <a:lnSpc>
                <a:spcPts val="1825"/>
              </a:lnSpc>
            </a:pPr>
            <a:r>
              <a:rPr sz="1900" spc="-5" dirty="0">
                <a:latin typeface="Calibri"/>
                <a:cs typeface="Calibri"/>
              </a:rPr>
              <a:t>, the </a:t>
            </a:r>
            <a:r>
              <a:rPr sz="1900" spc="-10" dirty="0">
                <a:latin typeface="Calibri"/>
                <a:cs typeface="Calibri"/>
              </a:rPr>
              <a:t>members present </a:t>
            </a:r>
            <a:r>
              <a:rPr sz="1900" spc="-5" dirty="0">
                <a:latin typeface="Calibri"/>
                <a:cs typeface="Calibri"/>
              </a:rPr>
              <a:t>shall </a:t>
            </a:r>
            <a:r>
              <a:rPr sz="1900" spc="-10" dirty="0">
                <a:latin typeface="Calibri"/>
                <a:cs typeface="Calibri"/>
              </a:rPr>
              <a:t>constitute</a:t>
            </a:r>
            <a:r>
              <a:rPr sz="1900" spc="30" dirty="0">
                <a:latin typeface="Calibri"/>
                <a:cs typeface="Calibri"/>
              </a:rPr>
              <a:t> </a:t>
            </a:r>
            <a:r>
              <a:rPr sz="1900" spc="-10" dirty="0">
                <a:latin typeface="Calibri"/>
                <a:cs typeface="Calibri"/>
              </a:rPr>
              <a:t>quorum.</a:t>
            </a:r>
            <a:endParaRPr sz="19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861" y="1653032"/>
            <a:ext cx="7658100" cy="1001394"/>
          </a:xfrm>
          <a:prstGeom prst="rect">
            <a:avLst/>
          </a:prstGeom>
        </p:spPr>
        <p:txBody>
          <a:bodyPr vert="horz" wrap="square" lIns="0" tIns="13335" rIns="0" bIns="0" rtlCol="0">
            <a:spAutoFit/>
          </a:bodyPr>
          <a:lstStyle/>
          <a:p>
            <a:pPr marL="3035300" marR="5080" indent="-3023235">
              <a:lnSpc>
                <a:spcPct val="100000"/>
              </a:lnSpc>
              <a:spcBef>
                <a:spcPts val="105"/>
              </a:spcBef>
            </a:pPr>
            <a:r>
              <a:rPr sz="3200" spc="-5" dirty="0"/>
              <a:t>Can </a:t>
            </a:r>
            <a:r>
              <a:rPr sz="3200" dirty="0"/>
              <a:t>a single </a:t>
            </a:r>
            <a:r>
              <a:rPr sz="3200" spc="-5" dirty="0"/>
              <a:t>member </a:t>
            </a:r>
            <a:r>
              <a:rPr sz="3200" spc="-10" dirty="0"/>
              <a:t>constitute </a:t>
            </a:r>
            <a:r>
              <a:rPr sz="3200" dirty="0"/>
              <a:t>quorum </a:t>
            </a:r>
            <a:r>
              <a:rPr sz="3200" spc="-20" dirty="0"/>
              <a:t>for </a:t>
            </a:r>
            <a:r>
              <a:rPr sz="3200" dirty="0"/>
              <a:t>a  </a:t>
            </a:r>
            <a:r>
              <a:rPr sz="3200" spc="-5" dirty="0"/>
              <a:t>meeting?</a:t>
            </a:r>
            <a:endParaRPr sz="3200"/>
          </a:p>
        </p:txBody>
      </p:sp>
      <p:sp>
        <p:nvSpPr>
          <p:cNvPr id="3" name="object 3"/>
          <p:cNvSpPr txBox="1"/>
          <p:nvPr/>
        </p:nvSpPr>
        <p:spPr>
          <a:xfrm>
            <a:off x="535940" y="370459"/>
            <a:ext cx="8082915" cy="112331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dirty="0">
                <a:latin typeface="Calibri"/>
                <a:cs typeface="Calibri"/>
              </a:rPr>
              <a:t>If </a:t>
            </a:r>
            <a:r>
              <a:rPr sz="2400" spc="-5" dirty="0">
                <a:latin typeface="Calibri"/>
                <a:cs typeface="Calibri"/>
              </a:rPr>
              <a:t>no quorum </a:t>
            </a:r>
            <a:r>
              <a:rPr sz="2400" dirty="0">
                <a:latin typeface="Calibri"/>
                <a:cs typeface="Calibri"/>
              </a:rPr>
              <a:t>is </a:t>
            </a:r>
            <a:r>
              <a:rPr sz="2400" spc="-10" dirty="0">
                <a:latin typeface="Calibri"/>
                <a:cs typeface="Calibri"/>
              </a:rPr>
              <a:t>present </a:t>
            </a:r>
            <a:r>
              <a:rPr sz="2400" spc="-5" dirty="0">
                <a:latin typeface="Calibri"/>
                <a:cs typeface="Calibri"/>
              </a:rPr>
              <a:t>there </a:t>
            </a:r>
            <a:r>
              <a:rPr sz="2400" dirty="0">
                <a:latin typeface="Calibri"/>
                <a:cs typeface="Calibri"/>
              </a:rPr>
              <a:t>is </a:t>
            </a:r>
            <a:r>
              <a:rPr sz="2400" spc="-5" dirty="0">
                <a:latin typeface="Calibri"/>
                <a:cs typeface="Calibri"/>
              </a:rPr>
              <a:t>no </a:t>
            </a:r>
            <a:r>
              <a:rPr sz="2400" dirty="0">
                <a:latin typeface="Calibri"/>
                <a:cs typeface="Calibri"/>
              </a:rPr>
              <a:t>meeting &amp; the </a:t>
            </a:r>
            <a:r>
              <a:rPr sz="2400" spc="-5" dirty="0">
                <a:latin typeface="Calibri"/>
                <a:cs typeface="Calibri"/>
              </a:rPr>
              <a:t>proceedings  </a:t>
            </a:r>
            <a:r>
              <a:rPr sz="2400" spc="-10" dirty="0">
                <a:latin typeface="Calibri"/>
                <a:cs typeface="Calibri"/>
              </a:rPr>
              <a:t>are invalid </a:t>
            </a:r>
            <a:r>
              <a:rPr sz="2400" spc="-5" dirty="0">
                <a:latin typeface="Calibri"/>
                <a:cs typeface="Calibri"/>
              </a:rPr>
              <a:t>so </a:t>
            </a:r>
            <a:r>
              <a:rPr sz="2400" spc="-15" dirty="0">
                <a:latin typeface="Calibri"/>
                <a:cs typeface="Calibri"/>
              </a:rPr>
              <a:t>therefore any </a:t>
            </a:r>
            <a:r>
              <a:rPr sz="2400" spc="-5" dirty="0">
                <a:latin typeface="Calibri"/>
                <a:cs typeface="Calibri"/>
              </a:rPr>
              <a:t>resolution passed </a:t>
            </a:r>
            <a:r>
              <a:rPr sz="2400" spc="-10" dirty="0">
                <a:latin typeface="Calibri"/>
                <a:cs typeface="Calibri"/>
              </a:rPr>
              <a:t>at </a:t>
            </a:r>
            <a:r>
              <a:rPr sz="2400" spc="-5" dirty="0">
                <a:latin typeface="Calibri"/>
                <a:cs typeface="Calibri"/>
              </a:rPr>
              <a:t>that </a:t>
            </a:r>
            <a:r>
              <a:rPr sz="2400" dirty="0">
                <a:latin typeface="Calibri"/>
                <a:cs typeface="Calibri"/>
              </a:rPr>
              <a:t>will </a:t>
            </a:r>
            <a:r>
              <a:rPr sz="2400" spc="-5" dirty="0">
                <a:latin typeface="Calibri"/>
                <a:cs typeface="Calibri"/>
              </a:rPr>
              <a:t>be  </a:t>
            </a:r>
            <a:r>
              <a:rPr sz="2400" spc="-10" dirty="0">
                <a:latin typeface="Calibri"/>
                <a:cs typeface="Calibri"/>
              </a:rPr>
              <a:t>treated </a:t>
            </a:r>
            <a:r>
              <a:rPr sz="2400" dirty="0">
                <a:latin typeface="Calibri"/>
                <a:cs typeface="Calibri"/>
              </a:rPr>
              <a:t>as</a:t>
            </a:r>
            <a:r>
              <a:rPr sz="2400" spc="-5" dirty="0">
                <a:latin typeface="Calibri"/>
                <a:cs typeface="Calibri"/>
              </a:rPr>
              <a:t> </a:t>
            </a:r>
            <a:r>
              <a:rPr sz="2400" spc="-10" dirty="0">
                <a:latin typeface="Calibri"/>
                <a:cs typeface="Calibri"/>
              </a:rPr>
              <a:t>invalid.</a:t>
            </a:r>
            <a:endParaRPr sz="2400">
              <a:latin typeface="Calibri"/>
              <a:cs typeface="Calibri"/>
            </a:endParaRPr>
          </a:p>
        </p:txBody>
      </p:sp>
      <p:sp>
        <p:nvSpPr>
          <p:cNvPr id="4" name="object 4"/>
          <p:cNvSpPr txBox="1"/>
          <p:nvPr/>
        </p:nvSpPr>
        <p:spPr>
          <a:xfrm>
            <a:off x="435965" y="2728340"/>
            <a:ext cx="7988934" cy="3830320"/>
          </a:xfrm>
          <a:prstGeom prst="rect">
            <a:avLst/>
          </a:prstGeom>
        </p:spPr>
        <p:txBody>
          <a:bodyPr vert="horz" wrap="square" lIns="0" tIns="12700" rIns="0" bIns="0" rtlCol="0">
            <a:spAutoFit/>
          </a:bodyPr>
          <a:lstStyle/>
          <a:p>
            <a:pPr marL="469900" marR="5080" indent="-457200">
              <a:lnSpc>
                <a:spcPct val="100000"/>
              </a:lnSpc>
              <a:spcBef>
                <a:spcPts val="100"/>
              </a:spcBef>
              <a:buAutoNum type="arabicParenBoth"/>
              <a:tabLst>
                <a:tab pos="469900" algn="l"/>
              </a:tabLst>
            </a:pPr>
            <a:r>
              <a:rPr sz="2400" spc="-10" dirty="0">
                <a:latin typeface="Calibri"/>
                <a:cs typeface="Calibri"/>
              </a:rPr>
              <a:t>Where </a:t>
            </a:r>
            <a:r>
              <a:rPr sz="2400" spc="-15" dirty="0">
                <a:latin typeface="Calibri"/>
                <a:cs typeface="Calibri"/>
              </a:rPr>
              <a:t>default </a:t>
            </a:r>
            <a:r>
              <a:rPr sz="2400" dirty="0">
                <a:latin typeface="Calibri"/>
                <a:cs typeface="Calibri"/>
              </a:rPr>
              <a:t>is made </a:t>
            </a:r>
            <a:r>
              <a:rPr sz="2400" spc="-10" dirty="0">
                <a:latin typeface="Calibri"/>
                <a:cs typeface="Calibri"/>
              </a:rPr>
              <a:t>by </a:t>
            </a:r>
            <a:r>
              <a:rPr sz="2400" dirty="0">
                <a:latin typeface="Calibri"/>
                <a:cs typeface="Calibri"/>
              </a:rPr>
              <a:t>a </a:t>
            </a:r>
            <a:r>
              <a:rPr sz="2400" spc="-15" dirty="0">
                <a:latin typeface="Calibri"/>
                <a:cs typeface="Calibri"/>
              </a:rPr>
              <a:t>company </a:t>
            </a:r>
            <a:r>
              <a:rPr sz="2400" dirty="0">
                <a:latin typeface="Calibri"/>
                <a:cs typeface="Calibri"/>
              </a:rPr>
              <a:t>in </a:t>
            </a:r>
            <a:r>
              <a:rPr sz="2400" spc="-5" dirty="0">
                <a:latin typeface="Calibri"/>
                <a:cs typeface="Calibri"/>
              </a:rPr>
              <a:t>holding </a:t>
            </a:r>
            <a:r>
              <a:rPr sz="2400" dirty="0">
                <a:latin typeface="Calibri"/>
                <a:cs typeface="Calibri"/>
              </a:rPr>
              <a:t>an </a:t>
            </a:r>
            <a:r>
              <a:rPr sz="2400" spc="-5" dirty="0">
                <a:latin typeface="Calibri"/>
                <a:cs typeface="Calibri"/>
              </a:rPr>
              <a:t>AGM, </a:t>
            </a:r>
            <a:r>
              <a:rPr sz="2400" dirty="0">
                <a:latin typeface="Calibri"/>
                <a:cs typeface="Calibri"/>
              </a:rPr>
              <a:t>the  </a:t>
            </a:r>
            <a:r>
              <a:rPr sz="2400" spc="-45" dirty="0">
                <a:latin typeface="Calibri"/>
                <a:cs typeface="Calibri"/>
              </a:rPr>
              <a:t>NCLT </a:t>
            </a:r>
            <a:r>
              <a:rPr sz="2400" spc="-15" dirty="0">
                <a:latin typeface="Calibri"/>
                <a:cs typeface="Calibri"/>
              </a:rPr>
              <a:t>may </a:t>
            </a:r>
            <a:r>
              <a:rPr sz="2400" spc="-10" dirty="0">
                <a:latin typeface="Calibri"/>
                <a:cs typeface="Calibri"/>
              </a:rPr>
              <a:t>give direction that </a:t>
            </a:r>
            <a:r>
              <a:rPr sz="2400" spc="-5" dirty="0">
                <a:latin typeface="Calibri"/>
                <a:cs typeface="Calibri"/>
              </a:rPr>
              <a:t>one </a:t>
            </a:r>
            <a:r>
              <a:rPr sz="2400" dirty="0">
                <a:latin typeface="Calibri"/>
                <a:cs typeface="Calibri"/>
              </a:rPr>
              <a:t>member </a:t>
            </a:r>
            <a:r>
              <a:rPr sz="2400" spc="-5" dirty="0">
                <a:latin typeface="Calibri"/>
                <a:cs typeface="Calibri"/>
              </a:rPr>
              <a:t>of </a:t>
            </a:r>
            <a:r>
              <a:rPr sz="2400" dirty="0">
                <a:latin typeface="Calibri"/>
                <a:cs typeface="Calibri"/>
              </a:rPr>
              <a:t>the </a:t>
            </a:r>
            <a:r>
              <a:rPr sz="2400" spc="-15" dirty="0">
                <a:latin typeface="Calibri"/>
                <a:cs typeface="Calibri"/>
              </a:rPr>
              <a:t>company  </a:t>
            </a:r>
            <a:r>
              <a:rPr sz="2400" spc="-10" dirty="0">
                <a:latin typeface="Calibri"/>
                <a:cs typeface="Calibri"/>
              </a:rPr>
              <a:t>present </a:t>
            </a:r>
            <a:r>
              <a:rPr sz="2400" dirty="0">
                <a:latin typeface="Calibri"/>
                <a:cs typeface="Calibri"/>
              </a:rPr>
              <a:t>in </a:t>
            </a:r>
            <a:r>
              <a:rPr sz="2400" spc="-10" dirty="0">
                <a:latin typeface="Calibri"/>
                <a:cs typeface="Calibri"/>
              </a:rPr>
              <a:t>person </a:t>
            </a:r>
            <a:r>
              <a:rPr sz="2400" spc="-5" dirty="0">
                <a:latin typeface="Calibri"/>
                <a:cs typeface="Calibri"/>
              </a:rPr>
              <a:t>or </a:t>
            </a:r>
            <a:r>
              <a:rPr sz="2400" spc="-10" dirty="0">
                <a:latin typeface="Calibri"/>
                <a:cs typeface="Calibri"/>
              </a:rPr>
              <a:t>by </a:t>
            </a:r>
            <a:r>
              <a:rPr sz="2400" spc="-20" dirty="0">
                <a:latin typeface="Calibri"/>
                <a:cs typeface="Calibri"/>
              </a:rPr>
              <a:t>proxy </a:t>
            </a:r>
            <a:r>
              <a:rPr sz="2400" spc="-5" dirty="0">
                <a:latin typeface="Calibri"/>
                <a:cs typeface="Calibri"/>
              </a:rPr>
              <a:t>shall be deemed </a:t>
            </a:r>
            <a:r>
              <a:rPr sz="2400" spc="-10" dirty="0">
                <a:latin typeface="Calibri"/>
                <a:cs typeface="Calibri"/>
              </a:rPr>
              <a:t>to constitute  </a:t>
            </a:r>
            <a:r>
              <a:rPr sz="2400" dirty="0">
                <a:latin typeface="Calibri"/>
                <a:cs typeface="Calibri"/>
              </a:rPr>
              <a:t>the </a:t>
            </a:r>
            <a:r>
              <a:rPr sz="2400" spc="-5" dirty="0">
                <a:latin typeface="Calibri"/>
                <a:cs typeface="Calibri"/>
              </a:rPr>
              <a:t>meeting.</a:t>
            </a:r>
            <a:r>
              <a:rPr sz="2400" spc="-40" dirty="0">
                <a:latin typeface="Calibri"/>
                <a:cs typeface="Calibri"/>
              </a:rPr>
              <a:t> </a:t>
            </a:r>
            <a:r>
              <a:rPr sz="2400" spc="-5" dirty="0">
                <a:latin typeface="Calibri"/>
                <a:cs typeface="Calibri"/>
              </a:rPr>
              <a:t>(Sec.97)</a:t>
            </a:r>
            <a:endParaRPr sz="2400">
              <a:latin typeface="Calibri"/>
              <a:cs typeface="Calibri"/>
            </a:endParaRPr>
          </a:p>
          <a:p>
            <a:pPr marL="469900" marR="173355" indent="-457200">
              <a:lnSpc>
                <a:spcPct val="100000"/>
              </a:lnSpc>
              <a:spcBef>
                <a:spcPts val="580"/>
              </a:spcBef>
              <a:buAutoNum type="arabicParenBoth"/>
              <a:tabLst>
                <a:tab pos="469900" algn="l"/>
              </a:tabLst>
            </a:pPr>
            <a:r>
              <a:rPr sz="2400" spc="-10" dirty="0">
                <a:latin typeface="Calibri"/>
                <a:cs typeface="Calibri"/>
              </a:rPr>
              <a:t>Where </a:t>
            </a:r>
            <a:r>
              <a:rPr sz="2400" spc="-20" dirty="0">
                <a:latin typeface="Calibri"/>
                <a:cs typeface="Calibri"/>
              </a:rPr>
              <a:t>for any </a:t>
            </a:r>
            <a:r>
              <a:rPr sz="2400" spc="-10" dirty="0">
                <a:latin typeface="Calibri"/>
                <a:cs typeface="Calibri"/>
              </a:rPr>
              <a:t>reason, </a:t>
            </a:r>
            <a:r>
              <a:rPr sz="2400" dirty="0">
                <a:latin typeface="Calibri"/>
                <a:cs typeface="Calibri"/>
              </a:rPr>
              <a:t>it is </a:t>
            </a:r>
            <a:r>
              <a:rPr sz="2400" spc="-5" dirty="0">
                <a:latin typeface="Calibri"/>
                <a:cs typeface="Calibri"/>
              </a:rPr>
              <a:t>impracticable </a:t>
            </a:r>
            <a:r>
              <a:rPr sz="2400" spc="-15" dirty="0">
                <a:latin typeface="Calibri"/>
                <a:cs typeface="Calibri"/>
              </a:rPr>
              <a:t>to </a:t>
            </a:r>
            <a:r>
              <a:rPr sz="2400" spc="-5" dirty="0">
                <a:latin typeface="Calibri"/>
                <a:cs typeface="Calibri"/>
              </a:rPr>
              <a:t>hold or </a:t>
            </a:r>
            <a:r>
              <a:rPr sz="2400" spc="-10" dirty="0">
                <a:latin typeface="Calibri"/>
                <a:cs typeface="Calibri"/>
              </a:rPr>
              <a:t>conduct  </a:t>
            </a:r>
            <a:r>
              <a:rPr sz="2400" spc="-5" dirty="0">
                <a:latin typeface="Calibri"/>
                <a:cs typeface="Calibri"/>
              </a:rPr>
              <a:t>EGM, </a:t>
            </a:r>
            <a:r>
              <a:rPr sz="2400" dirty="0">
                <a:latin typeface="Calibri"/>
                <a:cs typeface="Calibri"/>
              </a:rPr>
              <a:t>the </a:t>
            </a:r>
            <a:r>
              <a:rPr sz="2400" spc="-45" dirty="0">
                <a:latin typeface="Calibri"/>
                <a:cs typeface="Calibri"/>
              </a:rPr>
              <a:t>NCLT </a:t>
            </a:r>
            <a:r>
              <a:rPr sz="2400" spc="-15" dirty="0">
                <a:latin typeface="Calibri"/>
                <a:cs typeface="Calibri"/>
              </a:rPr>
              <a:t>may </a:t>
            </a:r>
            <a:r>
              <a:rPr sz="2400" spc="-10" dirty="0">
                <a:latin typeface="Calibri"/>
                <a:cs typeface="Calibri"/>
              </a:rPr>
              <a:t>give direction that </a:t>
            </a:r>
            <a:r>
              <a:rPr sz="2400" spc="-5" dirty="0">
                <a:latin typeface="Calibri"/>
                <a:cs typeface="Calibri"/>
              </a:rPr>
              <a:t>one </a:t>
            </a:r>
            <a:r>
              <a:rPr sz="2400" dirty="0">
                <a:latin typeface="Calibri"/>
                <a:cs typeface="Calibri"/>
              </a:rPr>
              <a:t>member </a:t>
            </a:r>
            <a:r>
              <a:rPr sz="2400" spc="-5" dirty="0">
                <a:latin typeface="Calibri"/>
                <a:cs typeface="Calibri"/>
              </a:rPr>
              <a:t>of </a:t>
            </a:r>
            <a:r>
              <a:rPr sz="2400" dirty="0">
                <a:latin typeface="Calibri"/>
                <a:cs typeface="Calibri"/>
              </a:rPr>
              <a:t>the  </a:t>
            </a:r>
            <a:r>
              <a:rPr sz="2400" spc="-15" dirty="0">
                <a:latin typeface="Calibri"/>
                <a:cs typeface="Calibri"/>
              </a:rPr>
              <a:t>company </a:t>
            </a:r>
            <a:r>
              <a:rPr sz="2400" spc="-10" dirty="0">
                <a:latin typeface="Calibri"/>
                <a:cs typeface="Calibri"/>
              </a:rPr>
              <a:t>present </a:t>
            </a:r>
            <a:r>
              <a:rPr sz="2400" dirty="0">
                <a:latin typeface="Calibri"/>
                <a:cs typeface="Calibri"/>
              </a:rPr>
              <a:t>in </a:t>
            </a:r>
            <a:r>
              <a:rPr sz="2400" spc="-10" dirty="0">
                <a:latin typeface="Calibri"/>
                <a:cs typeface="Calibri"/>
              </a:rPr>
              <a:t>person </a:t>
            </a:r>
            <a:r>
              <a:rPr sz="2400" spc="-5" dirty="0">
                <a:latin typeface="Calibri"/>
                <a:cs typeface="Calibri"/>
              </a:rPr>
              <a:t>or </a:t>
            </a:r>
            <a:r>
              <a:rPr sz="2400" spc="-10" dirty="0">
                <a:latin typeface="Calibri"/>
                <a:cs typeface="Calibri"/>
              </a:rPr>
              <a:t>by </a:t>
            </a:r>
            <a:r>
              <a:rPr sz="2400" spc="-20" dirty="0">
                <a:latin typeface="Calibri"/>
                <a:cs typeface="Calibri"/>
              </a:rPr>
              <a:t>proxy </a:t>
            </a:r>
            <a:r>
              <a:rPr sz="2400" spc="-5" dirty="0">
                <a:latin typeface="Calibri"/>
                <a:cs typeface="Calibri"/>
              </a:rPr>
              <a:t>shall be </a:t>
            </a:r>
            <a:r>
              <a:rPr sz="2400" dirty="0">
                <a:latin typeface="Calibri"/>
                <a:cs typeface="Calibri"/>
              </a:rPr>
              <a:t>deemed </a:t>
            </a:r>
            <a:r>
              <a:rPr sz="2400" spc="-15" dirty="0">
                <a:latin typeface="Calibri"/>
                <a:cs typeface="Calibri"/>
              </a:rPr>
              <a:t>to  </a:t>
            </a:r>
            <a:r>
              <a:rPr sz="2400" spc="-10" dirty="0">
                <a:latin typeface="Calibri"/>
                <a:cs typeface="Calibri"/>
              </a:rPr>
              <a:t>constitute </a:t>
            </a:r>
            <a:r>
              <a:rPr sz="2400" dirty="0">
                <a:latin typeface="Calibri"/>
                <a:cs typeface="Calibri"/>
              </a:rPr>
              <a:t>the meeting. (Section</a:t>
            </a:r>
            <a:r>
              <a:rPr sz="2400" spc="-80" dirty="0">
                <a:latin typeface="Calibri"/>
                <a:cs typeface="Calibri"/>
              </a:rPr>
              <a:t> </a:t>
            </a:r>
            <a:r>
              <a:rPr sz="2400" spc="-5" dirty="0">
                <a:latin typeface="Calibri"/>
                <a:cs typeface="Calibri"/>
              </a:rPr>
              <a:t>98)</a:t>
            </a:r>
            <a:endParaRPr sz="2400">
              <a:latin typeface="Calibri"/>
              <a:cs typeface="Calibri"/>
            </a:endParaRPr>
          </a:p>
          <a:p>
            <a:pPr marL="469900" marR="101600" indent="-457200">
              <a:lnSpc>
                <a:spcPct val="100000"/>
              </a:lnSpc>
              <a:spcBef>
                <a:spcPts val="575"/>
              </a:spcBef>
              <a:buAutoNum type="arabicParenBoth"/>
              <a:tabLst>
                <a:tab pos="469900" algn="l"/>
              </a:tabLst>
            </a:pPr>
            <a:r>
              <a:rPr sz="2400" spc="-10" dirty="0">
                <a:latin typeface="Calibri"/>
                <a:cs typeface="Calibri"/>
              </a:rPr>
              <a:t>Where </a:t>
            </a:r>
            <a:r>
              <a:rPr sz="2400" dirty="0">
                <a:latin typeface="Calibri"/>
                <a:cs typeface="Calibri"/>
              </a:rPr>
              <a:t>a </a:t>
            </a:r>
            <a:r>
              <a:rPr sz="2400" spc="-10" dirty="0">
                <a:latin typeface="Calibri"/>
                <a:cs typeface="Calibri"/>
              </a:rPr>
              <a:t>person </a:t>
            </a:r>
            <a:r>
              <a:rPr sz="2400" spc="-5" dirty="0">
                <a:latin typeface="Calibri"/>
                <a:cs typeface="Calibri"/>
              </a:rPr>
              <a:t>holds </a:t>
            </a:r>
            <a:r>
              <a:rPr sz="2400" dirty="0">
                <a:latin typeface="Calibri"/>
                <a:cs typeface="Calibri"/>
              </a:rPr>
              <a:t>all the </a:t>
            </a:r>
            <a:r>
              <a:rPr sz="2400" spc="-10" dirty="0">
                <a:latin typeface="Calibri"/>
                <a:cs typeface="Calibri"/>
              </a:rPr>
              <a:t>shares </a:t>
            </a:r>
            <a:r>
              <a:rPr sz="2400" spc="-5" dirty="0">
                <a:latin typeface="Calibri"/>
                <a:cs typeface="Calibri"/>
              </a:rPr>
              <a:t>of </a:t>
            </a:r>
            <a:r>
              <a:rPr sz="2400" dirty="0">
                <a:latin typeface="Calibri"/>
                <a:cs typeface="Calibri"/>
              </a:rPr>
              <a:t>a class, </a:t>
            </a:r>
            <a:r>
              <a:rPr sz="2400" spc="-5" dirty="0">
                <a:latin typeface="Calibri"/>
                <a:cs typeface="Calibri"/>
              </a:rPr>
              <a:t>he </a:t>
            </a:r>
            <a:r>
              <a:rPr sz="2400" dirty="0">
                <a:latin typeface="Calibri"/>
                <a:cs typeface="Calibri"/>
              </a:rPr>
              <a:t>alone </a:t>
            </a:r>
            <a:r>
              <a:rPr sz="2400" spc="-15" dirty="0">
                <a:latin typeface="Calibri"/>
                <a:cs typeface="Calibri"/>
              </a:rPr>
              <a:t>may  </a:t>
            </a:r>
            <a:r>
              <a:rPr sz="2400" spc="-10" dirty="0">
                <a:latin typeface="Calibri"/>
                <a:cs typeface="Calibri"/>
              </a:rPr>
              <a:t>constitute </a:t>
            </a:r>
            <a:r>
              <a:rPr sz="2400" dirty="0">
                <a:latin typeface="Calibri"/>
                <a:cs typeface="Calibri"/>
              </a:rPr>
              <a:t>a class</a:t>
            </a:r>
            <a:r>
              <a:rPr sz="2400" spc="-40" dirty="0">
                <a:latin typeface="Calibri"/>
                <a:cs typeface="Calibri"/>
              </a:rPr>
              <a:t> </a:t>
            </a:r>
            <a:r>
              <a:rPr sz="2400" spc="-5" dirty="0">
                <a:latin typeface="Calibri"/>
                <a:cs typeface="Calibri"/>
              </a:rPr>
              <a:t>meeting.</a:t>
            </a:r>
            <a:endParaRPr sz="24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15" y="469519"/>
            <a:ext cx="7035165" cy="696595"/>
          </a:xfrm>
          <a:prstGeom prst="rect">
            <a:avLst/>
          </a:prstGeom>
        </p:spPr>
        <p:txBody>
          <a:bodyPr vert="horz" wrap="square" lIns="0" tIns="13335" rIns="0" bIns="0" rtlCol="0">
            <a:spAutoFit/>
          </a:bodyPr>
          <a:lstStyle/>
          <a:p>
            <a:pPr marL="12700">
              <a:lnSpc>
                <a:spcPct val="100000"/>
              </a:lnSpc>
              <a:spcBef>
                <a:spcPts val="105"/>
              </a:spcBef>
            </a:pPr>
            <a:r>
              <a:rPr spc="-5" dirty="0">
                <a:latin typeface="Comic Sans MS"/>
                <a:cs typeface="Comic Sans MS"/>
              </a:rPr>
              <a:t>4) Agenda </a:t>
            </a:r>
            <a:r>
              <a:rPr dirty="0">
                <a:latin typeface="Comic Sans MS"/>
                <a:cs typeface="Comic Sans MS"/>
              </a:rPr>
              <a:t>of </a:t>
            </a:r>
            <a:r>
              <a:rPr spc="-5" dirty="0">
                <a:latin typeface="Comic Sans MS"/>
                <a:cs typeface="Comic Sans MS"/>
              </a:rPr>
              <a:t>the</a:t>
            </a:r>
            <a:r>
              <a:rPr spc="-40" dirty="0">
                <a:latin typeface="Comic Sans MS"/>
                <a:cs typeface="Comic Sans MS"/>
              </a:rPr>
              <a:t> </a:t>
            </a:r>
            <a:r>
              <a:rPr spc="-5" dirty="0">
                <a:latin typeface="Comic Sans MS"/>
                <a:cs typeface="Comic Sans MS"/>
              </a:rPr>
              <a:t>meeting</a:t>
            </a:r>
          </a:p>
        </p:txBody>
      </p:sp>
      <p:sp>
        <p:nvSpPr>
          <p:cNvPr id="3" name="object 3"/>
          <p:cNvSpPr txBox="1"/>
          <p:nvPr/>
        </p:nvSpPr>
        <p:spPr>
          <a:xfrm>
            <a:off x="4365752" y="1613661"/>
            <a:ext cx="4117340" cy="4708525"/>
          </a:xfrm>
          <a:prstGeom prst="rect">
            <a:avLst/>
          </a:prstGeom>
        </p:spPr>
        <p:txBody>
          <a:bodyPr vert="horz" wrap="square" lIns="0" tIns="12700" rIns="0" bIns="0" rtlCol="0">
            <a:spAutoFit/>
          </a:bodyPr>
          <a:lstStyle/>
          <a:p>
            <a:pPr marL="355600" marR="36830" indent="-342900">
              <a:lnSpc>
                <a:spcPct val="100000"/>
              </a:lnSpc>
              <a:spcBef>
                <a:spcPts val="100"/>
              </a:spcBef>
              <a:buFont typeface="Arial"/>
              <a:buChar char="•"/>
              <a:tabLst>
                <a:tab pos="354965" algn="l"/>
                <a:tab pos="355600" algn="l"/>
              </a:tabLst>
            </a:pPr>
            <a:r>
              <a:rPr sz="2400" spc="-5" dirty="0">
                <a:latin typeface="Calibri"/>
                <a:cs typeface="Calibri"/>
              </a:rPr>
              <a:t>The dictionary meaning of </a:t>
            </a:r>
            <a:r>
              <a:rPr sz="2400" dirty="0">
                <a:latin typeface="Calibri"/>
                <a:cs typeface="Calibri"/>
              </a:rPr>
              <a:t>the  </a:t>
            </a:r>
            <a:r>
              <a:rPr sz="2400" spc="-5" dirty="0">
                <a:latin typeface="Calibri"/>
                <a:cs typeface="Calibri"/>
              </a:rPr>
              <a:t>term agenda </a:t>
            </a:r>
            <a:r>
              <a:rPr sz="2400" dirty="0">
                <a:latin typeface="Calibri"/>
                <a:cs typeface="Calibri"/>
              </a:rPr>
              <a:t>is the </a:t>
            </a:r>
            <a:r>
              <a:rPr sz="2400" spc="-10" dirty="0">
                <a:latin typeface="Calibri"/>
                <a:cs typeface="Calibri"/>
              </a:rPr>
              <a:t>“</a:t>
            </a:r>
            <a:r>
              <a:rPr sz="2400" b="1" spc="-10" dirty="0">
                <a:latin typeface="Calibri"/>
                <a:cs typeface="Calibri"/>
              </a:rPr>
              <a:t>list </a:t>
            </a:r>
            <a:r>
              <a:rPr sz="2400" b="1" dirty="0">
                <a:latin typeface="Calibri"/>
                <a:cs typeface="Calibri"/>
              </a:rPr>
              <a:t>of  </a:t>
            </a:r>
            <a:r>
              <a:rPr sz="2400" b="1" spc="-5" dirty="0">
                <a:latin typeface="Calibri"/>
                <a:cs typeface="Calibri"/>
              </a:rPr>
              <a:t>things </a:t>
            </a:r>
            <a:r>
              <a:rPr sz="2400" b="1" spc="-15" dirty="0">
                <a:latin typeface="Calibri"/>
                <a:cs typeface="Calibri"/>
              </a:rPr>
              <a:t>to </a:t>
            </a:r>
            <a:r>
              <a:rPr sz="2400" b="1" dirty="0">
                <a:latin typeface="Calibri"/>
                <a:cs typeface="Calibri"/>
              </a:rPr>
              <a:t>be dealt </a:t>
            </a:r>
            <a:r>
              <a:rPr sz="2400" b="1" spc="-5" dirty="0">
                <a:latin typeface="Calibri"/>
                <a:cs typeface="Calibri"/>
              </a:rPr>
              <a:t>with  especially </a:t>
            </a:r>
            <a:r>
              <a:rPr sz="2400" b="1" spc="-15" dirty="0">
                <a:latin typeface="Calibri"/>
                <a:cs typeface="Calibri"/>
              </a:rPr>
              <a:t>at </a:t>
            </a:r>
            <a:r>
              <a:rPr sz="2400" b="1" dirty="0">
                <a:latin typeface="Calibri"/>
                <a:cs typeface="Calibri"/>
              </a:rPr>
              <a:t>a</a:t>
            </a:r>
            <a:r>
              <a:rPr sz="2400" b="1" spc="-15" dirty="0">
                <a:latin typeface="Calibri"/>
                <a:cs typeface="Calibri"/>
              </a:rPr>
              <a:t> </a:t>
            </a:r>
            <a:r>
              <a:rPr sz="2400" b="1" spc="-20" dirty="0">
                <a:latin typeface="Calibri"/>
                <a:cs typeface="Calibri"/>
              </a:rPr>
              <a:t>meeting”.</a:t>
            </a:r>
            <a:endParaRPr sz="2400">
              <a:latin typeface="Calibri"/>
              <a:cs typeface="Calibri"/>
            </a:endParaRPr>
          </a:p>
          <a:p>
            <a:pPr>
              <a:lnSpc>
                <a:spcPct val="100000"/>
              </a:lnSpc>
              <a:spcBef>
                <a:spcPts val="10"/>
              </a:spcBef>
              <a:buFont typeface="Arial"/>
              <a:buChar char="•"/>
            </a:pPr>
            <a:endParaRPr sz="3500">
              <a:latin typeface="Times New Roman"/>
              <a:cs typeface="Times New Roman"/>
            </a:endParaRPr>
          </a:p>
          <a:p>
            <a:pPr marL="355600" marR="73660" indent="-342900">
              <a:lnSpc>
                <a:spcPct val="100000"/>
              </a:lnSpc>
              <a:buFont typeface="Arial"/>
              <a:buChar char="•"/>
              <a:tabLst>
                <a:tab pos="354965" algn="l"/>
                <a:tab pos="355600" algn="l"/>
              </a:tabLst>
            </a:pPr>
            <a:r>
              <a:rPr sz="2400" dirty="0">
                <a:latin typeface="Calibri"/>
                <a:cs typeface="Calibri"/>
              </a:rPr>
              <a:t>It is a </a:t>
            </a:r>
            <a:r>
              <a:rPr sz="2400" spc="-5" dirty="0">
                <a:latin typeface="Calibri"/>
                <a:cs typeface="Calibri"/>
              </a:rPr>
              <a:t>part of </a:t>
            </a:r>
            <a:r>
              <a:rPr sz="2400" dirty="0">
                <a:latin typeface="Calibri"/>
                <a:cs typeface="Calibri"/>
              </a:rPr>
              <a:t>the </a:t>
            </a:r>
            <a:r>
              <a:rPr sz="2400" spc="-5" dirty="0">
                <a:latin typeface="Calibri"/>
                <a:cs typeface="Calibri"/>
              </a:rPr>
              <a:t>notice of</a:t>
            </a:r>
            <a:r>
              <a:rPr sz="2400" spc="-145" dirty="0">
                <a:latin typeface="Calibri"/>
                <a:cs typeface="Calibri"/>
              </a:rPr>
              <a:t> </a:t>
            </a:r>
            <a:r>
              <a:rPr sz="2400" dirty="0">
                <a:latin typeface="Calibri"/>
                <a:cs typeface="Calibri"/>
              </a:rPr>
              <a:t>the  meeting which </a:t>
            </a:r>
            <a:r>
              <a:rPr sz="2400" spc="-10" dirty="0">
                <a:latin typeface="Calibri"/>
                <a:cs typeface="Calibri"/>
              </a:rPr>
              <a:t>indicates </a:t>
            </a:r>
            <a:r>
              <a:rPr sz="2400" dirty="0">
                <a:latin typeface="Calibri"/>
                <a:cs typeface="Calibri"/>
              </a:rPr>
              <a:t>the  </a:t>
            </a:r>
            <a:r>
              <a:rPr sz="2400" spc="-10" dirty="0">
                <a:latin typeface="Calibri"/>
                <a:cs typeface="Calibri"/>
              </a:rPr>
              <a:t>list </a:t>
            </a:r>
            <a:r>
              <a:rPr sz="2400" spc="-5" dirty="0">
                <a:latin typeface="Calibri"/>
                <a:cs typeface="Calibri"/>
              </a:rPr>
              <a:t>of business </a:t>
            </a:r>
            <a:r>
              <a:rPr sz="2400" dirty="0">
                <a:latin typeface="Calibri"/>
                <a:cs typeface="Calibri"/>
              </a:rPr>
              <a:t>issues </a:t>
            </a:r>
            <a:r>
              <a:rPr sz="2400" spc="-15" dirty="0">
                <a:latin typeface="Calibri"/>
                <a:cs typeface="Calibri"/>
              </a:rPr>
              <a:t>to </a:t>
            </a:r>
            <a:r>
              <a:rPr sz="2400" spc="-5" dirty="0">
                <a:latin typeface="Calibri"/>
                <a:cs typeface="Calibri"/>
              </a:rPr>
              <a:t>be  </a:t>
            </a:r>
            <a:r>
              <a:rPr sz="2400" spc="-10" dirty="0">
                <a:latin typeface="Calibri"/>
                <a:cs typeface="Calibri"/>
              </a:rPr>
              <a:t>transacted </a:t>
            </a:r>
            <a:r>
              <a:rPr sz="2400" spc="-15" dirty="0">
                <a:latin typeface="Calibri"/>
                <a:cs typeface="Calibri"/>
              </a:rPr>
              <a:t>at </a:t>
            </a:r>
            <a:r>
              <a:rPr sz="2400" dirty="0">
                <a:latin typeface="Calibri"/>
                <a:cs typeface="Calibri"/>
              </a:rPr>
              <a:t>the</a:t>
            </a:r>
            <a:r>
              <a:rPr sz="2400" spc="-35" dirty="0">
                <a:latin typeface="Calibri"/>
                <a:cs typeface="Calibri"/>
              </a:rPr>
              <a:t> </a:t>
            </a:r>
            <a:r>
              <a:rPr sz="2400" dirty="0">
                <a:latin typeface="Calibri"/>
                <a:cs typeface="Calibri"/>
              </a:rPr>
              <a:t>meeting.</a:t>
            </a:r>
            <a:endParaRPr sz="2400">
              <a:latin typeface="Calibri"/>
              <a:cs typeface="Calibri"/>
            </a:endParaRPr>
          </a:p>
          <a:p>
            <a:pPr>
              <a:lnSpc>
                <a:spcPct val="100000"/>
              </a:lnSpc>
              <a:spcBef>
                <a:spcPts val="10"/>
              </a:spcBef>
              <a:buFont typeface="Arial"/>
              <a:buChar char="•"/>
            </a:pPr>
            <a:endParaRPr sz="3500">
              <a:latin typeface="Times New Roman"/>
              <a:cs typeface="Times New Roman"/>
            </a:endParaRPr>
          </a:p>
          <a:p>
            <a:pPr marL="355600" marR="5080" indent="-342900">
              <a:lnSpc>
                <a:spcPct val="100000"/>
              </a:lnSpc>
              <a:buFont typeface="Arial"/>
              <a:buChar char="•"/>
              <a:tabLst>
                <a:tab pos="354965" algn="l"/>
                <a:tab pos="355600" algn="l"/>
              </a:tabLst>
            </a:pPr>
            <a:r>
              <a:rPr sz="2400" dirty="0">
                <a:latin typeface="Calibri"/>
                <a:cs typeface="Calibri"/>
              </a:rPr>
              <a:t>It is </a:t>
            </a:r>
            <a:r>
              <a:rPr sz="2400" spc="-5" dirty="0">
                <a:latin typeface="Calibri"/>
                <a:cs typeface="Calibri"/>
              </a:rPr>
              <a:t>normally called </a:t>
            </a:r>
            <a:r>
              <a:rPr sz="2400" dirty="0">
                <a:latin typeface="Calibri"/>
                <a:cs typeface="Calibri"/>
              </a:rPr>
              <a:t>as</a:t>
            </a:r>
            <a:r>
              <a:rPr sz="2400" spc="-95" dirty="0">
                <a:latin typeface="Calibri"/>
                <a:cs typeface="Calibri"/>
              </a:rPr>
              <a:t> </a:t>
            </a:r>
            <a:r>
              <a:rPr sz="2400" b="1" spc="-10" dirty="0">
                <a:latin typeface="Calibri"/>
                <a:cs typeface="Calibri"/>
              </a:rPr>
              <a:t>Agenda  </a:t>
            </a:r>
            <a:r>
              <a:rPr sz="2400" b="1" spc="-15" dirty="0">
                <a:latin typeface="Calibri"/>
                <a:cs typeface="Calibri"/>
              </a:rPr>
              <a:t>Paper</a:t>
            </a:r>
            <a:endParaRPr sz="2400">
              <a:latin typeface="Calibri"/>
              <a:cs typeface="Calibri"/>
            </a:endParaRPr>
          </a:p>
        </p:txBody>
      </p:sp>
      <p:sp>
        <p:nvSpPr>
          <p:cNvPr id="4" name="object 4"/>
          <p:cNvSpPr/>
          <p:nvPr/>
        </p:nvSpPr>
        <p:spPr>
          <a:xfrm>
            <a:off x="70103" y="1498091"/>
            <a:ext cx="4146804" cy="50764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8029" y="378078"/>
            <a:ext cx="2566670" cy="848360"/>
          </a:xfrm>
          <a:prstGeom prst="rect">
            <a:avLst/>
          </a:prstGeom>
        </p:spPr>
        <p:txBody>
          <a:bodyPr vert="horz" wrap="square" lIns="0" tIns="12700" rIns="0" bIns="0" rtlCol="0">
            <a:spAutoFit/>
          </a:bodyPr>
          <a:lstStyle/>
          <a:p>
            <a:pPr marL="12700">
              <a:lnSpc>
                <a:spcPct val="100000"/>
              </a:lnSpc>
              <a:spcBef>
                <a:spcPts val="100"/>
              </a:spcBef>
            </a:pPr>
            <a:r>
              <a:rPr sz="5400" spc="-5" dirty="0"/>
              <a:t>Co</a:t>
            </a:r>
            <a:r>
              <a:rPr sz="5400" spc="-65" dirty="0"/>
              <a:t>n</a:t>
            </a:r>
            <a:r>
              <a:rPr sz="5400" spc="-60" dirty="0"/>
              <a:t>t</a:t>
            </a:r>
            <a:r>
              <a:rPr sz="5400" spc="-5" dirty="0"/>
              <a:t>e</a:t>
            </a:r>
            <a:r>
              <a:rPr sz="5400" spc="-55" dirty="0"/>
              <a:t>n</a:t>
            </a:r>
            <a:r>
              <a:rPr sz="5400" dirty="0"/>
              <a:t>ts</a:t>
            </a:r>
            <a:endParaRPr sz="5400"/>
          </a:p>
        </p:txBody>
      </p:sp>
      <p:sp>
        <p:nvSpPr>
          <p:cNvPr id="3" name="object 3"/>
          <p:cNvSpPr txBox="1">
            <a:spLocks noGrp="1"/>
          </p:cNvSpPr>
          <p:nvPr>
            <p:ph sz="half" idx="2"/>
          </p:nvPr>
        </p:nvSpPr>
        <p:spPr>
          <a:prstGeom prst="rect">
            <a:avLst/>
          </a:prstGeom>
        </p:spPr>
        <p:txBody>
          <a:bodyPr vert="horz" wrap="square" lIns="0" tIns="12065" rIns="0" bIns="0" rtlCol="0">
            <a:spAutoFit/>
          </a:bodyPr>
          <a:lstStyle/>
          <a:p>
            <a:pPr marL="527685" indent="-515620">
              <a:lnSpc>
                <a:spcPct val="100000"/>
              </a:lnSpc>
              <a:spcBef>
                <a:spcPts val="95"/>
              </a:spcBef>
              <a:buAutoNum type="arabicPeriod"/>
              <a:tabLst>
                <a:tab pos="527685" algn="l"/>
                <a:tab pos="528320" algn="l"/>
              </a:tabLst>
            </a:pPr>
            <a:r>
              <a:rPr spc="-5" dirty="0"/>
              <a:t>Meaning of</a:t>
            </a:r>
            <a:r>
              <a:rPr dirty="0"/>
              <a:t> </a:t>
            </a:r>
            <a:r>
              <a:rPr spc="-10" dirty="0"/>
              <a:t>meetings</a:t>
            </a:r>
          </a:p>
          <a:p>
            <a:pPr marL="527685" indent="-515620">
              <a:lnSpc>
                <a:spcPct val="100000"/>
              </a:lnSpc>
              <a:buAutoNum type="arabicPeriod"/>
              <a:tabLst>
                <a:tab pos="527685" algn="l"/>
                <a:tab pos="528320" algn="l"/>
              </a:tabLst>
            </a:pPr>
            <a:r>
              <a:rPr spc="-15" dirty="0"/>
              <a:t>Why </a:t>
            </a:r>
            <a:r>
              <a:rPr spc="-20" dirty="0"/>
              <a:t>to have</a:t>
            </a:r>
            <a:r>
              <a:rPr spc="25" dirty="0"/>
              <a:t> </a:t>
            </a:r>
            <a:r>
              <a:rPr spc="-10" dirty="0"/>
              <a:t>meetings</a:t>
            </a:r>
          </a:p>
          <a:p>
            <a:pPr marL="527685" indent="-515620">
              <a:lnSpc>
                <a:spcPct val="100000"/>
              </a:lnSpc>
              <a:spcBef>
                <a:spcPts val="5"/>
              </a:spcBef>
              <a:buAutoNum type="arabicPeriod"/>
              <a:tabLst>
                <a:tab pos="527685" algn="l"/>
                <a:tab pos="528320" algn="l"/>
              </a:tabLst>
            </a:pPr>
            <a:r>
              <a:rPr spc="-5" dirty="0"/>
              <a:t>Kinds of </a:t>
            </a:r>
            <a:r>
              <a:rPr spc="-10" dirty="0"/>
              <a:t>meetings</a:t>
            </a:r>
          </a:p>
          <a:p>
            <a:pPr marL="527685" marR="847090" indent="-515620">
              <a:lnSpc>
                <a:spcPct val="80000"/>
              </a:lnSpc>
              <a:spcBef>
                <a:spcPts val="525"/>
              </a:spcBef>
              <a:buAutoNum type="arabicPeriod"/>
              <a:tabLst>
                <a:tab pos="527685" algn="l"/>
                <a:tab pos="528320" algn="l"/>
              </a:tabLst>
            </a:pPr>
            <a:r>
              <a:rPr spc="-10" dirty="0"/>
              <a:t>Pre-requisites </a:t>
            </a:r>
            <a:r>
              <a:rPr spc="-5" dirty="0"/>
              <a:t>of </a:t>
            </a:r>
            <a:r>
              <a:rPr spc="-10" dirty="0"/>
              <a:t>valid  meetings</a:t>
            </a:r>
          </a:p>
          <a:p>
            <a:pPr marL="527685" indent="-515620">
              <a:lnSpc>
                <a:spcPct val="100000"/>
              </a:lnSpc>
              <a:buAutoNum type="arabicPeriod"/>
              <a:tabLst>
                <a:tab pos="527685" algn="l"/>
                <a:tab pos="528320" algn="l"/>
              </a:tabLst>
            </a:pPr>
            <a:r>
              <a:rPr spc="-20" dirty="0"/>
              <a:t>Proxies</a:t>
            </a:r>
          </a:p>
          <a:p>
            <a:pPr marL="527685" indent="-515620">
              <a:lnSpc>
                <a:spcPct val="100000"/>
              </a:lnSpc>
              <a:buAutoNum type="arabicPeriod"/>
              <a:tabLst>
                <a:tab pos="527685" algn="l"/>
                <a:tab pos="528320" algn="l"/>
              </a:tabLst>
            </a:pPr>
            <a:r>
              <a:rPr spc="-5" dirty="0"/>
              <a:t>Annual </a:t>
            </a:r>
            <a:r>
              <a:rPr spc="-15" dirty="0"/>
              <a:t>General</a:t>
            </a:r>
            <a:r>
              <a:rPr spc="-5" dirty="0"/>
              <a:t> </a:t>
            </a:r>
            <a:r>
              <a:rPr spc="-10" dirty="0"/>
              <a:t>Meeting</a:t>
            </a:r>
          </a:p>
          <a:p>
            <a:pPr marL="527685" indent="-515620">
              <a:lnSpc>
                <a:spcPct val="100000"/>
              </a:lnSpc>
              <a:spcBef>
                <a:spcPts val="5"/>
              </a:spcBef>
              <a:buAutoNum type="arabicPeriod"/>
              <a:tabLst>
                <a:tab pos="527685" algn="l"/>
                <a:tab pos="528320" algn="l"/>
              </a:tabLst>
            </a:pPr>
            <a:r>
              <a:rPr spc="-15" dirty="0"/>
              <a:t>Legal </a:t>
            </a:r>
            <a:r>
              <a:rPr spc="-10" dirty="0"/>
              <a:t>provisions </a:t>
            </a:r>
            <a:r>
              <a:rPr spc="-20" dirty="0"/>
              <a:t>to </a:t>
            </a:r>
            <a:r>
              <a:rPr spc="-10" dirty="0"/>
              <a:t>hold</a:t>
            </a:r>
            <a:r>
              <a:rPr spc="-20" dirty="0"/>
              <a:t> </a:t>
            </a:r>
            <a:r>
              <a:rPr spc="-10" dirty="0"/>
              <a:t>AGM</a:t>
            </a:r>
          </a:p>
          <a:p>
            <a:pPr marL="527685" indent="-515620">
              <a:lnSpc>
                <a:spcPct val="100000"/>
              </a:lnSpc>
              <a:buAutoNum type="arabicPeriod"/>
              <a:tabLst>
                <a:tab pos="527685" algn="l"/>
                <a:tab pos="528320" algn="l"/>
              </a:tabLst>
            </a:pPr>
            <a:r>
              <a:rPr spc="-5" dirty="0"/>
              <a:t>Cases </a:t>
            </a:r>
            <a:r>
              <a:rPr spc="-15" dirty="0"/>
              <a:t>related to</a:t>
            </a:r>
            <a:r>
              <a:rPr spc="30" dirty="0"/>
              <a:t> </a:t>
            </a:r>
            <a:r>
              <a:rPr spc="-10" dirty="0"/>
              <a:t>AGM</a:t>
            </a:r>
          </a:p>
          <a:p>
            <a:pPr marL="527685" indent="-515620">
              <a:lnSpc>
                <a:spcPct val="100000"/>
              </a:lnSpc>
              <a:buAutoNum type="arabicPeriod"/>
              <a:tabLst>
                <a:tab pos="527685" algn="l"/>
                <a:tab pos="528320" algn="l"/>
              </a:tabLst>
            </a:pPr>
            <a:r>
              <a:rPr spc="-15" dirty="0"/>
              <a:t>Statutory</a:t>
            </a:r>
            <a:r>
              <a:rPr spc="15" dirty="0"/>
              <a:t> </a:t>
            </a:r>
            <a:r>
              <a:rPr spc="-10" dirty="0"/>
              <a:t>meetings</a:t>
            </a:r>
          </a:p>
          <a:p>
            <a:pPr marL="527685" indent="-515620">
              <a:lnSpc>
                <a:spcPct val="100000"/>
              </a:lnSpc>
              <a:buAutoNum type="arabicPeriod"/>
              <a:tabLst>
                <a:tab pos="527685" algn="l"/>
                <a:tab pos="528320" algn="l"/>
              </a:tabLst>
            </a:pPr>
            <a:r>
              <a:rPr spc="-15" dirty="0"/>
              <a:t>Statutory</a:t>
            </a:r>
            <a:r>
              <a:rPr spc="10" dirty="0"/>
              <a:t> </a:t>
            </a:r>
            <a:r>
              <a:rPr spc="-10" dirty="0"/>
              <a:t>Report</a:t>
            </a:r>
          </a:p>
          <a:p>
            <a:pPr marL="527685" indent="-515620">
              <a:lnSpc>
                <a:spcPct val="100000"/>
              </a:lnSpc>
              <a:buAutoNum type="arabicPeriod"/>
              <a:tabLst>
                <a:tab pos="527685" algn="l"/>
                <a:tab pos="528320" algn="l"/>
              </a:tabLst>
            </a:pPr>
            <a:r>
              <a:rPr spc="-15" dirty="0"/>
              <a:t>Extra </a:t>
            </a:r>
            <a:r>
              <a:rPr spc="-10" dirty="0"/>
              <a:t>ordinary</a:t>
            </a:r>
            <a:r>
              <a:rPr spc="-20" dirty="0"/>
              <a:t> </a:t>
            </a:r>
            <a:r>
              <a:rPr spc="-5" dirty="0"/>
              <a:t>GM</a:t>
            </a:r>
          </a:p>
          <a:p>
            <a:pPr marL="527685" indent="-515620">
              <a:lnSpc>
                <a:spcPct val="100000"/>
              </a:lnSpc>
              <a:buAutoNum type="arabicPeriod"/>
              <a:tabLst>
                <a:tab pos="527685" algn="l"/>
                <a:tab pos="528320" algn="l"/>
              </a:tabLst>
            </a:pPr>
            <a:r>
              <a:rPr spc="-15" dirty="0"/>
              <a:t>Legal </a:t>
            </a:r>
            <a:r>
              <a:rPr spc="-10" dirty="0"/>
              <a:t>provision </a:t>
            </a:r>
            <a:r>
              <a:rPr spc="-20" dirty="0"/>
              <a:t>to</a:t>
            </a:r>
            <a:r>
              <a:rPr spc="-15" dirty="0"/>
              <a:t> EGM</a:t>
            </a:r>
          </a:p>
        </p:txBody>
      </p:sp>
      <p:sp>
        <p:nvSpPr>
          <p:cNvPr id="4" name="object 4"/>
          <p:cNvSpPr txBox="1">
            <a:spLocks noGrp="1"/>
          </p:cNvSpPr>
          <p:nvPr>
            <p:ph sz="half" idx="3"/>
          </p:nvPr>
        </p:nvSpPr>
        <p:spPr>
          <a:prstGeom prst="rect">
            <a:avLst/>
          </a:prstGeom>
        </p:spPr>
        <p:txBody>
          <a:bodyPr vert="horz" wrap="square" lIns="0" tIns="12065" rIns="0" bIns="0" rtlCol="0">
            <a:spAutoFit/>
          </a:bodyPr>
          <a:lstStyle/>
          <a:p>
            <a:pPr marL="527685" indent="-515620">
              <a:lnSpc>
                <a:spcPct val="100000"/>
              </a:lnSpc>
              <a:spcBef>
                <a:spcPts val="95"/>
              </a:spcBef>
              <a:buAutoNum type="arabicPeriod" startAt="13"/>
              <a:tabLst>
                <a:tab pos="527685" algn="l"/>
                <a:tab pos="528320" algn="l"/>
              </a:tabLst>
            </a:pPr>
            <a:r>
              <a:rPr spc="-20" dirty="0"/>
              <a:t>Power </a:t>
            </a:r>
            <a:r>
              <a:rPr spc="-5" dirty="0"/>
              <a:t>of tribunal </a:t>
            </a:r>
            <a:r>
              <a:rPr spc="-20" dirty="0"/>
              <a:t>to </a:t>
            </a:r>
            <a:r>
              <a:rPr spc="-10" dirty="0"/>
              <a:t>call</a:t>
            </a:r>
            <a:r>
              <a:rPr dirty="0"/>
              <a:t> </a:t>
            </a:r>
            <a:r>
              <a:rPr spc="-15" dirty="0"/>
              <a:t>EGM</a:t>
            </a:r>
          </a:p>
          <a:p>
            <a:pPr marL="527685" indent="-515620">
              <a:lnSpc>
                <a:spcPct val="100000"/>
              </a:lnSpc>
              <a:buAutoNum type="arabicPeriod" startAt="13"/>
              <a:tabLst>
                <a:tab pos="527685" algn="l"/>
                <a:tab pos="528320" algn="l"/>
              </a:tabLst>
            </a:pPr>
            <a:r>
              <a:rPr spc="-5" dirty="0"/>
              <a:t>Cases </a:t>
            </a:r>
            <a:r>
              <a:rPr spc="-15" dirty="0"/>
              <a:t>related </a:t>
            </a:r>
            <a:r>
              <a:rPr spc="-20" dirty="0"/>
              <a:t>to</a:t>
            </a:r>
            <a:r>
              <a:rPr spc="15" dirty="0"/>
              <a:t> </a:t>
            </a:r>
            <a:r>
              <a:rPr spc="-15" dirty="0"/>
              <a:t>EGM</a:t>
            </a:r>
          </a:p>
          <a:p>
            <a:pPr marL="527685" indent="-515620">
              <a:lnSpc>
                <a:spcPct val="100000"/>
              </a:lnSpc>
              <a:spcBef>
                <a:spcPts val="5"/>
              </a:spcBef>
              <a:buAutoNum type="arabicPeriod" startAt="13"/>
              <a:tabLst>
                <a:tab pos="527685" algn="l"/>
                <a:tab pos="528320" algn="l"/>
              </a:tabLst>
            </a:pPr>
            <a:r>
              <a:rPr spc="-5" dirty="0"/>
              <a:t>Class</a:t>
            </a:r>
            <a:r>
              <a:rPr spc="-15" dirty="0"/>
              <a:t> </a:t>
            </a:r>
            <a:r>
              <a:rPr spc="-10" dirty="0"/>
              <a:t>Meetings</a:t>
            </a:r>
          </a:p>
          <a:p>
            <a:pPr marL="527685" indent="-515620">
              <a:lnSpc>
                <a:spcPct val="100000"/>
              </a:lnSpc>
              <a:buAutoNum type="arabicPeriod" startAt="13"/>
              <a:tabLst>
                <a:tab pos="527685" algn="l"/>
                <a:tab pos="528320" algn="l"/>
              </a:tabLst>
            </a:pPr>
            <a:r>
              <a:rPr spc="-5" dirty="0"/>
              <a:t>Board</a:t>
            </a:r>
            <a:r>
              <a:rPr spc="-30" dirty="0"/>
              <a:t> </a:t>
            </a:r>
            <a:r>
              <a:rPr spc="-10" dirty="0"/>
              <a:t>Meetings</a:t>
            </a:r>
          </a:p>
          <a:p>
            <a:pPr marL="527685" indent="-515620">
              <a:lnSpc>
                <a:spcPct val="100000"/>
              </a:lnSpc>
              <a:buAutoNum type="arabicPeriod" startAt="13"/>
              <a:tabLst>
                <a:tab pos="527685" algn="l"/>
                <a:tab pos="528320" algn="l"/>
              </a:tabLst>
            </a:pPr>
            <a:r>
              <a:rPr spc="-10" dirty="0"/>
              <a:t>Pre-requisites </a:t>
            </a:r>
            <a:r>
              <a:rPr spc="-5" dirty="0"/>
              <a:t>of</a:t>
            </a:r>
            <a:r>
              <a:rPr spc="10" dirty="0"/>
              <a:t> </a:t>
            </a:r>
            <a:r>
              <a:rPr spc="-5" dirty="0"/>
              <a:t>BM</a:t>
            </a:r>
          </a:p>
          <a:p>
            <a:pPr marL="527685" indent="-515620">
              <a:lnSpc>
                <a:spcPct val="100000"/>
              </a:lnSpc>
              <a:buAutoNum type="arabicPeriod" startAt="13"/>
              <a:tabLst>
                <a:tab pos="527685" algn="l"/>
                <a:tab pos="528320" algn="l"/>
              </a:tabLst>
            </a:pPr>
            <a:r>
              <a:rPr spc="-5" dirty="0"/>
              <a:t>Board</a:t>
            </a:r>
            <a:r>
              <a:rPr spc="475" dirty="0"/>
              <a:t> </a:t>
            </a:r>
            <a:r>
              <a:rPr spc="-15" dirty="0"/>
              <a:t>Committee</a:t>
            </a:r>
          </a:p>
          <a:p>
            <a:pPr marL="527685" indent="-515620">
              <a:lnSpc>
                <a:spcPct val="100000"/>
              </a:lnSpc>
              <a:buAutoNum type="arabicPeriod" startAt="13"/>
              <a:tabLst>
                <a:tab pos="527685" algn="l"/>
                <a:tab pos="528320" algn="l"/>
              </a:tabLst>
            </a:pPr>
            <a:r>
              <a:rPr spc="-15" dirty="0"/>
              <a:t>General powers </a:t>
            </a:r>
            <a:r>
              <a:rPr spc="-5" dirty="0"/>
              <a:t>of</a:t>
            </a:r>
            <a:r>
              <a:rPr spc="30" dirty="0"/>
              <a:t> </a:t>
            </a:r>
            <a:r>
              <a:rPr spc="-5" dirty="0"/>
              <a:t>Board</a:t>
            </a:r>
          </a:p>
          <a:p>
            <a:pPr marL="527685" marR="556260" indent="-515620">
              <a:lnSpc>
                <a:spcPct val="80000"/>
              </a:lnSpc>
              <a:spcBef>
                <a:spcPts val="530"/>
              </a:spcBef>
              <a:buAutoNum type="arabicPeriod" startAt="13"/>
              <a:tabLst>
                <a:tab pos="527685" algn="l"/>
                <a:tab pos="528320" algn="l"/>
              </a:tabLst>
            </a:pPr>
            <a:r>
              <a:rPr spc="-10" dirty="0"/>
              <a:t>Restrictions </a:t>
            </a:r>
            <a:r>
              <a:rPr spc="-5" dirty="0"/>
              <a:t>on </a:t>
            </a:r>
            <a:r>
              <a:rPr spc="-15" dirty="0"/>
              <a:t>power </a:t>
            </a:r>
            <a:r>
              <a:rPr spc="-5" dirty="0"/>
              <a:t>of  Board</a:t>
            </a:r>
          </a:p>
          <a:p>
            <a:pPr marL="527685" indent="-515620">
              <a:lnSpc>
                <a:spcPct val="100000"/>
              </a:lnSpc>
              <a:buAutoNum type="arabicPeriod" startAt="13"/>
              <a:tabLst>
                <a:tab pos="527685" algn="l"/>
                <a:tab pos="528320" algn="l"/>
              </a:tabLst>
            </a:pPr>
            <a:r>
              <a:rPr spc="-5" dirty="0"/>
              <a:t>Cases </a:t>
            </a:r>
            <a:r>
              <a:rPr spc="-15" dirty="0"/>
              <a:t>related to</a:t>
            </a:r>
            <a:r>
              <a:rPr spc="30" dirty="0"/>
              <a:t> </a:t>
            </a:r>
            <a:r>
              <a:rPr spc="-5" dirty="0"/>
              <a:t>BM</a:t>
            </a:r>
          </a:p>
          <a:p>
            <a:pPr marL="527685" indent="-515620">
              <a:lnSpc>
                <a:spcPct val="100000"/>
              </a:lnSpc>
              <a:buAutoNum type="arabicPeriod" startAt="13"/>
              <a:tabLst>
                <a:tab pos="527685" algn="l"/>
                <a:tab pos="528320" algn="l"/>
              </a:tabLst>
            </a:pPr>
            <a:r>
              <a:rPr spc="-10" dirty="0"/>
              <a:t>Meeting </a:t>
            </a:r>
            <a:r>
              <a:rPr spc="-5" dirty="0"/>
              <a:t>of</a:t>
            </a:r>
            <a:r>
              <a:rPr spc="25" dirty="0"/>
              <a:t> </a:t>
            </a:r>
            <a:r>
              <a:rPr spc="-15" dirty="0"/>
              <a:t>Creditors</a:t>
            </a:r>
          </a:p>
          <a:p>
            <a:pPr marL="527685" marR="765175" indent="-515620">
              <a:lnSpc>
                <a:spcPct val="80000"/>
              </a:lnSpc>
              <a:spcBef>
                <a:spcPts val="530"/>
              </a:spcBef>
              <a:buAutoNum type="arabicPeriod" startAt="13"/>
              <a:tabLst>
                <a:tab pos="527685" algn="l"/>
                <a:tab pos="528320" algn="l"/>
                <a:tab pos="1605280" algn="l"/>
              </a:tabLst>
            </a:pPr>
            <a:r>
              <a:rPr spc="-10" dirty="0"/>
              <a:t>Meeting	</a:t>
            </a:r>
            <a:r>
              <a:rPr spc="-5" dirty="0"/>
              <a:t>of</a:t>
            </a:r>
            <a:r>
              <a:rPr spc="-55" dirty="0"/>
              <a:t> </a:t>
            </a:r>
            <a:r>
              <a:rPr spc="-15" dirty="0"/>
              <a:t>debenture  </a:t>
            </a:r>
            <a:r>
              <a:rPr spc="-10" dirty="0"/>
              <a:t>holder’s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9389" y="378078"/>
            <a:ext cx="5205095" cy="848360"/>
          </a:xfrm>
          <a:prstGeom prst="rect">
            <a:avLst/>
          </a:prstGeom>
        </p:spPr>
        <p:txBody>
          <a:bodyPr vert="horz" wrap="square" lIns="0" tIns="12700" rIns="0" bIns="0" rtlCol="0">
            <a:spAutoFit/>
          </a:bodyPr>
          <a:lstStyle/>
          <a:p>
            <a:pPr marL="12700">
              <a:lnSpc>
                <a:spcPct val="100000"/>
              </a:lnSpc>
              <a:spcBef>
                <a:spcPts val="100"/>
              </a:spcBef>
            </a:pPr>
            <a:r>
              <a:rPr sz="5400" spc="-20" dirty="0"/>
              <a:t>Creating </a:t>
            </a:r>
            <a:r>
              <a:rPr sz="5400" dirty="0"/>
              <a:t>a</a:t>
            </a:r>
            <a:r>
              <a:rPr sz="5400" spc="-30" dirty="0"/>
              <a:t> </a:t>
            </a:r>
            <a:r>
              <a:rPr sz="5400" spc="-15" dirty="0"/>
              <a:t>Agenda</a:t>
            </a:r>
            <a:endParaRPr sz="5400"/>
          </a:p>
        </p:txBody>
      </p:sp>
      <p:sp>
        <p:nvSpPr>
          <p:cNvPr id="3" name="object 3"/>
          <p:cNvSpPr/>
          <p:nvPr/>
        </p:nvSpPr>
        <p:spPr>
          <a:xfrm>
            <a:off x="569976" y="1498091"/>
            <a:ext cx="8218932" cy="47183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9327" y="1836420"/>
            <a:ext cx="268224" cy="2697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6373" y="1873123"/>
            <a:ext cx="194703" cy="19583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47229" y="1863979"/>
            <a:ext cx="212991" cy="21412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011936" y="1787651"/>
            <a:ext cx="3631691" cy="37947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048550" y="1824227"/>
            <a:ext cx="3558374" cy="30568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801617" y="1931035"/>
            <a:ext cx="76200" cy="105410"/>
          </a:xfrm>
          <a:custGeom>
            <a:avLst/>
            <a:gdLst/>
            <a:ahLst/>
            <a:cxnLst/>
            <a:rect l="l" t="t" r="r" b="b"/>
            <a:pathLst>
              <a:path w="76200" h="105410">
                <a:moveTo>
                  <a:pt x="38354" y="0"/>
                </a:moveTo>
                <a:lnTo>
                  <a:pt x="31877" y="0"/>
                </a:lnTo>
                <a:lnTo>
                  <a:pt x="26162" y="1269"/>
                </a:lnTo>
                <a:lnTo>
                  <a:pt x="21336" y="3555"/>
                </a:lnTo>
                <a:lnTo>
                  <a:pt x="16510" y="5968"/>
                </a:lnTo>
                <a:lnTo>
                  <a:pt x="12446" y="9398"/>
                </a:lnTo>
                <a:lnTo>
                  <a:pt x="9398" y="13969"/>
                </a:lnTo>
                <a:lnTo>
                  <a:pt x="6223" y="18541"/>
                </a:lnTo>
                <a:lnTo>
                  <a:pt x="3937" y="24129"/>
                </a:lnTo>
                <a:lnTo>
                  <a:pt x="2412" y="30479"/>
                </a:lnTo>
                <a:lnTo>
                  <a:pt x="762" y="36956"/>
                </a:lnTo>
                <a:lnTo>
                  <a:pt x="0" y="44195"/>
                </a:lnTo>
                <a:lnTo>
                  <a:pt x="0" y="52450"/>
                </a:lnTo>
                <a:lnTo>
                  <a:pt x="0" y="60070"/>
                </a:lnTo>
                <a:lnTo>
                  <a:pt x="8128" y="90169"/>
                </a:lnTo>
                <a:lnTo>
                  <a:pt x="10922" y="94995"/>
                </a:lnTo>
                <a:lnTo>
                  <a:pt x="14732" y="98678"/>
                </a:lnTo>
                <a:lnTo>
                  <a:pt x="19558" y="101218"/>
                </a:lnTo>
                <a:lnTo>
                  <a:pt x="24511" y="103886"/>
                </a:lnTo>
                <a:lnTo>
                  <a:pt x="30480" y="105155"/>
                </a:lnTo>
                <a:lnTo>
                  <a:pt x="37592" y="105155"/>
                </a:lnTo>
                <a:lnTo>
                  <a:pt x="44196" y="105155"/>
                </a:lnTo>
                <a:lnTo>
                  <a:pt x="73660" y="74929"/>
                </a:lnTo>
                <a:lnTo>
                  <a:pt x="75184" y="68452"/>
                </a:lnTo>
                <a:lnTo>
                  <a:pt x="75946" y="61087"/>
                </a:lnTo>
                <a:lnTo>
                  <a:pt x="75946" y="52959"/>
                </a:lnTo>
                <a:lnTo>
                  <a:pt x="75946" y="45338"/>
                </a:lnTo>
                <a:lnTo>
                  <a:pt x="67945" y="15112"/>
                </a:lnTo>
                <a:lnTo>
                  <a:pt x="65151" y="10413"/>
                </a:lnTo>
                <a:lnTo>
                  <a:pt x="61214" y="6730"/>
                </a:lnTo>
                <a:lnTo>
                  <a:pt x="56515" y="4063"/>
                </a:lnTo>
                <a:lnTo>
                  <a:pt x="51689" y="1397"/>
                </a:lnTo>
                <a:lnTo>
                  <a:pt x="45593" y="0"/>
                </a:lnTo>
                <a:lnTo>
                  <a:pt x="38354" y="0"/>
                </a:lnTo>
                <a:close/>
              </a:path>
            </a:pathLst>
          </a:custGeom>
          <a:ln w="18288">
            <a:solidFill>
              <a:srgbClr val="FFFFFF"/>
            </a:solidFill>
          </a:ln>
        </p:spPr>
        <p:txBody>
          <a:bodyPr wrap="square" lIns="0" tIns="0" rIns="0" bIns="0" rtlCol="0"/>
          <a:lstStyle/>
          <a:p>
            <a:endParaRPr/>
          </a:p>
        </p:txBody>
      </p:sp>
      <p:sp>
        <p:nvSpPr>
          <p:cNvPr id="10" name="object 10"/>
          <p:cNvSpPr/>
          <p:nvPr/>
        </p:nvSpPr>
        <p:spPr>
          <a:xfrm>
            <a:off x="4499483" y="1927479"/>
            <a:ext cx="65405" cy="39370"/>
          </a:xfrm>
          <a:custGeom>
            <a:avLst/>
            <a:gdLst/>
            <a:ahLst/>
            <a:cxnLst/>
            <a:rect l="l" t="t" r="r" b="b"/>
            <a:pathLst>
              <a:path w="65404" h="39369">
                <a:moveTo>
                  <a:pt x="33400" y="0"/>
                </a:moveTo>
                <a:lnTo>
                  <a:pt x="27939" y="0"/>
                </a:lnTo>
                <a:lnTo>
                  <a:pt x="23113" y="1016"/>
                </a:lnTo>
                <a:lnTo>
                  <a:pt x="18922" y="3048"/>
                </a:lnTo>
                <a:lnTo>
                  <a:pt x="14858" y="5207"/>
                </a:lnTo>
                <a:lnTo>
                  <a:pt x="11429" y="8000"/>
                </a:lnTo>
                <a:lnTo>
                  <a:pt x="8762" y="11557"/>
                </a:lnTo>
                <a:lnTo>
                  <a:pt x="5968" y="14986"/>
                </a:lnTo>
                <a:lnTo>
                  <a:pt x="3937" y="19176"/>
                </a:lnTo>
                <a:lnTo>
                  <a:pt x="2539" y="24003"/>
                </a:lnTo>
                <a:lnTo>
                  <a:pt x="1015" y="28829"/>
                </a:lnTo>
                <a:lnTo>
                  <a:pt x="253" y="33909"/>
                </a:lnTo>
                <a:lnTo>
                  <a:pt x="0" y="39370"/>
                </a:lnTo>
                <a:lnTo>
                  <a:pt x="65150" y="39370"/>
                </a:lnTo>
                <a:lnTo>
                  <a:pt x="47783" y="2587"/>
                </a:lnTo>
                <a:lnTo>
                  <a:pt x="41140" y="644"/>
                </a:lnTo>
                <a:lnTo>
                  <a:pt x="33400" y="0"/>
                </a:lnTo>
                <a:close/>
              </a:path>
            </a:pathLst>
          </a:custGeom>
          <a:ln w="18288">
            <a:solidFill>
              <a:srgbClr val="FFFFFF"/>
            </a:solidFill>
          </a:ln>
        </p:spPr>
        <p:txBody>
          <a:bodyPr wrap="square" lIns="0" tIns="0" rIns="0" bIns="0" rtlCol="0"/>
          <a:lstStyle/>
          <a:p>
            <a:endParaRPr/>
          </a:p>
        </p:txBody>
      </p:sp>
      <p:sp>
        <p:nvSpPr>
          <p:cNvPr id="11" name="object 11"/>
          <p:cNvSpPr/>
          <p:nvPr/>
        </p:nvSpPr>
        <p:spPr>
          <a:xfrm>
            <a:off x="2250058" y="1927479"/>
            <a:ext cx="65405" cy="39370"/>
          </a:xfrm>
          <a:custGeom>
            <a:avLst/>
            <a:gdLst/>
            <a:ahLst/>
            <a:cxnLst/>
            <a:rect l="l" t="t" r="r" b="b"/>
            <a:pathLst>
              <a:path w="65405" h="39369">
                <a:moveTo>
                  <a:pt x="33401" y="0"/>
                </a:moveTo>
                <a:lnTo>
                  <a:pt x="27940" y="0"/>
                </a:lnTo>
                <a:lnTo>
                  <a:pt x="23114" y="1016"/>
                </a:lnTo>
                <a:lnTo>
                  <a:pt x="18923" y="3048"/>
                </a:lnTo>
                <a:lnTo>
                  <a:pt x="14859" y="5207"/>
                </a:lnTo>
                <a:lnTo>
                  <a:pt x="11430" y="8000"/>
                </a:lnTo>
                <a:lnTo>
                  <a:pt x="8763" y="11557"/>
                </a:lnTo>
                <a:lnTo>
                  <a:pt x="5968" y="14986"/>
                </a:lnTo>
                <a:lnTo>
                  <a:pt x="3937" y="19176"/>
                </a:lnTo>
                <a:lnTo>
                  <a:pt x="2540" y="24003"/>
                </a:lnTo>
                <a:lnTo>
                  <a:pt x="1016" y="28829"/>
                </a:lnTo>
                <a:lnTo>
                  <a:pt x="254" y="33909"/>
                </a:lnTo>
                <a:lnTo>
                  <a:pt x="0" y="39370"/>
                </a:lnTo>
                <a:lnTo>
                  <a:pt x="65151" y="39370"/>
                </a:lnTo>
                <a:lnTo>
                  <a:pt x="47783" y="2587"/>
                </a:lnTo>
                <a:lnTo>
                  <a:pt x="41140" y="644"/>
                </a:lnTo>
                <a:lnTo>
                  <a:pt x="33401" y="0"/>
                </a:lnTo>
                <a:close/>
              </a:path>
            </a:pathLst>
          </a:custGeom>
          <a:ln w="18288">
            <a:solidFill>
              <a:srgbClr val="FFFFFF"/>
            </a:solidFill>
          </a:ln>
        </p:spPr>
        <p:txBody>
          <a:bodyPr wrap="square" lIns="0" tIns="0" rIns="0" bIns="0" rtlCol="0"/>
          <a:lstStyle/>
          <a:p>
            <a:endParaRPr/>
          </a:p>
        </p:txBody>
      </p:sp>
      <p:sp>
        <p:nvSpPr>
          <p:cNvPr id="12" name="object 12"/>
          <p:cNvSpPr/>
          <p:nvPr/>
        </p:nvSpPr>
        <p:spPr>
          <a:xfrm>
            <a:off x="4455033" y="1896617"/>
            <a:ext cx="152400" cy="174625"/>
          </a:xfrm>
          <a:custGeom>
            <a:avLst/>
            <a:gdLst/>
            <a:ahLst/>
            <a:cxnLst/>
            <a:rect l="l" t="t" r="r" b="b"/>
            <a:pathLst>
              <a:path w="152400" h="174625">
                <a:moveTo>
                  <a:pt x="78866" y="0"/>
                </a:moveTo>
                <a:lnTo>
                  <a:pt x="118709" y="8856"/>
                </a:lnTo>
                <a:lnTo>
                  <a:pt x="145391" y="38877"/>
                </a:lnTo>
                <a:lnTo>
                  <a:pt x="151891" y="75692"/>
                </a:lnTo>
                <a:lnTo>
                  <a:pt x="151891" y="82677"/>
                </a:lnTo>
                <a:lnTo>
                  <a:pt x="151891" y="88011"/>
                </a:lnTo>
                <a:lnTo>
                  <a:pt x="150749" y="91948"/>
                </a:lnTo>
                <a:lnTo>
                  <a:pt x="148336" y="94487"/>
                </a:lnTo>
                <a:lnTo>
                  <a:pt x="146050" y="97028"/>
                </a:lnTo>
                <a:lnTo>
                  <a:pt x="142747" y="98298"/>
                </a:lnTo>
                <a:lnTo>
                  <a:pt x="138556" y="98298"/>
                </a:lnTo>
                <a:lnTo>
                  <a:pt x="44450" y="98298"/>
                </a:lnTo>
                <a:lnTo>
                  <a:pt x="44450" y="104902"/>
                </a:lnTo>
                <a:lnTo>
                  <a:pt x="45212" y="110871"/>
                </a:lnTo>
                <a:lnTo>
                  <a:pt x="46736" y="116205"/>
                </a:lnTo>
                <a:lnTo>
                  <a:pt x="48387" y="121539"/>
                </a:lnTo>
                <a:lnTo>
                  <a:pt x="50800" y="126111"/>
                </a:lnTo>
                <a:lnTo>
                  <a:pt x="54228" y="129921"/>
                </a:lnTo>
                <a:lnTo>
                  <a:pt x="57657" y="133731"/>
                </a:lnTo>
                <a:lnTo>
                  <a:pt x="61975" y="136525"/>
                </a:lnTo>
                <a:lnTo>
                  <a:pt x="67437" y="138557"/>
                </a:lnTo>
                <a:lnTo>
                  <a:pt x="72770" y="140462"/>
                </a:lnTo>
                <a:lnTo>
                  <a:pt x="79247" y="141478"/>
                </a:lnTo>
                <a:lnTo>
                  <a:pt x="86740" y="141478"/>
                </a:lnTo>
                <a:lnTo>
                  <a:pt x="94361" y="141478"/>
                </a:lnTo>
                <a:lnTo>
                  <a:pt x="121792" y="136144"/>
                </a:lnTo>
                <a:lnTo>
                  <a:pt x="126111" y="134874"/>
                </a:lnTo>
                <a:lnTo>
                  <a:pt x="129539" y="133604"/>
                </a:lnTo>
                <a:lnTo>
                  <a:pt x="132333" y="132461"/>
                </a:lnTo>
                <a:lnTo>
                  <a:pt x="135127" y="131445"/>
                </a:lnTo>
                <a:lnTo>
                  <a:pt x="137413" y="130937"/>
                </a:lnTo>
                <a:lnTo>
                  <a:pt x="139064" y="130937"/>
                </a:lnTo>
                <a:lnTo>
                  <a:pt x="140080" y="130937"/>
                </a:lnTo>
                <a:lnTo>
                  <a:pt x="143382" y="133604"/>
                </a:lnTo>
                <a:lnTo>
                  <a:pt x="143890" y="134747"/>
                </a:lnTo>
                <a:lnTo>
                  <a:pt x="144271" y="136144"/>
                </a:lnTo>
                <a:lnTo>
                  <a:pt x="144399" y="138049"/>
                </a:lnTo>
                <a:lnTo>
                  <a:pt x="144525" y="139954"/>
                </a:lnTo>
                <a:lnTo>
                  <a:pt x="144652" y="142367"/>
                </a:lnTo>
                <a:lnTo>
                  <a:pt x="144652" y="145287"/>
                </a:lnTo>
                <a:lnTo>
                  <a:pt x="144652" y="147828"/>
                </a:lnTo>
                <a:lnTo>
                  <a:pt x="144525" y="149987"/>
                </a:lnTo>
                <a:lnTo>
                  <a:pt x="144525" y="151765"/>
                </a:lnTo>
                <a:lnTo>
                  <a:pt x="144399" y="153543"/>
                </a:lnTo>
                <a:lnTo>
                  <a:pt x="144144" y="155067"/>
                </a:lnTo>
                <a:lnTo>
                  <a:pt x="143890" y="156337"/>
                </a:lnTo>
                <a:lnTo>
                  <a:pt x="143763" y="157607"/>
                </a:lnTo>
                <a:lnTo>
                  <a:pt x="143382" y="158750"/>
                </a:lnTo>
                <a:lnTo>
                  <a:pt x="142875" y="159512"/>
                </a:lnTo>
                <a:lnTo>
                  <a:pt x="142493" y="160401"/>
                </a:lnTo>
                <a:lnTo>
                  <a:pt x="141858" y="161290"/>
                </a:lnTo>
                <a:lnTo>
                  <a:pt x="141096" y="162052"/>
                </a:lnTo>
                <a:lnTo>
                  <a:pt x="140334" y="162941"/>
                </a:lnTo>
                <a:lnTo>
                  <a:pt x="138302" y="163957"/>
                </a:lnTo>
                <a:lnTo>
                  <a:pt x="134874" y="165354"/>
                </a:lnTo>
                <a:lnTo>
                  <a:pt x="131571" y="166751"/>
                </a:lnTo>
                <a:lnTo>
                  <a:pt x="127253" y="168148"/>
                </a:lnTo>
                <a:lnTo>
                  <a:pt x="122046" y="169418"/>
                </a:lnTo>
                <a:lnTo>
                  <a:pt x="116839" y="170815"/>
                </a:lnTo>
                <a:lnTo>
                  <a:pt x="110997" y="171958"/>
                </a:lnTo>
                <a:lnTo>
                  <a:pt x="104266" y="172974"/>
                </a:lnTo>
                <a:lnTo>
                  <a:pt x="97536" y="173862"/>
                </a:lnTo>
                <a:lnTo>
                  <a:pt x="90424" y="174371"/>
                </a:lnTo>
                <a:lnTo>
                  <a:pt x="82803" y="174371"/>
                </a:lnTo>
                <a:lnTo>
                  <a:pt x="39131" y="166256"/>
                </a:lnTo>
                <a:lnTo>
                  <a:pt x="8038" y="134413"/>
                </a:lnTo>
                <a:lnTo>
                  <a:pt x="0" y="88900"/>
                </a:lnTo>
                <a:lnTo>
                  <a:pt x="335" y="78853"/>
                </a:lnTo>
                <a:lnTo>
                  <a:pt x="12033" y="36417"/>
                </a:lnTo>
                <a:lnTo>
                  <a:pt x="45846" y="6096"/>
                </a:lnTo>
                <a:lnTo>
                  <a:pt x="69939" y="380"/>
                </a:lnTo>
                <a:lnTo>
                  <a:pt x="78866" y="0"/>
                </a:lnTo>
                <a:close/>
              </a:path>
            </a:pathLst>
          </a:custGeom>
          <a:ln w="18288">
            <a:solidFill>
              <a:srgbClr val="FFFFFF"/>
            </a:solidFill>
          </a:ln>
        </p:spPr>
        <p:txBody>
          <a:bodyPr wrap="square" lIns="0" tIns="0" rIns="0" bIns="0" rtlCol="0"/>
          <a:lstStyle/>
          <a:p>
            <a:endParaRPr/>
          </a:p>
        </p:txBody>
      </p:sp>
      <p:sp>
        <p:nvSpPr>
          <p:cNvPr id="13" name="object 13"/>
          <p:cNvSpPr/>
          <p:nvPr/>
        </p:nvSpPr>
        <p:spPr>
          <a:xfrm>
            <a:off x="3756786" y="1896617"/>
            <a:ext cx="165735" cy="174625"/>
          </a:xfrm>
          <a:custGeom>
            <a:avLst/>
            <a:gdLst/>
            <a:ahLst/>
            <a:cxnLst/>
            <a:rect l="l" t="t" r="r" b="b"/>
            <a:pathLst>
              <a:path w="165735" h="174625">
                <a:moveTo>
                  <a:pt x="84709" y="0"/>
                </a:moveTo>
                <a:lnTo>
                  <a:pt x="128065" y="8759"/>
                </a:lnTo>
                <a:lnTo>
                  <a:pt x="158122" y="41352"/>
                </a:lnTo>
                <a:lnTo>
                  <a:pt x="165735" y="85598"/>
                </a:lnTo>
                <a:lnTo>
                  <a:pt x="165403" y="95287"/>
                </a:lnTo>
                <a:lnTo>
                  <a:pt x="153939" y="136842"/>
                </a:lnTo>
                <a:lnTo>
                  <a:pt x="125831" y="164449"/>
                </a:lnTo>
                <a:lnTo>
                  <a:pt x="80899" y="174371"/>
                </a:lnTo>
                <a:lnTo>
                  <a:pt x="70945" y="174013"/>
                </a:lnTo>
                <a:lnTo>
                  <a:pt x="31051" y="161623"/>
                </a:lnTo>
                <a:lnTo>
                  <a:pt x="4825" y="125095"/>
                </a:lnTo>
                <a:lnTo>
                  <a:pt x="0" y="88773"/>
                </a:lnTo>
                <a:lnTo>
                  <a:pt x="313" y="79081"/>
                </a:lnTo>
                <a:lnTo>
                  <a:pt x="11858" y="37353"/>
                </a:lnTo>
                <a:lnTo>
                  <a:pt x="39923" y="9919"/>
                </a:lnTo>
                <a:lnTo>
                  <a:pt x="84709" y="0"/>
                </a:lnTo>
                <a:close/>
              </a:path>
            </a:pathLst>
          </a:custGeom>
          <a:ln w="18288">
            <a:solidFill>
              <a:srgbClr val="FFFFFF"/>
            </a:solidFill>
          </a:ln>
        </p:spPr>
        <p:txBody>
          <a:bodyPr wrap="square" lIns="0" tIns="0" rIns="0" bIns="0" rtlCol="0"/>
          <a:lstStyle/>
          <a:p>
            <a:endParaRPr/>
          </a:p>
        </p:txBody>
      </p:sp>
      <p:sp>
        <p:nvSpPr>
          <p:cNvPr id="14" name="object 14"/>
          <p:cNvSpPr/>
          <p:nvPr/>
        </p:nvSpPr>
        <p:spPr>
          <a:xfrm>
            <a:off x="2466085" y="1887473"/>
            <a:ext cx="1191387" cy="251587"/>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205608" y="1896617"/>
            <a:ext cx="152400" cy="174625"/>
          </a:xfrm>
          <a:custGeom>
            <a:avLst/>
            <a:gdLst/>
            <a:ahLst/>
            <a:cxnLst/>
            <a:rect l="l" t="t" r="r" b="b"/>
            <a:pathLst>
              <a:path w="152400" h="174625">
                <a:moveTo>
                  <a:pt x="78867" y="0"/>
                </a:moveTo>
                <a:lnTo>
                  <a:pt x="118709" y="8856"/>
                </a:lnTo>
                <a:lnTo>
                  <a:pt x="145391" y="38877"/>
                </a:lnTo>
                <a:lnTo>
                  <a:pt x="151892" y="75692"/>
                </a:lnTo>
                <a:lnTo>
                  <a:pt x="151892" y="82677"/>
                </a:lnTo>
                <a:lnTo>
                  <a:pt x="151892" y="88011"/>
                </a:lnTo>
                <a:lnTo>
                  <a:pt x="150749" y="91948"/>
                </a:lnTo>
                <a:lnTo>
                  <a:pt x="148336" y="94487"/>
                </a:lnTo>
                <a:lnTo>
                  <a:pt x="146050" y="97028"/>
                </a:lnTo>
                <a:lnTo>
                  <a:pt x="142748" y="98298"/>
                </a:lnTo>
                <a:lnTo>
                  <a:pt x="138557" y="98298"/>
                </a:lnTo>
                <a:lnTo>
                  <a:pt x="44450" y="98298"/>
                </a:lnTo>
                <a:lnTo>
                  <a:pt x="44450" y="104902"/>
                </a:lnTo>
                <a:lnTo>
                  <a:pt x="45212" y="110871"/>
                </a:lnTo>
                <a:lnTo>
                  <a:pt x="46736" y="116205"/>
                </a:lnTo>
                <a:lnTo>
                  <a:pt x="48387" y="121539"/>
                </a:lnTo>
                <a:lnTo>
                  <a:pt x="50800" y="126111"/>
                </a:lnTo>
                <a:lnTo>
                  <a:pt x="54229" y="129921"/>
                </a:lnTo>
                <a:lnTo>
                  <a:pt x="57658" y="133731"/>
                </a:lnTo>
                <a:lnTo>
                  <a:pt x="61976" y="136525"/>
                </a:lnTo>
                <a:lnTo>
                  <a:pt x="67437" y="138557"/>
                </a:lnTo>
                <a:lnTo>
                  <a:pt x="72771" y="140462"/>
                </a:lnTo>
                <a:lnTo>
                  <a:pt x="79248" y="141478"/>
                </a:lnTo>
                <a:lnTo>
                  <a:pt x="86741" y="141478"/>
                </a:lnTo>
                <a:lnTo>
                  <a:pt x="94361" y="141478"/>
                </a:lnTo>
                <a:lnTo>
                  <a:pt x="121793" y="136144"/>
                </a:lnTo>
                <a:lnTo>
                  <a:pt x="126111" y="134874"/>
                </a:lnTo>
                <a:lnTo>
                  <a:pt x="129540" y="133604"/>
                </a:lnTo>
                <a:lnTo>
                  <a:pt x="132334" y="132461"/>
                </a:lnTo>
                <a:lnTo>
                  <a:pt x="135128" y="131445"/>
                </a:lnTo>
                <a:lnTo>
                  <a:pt x="137414" y="130937"/>
                </a:lnTo>
                <a:lnTo>
                  <a:pt x="139065" y="130937"/>
                </a:lnTo>
                <a:lnTo>
                  <a:pt x="140081" y="130937"/>
                </a:lnTo>
                <a:lnTo>
                  <a:pt x="143383" y="133604"/>
                </a:lnTo>
                <a:lnTo>
                  <a:pt x="143891" y="134747"/>
                </a:lnTo>
                <a:lnTo>
                  <a:pt x="144272" y="136144"/>
                </a:lnTo>
                <a:lnTo>
                  <a:pt x="144399" y="138049"/>
                </a:lnTo>
                <a:lnTo>
                  <a:pt x="144526" y="139954"/>
                </a:lnTo>
                <a:lnTo>
                  <a:pt x="144653" y="142367"/>
                </a:lnTo>
                <a:lnTo>
                  <a:pt x="144653" y="145287"/>
                </a:lnTo>
                <a:lnTo>
                  <a:pt x="144653" y="147828"/>
                </a:lnTo>
                <a:lnTo>
                  <a:pt x="144526" y="149987"/>
                </a:lnTo>
                <a:lnTo>
                  <a:pt x="144526" y="151765"/>
                </a:lnTo>
                <a:lnTo>
                  <a:pt x="144399" y="153543"/>
                </a:lnTo>
                <a:lnTo>
                  <a:pt x="144145" y="155067"/>
                </a:lnTo>
                <a:lnTo>
                  <a:pt x="143891" y="156337"/>
                </a:lnTo>
                <a:lnTo>
                  <a:pt x="143764" y="157607"/>
                </a:lnTo>
                <a:lnTo>
                  <a:pt x="143383" y="158750"/>
                </a:lnTo>
                <a:lnTo>
                  <a:pt x="142875" y="159512"/>
                </a:lnTo>
                <a:lnTo>
                  <a:pt x="142494" y="160401"/>
                </a:lnTo>
                <a:lnTo>
                  <a:pt x="141859" y="161290"/>
                </a:lnTo>
                <a:lnTo>
                  <a:pt x="141097" y="162052"/>
                </a:lnTo>
                <a:lnTo>
                  <a:pt x="140335" y="162941"/>
                </a:lnTo>
                <a:lnTo>
                  <a:pt x="138303" y="163957"/>
                </a:lnTo>
                <a:lnTo>
                  <a:pt x="134874" y="165354"/>
                </a:lnTo>
                <a:lnTo>
                  <a:pt x="131572" y="166751"/>
                </a:lnTo>
                <a:lnTo>
                  <a:pt x="127254" y="168148"/>
                </a:lnTo>
                <a:lnTo>
                  <a:pt x="122047" y="169418"/>
                </a:lnTo>
                <a:lnTo>
                  <a:pt x="116840" y="170815"/>
                </a:lnTo>
                <a:lnTo>
                  <a:pt x="110998" y="171958"/>
                </a:lnTo>
                <a:lnTo>
                  <a:pt x="104267" y="172974"/>
                </a:lnTo>
                <a:lnTo>
                  <a:pt x="97536" y="173862"/>
                </a:lnTo>
                <a:lnTo>
                  <a:pt x="90424" y="174371"/>
                </a:lnTo>
                <a:lnTo>
                  <a:pt x="82804" y="174371"/>
                </a:lnTo>
                <a:lnTo>
                  <a:pt x="39131" y="166256"/>
                </a:lnTo>
                <a:lnTo>
                  <a:pt x="8038" y="134413"/>
                </a:lnTo>
                <a:lnTo>
                  <a:pt x="0" y="88900"/>
                </a:lnTo>
                <a:lnTo>
                  <a:pt x="335" y="78853"/>
                </a:lnTo>
                <a:lnTo>
                  <a:pt x="12033" y="36417"/>
                </a:lnTo>
                <a:lnTo>
                  <a:pt x="45847" y="6096"/>
                </a:lnTo>
                <a:lnTo>
                  <a:pt x="69939" y="380"/>
                </a:lnTo>
                <a:lnTo>
                  <a:pt x="78867" y="0"/>
                </a:lnTo>
                <a:close/>
              </a:path>
            </a:pathLst>
          </a:custGeom>
          <a:ln w="18288">
            <a:solidFill>
              <a:srgbClr val="FFFFFF"/>
            </a:solidFill>
          </a:ln>
        </p:spPr>
        <p:txBody>
          <a:bodyPr wrap="square" lIns="0" tIns="0" rIns="0" bIns="0" rtlCol="0"/>
          <a:lstStyle/>
          <a:p>
            <a:endParaRPr/>
          </a:p>
        </p:txBody>
      </p:sp>
      <p:sp>
        <p:nvSpPr>
          <p:cNvPr id="16" name="object 16"/>
          <p:cNvSpPr/>
          <p:nvPr/>
        </p:nvSpPr>
        <p:spPr>
          <a:xfrm>
            <a:off x="4123182" y="1849627"/>
            <a:ext cx="127635" cy="229997"/>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1873757" y="1849627"/>
            <a:ext cx="127635" cy="229997"/>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1039406" y="1829561"/>
            <a:ext cx="751166" cy="25057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4273550" y="1825625"/>
            <a:ext cx="147955" cy="242570"/>
          </a:xfrm>
          <a:custGeom>
            <a:avLst/>
            <a:gdLst/>
            <a:ahLst/>
            <a:cxnLst/>
            <a:rect l="l" t="t" r="r" b="b"/>
            <a:pathLst>
              <a:path w="147954" h="242569">
                <a:moveTo>
                  <a:pt x="21844" y="0"/>
                </a:moveTo>
                <a:lnTo>
                  <a:pt x="26162" y="0"/>
                </a:lnTo>
                <a:lnTo>
                  <a:pt x="29717" y="253"/>
                </a:lnTo>
                <a:lnTo>
                  <a:pt x="32512" y="508"/>
                </a:lnTo>
                <a:lnTo>
                  <a:pt x="35178" y="888"/>
                </a:lnTo>
                <a:lnTo>
                  <a:pt x="37464" y="1397"/>
                </a:lnTo>
                <a:lnTo>
                  <a:pt x="39115" y="2032"/>
                </a:lnTo>
                <a:lnTo>
                  <a:pt x="40766" y="2666"/>
                </a:lnTo>
                <a:lnTo>
                  <a:pt x="42037" y="3428"/>
                </a:lnTo>
                <a:lnTo>
                  <a:pt x="42672" y="4445"/>
                </a:lnTo>
                <a:lnTo>
                  <a:pt x="43434" y="5334"/>
                </a:lnTo>
                <a:lnTo>
                  <a:pt x="43687" y="6350"/>
                </a:lnTo>
                <a:lnTo>
                  <a:pt x="43687" y="7492"/>
                </a:lnTo>
                <a:lnTo>
                  <a:pt x="43687" y="92963"/>
                </a:lnTo>
                <a:lnTo>
                  <a:pt x="82676" y="70992"/>
                </a:lnTo>
                <a:lnTo>
                  <a:pt x="91059" y="70992"/>
                </a:lnTo>
                <a:lnTo>
                  <a:pt x="130683" y="84327"/>
                </a:lnTo>
                <a:lnTo>
                  <a:pt x="147002" y="124777"/>
                </a:lnTo>
                <a:lnTo>
                  <a:pt x="147700" y="140715"/>
                </a:lnTo>
                <a:lnTo>
                  <a:pt x="147700" y="235458"/>
                </a:lnTo>
                <a:lnTo>
                  <a:pt x="147700" y="236600"/>
                </a:lnTo>
                <a:lnTo>
                  <a:pt x="147447" y="237616"/>
                </a:lnTo>
                <a:lnTo>
                  <a:pt x="146685" y="238505"/>
                </a:lnTo>
                <a:lnTo>
                  <a:pt x="146050" y="239395"/>
                </a:lnTo>
                <a:lnTo>
                  <a:pt x="144907" y="240157"/>
                </a:lnTo>
                <a:lnTo>
                  <a:pt x="143255" y="240664"/>
                </a:lnTo>
                <a:lnTo>
                  <a:pt x="141604" y="241300"/>
                </a:lnTo>
                <a:lnTo>
                  <a:pt x="139446" y="241680"/>
                </a:lnTo>
                <a:lnTo>
                  <a:pt x="136525" y="242062"/>
                </a:lnTo>
                <a:lnTo>
                  <a:pt x="133730" y="242315"/>
                </a:lnTo>
                <a:lnTo>
                  <a:pt x="130301" y="242442"/>
                </a:lnTo>
                <a:lnTo>
                  <a:pt x="126111" y="242442"/>
                </a:lnTo>
                <a:lnTo>
                  <a:pt x="121792" y="242442"/>
                </a:lnTo>
                <a:lnTo>
                  <a:pt x="108712" y="240664"/>
                </a:lnTo>
                <a:lnTo>
                  <a:pt x="107187" y="240157"/>
                </a:lnTo>
                <a:lnTo>
                  <a:pt x="105917" y="239395"/>
                </a:lnTo>
                <a:lnTo>
                  <a:pt x="105283" y="238505"/>
                </a:lnTo>
                <a:lnTo>
                  <a:pt x="104648" y="237616"/>
                </a:lnTo>
                <a:lnTo>
                  <a:pt x="104266" y="236600"/>
                </a:lnTo>
                <a:lnTo>
                  <a:pt x="104266" y="235458"/>
                </a:lnTo>
                <a:lnTo>
                  <a:pt x="104266" y="147192"/>
                </a:lnTo>
                <a:lnTo>
                  <a:pt x="104266" y="139700"/>
                </a:lnTo>
                <a:lnTo>
                  <a:pt x="103632" y="133858"/>
                </a:lnTo>
                <a:lnTo>
                  <a:pt x="102615" y="129539"/>
                </a:lnTo>
                <a:lnTo>
                  <a:pt x="101473" y="125349"/>
                </a:lnTo>
                <a:lnTo>
                  <a:pt x="99949" y="121665"/>
                </a:lnTo>
                <a:lnTo>
                  <a:pt x="97789" y="118617"/>
                </a:lnTo>
                <a:lnTo>
                  <a:pt x="95758" y="115442"/>
                </a:lnTo>
                <a:lnTo>
                  <a:pt x="93090" y="113157"/>
                </a:lnTo>
                <a:lnTo>
                  <a:pt x="89788" y="111505"/>
                </a:lnTo>
                <a:lnTo>
                  <a:pt x="86487" y="109727"/>
                </a:lnTo>
                <a:lnTo>
                  <a:pt x="82676" y="108965"/>
                </a:lnTo>
                <a:lnTo>
                  <a:pt x="78232" y="108965"/>
                </a:lnTo>
                <a:lnTo>
                  <a:pt x="72644" y="108965"/>
                </a:lnTo>
                <a:lnTo>
                  <a:pt x="67055" y="110998"/>
                </a:lnTo>
                <a:lnTo>
                  <a:pt x="61467" y="115062"/>
                </a:lnTo>
                <a:lnTo>
                  <a:pt x="55752" y="118999"/>
                </a:lnTo>
                <a:lnTo>
                  <a:pt x="49911" y="124967"/>
                </a:lnTo>
                <a:lnTo>
                  <a:pt x="43687" y="132714"/>
                </a:lnTo>
                <a:lnTo>
                  <a:pt x="43687" y="235458"/>
                </a:lnTo>
                <a:lnTo>
                  <a:pt x="43687" y="236600"/>
                </a:lnTo>
                <a:lnTo>
                  <a:pt x="43434" y="237616"/>
                </a:lnTo>
                <a:lnTo>
                  <a:pt x="42672" y="238505"/>
                </a:lnTo>
                <a:lnTo>
                  <a:pt x="42037" y="239395"/>
                </a:lnTo>
                <a:lnTo>
                  <a:pt x="40766" y="240157"/>
                </a:lnTo>
                <a:lnTo>
                  <a:pt x="39115" y="240664"/>
                </a:lnTo>
                <a:lnTo>
                  <a:pt x="37464" y="241300"/>
                </a:lnTo>
                <a:lnTo>
                  <a:pt x="35178" y="241680"/>
                </a:lnTo>
                <a:lnTo>
                  <a:pt x="32512" y="242062"/>
                </a:lnTo>
                <a:lnTo>
                  <a:pt x="29717" y="242315"/>
                </a:lnTo>
                <a:lnTo>
                  <a:pt x="26162" y="242442"/>
                </a:lnTo>
                <a:lnTo>
                  <a:pt x="21844" y="242442"/>
                </a:lnTo>
                <a:lnTo>
                  <a:pt x="17652" y="242442"/>
                </a:lnTo>
                <a:lnTo>
                  <a:pt x="4572" y="240664"/>
                </a:lnTo>
                <a:lnTo>
                  <a:pt x="2921" y="240157"/>
                </a:lnTo>
                <a:lnTo>
                  <a:pt x="1777" y="239395"/>
                </a:lnTo>
                <a:lnTo>
                  <a:pt x="1015" y="238505"/>
                </a:lnTo>
                <a:lnTo>
                  <a:pt x="380" y="237616"/>
                </a:lnTo>
                <a:lnTo>
                  <a:pt x="0" y="236600"/>
                </a:lnTo>
                <a:lnTo>
                  <a:pt x="0" y="235458"/>
                </a:lnTo>
                <a:lnTo>
                  <a:pt x="0" y="7492"/>
                </a:lnTo>
                <a:lnTo>
                  <a:pt x="0" y="6350"/>
                </a:lnTo>
                <a:lnTo>
                  <a:pt x="380" y="5334"/>
                </a:lnTo>
                <a:lnTo>
                  <a:pt x="17652" y="0"/>
                </a:lnTo>
                <a:lnTo>
                  <a:pt x="21844" y="0"/>
                </a:lnTo>
                <a:close/>
              </a:path>
            </a:pathLst>
          </a:custGeom>
          <a:ln w="18288">
            <a:solidFill>
              <a:srgbClr val="FFFFFF"/>
            </a:solidFill>
          </a:ln>
        </p:spPr>
        <p:txBody>
          <a:bodyPr wrap="square" lIns="0" tIns="0" rIns="0" bIns="0" rtlCol="0"/>
          <a:lstStyle/>
          <a:p>
            <a:endParaRPr/>
          </a:p>
        </p:txBody>
      </p:sp>
      <p:sp>
        <p:nvSpPr>
          <p:cNvPr id="20" name="object 20"/>
          <p:cNvSpPr/>
          <p:nvPr/>
        </p:nvSpPr>
        <p:spPr>
          <a:xfrm>
            <a:off x="2024126" y="1825625"/>
            <a:ext cx="147955" cy="242570"/>
          </a:xfrm>
          <a:custGeom>
            <a:avLst/>
            <a:gdLst/>
            <a:ahLst/>
            <a:cxnLst/>
            <a:rect l="l" t="t" r="r" b="b"/>
            <a:pathLst>
              <a:path w="147955" h="242569">
                <a:moveTo>
                  <a:pt x="21843" y="0"/>
                </a:moveTo>
                <a:lnTo>
                  <a:pt x="26162" y="0"/>
                </a:lnTo>
                <a:lnTo>
                  <a:pt x="29718" y="253"/>
                </a:lnTo>
                <a:lnTo>
                  <a:pt x="32512" y="508"/>
                </a:lnTo>
                <a:lnTo>
                  <a:pt x="35179" y="888"/>
                </a:lnTo>
                <a:lnTo>
                  <a:pt x="37465" y="1397"/>
                </a:lnTo>
                <a:lnTo>
                  <a:pt x="39116" y="2032"/>
                </a:lnTo>
                <a:lnTo>
                  <a:pt x="40767" y="2666"/>
                </a:lnTo>
                <a:lnTo>
                  <a:pt x="42037" y="3428"/>
                </a:lnTo>
                <a:lnTo>
                  <a:pt x="42672" y="4445"/>
                </a:lnTo>
                <a:lnTo>
                  <a:pt x="43434" y="5334"/>
                </a:lnTo>
                <a:lnTo>
                  <a:pt x="43687" y="6350"/>
                </a:lnTo>
                <a:lnTo>
                  <a:pt x="43687" y="7492"/>
                </a:lnTo>
                <a:lnTo>
                  <a:pt x="43687" y="92963"/>
                </a:lnTo>
                <a:lnTo>
                  <a:pt x="82676" y="70992"/>
                </a:lnTo>
                <a:lnTo>
                  <a:pt x="91059" y="70992"/>
                </a:lnTo>
                <a:lnTo>
                  <a:pt x="130682" y="84327"/>
                </a:lnTo>
                <a:lnTo>
                  <a:pt x="147002" y="124777"/>
                </a:lnTo>
                <a:lnTo>
                  <a:pt x="147700" y="140715"/>
                </a:lnTo>
                <a:lnTo>
                  <a:pt x="147700" y="235458"/>
                </a:lnTo>
                <a:lnTo>
                  <a:pt x="147700" y="236600"/>
                </a:lnTo>
                <a:lnTo>
                  <a:pt x="147447" y="237616"/>
                </a:lnTo>
                <a:lnTo>
                  <a:pt x="146685" y="238505"/>
                </a:lnTo>
                <a:lnTo>
                  <a:pt x="146050" y="239395"/>
                </a:lnTo>
                <a:lnTo>
                  <a:pt x="144906" y="240157"/>
                </a:lnTo>
                <a:lnTo>
                  <a:pt x="143256" y="240664"/>
                </a:lnTo>
                <a:lnTo>
                  <a:pt x="141605" y="241300"/>
                </a:lnTo>
                <a:lnTo>
                  <a:pt x="139446" y="241680"/>
                </a:lnTo>
                <a:lnTo>
                  <a:pt x="136525" y="242062"/>
                </a:lnTo>
                <a:lnTo>
                  <a:pt x="133731" y="242315"/>
                </a:lnTo>
                <a:lnTo>
                  <a:pt x="130301" y="242442"/>
                </a:lnTo>
                <a:lnTo>
                  <a:pt x="126111" y="242442"/>
                </a:lnTo>
                <a:lnTo>
                  <a:pt x="121793" y="242442"/>
                </a:lnTo>
                <a:lnTo>
                  <a:pt x="108712" y="240664"/>
                </a:lnTo>
                <a:lnTo>
                  <a:pt x="107187" y="240157"/>
                </a:lnTo>
                <a:lnTo>
                  <a:pt x="105918" y="239395"/>
                </a:lnTo>
                <a:lnTo>
                  <a:pt x="105282" y="238505"/>
                </a:lnTo>
                <a:lnTo>
                  <a:pt x="104648" y="237616"/>
                </a:lnTo>
                <a:lnTo>
                  <a:pt x="104267" y="236600"/>
                </a:lnTo>
                <a:lnTo>
                  <a:pt x="104267" y="235458"/>
                </a:lnTo>
                <a:lnTo>
                  <a:pt x="104267" y="147192"/>
                </a:lnTo>
                <a:lnTo>
                  <a:pt x="104267" y="139700"/>
                </a:lnTo>
                <a:lnTo>
                  <a:pt x="103631" y="133858"/>
                </a:lnTo>
                <a:lnTo>
                  <a:pt x="102616" y="129539"/>
                </a:lnTo>
                <a:lnTo>
                  <a:pt x="101473" y="125349"/>
                </a:lnTo>
                <a:lnTo>
                  <a:pt x="99949" y="121665"/>
                </a:lnTo>
                <a:lnTo>
                  <a:pt x="97790" y="118617"/>
                </a:lnTo>
                <a:lnTo>
                  <a:pt x="95757" y="115442"/>
                </a:lnTo>
                <a:lnTo>
                  <a:pt x="93091" y="113157"/>
                </a:lnTo>
                <a:lnTo>
                  <a:pt x="89788" y="111505"/>
                </a:lnTo>
                <a:lnTo>
                  <a:pt x="86487" y="109727"/>
                </a:lnTo>
                <a:lnTo>
                  <a:pt x="82676" y="108965"/>
                </a:lnTo>
                <a:lnTo>
                  <a:pt x="78231" y="108965"/>
                </a:lnTo>
                <a:lnTo>
                  <a:pt x="72643" y="108965"/>
                </a:lnTo>
                <a:lnTo>
                  <a:pt x="67056" y="110998"/>
                </a:lnTo>
                <a:lnTo>
                  <a:pt x="61468" y="115062"/>
                </a:lnTo>
                <a:lnTo>
                  <a:pt x="55753" y="118999"/>
                </a:lnTo>
                <a:lnTo>
                  <a:pt x="49911" y="124967"/>
                </a:lnTo>
                <a:lnTo>
                  <a:pt x="43687" y="132714"/>
                </a:lnTo>
                <a:lnTo>
                  <a:pt x="43687" y="235458"/>
                </a:lnTo>
                <a:lnTo>
                  <a:pt x="43687" y="236600"/>
                </a:lnTo>
                <a:lnTo>
                  <a:pt x="43434" y="237616"/>
                </a:lnTo>
                <a:lnTo>
                  <a:pt x="42672" y="238505"/>
                </a:lnTo>
                <a:lnTo>
                  <a:pt x="42037" y="239395"/>
                </a:lnTo>
                <a:lnTo>
                  <a:pt x="40767" y="240157"/>
                </a:lnTo>
                <a:lnTo>
                  <a:pt x="39116" y="240664"/>
                </a:lnTo>
                <a:lnTo>
                  <a:pt x="37465" y="241300"/>
                </a:lnTo>
                <a:lnTo>
                  <a:pt x="35179" y="241680"/>
                </a:lnTo>
                <a:lnTo>
                  <a:pt x="32512" y="242062"/>
                </a:lnTo>
                <a:lnTo>
                  <a:pt x="29718" y="242315"/>
                </a:lnTo>
                <a:lnTo>
                  <a:pt x="26162" y="242442"/>
                </a:lnTo>
                <a:lnTo>
                  <a:pt x="21843" y="242442"/>
                </a:lnTo>
                <a:lnTo>
                  <a:pt x="17653" y="242442"/>
                </a:lnTo>
                <a:lnTo>
                  <a:pt x="4572" y="240664"/>
                </a:lnTo>
                <a:lnTo>
                  <a:pt x="2921" y="240157"/>
                </a:lnTo>
                <a:lnTo>
                  <a:pt x="1778" y="239395"/>
                </a:lnTo>
                <a:lnTo>
                  <a:pt x="1016" y="238505"/>
                </a:lnTo>
                <a:lnTo>
                  <a:pt x="381" y="237616"/>
                </a:lnTo>
                <a:lnTo>
                  <a:pt x="0" y="236600"/>
                </a:lnTo>
                <a:lnTo>
                  <a:pt x="0" y="235458"/>
                </a:lnTo>
                <a:lnTo>
                  <a:pt x="0" y="7492"/>
                </a:lnTo>
                <a:lnTo>
                  <a:pt x="0" y="6350"/>
                </a:lnTo>
                <a:lnTo>
                  <a:pt x="381" y="5334"/>
                </a:lnTo>
                <a:lnTo>
                  <a:pt x="17653" y="0"/>
                </a:lnTo>
                <a:lnTo>
                  <a:pt x="21843" y="0"/>
                </a:lnTo>
                <a:close/>
              </a:path>
            </a:pathLst>
          </a:custGeom>
          <a:ln w="18288">
            <a:solidFill>
              <a:srgbClr val="FFFFFF"/>
            </a:solidFill>
          </a:ln>
        </p:spPr>
        <p:txBody>
          <a:bodyPr wrap="square" lIns="0" tIns="0" rIns="0" bIns="0" rtlCol="0"/>
          <a:lstStyle/>
          <a:p>
            <a:endParaRPr/>
          </a:p>
        </p:txBody>
      </p:sp>
      <p:sp>
        <p:nvSpPr>
          <p:cNvPr id="21" name="object 21"/>
          <p:cNvSpPr/>
          <p:nvPr/>
        </p:nvSpPr>
        <p:spPr>
          <a:xfrm>
            <a:off x="3939032" y="1824227"/>
            <a:ext cx="111125" cy="243840"/>
          </a:xfrm>
          <a:custGeom>
            <a:avLst/>
            <a:gdLst/>
            <a:ahLst/>
            <a:cxnLst/>
            <a:rect l="l" t="t" r="r" b="b"/>
            <a:pathLst>
              <a:path w="111125" h="243839">
                <a:moveTo>
                  <a:pt x="80390" y="0"/>
                </a:moveTo>
                <a:lnTo>
                  <a:pt x="84835" y="0"/>
                </a:lnTo>
                <a:lnTo>
                  <a:pt x="89153" y="381"/>
                </a:lnTo>
                <a:lnTo>
                  <a:pt x="107314" y="6096"/>
                </a:lnTo>
                <a:lnTo>
                  <a:pt x="108203" y="6731"/>
                </a:lnTo>
                <a:lnTo>
                  <a:pt x="108838" y="7874"/>
                </a:lnTo>
                <a:lnTo>
                  <a:pt x="109346" y="9398"/>
                </a:lnTo>
                <a:lnTo>
                  <a:pt x="109854" y="10795"/>
                </a:lnTo>
                <a:lnTo>
                  <a:pt x="110235" y="12573"/>
                </a:lnTo>
                <a:lnTo>
                  <a:pt x="110489" y="14859"/>
                </a:lnTo>
                <a:lnTo>
                  <a:pt x="110743" y="17145"/>
                </a:lnTo>
                <a:lnTo>
                  <a:pt x="110870" y="19938"/>
                </a:lnTo>
                <a:lnTo>
                  <a:pt x="110870" y="23241"/>
                </a:lnTo>
                <a:lnTo>
                  <a:pt x="110870" y="26670"/>
                </a:lnTo>
                <a:lnTo>
                  <a:pt x="106679" y="38862"/>
                </a:lnTo>
                <a:lnTo>
                  <a:pt x="106044" y="38862"/>
                </a:lnTo>
                <a:lnTo>
                  <a:pt x="105155" y="38862"/>
                </a:lnTo>
                <a:lnTo>
                  <a:pt x="104266" y="38735"/>
                </a:lnTo>
                <a:lnTo>
                  <a:pt x="103250" y="38354"/>
                </a:lnTo>
                <a:lnTo>
                  <a:pt x="102362" y="37846"/>
                </a:lnTo>
                <a:lnTo>
                  <a:pt x="101091" y="37464"/>
                </a:lnTo>
                <a:lnTo>
                  <a:pt x="99694" y="36957"/>
                </a:lnTo>
                <a:lnTo>
                  <a:pt x="98170" y="36575"/>
                </a:lnTo>
                <a:lnTo>
                  <a:pt x="96519" y="36068"/>
                </a:lnTo>
                <a:lnTo>
                  <a:pt x="94487" y="35687"/>
                </a:lnTo>
                <a:lnTo>
                  <a:pt x="92582" y="35306"/>
                </a:lnTo>
                <a:lnTo>
                  <a:pt x="90296" y="35051"/>
                </a:lnTo>
                <a:lnTo>
                  <a:pt x="87629" y="35051"/>
                </a:lnTo>
                <a:lnTo>
                  <a:pt x="84454" y="35051"/>
                </a:lnTo>
                <a:lnTo>
                  <a:pt x="81787" y="35560"/>
                </a:lnTo>
                <a:lnTo>
                  <a:pt x="69595" y="57150"/>
                </a:lnTo>
                <a:lnTo>
                  <a:pt x="69595" y="62102"/>
                </a:lnTo>
                <a:lnTo>
                  <a:pt x="69595" y="76326"/>
                </a:lnTo>
                <a:lnTo>
                  <a:pt x="97789" y="76326"/>
                </a:lnTo>
                <a:lnTo>
                  <a:pt x="98932" y="76326"/>
                </a:lnTo>
                <a:lnTo>
                  <a:pt x="99821" y="76581"/>
                </a:lnTo>
                <a:lnTo>
                  <a:pt x="100710" y="77216"/>
                </a:lnTo>
                <a:lnTo>
                  <a:pt x="101600" y="77850"/>
                </a:lnTo>
                <a:lnTo>
                  <a:pt x="102234" y="78739"/>
                </a:lnTo>
                <a:lnTo>
                  <a:pt x="102869" y="80137"/>
                </a:lnTo>
                <a:lnTo>
                  <a:pt x="103504" y="81407"/>
                </a:lnTo>
                <a:lnTo>
                  <a:pt x="103885" y="83185"/>
                </a:lnTo>
                <a:lnTo>
                  <a:pt x="104139" y="85598"/>
                </a:lnTo>
                <a:lnTo>
                  <a:pt x="104520" y="87884"/>
                </a:lnTo>
                <a:lnTo>
                  <a:pt x="104647" y="90677"/>
                </a:lnTo>
                <a:lnTo>
                  <a:pt x="104647" y="93980"/>
                </a:lnTo>
                <a:lnTo>
                  <a:pt x="104647" y="100330"/>
                </a:lnTo>
                <a:lnTo>
                  <a:pt x="104012" y="104901"/>
                </a:lnTo>
                <a:lnTo>
                  <a:pt x="102869" y="107696"/>
                </a:lnTo>
                <a:lnTo>
                  <a:pt x="101726" y="110362"/>
                </a:lnTo>
                <a:lnTo>
                  <a:pt x="100075" y="111760"/>
                </a:lnTo>
                <a:lnTo>
                  <a:pt x="97789" y="111760"/>
                </a:lnTo>
                <a:lnTo>
                  <a:pt x="69595" y="111760"/>
                </a:lnTo>
                <a:lnTo>
                  <a:pt x="69595" y="236855"/>
                </a:lnTo>
                <a:lnTo>
                  <a:pt x="69595" y="237998"/>
                </a:lnTo>
                <a:lnTo>
                  <a:pt x="69214" y="239013"/>
                </a:lnTo>
                <a:lnTo>
                  <a:pt x="68579" y="239902"/>
                </a:lnTo>
                <a:lnTo>
                  <a:pt x="67817" y="240792"/>
                </a:lnTo>
                <a:lnTo>
                  <a:pt x="66675" y="241554"/>
                </a:lnTo>
                <a:lnTo>
                  <a:pt x="65023" y="242062"/>
                </a:lnTo>
                <a:lnTo>
                  <a:pt x="63500" y="242697"/>
                </a:lnTo>
                <a:lnTo>
                  <a:pt x="61213" y="243077"/>
                </a:lnTo>
                <a:lnTo>
                  <a:pt x="58292" y="243459"/>
                </a:lnTo>
                <a:lnTo>
                  <a:pt x="55371" y="243712"/>
                </a:lnTo>
                <a:lnTo>
                  <a:pt x="51942" y="243839"/>
                </a:lnTo>
                <a:lnTo>
                  <a:pt x="47751" y="243839"/>
                </a:lnTo>
                <a:lnTo>
                  <a:pt x="43560" y="243839"/>
                </a:lnTo>
                <a:lnTo>
                  <a:pt x="30479" y="242062"/>
                </a:lnTo>
                <a:lnTo>
                  <a:pt x="28828" y="241554"/>
                </a:lnTo>
                <a:lnTo>
                  <a:pt x="27685" y="240792"/>
                </a:lnTo>
                <a:lnTo>
                  <a:pt x="27050" y="239902"/>
                </a:lnTo>
                <a:lnTo>
                  <a:pt x="26415" y="239013"/>
                </a:lnTo>
                <a:lnTo>
                  <a:pt x="26034" y="237998"/>
                </a:lnTo>
                <a:lnTo>
                  <a:pt x="26034" y="236855"/>
                </a:lnTo>
                <a:lnTo>
                  <a:pt x="26034" y="111760"/>
                </a:lnTo>
                <a:lnTo>
                  <a:pt x="6603" y="111760"/>
                </a:lnTo>
                <a:lnTo>
                  <a:pt x="4444" y="111760"/>
                </a:lnTo>
                <a:lnTo>
                  <a:pt x="2793" y="110362"/>
                </a:lnTo>
                <a:lnTo>
                  <a:pt x="1650" y="107696"/>
                </a:lnTo>
                <a:lnTo>
                  <a:pt x="634" y="104901"/>
                </a:lnTo>
                <a:lnTo>
                  <a:pt x="0" y="100330"/>
                </a:lnTo>
                <a:lnTo>
                  <a:pt x="0" y="93980"/>
                </a:lnTo>
                <a:lnTo>
                  <a:pt x="0" y="90677"/>
                </a:lnTo>
                <a:lnTo>
                  <a:pt x="253" y="87884"/>
                </a:lnTo>
                <a:lnTo>
                  <a:pt x="507" y="85598"/>
                </a:lnTo>
                <a:lnTo>
                  <a:pt x="762" y="83185"/>
                </a:lnTo>
                <a:lnTo>
                  <a:pt x="1142" y="81407"/>
                </a:lnTo>
                <a:lnTo>
                  <a:pt x="1650" y="80137"/>
                </a:lnTo>
                <a:lnTo>
                  <a:pt x="2158" y="78739"/>
                </a:lnTo>
                <a:lnTo>
                  <a:pt x="2920" y="77850"/>
                </a:lnTo>
                <a:lnTo>
                  <a:pt x="3809" y="77216"/>
                </a:lnTo>
                <a:lnTo>
                  <a:pt x="4698" y="76581"/>
                </a:lnTo>
                <a:lnTo>
                  <a:pt x="5714" y="76326"/>
                </a:lnTo>
                <a:lnTo>
                  <a:pt x="6857" y="76326"/>
                </a:lnTo>
                <a:lnTo>
                  <a:pt x="26034" y="76326"/>
                </a:lnTo>
                <a:lnTo>
                  <a:pt x="26034" y="63373"/>
                </a:lnTo>
                <a:lnTo>
                  <a:pt x="26227" y="55707"/>
                </a:lnTo>
                <a:lnTo>
                  <a:pt x="38988" y="15875"/>
                </a:lnTo>
                <a:lnTo>
                  <a:pt x="70992" y="0"/>
                </a:lnTo>
                <a:lnTo>
                  <a:pt x="80390" y="0"/>
                </a:lnTo>
                <a:close/>
              </a:path>
            </a:pathLst>
          </a:custGeom>
          <a:ln w="18288">
            <a:solidFill>
              <a:srgbClr val="FFFFFF"/>
            </a:solidFill>
          </a:ln>
        </p:spPr>
        <p:txBody>
          <a:bodyPr wrap="square" lIns="0" tIns="0" rIns="0" bIns="0" rtlCol="0"/>
          <a:lstStyle/>
          <a:p>
            <a:endParaRPr/>
          </a:p>
        </p:txBody>
      </p:sp>
      <p:sp>
        <p:nvSpPr>
          <p:cNvPr id="22" name="object 22"/>
          <p:cNvSpPr/>
          <p:nvPr/>
        </p:nvSpPr>
        <p:spPr>
          <a:xfrm>
            <a:off x="719327" y="2221992"/>
            <a:ext cx="1257299" cy="371855"/>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747052" y="2249170"/>
            <a:ext cx="1201635" cy="316992"/>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192" y="378078"/>
            <a:ext cx="6052185" cy="848360"/>
          </a:xfrm>
          <a:prstGeom prst="rect">
            <a:avLst/>
          </a:prstGeom>
        </p:spPr>
        <p:txBody>
          <a:bodyPr vert="horz" wrap="square" lIns="0" tIns="12700" rIns="0" bIns="0" rtlCol="0">
            <a:spAutoFit/>
          </a:bodyPr>
          <a:lstStyle/>
          <a:p>
            <a:pPr marL="12700">
              <a:lnSpc>
                <a:spcPct val="100000"/>
              </a:lnSpc>
              <a:spcBef>
                <a:spcPts val="100"/>
              </a:spcBef>
            </a:pPr>
            <a:r>
              <a:rPr sz="5400" spc="-10" dirty="0"/>
              <a:t>Objectives </a:t>
            </a:r>
            <a:r>
              <a:rPr sz="5400" dirty="0"/>
              <a:t>of</a:t>
            </a:r>
            <a:r>
              <a:rPr sz="5400" spc="-85" dirty="0"/>
              <a:t> </a:t>
            </a:r>
            <a:r>
              <a:rPr sz="5400" spc="-15" dirty="0"/>
              <a:t>Agenda</a:t>
            </a:r>
            <a:endParaRPr sz="5400"/>
          </a:p>
        </p:txBody>
      </p:sp>
      <p:sp>
        <p:nvSpPr>
          <p:cNvPr id="3" name="object 3"/>
          <p:cNvSpPr/>
          <p:nvPr/>
        </p:nvSpPr>
        <p:spPr>
          <a:xfrm>
            <a:off x="3714750" y="1602486"/>
            <a:ext cx="762000" cy="1088390"/>
          </a:xfrm>
          <a:custGeom>
            <a:avLst/>
            <a:gdLst/>
            <a:ahLst/>
            <a:cxnLst/>
            <a:rect l="l" t="t" r="r" b="b"/>
            <a:pathLst>
              <a:path w="762000" h="1088389">
                <a:moveTo>
                  <a:pt x="0" y="0"/>
                </a:moveTo>
                <a:lnTo>
                  <a:pt x="0" y="707136"/>
                </a:lnTo>
                <a:lnTo>
                  <a:pt x="381000" y="1088136"/>
                </a:lnTo>
                <a:lnTo>
                  <a:pt x="762000" y="707136"/>
                </a:lnTo>
                <a:lnTo>
                  <a:pt x="762000" y="381000"/>
                </a:lnTo>
                <a:lnTo>
                  <a:pt x="381000" y="381000"/>
                </a:lnTo>
                <a:lnTo>
                  <a:pt x="0" y="0"/>
                </a:lnTo>
                <a:close/>
              </a:path>
              <a:path w="762000" h="1088389">
                <a:moveTo>
                  <a:pt x="762000" y="0"/>
                </a:moveTo>
                <a:lnTo>
                  <a:pt x="381000" y="381000"/>
                </a:lnTo>
                <a:lnTo>
                  <a:pt x="762000" y="381000"/>
                </a:lnTo>
                <a:lnTo>
                  <a:pt x="762000" y="0"/>
                </a:lnTo>
                <a:close/>
              </a:path>
            </a:pathLst>
          </a:custGeom>
          <a:solidFill>
            <a:srgbClr val="4F81BC"/>
          </a:solidFill>
        </p:spPr>
        <p:txBody>
          <a:bodyPr wrap="square" lIns="0" tIns="0" rIns="0" bIns="0" rtlCol="0"/>
          <a:lstStyle/>
          <a:p>
            <a:endParaRPr/>
          </a:p>
        </p:txBody>
      </p:sp>
      <p:sp>
        <p:nvSpPr>
          <p:cNvPr id="4" name="object 4"/>
          <p:cNvSpPr/>
          <p:nvPr/>
        </p:nvSpPr>
        <p:spPr>
          <a:xfrm>
            <a:off x="3714750" y="1602486"/>
            <a:ext cx="762000" cy="1088390"/>
          </a:xfrm>
          <a:custGeom>
            <a:avLst/>
            <a:gdLst/>
            <a:ahLst/>
            <a:cxnLst/>
            <a:rect l="l" t="t" r="r" b="b"/>
            <a:pathLst>
              <a:path w="762000" h="1088389">
                <a:moveTo>
                  <a:pt x="762000" y="0"/>
                </a:moveTo>
                <a:lnTo>
                  <a:pt x="762000" y="707136"/>
                </a:lnTo>
                <a:lnTo>
                  <a:pt x="381000" y="1088136"/>
                </a:lnTo>
                <a:lnTo>
                  <a:pt x="0" y="707136"/>
                </a:lnTo>
                <a:lnTo>
                  <a:pt x="0" y="0"/>
                </a:lnTo>
                <a:lnTo>
                  <a:pt x="381000" y="381000"/>
                </a:lnTo>
                <a:lnTo>
                  <a:pt x="762000" y="0"/>
                </a:lnTo>
                <a:close/>
              </a:path>
            </a:pathLst>
          </a:custGeom>
          <a:ln w="25907">
            <a:solidFill>
              <a:srgbClr val="4F81BC"/>
            </a:solidFill>
          </a:ln>
        </p:spPr>
        <p:txBody>
          <a:bodyPr wrap="square" lIns="0" tIns="0" rIns="0" bIns="0" rtlCol="0"/>
          <a:lstStyle/>
          <a:p>
            <a:endParaRPr/>
          </a:p>
        </p:txBody>
      </p:sp>
      <p:sp>
        <p:nvSpPr>
          <p:cNvPr id="5" name="object 5"/>
          <p:cNvSpPr/>
          <p:nvPr/>
        </p:nvSpPr>
        <p:spPr>
          <a:xfrm>
            <a:off x="4476750" y="1602486"/>
            <a:ext cx="4525010" cy="707390"/>
          </a:xfrm>
          <a:custGeom>
            <a:avLst/>
            <a:gdLst/>
            <a:ahLst/>
            <a:cxnLst/>
            <a:rect l="l" t="t" r="r" b="b"/>
            <a:pathLst>
              <a:path w="4525009" h="707389">
                <a:moveTo>
                  <a:pt x="4406900" y="0"/>
                </a:moveTo>
                <a:lnTo>
                  <a:pt x="0" y="0"/>
                </a:lnTo>
                <a:lnTo>
                  <a:pt x="0" y="707136"/>
                </a:lnTo>
                <a:lnTo>
                  <a:pt x="4406900" y="707136"/>
                </a:lnTo>
                <a:lnTo>
                  <a:pt x="4452800" y="697882"/>
                </a:lnTo>
                <a:lnTo>
                  <a:pt x="4490259" y="672639"/>
                </a:lnTo>
                <a:lnTo>
                  <a:pt x="4515502" y="635180"/>
                </a:lnTo>
                <a:lnTo>
                  <a:pt x="4524756" y="589279"/>
                </a:lnTo>
                <a:lnTo>
                  <a:pt x="4524756" y="117855"/>
                </a:lnTo>
                <a:lnTo>
                  <a:pt x="4515502" y="71955"/>
                </a:lnTo>
                <a:lnTo>
                  <a:pt x="4490259" y="34496"/>
                </a:lnTo>
                <a:lnTo>
                  <a:pt x="4452800" y="9253"/>
                </a:lnTo>
                <a:lnTo>
                  <a:pt x="4406900"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4476750" y="1602486"/>
            <a:ext cx="4525010" cy="707390"/>
          </a:xfrm>
          <a:custGeom>
            <a:avLst/>
            <a:gdLst/>
            <a:ahLst/>
            <a:cxnLst/>
            <a:rect l="l" t="t" r="r" b="b"/>
            <a:pathLst>
              <a:path w="4525009" h="707389">
                <a:moveTo>
                  <a:pt x="4524756" y="117855"/>
                </a:moveTo>
                <a:lnTo>
                  <a:pt x="4524756" y="589279"/>
                </a:lnTo>
                <a:lnTo>
                  <a:pt x="4515502" y="635180"/>
                </a:lnTo>
                <a:lnTo>
                  <a:pt x="4490259" y="672639"/>
                </a:lnTo>
                <a:lnTo>
                  <a:pt x="4452800" y="697882"/>
                </a:lnTo>
                <a:lnTo>
                  <a:pt x="4406900" y="707136"/>
                </a:lnTo>
                <a:lnTo>
                  <a:pt x="0" y="707136"/>
                </a:lnTo>
                <a:lnTo>
                  <a:pt x="0" y="0"/>
                </a:lnTo>
                <a:lnTo>
                  <a:pt x="4406900" y="0"/>
                </a:lnTo>
                <a:lnTo>
                  <a:pt x="4452800" y="9253"/>
                </a:lnTo>
                <a:lnTo>
                  <a:pt x="4490259" y="34496"/>
                </a:lnTo>
                <a:lnTo>
                  <a:pt x="4515502" y="71955"/>
                </a:lnTo>
                <a:lnTo>
                  <a:pt x="4524756" y="117855"/>
                </a:lnTo>
                <a:close/>
              </a:path>
            </a:pathLst>
          </a:custGeom>
          <a:ln w="25907">
            <a:solidFill>
              <a:srgbClr val="4F81BC"/>
            </a:solidFill>
          </a:ln>
        </p:spPr>
        <p:txBody>
          <a:bodyPr wrap="square" lIns="0" tIns="0" rIns="0" bIns="0" rtlCol="0"/>
          <a:lstStyle/>
          <a:p>
            <a:endParaRPr/>
          </a:p>
        </p:txBody>
      </p:sp>
      <p:sp>
        <p:nvSpPr>
          <p:cNvPr id="7" name="object 7"/>
          <p:cNvSpPr/>
          <p:nvPr/>
        </p:nvSpPr>
        <p:spPr>
          <a:xfrm>
            <a:off x="3714750" y="2573273"/>
            <a:ext cx="762000" cy="1087120"/>
          </a:xfrm>
          <a:custGeom>
            <a:avLst/>
            <a:gdLst/>
            <a:ahLst/>
            <a:cxnLst/>
            <a:rect l="l" t="t" r="r" b="b"/>
            <a:pathLst>
              <a:path w="762000" h="1087120">
                <a:moveTo>
                  <a:pt x="0" y="0"/>
                </a:moveTo>
                <a:lnTo>
                  <a:pt x="0" y="705612"/>
                </a:lnTo>
                <a:lnTo>
                  <a:pt x="381000" y="1086612"/>
                </a:lnTo>
                <a:lnTo>
                  <a:pt x="762000" y="705612"/>
                </a:lnTo>
                <a:lnTo>
                  <a:pt x="762000" y="381000"/>
                </a:lnTo>
                <a:lnTo>
                  <a:pt x="381000" y="381000"/>
                </a:lnTo>
                <a:lnTo>
                  <a:pt x="0" y="0"/>
                </a:lnTo>
                <a:close/>
              </a:path>
              <a:path w="762000" h="1087120">
                <a:moveTo>
                  <a:pt x="762000" y="0"/>
                </a:moveTo>
                <a:lnTo>
                  <a:pt x="381000" y="381000"/>
                </a:lnTo>
                <a:lnTo>
                  <a:pt x="762000" y="381000"/>
                </a:lnTo>
                <a:lnTo>
                  <a:pt x="762000" y="0"/>
                </a:lnTo>
                <a:close/>
              </a:path>
            </a:pathLst>
          </a:custGeom>
          <a:solidFill>
            <a:srgbClr val="4F81BC"/>
          </a:solidFill>
        </p:spPr>
        <p:txBody>
          <a:bodyPr wrap="square" lIns="0" tIns="0" rIns="0" bIns="0" rtlCol="0"/>
          <a:lstStyle/>
          <a:p>
            <a:endParaRPr/>
          </a:p>
        </p:txBody>
      </p:sp>
      <p:sp>
        <p:nvSpPr>
          <p:cNvPr id="8" name="object 8"/>
          <p:cNvSpPr/>
          <p:nvPr/>
        </p:nvSpPr>
        <p:spPr>
          <a:xfrm>
            <a:off x="3714750" y="2573273"/>
            <a:ext cx="762000" cy="1087120"/>
          </a:xfrm>
          <a:custGeom>
            <a:avLst/>
            <a:gdLst/>
            <a:ahLst/>
            <a:cxnLst/>
            <a:rect l="l" t="t" r="r" b="b"/>
            <a:pathLst>
              <a:path w="762000" h="1087120">
                <a:moveTo>
                  <a:pt x="762000" y="0"/>
                </a:moveTo>
                <a:lnTo>
                  <a:pt x="762000" y="705612"/>
                </a:lnTo>
                <a:lnTo>
                  <a:pt x="381000" y="1086612"/>
                </a:lnTo>
                <a:lnTo>
                  <a:pt x="0" y="705612"/>
                </a:lnTo>
                <a:lnTo>
                  <a:pt x="0" y="0"/>
                </a:lnTo>
                <a:lnTo>
                  <a:pt x="381000" y="381000"/>
                </a:lnTo>
                <a:lnTo>
                  <a:pt x="762000" y="0"/>
                </a:lnTo>
                <a:close/>
              </a:path>
            </a:pathLst>
          </a:custGeom>
          <a:ln w="25908">
            <a:solidFill>
              <a:srgbClr val="4F81BC"/>
            </a:solidFill>
          </a:ln>
        </p:spPr>
        <p:txBody>
          <a:bodyPr wrap="square" lIns="0" tIns="0" rIns="0" bIns="0" rtlCol="0"/>
          <a:lstStyle/>
          <a:p>
            <a:endParaRPr/>
          </a:p>
        </p:txBody>
      </p:sp>
      <p:sp>
        <p:nvSpPr>
          <p:cNvPr id="9" name="object 9"/>
          <p:cNvSpPr/>
          <p:nvPr/>
        </p:nvSpPr>
        <p:spPr>
          <a:xfrm>
            <a:off x="4476750" y="2573273"/>
            <a:ext cx="4525010" cy="707390"/>
          </a:xfrm>
          <a:custGeom>
            <a:avLst/>
            <a:gdLst/>
            <a:ahLst/>
            <a:cxnLst/>
            <a:rect l="l" t="t" r="r" b="b"/>
            <a:pathLst>
              <a:path w="4525009" h="707389">
                <a:moveTo>
                  <a:pt x="4406900" y="0"/>
                </a:moveTo>
                <a:lnTo>
                  <a:pt x="0" y="0"/>
                </a:lnTo>
                <a:lnTo>
                  <a:pt x="0" y="707136"/>
                </a:lnTo>
                <a:lnTo>
                  <a:pt x="4406900" y="707136"/>
                </a:lnTo>
                <a:lnTo>
                  <a:pt x="4452800" y="697882"/>
                </a:lnTo>
                <a:lnTo>
                  <a:pt x="4490259" y="672639"/>
                </a:lnTo>
                <a:lnTo>
                  <a:pt x="4515502" y="635180"/>
                </a:lnTo>
                <a:lnTo>
                  <a:pt x="4524756" y="589279"/>
                </a:lnTo>
                <a:lnTo>
                  <a:pt x="4524756" y="117855"/>
                </a:lnTo>
                <a:lnTo>
                  <a:pt x="4515502" y="71955"/>
                </a:lnTo>
                <a:lnTo>
                  <a:pt x="4490259" y="34496"/>
                </a:lnTo>
                <a:lnTo>
                  <a:pt x="4452800" y="9253"/>
                </a:lnTo>
                <a:lnTo>
                  <a:pt x="4406900"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4476750" y="2573273"/>
            <a:ext cx="4525010" cy="707390"/>
          </a:xfrm>
          <a:custGeom>
            <a:avLst/>
            <a:gdLst/>
            <a:ahLst/>
            <a:cxnLst/>
            <a:rect l="l" t="t" r="r" b="b"/>
            <a:pathLst>
              <a:path w="4525009" h="707389">
                <a:moveTo>
                  <a:pt x="4524756" y="117855"/>
                </a:moveTo>
                <a:lnTo>
                  <a:pt x="4524756" y="589279"/>
                </a:lnTo>
                <a:lnTo>
                  <a:pt x="4515502" y="635180"/>
                </a:lnTo>
                <a:lnTo>
                  <a:pt x="4490259" y="672639"/>
                </a:lnTo>
                <a:lnTo>
                  <a:pt x="4452800" y="697882"/>
                </a:lnTo>
                <a:lnTo>
                  <a:pt x="4406900" y="707136"/>
                </a:lnTo>
                <a:lnTo>
                  <a:pt x="0" y="707136"/>
                </a:lnTo>
                <a:lnTo>
                  <a:pt x="0" y="0"/>
                </a:lnTo>
                <a:lnTo>
                  <a:pt x="4406900" y="0"/>
                </a:lnTo>
                <a:lnTo>
                  <a:pt x="4452800" y="9253"/>
                </a:lnTo>
                <a:lnTo>
                  <a:pt x="4490259" y="34496"/>
                </a:lnTo>
                <a:lnTo>
                  <a:pt x="4515502" y="71955"/>
                </a:lnTo>
                <a:lnTo>
                  <a:pt x="4524756" y="117855"/>
                </a:lnTo>
                <a:close/>
              </a:path>
            </a:pathLst>
          </a:custGeom>
          <a:ln w="25907">
            <a:solidFill>
              <a:srgbClr val="4F81BC"/>
            </a:solidFill>
          </a:ln>
        </p:spPr>
        <p:txBody>
          <a:bodyPr wrap="square" lIns="0" tIns="0" rIns="0" bIns="0" rtlCol="0"/>
          <a:lstStyle/>
          <a:p>
            <a:endParaRPr/>
          </a:p>
        </p:txBody>
      </p:sp>
      <p:sp>
        <p:nvSpPr>
          <p:cNvPr id="11" name="object 11"/>
          <p:cNvSpPr/>
          <p:nvPr/>
        </p:nvSpPr>
        <p:spPr>
          <a:xfrm>
            <a:off x="3714750" y="3542538"/>
            <a:ext cx="762000" cy="1088390"/>
          </a:xfrm>
          <a:custGeom>
            <a:avLst/>
            <a:gdLst/>
            <a:ahLst/>
            <a:cxnLst/>
            <a:rect l="l" t="t" r="r" b="b"/>
            <a:pathLst>
              <a:path w="762000" h="1088389">
                <a:moveTo>
                  <a:pt x="0" y="0"/>
                </a:moveTo>
                <a:lnTo>
                  <a:pt x="0" y="707136"/>
                </a:lnTo>
                <a:lnTo>
                  <a:pt x="381000" y="1088136"/>
                </a:lnTo>
                <a:lnTo>
                  <a:pt x="762000" y="707136"/>
                </a:lnTo>
                <a:lnTo>
                  <a:pt x="762000" y="381000"/>
                </a:lnTo>
                <a:lnTo>
                  <a:pt x="381000" y="381000"/>
                </a:lnTo>
                <a:lnTo>
                  <a:pt x="0" y="0"/>
                </a:lnTo>
                <a:close/>
              </a:path>
              <a:path w="762000" h="1088389">
                <a:moveTo>
                  <a:pt x="762000" y="0"/>
                </a:moveTo>
                <a:lnTo>
                  <a:pt x="381000" y="381000"/>
                </a:lnTo>
                <a:lnTo>
                  <a:pt x="762000" y="381000"/>
                </a:lnTo>
                <a:lnTo>
                  <a:pt x="762000" y="0"/>
                </a:lnTo>
                <a:close/>
              </a:path>
            </a:pathLst>
          </a:custGeom>
          <a:solidFill>
            <a:srgbClr val="4F81BC"/>
          </a:solidFill>
        </p:spPr>
        <p:txBody>
          <a:bodyPr wrap="square" lIns="0" tIns="0" rIns="0" bIns="0" rtlCol="0"/>
          <a:lstStyle/>
          <a:p>
            <a:endParaRPr/>
          </a:p>
        </p:txBody>
      </p:sp>
      <p:sp>
        <p:nvSpPr>
          <p:cNvPr id="12" name="object 12"/>
          <p:cNvSpPr/>
          <p:nvPr/>
        </p:nvSpPr>
        <p:spPr>
          <a:xfrm>
            <a:off x="3714750" y="3542538"/>
            <a:ext cx="762000" cy="1088390"/>
          </a:xfrm>
          <a:custGeom>
            <a:avLst/>
            <a:gdLst/>
            <a:ahLst/>
            <a:cxnLst/>
            <a:rect l="l" t="t" r="r" b="b"/>
            <a:pathLst>
              <a:path w="762000" h="1088389">
                <a:moveTo>
                  <a:pt x="762000" y="0"/>
                </a:moveTo>
                <a:lnTo>
                  <a:pt x="762000" y="707136"/>
                </a:lnTo>
                <a:lnTo>
                  <a:pt x="381000" y="1088136"/>
                </a:lnTo>
                <a:lnTo>
                  <a:pt x="0" y="707136"/>
                </a:lnTo>
                <a:lnTo>
                  <a:pt x="0" y="0"/>
                </a:lnTo>
                <a:lnTo>
                  <a:pt x="381000" y="381000"/>
                </a:lnTo>
                <a:lnTo>
                  <a:pt x="762000" y="0"/>
                </a:lnTo>
                <a:close/>
              </a:path>
            </a:pathLst>
          </a:custGeom>
          <a:ln w="25907">
            <a:solidFill>
              <a:srgbClr val="4F81BC"/>
            </a:solidFill>
          </a:ln>
        </p:spPr>
        <p:txBody>
          <a:bodyPr wrap="square" lIns="0" tIns="0" rIns="0" bIns="0" rtlCol="0"/>
          <a:lstStyle/>
          <a:p>
            <a:endParaRPr/>
          </a:p>
        </p:txBody>
      </p:sp>
      <p:sp>
        <p:nvSpPr>
          <p:cNvPr id="13" name="object 13"/>
          <p:cNvSpPr/>
          <p:nvPr/>
        </p:nvSpPr>
        <p:spPr>
          <a:xfrm>
            <a:off x="4476750" y="3542538"/>
            <a:ext cx="4525010" cy="707390"/>
          </a:xfrm>
          <a:custGeom>
            <a:avLst/>
            <a:gdLst/>
            <a:ahLst/>
            <a:cxnLst/>
            <a:rect l="l" t="t" r="r" b="b"/>
            <a:pathLst>
              <a:path w="4525009" h="707389">
                <a:moveTo>
                  <a:pt x="4406900" y="0"/>
                </a:moveTo>
                <a:lnTo>
                  <a:pt x="0" y="0"/>
                </a:lnTo>
                <a:lnTo>
                  <a:pt x="0" y="707136"/>
                </a:lnTo>
                <a:lnTo>
                  <a:pt x="4406900" y="707136"/>
                </a:lnTo>
                <a:lnTo>
                  <a:pt x="4452800" y="697882"/>
                </a:lnTo>
                <a:lnTo>
                  <a:pt x="4490259" y="672639"/>
                </a:lnTo>
                <a:lnTo>
                  <a:pt x="4515502" y="635180"/>
                </a:lnTo>
                <a:lnTo>
                  <a:pt x="4524756" y="589280"/>
                </a:lnTo>
                <a:lnTo>
                  <a:pt x="4524756" y="117856"/>
                </a:lnTo>
                <a:lnTo>
                  <a:pt x="4515502" y="71955"/>
                </a:lnTo>
                <a:lnTo>
                  <a:pt x="4490259" y="34496"/>
                </a:lnTo>
                <a:lnTo>
                  <a:pt x="4452800" y="9253"/>
                </a:lnTo>
                <a:lnTo>
                  <a:pt x="4406900"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4476750" y="3542538"/>
            <a:ext cx="4525010" cy="707390"/>
          </a:xfrm>
          <a:custGeom>
            <a:avLst/>
            <a:gdLst/>
            <a:ahLst/>
            <a:cxnLst/>
            <a:rect l="l" t="t" r="r" b="b"/>
            <a:pathLst>
              <a:path w="4525009" h="707389">
                <a:moveTo>
                  <a:pt x="4524756" y="117856"/>
                </a:moveTo>
                <a:lnTo>
                  <a:pt x="4524756" y="589280"/>
                </a:lnTo>
                <a:lnTo>
                  <a:pt x="4515502" y="635180"/>
                </a:lnTo>
                <a:lnTo>
                  <a:pt x="4490259" y="672639"/>
                </a:lnTo>
                <a:lnTo>
                  <a:pt x="4452800" y="697882"/>
                </a:lnTo>
                <a:lnTo>
                  <a:pt x="4406900" y="707136"/>
                </a:lnTo>
                <a:lnTo>
                  <a:pt x="0" y="707136"/>
                </a:lnTo>
                <a:lnTo>
                  <a:pt x="0" y="0"/>
                </a:lnTo>
                <a:lnTo>
                  <a:pt x="4406900" y="0"/>
                </a:lnTo>
                <a:lnTo>
                  <a:pt x="4452800" y="9253"/>
                </a:lnTo>
                <a:lnTo>
                  <a:pt x="4490259" y="34496"/>
                </a:lnTo>
                <a:lnTo>
                  <a:pt x="4515502" y="71955"/>
                </a:lnTo>
                <a:lnTo>
                  <a:pt x="4524756" y="117856"/>
                </a:lnTo>
                <a:close/>
              </a:path>
            </a:pathLst>
          </a:custGeom>
          <a:ln w="25907">
            <a:solidFill>
              <a:srgbClr val="4F81BC"/>
            </a:solidFill>
          </a:ln>
        </p:spPr>
        <p:txBody>
          <a:bodyPr wrap="square" lIns="0" tIns="0" rIns="0" bIns="0" rtlCol="0"/>
          <a:lstStyle/>
          <a:p>
            <a:endParaRPr/>
          </a:p>
        </p:txBody>
      </p:sp>
      <p:sp>
        <p:nvSpPr>
          <p:cNvPr id="15" name="object 15"/>
          <p:cNvSpPr/>
          <p:nvPr/>
        </p:nvSpPr>
        <p:spPr>
          <a:xfrm>
            <a:off x="3714750" y="4513326"/>
            <a:ext cx="762000" cy="1088390"/>
          </a:xfrm>
          <a:custGeom>
            <a:avLst/>
            <a:gdLst/>
            <a:ahLst/>
            <a:cxnLst/>
            <a:rect l="l" t="t" r="r" b="b"/>
            <a:pathLst>
              <a:path w="762000" h="1088389">
                <a:moveTo>
                  <a:pt x="0" y="0"/>
                </a:moveTo>
                <a:lnTo>
                  <a:pt x="0" y="707136"/>
                </a:lnTo>
                <a:lnTo>
                  <a:pt x="381000" y="1088136"/>
                </a:lnTo>
                <a:lnTo>
                  <a:pt x="762000" y="707136"/>
                </a:lnTo>
                <a:lnTo>
                  <a:pt x="762000" y="381000"/>
                </a:lnTo>
                <a:lnTo>
                  <a:pt x="381000" y="381000"/>
                </a:lnTo>
                <a:lnTo>
                  <a:pt x="0" y="0"/>
                </a:lnTo>
                <a:close/>
              </a:path>
              <a:path w="762000" h="1088389">
                <a:moveTo>
                  <a:pt x="762000" y="0"/>
                </a:moveTo>
                <a:lnTo>
                  <a:pt x="381000" y="381000"/>
                </a:lnTo>
                <a:lnTo>
                  <a:pt x="762000" y="381000"/>
                </a:lnTo>
                <a:lnTo>
                  <a:pt x="762000" y="0"/>
                </a:lnTo>
                <a:close/>
              </a:path>
            </a:pathLst>
          </a:custGeom>
          <a:solidFill>
            <a:srgbClr val="4F81BC"/>
          </a:solidFill>
        </p:spPr>
        <p:txBody>
          <a:bodyPr wrap="square" lIns="0" tIns="0" rIns="0" bIns="0" rtlCol="0"/>
          <a:lstStyle/>
          <a:p>
            <a:endParaRPr/>
          </a:p>
        </p:txBody>
      </p:sp>
      <p:sp>
        <p:nvSpPr>
          <p:cNvPr id="16" name="object 16"/>
          <p:cNvSpPr/>
          <p:nvPr/>
        </p:nvSpPr>
        <p:spPr>
          <a:xfrm>
            <a:off x="3714750" y="4513326"/>
            <a:ext cx="762000" cy="1088390"/>
          </a:xfrm>
          <a:custGeom>
            <a:avLst/>
            <a:gdLst/>
            <a:ahLst/>
            <a:cxnLst/>
            <a:rect l="l" t="t" r="r" b="b"/>
            <a:pathLst>
              <a:path w="762000" h="1088389">
                <a:moveTo>
                  <a:pt x="762000" y="0"/>
                </a:moveTo>
                <a:lnTo>
                  <a:pt x="762000" y="707136"/>
                </a:lnTo>
                <a:lnTo>
                  <a:pt x="381000" y="1088136"/>
                </a:lnTo>
                <a:lnTo>
                  <a:pt x="0" y="707136"/>
                </a:lnTo>
                <a:lnTo>
                  <a:pt x="0" y="0"/>
                </a:lnTo>
                <a:lnTo>
                  <a:pt x="381000" y="381000"/>
                </a:lnTo>
                <a:lnTo>
                  <a:pt x="762000" y="0"/>
                </a:lnTo>
                <a:close/>
              </a:path>
            </a:pathLst>
          </a:custGeom>
          <a:ln w="25907">
            <a:solidFill>
              <a:srgbClr val="4F81BC"/>
            </a:solidFill>
          </a:ln>
        </p:spPr>
        <p:txBody>
          <a:bodyPr wrap="square" lIns="0" tIns="0" rIns="0" bIns="0" rtlCol="0"/>
          <a:lstStyle/>
          <a:p>
            <a:endParaRPr/>
          </a:p>
        </p:txBody>
      </p:sp>
      <p:sp>
        <p:nvSpPr>
          <p:cNvPr id="17" name="object 17"/>
          <p:cNvSpPr/>
          <p:nvPr/>
        </p:nvSpPr>
        <p:spPr>
          <a:xfrm>
            <a:off x="4476750" y="4513326"/>
            <a:ext cx="4525010" cy="707390"/>
          </a:xfrm>
          <a:custGeom>
            <a:avLst/>
            <a:gdLst/>
            <a:ahLst/>
            <a:cxnLst/>
            <a:rect l="l" t="t" r="r" b="b"/>
            <a:pathLst>
              <a:path w="4525009" h="707389">
                <a:moveTo>
                  <a:pt x="4406900" y="0"/>
                </a:moveTo>
                <a:lnTo>
                  <a:pt x="0" y="0"/>
                </a:lnTo>
                <a:lnTo>
                  <a:pt x="0" y="707136"/>
                </a:lnTo>
                <a:lnTo>
                  <a:pt x="4406900" y="707136"/>
                </a:lnTo>
                <a:lnTo>
                  <a:pt x="4452800" y="697882"/>
                </a:lnTo>
                <a:lnTo>
                  <a:pt x="4490259" y="672639"/>
                </a:lnTo>
                <a:lnTo>
                  <a:pt x="4515502" y="635180"/>
                </a:lnTo>
                <a:lnTo>
                  <a:pt x="4524756" y="589280"/>
                </a:lnTo>
                <a:lnTo>
                  <a:pt x="4524756" y="117856"/>
                </a:lnTo>
                <a:lnTo>
                  <a:pt x="4515502" y="71955"/>
                </a:lnTo>
                <a:lnTo>
                  <a:pt x="4490259" y="34496"/>
                </a:lnTo>
                <a:lnTo>
                  <a:pt x="4452800" y="9253"/>
                </a:lnTo>
                <a:lnTo>
                  <a:pt x="4406900"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4476750" y="4513326"/>
            <a:ext cx="4525010" cy="707390"/>
          </a:xfrm>
          <a:custGeom>
            <a:avLst/>
            <a:gdLst/>
            <a:ahLst/>
            <a:cxnLst/>
            <a:rect l="l" t="t" r="r" b="b"/>
            <a:pathLst>
              <a:path w="4525009" h="707389">
                <a:moveTo>
                  <a:pt x="4524756" y="117856"/>
                </a:moveTo>
                <a:lnTo>
                  <a:pt x="4524756" y="589280"/>
                </a:lnTo>
                <a:lnTo>
                  <a:pt x="4515502" y="635180"/>
                </a:lnTo>
                <a:lnTo>
                  <a:pt x="4490259" y="672639"/>
                </a:lnTo>
                <a:lnTo>
                  <a:pt x="4452800" y="697882"/>
                </a:lnTo>
                <a:lnTo>
                  <a:pt x="4406900" y="707136"/>
                </a:lnTo>
                <a:lnTo>
                  <a:pt x="0" y="707136"/>
                </a:lnTo>
                <a:lnTo>
                  <a:pt x="0" y="0"/>
                </a:lnTo>
                <a:lnTo>
                  <a:pt x="4406900" y="0"/>
                </a:lnTo>
                <a:lnTo>
                  <a:pt x="4452800" y="9253"/>
                </a:lnTo>
                <a:lnTo>
                  <a:pt x="4490259" y="34496"/>
                </a:lnTo>
                <a:lnTo>
                  <a:pt x="4515502" y="71955"/>
                </a:lnTo>
                <a:lnTo>
                  <a:pt x="4524756" y="117856"/>
                </a:lnTo>
                <a:close/>
              </a:path>
            </a:pathLst>
          </a:custGeom>
          <a:ln w="25907">
            <a:solidFill>
              <a:srgbClr val="4F81BC"/>
            </a:solidFill>
          </a:ln>
        </p:spPr>
        <p:txBody>
          <a:bodyPr wrap="square" lIns="0" tIns="0" rIns="0" bIns="0" rtlCol="0"/>
          <a:lstStyle/>
          <a:p>
            <a:endParaRPr/>
          </a:p>
        </p:txBody>
      </p:sp>
      <p:sp>
        <p:nvSpPr>
          <p:cNvPr id="19" name="object 19"/>
          <p:cNvSpPr txBox="1"/>
          <p:nvPr/>
        </p:nvSpPr>
        <p:spPr>
          <a:xfrm>
            <a:off x="4563617" y="1716481"/>
            <a:ext cx="4264025" cy="3444875"/>
          </a:xfrm>
          <a:prstGeom prst="rect">
            <a:avLst/>
          </a:prstGeom>
        </p:spPr>
        <p:txBody>
          <a:bodyPr vert="horz" wrap="square" lIns="0" tIns="13335" rIns="0" bIns="0" rtlCol="0">
            <a:spAutoFit/>
          </a:bodyPr>
          <a:lstStyle/>
          <a:p>
            <a:pPr marL="127000" indent="-114300">
              <a:lnSpc>
                <a:spcPts val="1610"/>
              </a:lnSpc>
              <a:spcBef>
                <a:spcPts val="105"/>
              </a:spcBef>
              <a:buChar char="•"/>
              <a:tabLst>
                <a:tab pos="127000" algn="l"/>
              </a:tabLst>
            </a:pPr>
            <a:r>
              <a:rPr sz="1400" spc="-60" dirty="0">
                <a:latin typeface="Calibri"/>
                <a:cs typeface="Calibri"/>
              </a:rPr>
              <a:t>To </a:t>
            </a:r>
            <a:r>
              <a:rPr sz="1400" spc="-5" dirty="0">
                <a:latin typeface="Calibri"/>
                <a:cs typeface="Calibri"/>
              </a:rPr>
              <a:t>bring </a:t>
            </a:r>
            <a:r>
              <a:rPr sz="1400" dirty="0">
                <a:latin typeface="Calibri"/>
                <a:cs typeface="Calibri"/>
              </a:rPr>
              <a:t>in </a:t>
            </a:r>
            <a:r>
              <a:rPr sz="1400" spc="-10" dirty="0">
                <a:latin typeface="Calibri"/>
                <a:cs typeface="Calibri"/>
              </a:rPr>
              <a:t>to </a:t>
            </a:r>
            <a:r>
              <a:rPr sz="1400" spc="-5" dirty="0">
                <a:latin typeface="Calibri"/>
                <a:cs typeface="Calibri"/>
              </a:rPr>
              <a:t>the notice </a:t>
            </a:r>
            <a:r>
              <a:rPr sz="1400" dirty="0">
                <a:latin typeface="Calibri"/>
                <a:cs typeface="Calibri"/>
              </a:rPr>
              <a:t>of all </a:t>
            </a:r>
            <a:r>
              <a:rPr sz="1400" spc="-5" dirty="0">
                <a:latin typeface="Calibri"/>
                <a:cs typeface="Calibri"/>
              </a:rPr>
              <a:t>the </a:t>
            </a:r>
            <a:r>
              <a:rPr sz="1400" spc="-10" dirty="0">
                <a:latin typeface="Calibri"/>
                <a:cs typeface="Calibri"/>
              </a:rPr>
              <a:t>members </a:t>
            </a:r>
            <a:r>
              <a:rPr sz="1400" dirty="0">
                <a:latin typeface="Calibri"/>
                <a:cs typeface="Calibri"/>
              </a:rPr>
              <a:t>in</a:t>
            </a:r>
            <a:r>
              <a:rPr sz="1400" spc="25" dirty="0">
                <a:latin typeface="Calibri"/>
                <a:cs typeface="Calibri"/>
              </a:rPr>
              <a:t> </a:t>
            </a:r>
            <a:r>
              <a:rPr sz="1400" spc="-5" dirty="0">
                <a:latin typeface="Calibri"/>
                <a:cs typeface="Calibri"/>
              </a:rPr>
              <a:t>advance</a:t>
            </a:r>
            <a:endParaRPr sz="1400">
              <a:latin typeface="Calibri"/>
              <a:cs typeface="Calibri"/>
            </a:endParaRPr>
          </a:p>
          <a:p>
            <a:pPr marL="127000">
              <a:lnSpc>
                <a:spcPts val="1610"/>
              </a:lnSpc>
            </a:pPr>
            <a:r>
              <a:rPr sz="1400" spc="-5" dirty="0">
                <a:latin typeface="Calibri"/>
                <a:cs typeface="Calibri"/>
              </a:rPr>
              <a:t>that, what </a:t>
            </a:r>
            <a:r>
              <a:rPr sz="1400" spc="-15" dirty="0">
                <a:latin typeface="Calibri"/>
                <a:cs typeface="Calibri"/>
              </a:rPr>
              <a:t>matters </a:t>
            </a:r>
            <a:r>
              <a:rPr sz="1400" dirty="0">
                <a:latin typeface="Calibri"/>
                <a:cs typeface="Calibri"/>
              </a:rPr>
              <a:t>will </a:t>
            </a:r>
            <a:r>
              <a:rPr sz="1400" spc="-5" dirty="0">
                <a:latin typeface="Calibri"/>
                <a:cs typeface="Calibri"/>
              </a:rPr>
              <a:t>be discussed </a:t>
            </a:r>
            <a:r>
              <a:rPr sz="1400" spc="-10" dirty="0">
                <a:latin typeface="Calibri"/>
                <a:cs typeface="Calibri"/>
              </a:rPr>
              <a:t>at </a:t>
            </a:r>
            <a:r>
              <a:rPr sz="1400" spc="-5" dirty="0">
                <a:latin typeface="Calibri"/>
                <a:cs typeface="Calibri"/>
              </a:rPr>
              <a:t>the</a:t>
            </a:r>
            <a:r>
              <a:rPr sz="1400" spc="-10" dirty="0">
                <a:latin typeface="Calibri"/>
                <a:cs typeface="Calibri"/>
              </a:rPr>
              <a:t> </a:t>
            </a:r>
            <a:r>
              <a:rPr sz="1400" dirty="0">
                <a:latin typeface="Calibri"/>
                <a:cs typeface="Calibri"/>
              </a:rPr>
              <a:t>time</a:t>
            </a:r>
            <a:endParaRPr sz="1400">
              <a:latin typeface="Calibri"/>
              <a:cs typeface="Calibri"/>
            </a:endParaRPr>
          </a:p>
          <a:p>
            <a:pPr>
              <a:lnSpc>
                <a:spcPct val="100000"/>
              </a:lnSpc>
            </a:pPr>
            <a:endParaRPr sz="1400">
              <a:latin typeface="Times New Roman"/>
              <a:cs typeface="Times New Roman"/>
            </a:endParaRPr>
          </a:p>
          <a:p>
            <a:pPr>
              <a:lnSpc>
                <a:spcPct val="100000"/>
              </a:lnSpc>
            </a:pPr>
            <a:endParaRPr sz="1900">
              <a:latin typeface="Times New Roman"/>
              <a:cs typeface="Times New Roman"/>
            </a:endParaRPr>
          </a:p>
          <a:p>
            <a:pPr marL="127000" marR="5080" indent="-114300">
              <a:lnSpc>
                <a:spcPct val="91500"/>
              </a:lnSpc>
              <a:spcBef>
                <a:spcPts val="5"/>
              </a:spcBef>
              <a:buChar char="•"/>
              <a:tabLst>
                <a:tab pos="127000" algn="l"/>
              </a:tabLst>
            </a:pPr>
            <a:r>
              <a:rPr sz="1400" spc="-5" dirty="0">
                <a:latin typeface="Calibri"/>
                <a:cs typeface="Calibri"/>
              </a:rPr>
              <a:t>It </a:t>
            </a:r>
            <a:r>
              <a:rPr sz="1400" dirty="0">
                <a:latin typeface="Calibri"/>
                <a:cs typeface="Calibri"/>
              </a:rPr>
              <a:t>enables </a:t>
            </a:r>
            <a:r>
              <a:rPr sz="1400" spc="-5" dirty="0">
                <a:latin typeface="Calibri"/>
                <a:cs typeface="Calibri"/>
              </a:rPr>
              <a:t>the </a:t>
            </a:r>
            <a:r>
              <a:rPr sz="1400" spc="-10" dirty="0">
                <a:latin typeface="Calibri"/>
                <a:cs typeface="Calibri"/>
              </a:rPr>
              <a:t>members to prepare </a:t>
            </a:r>
            <a:r>
              <a:rPr sz="1400" spc="-5" dirty="0">
                <a:latin typeface="Calibri"/>
                <a:cs typeface="Calibri"/>
              </a:rPr>
              <a:t>their </a:t>
            </a:r>
            <a:r>
              <a:rPr sz="1400" spc="-10" dirty="0">
                <a:latin typeface="Calibri"/>
                <a:cs typeface="Calibri"/>
              </a:rPr>
              <a:t>strategy </a:t>
            </a:r>
            <a:r>
              <a:rPr sz="1400" dirty="0">
                <a:latin typeface="Calibri"/>
                <a:cs typeface="Calibri"/>
              </a:rPr>
              <a:t>in  </a:t>
            </a:r>
            <a:r>
              <a:rPr sz="1400" spc="-10" dirty="0">
                <a:latin typeface="Calibri"/>
                <a:cs typeface="Calibri"/>
              </a:rPr>
              <a:t>advance regarding </a:t>
            </a:r>
            <a:r>
              <a:rPr sz="1400" spc="-5" dirty="0">
                <a:latin typeface="Calibri"/>
                <a:cs typeface="Calibri"/>
              </a:rPr>
              <a:t>the </a:t>
            </a:r>
            <a:r>
              <a:rPr sz="1400" dirty="0">
                <a:latin typeface="Calibri"/>
                <a:cs typeface="Calibri"/>
              </a:rPr>
              <a:t>issues </a:t>
            </a:r>
            <a:r>
              <a:rPr sz="1400" spc="-5" dirty="0">
                <a:latin typeface="Calibri"/>
                <a:cs typeface="Calibri"/>
              </a:rPr>
              <a:t>that </a:t>
            </a:r>
            <a:r>
              <a:rPr sz="1400" dirty="0">
                <a:latin typeface="Calibri"/>
                <a:cs typeface="Calibri"/>
              </a:rPr>
              <a:t>will </a:t>
            </a:r>
            <a:r>
              <a:rPr sz="1400" spc="-5" dirty="0">
                <a:latin typeface="Calibri"/>
                <a:cs typeface="Calibri"/>
              </a:rPr>
              <a:t>be discussed </a:t>
            </a:r>
            <a:r>
              <a:rPr sz="1400" spc="-10" dirty="0">
                <a:latin typeface="Calibri"/>
                <a:cs typeface="Calibri"/>
              </a:rPr>
              <a:t>at </a:t>
            </a:r>
            <a:r>
              <a:rPr sz="1400" spc="-5" dirty="0">
                <a:latin typeface="Calibri"/>
                <a:cs typeface="Calibri"/>
              </a:rPr>
              <a:t>the  meeting</a:t>
            </a:r>
            <a:endParaRPr sz="1400">
              <a:latin typeface="Calibri"/>
              <a:cs typeface="Calibri"/>
            </a:endParaRPr>
          </a:p>
          <a:p>
            <a:pPr>
              <a:lnSpc>
                <a:spcPct val="100000"/>
              </a:lnSpc>
              <a:buFont typeface="Calibri"/>
              <a:buChar char="•"/>
            </a:pPr>
            <a:endParaRPr sz="1400">
              <a:latin typeface="Times New Roman"/>
              <a:cs typeface="Times New Roman"/>
            </a:endParaRPr>
          </a:p>
          <a:p>
            <a:pPr>
              <a:lnSpc>
                <a:spcPct val="100000"/>
              </a:lnSpc>
              <a:spcBef>
                <a:spcPts val="30"/>
              </a:spcBef>
              <a:buFont typeface="Calibri"/>
              <a:buChar char="•"/>
            </a:pPr>
            <a:endParaRPr sz="1750">
              <a:latin typeface="Times New Roman"/>
              <a:cs typeface="Times New Roman"/>
            </a:endParaRPr>
          </a:p>
          <a:p>
            <a:pPr marL="114300" marR="302895" indent="-114300" algn="r">
              <a:lnSpc>
                <a:spcPts val="1610"/>
              </a:lnSpc>
              <a:spcBef>
                <a:spcPts val="5"/>
              </a:spcBef>
              <a:buChar char="•"/>
              <a:tabLst>
                <a:tab pos="114300" algn="l"/>
              </a:tabLst>
            </a:pPr>
            <a:r>
              <a:rPr sz="1400" spc="-5" dirty="0">
                <a:latin typeface="Calibri"/>
                <a:cs typeface="Calibri"/>
              </a:rPr>
              <a:t>It helps </a:t>
            </a:r>
            <a:r>
              <a:rPr sz="1400" spc="-10" dirty="0">
                <a:latin typeface="Calibri"/>
                <a:cs typeface="Calibri"/>
              </a:rPr>
              <a:t>to remove </a:t>
            </a:r>
            <a:r>
              <a:rPr sz="1400" spc="-5" dirty="0">
                <a:latin typeface="Calibri"/>
                <a:cs typeface="Calibri"/>
              </a:rPr>
              <a:t>the confusion among the minds</a:t>
            </a:r>
            <a:r>
              <a:rPr sz="1400" spc="15" dirty="0">
                <a:latin typeface="Calibri"/>
                <a:cs typeface="Calibri"/>
              </a:rPr>
              <a:t> </a:t>
            </a:r>
            <a:r>
              <a:rPr sz="1400" spc="-5" dirty="0">
                <a:latin typeface="Calibri"/>
                <a:cs typeface="Calibri"/>
              </a:rPr>
              <a:t>of</a:t>
            </a:r>
            <a:endParaRPr sz="1400">
              <a:latin typeface="Calibri"/>
              <a:cs typeface="Calibri"/>
            </a:endParaRPr>
          </a:p>
          <a:p>
            <a:pPr marR="268605" algn="r">
              <a:lnSpc>
                <a:spcPts val="1610"/>
              </a:lnSpc>
            </a:pPr>
            <a:r>
              <a:rPr sz="1400" spc="-10" dirty="0">
                <a:latin typeface="Calibri"/>
                <a:cs typeface="Calibri"/>
              </a:rPr>
              <a:t>members </a:t>
            </a:r>
            <a:r>
              <a:rPr sz="1400" dirty="0">
                <a:latin typeface="Calibri"/>
                <a:cs typeface="Calibri"/>
              </a:rPr>
              <a:t>if </a:t>
            </a:r>
            <a:r>
              <a:rPr sz="1400" spc="-10" dirty="0">
                <a:latin typeface="Calibri"/>
                <a:cs typeface="Calibri"/>
              </a:rPr>
              <a:t>any regarding </a:t>
            </a:r>
            <a:r>
              <a:rPr sz="1400" spc="-5" dirty="0">
                <a:latin typeface="Calibri"/>
                <a:cs typeface="Calibri"/>
              </a:rPr>
              <a:t>the purpose of the</a:t>
            </a:r>
            <a:r>
              <a:rPr sz="1400" spc="50" dirty="0">
                <a:latin typeface="Calibri"/>
                <a:cs typeface="Calibri"/>
              </a:rPr>
              <a:t> </a:t>
            </a:r>
            <a:r>
              <a:rPr sz="1400" spc="-5" dirty="0">
                <a:latin typeface="Calibri"/>
                <a:cs typeface="Calibri"/>
              </a:rPr>
              <a:t>meeting</a:t>
            </a:r>
            <a:endParaRPr sz="1400">
              <a:latin typeface="Calibri"/>
              <a:cs typeface="Calibri"/>
            </a:endParaRPr>
          </a:p>
          <a:p>
            <a:pPr>
              <a:lnSpc>
                <a:spcPct val="100000"/>
              </a:lnSpc>
            </a:pPr>
            <a:endParaRPr sz="1400">
              <a:latin typeface="Times New Roman"/>
              <a:cs typeface="Times New Roman"/>
            </a:endParaRPr>
          </a:p>
          <a:p>
            <a:pPr>
              <a:lnSpc>
                <a:spcPct val="100000"/>
              </a:lnSpc>
              <a:spcBef>
                <a:spcPts val="25"/>
              </a:spcBef>
            </a:pPr>
            <a:endParaRPr sz="1900">
              <a:latin typeface="Times New Roman"/>
              <a:cs typeface="Times New Roman"/>
            </a:endParaRPr>
          </a:p>
          <a:p>
            <a:pPr marL="127000" marR="113030" indent="-114300">
              <a:lnSpc>
                <a:spcPts val="1540"/>
              </a:lnSpc>
              <a:spcBef>
                <a:spcPts val="5"/>
              </a:spcBef>
              <a:buChar char="•"/>
              <a:tabLst>
                <a:tab pos="127000" algn="l"/>
              </a:tabLst>
            </a:pPr>
            <a:r>
              <a:rPr sz="1400" spc="-60" dirty="0">
                <a:latin typeface="Calibri"/>
                <a:cs typeface="Calibri"/>
              </a:rPr>
              <a:t>To </a:t>
            </a:r>
            <a:r>
              <a:rPr sz="1400" spc="-15" dirty="0">
                <a:latin typeface="Calibri"/>
                <a:cs typeface="Calibri"/>
              </a:rPr>
              <a:t>prevent </a:t>
            </a:r>
            <a:r>
              <a:rPr sz="1400" spc="-10" dirty="0">
                <a:latin typeface="Calibri"/>
                <a:cs typeface="Calibri"/>
              </a:rPr>
              <a:t>many </a:t>
            </a:r>
            <a:r>
              <a:rPr sz="1400" spc="-5" dirty="0">
                <a:latin typeface="Calibri"/>
                <a:cs typeface="Calibri"/>
              </a:rPr>
              <a:t>questions being put </a:t>
            </a:r>
            <a:r>
              <a:rPr sz="1400" spc="-10" dirty="0">
                <a:latin typeface="Calibri"/>
                <a:cs typeface="Calibri"/>
              </a:rPr>
              <a:t>to </a:t>
            </a:r>
            <a:r>
              <a:rPr sz="1400" spc="-5" dirty="0">
                <a:latin typeface="Calibri"/>
                <a:cs typeface="Calibri"/>
              </a:rPr>
              <a:t>the chairman,  which </a:t>
            </a:r>
            <a:r>
              <a:rPr sz="1400" spc="-10" dirty="0">
                <a:latin typeface="Calibri"/>
                <a:cs typeface="Calibri"/>
              </a:rPr>
              <a:t>are </a:t>
            </a:r>
            <a:r>
              <a:rPr sz="1400" spc="-5" dirty="0">
                <a:latin typeface="Calibri"/>
                <a:cs typeface="Calibri"/>
              </a:rPr>
              <a:t>usually raised </a:t>
            </a:r>
            <a:r>
              <a:rPr sz="1400" spc="-10" dirty="0">
                <a:latin typeface="Calibri"/>
                <a:cs typeface="Calibri"/>
              </a:rPr>
              <a:t>by members </a:t>
            </a:r>
            <a:r>
              <a:rPr sz="1400" spc="-5" dirty="0">
                <a:latin typeface="Calibri"/>
                <a:cs typeface="Calibri"/>
              </a:rPr>
              <a:t>having insufficient  information</a:t>
            </a:r>
            <a:endParaRPr sz="1400">
              <a:latin typeface="Calibri"/>
              <a:cs typeface="Calibri"/>
            </a:endParaRPr>
          </a:p>
        </p:txBody>
      </p:sp>
      <p:sp>
        <p:nvSpPr>
          <p:cNvPr id="20" name="object 20"/>
          <p:cNvSpPr/>
          <p:nvPr/>
        </p:nvSpPr>
        <p:spPr>
          <a:xfrm>
            <a:off x="3714750" y="5484114"/>
            <a:ext cx="762000" cy="1088390"/>
          </a:xfrm>
          <a:custGeom>
            <a:avLst/>
            <a:gdLst/>
            <a:ahLst/>
            <a:cxnLst/>
            <a:rect l="l" t="t" r="r" b="b"/>
            <a:pathLst>
              <a:path w="762000" h="1088390">
                <a:moveTo>
                  <a:pt x="0" y="0"/>
                </a:moveTo>
                <a:lnTo>
                  <a:pt x="0" y="707136"/>
                </a:lnTo>
                <a:lnTo>
                  <a:pt x="381000" y="1088136"/>
                </a:lnTo>
                <a:lnTo>
                  <a:pt x="762000" y="707136"/>
                </a:lnTo>
                <a:lnTo>
                  <a:pt x="762000" y="381000"/>
                </a:lnTo>
                <a:lnTo>
                  <a:pt x="381000" y="381000"/>
                </a:lnTo>
                <a:lnTo>
                  <a:pt x="0" y="0"/>
                </a:lnTo>
                <a:close/>
              </a:path>
              <a:path w="762000" h="1088390">
                <a:moveTo>
                  <a:pt x="762000" y="0"/>
                </a:moveTo>
                <a:lnTo>
                  <a:pt x="381000" y="381000"/>
                </a:lnTo>
                <a:lnTo>
                  <a:pt x="762000" y="381000"/>
                </a:lnTo>
                <a:lnTo>
                  <a:pt x="762000" y="0"/>
                </a:lnTo>
                <a:close/>
              </a:path>
            </a:pathLst>
          </a:custGeom>
          <a:solidFill>
            <a:srgbClr val="4F81BC"/>
          </a:solidFill>
        </p:spPr>
        <p:txBody>
          <a:bodyPr wrap="square" lIns="0" tIns="0" rIns="0" bIns="0" rtlCol="0"/>
          <a:lstStyle/>
          <a:p>
            <a:endParaRPr/>
          </a:p>
        </p:txBody>
      </p:sp>
      <p:sp>
        <p:nvSpPr>
          <p:cNvPr id="21" name="object 21"/>
          <p:cNvSpPr/>
          <p:nvPr/>
        </p:nvSpPr>
        <p:spPr>
          <a:xfrm>
            <a:off x="3714750" y="5484114"/>
            <a:ext cx="762000" cy="1088390"/>
          </a:xfrm>
          <a:custGeom>
            <a:avLst/>
            <a:gdLst/>
            <a:ahLst/>
            <a:cxnLst/>
            <a:rect l="l" t="t" r="r" b="b"/>
            <a:pathLst>
              <a:path w="762000" h="1088390">
                <a:moveTo>
                  <a:pt x="762000" y="0"/>
                </a:moveTo>
                <a:lnTo>
                  <a:pt x="762000" y="707136"/>
                </a:lnTo>
                <a:lnTo>
                  <a:pt x="381000" y="1088136"/>
                </a:lnTo>
                <a:lnTo>
                  <a:pt x="0" y="707136"/>
                </a:lnTo>
                <a:lnTo>
                  <a:pt x="0" y="0"/>
                </a:lnTo>
                <a:lnTo>
                  <a:pt x="381000" y="381000"/>
                </a:lnTo>
                <a:lnTo>
                  <a:pt x="762000" y="0"/>
                </a:lnTo>
                <a:close/>
              </a:path>
            </a:pathLst>
          </a:custGeom>
          <a:ln w="25907">
            <a:solidFill>
              <a:srgbClr val="4F81BC"/>
            </a:solidFill>
          </a:ln>
        </p:spPr>
        <p:txBody>
          <a:bodyPr wrap="square" lIns="0" tIns="0" rIns="0" bIns="0" rtlCol="0"/>
          <a:lstStyle/>
          <a:p>
            <a:endParaRPr/>
          </a:p>
        </p:txBody>
      </p:sp>
      <p:sp>
        <p:nvSpPr>
          <p:cNvPr id="22" name="object 22"/>
          <p:cNvSpPr/>
          <p:nvPr/>
        </p:nvSpPr>
        <p:spPr>
          <a:xfrm>
            <a:off x="4476750" y="5484114"/>
            <a:ext cx="4525010" cy="707390"/>
          </a:xfrm>
          <a:custGeom>
            <a:avLst/>
            <a:gdLst/>
            <a:ahLst/>
            <a:cxnLst/>
            <a:rect l="l" t="t" r="r" b="b"/>
            <a:pathLst>
              <a:path w="4525009" h="707389">
                <a:moveTo>
                  <a:pt x="4406900" y="0"/>
                </a:moveTo>
                <a:lnTo>
                  <a:pt x="0" y="0"/>
                </a:lnTo>
                <a:lnTo>
                  <a:pt x="0" y="707136"/>
                </a:lnTo>
                <a:lnTo>
                  <a:pt x="4406900" y="707136"/>
                </a:lnTo>
                <a:lnTo>
                  <a:pt x="4452800" y="697873"/>
                </a:lnTo>
                <a:lnTo>
                  <a:pt x="4490259" y="672615"/>
                </a:lnTo>
                <a:lnTo>
                  <a:pt x="4515502" y="635153"/>
                </a:lnTo>
                <a:lnTo>
                  <a:pt x="4524756" y="589280"/>
                </a:lnTo>
                <a:lnTo>
                  <a:pt x="4524756" y="117856"/>
                </a:lnTo>
                <a:lnTo>
                  <a:pt x="4515502" y="71955"/>
                </a:lnTo>
                <a:lnTo>
                  <a:pt x="4490259" y="34496"/>
                </a:lnTo>
                <a:lnTo>
                  <a:pt x="4452800" y="9253"/>
                </a:lnTo>
                <a:lnTo>
                  <a:pt x="4406900" y="0"/>
                </a:lnTo>
                <a:close/>
              </a:path>
            </a:pathLst>
          </a:custGeom>
          <a:solidFill>
            <a:srgbClr val="FFFFFF">
              <a:alpha val="90194"/>
            </a:srgbClr>
          </a:solidFill>
        </p:spPr>
        <p:txBody>
          <a:bodyPr wrap="square" lIns="0" tIns="0" rIns="0" bIns="0" rtlCol="0"/>
          <a:lstStyle/>
          <a:p>
            <a:endParaRPr/>
          </a:p>
        </p:txBody>
      </p:sp>
      <p:sp>
        <p:nvSpPr>
          <p:cNvPr id="23" name="object 23"/>
          <p:cNvSpPr/>
          <p:nvPr/>
        </p:nvSpPr>
        <p:spPr>
          <a:xfrm>
            <a:off x="4476750" y="5484114"/>
            <a:ext cx="4525010" cy="707390"/>
          </a:xfrm>
          <a:custGeom>
            <a:avLst/>
            <a:gdLst/>
            <a:ahLst/>
            <a:cxnLst/>
            <a:rect l="l" t="t" r="r" b="b"/>
            <a:pathLst>
              <a:path w="4525009" h="707389">
                <a:moveTo>
                  <a:pt x="4524756" y="117856"/>
                </a:moveTo>
                <a:lnTo>
                  <a:pt x="4524756" y="589280"/>
                </a:lnTo>
                <a:lnTo>
                  <a:pt x="4515502" y="635153"/>
                </a:lnTo>
                <a:lnTo>
                  <a:pt x="4490259" y="672615"/>
                </a:lnTo>
                <a:lnTo>
                  <a:pt x="4452800" y="697873"/>
                </a:lnTo>
                <a:lnTo>
                  <a:pt x="4406900" y="707136"/>
                </a:lnTo>
                <a:lnTo>
                  <a:pt x="0" y="707136"/>
                </a:lnTo>
                <a:lnTo>
                  <a:pt x="0" y="0"/>
                </a:lnTo>
                <a:lnTo>
                  <a:pt x="4406900" y="0"/>
                </a:lnTo>
                <a:lnTo>
                  <a:pt x="4452800" y="9253"/>
                </a:lnTo>
                <a:lnTo>
                  <a:pt x="4490259" y="34496"/>
                </a:lnTo>
                <a:lnTo>
                  <a:pt x="4515502" y="71955"/>
                </a:lnTo>
                <a:lnTo>
                  <a:pt x="4524756" y="117856"/>
                </a:lnTo>
                <a:close/>
              </a:path>
            </a:pathLst>
          </a:custGeom>
          <a:ln w="25907">
            <a:solidFill>
              <a:srgbClr val="4F81BC"/>
            </a:solidFill>
          </a:ln>
        </p:spPr>
        <p:txBody>
          <a:bodyPr wrap="square" lIns="0" tIns="0" rIns="0" bIns="0" rtlCol="0"/>
          <a:lstStyle/>
          <a:p>
            <a:endParaRPr/>
          </a:p>
        </p:txBody>
      </p:sp>
      <p:sp>
        <p:nvSpPr>
          <p:cNvPr id="24" name="object 24"/>
          <p:cNvSpPr txBox="1"/>
          <p:nvPr/>
        </p:nvSpPr>
        <p:spPr>
          <a:xfrm>
            <a:off x="4563617" y="5697118"/>
            <a:ext cx="4218940" cy="239395"/>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400" spc="-60" dirty="0">
                <a:latin typeface="Calibri"/>
                <a:cs typeface="Calibri"/>
              </a:rPr>
              <a:t>To </a:t>
            </a:r>
            <a:r>
              <a:rPr sz="1400" spc="-5" dirty="0">
                <a:latin typeface="Calibri"/>
                <a:cs typeface="Calibri"/>
              </a:rPr>
              <a:t>bring discipline among </a:t>
            </a:r>
            <a:r>
              <a:rPr sz="1400" spc="-10" dirty="0">
                <a:latin typeface="Calibri"/>
                <a:cs typeface="Calibri"/>
              </a:rPr>
              <a:t>members </a:t>
            </a:r>
            <a:r>
              <a:rPr sz="1400" dirty="0">
                <a:latin typeface="Calibri"/>
                <a:cs typeface="Calibri"/>
              </a:rPr>
              <a:t>while in </a:t>
            </a:r>
            <a:r>
              <a:rPr sz="1400" spc="-5" dirty="0">
                <a:latin typeface="Calibri"/>
                <a:cs typeface="Calibri"/>
              </a:rPr>
              <a:t>the</a:t>
            </a:r>
            <a:r>
              <a:rPr sz="1400" spc="70" dirty="0">
                <a:latin typeface="Calibri"/>
                <a:cs typeface="Calibri"/>
              </a:rPr>
              <a:t> </a:t>
            </a:r>
            <a:r>
              <a:rPr sz="1400" spc="-5" dirty="0">
                <a:latin typeface="Calibri"/>
                <a:cs typeface="Calibri"/>
              </a:rPr>
              <a:t>meeting</a:t>
            </a:r>
            <a:endParaRPr sz="1400">
              <a:latin typeface="Calibri"/>
              <a:cs typeface="Calibri"/>
            </a:endParaRPr>
          </a:p>
        </p:txBody>
      </p:sp>
      <p:sp>
        <p:nvSpPr>
          <p:cNvPr id="25" name="object 25"/>
          <p:cNvSpPr/>
          <p:nvPr/>
        </p:nvSpPr>
        <p:spPr>
          <a:xfrm>
            <a:off x="178687" y="4089660"/>
            <a:ext cx="3457196" cy="2649080"/>
          </a:xfrm>
          <a:prstGeom prst="rect">
            <a:avLst/>
          </a:prstGeom>
          <a:blipFill>
            <a:blip r:embed="rId2" cstate="print"/>
            <a:stretch>
              <a:fillRect/>
            </a:stretch>
          </a:blipFill>
        </p:spPr>
        <p:txBody>
          <a:bodyPr wrap="square" lIns="0" tIns="0" rIns="0" bIns="0" rtlCol="0"/>
          <a:lstStyle/>
          <a:p>
            <a:endParaRPr/>
          </a:p>
        </p:txBody>
      </p:sp>
      <p:sp>
        <p:nvSpPr>
          <p:cNvPr id="26" name="object 26"/>
          <p:cNvSpPr/>
          <p:nvPr/>
        </p:nvSpPr>
        <p:spPr>
          <a:xfrm>
            <a:off x="0" y="2116835"/>
            <a:ext cx="3598164" cy="24109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625" y="399034"/>
            <a:ext cx="7607934" cy="574040"/>
          </a:xfrm>
          <a:prstGeom prst="rect">
            <a:avLst/>
          </a:prstGeom>
        </p:spPr>
        <p:txBody>
          <a:bodyPr vert="horz" wrap="square" lIns="0" tIns="12700" rIns="0" bIns="0" rtlCol="0">
            <a:spAutoFit/>
          </a:bodyPr>
          <a:lstStyle/>
          <a:p>
            <a:pPr marL="12700">
              <a:lnSpc>
                <a:spcPct val="100000"/>
              </a:lnSpc>
              <a:spcBef>
                <a:spcPts val="100"/>
              </a:spcBef>
              <a:tabLst>
                <a:tab pos="6590665" algn="l"/>
              </a:tabLst>
            </a:pPr>
            <a:r>
              <a:rPr sz="3600" spc="-5" dirty="0">
                <a:latin typeface="Comic Sans MS"/>
                <a:cs typeface="Comic Sans MS"/>
              </a:rPr>
              <a:t>5</a:t>
            </a:r>
            <a:r>
              <a:rPr sz="3600" dirty="0">
                <a:latin typeface="Comic Sans MS"/>
                <a:cs typeface="Comic Sans MS"/>
              </a:rPr>
              <a:t>)</a:t>
            </a:r>
            <a:r>
              <a:rPr sz="3600" spc="-5" dirty="0">
                <a:latin typeface="Comic Sans MS"/>
                <a:cs typeface="Comic Sans MS"/>
              </a:rPr>
              <a:t> </a:t>
            </a:r>
            <a:r>
              <a:rPr sz="3600" dirty="0">
                <a:latin typeface="Comic Sans MS"/>
                <a:cs typeface="Comic Sans MS"/>
              </a:rPr>
              <a:t>Chairman of</a:t>
            </a:r>
            <a:r>
              <a:rPr sz="3600" spc="-15" dirty="0">
                <a:latin typeface="Comic Sans MS"/>
                <a:cs typeface="Comic Sans MS"/>
              </a:rPr>
              <a:t> </a:t>
            </a:r>
            <a:r>
              <a:rPr sz="3600" dirty="0">
                <a:latin typeface="Comic Sans MS"/>
                <a:cs typeface="Comic Sans MS"/>
              </a:rPr>
              <a:t>meeting</a:t>
            </a:r>
            <a:r>
              <a:rPr sz="3600" spc="20" dirty="0">
                <a:latin typeface="Comic Sans MS"/>
                <a:cs typeface="Comic Sans MS"/>
              </a:rPr>
              <a:t> </a:t>
            </a:r>
            <a:r>
              <a:rPr sz="3600" spc="-5" dirty="0">
                <a:latin typeface="Comic Sans MS"/>
                <a:cs typeface="Comic Sans MS"/>
              </a:rPr>
              <a:t>(Se</a:t>
            </a:r>
            <a:r>
              <a:rPr sz="3600" dirty="0">
                <a:latin typeface="Comic Sans MS"/>
                <a:cs typeface="Comic Sans MS"/>
              </a:rPr>
              <a:t>c	</a:t>
            </a:r>
            <a:r>
              <a:rPr sz="3600" spc="-5" dirty="0">
                <a:latin typeface="Comic Sans MS"/>
                <a:cs typeface="Comic Sans MS"/>
              </a:rPr>
              <a:t>104)</a:t>
            </a:r>
            <a:endParaRPr sz="3600">
              <a:latin typeface="Comic Sans MS"/>
              <a:cs typeface="Comic Sans MS"/>
            </a:endParaRPr>
          </a:p>
        </p:txBody>
      </p:sp>
      <p:sp>
        <p:nvSpPr>
          <p:cNvPr id="3" name="object 3"/>
          <p:cNvSpPr txBox="1"/>
          <p:nvPr/>
        </p:nvSpPr>
        <p:spPr>
          <a:xfrm>
            <a:off x="685800" y="2514600"/>
            <a:ext cx="8058912" cy="2675091"/>
          </a:xfrm>
          <a:prstGeom prst="rect">
            <a:avLst/>
          </a:prstGeom>
        </p:spPr>
        <p:txBody>
          <a:bodyPr vert="horz" wrap="square" lIns="0" tIns="12700" rIns="0" bIns="0" rtlCol="0">
            <a:spAutoFit/>
          </a:bodyPr>
          <a:lstStyle/>
          <a:p>
            <a:pPr marL="355600" marR="135255" indent="-342900">
              <a:lnSpc>
                <a:spcPct val="100000"/>
              </a:lnSpc>
              <a:spcBef>
                <a:spcPts val="100"/>
              </a:spcBef>
              <a:buFont typeface="Arial"/>
              <a:buChar char="•"/>
              <a:tabLst>
                <a:tab pos="354965" algn="l"/>
                <a:tab pos="355600" algn="l"/>
                <a:tab pos="1513840" algn="l"/>
              </a:tabLst>
            </a:pPr>
            <a:r>
              <a:rPr sz="2400" dirty="0">
                <a:latin typeface="Calibri"/>
                <a:cs typeface="Calibri"/>
              </a:rPr>
              <a:t>If the </a:t>
            </a:r>
            <a:r>
              <a:rPr sz="2400" spc="-20" dirty="0">
                <a:latin typeface="Calibri"/>
                <a:cs typeface="Calibri"/>
              </a:rPr>
              <a:t>AOA </a:t>
            </a:r>
            <a:r>
              <a:rPr sz="2400" spc="-5" dirty="0">
                <a:latin typeface="Calibri"/>
                <a:cs typeface="Calibri"/>
              </a:rPr>
              <a:t>of </a:t>
            </a:r>
            <a:r>
              <a:rPr sz="2400" dirty="0">
                <a:latin typeface="Calibri"/>
                <a:cs typeface="Calibri"/>
              </a:rPr>
              <a:t>a </a:t>
            </a:r>
            <a:r>
              <a:rPr sz="2400" spc="-15" dirty="0">
                <a:latin typeface="Calibri"/>
                <a:cs typeface="Calibri"/>
              </a:rPr>
              <a:t>company </a:t>
            </a:r>
            <a:r>
              <a:rPr sz="2400" spc="-5" dirty="0">
                <a:latin typeface="Calibri"/>
                <a:cs typeface="Calibri"/>
              </a:rPr>
              <a:t>do</a:t>
            </a:r>
            <a:r>
              <a:rPr sz="2400" spc="-85" dirty="0">
                <a:latin typeface="Calibri"/>
                <a:cs typeface="Calibri"/>
              </a:rPr>
              <a:t> </a:t>
            </a:r>
            <a:r>
              <a:rPr sz="2400" spc="-5" dirty="0">
                <a:latin typeface="Calibri"/>
                <a:cs typeface="Calibri"/>
              </a:rPr>
              <a:t>not  </a:t>
            </a:r>
            <a:r>
              <a:rPr sz="2400" spc="-15" dirty="0">
                <a:latin typeface="Calibri"/>
                <a:cs typeface="Calibri"/>
              </a:rPr>
              <a:t>contain </a:t>
            </a:r>
            <a:r>
              <a:rPr sz="2400" spc="-20" dirty="0">
                <a:latin typeface="Calibri"/>
                <a:cs typeface="Calibri"/>
              </a:rPr>
              <a:t>any </a:t>
            </a:r>
            <a:r>
              <a:rPr sz="2400" spc="-10" dirty="0">
                <a:latin typeface="Calibri"/>
                <a:cs typeface="Calibri"/>
              </a:rPr>
              <a:t>provision </a:t>
            </a:r>
            <a:r>
              <a:rPr sz="2400" spc="-20" dirty="0">
                <a:latin typeface="Calibri"/>
                <a:cs typeface="Calibri"/>
              </a:rPr>
              <a:t>for </a:t>
            </a:r>
            <a:r>
              <a:rPr sz="2400" dirty="0">
                <a:latin typeface="Calibri"/>
                <a:cs typeface="Calibri"/>
              </a:rPr>
              <a:t>the  </a:t>
            </a:r>
            <a:r>
              <a:rPr sz="2400" spc="-5" dirty="0">
                <a:latin typeface="Calibri"/>
                <a:cs typeface="Calibri"/>
              </a:rPr>
              <a:t>appointment of </a:t>
            </a:r>
            <a:r>
              <a:rPr sz="2400" dirty="0">
                <a:latin typeface="Calibri"/>
                <a:cs typeface="Calibri"/>
              </a:rPr>
              <a:t>chairman,</a:t>
            </a:r>
            <a:r>
              <a:rPr sz="2400" spc="-114" dirty="0">
                <a:latin typeface="Calibri"/>
                <a:cs typeface="Calibri"/>
              </a:rPr>
              <a:t> </a:t>
            </a:r>
            <a:r>
              <a:rPr sz="2400" spc="-5" dirty="0">
                <a:latin typeface="Calibri"/>
                <a:cs typeface="Calibri"/>
              </a:rPr>
              <a:t>such  appointments shall be </a:t>
            </a:r>
            <a:r>
              <a:rPr sz="2400" dirty="0">
                <a:latin typeface="Calibri"/>
                <a:cs typeface="Calibri"/>
              </a:rPr>
              <a:t>made</a:t>
            </a:r>
            <a:r>
              <a:rPr sz="2400" spc="-100" dirty="0">
                <a:latin typeface="Calibri"/>
                <a:cs typeface="Calibri"/>
              </a:rPr>
              <a:t> </a:t>
            </a:r>
            <a:r>
              <a:rPr sz="2400" spc="-10" dirty="0">
                <a:latin typeface="Calibri"/>
                <a:cs typeface="Calibri"/>
              </a:rPr>
              <a:t>by  </a:t>
            </a:r>
            <a:r>
              <a:rPr sz="2400" dirty="0">
                <a:latin typeface="Calibri"/>
                <a:cs typeface="Calibri"/>
              </a:rPr>
              <a:t>the </a:t>
            </a:r>
            <a:r>
              <a:rPr sz="2400" spc="-5" dirty="0">
                <a:latin typeface="Calibri"/>
                <a:cs typeface="Calibri"/>
              </a:rPr>
              <a:t>members </a:t>
            </a:r>
            <a:r>
              <a:rPr sz="2400" spc="-10" dirty="0">
                <a:latin typeface="Calibri"/>
                <a:cs typeface="Calibri"/>
              </a:rPr>
              <a:t>present </a:t>
            </a:r>
            <a:r>
              <a:rPr sz="2400" spc="-15" dirty="0">
                <a:latin typeface="Calibri"/>
                <a:cs typeface="Calibri"/>
              </a:rPr>
              <a:t>at </a:t>
            </a:r>
            <a:r>
              <a:rPr sz="2400" dirty="0">
                <a:latin typeface="Calibri"/>
                <a:cs typeface="Calibri"/>
              </a:rPr>
              <a:t>the  meeting	</a:t>
            </a:r>
            <a:r>
              <a:rPr sz="2400" spc="-10" dirty="0">
                <a:latin typeface="Calibri"/>
                <a:cs typeface="Calibri"/>
              </a:rPr>
              <a:t>by </a:t>
            </a:r>
            <a:r>
              <a:rPr sz="2400" b="1" dirty="0">
                <a:latin typeface="Calibri"/>
                <a:cs typeface="Calibri"/>
              </a:rPr>
              <a:t>show of </a:t>
            </a:r>
            <a:r>
              <a:rPr sz="2400" b="1" spc="-5" dirty="0">
                <a:latin typeface="Calibri"/>
                <a:cs typeface="Calibri"/>
              </a:rPr>
              <a:t>hands</a:t>
            </a:r>
            <a:r>
              <a:rPr sz="2400" b="1" spc="-50" dirty="0">
                <a:latin typeface="Calibri"/>
                <a:cs typeface="Calibri"/>
              </a:rPr>
              <a:t> </a:t>
            </a:r>
            <a:r>
              <a:rPr sz="2400" b="1" dirty="0">
                <a:latin typeface="Calibri"/>
                <a:cs typeface="Calibri"/>
              </a:rPr>
              <a:t>.</a:t>
            </a:r>
            <a:endParaRPr sz="2400">
              <a:latin typeface="Calibri"/>
              <a:cs typeface="Calibri"/>
            </a:endParaRPr>
          </a:p>
          <a:p>
            <a:pPr marL="355600" marR="5080" indent="-342900">
              <a:lnSpc>
                <a:spcPct val="100000"/>
              </a:lnSpc>
              <a:spcBef>
                <a:spcPts val="575"/>
              </a:spcBef>
              <a:buFont typeface="Arial"/>
              <a:buChar char="•"/>
              <a:tabLst>
                <a:tab pos="354965" algn="l"/>
                <a:tab pos="355600" algn="l"/>
              </a:tabLst>
            </a:pPr>
            <a:r>
              <a:rPr sz="2400" dirty="0">
                <a:latin typeface="Calibri"/>
                <a:cs typeface="Calibri"/>
              </a:rPr>
              <a:t>If a </a:t>
            </a:r>
            <a:r>
              <a:rPr sz="2400" spc="-5" dirty="0">
                <a:latin typeface="Calibri"/>
                <a:cs typeface="Calibri"/>
              </a:rPr>
              <a:t>poll </a:t>
            </a:r>
            <a:r>
              <a:rPr sz="2400" dirty="0">
                <a:latin typeface="Calibri"/>
                <a:cs typeface="Calibri"/>
              </a:rPr>
              <a:t>is </a:t>
            </a:r>
            <a:r>
              <a:rPr sz="2400" spc="-5" dirty="0">
                <a:latin typeface="Calibri"/>
                <a:cs typeface="Calibri"/>
              </a:rPr>
              <a:t>demanded on </a:t>
            </a:r>
            <a:r>
              <a:rPr sz="2400" dirty="0">
                <a:latin typeface="Calibri"/>
                <a:cs typeface="Calibri"/>
              </a:rPr>
              <a:t>the  election </a:t>
            </a:r>
            <a:r>
              <a:rPr sz="2400" spc="-5" dirty="0">
                <a:latin typeface="Calibri"/>
                <a:cs typeface="Calibri"/>
              </a:rPr>
              <a:t>of </a:t>
            </a:r>
            <a:r>
              <a:rPr sz="2400" dirty="0">
                <a:latin typeface="Calibri"/>
                <a:cs typeface="Calibri"/>
              </a:rPr>
              <a:t>the </a:t>
            </a:r>
            <a:r>
              <a:rPr sz="2400" spc="-5" dirty="0">
                <a:latin typeface="Calibri"/>
                <a:cs typeface="Calibri"/>
              </a:rPr>
              <a:t>Chairman, </a:t>
            </a:r>
            <a:r>
              <a:rPr sz="2400" dirty="0">
                <a:latin typeface="Calibri"/>
                <a:cs typeface="Calibri"/>
              </a:rPr>
              <a:t>it</a:t>
            </a:r>
            <a:r>
              <a:rPr sz="2400" spc="-110" dirty="0">
                <a:latin typeface="Calibri"/>
                <a:cs typeface="Calibri"/>
              </a:rPr>
              <a:t> </a:t>
            </a:r>
            <a:r>
              <a:rPr sz="2400" spc="-5" dirty="0">
                <a:latin typeface="Calibri"/>
                <a:cs typeface="Calibri"/>
              </a:rPr>
              <a:t>shall  be </a:t>
            </a:r>
            <a:r>
              <a:rPr sz="2400" spc="-20" dirty="0">
                <a:latin typeface="Calibri"/>
                <a:cs typeface="Calibri"/>
              </a:rPr>
              <a:t>taken </a:t>
            </a:r>
            <a:r>
              <a:rPr sz="2400" spc="-5" dirty="0">
                <a:latin typeface="Calibri"/>
                <a:cs typeface="Calibri"/>
              </a:rPr>
              <a:t>immediately </a:t>
            </a:r>
            <a:r>
              <a:rPr sz="2400" dirty="0">
                <a:latin typeface="Calibri"/>
                <a:cs typeface="Calibri"/>
              </a:rPr>
              <a:t>&amp; </a:t>
            </a:r>
            <a:r>
              <a:rPr sz="2400" spc="-10" dirty="0">
                <a:latin typeface="Calibri"/>
                <a:cs typeface="Calibri"/>
              </a:rPr>
              <a:t>the  </a:t>
            </a:r>
            <a:r>
              <a:rPr sz="2400" dirty="0">
                <a:latin typeface="Calibri"/>
                <a:cs typeface="Calibri"/>
              </a:rPr>
              <a:t>chairman </a:t>
            </a:r>
            <a:r>
              <a:rPr sz="2400" spc="-5" dirty="0">
                <a:latin typeface="Calibri"/>
                <a:cs typeface="Calibri"/>
              </a:rPr>
              <a:t>elected </a:t>
            </a:r>
            <a:r>
              <a:rPr sz="2400" spc="-10" dirty="0">
                <a:latin typeface="Calibri"/>
                <a:cs typeface="Calibri"/>
              </a:rPr>
              <a:t>above </a:t>
            </a:r>
            <a:r>
              <a:rPr sz="2400" spc="-5" dirty="0">
                <a:latin typeface="Calibri"/>
                <a:cs typeface="Calibri"/>
              </a:rPr>
              <a:t>shall  </a:t>
            </a:r>
            <a:r>
              <a:rPr sz="2400" spc="-10" dirty="0">
                <a:latin typeface="Calibri"/>
                <a:cs typeface="Calibri"/>
              </a:rPr>
              <a:t>continue </a:t>
            </a:r>
            <a:r>
              <a:rPr sz="2400" spc="-15" dirty="0">
                <a:latin typeface="Calibri"/>
                <a:cs typeface="Calibri"/>
              </a:rPr>
              <a:t>to </a:t>
            </a:r>
            <a:r>
              <a:rPr sz="2400" spc="-5" dirty="0">
                <a:latin typeface="Calibri"/>
                <a:cs typeface="Calibri"/>
              </a:rPr>
              <a:t>be </a:t>
            </a:r>
            <a:r>
              <a:rPr sz="2400" dirty="0">
                <a:latin typeface="Calibri"/>
                <a:cs typeface="Calibri"/>
              </a:rPr>
              <a:t>chairman </a:t>
            </a:r>
            <a:r>
              <a:rPr sz="2400" spc="-5" dirty="0">
                <a:latin typeface="Calibri"/>
                <a:cs typeface="Calibri"/>
              </a:rPr>
              <a:t>of </a:t>
            </a:r>
            <a:r>
              <a:rPr sz="2400" dirty="0">
                <a:latin typeface="Calibri"/>
                <a:cs typeface="Calibri"/>
              </a:rPr>
              <a:t>the  meeting </a:t>
            </a:r>
            <a:r>
              <a:rPr sz="2400" spc="-10" dirty="0">
                <a:latin typeface="Calibri"/>
                <a:cs typeface="Calibri"/>
              </a:rPr>
              <a:t>until </a:t>
            </a:r>
            <a:r>
              <a:rPr sz="2400" dirty="0">
                <a:latin typeface="Calibri"/>
                <a:cs typeface="Calibri"/>
              </a:rPr>
              <a:t>the </a:t>
            </a:r>
            <a:r>
              <a:rPr sz="2400" spc="-5" dirty="0">
                <a:latin typeface="Calibri"/>
                <a:cs typeface="Calibri"/>
              </a:rPr>
              <a:t>other </a:t>
            </a:r>
            <a:r>
              <a:rPr sz="2400" spc="-10" dirty="0">
                <a:latin typeface="Calibri"/>
                <a:cs typeface="Calibri"/>
              </a:rPr>
              <a:t>person  get </a:t>
            </a:r>
            <a:r>
              <a:rPr sz="2400" spc="-5" dirty="0">
                <a:latin typeface="Calibri"/>
                <a:cs typeface="Calibri"/>
              </a:rPr>
              <a:t>elected </a:t>
            </a:r>
            <a:r>
              <a:rPr sz="2400" spc="-10" dirty="0">
                <a:latin typeface="Calibri"/>
                <a:cs typeface="Calibri"/>
              </a:rPr>
              <a:t>by</a:t>
            </a:r>
            <a:r>
              <a:rPr sz="2400" spc="-25" dirty="0">
                <a:latin typeface="Calibri"/>
                <a:cs typeface="Calibri"/>
              </a:rPr>
              <a:t> </a:t>
            </a:r>
            <a:r>
              <a:rPr sz="2400" spc="-5" dirty="0">
                <a:latin typeface="Calibri"/>
                <a:cs typeface="Calibri"/>
              </a:rPr>
              <a:t>poll.</a:t>
            </a:r>
            <a:endParaRPr sz="24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2706" rIns="0" bIns="0" rtlCol="0">
            <a:spAutoFit/>
          </a:bodyPr>
          <a:lstStyle/>
          <a:p>
            <a:pPr marL="2951480" marR="5080" indent="-2647950">
              <a:lnSpc>
                <a:spcPct val="100000"/>
              </a:lnSpc>
              <a:spcBef>
                <a:spcPts val="95"/>
              </a:spcBef>
            </a:pPr>
            <a:r>
              <a:rPr sz="4000" spc="-10" dirty="0"/>
              <a:t>Appointment </a:t>
            </a:r>
            <a:r>
              <a:rPr sz="4000" spc="-5" dirty="0"/>
              <a:t>of </a:t>
            </a:r>
            <a:r>
              <a:rPr sz="4000" spc="-10" dirty="0"/>
              <a:t>Chairman </a:t>
            </a:r>
            <a:r>
              <a:rPr sz="4000" spc="-5" dirty="0"/>
              <a:t>under  Articles</a:t>
            </a:r>
            <a:endParaRPr sz="4000"/>
          </a:p>
        </p:txBody>
      </p:sp>
      <p:sp>
        <p:nvSpPr>
          <p:cNvPr id="3" name="object 3"/>
          <p:cNvSpPr txBox="1"/>
          <p:nvPr/>
        </p:nvSpPr>
        <p:spPr>
          <a:xfrm>
            <a:off x="535940" y="1577085"/>
            <a:ext cx="8011159" cy="4488815"/>
          </a:xfrm>
          <a:prstGeom prst="rect">
            <a:avLst/>
          </a:prstGeom>
        </p:spPr>
        <p:txBody>
          <a:bodyPr vert="horz" wrap="square" lIns="0" tIns="48895" rIns="0" bIns="0" rtlCol="0">
            <a:spAutoFit/>
          </a:bodyPr>
          <a:lstStyle/>
          <a:p>
            <a:pPr marL="527685" marR="307975" indent="-515620">
              <a:lnSpc>
                <a:spcPct val="90100"/>
              </a:lnSpc>
              <a:spcBef>
                <a:spcPts val="385"/>
              </a:spcBef>
              <a:buAutoNum type="arabicParenR"/>
              <a:tabLst>
                <a:tab pos="527685" algn="l"/>
                <a:tab pos="528320" algn="l"/>
              </a:tabLst>
            </a:pPr>
            <a:r>
              <a:rPr sz="2400" b="1" spc="-10" dirty="0">
                <a:latin typeface="Calibri"/>
                <a:cs typeface="Calibri"/>
              </a:rPr>
              <a:t>Regulation </a:t>
            </a:r>
            <a:r>
              <a:rPr sz="2400" b="1" spc="-5" dirty="0">
                <a:latin typeface="Calibri"/>
                <a:cs typeface="Calibri"/>
              </a:rPr>
              <a:t>45 </a:t>
            </a:r>
            <a:r>
              <a:rPr sz="2400" b="1" dirty="0">
                <a:latin typeface="Calibri"/>
                <a:cs typeface="Calibri"/>
              </a:rPr>
              <a:t>of </a:t>
            </a:r>
            <a:r>
              <a:rPr sz="2400" b="1" spc="-40" dirty="0">
                <a:latin typeface="Calibri"/>
                <a:cs typeface="Calibri"/>
              </a:rPr>
              <a:t>Table </a:t>
            </a:r>
            <a:r>
              <a:rPr sz="2400" b="1" dirty="0">
                <a:latin typeface="Calibri"/>
                <a:cs typeface="Calibri"/>
              </a:rPr>
              <a:t>F : </a:t>
            </a:r>
            <a:r>
              <a:rPr sz="2400" dirty="0">
                <a:latin typeface="Calibri"/>
                <a:cs typeface="Calibri"/>
              </a:rPr>
              <a:t>It </a:t>
            </a:r>
            <a:r>
              <a:rPr sz="2400" spc="-10" dirty="0">
                <a:latin typeface="Calibri"/>
                <a:cs typeface="Calibri"/>
              </a:rPr>
              <a:t>provides </a:t>
            </a:r>
            <a:r>
              <a:rPr sz="2400" spc="-5" dirty="0">
                <a:latin typeface="Calibri"/>
                <a:cs typeface="Calibri"/>
              </a:rPr>
              <a:t>that </a:t>
            </a:r>
            <a:r>
              <a:rPr sz="2400" dirty="0">
                <a:latin typeface="Calibri"/>
                <a:cs typeface="Calibri"/>
              </a:rPr>
              <a:t>the </a:t>
            </a:r>
            <a:r>
              <a:rPr sz="2400" spc="-5" dirty="0">
                <a:latin typeface="Calibri"/>
                <a:cs typeface="Calibri"/>
              </a:rPr>
              <a:t>chairman </a:t>
            </a:r>
            <a:r>
              <a:rPr sz="2400" dirty="0">
                <a:latin typeface="Calibri"/>
                <a:cs typeface="Calibri"/>
              </a:rPr>
              <a:t>if  </a:t>
            </a:r>
            <a:r>
              <a:rPr sz="2400" spc="-20" dirty="0">
                <a:latin typeface="Calibri"/>
                <a:cs typeface="Calibri"/>
              </a:rPr>
              <a:t>any </a:t>
            </a:r>
            <a:r>
              <a:rPr sz="2400" spc="-5" dirty="0">
                <a:latin typeface="Calibri"/>
                <a:cs typeface="Calibri"/>
              </a:rPr>
              <a:t>of </a:t>
            </a:r>
            <a:r>
              <a:rPr sz="2400" dirty="0">
                <a:latin typeface="Calibri"/>
                <a:cs typeface="Calibri"/>
              </a:rPr>
              <a:t>the </a:t>
            </a:r>
            <a:r>
              <a:rPr sz="2400" spc="-10" dirty="0">
                <a:latin typeface="Calibri"/>
                <a:cs typeface="Calibri"/>
              </a:rPr>
              <a:t>Board </a:t>
            </a:r>
            <a:r>
              <a:rPr sz="2400" spc="-5" dirty="0">
                <a:latin typeface="Calibri"/>
                <a:cs typeface="Calibri"/>
              </a:rPr>
              <a:t>shall </a:t>
            </a:r>
            <a:r>
              <a:rPr sz="2400" spc="-10" dirty="0">
                <a:latin typeface="Calibri"/>
                <a:cs typeface="Calibri"/>
              </a:rPr>
              <a:t>preside </a:t>
            </a:r>
            <a:r>
              <a:rPr sz="2400" dirty="0">
                <a:latin typeface="Calibri"/>
                <a:cs typeface="Calibri"/>
              </a:rPr>
              <a:t>as </a:t>
            </a:r>
            <a:r>
              <a:rPr sz="2400" spc="-5" dirty="0">
                <a:latin typeface="Calibri"/>
                <a:cs typeface="Calibri"/>
              </a:rPr>
              <a:t>Chairman </a:t>
            </a:r>
            <a:r>
              <a:rPr sz="2400" spc="-15" dirty="0">
                <a:latin typeface="Calibri"/>
                <a:cs typeface="Calibri"/>
              </a:rPr>
              <a:t>at </a:t>
            </a:r>
            <a:r>
              <a:rPr sz="2400" spc="-5" dirty="0">
                <a:latin typeface="Calibri"/>
                <a:cs typeface="Calibri"/>
              </a:rPr>
              <a:t>every </a:t>
            </a:r>
            <a:r>
              <a:rPr sz="2400" dirty="0">
                <a:latin typeface="Calibri"/>
                <a:cs typeface="Calibri"/>
              </a:rPr>
              <a:t>GM </a:t>
            </a:r>
            <a:r>
              <a:rPr sz="2400" spc="-5" dirty="0">
                <a:latin typeface="Calibri"/>
                <a:cs typeface="Calibri"/>
              </a:rPr>
              <a:t>of  </a:t>
            </a:r>
            <a:r>
              <a:rPr sz="2400" dirty="0">
                <a:latin typeface="Calibri"/>
                <a:cs typeface="Calibri"/>
              </a:rPr>
              <a:t>the</a:t>
            </a:r>
            <a:r>
              <a:rPr sz="2400" spc="-5" dirty="0">
                <a:latin typeface="Calibri"/>
                <a:cs typeface="Calibri"/>
              </a:rPr>
              <a:t> </a:t>
            </a:r>
            <a:r>
              <a:rPr sz="2400" spc="-15" dirty="0">
                <a:latin typeface="Calibri"/>
                <a:cs typeface="Calibri"/>
              </a:rPr>
              <a:t>company</a:t>
            </a:r>
            <a:r>
              <a:rPr sz="2400" b="1" spc="-15" dirty="0">
                <a:latin typeface="Calibri"/>
                <a:cs typeface="Calibri"/>
              </a:rPr>
              <a:t>.</a:t>
            </a:r>
            <a:endParaRPr sz="2400">
              <a:latin typeface="Calibri"/>
              <a:cs typeface="Calibri"/>
            </a:endParaRPr>
          </a:p>
          <a:p>
            <a:pPr marL="527685" marR="5080" indent="-515620">
              <a:lnSpc>
                <a:spcPct val="90000"/>
              </a:lnSpc>
              <a:spcBef>
                <a:spcPts val="575"/>
              </a:spcBef>
              <a:buAutoNum type="arabicParenR"/>
              <a:tabLst>
                <a:tab pos="527685" algn="l"/>
                <a:tab pos="528320" algn="l"/>
              </a:tabLst>
            </a:pPr>
            <a:r>
              <a:rPr sz="2400" b="1" spc="-10" dirty="0">
                <a:latin typeface="Calibri"/>
                <a:cs typeface="Calibri"/>
              </a:rPr>
              <a:t>Regulation </a:t>
            </a:r>
            <a:r>
              <a:rPr sz="2400" b="1" spc="-5" dirty="0">
                <a:latin typeface="Calibri"/>
                <a:cs typeface="Calibri"/>
              </a:rPr>
              <a:t>46 </a:t>
            </a:r>
            <a:r>
              <a:rPr sz="2400" b="1" dirty="0">
                <a:latin typeface="Calibri"/>
                <a:cs typeface="Calibri"/>
              </a:rPr>
              <a:t>of </a:t>
            </a:r>
            <a:r>
              <a:rPr sz="2400" b="1" spc="-40" dirty="0">
                <a:latin typeface="Calibri"/>
                <a:cs typeface="Calibri"/>
              </a:rPr>
              <a:t>Table </a:t>
            </a:r>
            <a:r>
              <a:rPr sz="2400" b="1" dirty="0">
                <a:latin typeface="Calibri"/>
                <a:cs typeface="Calibri"/>
              </a:rPr>
              <a:t>F : </a:t>
            </a:r>
            <a:r>
              <a:rPr sz="2400" dirty="0">
                <a:latin typeface="Calibri"/>
                <a:cs typeface="Calibri"/>
              </a:rPr>
              <a:t>if </a:t>
            </a:r>
            <a:r>
              <a:rPr sz="2400" spc="-10" dirty="0">
                <a:latin typeface="Calibri"/>
                <a:cs typeface="Calibri"/>
              </a:rPr>
              <a:t>there </a:t>
            </a:r>
            <a:r>
              <a:rPr sz="2400" dirty="0">
                <a:latin typeface="Calibri"/>
                <a:cs typeface="Calibri"/>
              </a:rPr>
              <a:t>is </a:t>
            </a:r>
            <a:r>
              <a:rPr sz="2400" spc="-5" dirty="0">
                <a:latin typeface="Calibri"/>
                <a:cs typeface="Calibri"/>
              </a:rPr>
              <a:t>no chairman or he </a:t>
            </a:r>
            <a:r>
              <a:rPr sz="2400" dirty="0">
                <a:latin typeface="Calibri"/>
                <a:cs typeface="Calibri"/>
              </a:rPr>
              <a:t>is </a:t>
            </a:r>
            <a:r>
              <a:rPr sz="2400" spc="-5" dirty="0">
                <a:latin typeface="Calibri"/>
                <a:cs typeface="Calibri"/>
              </a:rPr>
              <a:t>not  </a:t>
            </a:r>
            <a:r>
              <a:rPr sz="2400" spc="-10" dirty="0">
                <a:latin typeface="Calibri"/>
                <a:cs typeface="Calibri"/>
              </a:rPr>
              <a:t>present </a:t>
            </a:r>
            <a:r>
              <a:rPr sz="2400" dirty="0">
                <a:latin typeface="Calibri"/>
                <a:cs typeface="Calibri"/>
              </a:rPr>
              <a:t>within </a:t>
            </a:r>
            <a:r>
              <a:rPr sz="2400" spc="-5" dirty="0">
                <a:latin typeface="Calibri"/>
                <a:cs typeface="Calibri"/>
              </a:rPr>
              <a:t>15 minutes </a:t>
            </a:r>
            <a:r>
              <a:rPr sz="2400" spc="-10" dirty="0">
                <a:latin typeface="Calibri"/>
                <a:cs typeface="Calibri"/>
              </a:rPr>
              <a:t>after </a:t>
            </a:r>
            <a:r>
              <a:rPr sz="2400" dirty="0">
                <a:latin typeface="Calibri"/>
                <a:cs typeface="Calibri"/>
              </a:rPr>
              <a:t>the </a:t>
            </a:r>
            <a:r>
              <a:rPr sz="2400" spc="-10" dirty="0">
                <a:latin typeface="Calibri"/>
                <a:cs typeface="Calibri"/>
              </a:rPr>
              <a:t>appointed </a:t>
            </a:r>
            <a:r>
              <a:rPr sz="2400" dirty="0">
                <a:latin typeface="Calibri"/>
                <a:cs typeface="Calibri"/>
              </a:rPr>
              <a:t>time </a:t>
            </a:r>
            <a:r>
              <a:rPr sz="2400" spc="-5" dirty="0">
                <a:latin typeface="Calibri"/>
                <a:cs typeface="Calibri"/>
              </a:rPr>
              <a:t>of </a:t>
            </a:r>
            <a:r>
              <a:rPr sz="2400" dirty="0">
                <a:latin typeface="Calibri"/>
                <a:cs typeface="Calibri"/>
              </a:rPr>
              <a:t>the  meeting </a:t>
            </a:r>
            <a:r>
              <a:rPr sz="2400" spc="-5" dirty="0">
                <a:latin typeface="Calibri"/>
                <a:cs typeface="Calibri"/>
              </a:rPr>
              <a:t>or </a:t>
            </a:r>
            <a:r>
              <a:rPr sz="2400" dirty="0">
                <a:latin typeface="Calibri"/>
                <a:cs typeface="Calibri"/>
              </a:rPr>
              <a:t>is </a:t>
            </a:r>
            <a:r>
              <a:rPr sz="2400" spc="-5" dirty="0">
                <a:latin typeface="Calibri"/>
                <a:cs typeface="Calibri"/>
              </a:rPr>
              <a:t>unwilling </a:t>
            </a:r>
            <a:r>
              <a:rPr sz="2400" spc="-15" dirty="0">
                <a:latin typeface="Calibri"/>
                <a:cs typeface="Calibri"/>
              </a:rPr>
              <a:t>to </a:t>
            </a:r>
            <a:r>
              <a:rPr sz="2400" dirty="0">
                <a:latin typeface="Calibri"/>
                <a:cs typeface="Calibri"/>
              </a:rPr>
              <a:t>act as a chairman </a:t>
            </a:r>
            <a:r>
              <a:rPr sz="2400" spc="-5" dirty="0">
                <a:latin typeface="Calibri"/>
                <a:cs typeface="Calibri"/>
              </a:rPr>
              <a:t>of </a:t>
            </a:r>
            <a:r>
              <a:rPr sz="2400" dirty="0">
                <a:latin typeface="Calibri"/>
                <a:cs typeface="Calibri"/>
              </a:rPr>
              <a:t>the meeting,  the </a:t>
            </a:r>
            <a:r>
              <a:rPr sz="2400" spc="-15" dirty="0">
                <a:latin typeface="Calibri"/>
                <a:cs typeface="Calibri"/>
              </a:rPr>
              <a:t>directors </a:t>
            </a:r>
            <a:r>
              <a:rPr sz="2400" spc="-10" dirty="0">
                <a:latin typeface="Calibri"/>
                <a:cs typeface="Calibri"/>
              </a:rPr>
              <a:t>present </a:t>
            </a:r>
            <a:r>
              <a:rPr sz="2400" spc="-5" dirty="0">
                <a:latin typeface="Calibri"/>
                <a:cs typeface="Calibri"/>
              </a:rPr>
              <a:t>shall </a:t>
            </a:r>
            <a:r>
              <a:rPr sz="2400" dirty="0">
                <a:latin typeface="Calibri"/>
                <a:cs typeface="Calibri"/>
              </a:rPr>
              <a:t>elect </a:t>
            </a:r>
            <a:r>
              <a:rPr sz="2400" spc="-5" dirty="0">
                <a:latin typeface="Calibri"/>
                <a:cs typeface="Calibri"/>
              </a:rPr>
              <a:t>one </a:t>
            </a:r>
            <a:r>
              <a:rPr sz="2400" dirty="0">
                <a:latin typeface="Calibri"/>
                <a:cs typeface="Calibri"/>
              </a:rPr>
              <a:t>among </a:t>
            </a:r>
            <a:r>
              <a:rPr sz="2400" spc="-5" dirty="0">
                <a:latin typeface="Calibri"/>
                <a:cs typeface="Calibri"/>
              </a:rPr>
              <a:t>themselves </a:t>
            </a:r>
            <a:r>
              <a:rPr sz="2400" spc="-15" dirty="0">
                <a:latin typeface="Calibri"/>
                <a:cs typeface="Calibri"/>
              </a:rPr>
              <a:t>to  </a:t>
            </a:r>
            <a:r>
              <a:rPr sz="2400" spc="-5" dirty="0">
                <a:latin typeface="Calibri"/>
                <a:cs typeface="Calibri"/>
              </a:rPr>
              <a:t>be chairman of </a:t>
            </a:r>
            <a:r>
              <a:rPr sz="2400" dirty="0">
                <a:latin typeface="Calibri"/>
                <a:cs typeface="Calibri"/>
              </a:rPr>
              <a:t>the</a:t>
            </a:r>
            <a:r>
              <a:rPr sz="2400" spc="-35" dirty="0">
                <a:latin typeface="Calibri"/>
                <a:cs typeface="Calibri"/>
              </a:rPr>
              <a:t> </a:t>
            </a:r>
            <a:r>
              <a:rPr sz="2400" dirty="0">
                <a:latin typeface="Calibri"/>
                <a:cs typeface="Calibri"/>
              </a:rPr>
              <a:t>meeting.</a:t>
            </a:r>
            <a:endParaRPr sz="2400">
              <a:latin typeface="Calibri"/>
              <a:cs typeface="Calibri"/>
            </a:endParaRPr>
          </a:p>
          <a:p>
            <a:pPr marL="527685" marR="180975" indent="-515620">
              <a:lnSpc>
                <a:spcPct val="90000"/>
              </a:lnSpc>
              <a:spcBef>
                <a:spcPts val="575"/>
              </a:spcBef>
              <a:buAutoNum type="arabicParenR"/>
              <a:tabLst>
                <a:tab pos="527685" algn="l"/>
                <a:tab pos="528320" algn="l"/>
              </a:tabLst>
            </a:pPr>
            <a:r>
              <a:rPr sz="2400" b="1" spc="-10" dirty="0">
                <a:latin typeface="Calibri"/>
                <a:cs typeface="Calibri"/>
              </a:rPr>
              <a:t>Regulation </a:t>
            </a:r>
            <a:r>
              <a:rPr sz="2400" b="1" spc="-5" dirty="0">
                <a:latin typeface="Calibri"/>
                <a:cs typeface="Calibri"/>
              </a:rPr>
              <a:t>47 </a:t>
            </a:r>
            <a:r>
              <a:rPr sz="2400" b="1" dirty="0">
                <a:latin typeface="Calibri"/>
                <a:cs typeface="Calibri"/>
              </a:rPr>
              <a:t>of </a:t>
            </a:r>
            <a:r>
              <a:rPr sz="2400" b="1" spc="-40" dirty="0">
                <a:latin typeface="Calibri"/>
                <a:cs typeface="Calibri"/>
              </a:rPr>
              <a:t>Table </a:t>
            </a:r>
            <a:r>
              <a:rPr sz="2400" b="1" dirty="0">
                <a:latin typeface="Calibri"/>
                <a:cs typeface="Calibri"/>
              </a:rPr>
              <a:t>F : </a:t>
            </a:r>
            <a:r>
              <a:rPr sz="2400" dirty="0">
                <a:latin typeface="Calibri"/>
                <a:cs typeface="Calibri"/>
              </a:rPr>
              <a:t>if </a:t>
            </a:r>
            <a:r>
              <a:rPr sz="2400" spc="-15" dirty="0">
                <a:latin typeface="Calibri"/>
                <a:cs typeface="Calibri"/>
              </a:rPr>
              <a:t>at </a:t>
            </a:r>
            <a:r>
              <a:rPr sz="2400" dirty="0">
                <a:latin typeface="Calibri"/>
                <a:cs typeface="Calibri"/>
              </a:rPr>
              <a:t>the meeting </a:t>
            </a:r>
            <a:r>
              <a:rPr sz="2400" spc="-5" dirty="0">
                <a:latin typeface="Calibri"/>
                <a:cs typeface="Calibri"/>
              </a:rPr>
              <a:t>no </a:t>
            </a:r>
            <a:r>
              <a:rPr sz="2400" spc="-10" dirty="0">
                <a:latin typeface="Calibri"/>
                <a:cs typeface="Calibri"/>
              </a:rPr>
              <a:t>director </a:t>
            </a:r>
            <a:r>
              <a:rPr sz="2400" dirty="0">
                <a:latin typeface="Calibri"/>
                <a:cs typeface="Calibri"/>
              </a:rPr>
              <a:t>is  willing </a:t>
            </a:r>
            <a:r>
              <a:rPr sz="2400" spc="-15" dirty="0">
                <a:latin typeface="Calibri"/>
                <a:cs typeface="Calibri"/>
              </a:rPr>
              <a:t>to </a:t>
            </a:r>
            <a:r>
              <a:rPr sz="2400" dirty="0">
                <a:latin typeface="Calibri"/>
                <a:cs typeface="Calibri"/>
              </a:rPr>
              <a:t>act as chairman </a:t>
            </a:r>
            <a:r>
              <a:rPr sz="2400" spc="-5" dirty="0">
                <a:latin typeface="Calibri"/>
                <a:cs typeface="Calibri"/>
              </a:rPr>
              <a:t>or </a:t>
            </a:r>
            <a:r>
              <a:rPr sz="2400" dirty="0">
                <a:latin typeface="Calibri"/>
                <a:cs typeface="Calibri"/>
              </a:rPr>
              <a:t>if </a:t>
            </a:r>
            <a:r>
              <a:rPr sz="2400" spc="-5" dirty="0">
                <a:latin typeface="Calibri"/>
                <a:cs typeface="Calibri"/>
              </a:rPr>
              <a:t>no </a:t>
            </a:r>
            <a:r>
              <a:rPr sz="2400" spc="-10" dirty="0">
                <a:latin typeface="Calibri"/>
                <a:cs typeface="Calibri"/>
              </a:rPr>
              <a:t>director </a:t>
            </a:r>
            <a:r>
              <a:rPr sz="2400" dirty="0">
                <a:latin typeface="Calibri"/>
                <a:cs typeface="Calibri"/>
              </a:rPr>
              <a:t>is </a:t>
            </a:r>
            <a:r>
              <a:rPr sz="2400" spc="-10" dirty="0">
                <a:latin typeface="Calibri"/>
                <a:cs typeface="Calibri"/>
              </a:rPr>
              <a:t>present </a:t>
            </a:r>
            <a:r>
              <a:rPr sz="2400" dirty="0">
                <a:latin typeface="Calibri"/>
                <a:cs typeface="Calibri"/>
              </a:rPr>
              <a:t>within  15 min </a:t>
            </a:r>
            <a:r>
              <a:rPr sz="2400" spc="-10" dirty="0">
                <a:latin typeface="Calibri"/>
                <a:cs typeface="Calibri"/>
              </a:rPr>
              <a:t>after </a:t>
            </a:r>
            <a:r>
              <a:rPr sz="2400" dirty="0">
                <a:latin typeface="Calibri"/>
                <a:cs typeface="Calibri"/>
              </a:rPr>
              <a:t>the </a:t>
            </a:r>
            <a:r>
              <a:rPr sz="2400" spc="-10" dirty="0">
                <a:latin typeface="Calibri"/>
                <a:cs typeface="Calibri"/>
              </a:rPr>
              <a:t>appointed </a:t>
            </a:r>
            <a:r>
              <a:rPr sz="2400" dirty="0">
                <a:latin typeface="Calibri"/>
                <a:cs typeface="Calibri"/>
              </a:rPr>
              <a:t>time </a:t>
            </a:r>
            <a:r>
              <a:rPr sz="2400" spc="-5" dirty="0">
                <a:latin typeface="Calibri"/>
                <a:cs typeface="Calibri"/>
              </a:rPr>
              <a:t>of </a:t>
            </a:r>
            <a:r>
              <a:rPr sz="2400" dirty="0">
                <a:latin typeface="Calibri"/>
                <a:cs typeface="Calibri"/>
              </a:rPr>
              <a:t>the meeting, the  </a:t>
            </a:r>
            <a:r>
              <a:rPr sz="2400" spc="-5" dirty="0">
                <a:latin typeface="Calibri"/>
                <a:cs typeface="Calibri"/>
              </a:rPr>
              <a:t>members </a:t>
            </a:r>
            <a:r>
              <a:rPr sz="2400" spc="-10" dirty="0">
                <a:latin typeface="Calibri"/>
                <a:cs typeface="Calibri"/>
              </a:rPr>
              <a:t>present </a:t>
            </a:r>
            <a:r>
              <a:rPr sz="2400" spc="-5" dirty="0">
                <a:latin typeface="Calibri"/>
                <a:cs typeface="Calibri"/>
              </a:rPr>
              <a:t>should choose one </a:t>
            </a:r>
            <a:r>
              <a:rPr sz="2400" dirty="0">
                <a:latin typeface="Calibri"/>
                <a:cs typeface="Calibri"/>
              </a:rPr>
              <a:t>among </a:t>
            </a:r>
            <a:r>
              <a:rPr sz="2400" spc="-5" dirty="0">
                <a:latin typeface="Calibri"/>
                <a:cs typeface="Calibri"/>
              </a:rPr>
              <a:t>themselves </a:t>
            </a:r>
            <a:r>
              <a:rPr sz="2400" spc="-15" dirty="0">
                <a:latin typeface="Calibri"/>
                <a:cs typeface="Calibri"/>
              </a:rPr>
              <a:t>to  </a:t>
            </a:r>
            <a:r>
              <a:rPr sz="2400" spc="-5" dirty="0">
                <a:latin typeface="Calibri"/>
                <a:cs typeface="Calibri"/>
              </a:rPr>
              <a:t>be chairman of </a:t>
            </a:r>
            <a:r>
              <a:rPr sz="2400" dirty="0">
                <a:latin typeface="Calibri"/>
                <a:cs typeface="Calibri"/>
              </a:rPr>
              <a:t>the meeting</a:t>
            </a:r>
            <a:r>
              <a:rPr sz="2400" spc="-60" dirty="0">
                <a:latin typeface="Calibri"/>
                <a:cs typeface="Calibri"/>
              </a:rPr>
              <a:t> </a:t>
            </a:r>
            <a:r>
              <a:rPr sz="2400" dirty="0">
                <a:latin typeface="Calibri"/>
                <a:cs typeface="Calibri"/>
              </a:rPr>
              <a:t>.</a:t>
            </a:r>
            <a:endParaRPr sz="24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4837" y="461899"/>
            <a:ext cx="8039100" cy="696595"/>
          </a:xfrm>
          <a:prstGeom prst="rect">
            <a:avLst/>
          </a:prstGeom>
        </p:spPr>
        <p:txBody>
          <a:bodyPr vert="horz" wrap="square" lIns="0" tIns="13335" rIns="0" bIns="0" rtlCol="0">
            <a:spAutoFit/>
          </a:bodyPr>
          <a:lstStyle/>
          <a:p>
            <a:pPr marL="12700">
              <a:lnSpc>
                <a:spcPct val="100000"/>
              </a:lnSpc>
              <a:spcBef>
                <a:spcPts val="105"/>
              </a:spcBef>
            </a:pPr>
            <a:r>
              <a:rPr spc="-10" dirty="0"/>
              <a:t>Appointment </a:t>
            </a:r>
            <a:r>
              <a:rPr dirty="0"/>
              <a:t>of </a:t>
            </a:r>
            <a:r>
              <a:rPr spc="-5" dirty="0"/>
              <a:t>Chairman </a:t>
            </a:r>
            <a:r>
              <a:rPr spc="-10" dirty="0"/>
              <a:t>by</a:t>
            </a:r>
            <a:r>
              <a:rPr spc="-20" dirty="0"/>
              <a:t> </a:t>
            </a:r>
            <a:r>
              <a:rPr spc="-80" dirty="0"/>
              <a:t>NCLT</a:t>
            </a:r>
          </a:p>
        </p:txBody>
      </p:sp>
      <p:sp>
        <p:nvSpPr>
          <p:cNvPr id="3" name="object 3"/>
          <p:cNvSpPr txBox="1"/>
          <p:nvPr/>
        </p:nvSpPr>
        <p:spPr>
          <a:xfrm>
            <a:off x="535940" y="1577085"/>
            <a:ext cx="8032115" cy="3736975"/>
          </a:xfrm>
          <a:prstGeom prst="rect">
            <a:avLst/>
          </a:prstGeom>
        </p:spPr>
        <p:txBody>
          <a:bodyPr vert="horz" wrap="square" lIns="0" tIns="53975" rIns="0" bIns="0" rtlCol="0">
            <a:spAutoFit/>
          </a:bodyPr>
          <a:lstStyle/>
          <a:p>
            <a:pPr marL="355600" marR="481965" indent="-342900">
              <a:lnSpc>
                <a:spcPts val="2590"/>
              </a:lnSpc>
              <a:spcBef>
                <a:spcPts val="425"/>
              </a:spcBef>
              <a:buFont typeface="Arial"/>
              <a:buChar char="•"/>
              <a:tabLst>
                <a:tab pos="354965" algn="l"/>
                <a:tab pos="355600" algn="l"/>
              </a:tabLst>
            </a:pPr>
            <a:r>
              <a:rPr sz="2400" spc="-5" dirty="0">
                <a:latin typeface="Calibri"/>
                <a:cs typeface="Calibri"/>
              </a:rPr>
              <a:t>Where </a:t>
            </a:r>
            <a:r>
              <a:rPr sz="2400" dirty="0">
                <a:latin typeface="Calibri"/>
                <a:cs typeface="Calibri"/>
              </a:rPr>
              <a:t>the </a:t>
            </a:r>
            <a:r>
              <a:rPr sz="2400" spc="-45" dirty="0">
                <a:latin typeface="Calibri"/>
                <a:cs typeface="Calibri"/>
              </a:rPr>
              <a:t>NCLT </a:t>
            </a:r>
            <a:r>
              <a:rPr sz="2400" spc="-20" dirty="0">
                <a:latin typeface="Calibri"/>
                <a:cs typeface="Calibri"/>
              </a:rPr>
              <a:t>u/s </a:t>
            </a:r>
            <a:r>
              <a:rPr sz="2400" dirty="0">
                <a:latin typeface="Calibri"/>
                <a:cs typeface="Calibri"/>
              </a:rPr>
              <a:t>97 &amp; 98 </a:t>
            </a:r>
            <a:r>
              <a:rPr sz="2400" spc="-5" dirty="0">
                <a:latin typeface="Calibri"/>
                <a:cs typeface="Calibri"/>
              </a:rPr>
              <a:t>directs </a:t>
            </a:r>
            <a:r>
              <a:rPr sz="2400" dirty="0">
                <a:latin typeface="Calibri"/>
                <a:cs typeface="Calibri"/>
              </a:rPr>
              <a:t>the </a:t>
            </a:r>
            <a:r>
              <a:rPr sz="2400" spc="-5" dirty="0">
                <a:latin typeface="Calibri"/>
                <a:cs typeface="Calibri"/>
              </a:rPr>
              <a:t>calling of </a:t>
            </a:r>
            <a:r>
              <a:rPr sz="2400" spc="-10" dirty="0">
                <a:latin typeface="Calibri"/>
                <a:cs typeface="Calibri"/>
              </a:rPr>
              <a:t>general  </a:t>
            </a:r>
            <a:r>
              <a:rPr sz="2400" dirty="0">
                <a:latin typeface="Calibri"/>
                <a:cs typeface="Calibri"/>
              </a:rPr>
              <a:t>meeting </a:t>
            </a:r>
            <a:r>
              <a:rPr sz="2400" spc="-5" dirty="0">
                <a:latin typeface="Calibri"/>
                <a:cs typeface="Calibri"/>
              </a:rPr>
              <a:t>of </a:t>
            </a:r>
            <a:r>
              <a:rPr sz="2400" dirty="0">
                <a:latin typeface="Calibri"/>
                <a:cs typeface="Calibri"/>
              </a:rPr>
              <a:t>a </a:t>
            </a:r>
            <a:r>
              <a:rPr sz="2400" spc="-35" dirty="0">
                <a:latin typeface="Calibri"/>
                <a:cs typeface="Calibri"/>
              </a:rPr>
              <a:t>company, </a:t>
            </a:r>
            <a:r>
              <a:rPr sz="2400" dirty="0">
                <a:latin typeface="Calibri"/>
                <a:cs typeface="Calibri"/>
              </a:rPr>
              <a:t>it </a:t>
            </a:r>
            <a:r>
              <a:rPr sz="2400" spc="-15" dirty="0">
                <a:latin typeface="Calibri"/>
                <a:cs typeface="Calibri"/>
              </a:rPr>
              <a:t>may </a:t>
            </a:r>
            <a:r>
              <a:rPr sz="2400" spc="-10" dirty="0">
                <a:latin typeface="Calibri"/>
                <a:cs typeface="Calibri"/>
              </a:rPr>
              <a:t>give </a:t>
            </a:r>
            <a:r>
              <a:rPr sz="2400" spc="-5" dirty="0">
                <a:latin typeface="Calibri"/>
                <a:cs typeface="Calibri"/>
              </a:rPr>
              <a:t>directions </a:t>
            </a:r>
            <a:r>
              <a:rPr sz="2400" spc="-15" dirty="0">
                <a:latin typeface="Calibri"/>
                <a:cs typeface="Calibri"/>
              </a:rPr>
              <a:t>regarding</a:t>
            </a:r>
            <a:r>
              <a:rPr sz="2400" spc="35" dirty="0">
                <a:latin typeface="Calibri"/>
                <a:cs typeface="Calibri"/>
              </a:rPr>
              <a:t> </a:t>
            </a:r>
            <a:r>
              <a:rPr sz="2400" spc="-15" dirty="0">
                <a:latin typeface="Calibri"/>
                <a:cs typeface="Calibri"/>
              </a:rPr>
              <a:t>it’s</a:t>
            </a:r>
            <a:endParaRPr sz="2400">
              <a:latin typeface="Calibri"/>
              <a:cs typeface="Calibri"/>
            </a:endParaRPr>
          </a:p>
          <a:p>
            <a:pPr marL="355600" marR="22225">
              <a:lnSpc>
                <a:spcPts val="2590"/>
              </a:lnSpc>
              <a:spcBef>
                <a:spcPts val="10"/>
              </a:spcBef>
            </a:pPr>
            <a:r>
              <a:rPr sz="2400" spc="-5" dirty="0">
                <a:latin typeface="Calibri"/>
                <a:cs typeface="Calibri"/>
              </a:rPr>
              <a:t>holding, calling </a:t>
            </a:r>
            <a:r>
              <a:rPr sz="2400" dirty="0">
                <a:latin typeface="Calibri"/>
                <a:cs typeface="Calibri"/>
              </a:rPr>
              <a:t>&amp; </a:t>
            </a:r>
            <a:r>
              <a:rPr sz="2400" spc="-5" dirty="0">
                <a:latin typeface="Calibri"/>
                <a:cs typeface="Calibri"/>
              </a:rPr>
              <a:t>conducting. </a:t>
            </a:r>
            <a:r>
              <a:rPr sz="2400" dirty="0">
                <a:latin typeface="Calibri"/>
                <a:cs typeface="Calibri"/>
              </a:rPr>
              <a:t>It </a:t>
            </a:r>
            <a:r>
              <a:rPr sz="2400" spc="-15" dirty="0">
                <a:latin typeface="Calibri"/>
                <a:cs typeface="Calibri"/>
              </a:rPr>
              <a:t>may </a:t>
            </a:r>
            <a:r>
              <a:rPr sz="2400" spc="-5" dirty="0">
                <a:latin typeface="Calibri"/>
                <a:cs typeface="Calibri"/>
              </a:rPr>
              <a:t>appoint </a:t>
            </a:r>
            <a:r>
              <a:rPr sz="2400" spc="-20" dirty="0">
                <a:latin typeface="Calibri"/>
                <a:cs typeface="Calibri"/>
              </a:rPr>
              <a:t>any </a:t>
            </a:r>
            <a:r>
              <a:rPr sz="2400" spc="-5" dirty="0">
                <a:latin typeface="Calibri"/>
                <a:cs typeface="Calibri"/>
              </a:rPr>
              <a:t>person </a:t>
            </a:r>
            <a:r>
              <a:rPr sz="2400" dirty="0">
                <a:latin typeface="Calibri"/>
                <a:cs typeface="Calibri"/>
              </a:rPr>
              <a:t>as its  Chairman</a:t>
            </a:r>
            <a:r>
              <a:rPr sz="2400" spc="-30" dirty="0">
                <a:latin typeface="Calibri"/>
                <a:cs typeface="Calibri"/>
              </a:rPr>
              <a:t> </a:t>
            </a:r>
            <a:r>
              <a:rPr sz="2400" dirty="0">
                <a:latin typeface="Calibri"/>
                <a:cs typeface="Calibri"/>
              </a:rPr>
              <a:t>v</a:t>
            </a:r>
            <a:endParaRPr sz="2400">
              <a:latin typeface="Calibri"/>
              <a:cs typeface="Calibri"/>
            </a:endParaRPr>
          </a:p>
          <a:p>
            <a:pPr marL="267970" algn="ctr">
              <a:lnSpc>
                <a:spcPct val="100000"/>
              </a:lnSpc>
              <a:spcBef>
                <a:spcPts val="1430"/>
              </a:spcBef>
            </a:pPr>
            <a:r>
              <a:rPr sz="4400" b="1" spc="-10" dirty="0">
                <a:latin typeface="Calibri"/>
                <a:cs typeface="Calibri"/>
              </a:rPr>
              <a:t>Casting </a:t>
            </a:r>
            <a:r>
              <a:rPr sz="4400" b="1" spc="-70" dirty="0">
                <a:latin typeface="Calibri"/>
                <a:cs typeface="Calibri"/>
              </a:rPr>
              <a:t>Vote </a:t>
            </a:r>
            <a:r>
              <a:rPr sz="4400" b="1" dirty="0">
                <a:latin typeface="Calibri"/>
                <a:cs typeface="Calibri"/>
              </a:rPr>
              <a:t>of</a:t>
            </a:r>
            <a:r>
              <a:rPr sz="4400" b="1" spc="35" dirty="0">
                <a:latin typeface="Calibri"/>
                <a:cs typeface="Calibri"/>
              </a:rPr>
              <a:t> </a:t>
            </a:r>
            <a:r>
              <a:rPr sz="4400" b="1" spc="-5" dirty="0">
                <a:latin typeface="Calibri"/>
                <a:cs typeface="Calibri"/>
              </a:rPr>
              <a:t>Chairman</a:t>
            </a:r>
            <a:endParaRPr sz="4400">
              <a:latin typeface="Calibri"/>
              <a:cs typeface="Calibri"/>
            </a:endParaRPr>
          </a:p>
          <a:p>
            <a:pPr marL="398145" marR="5080" indent="-342900">
              <a:lnSpc>
                <a:spcPct val="90000"/>
              </a:lnSpc>
              <a:spcBef>
                <a:spcPts val="1450"/>
              </a:spcBef>
              <a:buFont typeface="Arial"/>
              <a:buChar char="•"/>
              <a:tabLst>
                <a:tab pos="398145" algn="l"/>
                <a:tab pos="398780" algn="l"/>
                <a:tab pos="1413510" algn="l"/>
                <a:tab pos="7181850" algn="l"/>
              </a:tabLst>
            </a:pPr>
            <a:r>
              <a:rPr sz="2400" dirty="0">
                <a:latin typeface="Calibri"/>
                <a:cs typeface="Calibri"/>
              </a:rPr>
              <a:t>In the </a:t>
            </a:r>
            <a:r>
              <a:rPr sz="2400" spc="-10" dirty="0">
                <a:latin typeface="Calibri"/>
                <a:cs typeface="Calibri"/>
              </a:rPr>
              <a:t>case </a:t>
            </a:r>
            <a:r>
              <a:rPr sz="2400" spc="-5" dirty="0">
                <a:latin typeface="Calibri"/>
                <a:cs typeface="Calibri"/>
              </a:rPr>
              <a:t>of </a:t>
            </a:r>
            <a:r>
              <a:rPr sz="2400" dirty="0">
                <a:latin typeface="Calibri"/>
                <a:cs typeface="Calibri"/>
              </a:rPr>
              <a:t>an equality </a:t>
            </a:r>
            <a:r>
              <a:rPr sz="2400" spc="-5" dirty="0">
                <a:latin typeface="Calibri"/>
                <a:cs typeface="Calibri"/>
              </a:rPr>
              <a:t>of </a:t>
            </a:r>
            <a:r>
              <a:rPr sz="2400" spc="-15" dirty="0">
                <a:latin typeface="Calibri"/>
                <a:cs typeface="Calibri"/>
              </a:rPr>
              <a:t>votes </a:t>
            </a:r>
            <a:r>
              <a:rPr sz="2400" spc="-5" dirty="0">
                <a:latin typeface="Calibri"/>
                <a:cs typeface="Calibri"/>
              </a:rPr>
              <a:t>on </a:t>
            </a:r>
            <a:r>
              <a:rPr sz="2400" dirty="0">
                <a:latin typeface="Calibri"/>
                <a:cs typeface="Calibri"/>
              </a:rPr>
              <a:t>a </a:t>
            </a:r>
            <a:r>
              <a:rPr sz="2400" spc="-15" dirty="0">
                <a:latin typeface="Calibri"/>
                <a:cs typeface="Calibri"/>
              </a:rPr>
              <a:t>matter </a:t>
            </a:r>
            <a:r>
              <a:rPr sz="2400" spc="-5" dirty="0">
                <a:latin typeface="Calibri"/>
                <a:cs typeface="Calibri"/>
              </a:rPr>
              <a:t>requiring  </a:t>
            </a:r>
            <a:r>
              <a:rPr sz="2400" spc="-10" dirty="0">
                <a:latin typeface="Calibri"/>
                <a:cs typeface="Calibri"/>
              </a:rPr>
              <a:t>ordinary </a:t>
            </a:r>
            <a:r>
              <a:rPr sz="2400" spc="-5" dirty="0">
                <a:latin typeface="Calibri"/>
                <a:cs typeface="Calibri"/>
              </a:rPr>
              <a:t>resolution, </a:t>
            </a:r>
            <a:r>
              <a:rPr sz="2400" dirty="0">
                <a:latin typeface="Calibri"/>
                <a:cs typeface="Calibri"/>
              </a:rPr>
              <a:t>the </a:t>
            </a:r>
            <a:r>
              <a:rPr sz="2400" spc="-5" dirty="0">
                <a:latin typeface="Calibri"/>
                <a:cs typeface="Calibri"/>
              </a:rPr>
              <a:t>Chairman of </a:t>
            </a:r>
            <a:r>
              <a:rPr sz="2400" dirty="0">
                <a:latin typeface="Calibri"/>
                <a:cs typeface="Calibri"/>
              </a:rPr>
              <a:t>GM </a:t>
            </a:r>
            <a:r>
              <a:rPr sz="2400" spc="-5" dirty="0">
                <a:latin typeface="Calibri"/>
                <a:cs typeface="Calibri"/>
              </a:rPr>
              <a:t>shall be entitled </a:t>
            </a:r>
            <a:r>
              <a:rPr sz="2400" spc="-15" dirty="0">
                <a:latin typeface="Calibri"/>
                <a:cs typeface="Calibri"/>
              </a:rPr>
              <a:t>to </a:t>
            </a:r>
            <a:r>
              <a:rPr sz="2400" dirty="0">
                <a:latin typeface="Calibri"/>
                <a:cs typeface="Calibri"/>
              </a:rPr>
              <a:t>a  </a:t>
            </a:r>
            <a:r>
              <a:rPr sz="2400" spc="-10" dirty="0">
                <a:latin typeface="Calibri"/>
                <a:cs typeface="Calibri"/>
              </a:rPr>
              <a:t>second	</a:t>
            </a:r>
            <a:r>
              <a:rPr sz="2400" spc="-5" dirty="0">
                <a:latin typeface="Calibri"/>
                <a:cs typeface="Calibri"/>
              </a:rPr>
              <a:t>or </a:t>
            </a:r>
            <a:r>
              <a:rPr sz="2400" spc="-10" dirty="0">
                <a:latin typeface="Calibri"/>
                <a:cs typeface="Calibri"/>
              </a:rPr>
              <a:t>casting </a:t>
            </a:r>
            <a:r>
              <a:rPr sz="2400" spc="-15" dirty="0">
                <a:latin typeface="Calibri"/>
                <a:cs typeface="Calibri"/>
              </a:rPr>
              <a:t>vote. </a:t>
            </a:r>
            <a:r>
              <a:rPr sz="2400" spc="-5" dirty="0">
                <a:latin typeface="Calibri"/>
                <a:cs typeface="Calibri"/>
              </a:rPr>
              <a:t>It </a:t>
            </a:r>
            <a:r>
              <a:rPr sz="2400" spc="-15" dirty="0">
                <a:latin typeface="Calibri"/>
                <a:cs typeface="Calibri"/>
              </a:rPr>
              <a:t>may </a:t>
            </a:r>
            <a:r>
              <a:rPr sz="2400" spc="-5" dirty="0">
                <a:latin typeface="Calibri"/>
                <a:cs typeface="Calibri"/>
              </a:rPr>
              <a:t>be </a:t>
            </a:r>
            <a:r>
              <a:rPr sz="2400" spc="-10" dirty="0">
                <a:latin typeface="Calibri"/>
                <a:cs typeface="Calibri"/>
              </a:rPr>
              <a:t>noted</a:t>
            </a:r>
            <a:r>
              <a:rPr sz="2400" spc="40" dirty="0">
                <a:latin typeface="Calibri"/>
                <a:cs typeface="Calibri"/>
              </a:rPr>
              <a:t> </a:t>
            </a:r>
            <a:r>
              <a:rPr sz="2400" dirty="0">
                <a:latin typeface="Calibri"/>
                <a:cs typeface="Calibri"/>
              </a:rPr>
              <a:t>this</a:t>
            </a:r>
            <a:r>
              <a:rPr sz="2400" spc="10" dirty="0">
                <a:latin typeface="Calibri"/>
                <a:cs typeface="Calibri"/>
              </a:rPr>
              <a:t> </a:t>
            </a:r>
            <a:r>
              <a:rPr sz="2400" spc="-10" dirty="0">
                <a:latin typeface="Calibri"/>
                <a:cs typeface="Calibri"/>
              </a:rPr>
              <a:t>provision	can </a:t>
            </a:r>
            <a:r>
              <a:rPr sz="2400" spc="-5" dirty="0">
                <a:latin typeface="Calibri"/>
                <a:cs typeface="Calibri"/>
              </a:rPr>
              <a:t>be  used </a:t>
            </a:r>
            <a:r>
              <a:rPr sz="2400" spc="-10" dirty="0">
                <a:latin typeface="Calibri"/>
                <a:cs typeface="Calibri"/>
              </a:rPr>
              <a:t>by </a:t>
            </a:r>
            <a:r>
              <a:rPr sz="2400" dirty="0">
                <a:latin typeface="Calibri"/>
                <a:cs typeface="Calibri"/>
              </a:rPr>
              <a:t>a </a:t>
            </a:r>
            <a:r>
              <a:rPr sz="2400" spc="-15" dirty="0">
                <a:latin typeface="Calibri"/>
                <a:cs typeface="Calibri"/>
              </a:rPr>
              <a:t>company </a:t>
            </a:r>
            <a:r>
              <a:rPr sz="2400" spc="-5" dirty="0">
                <a:latin typeface="Calibri"/>
                <a:cs typeface="Calibri"/>
              </a:rPr>
              <a:t>only </a:t>
            </a:r>
            <a:r>
              <a:rPr sz="2400" dirty="0">
                <a:latin typeface="Calibri"/>
                <a:cs typeface="Calibri"/>
              </a:rPr>
              <a:t>if the </a:t>
            </a:r>
            <a:r>
              <a:rPr sz="2400" spc="-20" dirty="0">
                <a:latin typeface="Calibri"/>
                <a:cs typeface="Calibri"/>
              </a:rPr>
              <a:t>AOA </a:t>
            </a:r>
            <a:r>
              <a:rPr sz="2400" spc="-5" dirty="0">
                <a:latin typeface="Calibri"/>
                <a:cs typeface="Calibri"/>
              </a:rPr>
              <a:t>of </a:t>
            </a:r>
            <a:r>
              <a:rPr sz="2400" dirty="0">
                <a:latin typeface="Calibri"/>
                <a:cs typeface="Calibri"/>
              </a:rPr>
              <a:t>a </a:t>
            </a:r>
            <a:r>
              <a:rPr sz="2400" spc="-15" dirty="0">
                <a:latin typeface="Calibri"/>
                <a:cs typeface="Calibri"/>
              </a:rPr>
              <a:t>company </a:t>
            </a:r>
            <a:r>
              <a:rPr sz="2400" spc="-5" dirty="0">
                <a:latin typeface="Calibri"/>
                <a:cs typeface="Calibri"/>
              </a:rPr>
              <a:t>so</a:t>
            </a:r>
            <a:r>
              <a:rPr sz="2400" spc="-20" dirty="0">
                <a:latin typeface="Calibri"/>
                <a:cs typeface="Calibri"/>
              </a:rPr>
              <a:t> </a:t>
            </a:r>
            <a:r>
              <a:rPr sz="2400" spc="-10" dirty="0">
                <a:latin typeface="Calibri"/>
                <a:cs typeface="Calibri"/>
              </a:rPr>
              <a:t>provides.</a:t>
            </a:r>
            <a:endParaRPr sz="24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0620" y="159258"/>
            <a:ext cx="5297170" cy="756920"/>
          </a:xfrm>
          <a:prstGeom prst="rect">
            <a:avLst/>
          </a:prstGeom>
        </p:spPr>
        <p:txBody>
          <a:bodyPr vert="horz" wrap="square" lIns="0" tIns="12700" rIns="0" bIns="0" rtlCol="0">
            <a:spAutoFit/>
          </a:bodyPr>
          <a:lstStyle/>
          <a:p>
            <a:pPr marL="12700">
              <a:lnSpc>
                <a:spcPct val="100000"/>
              </a:lnSpc>
              <a:spcBef>
                <a:spcPts val="100"/>
              </a:spcBef>
            </a:pPr>
            <a:r>
              <a:rPr sz="4800" spc="-30" dirty="0"/>
              <a:t>Proxies </a:t>
            </a:r>
            <a:r>
              <a:rPr sz="4800" spc="-5" dirty="0"/>
              <a:t>(Section</a:t>
            </a:r>
            <a:r>
              <a:rPr sz="4800" spc="-45" dirty="0"/>
              <a:t> </a:t>
            </a:r>
            <a:r>
              <a:rPr sz="4800" dirty="0"/>
              <a:t>105)</a:t>
            </a:r>
            <a:endParaRPr sz="4800"/>
          </a:p>
        </p:txBody>
      </p:sp>
      <p:sp>
        <p:nvSpPr>
          <p:cNvPr id="3" name="object 3"/>
          <p:cNvSpPr txBox="1"/>
          <p:nvPr/>
        </p:nvSpPr>
        <p:spPr>
          <a:xfrm>
            <a:off x="535940" y="949347"/>
            <a:ext cx="8093075" cy="5444490"/>
          </a:xfrm>
          <a:prstGeom prst="rect">
            <a:avLst/>
          </a:prstGeom>
        </p:spPr>
        <p:txBody>
          <a:bodyPr vert="horz" wrap="square" lIns="0" tIns="79375" rIns="0" bIns="0" rtlCol="0">
            <a:spAutoFit/>
          </a:bodyPr>
          <a:lstStyle/>
          <a:p>
            <a:pPr marL="355600" indent="-342900">
              <a:lnSpc>
                <a:spcPct val="100000"/>
              </a:lnSpc>
              <a:spcBef>
                <a:spcPts val="625"/>
              </a:spcBef>
              <a:buFont typeface="Wingdings"/>
              <a:buChar char=""/>
              <a:tabLst>
                <a:tab pos="355600" algn="l"/>
                <a:tab pos="5649595" algn="l"/>
              </a:tabLst>
            </a:pPr>
            <a:r>
              <a:rPr sz="2200" spc="-10" dirty="0">
                <a:latin typeface="Calibri"/>
                <a:cs typeface="Calibri"/>
              </a:rPr>
              <a:t>The </a:t>
            </a:r>
            <a:r>
              <a:rPr sz="2200" spc="-15" dirty="0">
                <a:latin typeface="Calibri"/>
                <a:cs typeface="Calibri"/>
              </a:rPr>
              <a:t>word </a:t>
            </a:r>
            <a:r>
              <a:rPr sz="2200" spc="-5" dirty="0">
                <a:latin typeface="Calibri"/>
                <a:cs typeface="Calibri"/>
              </a:rPr>
              <a:t>“proxy” </a:t>
            </a:r>
            <a:r>
              <a:rPr sz="2200" spc="-10" dirty="0">
                <a:latin typeface="Calibri"/>
                <a:cs typeface="Calibri"/>
              </a:rPr>
              <a:t>has </a:t>
            </a:r>
            <a:r>
              <a:rPr sz="2200" spc="-15" dirty="0">
                <a:latin typeface="Calibri"/>
                <a:cs typeface="Calibri"/>
              </a:rPr>
              <a:t>two</a:t>
            </a:r>
            <a:r>
              <a:rPr sz="2200" spc="130" dirty="0">
                <a:latin typeface="Calibri"/>
                <a:cs typeface="Calibri"/>
              </a:rPr>
              <a:t> </a:t>
            </a:r>
            <a:r>
              <a:rPr sz="2200" spc="-20" dirty="0">
                <a:latin typeface="Calibri"/>
                <a:cs typeface="Calibri"/>
              </a:rPr>
              <a:t>different</a:t>
            </a:r>
            <a:r>
              <a:rPr sz="2200" spc="25" dirty="0">
                <a:latin typeface="Calibri"/>
                <a:cs typeface="Calibri"/>
              </a:rPr>
              <a:t> </a:t>
            </a:r>
            <a:r>
              <a:rPr sz="2200" spc="-5" dirty="0">
                <a:latin typeface="Calibri"/>
                <a:cs typeface="Calibri"/>
              </a:rPr>
              <a:t>meanings	i.e.</a:t>
            </a:r>
            <a:endParaRPr sz="2200">
              <a:latin typeface="Calibri"/>
              <a:cs typeface="Calibri"/>
            </a:endParaRPr>
          </a:p>
          <a:p>
            <a:pPr marL="469900" indent="-457834">
              <a:lnSpc>
                <a:spcPct val="100000"/>
              </a:lnSpc>
              <a:spcBef>
                <a:spcPts val="525"/>
              </a:spcBef>
              <a:buAutoNum type="alphaLcParenBoth"/>
              <a:tabLst>
                <a:tab pos="469900" algn="l"/>
                <a:tab pos="470534" algn="l"/>
              </a:tabLst>
            </a:pPr>
            <a:r>
              <a:rPr sz="2200" spc="-30" dirty="0">
                <a:latin typeface="Calibri"/>
                <a:cs typeface="Calibri"/>
              </a:rPr>
              <a:t>Firstly, </a:t>
            </a:r>
            <a:r>
              <a:rPr sz="2200" spc="-5" dirty="0">
                <a:latin typeface="Calibri"/>
                <a:cs typeface="Calibri"/>
              </a:rPr>
              <a:t>it means the </a:t>
            </a:r>
            <a:r>
              <a:rPr sz="2200" spc="-15" dirty="0">
                <a:latin typeface="Calibri"/>
                <a:cs typeface="Calibri"/>
              </a:rPr>
              <a:t>agent </a:t>
            </a:r>
            <a:r>
              <a:rPr sz="2200" spc="-10" dirty="0">
                <a:latin typeface="Calibri"/>
                <a:cs typeface="Calibri"/>
              </a:rPr>
              <a:t>appointed by </a:t>
            </a:r>
            <a:r>
              <a:rPr sz="2200" spc="-5" dirty="0">
                <a:latin typeface="Calibri"/>
                <a:cs typeface="Calibri"/>
              </a:rPr>
              <a:t>the member of a</a:t>
            </a:r>
            <a:r>
              <a:rPr sz="2200" spc="155" dirty="0">
                <a:latin typeface="Calibri"/>
                <a:cs typeface="Calibri"/>
              </a:rPr>
              <a:t> </a:t>
            </a:r>
            <a:r>
              <a:rPr sz="2200" spc="-15" dirty="0">
                <a:latin typeface="Calibri"/>
                <a:cs typeface="Calibri"/>
              </a:rPr>
              <a:t>company</a:t>
            </a:r>
            <a:endParaRPr sz="2200">
              <a:latin typeface="Calibri"/>
              <a:cs typeface="Calibri"/>
            </a:endParaRPr>
          </a:p>
          <a:p>
            <a:pPr marL="469900">
              <a:lnSpc>
                <a:spcPct val="100000"/>
              </a:lnSpc>
              <a:spcBef>
                <a:spcPts val="5"/>
              </a:spcBef>
            </a:pPr>
            <a:r>
              <a:rPr sz="2200" spc="-20" dirty="0">
                <a:latin typeface="Calibri"/>
                <a:cs typeface="Calibri"/>
              </a:rPr>
              <a:t>to attend </a:t>
            </a:r>
            <a:r>
              <a:rPr sz="2200" spc="-5" dirty="0">
                <a:latin typeface="Calibri"/>
                <a:cs typeface="Calibri"/>
              </a:rPr>
              <a:t>&amp; </a:t>
            </a:r>
            <a:r>
              <a:rPr sz="2200" spc="-15" dirty="0">
                <a:latin typeface="Calibri"/>
                <a:cs typeface="Calibri"/>
              </a:rPr>
              <a:t>vote </a:t>
            </a:r>
            <a:r>
              <a:rPr sz="2200" dirty="0">
                <a:latin typeface="Calibri"/>
                <a:cs typeface="Calibri"/>
              </a:rPr>
              <a:t>on </a:t>
            </a:r>
            <a:r>
              <a:rPr sz="2200" spc="-5" dirty="0">
                <a:latin typeface="Calibri"/>
                <a:cs typeface="Calibri"/>
              </a:rPr>
              <a:t>his </a:t>
            </a:r>
            <a:r>
              <a:rPr sz="2200" spc="-10" dirty="0">
                <a:latin typeface="Calibri"/>
                <a:cs typeface="Calibri"/>
              </a:rPr>
              <a:t>behalf </a:t>
            </a:r>
            <a:r>
              <a:rPr sz="2200" spc="-15" dirty="0">
                <a:latin typeface="Calibri"/>
                <a:cs typeface="Calibri"/>
              </a:rPr>
              <a:t>at </a:t>
            </a:r>
            <a:r>
              <a:rPr sz="2200" spc="-5" dirty="0">
                <a:latin typeface="Calibri"/>
                <a:cs typeface="Calibri"/>
              </a:rPr>
              <a:t>a </a:t>
            </a:r>
            <a:r>
              <a:rPr sz="2200" spc="-10" dirty="0">
                <a:latin typeface="Calibri"/>
                <a:cs typeface="Calibri"/>
              </a:rPr>
              <a:t>meeting </a:t>
            </a:r>
            <a:r>
              <a:rPr sz="2200" spc="-5" dirty="0">
                <a:latin typeface="Calibri"/>
                <a:cs typeface="Calibri"/>
              </a:rPr>
              <a:t>of</a:t>
            </a:r>
            <a:r>
              <a:rPr sz="2200" spc="150" dirty="0">
                <a:latin typeface="Calibri"/>
                <a:cs typeface="Calibri"/>
              </a:rPr>
              <a:t> </a:t>
            </a:r>
            <a:r>
              <a:rPr sz="2200" spc="-15" dirty="0">
                <a:latin typeface="Calibri"/>
                <a:cs typeface="Calibri"/>
              </a:rPr>
              <a:t>members</a:t>
            </a:r>
            <a:endParaRPr sz="2200">
              <a:latin typeface="Calibri"/>
              <a:cs typeface="Calibri"/>
            </a:endParaRPr>
          </a:p>
          <a:p>
            <a:pPr marL="469900" marR="913130" indent="-457834">
              <a:lnSpc>
                <a:spcPct val="100000"/>
              </a:lnSpc>
              <a:spcBef>
                <a:spcPts val="525"/>
              </a:spcBef>
              <a:buAutoNum type="alphaLcParenBoth" startAt="2"/>
              <a:tabLst>
                <a:tab pos="469900" algn="l"/>
                <a:tab pos="470534" algn="l"/>
              </a:tabLst>
            </a:pPr>
            <a:r>
              <a:rPr sz="2200" spc="-30" dirty="0">
                <a:latin typeface="Calibri"/>
                <a:cs typeface="Calibri"/>
              </a:rPr>
              <a:t>Secondly, </a:t>
            </a:r>
            <a:r>
              <a:rPr sz="2200" spc="-5" dirty="0">
                <a:latin typeface="Calibri"/>
                <a:cs typeface="Calibri"/>
              </a:rPr>
              <a:t>it means the </a:t>
            </a:r>
            <a:r>
              <a:rPr sz="2200" spc="-10" dirty="0">
                <a:latin typeface="Calibri"/>
                <a:cs typeface="Calibri"/>
              </a:rPr>
              <a:t>document by </a:t>
            </a:r>
            <a:r>
              <a:rPr sz="2200" spc="-5" dirty="0">
                <a:latin typeface="Calibri"/>
                <a:cs typeface="Calibri"/>
              </a:rPr>
              <a:t>which </a:t>
            </a:r>
            <a:r>
              <a:rPr sz="2200" spc="-10" dirty="0">
                <a:latin typeface="Calibri"/>
                <a:cs typeface="Calibri"/>
              </a:rPr>
              <a:t>such </a:t>
            </a:r>
            <a:r>
              <a:rPr sz="2200" spc="-5" dirty="0">
                <a:latin typeface="Calibri"/>
                <a:cs typeface="Calibri"/>
              </a:rPr>
              <a:t>an </a:t>
            </a:r>
            <a:r>
              <a:rPr sz="2200" spc="-15" dirty="0">
                <a:latin typeface="Calibri"/>
                <a:cs typeface="Calibri"/>
              </a:rPr>
              <a:t>agent </a:t>
            </a:r>
            <a:r>
              <a:rPr sz="2200" spc="-5" dirty="0">
                <a:latin typeface="Calibri"/>
                <a:cs typeface="Calibri"/>
              </a:rPr>
              <a:t>is  </a:t>
            </a:r>
            <a:r>
              <a:rPr sz="2200" spc="-10" dirty="0">
                <a:latin typeface="Calibri"/>
                <a:cs typeface="Calibri"/>
              </a:rPr>
              <a:t>appointed</a:t>
            </a:r>
            <a:endParaRPr sz="2200">
              <a:latin typeface="Calibri"/>
              <a:cs typeface="Calibri"/>
            </a:endParaRPr>
          </a:p>
          <a:p>
            <a:pPr marL="469900" indent="-457834">
              <a:lnSpc>
                <a:spcPct val="100000"/>
              </a:lnSpc>
              <a:spcBef>
                <a:spcPts val="530"/>
              </a:spcBef>
              <a:buFont typeface="Wingdings"/>
              <a:buChar char=""/>
              <a:tabLst>
                <a:tab pos="469900" algn="l"/>
                <a:tab pos="470534" algn="l"/>
              </a:tabLst>
            </a:pPr>
            <a:r>
              <a:rPr sz="2200" spc="-10" dirty="0">
                <a:latin typeface="Calibri"/>
                <a:cs typeface="Calibri"/>
              </a:rPr>
              <a:t>The relation between </a:t>
            </a:r>
            <a:r>
              <a:rPr sz="2200" spc="-5" dirty="0">
                <a:latin typeface="Calibri"/>
                <a:cs typeface="Calibri"/>
              </a:rPr>
              <a:t>the </a:t>
            </a:r>
            <a:r>
              <a:rPr sz="2200" spc="-10" dirty="0">
                <a:latin typeface="Calibri"/>
                <a:cs typeface="Calibri"/>
              </a:rPr>
              <a:t>member </a:t>
            </a:r>
            <a:r>
              <a:rPr sz="2200" spc="-5" dirty="0">
                <a:latin typeface="Calibri"/>
                <a:cs typeface="Calibri"/>
              </a:rPr>
              <a:t>appointing </a:t>
            </a:r>
            <a:r>
              <a:rPr sz="2200" spc="-25" dirty="0">
                <a:latin typeface="Calibri"/>
                <a:cs typeface="Calibri"/>
              </a:rPr>
              <a:t>proxy </a:t>
            </a:r>
            <a:r>
              <a:rPr sz="2200" spc="-5" dirty="0">
                <a:latin typeface="Calibri"/>
                <a:cs typeface="Calibri"/>
              </a:rPr>
              <a:t>&amp; the </a:t>
            </a:r>
            <a:r>
              <a:rPr sz="2200" spc="-25" dirty="0">
                <a:latin typeface="Calibri"/>
                <a:cs typeface="Calibri"/>
              </a:rPr>
              <a:t>proxy</a:t>
            </a:r>
            <a:r>
              <a:rPr sz="2200" spc="150" dirty="0">
                <a:latin typeface="Calibri"/>
                <a:cs typeface="Calibri"/>
              </a:rPr>
              <a:t> </a:t>
            </a:r>
            <a:r>
              <a:rPr sz="2200" dirty="0">
                <a:latin typeface="Calibri"/>
                <a:cs typeface="Calibri"/>
              </a:rPr>
              <a:t>so</a:t>
            </a:r>
            <a:endParaRPr sz="2200">
              <a:latin typeface="Calibri"/>
              <a:cs typeface="Calibri"/>
            </a:endParaRPr>
          </a:p>
          <a:p>
            <a:pPr marL="469900">
              <a:lnSpc>
                <a:spcPct val="100000"/>
              </a:lnSpc>
            </a:pPr>
            <a:r>
              <a:rPr sz="2200" spc="-10" dirty="0">
                <a:latin typeface="Calibri"/>
                <a:cs typeface="Calibri"/>
              </a:rPr>
              <a:t>appointed </a:t>
            </a:r>
            <a:r>
              <a:rPr sz="2200" spc="-5" dirty="0">
                <a:latin typeface="Calibri"/>
                <a:cs typeface="Calibri"/>
              </a:rPr>
              <a:t>is </a:t>
            </a:r>
            <a:r>
              <a:rPr sz="2200" spc="-10" dirty="0">
                <a:latin typeface="Calibri"/>
                <a:cs typeface="Calibri"/>
              </a:rPr>
              <a:t>that </a:t>
            </a:r>
            <a:r>
              <a:rPr sz="2200" dirty="0">
                <a:latin typeface="Calibri"/>
                <a:cs typeface="Calibri"/>
              </a:rPr>
              <a:t>of </a:t>
            </a:r>
            <a:r>
              <a:rPr sz="2200" spc="-5" dirty="0">
                <a:latin typeface="Calibri"/>
                <a:cs typeface="Calibri"/>
              </a:rPr>
              <a:t>principal &amp;</a:t>
            </a:r>
            <a:r>
              <a:rPr sz="2200" dirty="0">
                <a:latin typeface="Calibri"/>
                <a:cs typeface="Calibri"/>
              </a:rPr>
              <a:t> </a:t>
            </a:r>
            <a:r>
              <a:rPr sz="2200" spc="-15" dirty="0">
                <a:latin typeface="Calibri"/>
                <a:cs typeface="Calibri"/>
              </a:rPr>
              <a:t>agent</a:t>
            </a:r>
            <a:endParaRPr sz="2200">
              <a:latin typeface="Calibri"/>
              <a:cs typeface="Calibri"/>
            </a:endParaRPr>
          </a:p>
          <a:p>
            <a:pPr marL="774065">
              <a:lnSpc>
                <a:spcPct val="100000"/>
              </a:lnSpc>
              <a:spcBef>
                <a:spcPts val="190"/>
              </a:spcBef>
            </a:pPr>
            <a:r>
              <a:rPr sz="4800" b="1" spc="-5" dirty="0">
                <a:latin typeface="Calibri"/>
                <a:cs typeface="Calibri"/>
              </a:rPr>
              <a:t>Who </a:t>
            </a:r>
            <a:r>
              <a:rPr sz="4800" b="1" spc="-10" dirty="0">
                <a:latin typeface="Calibri"/>
                <a:cs typeface="Calibri"/>
              </a:rPr>
              <a:t>can appoint </a:t>
            </a:r>
            <a:r>
              <a:rPr sz="4800" b="1" dirty="0">
                <a:latin typeface="Calibri"/>
                <a:cs typeface="Calibri"/>
              </a:rPr>
              <a:t>a</a:t>
            </a:r>
            <a:r>
              <a:rPr sz="4800" b="1" spc="5" dirty="0">
                <a:latin typeface="Calibri"/>
                <a:cs typeface="Calibri"/>
              </a:rPr>
              <a:t> </a:t>
            </a:r>
            <a:r>
              <a:rPr sz="4800" b="1" spc="-30" dirty="0">
                <a:latin typeface="Calibri"/>
                <a:cs typeface="Calibri"/>
              </a:rPr>
              <a:t>proxy?</a:t>
            </a:r>
            <a:endParaRPr sz="4800">
              <a:latin typeface="Calibri"/>
              <a:cs typeface="Calibri"/>
            </a:endParaRPr>
          </a:p>
          <a:p>
            <a:pPr marL="622300" marR="5080" lvl="1" indent="-457834">
              <a:lnSpc>
                <a:spcPct val="80100"/>
              </a:lnSpc>
              <a:spcBef>
                <a:spcPts val="2160"/>
              </a:spcBef>
              <a:buAutoNum type="arabicParenR"/>
              <a:tabLst>
                <a:tab pos="622300" algn="l"/>
                <a:tab pos="622935" algn="l"/>
              </a:tabLst>
            </a:pPr>
            <a:r>
              <a:rPr sz="2200" b="1" spc="-15" dirty="0">
                <a:latin typeface="Calibri"/>
                <a:cs typeface="Calibri"/>
              </a:rPr>
              <a:t>Company having </a:t>
            </a:r>
            <a:r>
              <a:rPr sz="2200" b="1" spc="-5" dirty="0">
                <a:latin typeface="Calibri"/>
                <a:cs typeface="Calibri"/>
              </a:rPr>
              <a:t>a </a:t>
            </a:r>
            <a:r>
              <a:rPr sz="2200" b="1" spc="-10" dirty="0">
                <a:latin typeface="Calibri"/>
                <a:cs typeface="Calibri"/>
              </a:rPr>
              <a:t>share capital </a:t>
            </a:r>
            <a:r>
              <a:rPr sz="2200" b="1" spc="-5" dirty="0">
                <a:latin typeface="Calibri"/>
                <a:cs typeface="Calibri"/>
              </a:rPr>
              <a:t>: </a:t>
            </a:r>
            <a:r>
              <a:rPr sz="2200" spc="-15" dirty="0">
                <a:latin typeface="Calibri"/>
                <a:cs typeface="Calibri"/>
              </a:rPr>
              <a:t>Every </a:t>
            </a:r>
            <a:r>
              <a:rPr sz="2200" spc="-10" dirty="0">
                <a:latin typeface="Calibri"/>
                <a:cs typeface="Calibri"/>
              </a:rPr>
              <a:t>members </a:t>
            </a:r>
            <a:r>
              <a:rPr sz="2200" dirty="0">
                <a:latin typeface="Calibri"/>
                <a:cs typeface="Calibri"/>
              </a:rPr>
              <a:t>of </a:t>
            </a:r>
            <a:r>
              <a:rPr sz="2200" spc="-5" dirty="0">
                <a:latin typeface="Calibri"/>
                <a:cs typeface="Calibri"/>
              </a:rPr>
              <a:t>the </a:t>
            </a:r>
            <a:r>
              <a:rPr sz="2200" spc="-15" dirty="0">
                <a:latin typeface="Calibri"/>
                <a:cs typeface="Calibri"/>
              </a:rPr>
              <a:t>company  </a:t>
            </a:r>
            <a:r>
              <a:rPr sz="2200" spc="-5" dirty="0">
                <a:latin typeface="Calibri"/>
                <a:cs typeface="Calibri"/>
              </a:rPr>
              <a:t>who is </a:t>
            </a:r>
            <a:r>
              <a:rPr sz="2200" spc="-10" dirty="0">
                <a:latin typeface="Calibri"/>
                <a:cs typeface="Calibri"/>
              </a:rPr>
              <a:t>entitled </a:t>
            </a:r>
            <a:r>
              <a:rPr sz="2200" spc="-20" dirty="0">
                <a:latin typeface="Calibri"/>
                <a:cs typeface="Calibri"/>
              </a:rPr>
              <a:t>to attend </a:t>
            </a:r>
            <a:r>
              <a:rPr sz="2200" spc="-5" dirty="0">
                <a:latin typeface="Calibri"/>
                <a:cs typeface="Calibri"/>
              </a:rPr>
              <a:t>&amp; </a:t>
            </a:r>
            <a:r>
              <a:rPr sz="2200" spc="-15" dirty="0">
                <a:latin typeface="Calibri"/>
                <a:cs typeface="Calibri"/>
              </a:rPr>
              <a:t>vote at </a:t>
            </a:r>
            <a:r>
              <a:rPr sz="2200" spc="-5" dirty="0">
                <a:latin typeface="Calibri"/>
                <a:cs typeface="Calibri"/>
              </a:rPr>
              <a:t>the </a:t>
            </a:r>
            <a:r>
              <a:rPr sz="2200" spc="-10" dirty="0">
                <a:latin typeface="Calibri"/>
                <a:cs typeface="Calibri"/>
              </a:rPr>
              <a:t>meeting </a:t>
            </a:r>
            <a:r>
              <a:rPr sz="2200" spc="-15" dirty="0">
                <a:latin typeface="Calibri"/>
                <a:cs typeface="Calibri"/>
              </a:rPr>
              <a:t>can </a:t>
            </a:r>
            <a:r>
              <a:rPr sz="2200" spc="-5" dirty="0">
                <a:latin typeface="Calibri"/>
                <a:cs typeface="Calibri"/>
              </a:rPr>
              <a:t>appoint a  </a:t>
            </a:r>
            <a:r>
              <a:rPr sz="2200" spc="-45" dirty="0">
                <a:latin typeface="Calibri"/>
                <a:cs typeface="Calibri"/>
              </a:rPr>
              <a:t>proxy.</a:t>
            </a:r>
            <a:endParaRPr sz="2200">
              <a:latin typeface="Calibri"/>
              <a:cs typeface="Calibri"/>
            </a:endParaRPr>
          </a:p>
          <a:p>
            <a:pPr marL="622300" marR="98425" lvl="1" indent="-457834">
              <a:lnSpc>
                <a:spcPct val="80000"/>
              </a:lnSpc>
              <a:spcBef>
                <a:spcPts val="525"/>
              </a:spcBef>
              <a:buAutoNum type="arabicParenR"/>
              <a:tabLst>
                <a:tab pos="622300" algn="l"/>
                <a:tab pos="622935" algn="l"/>
              </a:tabLst>
            </a:pPr>
            <a:r>
              <a:rPr sz="2200" b="1" spc="-15" dirty="0">
                <a:latin typeface="Calibri"/>
                <a:cs typeface="Calibri"/>
              </a:rPr>
              <a:t>Company </a:t>
            </a:r>
            <a:r>
              <a:rPr sz="2200" b="1" spc="-10" dirty="0">
                <a:latin typeface="Calibri"/>
                <a:cs typeface="Calibri"/>
              </a:rPr>
              <a:t>not </a:t>
            </a:r>
            <a:r>
              <a:rPr sz="2200" b="1" spc="-15" dirty="0">
                <a:latin typeface="Calibri"/>
                <a:cs typeface="Calibri"/>
              </a:rPr>
              <a:t>having </a:t>
            </a:r>
            <a:r>
              <a:rPr sz="2200" b="1" spc="-5" dirty="0">
                <a:latin typeface="Calibri"/>
                <a:cs typeface="Calibri"/>
              </a:rPr>
              <a:t>a </a:t>
            </a:r>
            <a:r>
              <a:rPr sz="2200" b="1" spc="-10" dirty="0">
                <a:latin typeface="Calibri"/>
                <a:cs typeface="Calibri"/>
              </a:rPr>
              <a:t>share capital </a:t>
            </a:r>
            <a:r>
              <a:rPr sz="2200" spc="-5" dirty="0">
                <a:latin typeface="Calibri"/>
                <a:cs typeface="Calibri"/>
              </a:rPr>
              <a:t>: </a:t>
            </a:r>
            <a:r>
              <a:rPr sz="2200" spc="-10" dirty="0">
                <a:latin typeface="Calibri"/>
                <a:cs typeface="Calibri"/>
              </a:rPr>
              <a:t>`his right </a:t>
            </a:r>
            <a:r>
              <a:rPr sz="2200" spc="-5" dirty="0">
                <a:latin typeface="Calibri"/>
                <a:cs typeface="Calibri"/>
              </a:rPr>
              <a:t>is </a:t>
            </a:r>
            <a:r>
              <a:rPr sz="2200" spc="-10" dirty="0">
                <a:latin typeface="Calibri"/>
                <a:cs typeface="Calibri"/>
              </a:rPr>
              <a:t>available </a:t>
            </a:r>
            <a:r>
              <a:rPr sz="2200" spc="-5" dirty="0">
                <a:latin typeface="Calibri"/>
                <a:cs typeface="Calibri"/>
              </a:rPr>
              <a:t>only if  the articles </a:t>
            </a:r>
            <a:r>
              <a:rPr sz="2200" spc="-25" dirty="0">
                <a:latin typeface="Calibri"/>
                <a:cs typeface="Calibri"/>
              </a:rPr>
              <a:t>make </a:t>
            </a:r>
            <a:r>
              <a:rPr sz="2200" spc="-5" dirty="0">
                <a:latin typeface="Calibri"/>
                <a:cs typeface="Calibri"/>
              </a:rPr>
              <a:t>a </a:t>
            </a:r>
            <a:r>
              <a:rPr sz="2200" spc="-10" dirty="0">
                <a:latin typeface="Calibri"/>
                <a:cs typeface="Calibri"/>
              </a:rPr>
              <a:t>specific provision </a:t>
            </a:r>
            <a:r>
              <a:rPr sz="2200" spc="-20" dirty="0">
                <a:latin typeface="Calibri"/>
                <a:cs typeface="Calibri"/>
              </a:rPr>
              <a:t>for</a:t>
            </a:r>
            <a:r>
              <a:rPr sz="2200" spc="40" dirty="0">
                <a:latin typeface="Calibri"/>
                <a:cs typeface="Calibri"/>
              </a:rPr>
              <a:t> </a:t>
            </a:r>
            <a:r>
              <a:rPr sz="2200" spc="-5" dirty="0">
                <a:latin typeface="Calibri"/>
                <a:cs typeface="Calibri"/>
              </a:rPr>
              <a:t>it.</a:t>
            </a:r>
            <a:endParaRPr sz="2200">
              <a:latin typeface="Calibri"/>
              <a:cs typeface="Calibri"/>
            </a:endParaRPr>
          </a:p>
          <a:p>
            <a:pPr marL="622300" indent="-457834">
              <a:lnSpc>
                <a:spcPts val="2870"/>
              </a:lnSpc>
              <a:buFont typeface="Wingdings"/>
              <a:buChar char=""/>
              <a:tabLst>
                <a:tab pos="622300" algn="l"/>
                <a:tab pos="622935" algn="l"/>
              </a:tabLst>
            </a:pPr>
            <a:r>
              <a:rPr sz="2400" b="1" dirty="0">
                <a:latin typeface="Calibri"/>
                <a:cs typeface="Calibri"/>
              </a:rPr>
              <a:t>A </a:t>
            </a:r>
            <a:r>
              <a:rPr sz="2400" b="1" spc="-20" dirty="0">
                <a:latin typeface="Calibri"/>
                <a:cs typeface="Calibri"/>
              </a:rPr>
              <a:t>proxy </a:t>
            </a:r>
            <a:r>
              <a:rPr sz="2400" b="1" dirty="0">
                <a:latin typeface="Calibri"/>
                <a:cs typeface="Calibri"/>
              </a:rPr>
              <a:t>need </a:t>
            </a:r>
            <a:r>
              <a:rPr sz="2400" b="1" spc="-5" dirty="0">
                <a:latin typeface="Calibri"/>
                <a:cs typeface="Calibri"/>
              </a:rPr>
              <a:t>not </a:t>
            </a:r>
            <a:r>
              <a:rPr sz="2400" b="1" spc="-20" dirty="0">
                <a:latin typeface="Calibri"/>
                <a:cs typeface="Calibri"/>
              </a:rPr>
              <a:t>to </a:t>
            </a:r>
            <a:r>
              <a:rPr sz="2400" b="1" dirty="0">
                <a:latin typeface="Calibri"/>
                <a:cs typeface="Calibri"/>
              </a:rPr>
              <a:t>be a </a:t>
            </a:r>
            <a:r>
              <a:rPr sz="2400" b="1" spc="-5" dirty="0">
                <a:latin typeface="Calibri"/>
                <a:cs typeface="Calibri"/>
              </a:rPr>
              <a:t>member </a:t>
            </a:r>
            <a:r>
              <a:rPr sz="2400" b="1" dirty="0">
                <a:latin typeface="Calibri"/>
                <a:cs typeface="Calibri"/>
              </a:rPr>
              <a:t>of </a:t>
            </a:r>
            <a:r>
              <a:rPr sz="2400" b="1" spc="-5" dirty="0">
                <a:latin typeface="Calibri"/>
                <a:cs typeface="Calibri"/>
              </a:rPr>
              <a:t>the</a:t>
            </a:r>
            <a:r>
              <a:rPr sz="2400" b="1" spc="-10" dirty="0">
                <a:latin typeface="Calibri"/>
                <a:cs typeface="Calibri"/>
              </a:rPr>
              <a:t> company</a:t>
            </a:r>
            <a:endParaRPr sz="24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266" y="24511"/>
            <a:ext cx="7686040" cy="1244600"/>
          </a:xfrm>
          <a:prstGeom prst="rect">
            <a:avLst/>
          </a:prstGeom>
        </p:spPr>
        <p:txBody>
          <a:bodyPr vert="horz" wrap="square" lIns="0" tIns="12065" rIns="0" bIns="0" rtlCol="0">
            <a:spAutoFit/>
          </a:bodyPr>
          <a:lstStyle/>
          <a:p>
            <a:pPr marL="2112645" marR="5080" indent="-2100580">
              <a:lnSpc>
                <a:spcPct val="100000"/>
              </a:lnSpc>
              <a:spcBef>
                <a:spcPts val="95"/>
              </a:spcBef>
            </a:pPr>
            <a:r>
              <a:rPr sz="4000" spc="-15" dirty="0"/>
              <a:t>Disclosures </a:t>
            </a:r>
            <a:r>
              <a:rPr sz="4000" spc="-20" dirty="0"/>
              <a:t>required </a:t>
            </a:r>
            <a:r>
              <a:rPr sz="4000" spc="-5" dirty="0"/>
              <a:t>in notice of </a:t>
            </a:r>
            <a:r>
              <a:rPr sz="4000" spc="-10" dirty="0"/>
              <a:t>GM  </a:t>
            </a:r>
            <a:r>
              <a:rPr sz="4000" spc="-5" dirty="0"/>
              <a:t>[Section</a:t>
            </a:r>
            <a:r>
              <a:rPr sz="4000" spc="10" dirty="0"/>
              <a:t> </a:t>
            </a:r>
            <a:r>
              <a:rPr sz="4000" spc="-5" dirty="0"/>
              <a:t>105(2)]</a:t>
            </a:r>
            <a:endParaRPr sz="4000"/>
          </a:p>
        </p:txBody>
      </p:sp>
      <p:sp>
        <p:nvSpPr>
          <p:cNvPr id="3" name="object 3"/>
          <p:cNvSpPr txBox="1"/>
          <p:nvPr/>
        </p:nvSpPr>
        <p:spPr>
          <a:xfrm>
            <a:off x="535940" y="1268984"/>
            <a:ext cx="8335009" cy="5368925"/>
          </a:xfrm>
          <a:prstGeom prst="rect">
            <a:avLst/>
          </a:prstGeom>
        </p:spPr>
        <p:txBody>
          <a:bodyPr vert="horz" wrap="square" lIns="0" tIns="49530" rIns="0" bIns="0" rtlCol="0">
            <a:spAutoFit/>
          </a:bodyPr>
          <a:lstStyle/>
          <a:p>
            <a:pPr marL="355600" marR="260985" indent="-342900">
              <a:lnSpc>
                <a:spcPts val="2380"/>
              </a:lnSpc>
              <a:spcBef>
                <a:spcPts val="390"/>
              </a:spcBef>
              <a:buFont typeface="Arial"/>
              <a:buChar char="•"/>
              <a:tabLst>
                <a:tab pos="354965" algn="l"/>
                <a:tab pos="355600" algn="l"/>
              </a:tabLst>
            </a:pPr>
            <a:r>
              <a:rPr sz="2200" spc="-5" dirty="0">
                <a:latin typeface="Calibri"/>
                <a:cs typeface="Calibri"/>
              </a:rPr>
              <a:t>In </a:t>
            </a:r>
            <a:r>
              <a:rPr sz="2200" spc="-10" dirty="0">
                <a:latin typeface="Calibri"/>
                <a:cs typeface="Calibri"/>
              </a:rPr>
              <a:t>every </a:t>
            </a:r>
            <a:r>
              <a:rPr sz="2200" spc="-5" dirty="0">
                <a:latin typeface="Calibri"/>
                <a:cs typeface="Calibri"/>
              </a:rPr>
              <a:t>notice </a:t>
            </a:r>
            <a:r>
              <a:rPr sz="2200" spc="-10" dirty="0">
                <a:latin typeface="Calibri"/>
                <a:cs typeface="Calibri"/>
              </a:rPr>
              <a:t>calling </a:t>
            </a:r>
            <a:r>
              <a:rPr sz="2200" spc="-5" dirty="0">
                <a:latin typeface="Calibri"/>
                <a:cs typeface="Calibri"/>
              </a:rPr>
              <a:t>GM </a:t>
            </a:r>
            <a:r>
              <a:rPr sz="2200" spc="-10" dirty="0">
                <a:latin typeface="Calibri"/>
                <a:cs typeface="Calibri"/>
              </a:rPr>
              <a:t>there </a:t>
            </a:r>
            <a:r>
              <a:rPr sz="2200" spc="-5" dirty="0">
                <a:latin typeface="Calibri"/>
                <a:cs typeface="Calibri"/>
              </a:rPr>
              <a:t>should appear with reasonable  </a:t>
            </a:r>
            <a:r>
              <a:rPr sz="2200" spc="-10" dirty="0">
                <a:latin typeface="Calibri"/>
                <a:cs typeface="Calibri"/>
              </a:rPr>
              <a:t>prominence </a:t>
            </a:r>
            <a:r>
              <a:rPr sz="2200" spc="-5" dirty="0">
                <a:latin typeface="Calibri"/>
                <a:cs typeface="Calibri"/>
              </a:rPr>
              <a:t>a </a:t>
            </a:r>
            <a:r>
              <a:rPr sz="2200" spc="-20" dirty="0">
                <a:latin typeface="Calibri"/>
                <a:cs typeface="Calibri"/>
              </a:rPr>
              <a:t>statement </a:t>
            </a:r>
            <a:r>
              <a:rPr sz="2200" spc="-10" dirty="0">
                <a:latin typeface="Calibri"/>
                <a:cs typeface="Calibri"/>
              </a:rPr>
              <a:t>that </a:t>
            </a:r>
            <a:r>
              <a:rPr sz="2200" spc="-5" dirty="0">
                <a:latin typeface="Calibri"/>
                <a:cs typeface="Calibri"/>
              </a:rPr>
              <a:t>a </a:t>
            </a:r>
            <a:r>
              <a:rPr sz="2200" spc="-30" dirty="0">
                <a:latin typeface="Calibri"/>
                <a:cs typeface="Calibri"/>
              </a:rPr>
              <a:t>member, </a:t>
            </a:r>
            <a:r>
              <a:rPr sz="2200" spc="-5" dirty="0">
                <a:latin typeface="Calibri"/>
                <a:cs typeface="Calibri"/>
              </a:rPr>
              <a:t>entitled </a:t>
            </a:r>
            <a:r>
              <a:rPr sz="2200" spc="-20" dirty="0">
                <a:latin typeface="Calibri"/>
                <a:cs typeface="Calibri"/>
              </a:rPr>
              <a:t>to attend </a:t>
            </a:r>
            <a:r>
              <a:rPr sz="2200" spc="-5" dirty="0">
                <a:latin typeface="Calibri"/>
                <a:cs typeface="Calibri"/>
              </a:rPr>
              <a:t>&amp; </a:t>
            </a:r>
            <a:r>
              <a:rPr sz="2200" spc="-15" dirty="0">
                <a:latin typeface="Calibri"/>
                <a:cs typeface="Calibri"/>
              </a:rPr>
              <a:t>vote </a:t>
            </a:r>
            <a:r>
              <a:rPr sz="2200" spc="-5" dirty="0">
                <a:latin typeface="Calibri"/>
                <a:cs typeface="Calibri"/>
              </a:rPr>
              <a:t>is  entitled </a:t>
            </a:r>
            <a:r>
              <a:rPr sz="2200" spc="-20" dirty="0">
                <a:latin typeface="Calibri"/>
                <a:cs typeface="Calibri"/>
              </a:rPr>
              <a:t>to </a:t>
            </a:r>
            <a:r>
              <a:rPr sz="2200" spc="-5" dirty="0">
                <a:latin typeface="Calibri"/>
                <a:cs typeface="Calibri"/>
              </a:rPr>
              <a:t>appoint a </a:t>
            </a:r>
            <a:r>
              <a:rPr sz="2200" spc="-20" dirty="0">
                <a:latin typeface="Calibri"/>
                <a:cs typeface="Calibri"/>
              </a:rPr>
              <a:t>proxy to attend </a:t>
            </a:r>
            <a:r>
              <a:rPr sz="2200" spc="-5" dirty="0">
                <a:latin typeface="Calibri"/>
                <a:cs typeface="Calibri"/>
              </a:rPr>
              <a:t>the meeting &amp; </a:t>
            </a:r>
            <a:r>
              <a:rPr sz="2200" spc="-15" dirty="0">
                <a:latin typeface="Calibri"/>
                <a:cs typeface="Calibri"/>
              </a:rPr>
              <a:t>vote </a:t>
            </a:r>
            <a:r>
              <a:rPr sz="2200" spc="-10" dirty="0">
                <a:latin typeface="Calibri"/>
                <a:cs typeface="Calibri"/>
              </a:rPr>
              <a:t>instead of  </a:t>
            </a:r>
            <a:r>
              <a:rPr sz="2200" spc="-5" dirty="0">
                <a:latin typeface="Calibri"/>
                <a:cs typeface="Calibri"/>
              </a:rPr>
              <a:t>himself &amp; a </a:t>
            </a:r>
            <a:r>
              <a:rPr sz="2200" spc="-20" dirty="0">
                <a:latin typeface="Calibri"/>
                <a:cs typeface="Calibri"/>
              </a:rPr>
              <a:t>proxy </a:t>
            </a:r>
            <a:r>
              <a:rPr sz="2200" spc="-5" dirty="0">
                <a:latin typeface="Calibri"/>
                <a:cs typeface="Calibri"/>
              </a:rPr>
              <a:t>need not be a member </a:t>
            </a:r>
            <a:r>
              <a:rPr sz="2200" dirty="0">
                <a:latin typeface="Calibri"/>
                <a:cs typeface="Calibri"/>
              </a:rPr>
              <a:t>of </a:t>
            </a:r>
            <a:r>
              <a:rPr sz="2200" spc="-5" dirty="0">
                <a:latin typeface="Calibri"/>
                <a:cs typeface="Calibri"/>
              </a:rPr>
              <a:t>the</a:t>
            </a:r>
            <a:r>
              <a:rPr sz="2200" spc="130" dirty="0">
                <a:latin typeface="Calibri"/>
                <a:cs typeface="Calibri"/>
              </a:rPr>
              <a:t> </a:t>
            </a:r>
            <a:r>
              <a:rPr sz="2200" spc="-30" dirty="0">
                <a:latin typeface="Calibri"/>
                <a:cs typeface="Calibri"/>
              </a:rPr>
              <a:t>company.</a:t>
            </a:r>
            <a:endParaRPr sz="2200">
              <a:latin typeface="Calibri"/>
              <a:cs typeface="Calibri"/>
            </a:endParaRPr>
          </a:p>
          <a:p>
            <a:pPr marL="355600" marR="106680" indent="-342900" algn="just">
              <a:lnSpc>
                <a:spcPct val="91900"/>
              </a:lnSpc>
              <a:spcBef>
                <a:spcPts val="590"/>
              </a:spcBef>
              <a:buFont typeface="Arial"/>
              <a:buChar char="•"/>
              <a:tabLst>
                <a:tab pos="355600" algn="l"/>
              </a:tabLst>
            </a:pPr>
            <a:r>
              <a:rPr sz="3300" b="1" spc="-5" dirty="0">
                <a:latin typeface="Calibri"/>
                <a:cs typeface="Calibri"/>
              </a:rPr>
              <a:t>Consequences </a:t>
            </a:r>
            <a:r>
              <a:rPr sz="3300" b="1" dirty="0">
                <a:latin typeface="Calibri"/>
                <a:cs typeface="Calibri"/>
              </a:rPr>
              <a:t>of </a:t>
            </a:r>
            <a:r>
              <a:rPr sz="3300" b="1" spc="-15" dirty="0">
                <a:latin typeface="Calibri"/>
                <a:cs typeface="Calibri"/>
              </a:rPr>
              <a:t>Default </a:t>
            </a:r>
            <a:r>
              <a:rPr sz="3300" b="1" dirty="0">
                <a:latin typeface="Calibri"/>
                <a:cs typeface="Calibri"/>
              </a:rPr>
              <a:t>: </a:t>
            </a:r>
            <a:r>
              <a:rPr sz="2200" spc="-5" dirty="0">
                <a:latin typeface="Calibri"/>
                <a:cs typeface="Calibri"/>
              </a:rPr>
              <a:t>In </a:t>
            </a:r>
            <a:r>
              <a:rPr sz="2200" spc="-10" dirty="0">
                <a:latin typeface="Calibri"/>
                <a:cs typeface="Calibri"/>
              </a:rPr>
              <a:t>case </a:t>
            </a:r>
            <a:r>
              <a:rPr sz="2200" dirty="0">
                <a:latin typeface="Calibri"/>
                <a:cs typeface="Calibri"/>
              </a:rPr>
              <a:t>of </a:t>
            </a:r>
            <a:r>
              <a:rPr sz="2200" spc="-15" dirty="0">
                <a:latin typeface="Calibri"/>
                <a:cs typeface="Calibri"/>
              </a:rPr>
              <a:t>default </a:t>
            </a:r>
            <a:r>
              <a:rPr sz="2200" dirty="0">
                <a:latin typeface="Calibri"/>
                <a:cs typeface="Calibri"/>
              </a:rPr>
              <a:t>of </a:t>
            </a:r>
            <a:r>
              <a:rPr sz="2200" spc="-5" dirty="0">
                <a:latin typeface="Calibri"/>
                <a:cs typeface="Calibri"/>
              </a:rPr>
              <a:t>this </a:t>
            </a:r>
            <a:r>
              <a:rPr sz="2200" spc="-10" dirty="0">
                <a:latin typeface="Calibri"/>
                <a:cs typeface="Calibri"/>
              </a:rPr>
              <a:t>sub  </a:t>
            </a:r>
            <a:r>
              <a:rPr sz="2200" spc="-5" dirty="0">
                <a:latin typeface="Calibri"/>
                <a:cs typeface="Calibri"/>
              </a:rPr>
              <a:t>sec every </a:t>
            </a:r>
            <a:r>
              <a:rPr sz="2200" spc="-10" dirty="0">
                <a:latin typeface="Calibri"/>
                <a:cs typeface="Calibri"/>
              </a:rPr>
              <a:t>officer </a:t>
            </a:r>
            <a:r>
              <a:rPr sz="2200" dirty="0">
                <a:latin typeface="Calibri"/>
                <a:cs typeface="Calibri"/>
              </a:rPr>
              <a:t>of </a:t>
            </a:r>
            <a:r>
              <a:rPr sz="2200" spc="-5" dirty="0">
                <a:latin typeface="Calibri"/>
                <a:cs typeface="Calibri"/>
              </a:rPr>
              <a:t>the </a:t>
            </a:r>
            <a:r>
              <a:rPr sz="2200" spc="-15" dirty="0">
                <a:latin typeface="Calibri"/>
                <a:cs typeface="Calibri"/>
              </a:rPr>
              <a:t>company </a:t>
            </a:r>
            <a:r>
              <a:rPr sz="2200" spc="-5" dirty="0">
                <a:latin typeface="Calibri"/>
                <a:cs typeface="Calibri"/>
              </a:rPr>
              <a:t>who is in </a:t>
            </a:r>
            <a:r>
              <a:rPr sz="2200" spc="-15" dirty="0">
                <a:latin typeface="Calibri"/>
                <a:cs typeface="Calibri"/>
              </a:rPr>
              <a:t>default </a:t>
            </a:r>
            <a:r>
              <a:rPr sz="2200" spc="-5" dirty="0">
                <a:latin typeface="Calibri"/>
                <a:cs typeface="Calibri"/>
              </a:rPr>
              <a:t>shall be punishable  with </a:t>
            </a:r>
            <a:r>
              <a:rPr sz="2200" spc="-10" dirty="0">
                <a:latin typeface="Calibri"/>
                <a:cs typeface="Calibri"/>
              </a:rPr>
              <a:t>fine </a:t>
            </a:r>
            <a:r>
              <a:rPr sz="2200" spc="-5" dirty="0">
                <a:latin typeface="Calibri"/>
                <a:cs typeface="Calibri"/>
              </a:rPr>
              <a:t>which </a:t>
            </a:r>
            <a:r>
              <a:rPr sz="2200" spc="-15" dirty="0">
                <a:latin typeface="Calibri"/>
                <a:cs typeface="Calibri"/>
              </a:rPr>
              <a:t>may extend </a:t>
            </a:r>
            <a:r>
              <a:rPr sz="2200" spc="-20" dirty="0">
                <a:latin typeface="Calibri"/>
                <a:cs typeface="Calibri"/>
              </a:rPr>
              <a:t>to</a:t>
            </a:r>
            <a:r>
              <a:rPr sz="2200" spc="105" dirty="0">
                <a:latin typeface="Calibri"/>
                <a:cs typeface="Calibri"/>
              </a:rPr>
              <a:t> </a:t>
            </a:r>
            <a:r>
              <a:rPr sz="2200" spc="-10" dirty="0">
                <a:latin typeface="Calibri"/>
                <a:cs typeface="Calibri"/>
              </a:rPr>
              <a:t>Rs.5,000/-</a:t>
            </a:r>
            <a:endParaRPr sz="2200">
              <a:latin typeface="Calibri"/>
              <a:cs typeface="Calibri"/>
            </a:endParaRPr>
          </a:p>
          <a:p>
            <a:pPr marL="154305" algn="ctr">
              <a:lnSpc>
                <a:spcPct val="100000"/>
              </a:lnSpc>
              <a:spcBef>
                <a:spcPts val="490"/>
              </a:spcBef>
            </a:pPr>
            <a:r>
              <a:rPr sz="4000" b="1" spc="-10" dirty="0">
                <a:latin typeface="Calibri"/>
                <a:cs typeface="Calibri"/>
              </a:rPr>
              <a:t>Limitation </a:t>
            </a:r>
            <a:r>
              <a:rPr sz="4000" b="1" spc="-5" dirty="0">
                <a:latin typeface="Calibri"/>
                <a:cs typeface="Calibri"/>
              </a:rPr>
              <a:t>on</a:t>
            </a:r>
            <a:r>
              <a:rPr sz="4000" b="1" spc="-60" dirty="0">
                <a:latin typeface="Calibri"/>
                <a:cs typeface="Calibri"/>
              </a:rPr>
              <a:t> </a:t>
            </a:r>
            <a:r>
              <a:rPr sz="4000" b="1" spc="-35" dirty="0">
                <a:latin typeface="Calibri"/>
                <a:cs typeface="Calibri"/>
              </a:rPr>
              <a:t>Proxy</a:t>
            </a:r>
            <a:endParaRPr sz="4000">
              <a:latin typeface="Calibri"/>
              <a:cs typeface="Calibri"/>
            </a:endParaRPr>
          </a:p>
          <a:p>
            <a:pPr marL="508000" lvl="1" indent="-343535">
              <a:lnSpc>
                <a:spcPct val="100000"/>
              </a:lnSpc>
              <a:spcBef>
                <a:spcPts val="25"/>
              </a:spcBef>
              <a:buFont typeface="Arial"/>
              <a:buChar char="•"/>
              <a:tabLst>
                <a:tab pos="508000" algn="l"/>
                <a:tab pos="508634" algn="l"/>
              </a:tabLst>
            </a:pPr>
            <a:r>
              <a:rPr sz="2200" spc="-5" dirty="0">
                <a:latin typeface="Calibri"/>
                <a:cs typeface="Calibri"/>
              </a:rPr>
              <a:t>A </a:t>
            </a:r>
            <a:r>
              <a:rPr sz="2200" spc="-25" dirty="0">
                <a:latin typeface="Calibri"/>
                <a:cs typeface="Calibri"/>
              </a:rPr>
              <a:t>proxy </a:t>
            </a:r>
            <a:r>
              <a:rPr sz="2200" spc="-5" dirty="0">
                <a:latin typeface="Calibri"/>
                <a:cs typeface="Calibri"/>
              </a:rPr>
              <a:t>has no </a:t>
            </a:r>
            <a:r>
              <a:rPr sz="2200" spc="-10" dirty="0">
                <a:latin typeface="Calibri"/>
                <a:cs typeface="Calibri"/>
              </a:rPr>
              <a:t>right </a:t>
            </a:r>
            <a:r>
              <a:rPr sz="2200" spc="-15" dirty="0">
                <a:latin typeface="Calibri"/>
                <a:cs typeface="Calibri"/>
              </a:rPr>
              <a:t>to </a:t>
            </a:r>
            <a:r>
              <a:rPr sz="2200" spc="-5" dirty="0">
                <a:latin typeface="Calibri"/>
                <a:cs typeface="Calibri"/>
              </a:rPr>
              <a:t>speak </a:t>
            </a:r>
            <a:r>
              <a:rPr sz="2200" spc="-15" dirty="0">
                <a:latin typeface="Calibri"/>
                <a:cs typeface="Calibri"/>
              </a:rPr>
              <a:t>at</a:t>
            </a:r>
            <a:r>
              <a:rPr sz="2200" spc="50" dirty="0">
                <a:latin typeface="Calibri"/>
                <a:cs typeface="Calibri"/>
              </a:rPr>
              <a:t> </a:t>
            </a:r>
            <a:r>
              <a:rPr sz="2200" spc="-5" dirty="0">
                <a:latin typeface="Calibri"/>
                <a:cs typeface="Calibri"/>
              </a:rPr>
              <a:t>meeting</a:t>
            </a:r>
            <a:endParaRPr sz="2200">
              <a:latin typeface="Calibri"/>
              <a:cs typeface="Calibri"/>
            </a:endParaRPr>
          </a:p>
          <a:p>
            <a:pPr marL="508000" lvl="1" indent="-343535">
              <a:lnSpc>
                <a:spcPct val="100000"/>
              </a:lnSpc>
              <a:spcBef>
                <a:spcPts val="270"/>
              </a:spcBef>
              <a:buFont typeface="Arial"/>
              <a:buChar char="•"/>
              <a:tabLst>
                <a:tab pos="508000" algn="l"/>
                <a:tab pos="508634" algn="l"/>
              </a:tabLst>
            </a:pPr>
            <a:r>
              <a:rPr sz="2400" dirty="0">
                <a:latin typeface="Calibri"/>
                <a:cs typeface="Calibri"/>
              </a:rPr>
              <a:t>He is </a:t>
            </a:r>
            <a:r>
              <a:rPr sz="2400" spc="-10" dirty="0">
                <a:latin typeface="Calibri"/>
                <a:cs typeface="Calibri"/>
              </a:rPr>
              <a:t>not </a:t>
            </a:r>
            <a:r>
              <a:rPr sz="2400" spc="-5" dirty="0">
                <a:latin typeface="Calibri"/>
                <a:cs typeface="Calibri"/>
              </a:rPr>
              <a:t>entitle </a:t>
            </a:r>
            <a:r>
              <a:rPr sz="2400" spc="-15" dirty="0">
                <a:latin typeface="Calibri"/>
                <a:cs typeface="Calibri"/>
              </a:rPr>
              <a:t>to </a:t>
            </a:r>
            <a:r>
              <a:rPr sz="2400" spc="-20" dirty="0">
                <a:latin typeface="Calibri"/>
                <a:cs typeface="Calibri"/>
              </a:rPr>
              <a:t>vote </a:t>
            </a:r>
            <a:r>
              <a:rPr sz="2400" spc="-15" dirty="0">
                <a:latin typeface="Calibri"/>
                <a:cs typeface="Calibri"/>
              </a:rPr>
              <a:t>except </a:t>
            </a:r>
            <a:r>
              <a:rPr sz="2400" spc="-5" dirty="0">
                <a:latin typeface="Calibri"/>
                <a:cs typeface="Calibri"/>
              </a:rPr>
              <a:t>on</a:t>
            </a:r>
            <a:r>
              <a:rPr sz="2400" spc="-15" dirty="0">
                <a:latin typeface="Calibri"/>
                <a:cs typeface="Calibri"/>
              </a:rPr>
              <a:t> </a:t>
            </a:r>
            <a:r>
              <a:rPr sz="2400" spc="-5" dirty="0">
                <a:latin typeface="Calibri"/>
                <a:cs typeface="Calibri"/>
              </a:rPr>
              <a:t>poll</a:t>
            </a:r>
            <a:endParaRPr sz="2400">
              <a:latin typeface="Calibri"/>
              <a:cs typeface="Calibri"/>
            </a:endParaRPr>
          </a:p>
          <a:p>
            <a:pPr marL="508000" lvl="1" indent="-343535">
              <a:lnSpc>
                <a:spcPct val="100000"/>
              </a:lnSpc>
              <a:spcBef>
                <a:spcPts val="285"/>
              </a:spcBef>
              <a:buFont typeface="Arial"/>
              <a:buChar char="•"/>
              <a:tabLst>
                <a:tab pos="508000" algn="l"/>
                <a:tab pos="508634" algn="l"/>
              </a:tabLst>
            </a:pPr>
            <a:r>
              <a:rPr sz="2400" dirty="0">
                <a:latin typeface="Calibri"/>
                <a:cs typeface="Calibri"/>
              </a:rPr>
              <a:t>He is </a:t>
            </a:r>
            <a:r>
              <a:rPr sz="2400" spc="-5" dirty="0">
                <a:latin typeface="Calibri"/>
                <a:cs typeface="Calibri"/>
              </a:rPr>
              <a:t>not </a:t>
            </a:r>
            <a:r>
              <a:rPr sz="2400" spc="-15" dirty="0">
                <a:latin typeface="Calibri"/>
                <a:cs typeface="Calibri"/>
              </a:rPr>
              <a:t>counted </a:t>
            </a:r>
            <a:r>
              <a:rPr sz="2400" dirty="0">
                <a:latin typeface="Calibri"/>
                <a:cs typeface="Calibri"/>
              </a:rPr>
              <a:t>in</a:t>
            </a:r>
            <a:r>
              <a:rPr sz="2400" spc="-10" dirty="0">
                <a:latin typeface="Calibri"/>
                <a:cs typeface="Calibri"/>
              </a:rPr>
              <a:t> </a:t>
            </a:r>
            <a:r>
              <a:rPr sz="2400" spc="-5" dirty="0">
                <a:latin typeface="Calibri"/>
                <a:cs typeface="Calibri"/>
              </a:rPr>
              <a:t>quorum</a:t>
            </a:r>
            <a:endParaRPr sz="2400">
              <a:latin typeface="Calibri"/>
              <a:cs typeface="Calibri"/>
            </a:endParaRPr>
          </a:p>
          <a:p>
            <a:pPr marL="576580" lvl="1" indent="-412115">
              <a:lnSpc>
                <a:spcPct val="100000"/>
              </a:lnSpc>
              <a:spcBef>
                <a:spcPts val="290"/>
              </a:spcBef>
              <a:buFont typeface="Arial"/>
              <a:buChar char="•"/>
              <a:tabLst>
                <a:tab pos="576580" algn="l"/>
                <a:tab pos="577215" algn="l"/>
              </a:tabLst>
            </a:pPr>
            <a:r>
              <a:rPr sz="2400" spc="-5" dirty="0">
                <a:latin typeface="Calibri"/>
                <a:cs typeface="Calibri"/>
              </a:rPr>
              <a:t>He cannot </a:t>
            </a:r>
            <a:r>
              <a:rPr sz="2400" spc="-25" dirty="0">
                <a:latin typeface="Calibri"/>
                <a:cs typeface="Calibri"/>
              </a:rPr>
              <a:t>take </a:t>
            </a:r>
            <a:r>
              <a:rPr sz="2400" spc="-5" dirty="0">
                <a:latin typeface="Calibri"/>
                <a:cs typeface="Calibri"/>
              </a:rPr>
              <a:t>part </a:t>
            </a:r>
            <a:r>
              <a:rPr sz="2400" dirty="0">
                <a:latin typeface="Calibri"/>
                <a:cs typeface="Calibri"/>
              </a:rPr>
              <a:t>in </a:t>
            </a:r>
            <a:r>
              <a:rPr sz="2400" spc="-5" dirty="0">
                <a:latin typeface="Calibri"/>
                <a:cs typeface="Calibri"/>
              </a:rPr>
              <a:t>discussion of </a:t>
            </a:r>
            <a:r>
              <a:rPr sz="2400" dirty="0">
                <a:latin typeface="Calibri"/>
                <a:cs typeface="Calibri"/>
              </a:rPr>
              <a:t>the</a:t>
            </a:r>
            <a:r>
              <a:rPr sz="2400" spc="-20" dirty="0">
                <a:latin typeface="Calibri"/>
                <a:cs typeface="Calibri"/>
              </a:rPr>
              <a:t> </a:t>
            </a:r>
            <a:r>
              <a:rPr sz="2400" dirty="0">
                <a:latin typeface="Calibri"/>
                <a:cs typeface="Calibri"/>
              </a:rPr>
              <a:t>meeting</a:t>
            </a:r>
            <a:endParaRPr sz="2400">
              <a:latin typeface="Calibri"/>
              <a:cs typeface="Calibri"/>
            </a:endParaRPr>
          </a:p>
          <a:p>
            <a:pPr marL="508000" marR="5080" lvl="1" indent="-343535">
              <a:lnSpc>
                <a:spcPts val="2590"/>
              </a:lnSpc>
              <a:spcBef>
                <a:spcPts val="620"/>
              </a:spcBef>
              <a:buFont typeface="Arial"/>
              <a:buChar char="•"/>
              <a:tabLst>
                <a:tab pos="508000" algn="l"/>
                <a:tab pos="508634" algn="l"/>
              </a:tabLst>
            </a:pPr>
            <a:r>
              <a:rPr sz="2400" spc="-5" dirty="0">
                <a:latin typeface="Calibri"/>
                <a:cs typeface="Calibri"/>
              </a:rPr>
              <a:t>He </a:t>
            </a:r>
            <a:r>
              <a:rPr sz="2400" dirty="0">
                <a:latin typeface="Calibri"/>
                <a:cs typeface="Calibri"/>
              </a:rPr>
              <a:t>is </a:t>
            </a:r>
            <a:r>
              <a:rPr sz="2400" spc="-5" dirty="0">
                <a:latin typeface="Calibri"/>
                <a:cs typeface="Calibri"/>
              </a:rPr>
              <a:t>not capable of </a:t>
            </a:r>
            <a:r>
              <a:rPr sz="2400" dirty="0">
                <a:latin typeface="Calibri"/>
                <a:cs typeface="Calibri"/>
              </a:rPr>
              <a:t>inspecting the </a:t>
            </a:r>
            <a:r>
              <a:rPr sz="2400" spc="-5" dirty="0">
                <a:latin typeface="Calibri"/>
                <a:cs typeface="Calibri"/>
              </a:rPr>
              <a:t>minutes </a:t>
            </a:r>
            <a:r>
              <a:rPr sz="2400" spc="-10" dirty="0">
                <a:latin typeface="Calibri"/>
                <a:cs typeface="Calibri"/>
              </a:rPr>
              <a:t>book </a:t>
            </a:r>
            <a:r>
              <a:rPr sz="2400" spc="-5" dirty="0">
                <a:latin typeface="Calibri"/>
                <a:cs typeface="Calibri"/>
              </a:rPr>
              <a:t>of </a:t>
            </a:r>
            <a:r>
              <a:rPr sz="2400" dirty="0">
                <a:latin typeface="Calibri"/>
                <a:cs typeface="Calibri"/>
              </a:rPr>
              <a:t>the </a:t>
            </a:r>
            <a:r>
              <a:rPr sz="2400" spc="-10" dirty="0">
                <a:latin typeface="Calibri"/>
                <a:cs typeface="Calibri"/>
              </a:rPr>
              <a:t>general  </a:t>
            </a:r>
            <a:r>
              <a:rPr sz="2400" dirty="0">
                <a:latin typeface="Calibri"/>
                <a:cs typeface="Calibri"/>
              </a:rPr>
              <a:t>meeting</a:t>
            </a:r>
            <a:endParaRPr sz="24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3421" y="85470"/>
            <a:ext cx="6217920" cy="696595"/>
          </a:xfrm>
          <a:prstGeom prst="rect">
            <a:avLst/>
          </a:prstGeom>
        </p:spPr>
        <p:txBody>
          <a:bodyPr vert="horz" wrap="square" lIns="0" tIns="12700" rIns="0" bIns="0" rtlCol="0">
            <a:spAutoFit/>
          </a:bodyPr>
          <a:lstStyle/>
          <a:p>
            <a:pPr marL="12700">
              <a:lnSpc>
                <a:spcPct val="100000"/>
              </a:lnSpc>
              <a:spcBef>
                <a:spcPts val="100"/>
              </a:spcBef>
            </a:pPr>
            <a:r>
              <a:rPr spc="-15" dirty="0"/>
              <a:t>Period </a:t>
            </a:r>
            <a:r>
              <a:rPr spc="-25" dirty="0"/>
              <a:t>for </a:t>
            </a:r>
            <a:r>
              <a:rPr dirty="0"/>
              <a:t>deposit of</a:t>
            </a:r>
            <a:r>
              <a:rPr spc="-75" dirty="0"/>
              <a:t> </a:t>
            </a:r>
            <a:r>
              <a:rPr spc="-35" dirty="0"/>
              <a:t>proxy</a:t>
            </a:r>
          </a:p>
        </p:txBody>
      </p:sp>
      <p:sp>
        <p:nvSpPr>
          <p:cNvPr id="3" name="object 3"/>
          <p:cNvSpPr txBox="1"/>
          <p:nvPr/>
        </p:nvSpPr>
        <p:spPr>
          <a:xfrm>
            <a:off x="535940" y="870584"/>
            <a:ext cx="8035290" cy="2000885"/>
          </a:xfrm>
          <a:prstGeom prst="rect">
            <a:avLst/>
          </a:prstGeom>
        </p:spPr>
        <p:txBody>
          <a:bodyPr vert="horz" wrap="square" lIns="0" tIns="12700" rIns="0" bIns="0" rtlCol="0">
            <a:spAutoFit/>
          </a:bodyPr>
          <a:lstStyle/>
          <a:p>
            <a:pPr marL="355600" marR="321945" indent="-342900">
              <a:lnSpc>
                <a:spcPct val="100000"/>
              </a:lnSpc>
              <a:spcBef>
                <a:spcPts val="100"/>
              </a:spcBef>
              <a:buFont typeface="Arial"/>
              <a:buChar char="•"/>
              <a:tabLst>
                <a:tab pos="354965" algn="l"/>
                <a:tab pos="355600" algn="l"/>
              </a:tabLst>
            </a:pPr>
            <a:r>
              <a:rPr sz="2400" dirty="0">
                <a:latin typeface="Calibri"/>
                <a:cs typeface="Calibri"/>
              </a:rPr>
              <a:t>A </a:t>
            </a:r>
            <a:r>
              <a:rPr sz="2400" spc="-25" dirty="0">
                <a:latin typeface="Calibri"/>
                <a:cs typeface="Calibri"/>
              </a:rPr>
              <a:t>proxy </a:t>
            </a:r>
            <a:r>
              <a:rPr sz="2400" spc="-5" dirty="0">
                <a:latin typeface="Calibri"/>
                <a:cs typeface="Calibri"/>
              </a:rPr>
              <a:t>should be </a:t>
            </a:r>
            <a:r>
              <a:rPr sz="2400" spc="-10" dirty="0">
                <a:latin typeface="Calibri"/>
                <a:cs typeface="Calibri"/>
              </a:rPr>
              <a:t>get </a:t>
            </a:r>
            <a:r>
              <a:rPr sz="2400" spc="-5" dirty="0">
                <a:latin typeface="Calibri"/>
                <a:cs typeface="Calibri"/>
              </a:rPr>
              <a:t>deposited </a:t>
            </a:r>
            <a:r>
              <a:rPr sz="2400" spc="-10" dirty="0">
                <a:latin typeface="Calibri"/>
                <a:cs typeface="Calibri"/>
              </a:rPr>
              <a:t>at </a:t>
            </a:r>
            <a:r>
              <a:rPr sz="2400" spc="-15" dirty="0">
                <a:latin typeface="Calibri"/>
                <a:cs typeface="Calibri"/>
              </a:rPr>
              <a:t>registered </a:t>
            </a:r>
            <a:r>
              <a:rPr sz="2400" spc="-10" dirty="0">
                <a:latin typeface="Calibri"/>
                <a:cs typeface="Calibri"/>
              </a:rPr>
              <a:t>office at </a:t>
            </a:r>
            <a:r>
              <a:rPr sz="2400" spc="-5" dirty="0">
                <a:latin typeface="Calibri"/>
                <a:cs typeface="Calibri"/>
              </a:rPr>
              <a:t>least  </a:t>
            </a:r>
            <a:r>
              <a:rPr sz="2400" dirty="0">
                <a:latin typeface="Calibri"/>
                <a:cs typeface="Calibri"/>
              </a:rPr>
              <a:t>48 </a:t>
            </a:r>
            <a:r>
              <a:rPr sz="2400" spc="-10" dirty="0">
                <a:latin typeface="Calibri"/>
                <a:cs typeface="Calibri"/>
              </a:rPr>
              <a:t>hours </a:t>
            </a:r>
            <a:r>
              <a:rPr sz="2400" spc="-20" dirty="0">
                <a:latin typeface="Calibri"/>
                <a:cs typeface="Calibri"/>
              </a:rPr>
              <a:t>before </a:t>
            </a:r>
            <a:r>
              <a:rPr sz="2400" dirty="0">
                <a:latin typeface="Calibri"/>
                <a:cs typeface="Calibri"/>
              </a:rPr>
              <a:t>the time </a:t>
            </a:r>
            <a:r>
              <a:rPr sz="2400" spc="-15" dirty="0">
                <a:latin typeface="Calibri"/>
                <a:cs typeface="Calibri"/>
              </a:rPr>
              <a:t>fixed </a:t>
            </a:r>
            <a:r>
              <a:rPr sz="2400" spc="-20" dirty="0">
                <a:latin typeface="Calibri"/>
                <a:cs typeface="Calibri"/>
              </a:rPr>
              <a:t>for </a:t>
            </a:r>
            <a:r>
              <a:rPr sz="2400" dirty="0">
                <a:latin typeface="Calibri"/>
                <a:cs typeface="Calibri"/>
              </a:rPr>
              <a:t>a</a:t>
            </a:r>
            <a:r>
              <a:rPr sz="2400" spc="35" dirty="0">
                <a:latin typeface="Calibri"/>
                <a:cs typeface="Calibri"/>
              </a:rPr>
              <a:t> </a:t>
            </a:r>
            <a:r>
              <a:rPr sz="2400" dirty="0">
                <a:latin typeface="Calibri"/>
                <a:cs typeface="Calibri"/>
              </a:rPr>
              <a:t>meeting.</a:t>
            </a:r>
            <a:endParaRPr sz="2400">
              <a:latin typeface="Calibri"/>
              <a:cs typeface="Calibri"/>
            </a:endParaRPr>
          </a:p>
          <a:p>
            <a:pPr marL="355600" marR="5080" indent="-342900">
              <a:lnSpc>
                <a:spcPct val="100000"/>
              </a:lnSpc>
              <a:spcBef>
                <a:spcPts val="580"/>
              </a:spcBef>
              <a:buFont typeface="Arial"/>
              <a:buChar char="•"/>
              <a:tabLst>
                <a:tab pos="354965" algn="l"/>
                <a:tab pos="355600" algn="l"/>
              </a:tabLst>
            </a:pPr>
            <a:r>
              <a:rPr sz="2400" dirty="0">
                <a:latin typeface="Calibri"/>
                <a:cs typeface="Calibri"/>
              </a:rPr>
              <a:t>A </a:t>
            </a:r>
            <a:r>
              <a:rPr sz="2400" spc="-15" dirty="0">
                <a:latin typeface="Calibri"/>
                <a:cs typeface="Calibri"/>
              </a:rPr>
              <a:t>company may </a:t>
            </a:r>
            <a:r>
              <a:rPr sz="2400" spc="-10" dirty="0">
                <a:latin typeface="Calibri"/>
                <a:cs typeface="Calibri"/>
              </a:rPr>
              <a:t>by </a:t>
            </a:r>
            <a:r>
              <a:rPr sz="2400" dirty="0">
                <a:latin typeface="Calibri"/>
                <a:cs typeface="Calibri"/>
              </a:rPr>
              <a:t>its articles </a:t>
            </a:r>
            <a:r>
              <a:rPr sz="2400" spc="-10" dirty="0">
                <a:latin typeface="Calibri"/>
                <a:cs typeface="Calibri"/>
              </a:rPr>
              <a:t>provide </a:t>
            </a:r>
            <a:r>
              <a:rPr sz="2400" spc="-5" dirty="0">
                <a:latin typeface="Calibri"/>
                <a:cs typeface="Calibri"/>
              </a:rPr>
              <a:t>lesser </a:t>
            </a:r>
            <a:r>
              <a:rPr sz="2400" spc="-20" dirty="0">
                <a:latin typeface="Calibri"/>
                <a:cs typeface="Calibri"/>
              </a:rPr>
              <a:t>for </a:t>
            </a:r>
            <a:r>
              <a:rPr sz="2400" dirty="0">
                <a:latin typeface="Calibri"/>
                <a:cs typeface="Calibri"/>
              </a:rPr>
              <a:t>than 48 </a:t>
            </a:r>
            <a:r>
              <a:rPr sz="2400" spc="-10" dirty="0">
                <a:latin typeface="Calibri"/>
                <a:cs typeface="Calibri"/>
              </a:rPr>
              <a:t>hours  </a:t>
            </a:r>
            <a:r>
              <a:rPr sz="2400" spc="-5" dirty="0">
                <a:latin typeface="Calibri"/>
                <a:cs typeface="Calibri"/>
              </a:rPr>
              <a:t>but not </a:t>
            </a:r>
            <a:r>
              <a:rPr sz="2400" spc="-10" dirty="0">
                <a:latin typeface="Calibri"/>
                <a:cs typeface="Calibri"/>
              </a:rPr>
              <a:t>more </a:t>
            </a:r>
            <a:r>
              <a:rPr sz="2400" dirty="0">
                <a:latin typeface="Calibri"/>
                <a:cs typeface="Calibri"/>
              </a:rPr>
              <a:t>than 48 </a:t>
            </a:r>
            <a:r>
              <a:rPr sz="2400" spc="-15" dirty="0">
                <a:latin typeface="Calibri"/>
                <a:cs typeface="Calibri"/>
              </a:rPr>
              <a:t>hrs </a:t>
            </a:r>
            <a:r>
              <a:rPr sz="2400" spc="-20" dirty="0">
                <a:latin typeface="Calibri"/>
                <a:cs typeface="Calibri"/>
              </a:rPr>
              <a:t>for </a:t>
            </a:r>
            <a:r>
              <a:rPr sz="2400" spc="-5" dirty="0">
                <a:latin typeface="Calibri"/>
                <a:cs typeface="Calibri"/>
              </a:rPr>
              <a:t>depositing </a:t>
            </a:r>
            <a:r>
              <a:rPr sz="2400" dirty="0">
                <a:latin typeface="Calibri"/>
                <a:cs typeface="Calibri"/>
              </a:rPr>
              <a:t>the</a:t>
            </a:r>
            <a:r>
              <a:rPr sz="2400" spc="30" dirty="0">
                <a:latin typeface="Calibri"/>
                <a:cs typeface="Calibri"/>
              </a:rPr>
              <a:t> </a:t>
            </a:r>
            <a:r>
              <a:rPr sz="2400" spc="-15" dirty="0">
                <a:latin typeface="Calibri"/>
                <a:cs typeface="Calibri"/>
              </a:rPr>
              <a:t>proxies.</a:t>
            </a:r>
            <a:endParaRPr sz="2400">
              <a:latin typeface="Calibri"/>
              <a:cs typeface="Calibri"/>
            </a:endParaRPr>
          </a:p>
          <a:p>
            <a:pPr marL="355600" indent="-342900">
              <a:lnSpc>
                <a:spcPct val="100000"/>
              </a:lnSpc>
              <a:spcBef>
                <a:spcPts val="575"/>
              </a:spcBef>
              <a:buFont typeface="Arial"/>
              <a:buChar char="•"/>
              <a:tabLst>
                <a:tab pos="354965" algn="l"/>
                <a:tab pos="355600" algn="l"/>
              </a:tabLst>
            </a:pPr>
            <a:r>
              <a:rPr sz="2400" spc="-10" dirty="0">
                <a:latin typeface="Calibri"/>
                <a:cs typeface="Calibri"/>
              </a:rPr>
              <a:t>Sunday </a:t>
            </a:r>
            <a:r>
              <a:rPr sz="2400" dirty="0">
                <a:latin typeface="Calibri"/>
                <a:cs typeface="Calibri"/>
              </a:rPr>
              <a:t>is included in </a:t>
            </a:r>
            <a:r>
              <a:rPr sz="2400" spc="-10" dirty="0">
                <a:latin typeface="Calibri"/>
                <a:cs typeface="Calibri"/>
              </a:rPr>
              <a:t>computation of </a:t>
            </a:r>
            <a:r>
              <a:rPr sz="2400" dirty="0">
                <a:latin typeface="Calibri"/>
                <a:cs typeface="Calibri"/>
              </a:rPr>
              <a:t>48</a:t>
            </a:r>
            <a:r>
              <a:rPr sz="2400" spc="5" dirty="0">
                <a:latin typeface="Calibri"/>
                <a:cs typeface="Calibri"/>
              </a:rPr>
              <a:t> </a:t>
            </a:r>
            <a:r>
              <a:rPr sz="2400" spc="-10" dirty="0">
                <a:latin typeface="Calibri"/>
                <a:cs typeface="Calibri"/>
              </a:rPr>
              <a:t>hours</a:t>
            </a:r>
            <a:endParaRPr sz="2400">
              <a:latin typeface="Calibri"/>
              <a:cs typeface="Calibri"/>
            </a:endParaRPr>
          </a:p>
        </p:txBody>
      </p:sp>
      <p:sp>
        <p:nvSpPr>
          <p:cNvPr id="4" name="object 4"/>
          <p:cNvSpPr txBox="1"/>
          <p:nvPr/>
        </p:nvSpPr>
        <p:spPr>
          <a:xfrm>
            <a:off x="507288" y="2731989"/>
            <a:ext cx="7982584" cy="3673475"/>
          </a:xfrm>
          <a:prstGeom prst="rect">
            <a:avLst/>
          </a:prstGeom>
        </p:spPr>
        <p:txBody>
          <a:bodyPr vert="horz" wrap="square" lIns="0" tIns="321945" rIns="0" bIns="0" rtlCol="0">
            <a:spAutoFit/>
          </a:bodyPr>
          <a:lstStyle/>
          <a:p>
            <a:pPr marL="139700">
              <a:lnSpc>
                <a:spcPct val="100000"/>
              </a:lnSpc>
              <a:spcBef>
                <a:spcPts val="2535"/>
              </a:spcBef>
            </a:pPr>
            <a:r>
              <a:rPr sz="4100" b="1" spc="-15" dirty="0">
                <a:latin typeface="Calibri"/>
                <a:cs typeface="Calibri"/>
              </a:rPr>
              <a:t>Requirement </a:t>
            </a:r>
            <a:r>
              <a:rPr sz="4100" b="1" dirty="0">
                <a:latin typeface="Calibri"/>
                <a:cs typeface="Calibri"/>
              </a:rPr>
              <a:t>of </a:t>
            </a:r>
            <a:r>
              <a:rPr sz="4100" b="1" spc="-5" dirty="0">
                <a:latin typeface="Calibri"/>
                <a:cs typeface="Calibri"/>
              </a:rPr>
              <a:t>instrument </a:t>
            </a:r>
            <a:r>
              <a:rPr sz="4100" b="1" dirty="0">
                <a:latin typeface="Calibri"/>
                <a:cs typeface="Calibri"/>
              </a:rPr>
              <a:t>of</a:t>
            </a:r>
            <a:r>
              <a:rPr sz="4100" b="1" spc="-114" dirty="0">
                <a:latin typeface="Calibri"/>
                <a:cs typeface="Calibri"/>
              </a:rPr>
              <a:t> </a:t>
            </a:r>
            <a:r>
              <a:rPr sz="4100" b="1" spc="-25" dirty="0">
                <a:latin typeface="Calibri"/>
                <a:cs typeface="Calibri"/>
              </a:rPr>
              <a:t>proxy</a:t>
            </a:r>
            <a:endParaRPr sz="4100">
              <a:latin typeface="Calibri"/>
              <a:cs typeface="Calibri"/>
            </a:endParaRPr>
          </a:p>
          <a:p>
            <a:pPr marL="355600" indent="-343535">
              <a:lnSpc>
                <a:spcPct val="100000"/>
              </a:lnSpc>
              <a:spcBef>
                <a:spcPts val="1300"/>
              </a:spcBef>
              <a:buFont typeface="Arial"/>
              <a:buChar char="•"/>
              <a:tabLst>
                <a:tab pos="355600" algn="l"/>
                <a:tab pos="356235" algn="l"/>
              </a:tabLst>
            </a:pPr>
            <a:r>
              <a:rPr sz="2200" spc="-5" dirty="0">
                <a:latin typeface="Calibri"/>
                <a:cs typeface="Calibri"/>
              </a:rPr>
              <a:t>The </a:t>
            </a:r>
            <a:r>
              <a:rPr sz="2200" spc="-10" dirty="0">
                <a:latin typeface="Calibri"/>
                <a:cs typeface="Calibri"/>
              </a:rPr>
              <a:t>instrument </a:t>
            </a:r>
            <a:r>
              <a:rPr sz="2200" spc="-5" dirty="0">
                <a:latin typeface="Calibri"/>
                <a:cs typeface="Calibri"/>
              </a:rPr>
              <a:t>appointing a </a:t>
            </a:r>
            <a:r>
              <a:rPr sz="2200" spc="-25" dirty="0">
                <a:latin typeface="Calibri"/>
                <a:cs typeface="Calibri"/>
              </a:rPr>
              <a:t>proxy </a:t>
            </a:r>
            <a:r>
              <a:rPr sz="2200" spc="-5" dirty="0">
                <a:latin typeface="Calibri"/>
                <a:cs typeface="Calibri"/>
              </a:rPr>
              <a:t>should be in writing &amp; be</a:t>
            </a:r>
            <a:r>
              <a:rPr sz="2200" spc="70" dirty="0">
                <a:latin typeface="Calibri"/>
                <a:cs typeface="Calibri"/>
              </a:rPr>
              <a:t> </a:t>
            </a:r>
            <a:r>
              <a:rPr sz="2200" spc="-5" dirty="0">
                <a:latin typeface="Calibri"/>
                <a:cs typeface="Calibri"/>
              </a:rPr>
              <a:t>signed</a:t>
            </a:r>
            <a:endParaRPr sz="2200">
              <a:latin typeface="Calibri"/>
              <a:cs typeface="Calibri"/>
            </a:endParaRPr>
          </a:p>
          <a:p>
            <a:pPr marL="355600">
              <a:lnSpc>
                <a:spcPct val="100000"/>
              </a:lnSpc>
            </a:pPr>
            <a:r>
              <a:rPr sz="2200" spc="-10" dirty="0">
                <a:latin typeface="Calibri"/>
                <a:cs typeface="Calibri"/>
              </a:rPr>
              <a:t>by </a:t>
            </a:r>
            <a:r>
              <a:rPr sz="2200" spc="-5" dirty="0">
                <a:latin typeface="Calibri"/>
                <a:cs typeface="Calibri"/>
              </a:rPr>
              <a:t>the </a:t>
            </a:r>
            <a:r>
              <a:rPr sz="2200" spc="-10" dirty="0">
                <a:latin typeface="Calibri"/>
                <a:cs typeface="Calibri"/>
              </a:rPr>
              <a:t>appointer </a:t>
            </a:r>
            <a:r>
              <a:rPr sz="2200" spc="-5" dirty="0">
                <a:latin typeface="Calibri"/>
                <a:cs typeface="Calibri"/>
              </a:rPr>
              <a:t>or his </a:t>
            </a:r>
            <a:r>
              <a:rPr sz="2200" spc="-20" dirty="0">
                <a:latin typeface="Calibri"/>
                <a:cs typeface="Calibri"/>
              </a:rPr>
              <a:t>attorney </a:t>
            </a:r>
            <a:r>
              <a:rPr sz="2200" spc="-10" dirty="0">
                <a:latin typeface="Calibri"/>
                <a:cs typeface="Calibri"/>
              </a:rPr>
              <a:t>duly </a:t>
            </a:r>
            <a:r>
              <a:rPr sz="2200" spc="-5" dirty="0">
                <a:latin typeface="Calibri"/>
                <a:cs typeface="Calibri"/>
              </a:rPr>
              <a:t>authorised in</a:t>
            </a:r>
            <a:r>
              <a:rPr sz="2200" spc="95" dirty="0">
                <a:latin typeface="Calibri"/>
                <a:cs typeface="Calibri"/>
              </a:rPr>
              <a:t> </a:t>
            </a:r>
            <a:r>
              <a:rPr sz="2200" spc="-5" dirty="0">
                <a:latin typeface="Calibri"/>
                <a:cs typeface="Calibri"/>
              </a:rPr>
              <a:t>writing.</a:t>
            </a:r>
            <a:endParaRPr sz="2200">
              <a:latin typeface="Calibri"/>
              <a:cs typeface="Calibri"/>
            </a:endParaRPr>
          </a:p>
          <a:p>
            <a:pPr marL="355600" marR="124460" indent="-343535">
              <a:lnSpc>
                <a:spcPct val="100000"/>
              </a:lnSpc>
              <a:spcBef>
                <a:spcPts val="530"/>
              </a:spcBef>
              <a:buFont typeface="Arial"/>
              <a:buChar char="•"/>
              <a:tabLst>
                <a:tab pos="355600" algn="l"/>
                <a:tab pos="356235" algn="l"/>
              </a:tabLst>
            </a:pPr>
            <a:r>
              <a:rPr sz="2200" spc="-5" dirty="0">
                <a:latin typeface="Calibri"/>
                <a:cs typeface="Calibri"/>
              </a:rPr>
              <a:t>In </a:t>
            </a:r>
            <a:r>
              <a:rPr sz="2200" spc="-10" dirty="0">
                <a:latin typeface="Calibri"/>
                <a:cs typeface="Calibri"/>
              </a:rPr>
              <a:t>case where </a:t>
            </a:r>
            <a:r>
              <a:rPr sz="2200" spc="-5" dirty="0">
                <a:latin typeface="Calibri"/>
                <a:cs typeface="Calibri"/>
              </a:rPr>
              <a:t>the </a:t>
            </a:r>
            <a:r>
              <a:rPr sz="2200" spc="-10" dirty="0">
                <a:latin typeface="Calibri"/>
                <a:cs typeface="Calibri"/>
              </a:rPr>
              <a:t>appointer </a:t>
            </a:r>
            <a:r>
              <a:rPr sz="2200" spc="-5" dirty="0">
                <a:latin typeface="Calibri"/>
                <a:cs typeface="Calibri"/>
              </a:rPr>
              <a:t>is </a:t>
            </a:r>
            <a:r>
              <a:rPr sz="2200" spc="-10" dirty="0">
                <a:latin typeface="Calibri"/>
                <a:cs typeface="Calibri"/>
              </a:rPr>
              <a:t>body </a:t>
            </a:r>
            <a:r>
              <a:rPr sz="2200" spc="-15" dirty="0">
                <a:latin typeface="Calibri"/>
                <a:cs typeface="Calibri"/>
              </a:rPr>
              <a:t>corporate, </a:t>
            </a:r>
            <a:r>
              <a:rPr sz="2200" spc="-5" dirty="0">
                <a:latin typeface="Calibri"/>
                <a:cs typeface="Calibri"/>
              </a:rPr>
              <a:t>it shall be </a:t>
            </a:r>
            <a:r>
              <a:rPr sz="2200" spc="-10" dirty="0">
                <a:latin typeface="Calibri"/>
                <a:cs typeface="Calibri"/>
              </a:rPr>
              <a:t>under </a:t>
            </a:r>
            <a:r>
              <a:rPr sz="2200" spc="-5" dirty="0">
                <a:latin typeface="Calibri"/>
                <a:cs typeface="Calibri"/>
              </a:rPr>
              <a:t>its  seal or be </a:t>
            </a:r>
            <a:r>
              <a:rPr sz="2200" spc="-10" dirty="0">
                <a:latin typeface="Calibri"/>
                <a:cs typeface="Calibri"/>
              </a:rPr>
              <a:t>signed by </a:t>
            </a:r>
            <a:r>
              <a:rPr sz="2200" spc="-5" dirty="0">
                <a:latin typeface="Calibri"/>
                <a:cs typeface="Calibri"/>
              </a:rPr>
              <a:t>an </a:t>
            </a:r>
            <a:r>
              <a:rPr sz="2200" spc="-10" dirty="0">
                <a:latin typeface="Calibri"/>
                <a:cs typeface="Calibri"/>
              </a:rPr>
              <a:t>officer </a:t>
            </a:r>
            <a:r>
              <a:rPr sz="2200" dirty="0">
                <a:latin typeface="Calibri"/>
                <a:cs typeface="Calibri"/>
              </a:rPr>
              <a:t>or </a:t>
            </a:r>
            <a:r>
              <a:rPr sz="2200" spc="-5" dirty="0">
                <a:latin typeface="Calibri"/>
                <a:cs typeface="Calibri"/>
              </a:rPr>
              <a:t>an </a:t>
            </a:r>
            <a:r>
              <a:rPr sz="2200" spc="-20" dirty="0">
                <a:latin typeface="Calibri"/>
                <a:cs typeface="Calibri"/>
              </a:rPr>
              <a:t>attorney </a:t>
            </a:r>
            <a:r>
              <a:rPr sz="2200" spc="-10" dirty="0">
                <a:latin typeface="Calibri"/>
                <a:cs typeface="Calibri"/>
              </a:rPr>
              <a:t>duly </a:t>
            </a:r>
            <a:r>
              <a:rPr sz="2200" spc="-5" dirty="0">
                <a:latin typeface="Calibri"/>
                <a:cs typeface="Calibri"/>
              </a:rPr>
              <a:t>authorised </a:t>
            </a:r>
            <a:r>
              <a:rPr sz="2200" spc="-10" dirty="0">
                <a:latin typeface="Calibri"/>
                <a:cs typeface="Calibri"/>
              </a:rPr>
              <a:t>by</a:t>
            </a:r>
            <a:r>
              <a:rPr sz="2200" spc="150" dirty="0">
                <a:latin typeface="Calibri"/>
                <a:cs typeface="Calibri"/>
              </a:rPr>
              <a:t> </a:t>
            </a:r>
            <a:r>
              <a:rPr sz="2200" spc="-5" dirty="0">
                <a:latin typeface="Calibri"/>
                <a:cs typeface="Calibri"/>
              </a:rPr>
              <a:t>it</a:t>
            </a:r>
            <a:endParaRPr sz="2200">
              <a:latin typeface="Calibri"/>
              <a:cs typeface="Calibri"/>
            </a:endParaRPr>
          </a:p>
          <a:p>
            <a:pPr marL="355600" marR="1263015" indent="-343535">
              <a:lnSpc>
                <a:spcPct val="100000"/>
              </a:lnSpc>
              <a:spcBef>
                <a:spcPts val="525"/>
              </a:spcBef>
              <a:buFont typeface="Arial"/>
              <a:buChar char="•"/>
              <a:tabLst>
                <a:tab pos="355600" algn="l"/>
                <a:tab pos="356235" algn="l"/>
              </a:tabLst>
            </a:pPr>
            <a:r>
              <a:rPr sz="2200" spc="-5" dirty="0">
                <a:latin typeface="Calibri"/>
                <a:cs typeface="Calibri"/>
              </a:rPr>
              <a:t>In </a:t>
            </a:r>
            <a:r>
              <a:rPr sz="2200" spc="-10" dirty="0">
                <a:latin typeface="Calibri"/>
                <a:cs typeface="Calibri"/>
              </a:rPr>
              <a:t>case </a:t>
            </a:r>
            <a:r>
              <a:rPr sz="2200" spc="-5" dirty="0">
                <a:latin typeface="Calibri"/>
                <a:cs typeface="Calibri"/>
              </a:rPr>
              <a:t>of </a:t>
            </a:r>
            <a:r>
              <a:rPr sz="2200" spc="-10" dirty="0">
                <a:latin typeface="Calibri"/>
                <a:cs typeface="Calibri"/>
              </a:rPr>
              <a:t>joint shareholders, </a:t>
            </a:r>
            <a:r>
              <a:rPr sz="2200" spc="-5" dirty="0">
                <a:latin typeface="Calibri"/>
                <a:cs typeface="Calibri"/>
              </a:rPr>
              <a:t>it </a:t>
            </a:r>
            <a:r>
              <a:rPr sz="2200" spc="-10" dirty="0">
                <a:latin typeface="Calibri"/>
                <a:cs typeface="Calibri"/>
              </a:rPr>
              <a:t>must </a:t>
            </a:r>
            <a:r>
              <a:rPr sz="2200" spc="-5" dirty="0">
                <a:latin typeface="Calibri"/>
                <a:cs typeface="Calibri"/>
              </a:rPr>
              <a:t>be signed </a:t>
            </a:r>
            <a:r>
              <a:rPr sz="2200" spc="-10" dirty="0">
                <a:latin typeface="Calibri"/>
                <a:cs typeface="Calibri"/>
              </a:rPr>
              <a:t>by </a:t>
            </a:r>
            <a:r>
              <a:rPr sz="2200" spc="-5" dirty="0">
                <a:latin typeface="Calibri"/>
                <a:cs typeface="Calibri"/>
              </a:rPr>
              <a:t>all </a:t>
            </a:r>
            <a:r>
              <a:rPr sz="2200" spc="-10" dirty="0">
                <a:latin typeface="Calibri"/>
                <a:cs typeface="Calibri"/>
              </a:rPr>
              <a:t>the  shareholders.</a:t>
            </a:r>
            <a:endParaRPr sz="2200">
              <a:latin typeface="Calibri"/>
              <a:cs typeface="Calibri"/>
            </a:endParaRPr>
          </a:p>
          <a:p>
            <a:pPr marL="355600" indent="-343535">
              <a:lnSpc>
                <a:spcPct val="100000"/>
              </a:lnSpc>
              <a:spcBef>
                <a:spcPts val="535"/>
              </a:spcBef>
              <a:buFont typeface="Arial"/>
              <a:buChar char="•"/>
              <a:tabLst>
                <a:tab pos="355600" algn="l"/>
                <a:tab pos="356235" algn="l"/>
              </a:tabLst>
            </a:pPr>
            <a:r>
              <a:rPr sz="2200" spc="-5" dirty="0">
                <a:latin typeface="Calibri"/>
                <a:cs typeface="Calibri"/>
              </a:rPr>
              <a:t>A </a:t>
            </a:r>
            <a:r>
              <a:rPr sz="2200" spc="-25" dirty="0">
                <a:latin typeface="Calibri"/>
                <a:cs typeface="Calibri"/>
              </a:rPr>
              <a:t>proxy </a:t>
            </a:r>
            <a:r>
              <a:rPr sz="2200" spc="-15" dirty="0">
                <a:latin typeface="Calibri"/>
                <a:cs typeface="Calibri"/>
              </a:rPr>
              <a:t>form </a:t>
            </a:r>
            <a:r>
              <a:rPr sz="2200" spc="-5" dirty="0">
                <a:latin typeface="Calibri"/>
                <a:cs typeface="Calibri"/>
              </a:rPr>
              <a:t>shall be in </a:t>
            </a:r>
            <a:r>
              <a:rPr sz="2200" b="1" spc="-10" dirty="0">
                <a:latin typeface="Calibri"/>
                <a:cs typeface="Calibri"/>
              </a:rPr>
              <a:t>FORM </a:t>
            </a:r>
            <a:r>
              <a:rPr sz="2200" b="1" spc="-15" dirty="0">
                <a:latin typeface="Calibri"/>
                <a:cs typeface="Calibri"/>
              </a:rPr>
              <a:t>NO. </a:t>
            </a:r>
            <a:r>
              <a:rPr sz="2200" b="1" spc="-55" dirty="0">
                <a:latin typeface="Calibri"/>
                <a:cs typeface="Calibri"/>
              </a:rPr>
              <a:t>MGT.</a:t>
            </a:r>
            <a:r>
              <a:rPr sz="2200" b="1" spc="85" dirty="0">
                <a:latin typeface="Calibri"/>
                <a:cs typeface="Calibri"/>
              </a:rPr>
              <a:t> </a:t>
            </a:r>
            <a:r>
              <a:rPr sz="2200" b="1" spc="-5" dirty="0">
                <a:latin typeface="Calibri"/>
                <a:cs typeface="Calibri"/>
              </a:rPr>
              <a:t>11</a:t>
            </a:r>
            <a:endParaRPr sz="2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4077" y="85470"/>
            <a:ext cx="5012690" cy="696595"/>
          </a:xfrm>
          <a:prstGeom prst="rect">
            <a:avLst/>
          </a:prstGeom>
        </p:spPr>
        <p:txBody>
          <a:bodyPr vert="horz" wrap="square" lIns="0" tIns="12700" rIns="0" bIns="0" rtlCol="0">
            <a:spAutoFit/>
          </a:bodyPr>
          <a:lstStyle/>
          <a:p>
            <a:pPr marL="12700">
              <a:lnSpc>
                <a:spcPct val="100000"/>
              </a:lnSpc>
              <a:spcBef>
                <a:spcPts val="100"/>
              </a:spcBef>
            </a:pPr>
            <a:r>
              <a:rPr spc="-20" dirty="0"/>
              <a:t>Revocation </a:t>
            </a:r>
            <a:r>
              <a:rPr dirty="0"/>
              <a:t>of</a:t>
            </a:r>
            <a:r>
              <a:rPr spc="-80" dirty="0"/>
              <a:t> </a:t>
            </a:r>
            <a:r>
              <a:rPr spc="-25" dirty="0"/>
              <a:t>proxies</a:t>
            </a:r>
          </a:p>
        </p:txBody>
      </p:sp>
      <p:sp>
        <p:nvSpPr>
          <p:cNvPr id="3" name="object 3"/>
          <p:cNvSpPr txBox="1"/>
          <p:nvPr/>
        </p:nvSpPr>
        <p:spPr>
          <a:xfrm>
            <a:off x="535940" y="945261"/>
            <a:ext cx="6291580"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spc="-5" dirty="0">
                <a:latin typeface="Calibri"/>
                <a:cs typeface="Calibri"/>
              </a:rPr>
              <a:t>A </a:t>
            </a:r>
            <a:r>
              <a:rPr sz="2200" spc="-20" dirty="0">
                <a:latin typeface="Calibri"/>
                <a:cs typeface="Calibri"/>
              </a:rPr>
              <a:t>proxy </a:t>
            </a:r>
            <a:r>
              <a:rPr sz="2200" spc="-15" dirty="0">
                <a:latin typeface="Calibri"/>
                <a:cs typeface="Calibri"/>
              </a:rPr>
              <a:t>can </a:t>
            </a:r>
            <a:r>
              <a:rPr sz="2200" spc="-5" dirty="0">
                <a:latin typeface="Calibri"/>
                <a:cs typeface="Calibri"/>
              </a:rPr>
              <a:t>be </a:t>
            </a:r>
            <a:r>
              <a:rPr sz="2200" spc="-20" dirty="0">
                <a:latin typeface="Calibri"/>
                <a:cs typeface="Calibri"/>
              </a:rPr>
              <a:t>revoked </a:t>
            </a:r>
            <a:r>
              <a:rPr sz="2200" spc="-5" dirty="0">
                <a:latin typeface="Calibri"/>
                <a:cs typeface="Calibri"/>
              </a:rPr>
              <a:t>in </a:t>
            </a:r>
            <a:r>
              <a:rPr sz="2200" spc="-15" dirty="0">
                <a:latin typeface="Calibri"/>
                <a:cs typeface="Calibri"/>
              </a:rPr>
              <a:t>any </a:t>
            </a:r>
            <a:r>
              <a:rPr sz="2200" dirty="0">
                <a:latin typeface="Calibri"/>
                <a:cs typeface="Calibri"/>
              </a:rPr>
              <a:t>of </a:t>
            </a:r>
            <a:r>
              <a:rPr sz="2200" spc="-5" dirty="0">
                <a:latin typeface="Calibri"/>
                <a:cs typeface="Calibri"/>
              </a:rPr>
              <a:t>the </a:t>
            </a:r>
            <a:r>
              <a:rPr sz="2200" spc="-10" dirty="0">
                <a:latin typeface="Calibri"/>
                <a:cs typeface="Calibri"/>
              </a:rPr>
              <a:t>following</a:t>
            </a:r>
            <a:r>
              <a:rPr sz="2200" spc="114" dirty="0">
                <a:latin typeface="Calibri"/>
                <a:cs typeface="Calibri"/>
              </a:rPr>
              <a:t> </a:t>
            </a:r>
            <a:r>
              <a:rPr sz="2200" spc="-15" dirty="0">
                <a:latin typeface="Calibri"/>
                <a:cs typeface="Calibri"/>
              </a:rPr>
              <a:t>ways:</a:t>
            </a:r>
            <a:endParaRPr sz="2200">
              <a:latin typeface="Calibri"/>
              <a:cs typeface="Calibri"/>
            </a:endParaRPr>
          </a:p>
        </p:txBody>
      </p:sp>
      <p:sp>
        <p:nvSpPr>
          <p:cNvPr id="4" name="object 4"/>
          <p:cNvSpPr txBox="1"/>
          <p:nvPr/>
        </p:nvSpPr>
        <p:spPr>
          <a:xfrm>
            <a:off x="535940" y="2084908"/>
            <a:ext cx="321945"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a:t>
            </a:r>
            <a:r>
              <a:rPr sz="2200" spc="-15" dirty="0">
                <a:latin typeface="Calibri"/>
                <a:cs typeface="Calibri"/>
              </a:rPr>
              <a:t>i</a:t>
            </a:r>
            <a:r>
              <a:rPr sz="2200" spc="-5" dirty="0">
                <a:latin typeface="Calibri"/>
                <a:cs typeface="Calibri"/>
              </a:rPr>
              <a:t>i)</a:t>
            </a:r>
            <a:endParaRPr sz="2200">
              <a:latin typeface="Calibri"/>
              <a:cs typeface="Calibri"/>
            </a:endParaRPr>
          </a:p>
        </p:txBody>
      </p:sp>
      <p:sp>
        <p:nvSpPr>
          <p:cNvPr id="5" name="object 5"/>
          <p:cNvSpPr txBox="1"/>
          <p:nvPr/>
        </p:nvSpPr>
        <p:spPr>
          <a:xfrm>
            <a:off x="535940" y="2823210"/>
            <a:ext cx="386080" cy="36068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libri"/>
                <a:cs typeface="Calibri"/>
              </a:rPr>
              <a:t>(i</a:t>
            </a:r>
            <a:r>
              <a:rPr sz="2200" spc="-15" dirty="0">
                <a:latin typeface="Calibri"/>
                <a:cs typeface="Calibri"/>
              </a:rPr>
              <a:t>i</a:t>
            </a:r>
            <a:r>
              <a:rPr sz="2200" spc="-5" dirty="0">
                <a:latin typeface="Calibri"/>
                <a:cs typeface="Calibri"/>
              </a:rPr>
              <a:t>i)</a:t>
            </a:r>
            <a:endParaRPr sz="2200">
              <a:latin typeface="Calibri"/>
              <a:cs typeface="Calibri"/>
            </a:endParaRPr>
          </a:p>
        </p:txBody>
      </p:sp>
      <p:sp>
        <p:nvSpPr>
          <p:cNvPr id="6" name="object 6"/>
          <p:cNvSpPr txBox="1"/>
          <p:nvPr/>
        </p:nvSpPr>
        <p:spPr>
          <a:xfrm>
            <a:off x="535940" y="1347597"/>
            <a:ext cx="7807959" cy="1835785"/>
          </a:xfrm>
          <a:prstGeom prst="rect">
            <a:avLst/>
          </a:prstGeom>
        </p:spPr>
        <p:txBody>
          <a:bodyPr vert="horz" wrap="square" lIns="0" tIns="12065" rIns="0" bIns="0" rtlCol="0">
            <a:spAutoFit/>
          </a:bodyPr>
          <a:lstStyle/>
          <a:p>
            <a:pPr marL="584200" marR="8890" indent="-572135">
              <a:lnSpc>
                <a:spcPct val="100000"/>
              </a:lnSpc>
              <a:spcBef>
                <a:spcPts val="95"/>
              </a:spcBef>
              <a:tabLst>
                <a:tab pos="584200" algn="l"/>
              </a:tabLst>
            </a:pPr>
            <a:r>
              <a:rPr sz="2200" spc="-5" dirty="0">
                <a:latin typeface="Calibri"/>
                <a:cs typeface="Calibri"/>
              </a:rPr>
              <a:t>(i)	</a:t>
            </a:r>
            <a:r>
              <a:rPr sz="2200" spc="-15" dirty="0">
                <a:latin typeface="Calibri"/>
                <a:cs typeface="Calibri"/>
              </a:rPr>
              <a:t>By </a:t>
            </a:r>
            <a:r>
              <a:rPr sz="2200" spc="-5" dirty="0">
                <a:latin typeface="Calibri"/>
                <a:cs typeface="Calibri"/>
              </a:rPr>
              <a:t>deposit </a:t>
            </a:r>
            <a:r>
              <a:rPr sz="2200" dirty="0">
                <a:latin typeface="Calibri"/>
                <a:cs typeface="Calibri"/>
              </a:rPr>
              <a:t>of </a:t>
            </a:r>
            <a:r>
              <a:rPr sz="2200" spc="-5" dirty="0">
                <a:latin typeface="Calibri"/>
                <a:cs typeface="Calibri"/>
              </a:rPr>
              <a:t>a </a:t>
            </a:r>
            <a:r>
              <a:rPr sz="2200" spc="-15" dirty="0">
                <a:latin typeface="Calibri"/>
                <a:cs typeface="Calibri"/>
              </a:rPr>
              <a:t>new </a:t>
            </a:r>
            <a:r>
              <a:rPr sz="2200" spc="-25" dirty="0">
                <a:latin typeface="Calibri"/>
                <a:cs typeface="Calibri"/>
              </a:rPr>
              <a:t>proxy </a:t>
            </a:r>
            <a:r>
              <a:rPr sz="2200" spc="-5" dirty="0">
                <a:latin typeface="Calibri"/>
                <a:cs typeface="Calibri"/>
              </a:rPr>
              <a:t>within the time </a:t>
            </a:r>
            <a:r>
              <a:rPr sz="2200" spc="-10" dirty="0">
                <a:latin typeface="Calibri"/>
                <a:cs typeface="Calibri"/>
              </a:rPr>
              <a:t>stipulated </a:t>
            </a:r>
            <a:r>
              <a:rPr sz="2200" spc="-15" dirty="0">
                <a:latin typeface="Calibri"/>
                <a:cs typeface="Calibri"/>
              </a:rPr>
              <a:t>for </a:t>
            </a:r>
            <a:r>
              <a:rPr sz="2200" spc="-10" dirty="0">
                <a:latin typeface="Calibri"/>
                <a:cs typeface="Calibri"/>
              </a:rPr>
              <a:t>deposit  </a:t>
            </a:r>
            <a:r>
              <a:rPr sz="2200" spc="-5" dirty="0">
                <a:latin typeface="Calibri"/>
                <a:cs typeface="Calibri"/>
              </a:rPr>
              <a:t>of</a:t>
            </a:r>
            <a:r>
              <a:rPr sz="2200" dirty="0">
                <a:latin typeface="Calibri"/>
                <a:cs typeface="Calibri"/>
              </a:rPr>
              <a:t> </a:t>
            </a:r>
            <a:r>
              <a:rPr sz="2200" spc="-20" dirty="0">
                <a:latin typeface="Calibri"/>
                <a:cs typeface="Calibri"/>
              </a:rPr>
              <a:t>proxies</a:t>
            </a:r>
            <a:endParaRPr sz="2200">
              <a:latin typeface="Calibri"/>
              <a:cs typeface="Calibri"/>
            </a:endParaRPr>
          </a:p>
          <a:p>
            <a:pPr marL="584200">
              <a:lnSpc>
                <a:spcPct val="100000"/>
              </a:lnSpc>
              <a:spcBef>
                <a:spcPts val="525"/>
              </a:spcBef>
            </a:pPr>
            <a:r>
              <a:rPr sz="2200" spc="-15" dirty="0">
                <a:latin typeface="Calibri"/>
                <a:cs typeface="Calibri"/>
              </a:rPr>
              <a:t>By </a:t>
            </a:r>
            <a:r>
              <a:rPr sz="2200" spc="-5" dirty="0">
                <a:latin typeface="Calibri"/>
                <a:cs typeface="Calibri"/>
              </a:rPr>
              <a:t>the member </a:t>
            </a:r>
            <a:r>
              <a:rPr sz="2200" spc="-10" dirty="0">
                <a:latin typeface="Calibri"/>
                <a:cs typeface="Calibri"/>
              </a:rPr>
              <a:t>himself </a:t>
            </a:r>
            <a:r>
              <a:rPr sz="2200" spc="-15" dirty="0">
                <a:latin typeface="Calibri"/>
                <a:cs typeface="Calibri"/>
              </a:rPr>
              <a:t>attending </a:t>
            </a:r>
            <a:r>
              <a:rPr sz="2200" spc="-5" dirty="0">
                <a:latin typeface="Calibri"/>
                <a:cs typeface="Calibri"/>
              </a:rPr>
              <a:t>&amp; </a:t>
            </a:r>
            <a:r>
              <a:rPr sz="2200" spc="-10" dirty="0">
                <a:latin typeface="Calibri"/>
                <a:cs typeface="Calibri"/>
              </a:rPr>
              <a:t>voting </a:t>
            </a:r>
            <a:r>
              <a:rPr sz="2200" spc="-20" dirty="0">
                <a:latin typeface="Calibri"/>
                <a:cs typeface="Calibri"/>
              </a:rPr>
              <a:t>before </a:t>
            </a:r>
            <a:r>
              <a:rPr sz="2200" spc="-5" dirty="0">
                <a:latin typeface="Calibri"/>
                <a:cs typeface="Calibri"/>
              </a:rPr>
              <a:t>the </a:t>
            </a:r>
            <a:r>
              <a:rPr sz="2200" spc="-20" dirty="0">
                <a:latin typeface="Calibri"/>
                <a:cs typeface="Calibri"/>
              </a:rPr>
              <a:t>proxy</a:t>
            </a:r>
            <a:r>
              <a:rPr sz="2200" spc="160" dirty="0">
                <a:latin typeface="Calibri"/>
                <a:cs typeface="Calibri"/>
              </a:rPr>
              <a:t> </a:t>
            </a:r>
            <a:r>
              <a:rPr sz="2200" spc="-10" dirty="0">
                <a:latin typeface="Calibri"/>
                <a:cs typeface="Calibri"/>
              </a:rPr>
              <a:t>has</a:t>
            </a:r>
            <a:endParaRPr sz="2200">
              <a:latin typeface="Calibri"/>
              <a:cs typeface="Calibri"/>
            </a:endParaRPr>
          </a:p>
          <a:p>
            <a:pPr marL="584200">
              <a:lnSpc>
                <a:spcPct val="100000"/>
              </a:lnSpc>
              <a:spcBef>
                <a:spcPts val="5"/>
              </a:spcBef>
            </a:pPr>
            <a:r>
              <a:rPr sz="2200" spc="-15" dirty="0">
                <a:latin typeface="Calibri"/>
                <a:cs typeface="Calibri"/>
              </a:rPr>
              <a:t>voted</a:t>
            </a:r>
            <a:endParaRPr sz="2200">
              <a:latin typeface="Calibri"/>
              <a:cs typeface="Calibri"/>
            </a:endParaRPr>
          </a:p>
          <a:p>
            <a:pPr marL="584200">
              <a:lnSpc>
                <a:spcPct val="100000"/>
              </a:lnSpc>
              <a:spcBef>
                <a:spcPts val="530"/>
              </a:spcBef>
            </a:pPr>
            <a:r>
              <a:rPr sz="2200" spc="-15" dirty="0">
                <a:latin typeface="Calibri"/>
                <a:cs typeface="Calibri"/>
              </a:rPr>
              <a:t>By </a:t>
            </a:r>
            <a:r>
              <a:rPr sz="2200" spc="-5" dirty="0">
                <a:latin typeface="Calibri"/>
                <a:cs typeface="Calibri"/>
              </a:rPr>
              <a:t>the </a:t>
            </a:r>
            <a:r>
              <a:rPr sz="2200" spc="-10" dirty="0">
                <a:latin typeface="Calibri"/>
                <a:cs typeface="Calibri"/>
              </a:rPr>
              <a:t>death </a:t>
            </a:r>
            <a:r>
              <a:rPr sz="2200" dirty="0">
                <a:latin typeface="Calibri"/>
                <a:cs typeface="Calibri"/>
              </a:rPr>
              <a:t>or </a:t>
            </a:r>
            <a:r>
              <a:rPr sz="2200" spc="-5" dirty="0">
                <a:latin typeface="Calibri"/>
                <a:cs typeface="Calibri"/>
              </a:rPr>
              <a:t>insanity of the </a:t>
            </a:r>
            <a:r>
              <a:rPr sz="2200" spc="-10" dirty="0">
                <a:latin typeface="Calibri"/>
                <a:cs typeface="Calibri"/>
              </a:rPr>
              <a:t>appointer by </a:t>
            </a:r>
            <a:r>
              <a:rPr sz="2200" spc="-15" dirty="0">
                <a:latin typeface="Calibri"/>
                <a:cs typeface="Calibri"/>
              </a:rPr>
              <a:t>revocation </a:t>
            </a:r>
            <a:r>
              <a:rPr sz="2200" spc="-5" dirty="0">
                <a:latin typeface="Calibri"/>
                <a:cs typeface="Calibri"/>
              </a:rPr>
              <a:t>of</a:t>
            </a:r>
            <a:r>
              <a:rPr sz="2200" spc="120" dirty="0">
                <a:latin typeface="Calibri"/>
                <a:cs typeface="Calibri"/>
              </a:rPr>
              <a:t> </a:t>
            </a:r>
            <a:r>
              <a:rPr sz="2200" spc="-25" dirty="0">
                <a:latin typeface="Calibri"/>
                <a:cs typeface="Calibri"/>
              </a:rPr>
              <a:t>proxy</a:t>
            </a:r>
            <a:endParaRPr sz="2200">
              <a:latin typeface="Calibri"/>
              <a:cs typeface="Calibri"/>
            </a:endParaRPr>
          </a:p>
        </p:txBody>
      </p:sp>
      <p:sp>
        <p:nvSpPr>
          <p:cNvPr id="7" name="object 7"/>
          <p:cNvSpPr txBox="1"/>
          <p:nvPr/>
        </p:nvSpPr>
        <p:spPr>
          <a:xfrm>
            <a:off x="688340" y="3495247"/>
            <a:ext cx="8023225" cy="2979420"/>
          </a:xfrm>
          <a:prstGeom prst="rect">
            <a:avLst/>
          </a:prstGeom>
        </p:spPr>
        <p:txBody>
          <a:bodyPr vert="horz" wrap="square" lIns="0" tIns="104775" rIns="0" bIns="0" rtlCol="0">
            <a:spAutoFit/>
          </a:bodyPr>
          <a:lstStyle/>
          <a:p>
            <a:pPr marL="578485">
              <a:lnSpc>
                <a:spcPct val="100000"/>
              </a:lnSpc>
              <a:spcBef>
                <a:spcPts val="825"/>
              </a:spcBef>
            </a:pPr>
            <a:r>
              <a:rPr sz="4400" b="1" dirty="0">
                <a:latin typeface="Calibri"/>
                <a:cs typeface="Calibri"/>
              </a:rPr>
              <a:t>Inspection of </a:t>
            </a:r>
            <a:r>
              <a:rPr sz="4400" b="1" spc="-15" dirty="0">
                <a:latin typeface="Calibri"/>
                <a:cs typeface="Calibri"/>
              </a:rPr>
              <a:t>list </a:t>
            </a:r>
            <a:r>
              <a:rPr sz="4400" b="1" spc="-10" dirty="0">
                <a:latin typeface="Calibri"/>
                <a:cs typeface="Calibri"/>
              </a:rPr>
              <a:t>of</a:t>
            </a:r>
            <a:r>
              <a:rPr sz="4400" b="1" spc="-25" dirty="0">
                <a:latin typeface="Calibri"/>
                <a:cs typeface="Calibri"/>
              </a:rPr>
              <a:t> </a:t>
            </a:r>
            <a:r>
              <a:rPr sz="4400" b="1" spc="-20" dirty="0">
                <a:latin typeface="Calibri"/>
                <a:cs typeface="Calibri"/>
              </a:rPr>
              <a:t>Proxies</a:t>
            </a:r>
            <a:endParaRPr sz="4400">
              <a:latin typeface="Calibri"/>
              <a:cs typeface="Calibri"/>
            </a:endParaRPr>
          </a:p>
          <a:p>
            <a:pPr marL="355600" marR="448945" indent="-343535">
              <a:lnSpc>
                <a:spcPct val="100000"/>
              </a:lnSpc>
              <a:spcBef>
                <a:spcPts val="355"/>
              </a:spcBef>
              <a:buFont typeface="Arial"/>
              <a:buChar char="•"/>
              <a:tabLst>
                <a:tab pos="355600" algn="l"/>
                <a:tab pos="356235" algn="l"/>
              </a:tabLst>
            </a:pPr>
            <a:r>
              <a:rPr sz="2200" spc="-20" dirty="0">
                <a:latin typeface="Calibri"/>
                <a:cs typeface="Calibri"/>
              </a:rPr>
              <a:t>Every </a:t>
            </a:r>
            <a:r>
              <a:rPr sz="2200" spc="-10" dirty="0">
                <a:latin typeface="Calibri"/>
                <a:cs typeface="Calibri"/>
              </a:rPr>
              <a:t>member entitled </a:t>
            </a:r>
            <a:r>
              <a:rPr sz="2200" spc="-20" dirty="0">
                <a:latin typeface="Calibri"/>
                <a:cs typeface="Calibri"/>
              </a:rPr>
              <a:t>to </a:t>
            </a:r>
            <a:r>
              <a:rPr sz="2200" spc="-15" dirty="0">
                <a:latin typeface="Calibri"/>
                <a:cs typeface="Calibri"/>
              </a:rPr>
              <a:t>vote </a:t>
            </a:r>
            <a:r>
              <a:rPr sz="2200" spc="-5" dirty="0">
                <a:latin typeface="Calibri"/>
                <a:cs typeface="Calibri"/>
              </a:rPr>
              <a:t>is </a:t>
            </a:r>
            <a:r>
              <a:rPr sz="2200" spc="-10" dirty="0">
                <a:latin typeface="Calibri"/>
                <a:cs typeface="Calibri"/>
              </a:rPr>
              <a:t>entitled </a:t>
            </a:r>
            <a:r>
              <a:rPr sz="2200" spc="-20" dirty="0">
                <a:latin typeface="Calibri"/>
                <a:cs typeface="Calibri"/>
              </a:rPr>
              <a:t>to </a:t>
            </a:r>
            <a:r>
              <a:rPr sz="2200" spc="-5" dirty="0">
                <a:latin typeface="Calibri"/>
                <a:cs typeface="Calibri"/>
              </a:rPr>
              <a:t>inspect the </a:t>
            </a:r>
            <a:r>
              <a:rPr sz="2200" spc="-20" dirty="0">
                <a:latin typeface="Calibri"/>
                <a:cs typeface="Calibri"/>
              </a:rPr>
              <a:t>proxies  </a:t>
            </a:r>
            <a:r>
              <a:rPr sz="2200" spc="-10" dirty="0">
                <a:latin typeface="Calibri"/>
                <a:cs typeface="Calibri"/>
              </a:rPr>
              <a:t>lodged </a:t>
            </a:r>
            <a:r>
              <a:rPr sz="2200" spc="-5" dirty="0">
                <a:latin typeface="Calibri"/>
                <a:cs typeface="Calibri"/>
              </a:rPr>
              <a:t>with</a:t>
            </a:r>
            <a:r>
              <a:rPr sz="2200" spc="5" dirty="0">
                <a:latin typeface="Calibri"/>
                <a:cs typeface="Calibri"/>
              </a:rPr>
              <a:t> </a:t>
            </a:r>
            <a:r>
              <a:rPr sz="2200" spc="-5" dirty="0">
                <a:latin typeface="Calibri"/>
                <a:cs typeface="Calibri"/>
              </a:rPr>
              <a:t>it.</a:t>
            </a:r>
            <a:endParaRPr sz="2200">
              <a:latin typeface="Calibri"/>
              <a:cs typeface="Calibri"/>
            </a:endParaRPr>
          </a:p>
          <a:p>
            <a:pPr marL="355600" marR="175260" indent="-343535">
              <a:lnSpc>
                <a:spcPct val="100000"/>
              </a:lnSpc>
              <a:spcBef>
                <a:spcPts val="525"/>
              </a:spcBef>
              <a:buFont typeface="Arial"/>
              <a:buChar char="•"/>
              <a:tabLst>
                <a:tab pos="355600" algn="l"/>
                <a:tab pos="356235" algn="l"/>
              </a:tabLst>
            </a:pPr>
            <a:r>
              <a:rPr sz="2200" spc="-10" dirty="0">
                <a:latin typeface="Calibri"/>
                <a:cs typeface="Calibri"/>
              </a:rPr>
              <a:t>Such </a:t>
            </a:r>
            <a:r>
              <a:rPr sz="2200" spc="-5" dirty="0">
                <a:latin typeface="Calibri"/>
                <a:cs typeface="Calibri"/>
              </a:rPr>
              <a:t>inspection </a:t>
            </a:r>
            <a:r>
              <a:rPr sz="2200" spc="-15" dirty="0">
                <a:latin typeface="Calibri"/>
                <a:cs typeface="Calibri"/>
              </a:rPr>
              <a:t>can </a:t>
            </a:r>
            <a:r>
              <a:rPr sz="2200" spc="-5" dirty="0">
                <a:latin typeface="Calibri"/>
                <a:cs typeface="Calibri"/>
              </a:rPr>
              <a:t>be done only during the </a:t>
            </a:r>
            <a:r>
              <a:rPr sz="2200" spc="-10" dirty="0">
                <a:latin typeface="Calibri"/>
                <a:cs typeface="Calibri"/>
              </a:rPr>
              <a:t>business </a:t>
            </a:r>
            <a:r>
              <a:rPr sz="2200" spc="-15" dirty="0">
                <a:latin typeface="Calibri"/>
                <a:cs typeface="Calibri"/>
              </a:rPr>
              <a:t>hours </a:t>
            </a:r>
            <a:r>
              <a:rPr sz="2200" spc="-5" dirty="0">
                <a:latin typeface="Calibri"/>
                <a:cs typeface="Calibri"/>
              </a:rPr>
              <a:t>of the  </a:t>
            </a:r>
            <a:r>
              <a:rPr sz="2200" spc="-35" dirty="0">
                <a:latin typeface="Calibri"/>
                <a:cs typeface="Calibri"/>
              </a:rPr>
              <a:t>company,</a:t>
            </a:r>
            <a:endParaRPr sz="2200">
              <a:latin typeface="Calibri"/>
              <a:cs typeface="Calibri"/>
            </a:endParaRPr>
          </a:p>
          <a:p>
            <a:pPr marL="355600" indent="-343535">
              <a:lnSpc>
                <a:spcPct val="100000"/>
              </a:lnSpc>
              <a:spcBef>
                <a:spcPts val="530"/>
              </a:spcBef>
              <a:buFont typeface="Arial"/>
              <a:buChar char="•"/>
              <a:tabLst>
                <a:tab pos="355600" algn="l"/>
                <a:tab pos="356235" algn="l"/>
              </a:tabLst>
            </a:pPr>
            <a:r>
              <a:rPr sz="2200" spc="-35" dirty="0">
                <a:latin typeface="Calibri"/>
                <a:cs typeface="Calibri"/>
              </a:rPr>
              <a:t>At </a:t>
            </a:r>
            <a:r>
              <a:rPr sz="2200" spc="-10" dirty="0">
                <a:latin typeface="Calibri"/>
                <a:cs typeface="Calibri"/>
              </a:rPr>
              <a:t>least </a:t>
            </a:r>
            <a:r>
              <a:rPr sz="2200" spc="-5" dirty="0">
                <a:latin typeface="Calibri"/>
                <a:cs typeface="Calibri"/>
              </a:rPr>
              <a:t>3 </a:t>
            </a:r>
            <a:r>
              <a:rPr sz="2200" spc="-20" dirty="0">
                <a:latin typeface="Calibri"/>
                <a:cs typeface="Calibri"/>
              </a:rPr>
              <a:t>days </a:t>
            </a:r>
            <a:r>
              <a:rPr sz="2200" spc="-10" dirty="0">
                <a:latin typeface="Calibri"/>
                <a:cs typeface="Calibri"/>
              </a:rPr>
              <a:t>notice </a:t>
            </a:r>
            <a:r>
              <a:rPr sz="2200" spc="-5" dirty="0">
                <a:latin typeface="Calibri"/>
                <a:cs typeface="Calibri"/>
              </a:rPr>
              <a:t>in writing of </a:t>
            </a:r>
            <a:r>
              <a:rPr sz="2200" spc="-15" dirty="0">
                <a:latin typeface="Calibri"/>
                <a:cs typeface="Calibri"/>
              </a:rPr>
              <a:t>intention to </a:t>
            </a:r>
            <a:r>
              <a:rPr sz="2200" spc="-5" dirty="0">
                <a:latin typeface="Calibri"/>
                <a:cs typeface="Calibri"/>
              </a:rPr>
              <a:t>do so has been</a:t>
            </a:r>
            <a:r>
              <a:rPr sz="2200" spc="220" dirty="0">
                <a:latin typeface="Calibri"/>
                <a:cs typeface="Calibri"/>
              </a:rPr>
              <a:t> </a:t>
            </a:r>
            <a:r>
              <a:rPr sz="2200" spc="-10" dirty="0">
                <a:latin typeface="Calibri"/>
                <a:cs typeface="Calibri"/>
              </a:rPr>
              <a:t>given</a:t>
            </a:r>
            <a:endParaRPr sz="2200">
              <a:latin typeface="Calibri"/>
              <a:cs typeface="Calibri"/>
            </a:endParaRPr>
          </a:p>
          <a:p>
            <a:pPr marL="355600">
              <a:lnSpc>
                <a:spcPct val="100000"/>
              </a:lnSpc>
              <a:spcBef>
                <a:spcPts val="5"/>
              </a:spcBef>
            </a:pPr>
            <a:r>
              <a:rPr sz="2200" spc="-20" dirty="0">
                <a:latin typeface="Calibri"/>
                <a:cs typeface="Calibri"/>
              </a:rPr>
              <a:t>to </a:t>
            </a:r>
            <a:r>
              <a:rPr sz="2200" spc="-5" dirty="0">
                <a:latin typeface="Calibri"/>
                <a:cs typeface="Calibri"/>
              </a:rPr>
              <a:t>the</a:t>
            </a:r>
            <a:r>
              <a:rPr sz="2200" spc="30" dirty="0">
                <a:latin typeface="Calibri"/>
                <a:cs typeface="Calibri"/>
              </a:rPr>
              <a:t> </a:t>
            </a:r>
            <a:r>
              <a:rPr sz="2200" spc="-30" dirty="0">
                <a:latin typeface="Calibri"/>
                <a:cs typeface="Calibri"/>
              </a:rPr>
              <a:t>company.</a:t>
            </a:r>
            <a:endParaRPr sz="2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6078" y="327786"/>
            <a:ext cx="6774180" cy="939800"/>
          </a:xfrm>
          <a:prstGeom prst="rect">
            <a:avLst/>
          </a:prstGeom>
        </p:spPr>
        <p:txBody>
          <a:bodyPr vert="horz" wrap="square" lIns="0" tIns="12700" rIns="0" bIns="0" rtlCol="0">
            <a:spAutoFit/>
          </a:bodyPr>
          <a:lstStyle/>
          <a:p>
            <a:pPr marL="12700">
              <a:lnSpc>
                <a:spcPct val="100000"/>
              </a:lnSpc>
              <a:spcBef>
                <a:spcPts val="100"/>
              </a:spcBef>
            </a:pPr>
            <a:r>
              <a:rPr sz="6000" spc="-5" dirty="0"/>
              <a:t>Meaning </a:t>
            </a:r>
            <a:r>
              <a:rPr sz="6000" dirty="0"/>
              <a:t>of</a:t>
            </a:r>
            <a:r>
              <a:rPr sz="6000" spc="-60" dirty="0"/>
              <a:t> </a:t>
            </a:r>
            <a:r>
              <a:rPr sz="6000" spc="-5" dirty="0"/>
              <a:t>Meetings</a:t>
            </a:r>
            <a:endParaRPr sz="6000"/>
          </a:p>
        </p:txBody>
      </p:sp>
      <p:sp>
        <p:nvSpPr>
          <p:cNvPr id="3" name="object 3"/>
          <p:cNvSpPr txBox="1"/>
          <p:nvPr/>
        </p:nvSpPr>
        <p:spPr>
          <a:xfrm>
            <a:off x="535940" y="1610309"/>
            <a:ext cx="8053070" cy="5362365"/>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Lst>
            </a:pPr>
            <a:r>
              <a:rPr sz="2800" b="1" spc="-5" dirty="0">
                <a:latin typeface="Calibri"/>
                <a:cs typeface="Calibri"/>
              </a:rPr>
              <a:t>The </a:t>
            </a:r>
            <a:r>
              <a:rPr sz="2800" b="1" spc="-15" dirty="0">
                <a:latin typeface="Calibri"/>
                <a:cs typeface="Calibri"/>
              </a:rPr>
              <a:t>word </a:t>
            </a:r>
            <a:r>
              <a:rPr sz="2800" b="1" spc="-5" dirty="0">
                <a:latin typeface="Calibri"/>
                <a:cs typeface="Calibri"/>
              </a:rPr>
              <a:t>“meetings” in </a:t>
            </a:r>
            <a:r>
              <a:rPr sz="2800" b="1" spc="-25" dirty="0">
                <a:latin typeface="Calibri"/>
                <a:cs typeface="Calibri"/>
              </a:rPr>
              <a:t>context </a:t>
            </a:r>
            <a:r>
              <a:rPr sz="2800" b="1" spc="-5" dirty="0">
                <a:latin typeface="Calibri"/>
                <a:cs typeface="Calibri"/>
              </a:rPr>
              <a:t>of </a:t>
            </a:r>
            <a:r>
              <a:rPr sz="2800" b="1" spc="-15" dirty="0">
                <a:latin typeface="Calibri"/>
                <a:cs typeface="Calibri"/>
              </a:rPr>
              <a:t>company </a:t>
            </a:r>
            <a:r>
              <a:rPr sz="2800" b="1" spc="-5" dirty="0">
                <a:latin typeface="Calibri"/>
                <a:cs typeface="Calibri"/>
              </a:rPr>
              <a:t>means  a </a:t>
            </a:r>
            <a:r>
              <a:rPr sz="2800" b="1" spc="-15" dirty="0">
                <a:latin typeface="Calibri"/>
                <a:cs typeface="Calibri"/>
              </a:rPr>
              <a:t>gathering </a:t>
            </a:r>
            <a:r>
              <a:rPr sz="2800" b="1" spc="-5" dirty="0">
                <a:latin typeface="Calibri"/>
                <a:cs typeface="Calibri"/>
              </a:rPr>
              <a:t>or assembly of </a:t>
            </a:r>
            <a:r>
              <a:rPr sz="2800" b="1" spc="-15" dirty="0">
                <a:latin typeface="Calibri"/>
                <a:cs typeface="Calibri"/>
              </a:rPr>
              <a:t>directors </a:t>
            </a:r>
            <a:r>
              <a:rPr sz="2800" b="1" spc="-5" dirty="0">
                <a:latin typeface="Calibri"/>
                <a:cs typeface="Calibri"/>
              </a:rPr>
              <a:t>or </a:t>
            </a:r>
            <a:r>
              <a:rPr sz="2800" b="1" spc="-10" dirty="0">
                <a:latin typeface="Calibri"/>
                <a:cs typeface="Calibri"/>
              </a:rPr>
              <a:t>shareholders  </a:t>
            </a:r>
            <a:r>
              <a:rPr sz="2800" b="1" spc="-5" dirty="0">
                <a:latin typeface="Calibri"/>
                <a:cs typeface="Calibri"/>
              </a:rPr>
              <a:t>or of both </a:t>
            </a:r>
            <a:r>
              <a:rPr sz="2800" b="1" spc="-20" dirty="0">
                <a:latin typeface="Calibri"/>
                <a:cs typeface="Calibri"/>
              </a:rPr>
              <a:t>for </a:t>
            </a:r>
            <a:r>
              <a:rPr sz="2800" b="1" spc="-10" dirty="0">
                <a:latin typeface="Calibri"/>
                <a:cs typeface="Calibri"/>
              </a:rPr>
              <a:t>taking </a:t>
            </a:r>
            <a:r>
              <a:rPr sz="2800" b="1" spc="-5" dirty="0">
                <a:latin typeface="Calibri"/>
                <a:cs typeface="Calibri"/>
              </a:rPr>
              <a:t>decisions on the </a:t>
            </a:r>
            <a:r>
              <a:rPr sz="2800" b="1" spc="-10" dirty="0">
                <a:latin typeface="Calibri"/>
                <a:cs typeface="Calibri"/>
              </a:rPr>
              <a:t>agenda </a:t>
            </a:r>
            <a:r>
              <a:rPr sz="2800" b="1" spc="-20" dirty="0">
                <a:latin typeface="Calibri"/>
                <a:cs typeface="Calibri"/>
              </a:rPr>
              <a:t>before  </a:t>
            </a:r>
            <a:r>
              <a:rPr sz="2800" b="1" dirty="0">
                <a:latin typeface="Calibri"/>
                <a:cs typeface="Calibri"/>
              </a:rPr>
              <a:t>them.</a:t>
            </a:r>
            <a:endParaRPr sz="2800">
              <a:latin typeface="Calibri"/>
              <a:cs typeface="Calibri"/>
            </a:endParaRPr>
          </a:p>
          <a:p>
            <a:pPr marL="355600" marR="10795" indent="-342900">
              <a:lnSpc>
                <a:spcPct val="100000"/>
              </a:lnSpc>
              <a:spcBef>
                <a:spcPts val="675"/>
              </a:spcBef>
              <a:buFont typeface="Arial"/>
              <a:buChar char="•"/>
              <a:tabLst>
                <a:tab pos="354965" algn="l"/>
                <a:tab pos="355600" algn="l"/>
              </a:tabLst>
            </a:pPr>
            <a:r>
              <a:rPr sz="2800" b="1" spc="-20" dirty="0">
                <a:latin typeface="Calibri"/>
                <a:cs typeface="Calibri"/>
              </a:rPr>
              <a:t>Basically, </a:t>
            </a:r>
            <a:r>
              <a:rPr sz="2800" b="1" spc="-5" dirty="0">
                <a:latin typeface="Calibri"/>
                <a:cs typeface="Calibri"/>
              </a:rPr>
              <a:t>these people has been </a:t>
            </a:r>
            <a:r>
              <a:rPr sz="2800" b="1" spc="-15" dirty="0">
                <a:latin typeface="Calibri"/>
                <a:cs typeface="Calibri"/>
              </a:rPr>
              <a:t>convened </a:t>
            </a:r>
            <a:r>
              <a:rPr sz="2800" b="1" spc="-20" dirty="0">
                <a:latin typeface="Calibri"/>
                <a:cs typeface="Calibri"/>
              </a:rPr>
              <a:t>for </a:t>
            </a:r>
            <a:r>
              <a:rPr sz="2800" b="1" spc="-5" dirty="0">
                <a:latin typeface="Calibri"/>
                <a:cs typeface="Calibri"/>
              </a:rPr>
              <a:t>the  purpose of achieving a common </a:t>
            </a:r>
            <a:r>
              <a:rPr sz="2800" b="1" spc="-15" dirty="0">
                <a:latin typeface="Calibri"/>
                <a:cs typeface="Calibri"/>
              </a:rPr>
              <a:t>goal </a:t>
            </a:r>
            <a:r>
              <a:rPr sz="2800" b="1" spc="-10" dirty="0">
                <a:latin typeface="Calibri"/>
                <a:cs typeface="Calibri"/>
              </a:rPr>
              <a:t>through </a:t>
            </a:r>
            <a:r>
              <a:rPr sz="2800" b="1" spc="-15" dirty="0">
                <a:latin typeface="Calibri"/>
                <a:cs typeface="Calibri"/>
              </a:rPr>
              <a:t>verbal  interaction, </a:t>
            </a:r>
            <a:r>
              <a:rPr sz="2800" b="1" dirty="0">
                <a:latin typeface="Calibri"/>
                <a:cs typeface="Calibri"/>
              </a:rPr>
              <a:t>such as </a:t>
            </a:r>
            <a:r>
              <a:rPr sz="2800" b="1" spc="-5" dirty="0">
                <a:latin typeface="Calibri"/>
                <a:cs typeface="Calibri"/>
              </a:rPr>
              <a:t>sharing </a:t>
            </a:r>
            <a:r>
              <a:rPr sz="2800" b="1" spc="-10" dirty="0">
                <a:latin typeface="Calibri"/>
                <a:cs typeface="Calibri"/>
              </a:rPr>
              <a:t>information </a:t>
            </a:r>
            <a:r>
              <a:rPr sz="2800" b="1" spc="-5" dirty="0">
                <a:latin typeface="Calibri"/>
                <a:cs typeface="Calibri"/>
              </a:rPr>
              <a:t>or </a:t>
            </a:r>
            <a:r>
              <a:rPr sz="2800" b="1" spc="-10" dirty="0">
                <a:latin typeface="Calibri"/>
                <a:cs typeface="Calibri"/>
              </a:rPr>
              <a:t>reaching  agreement.</a:t>
            </a:r>
            <a:endParaRPr sz="2800">
              <a:latin typeface="Calibri"/>
              <a:cs typeface="Calibri"/>
            </a:endParaRPr>
          </a:p>
          <a:p>
            <a:pPr marL="355600" marR="92075" indent="-342900">
              <a:lnSpc>
                <a:spcPct val="100000"/>
              </a:lnSpc>
              <a:spcBef>
                <a:spcPts val="680"/>
              </a:spcBef>
              <a:buFont typeface="Arial"/>
              <a:buChar char="•"/>
              <a:tabLst>
                <a:tab pos="354965" algn="l"/>
                <a:tab pos="355600" algn="l"/>
                <a:tab pos="4318635" algn="l"/>
              </a:tabLst>
            </a:pPr>
            <a:r>
              <a:rPr lang="en-US" sz="2800" dirty="0" smtClean="0"/>
              <a:t>Sharp vs. Dawes (1971), the meeting is defined as “An assembly of people for a lawful purpose” or “the coming together of at least two persons for any lawful purpose.”</a:t>
            </a:r>
            <a:endParaRPr sz="2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18964" y="1342934"/>
            <a:ext cx="6707831" cy="469447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4676"/>
            <a:ext cx="4396740" cy="280263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971288" y="3413759"/>
            <a:ext cx="4172712" cy="33909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358378" y="6287261"/>
            <a:ext cx="501650" cy="356870"/>
          </a:xfrm>
          <a:custGeom>
            <a:avLst/>
            <a:gdLst/>
            <a:ahLst/>
            <a:cxnLst/>
            <a:rect l="l" t="t" r="r" b="b"/>
            <a:pathLst>
              <a:path w="501650" h="356870">
                <a:moveTo>
                  <a:pt x="323088" y="0"/>
                </a:moveTo>
                <a:lnTo>
                  <a:pt x="323088" y="89153"/>
                </a:lnTo>
                <a:lnTo>
                  <a:pt x="0" y="89153"/>
                </a:lnTo>
                <a:lnTo>
                  <a:pt x="0" y="267462"/>
                </a:lnTo>
                <a:lnTo>
                  <a:pt x="323088" y="267462"/>
                </a:lnTo>
                <a:lnTo>
                  <a:pt x="323088" y="356616"/>
                </a:lnTo>
                <a:lnTo>
                  <a:pt x="501396" y="178308"/>
                </a:lnTo>
                <a:lnTo>
                  <a:pt x="323088" y="0"/>
                </a:lnTo>
                <a:close/>
              </a:path>
            </a:pathLst>
          </a:custGeom>
          <a:solidFill>
            <a:srgbClr val="4F81BC"/>
          </a:solidFill>
        </p:spPr>
        <p:txBody>
          <a:bodyPr wrap="square" lIns="0" tIns="0" rIns="0" bIns="0" rtlCol="0"/>
          <a:lstStyle/>
          <a:p>
            <a:endParaRPr/>
          </a:p>
        </p:txBody>
      </p:sp>
      <p:sp>
        <p:nvSpPr>
          <p:cNvPr id="6" name="object 6"/>
          <p:cNvSpPr/>
          <p:nvPr/>
        </p:nvSpPr>
        <p:spPr>
          <a:xfrm>
            <a:off x="8358378" y="6287261"/>
            <a:ext cx="501650" cy="356870"/>
          </a:xfrm>
          <a:custGeom>
            <a:avLst/>
            <a:gdLst/>
            <a:ahLst/>
            <a:cxnLst/>
            <a:rect l="l" t="t" r="r" b="b"/>
            <a:pathLst>
              <a:path w="501650" h="356870">
                <a:moveTo>
                  <a:pt x="0" y="89153"/>
                </a:moveTo>
                <a:lnTo>
                  <a:pt x="323088" y="89153"/>
                </a:lnTo>
                <a:lnTo>
                  <a:pt x="323088" y="0"/>
                </a:lnTo>
                <a:lnTo>
                  <a:pt x="501396" y="178308"/>
                </a:lnTo>
                <a:lnTo>
                  <a:pt x="323088" y="356616"/>
                </a:lnTo>
                <a:lnTo>
                  <a:pt x="323088" y="267462"/>
                </a:lnTo>
                <a:lnTo>
                  <a:pt x="0" y="267462"/>
                </a:lnTo>
                <a:lnTo>
                  <a:pt x="0" y="89153"/>
                </a:lnTo>
                <a:close/>
              </a:path>
            </a:pathLst>
          </a:custGeom>
          <a:ln w="25908">
            <a:solidFill>
              <a:srgbClr val="385D89"/>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250" rIns="0" bIns="0" rtlCol="0">
            <a:spAutoFit/>
          </a:bodyPr>
          <a:lstStyle/>
          <a:p>
            <a:pPr marL="2053589" marR="5080" indent="-1788160">
              <a:lnSpc>
                <a:spcPct val="100000"/>
              </a:lnSpc>
              <a:spcBef>
                <a:spcPts val="100"/>
              </a:spcBef>
            </a:pPr>
            <a:r>
              <a:rPr sz="5400" spc="-5" dirty="0"/>
              <a:t>Annual </a:t>
            </a:r>
            <a:r>
              <a:rPr sz="5400" spc="-20" dirty="0"/>
              <a:t>General </a:t>
            </a:r>
            <a:r>
              <a:rPr sz="5400" spc="-5" dirty="0"/>
              <a:t>Meeting  </a:t>
            </a:r>
            <a:r>
              <a:rPr sz="5400" spc="5" dirty="0"/>
              <a:t>(Section</a:t>
            </a:r>
            <a:r>
              <a:rPr sz="5400" spc="-5" dirty="0"/>
              <a:t> </a:t>
            </a:r>
            <a:r>
              <a:rPr sz="5400" dirty="0"/>
              <a:t>96)</a:t>
            </a:r>
            <a:endParaRPr sz="5400"/>
          </a:p>
        </p:txBody>
      </p:sp>
      <p:sp>
        <p:nvSpPr>
          <p:cNvPr id="3" name="object 3"/>
          <p:cNvSpPr txBox="1"/>
          <p:nvPr/>
        </p:nvSpPr>
        <p:spPr>
          <a:xfrm>
            <a:off x="351942" y="1801114"/>
            <a:ext cx="8373745" cy="4269105"/>
          </a:xfrm>
          <a:prstGeom prst="rect">
            <a:avLst/>
          </a:prstGeom>
        </p:spPr>
        <p:txBody>
          <a:bodyPr vert="horz" wrap="square" lIns="0" tIns="12700" rIns="0" bIns="0" rtlCol="0">
            <a:spAutoFit/>
          </a:bodyPr>
          <a:lstStyle/>
          <a:p>
            <a:pPr marL="368300" marR="17780" indent="-342900">
              <a:lnSpc>
                <a:spcPct val="99900"/>
              </a:lnSpc>
              <a:spcBef>
                <a:spcPts val="100"/>
              </a:spcBef>
              <a:buFont typeface="Arial"/>
              <a:buChar char="•"/>
              <a:tabLst>
                <a:tab pos="367665" algn="l"/>
                <a:tab pos="368300" algn="l"/>
              </a:tabLst>
            </a:pPr>
            <a:r>
              <a:rPr sz="2400" b="1" spc="-5" dirty="0">
                <a:latin typeface="Comic Sans MS"/>
                <a:cs typeface="Comic Sans MS"/>
              </a:rPr>
              <a:t>Section 96(1) </a:t>
            </a:r>
            <a:r>
              <a:rPr sz="2400" b="1" dirty="0">
                <a:latin typeface="Comic Sans MS"/>
                <a:cs typeface="Comic Sans MS"/>
              </a:rPr>
              <a:t>of </a:t>
            </a:r>
            <a:r>
              <a:rPr sz="2400" b="1" spc="-5" dirty="0">
                <a:latin typeface="Comic Sans MS"/>
                <a:cs typeface="Comic Sans MS"/>
              </a:rPr>
              <a:t>the Companies Act,2013 </a:t>
            </a:r>
            <a:r>
              <a:rPr sz="2400" spc="-10" dirty="0">
                <a:latin typeface="Calibri"/>
                <a:cs typeface="Calibri"/>
              </a:rPr>
              <a:t>provides </a:t>
            </a:r>
            <a:r>
              <a:rPr sz="2400" spc="-5" dirty="0">
                <a:latin typeface="Calibri"/>
                <a:cs typeface="Calibri"/>
              </a:rPr>
              <a:t>that  every </a:t>
            </a:r>
            <a:r>
              <a:rPr sz="2400" spc="-35" dirty="0">
                <a:latin typeface="Calibri"/>
                <a:cs typeface="Calibri"/>
              </a:rPr>
              <a:t>company, </a:t>
            </a:r>
            <a:r>
              <a:rPr sz="2400" spc="-5" dirty="0">
                <a:latin typeface="Calibri"/>
                <a:cs typeface="Calibri"/>
              </a:rPr>
              <a:t>other </a:t>
            </a:r>
            <a:r>
              <a:rPr sz="2400" dirty="0">
                <a:latin typeface="Calibri"/>
                <a:cs typeface="Calibri"/>
              </a:rPr>
              <a:t>than </a:t>
            </a:r>
            <a:r>
              <a:rPr sz="2400" i="1" dirty="0">
                <a:latin typeface="Comic Sans MS"/>
                <a:cs typeface="Comic Sans MS"/>
              </a:rPr>
              <a:t>OPC</a:t>
            </a:r>
            <a:r>
              <a:rPr sz="2400" dirty="0">
                <a:latin typeface="Calibri"/>
                <a:cs typeface="Calibri"/>
              </a:rPr>
              <a:t>, </a:t>
            </a:r>
            <a:r>
              <a:rPr sz="2400" spc="-5" dirty="0">
                <a:latin typeface="Calibri"/>
                <a:cs typeface="Calibri"/>
              </a:rPr>
              <a:t>shall </a:t>
            </a:r>
            <a:r>
              <a:rPr sz="2400" dirty="0">
                <a:latin typeface="Calibri"/>
                <a:cs typeface="Calibri"/>
              </a:rPr>
              <a:t>in each </a:t>
            </a:r>
            <a:r>
              <a:rPr sz="2400" spc="-5" dirty="0">
                <a:latin typeface="Calibri"/>
                <a:cs typeface="Calibri"/>
              </a:rPr>
              <a:t>year hold </a:t>
            </a:r>
            <a:r>
              <a:rPr sz="2400" dirty="0">
                <a:latin typeface="Calibri"/>
                <a:cs typeface="Calibri"/>
              </a:rPr>
              <a:t>( in  addition </a:t>
            </a:r>
            <a:r>
              <a:rPr sz="2400" spc="-15" dirty="0">
                <a:latin typeface="Calibri"/>
                <a:cs typeface="Calibri"/>
              </a:rPr>
              <a:t>to </a:t>
            </a:r>
            <a:r>
              <a:rPr sz="2400" spc="-20" dirty="0">
                <a:latin typeface="Calibri"/>
                <a:cs typeface="Calibri"/>
              </a:rPr>
              <a:t>any </a:t>
            </a:r>
            <a:r>
              <a:rPr sz="2400" spc="-5" dirty="0">
                <a:latin typeface="Calibri"/>
                <a:cs typeface="Calibri"/>
              </a:rPr>
              <a:t>other meetings </a:t>
            </a:r>
            <a:r>
              <a:rPr sz="2400" dirty="0">
                <a:latin typeface="Calibri"/>
                <a:cs typeface="Calibri"/>
              </a:rPr>
              <a:t>) </a:t>
            </a:r>
            <a:r>
              <a:rPr sz="2400" spc="-15" dirty="0">
                <a:latin typeface="Calibri"/>
                <a:cs typeface="Calibri"/>
              </a:rPr>
              <a:t>at </a:t>
            </a:r>
            <a:r>
              <a:rPr sz="2400" spc="-5" dirty="0">
                <a:latin typeface="Calibri"/>
                <a:cs typeface="Calibri"/>
              </a:rPr>
              <a:t>least one </a:t>
            </a:r>
            <a:r>
              <a:rPr sz="2400" dirty="0">
                <a:latin typeface="Calibri"/>
                <a:cs typeface="Calibri"/>
              </a:rPr>
              <a:t>meeting </a:t>
            </a:r>
            <a:r>
              <a:rPr sz="2400" spc="-5" dirty="0">
                <a:latin typeface="Calibri"/>
                <a:cs typeface="Calibri"/>
              </a:rPr>
              <a:t>of </a:t>
            </a:r>
            <a:r>
              <a:rPr sz="2400" dirty="0">
                <a:latin typeface="Calibri"/>
                <a:cs typeface="Calibri"/>
              </a:rPr>
              <a:t>its  </a:t>
            </a:r>
            <a:r>
              <a:rPr sz="2400" spc="-10" dirty="0">
                <a:latin typeface="Calibri"/>
                <a:cs typeface="Calibri"/>
              </a:rPr>
              <a:t>shareholders </a:t>
            </a:r>
            <a:r>
              <a:rPr sz="2400" dirty="0">
                <a:latin typeface="Calibri"/>
                <a:cs typeface="Calibri"/>
              </a:rPr>
              <a:t>each</a:t>
            </a:r>
            <a:r>
              <a:rPr sz="2400" spc="-15" dirty="0">
                <a:latin typeface="Calibri"/>
                <a:cs typeface="Calibri"/>
              </a:rPr>
              <a:t> </a:t>
            </a:r>
            <a:r>
              <a:rPr sz="2400" spc="-50" dirty="0">
                <a:latin typeface="Calibri"/>
                <a:cs typeface="Calibri"/>
              </a:rPr>
              <a:t>year.</a:t>
            </a:r>
            <a:endParaRPr sz="2400">
              <a:latin typeface="Calibri"/>
              <a:cs typeface="Calibri"/>
            </a:endParaRPr>
          </a:p>
          <a:p>
            <a:pPr marL="368300" marR="241300" indent="-342900" algn="just">
              <a:lnSpc>
                <a:spcPct val="99800"/>
              </a:lnSpc>
              <a:spcBef>
                <a:spcPts val="600"/>
              </a:spcBef>
              <a:buFont typeface="Arial"/>
              <a:buChar char="•"/>
              <a:tabLst>
                <a:tab pos="368300" algn="l"/>
              </a:tabLst>
            </a:pPr>
            <a:r>
              <a:rPr sz="2400" dirty="0">
                <a:latin typeface="Calibri"/>
                <a:cs typeface="Calibri"/>
              </a:rPr>
              <a:t>It is a </a:t>
            </a:r>
            <a:r>
              <a:rPr sz="2400" b="1" spc="-5" dirty="0">
                <a:latin typeface="Comic Sans MS"/>
                <a:cs typeface="Comic Sans MS"/>
              </a:rPr>
              <a:t>statutory </a:t>
            </a:r>
            <a:r>
              <a:rPr sz="2400" spc="-10" dirty="0">
                <a:latin typeface="Calibri"/>
                <a:cs typeface="Calibri"/>
              </a:rPr>
              <a:t>requirement </a:t>
            </a:r>
            <a:r>
              <a:rPr sz="2400" spc="-15" dirty="0">
                <a:latin typeface="Calibri"/>
                <a:cs typeface="Calibri"/>
              </a:rPr>
              <a:t>to </a:t>
            </a:r>
            <a:r>
              <a:rPr sz="2400" spc="-5" dirty="0">
                <a:latin typeface="Calibri"/>
                <a:cs typeface="Calibri"/>
              </a:rPr>
              <a:t>hold </a:t>
            </a:r>
            <a:r>
              <a:rPr sz="2400" dirty="0">
                <a:latin typeface="Calibri"/>
                <a:cs typeface="Calibri"/>
              </a:rPr>
              <a:t>an annual </a:t>
            </a:r>
            <a:r>
              <a:rPr sz="2400" spc="-10" dirty="0">
                <a:latin typeface="Calibri"/>
                <a:cs typeface="Calibri"/>
              </a:rPr>
              <a:t>general</a:t>
            </a:r>
            <a:r>
              <a:rPr sz="2400" spc="-105" dirty="0">
                <a:latin typeface="Calibri"/>
                <a:cs typeface="Calibri"/>
              </a:rPr>
              <a:t> </a:t>
            </a:r>
            <a:r>
              <a:rPr sz="2400" spc="-5" dirty="0">
                <a:latin typeface="Calibri"/>
                <a:cs typeface="Calibri"/>
              </a:rPr>
              <a:t>every  </a:t>
            </a:r>
            <a:r>
              <a:rPr sz="2400" spc="-45" dirty="0">
                <a:latin typeface="Calibri"/>
                <a:cs typeface="Calibri"/>
              </a:rPr>
              <a:t>year, </a:t>
            </a:r>
            <a:r>
              <a:rPr sz="2400" dirty="0">
                <a:latin typeface="Calibri"/>
                <a:cs typeface="Calibri"/>
              </a:rPr>
              <a:t>although the </a:t>
            </a:r>
            <a:r>
              <a:rPr sz="2400" spc="-15" dirty="0">
                <a:latin typeface="Calibri"/>
                <a:cs typeface="Calibri"/>
              </a:rPr>
              <a:t>company </a:t>
            </a:r>
            <a:r>
              <a:rPr sz="2400" dirty="0">
                <a:latin typeface="Calibri"/>
                <a:cs typeface="Calibri"/>
              </a:rPr>
              <a:t>is </a:t>
            </a:r>
            <a:r>
              <a:rPr sz="2400" spc="-5" dirty="0">
                <a:latin typeface="Calibri"/>
                <a:cs typeface="Calibri"/>
              </a:rPr>
              <a:t>holding so </a:t>
            </a:r>
            <a:r>
              <a:rPr sz="2400" spc="-15" dirty="0">
                <a:latin typeface="Calibri"/>
                <a:cs typeface="Calibri"/>
              </a:rPr>
              <a:t>many </a:t>
            </a:r>
            <a:r>
              <a:rPr sz="2400" spc="-5" dirty="0">
                <a:latin typeface="Calibri"/>
                <a:cs typeface="Calibri"/>
              </a:rPr>
              <a:t>other </a:t>
            </a:r>
            <a:r>
              <a:rPr sz="2400" dirty="0">
                <a:latin typeface="Calibri"/>
                <a:cs typeface="Calibri"/>
              </a:rPr>
              <a:t>meetings  in </a:t>
            </a:r>
            <a:r>
              <a:rPr sz="2400" spc="-10" dirty="0">
                <a:latin typeface="Calibri"/>
                <a:cs typeface="Calibri"/>
              </a:rPr>
              <a:t>that </a:t>
            </a:r>
            <a:r>
              <a:rPr sz="2400" spc="-5" dirty="0">
                <a:latin typeface="Calibri"/>
                <a:cs typeface="Calibri"/>
              </a:rPr>
              <a:t>year</a:t>
            </a:r>
            <a:r>
              <a:rPr sz="2400" spc="-25" dirty="0">
                <a:latin typeface="Calibri"/>
                <a:cs typeface="Calibri"/>
              </a:rPr>
              <a:t> </a:t>
            </a:r>
            <a:r>
              <a:rPr sz="2400" dirty="0">
                <a:latin typeface="Calibri"/>
                <a:cs typeface="Calibri"/>
              </a:rPr>
              <a:t>.</a:t>
            </a:r>
            <a:endParaRPr sz="2400">
              <a:latin typeface="Calibri"/>
              <a:cs typeface="Calibri"/>
            </a:endParaRPr>
          </a:p>
          <a:p>
            <a:pPr marL="368300" marR="174625" indent="612140">
              <a:lnSpc>
                <a:spcPct val="99800"/>
              </a:lnSpc>
              <a:spcBef>
                <a:spcPts val="590"/>
              </a:spcBef>
            </a:pPr>
            <a:r>
              <a:rPr sz="2400" spc="-10" dirty="0">
                <a:latin typeface="Calibri"/>
                <a:cs typeface="Calibri"/>
              </a:rPr>
              <a:t>According </a:t>
            </a:r>
            <a:r>
              <a:rPr sz="2400" spc="-15" dirty="0">
                <a:latin typeface="Calibri"/>
                <a:cs typeface="Calibri"/>
              </a:rPr>
              <a:t>to </a:t>
            </a:r>
            <a:r>
              <a:rPr sz="2400" dirty="0">
                <a:latin typeface="Calibri"/>
                <a:cs typeface="Calibri"/>
              </a:rPr>
              <a:t>the </a:t>
            </a:r>
            <a:r>
              <a:rPr sz="2400" b="1" dirty="0">
                <a:latin typeface="Comic Sans MS"/>
                <a:cs typeface="Comic Sans MS"/>
              </a:rPr>
              <a:t>General Clause </a:t>
            </a:r>
            <a:r>
              <a:rPr sz="2400" b="1" spc="-5" dirty="0">
                <a:latin typeface="Comic Sans MS"/>
                <a:cs typeface="Comic Sans MS"/>
              </a:rPr>
              <a:t>Act,1897 </a:t>
            </a:r>
            <a:r>
              <a:rPr sz="2400" dirty="0">
                <a:latin typeface="Calibri"/>
                <a:cs typeface="Calibri"/>
              </a:rPr>
              <a:t>the </a:t>
            </a:r>
            <a:r>
              <a:rPr sz="2400" spc="-20" dirty="0">
                <a:latin typeface="Calibri"/>
                <a:cs typeface="Calibri"/>
              </a:rPr>
              <a:t>word  </a:t>
            </a:r>
            <a:r>
              <a:rPr sz="2400" b="1" spc="-5" dirty="0">
                <a:latin typeface="Comic Sans MS"/>
                <a:cs typeface="Comic Sans MS"/>
              </a:rPr>
              <a:t>“year”</a:t>
            </a:r>
            <a:r>
              <a:rPr sz="2400" b="1" spc="-650" dirty="0">
                <a:latin typeface="Comic Sans MS"/>
                <a:cs typeface="Comic Sans MS"/>
              </a:rPr>
              <a:t> </a:t>
            </a:r>
            <a:r>
              <a:rPr sz="2400" dirty="0">
                <a:latin typeface="Calibri"/>
                <a:cs typeface="Calibri"/>
              </a:rPr>
              <a:t>means </a:t>
            </a:r>
            <a:r>
              <a:rPr sz="2400" spc="-5" dirty="0">
                <a:latin typeface="Calibri"/>
                <a:cs typeface="Calibri"/>
              </a:rPr>
              <a:t>calendar year </a:t>
            </a:r>
            <a:r>
              <a:rPr sz="2400" dirty="0">
                <a:latin typeface="Calibri"/>
                <a:cs typeface="Calibri"/>
              </a:rPr>
              <a:t>i.e. a </a:t>
            </a:r>
            <a:r>
              <a:rPr sz="2400" spc="-5" dirty="0">
                <a:latin typeface="Calibri"/>
                <a:cs typeface="Calibri"/>
              </a:rPr>
              <a:t>period of </a:t>
            </a:r>
            <a:r>
              <a:rPr sz="2400" dirty="0">
                <a:latin typeface="Calibri"/>
                <a:cs typeface="Calibri"/>
              </a:rPr>
              <a:t>12 </a:t>
            </a:r>
            <a:r>
              <a:rPr sz="2400" spc="-5" dirty="0">
                <a:latin typeface="Calibri"/>
                <a:cs typeface="Calibri"/>
              </a:rPr>
              <a:t>months </a:t>
            </a:r>
            <a:r>
              <a:rPr sz="2400" dirty="0">
                <a:latin typeface="Calibri"/>
                <a:cs typeface="Calibri"/>
              </a:rPr>
              <a:t>running  </a:t>
            </a:r>
            <a:r>
              <a:rPr sz="2400" spc="-15" dirty="0">
                <a:latin typeface="Calibri"/>
                <a:cs typeface="Calibri"/>
              </a:rPr>
              <a:t>from </a:t>
            </a:r>
            <a:r>
              <a:rPr sz="2400" spc="-10" dirty="0">
                <a:latin typeface="Calibri"/>
                <a:cs typeface="Calibri"/>
              </a:rPr>
              <a:t>1</a:t>
            </a:r>
            <a:r>
              <a:rPr sz="2400" spc="-15" baseline="24305" dirty="0">
                <a:latin typeface="Calibri"/>
                <a:cs typeface="Calibri"/>
              </a:rPr>
              <a:t>st </a:t>
            </a:r>
            <a:r>
              <a:rPr sz="2400" dirty="0">
                <a:latin typeface="Calibri"/>
                <a:cs typeface="Calibri"/>
              </a:rPr>
              <a:t>January </a:t>
            </a:r>
            <a:r>
              <a:rPr sz="2400" spc="-15" dirty="0">
                <a:latin typeface="Calibri"/>
                <a:cs typeface="Calibri"/>
              </a:rPr>
              <a:t>to </a:t>
            </a:r>
            <a:r>
              <a:rPr sz="2400" spc="-10" dirty="0">
                <a:latin typeface="Calibri"/>
                <a:cs typeface="Calibri"/>
              </a:rPr>
              <a:t>31</a:t>
            </a:r>
            <a:r>
              <a:rPr sz="2400" spc="-15" baseline="24305" dirty="0">
                <a:latin typeface="Calibri"/>
                <a:cs typeface="Calibri"/>
              </a:rPr>
              <a:t>st</a:t>
            </a:r>
            <a:r>
              <a:rPr sz="2400" spc="-22" baseline="24305" dirty="0">
                <a:latin typeface="Calibri"/>
                <a:cs typeface="Calibri"/>
              </a:rPr>
              <a:t> </a:t>
            </a:r>
            <a:r>
              <a:rPr sz="2400" spc="-30" dirty="0">
                <a:latin typeface="Calibri"/>
                <a:cs typeface="Calibri"/>
              </a:rPr>
              <a:t>December.</a:t>
            </a:r>
            <a:endParaRPr sz="2400">
              <a:latin typeface="Calibri"/>
              <a:cs typeface="Calibri"/>
            </a:endParaRPr>
          </a:p>
          <a:p>
            <a:pPr marL="368300" indent="-342900">
              <a:lnSpc>
                <a:spcPct val="100000"/>
              </a:lnSpc>
              <a:spcBef>
                <a:spcPts val="590"/>
              </a:spcBef>
              <a:buFont typeface="Arial"/>
              <a:buChar char="•"/>
              <a:tabLst>
                <a:tab pos="367665" algn="l"/>
                <a:tab pos="368300" algn="l"/>
                <a:tab pos="3893820" algn="l"/>
              </a:tabLst>
            </a:pPr>
            <a:r>
              <a:rPr sz="2400" spc="-5" dirty="0">
                <a:latin typeface="Calibri"/>
                <a:cs typeface="Calibri"/>
              </a:rPr>
              <a:t>The </a:t>
            </a:r>
            <a:r>
              <a:rPr sz="2400" spc="-10" dirty="0">
                <a:latin typeface="Calibri"/>
                <a:cs typeface="Calibri"/>
              </a:rPr>
              <a:t>proper </a:t>
            </a:r>
            <a:r>
              <a:rPr sz="2400" dirty="0">
                <a:latin typeface="Calibri"/>
                <a:cs typeface="Calibri"/>
              </a:rPr>
              <a:t>authority</a:t>
            </a:r>
            <a:r>
              <a:rPr sz="2400" spc="10" dirty="0">
                <a:latin typeface="Calibri"/>
                <a:cs typeface="Calibri"/>
              </a:rPr>
              <a:t> </a:t>
            </a:r>
            <a:r>
              <a:rPr sz="2400" spc="-15" dirty="0">
                <a:latin typeface="Calibri"/>
                <a:cs typeface="Calibri"/>
              </a:rPr>
              <a:t>to</a:t>
            </a:r>
            <a:r>
              <a:rPr sz="2400" spc="-25" dirty="0">
                <a:latin typeface="Calibri"/>
                <a:cs typeface="Calibri"/>
              </a:rPr>
              <a:t> </a:t>
            </a:r>
            <a:r>
              <a:rPr sz="2400" spc="-5" dirty="0">
                <a:latin typeface="Calibri"/>
                <a:cs typeface="Calibri"/>
              </a:rPr>
              <a:t>call	AGM </a:t>
            </a:r>
            <a:r>
              <a:rPr sz="2400" dirty="0">
                <a:latin typeface="Calibri"/>
                <a:cs typeface="Calibri"/>
              </a:rPr>
              <a:t>is the </a:t>
            </a:r>
            <a:r>
              <a:rPr sz="2400" b="1" spc="-5" dirty="0">
                <a:latin typeface="Comic Sans MS"/>
                <a:cs typeface="Comic Sans MS"/>
              </a:rPr>
              <a:t>Board </a:t>
            </a:r>
            <a:r>
              <a:rPr sz="2400" b="1" dirty="0">
                <a:latin typeface="Comic Sans MS"/>
                <a:cs typeface="Comic Sans MS"/>
              </a:rPr>
              <a:t>of</a:t>
            </a:r>
            <a:r>
              <a:rPr sz="2400" b="1" spc="-45" dirty="0">
                <a:latin typeface="Comic Sans MS"/>
                <a:cs typeface="Comic Sans MS"/>
              </a:rPr>
              <a:t> </a:t>
            </a:r>
            <a:r>
              <a:rPr sz="2400" b="1" spc="-5" dirty="0">
                <a:latin typeface="Comic Sans MS"/>
                <a:cs typeface="Comic Sans MS"/>
              </a:rPr>
              <a:t>Directors</a:t>
            </a:r>
            <a:r>
              <a:rPr sz="2400" spc="-5" dirty="0">
                <a:latin typeface="Calibri"/>
                <a:cs typeface="Calibri"/>
              </a:rPr>
              <a:t>.</a:t>
            </a:r>
            <a:endParaRPr sz="24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6193" y="108965"/>
            <a:ext cx="7678420" cy="848360"/>
          </a:xfrm>
          <a:prstGeom prst="rect">
            <a:avLst/>
          </a:prstGeom>
        </p:spPr>
        <p:txBody>
          <a:bodyPr vert="horz" wrap="square" lIns="0" tIns="12700" rIns="0" bIns="0" rtlCol="0">
            <a:spAutoFit/>
          </a:bodyPr>
          <a:lstStyle/>
          <a:p>
            <a:pPr marL="12700">
              <a:lnSpc>
                <a:spcPct val="100000"/>
              </a:lnSpc>
              <a:spcBef>
                <a:spcPts val="100"/>
              </a:spcBef>
            </a:pPr>
            <a:r>
              <a:rPr sz="5400" spc="-5" dirty="0"/>
              <a:t>Objects </a:t>
            </a:r>
            <a:r>
              <a:rPr sz="5400" dirty="0"/>
              <a:t>of holding an</a:t>
            </a:r>
            <a:r>
              <a:rPr sz="5400" spc="-50" dirty="0"/>
              <a:t> </a:t>
            </a:r>
            <a:r>
              <a:rPr sz="5400" spc="-20" dirty="0"/>
              <a:t>AGM</a:t>
            </a:r>
            <a:endParaRPr sz="5400"/>
          </a:p>
        </p:txBody>
      </p:sp>
      <p:sp>
        <p:nvSpPr>
          <p:cNvPr id="3" name="object 3"/>
          <p:cNvSpPr/>
          <p:nvPr/>
        </p:nvSpPr>
        <p:spPr>
          <a:xfrm>
            <a:off x="72389" y="1256538"/>
            <a:ext cx="769620" cy="1099185"/>
          </a:xfrm>
          <a:custGeom>
            <a:avLst/>
            <a:gdLst/>
            <a:ahLst/>
            <a:cxnLst/>
            <a:rect l="l" t="t" r="r" b="b"/>
            <a:pathLst>
              <a:path w="769619" h="1099185">
                <a:moveTo>
                  <a:pt x="0" y="0"/>
                </a:moveTo>
                <a:lnTo>
                  <a:pt x="0" y="713994"/>
                </a:lnTo>
                <a:lnTo>
                  <a:pt x="384810" y="1098803"/>
                </a:lnTo>
                <a:lnTo>
                  <a:pt x="769619" y="713994"/>
                </a:lnTo>
                <a:lnTo>
                  <a:pt x="769619" y="384810"/>
                </a:lnTo>
                <a:lnTo>
                  <a:pt x="384810" y="384810"/>
                </a:lnTo>
                <a:lnTo>
                  <a:pt x="0" y="0"/>
                </a:lnTo>
                <a:close/>
              </a:path>
              <a:path w="769619" h="1099185">
                <a:moveTo>
                  <a:pt x="769619" y="0"/>
                </a:moveTo>
                <a:lnTo>
                  <a:pt x="384810" y="384810"/>
                </a:lnTo>
                <a:lnTo>
                  <a:pt x="769619" y="384810"/>
                </a:lnTo>
                <a:lnTo>
                  <a:pt x="769619" y="0"/>
                </a:lnTo>
                <a:close/>
              </a:path>
            </a:pathLst>
          </a:custGeom>
          <a:solidFill>
            <a:srgbClr val="4F81BC"/>
          </a:solidFill>
        </p:spPr>
        <p:txBody>
          <a:bodyPr wrap="square" lIns="0" tIns="0" rIns="0" bIns="0" rtlCol="0"/>
          <a:lstStyle/>
          <a:p>
            <a:endParaRPr/>
          </a:p>
        </p:txBody>
      </p:sp>
      <p:sp>
        <p:nvSpPr>
          <p:cNvPr id="4" name="object 4"/>
          <p:cNvSpPr/>
          <p:nvPr/>
        </p:nvSpPr>
        <p:spPr>
          <a:xfrm>
            <a:off x="72389" y="1256538"/>
            <a:ext cx="769620" cy="1099185"/>
          </a:xfrm>
          <a:custGeom>
            <a:avLst/>
            <a:gdLst/>
            <a:ahLst/>
            <a:cxnLst/>
            <a:rect l="l" t="t" r="r" b="b"/>
            <a:pathLst>
              <a:path w="769619" h="1099185">
                <a:moveTo>
                  <a:pt x="769619" y="0"/>
                </a:moveTo>
                <a:lnTo>
                  <a:pt x="769619" y="713994"/>
                </a:lnTo>
                <a:lnTo>
                  <a:pt x="384810" y="1098803"/>
                </a:lnTo>
                <a:lnTo>
                  <a:pt x="0" y="713994"/>
                </a:lnTo>
                <a:lnTo>
                  <a:pt x="0" y="0"/>
                </a:lnTo>
                <a:lnTo>
                  <a:pt x="384810" y="384810"/>
                </a:lnTo>
                <a:lnTo>
                  <a:pt x="769619" y="0"/>
                </a:lnTo>
                <a:close/>
              </a:path>
            </a:pathLst>
          </a:custGeom>
          <a:ln w="25908">
            <a:solidFill>
              <a:srgbClr val="4F81BC"/>
            </a:solidFill>
          </a:ln>
        </p:spPr>
        <p:txBody>
          <a:bodyPr wrap="square" lIns="0" tIns="0" rIns="0" bIns="0" rtlCol="0"/>
          <a:lstStyle/>
          <a:p>
            <a:endParaRPr/>
          </a:p>
        </p:txBody>
      </p:sp>
      <p:sp>
        <p:nvSpPr>
          <p:cNvPr id="5" name="object 5"/>
          <p:cNvSpPr/>
          <p:nvPr/>
        </p:nvSpPr>
        <p:spPr>
          <a:xfrm>
            <a:off x="842010" y="1256538"/>
            <a:ext cx="5732145" cy="715010"/>
          </a:xfrm>
          <a:custGeom>
            <a:avLst/>
            <a:gdLst/>
            <a:ahLst/>
            <a:cxnLst/>
            <a:rect l="l" t="t" r="r" b="b"/>
            <a:pathLst>
              <a:path w="5732145" h="715010">
                <a:moveTo>
                  <a:pt x="5612638" y="0"/>
                </a:moveTo>
                <a:lnTo>
                  <a:pt x="0" y="0"/>
                </a:lnTo>
                <a:lnTo>
                  <a:pt x="0" y="714756"/>
                </a:lnTo>
                <a:lnTo>
                  <a:pt x="5612638" y="714756"/>
                </a:lnTo>
                <a:lnTo>
                  <a:pt x="5659004" y="705393"/>
                </a:lnTo>
                <a:lnTo>
                  <a:pt x="5696870" y="679862"/>
                </a:lnTo>
                <a:lnTo>
                  <a:pt x="5722401" y="641996"/>
                </a:lnTo>
                <a:lnTo>
                  <a:pt x="5731764" y="595629"/>
                </a:lnTo>
                <a:lnTo>
                  <a:pt x="5731764" y="119125"/>
                </a:lnTo>
                <a:lnTo>
                  <a:pt x="5722401" y="72759"/>
                </a:lnTo>
                <a:lnTo>
                  <a:pt x="5696870" y="34893"/>
                </a:lnTo>
                <a:lnTo>
                  <a:pt x="5659004" y="9362"/>
                </a:lnTo>
                <a:lnTo>
                  <a:pt x="5612638"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842010" y="1256538"/>
            <a:ext cx="5732145" cy="715010"/>
          </a:xfrm>
          <a:custGeom>
            <a:avLst/>
            <a:gdLst/>
            <a:ahLst/>
            <a:cxnLst/>
            <a:rect l="l" t="t" r="r" b="b"/>
            <a:pathLst>
              <a:path w="5732145" h="715010">
                <a:moveTo>
                  <a:pt x="5731764" y="119125"/>
                </a:moveTo>
                <a:lnTo>
                  <a:pt x="5731764" y="595629"/>
                </a:lnTo>
                <a:lnTo>
                  <a:pt x="5722401" y="641996"/>
                </a:lnTo>
                <a:lnTo>
                  <a:pt x="5696870" y="679862"/>
                </a:lnTo>
                <a:lnTo>
                  <a:pt x="5659004" y="705393"/>
                </a:lnTo>
                <a:lnTo>
                  <a:pt x="5612638" y="714756"/>
                </a:lnTo>
                <a:lnTo>
                  <a:pt x="0" y="714756"/>
                </a:lnTo>
                <a:lnTo>
                  <a:pt x="0" y="0"/>
                </a:lnTo>
                <a:lnTo>
                  <a:pt x="5612638" y="0"/>
                </a:lnTo>
                <a:lnTo>
                  <a:pt x="5659004" y="9362"/>
                </a:lnTo>
                <a:lnTo>
                  <a:pt x="5696870" y="34893"/>
                </a:lnTo>
                <a:lnTo>
                  <a:pt x="5722401" y="72759"/>
                </a:lnTo>
                <a:lnTo>
                  <a:pt x="5731764" y="119125"/>
                </a:lnTo>
                <a:close/>
              </a:path>
            </a:pathLst>
          </a:custGeom>
          <a:ln w="25908">
            <a:solidFill>
              <a:srgbClr val="4F81BC"/>
            </a:solidFill>
          </a:ln>
        </p:spPr>
        <p:txBody>
          <a:bodyPr wrap="square" lIns="0" tIns="0" rIns="0" bIns="0" rtlCol="0"/>
          <a:lstStyle/>
          <a:p>
            <a:endParaRPr/>
          </a:p>
        </p:txBody>
      </p:sp>
      <p:sp>
        <p:nvSpPr>
          <p:cNvPr id="7" name="object 7"/>
          <p:cNvSpPr/>
          <p:nvPr/>
        </p:nvSpPr>
        <p:spPr>
          <a:xfrm>
            <a:off x="72389" y="2237994"/>
            <a:ext cx="769619" cy="110032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2389" y="2237994"/>
            <a:ext cx="769620" cy="1100455"/>
          </a:xfrm>
          <a:custGeom>
            <a:avLst/>
            <a:gdLst/>
            <a:ahLst/>
            <a:cxnLst/>
            <a:rect l="l" t="t" r="r" b="b"/>
            <a:pathLst>
              <a:path w="769619" h="1100454">
                <a:moveTo>
                  <a:pt x="769619" y="0"/>
                </a:moveTo>
                <a:lnTo>
                  <a:pt x="769619" y="715517"/>
                </a:lnTo>
                <a:lnTo>
                  <a:pt x="384810" y="1100327"/>
                </a:lnTo>
                <a:lnTo>
                  <a:pt x="0" y="715517"/>
                </a:lnTo>
                <a:lnTo>
                  <a:pt x="0" y="0"/>
                </a:lnTo>
                <a:lnTo>
                  <a:pt x="384810" y="384809"/>
                </a:lnTo>
                <a:lnTo>
                  <a:pt x="769619" y="0"/>
                </a:lnTo>
                <a:close/>
              </a:path>
            </a:pathLst>
          </a:custGeom>
          <a:ln w="25908">
            <a:solidFill>
              <a:srgbClr val="4F81BC"/>
            </a:solidFill>
          </a:ln>
        </p:spPr>
        <p:txBody>
          <a:bodyPr wrap="square" lIns="0" tIns="0" rIns="0" bIns="0" rtlCol="0"/>
          <a:lstStyle/>
          <a:p>
            <a:endParaRPr/>
          </a:p>
        </p:txBody>
      </p:sp>
      <p:sp>
        <p:nvSpPr>
          <p:cNvPr id="9" name="object 9"/>
          <p:cNvSpPr/>
          <p:nvPr/>
        </p:nvSpPr>
        <p:spPr>
          <a:xfrm>
            <a:off x="842010" y="2237994"/>
            <a:ext cx="5732145" cy="715010"/>
          </a:xfrm>
          <a:custGeom>
            <a:avLst/>
            <a:gdLst/>
            <a:ahLst/>
            <a:cxnLst/>
            <a:rect l="l" t="t" r="r" b="b"/>
            <a:pathLst>
              <a:path w="5732145" h="715010">
                <a:moveTo>
                  <a:pt x="5612638" y="0"/>
                </a:moveTo>
                <a:lnTo>
                  <a:pt x="0" y="0"/>
                </a:lnTo>
                <a:lnTo>
                  <a:pt x="0" y="714755"/>
                </a:lnTo>
                <a:lnTo>
                  <a:pt x="5612638" y="714755"/>
                </a:lnTo>
                <a:lnTo>
                  <a:pt x="5659004" y="705393"/>
                </a:lnTo>
                <a:lnTo>
                  <a:pt x="5696870" y="679862"/>
                </a:lnTo>
                <a:lnTo>
                  <a:pt x="5722401" y="641996"/>
                </a:lnTo>
                <a:lnTo>
                  <a:pt x="5731764" y="595629"/>
                </a:lnTo>
                <a:lnTo>
                  <a:pt x="5731764" y="119125"/>
                </a:lnTo>
                <a:lnTo>
                  <a:pt x="5722401" y="72759"/>
                </a:lnTo>
                <a:lnTo>
                  <a:pt x="5696870" y="34893"/>
                </a:lnTo>
                <a:lnTo>
                  <a:pt x="5659004" y="9362"/>
                </a:lnTo>
                <a:lnTo>
                  <a:pt x="5612638"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842010" y="2237994"/>
            <a:ext cx="5732145" cy="715010"/>
          </a:xfrm>
          <a:custGeom>
            <a:avLst/>
            <a:gdLst/>
            <a:ahLst/>
            <a:cxnLst/>
            <a:rect l="l" t="t" r="r" b="b"/>
            <a:pathLst>
              <a:path w="5732145" h="715010">
                <a:moveTo>
                  <a:pt x="5731764" y="119125"/>
                </a:moveTo>
                <a:lnTo>
                  <a:pt x="5731764" y="595629"/>
                </a:lnTo>
                <a:lnTo>
                  <a:pt x="5722401" y="641996"/>
                </a:lnTo>
                <a:lnTo>
                  <a:pt x="5696870" y="679862"/>
                </a:lnTo>
                <a:lnTo>
                  <a:pt x="5659004" y="705393"/>
                </a:lnTo>
                <a:lnTo>
                  <a:pt x="5612638" y="714755"/>
                </a:lnTo>
                <a:lnTo>
                  <a:pt x="0" y="714755"/>
                </a:lnTo>
                <a:lnTo>
                  <a:pt x="0" y="0"/>
                </a:lnTo>
                <a:lnTo>
                  <a:pt x="5612638" y="0"/>
                </a:lnTo>
                <a:lnTo>
                  <a:pt x="5659004" y="9362"/>
                </a:lnTo>
                <a:lnTo>
                  <a:pt x="5696870" y="34893"/>
                </a:lnTo>
                <a:lnTo>
                  <a:pt x="5722401" y="72759"/>
                </a:lnTo>
                <a:lnTo>
                  <a:pt x="5731764" y="119125"/>
                </a:lnTo>
                <a:close/>
              </a:path>
            </a:pathLst>
          </a:custGeom>
          <a:ln w="25908">
            <a:solidFill>
              <a:srgbClr val="4F81BC"/>
            </a:solidFill>
          </a:ln>
        </p:spPr>
        <p:txBody>
          <a:bodyPr wrap="square" lIns="0" tIns="0" rIns="0" bIns="0" rtlCol="0"/>
          <a:lstStyle/>
          <a:p>
            <a:endParaRPr/>
          </a:p>
        </p:txBody>
      </p:sp>
      <p:sp>
        <p:nvSpPr>
          <p:cNvPr id="11" name="object 11"/>
          <p:cNvSpPr/>
          <p:nvPr/>
        </p:nvSpPr>
        <p:spPr>
          <a:xfrm>
            <a:off x="72389" y="3220973"/>
            <a:ext cx="769619" cy="110032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72389" y="3220973"/>
            <a:ext cx="769620" cy="1100455"/>
          </a:xfrm>
          <a:custGeom>
            <a:avLst/>
            <a:gdLst/>
            <a:ahLst/>
            <a:cxnLst/>
            <a:rect l="l" t="t" r="r" b="b"/>
            <a:pathLst>
              <a:path w="769619" h="1100454">
                <a:moveTo>
                  <a:pt x="769619" y="0"/>
                </a:moveTo>
                <a:lnTo>
                  <a:pt x="769619" y="715518"/>
                </a:lnTo>
                <a:lnTo>
                  <a:pt x="384810" y="1100327"/>
                </a:lnTo>
                <a:lnTo>
                  <a:pt x="0" y="715518"/>
                </a:lnTo>
                <a:lnTo>
                  <a:pt x="0" y="0"/>
                </a:lnTo>
                <a:lnTo>
                  <a:pt x="384810" y="384810"/>
                </a:lnTo>
                <a:lnTo>
                  <a:pt x="769619" y="0"/>
                </a:lnTo>
                <a:close/>
              </a:path>
            </a:pathLst>
          </a:custGeom>
          <a:ln w="25908">
            <a:solidFill>
              <a:srgbClr val="4F81BC"/>
            </a:solidFill>
          </a:ln>
        </p:spPr>
        <p:txBody>
          <a:bodyPr wrap="square" lIns="0" tIns="0" rIns="0" bIns="0" rtlCol="0"/>
          <a:lstStyle/>
          <a:p>
            <a:endParaRPr/>
          </a:p>
        </p:txBody>
      </p:sp>
      <p:sp>
        <p:nvSpPr>
          <p:cNvPr id="13" name="object 13"/>
          <p:cNvSpPr/>
          <p:nvPr/>
        </p:nvSpPr>
        <p:spPr>
          <a:xfrm>
            <a:off x="842010" y="3220973"/>
            <a:ext cx="5732145" cy="715010"/>
          </a:xfrm>
          <a:custGeom>
            <a:avLst/>
            <a:gdLst/>
            <a:ahLst/>
            <a:cxnLst/>
            <a:rect l="l" t="t" r="r" b="b"/>
            <a:pathLst>
              <a:path w="5732145" h="715010">
                <a:moveTo>
                  <a:pt x="5612638" y="0"/>
                </a:moveTo>
                <a:lnTo>
                  <a:pt x="0" y="0"/>
                </a:lnTo>
                <a:lnTo>
                  <a:pt x="0" y="714756"/>
                </a:lnTo>
                <a:lnTo>
                  <a:pt x="5612638" y="714756"/>
                </a:lnTo>
                <a:lnTo>
                  <a:pt x="5659004" y="705393"/>
                </a:lnTo>
                <a:lnTo>
                  <a:pt x="5696870" y="679862"/>
                </a:lnTo>
                <a:lnTo>
                  <a:pt x="5722401" y="641996"/>
                </a:lnTo>
                <a:lnTo>
                  <a:pt x="5731764" y="595630"/>
                </a:lnTo>
                <a:lnTo>
                  <a:pt x="5731764" y="119125"/>
                </a:lnTo>
                <a:lnTo>
                  <a:pt x="5722401" y="72759"/>
                </a:lnTo>
                <a:lnTo>
                  <a:pt x="5696870" y="34893"/>
                </a:lnTo>
                <a:lnTo>
                  <a:pt x="5659004" y="9362"/>
                </a:lnTo>
                <a:lnTo>
                  <a:pt x="5612638"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842010" y="3220973"/>
            <a:ext cx="5732145" cy="715010"/>
          </a:xfrm>
          <a:custGeom>
            <a:avLst/>
            <a:gdLst/>
            <a:ahLst/>
            <a:cxnLst/>
            <a:rect l="l" t="t" r="r" b="b"/>
            <a:pathLst>
              <a:path w="5732145" h="715010">
                <a:moveTo>
                  <a:pt x="5731764" y="119125"/>
                </a:moveTo>
                <a:lnTo>
                  <a:pt x="5731764" y="595630"/>
                </a:lnTo>
                <a:lnTo>
                  <a:pt x="5722401" y="641996"/>
                </a:lnTo>
                <a:lnTo>
                  <a:pt x="5696870" y="679862"/>
                </a:lnTo>
                <a:lnTo>
                  <a:pt x="5659004" y="705393"/>
                </a:lnTo>
                <a:lnTo>
                  <a:pt x="5612638" y="714756"/>
                </a:lnTo>
                <a:lnTo>
                  <a:pt x="0" y="714756"/>
                </a:lnTo>
                <a:lnTo>
                  <a:pt x="0" y="0"/>
                </a:lnTo>
                <a:lnTo>
                  <a:pt x="5612638" y="0"/>
                </a:lnTo>
                <a:lnTo>
                  <a:pt x="5659004" y="9362"/>
                </a:lnTo>
                <a:lnTo>
                  <a:pt x="5696870" y="34893"/>
                </a:lnTo>
                <a:lnTo>
                  <a:pt x="5722401" y="72759"/>
                </a:lnTo>
                <a:lnTo>
                  <a:pt x="5731764" y="119125"/>
                </a:lnTo>
                <a:close/>
              </a:path>
            </a:pathLst>
          </a:custGeom>
          <a:ln w="25908">
            <a:solidFill>
              <a:srgbClr val="4F81BC"/>
            </a:solidFill>
          </a:ln>
        </p:spPr>
        <p:txBody>
          <a:bodyPr wrap="square" lIns="0" tIns="0" rIns="0" bIns="0" rtlCol="0"/>
          <a:lstStyle/>
          <a:p>
            <a:endParaRPr/>
          </a:p>
        </p:txBody>
      </p:sp>
      <p:sp>
        <p:nvSpPr>
          <p:cNvPr id="15" name="object 15"/>
          <p:cNvSpPr/>
          <p:nvPr/>
        </p:nvSpPr>
        <p:spPr>
          <a:xfrm>
            <a:off x="72389" y="4203953"/>
            <a:ext cx="769620" cy="1099185"/>
          </a:xfrm>
          <a:custGeom>
            <a:avLst/>
            <a:gdLst/>
            <a:ahLst/>
            <a:cxnLst/>
            <a:rect l="l" t="t" r="r" b="b"/>
            <a:pathLst>
              <a:path w="769619" h="1099185">
                <a:moveTo>
                  <a:pt x="0" y="0"/>
                </a:moveTo>
                <a:lnTo>
                  <a:pt x="0" y="713994"/>
                </a:lnTo>
                <a:lnTo>
                  <a:pt x="384810" y="1098804"/>
                </a:lnTo>
                <a:lnTo>
                  <a:pt x="769619" y="713994"/>
                </a:lnTo>
                <a:lnTo>
                  <a:pt x="769619" y="384810"/>
                </a:lnTo>
                <a:lnTo>
                  <a:pt x="384810" y="384810"/>
                </a:lnTo>
                <a:lnTo>
                  <a:pt x="0" y="0"/>
                </a:lnTo>
                <a:close/>
              </a:path>
              <a:path w="769619" h="1099185">
                <a:moveTo>
                  <a:pt x="769619" y="0"/>
                </a:moveTo>
                <a:lnTo>
                  <a:pt x="384810" y="384810"/>
                </a:lnTo>
                <a:lnTo>
                  <a:pt x="769619" y="384810"/>
                </a:lnTo>
                <a:lnTo>
                  <a:pt x="769619" y="0"/>
                </a:lnTo>
                <a:close/>
              </a:path>
            </a:pathLst>
          </a:custGeom>
          <a:solidFill>
            <a:srgbClr val="4F81BC"/>
          </a:solidFill>
        </p:spPr>
        <p:txBody>
          <a:bodyPr wrap="square" lIns="0" tIns="0" rIns="0" bIns="0" rtlCol="0"/>
          <a:lstStyle/>
          <a:p>
            <a:endParaRPr/>
          </a:p>
        </p:txBody>
      </p:sp>
      <p:sp>
        <p:nvSpPr>
          <p:cNvPr id="16" name="object 16"/>
          <p:cNvSpPr/>
          <p:nvPr/>
        </p:nvSpPr>
        <p:spPr>
          <a:xfrm>
            <a:off x="72389" y="4203953"/>
            <a:ext cx="769620" cy="1099185"/>
          </a:xfrm>
          <a:custGeom>
            <a:avLst/>
            <a:gdLst/>
            <a:ahLst/>
            <a:cxnLst/>
            <a:rect l="l" t="t" r="r" b="b"/>
            <a:pathLst>
              <a:path w="769619" h="1099185">
                <a:moveTo>
                  <a:pt x="769619" y="0"/>
                </a:moveTo>
                <a:lnTo>
                  <a:pt x="769619" y="713994"/>
                </a:lnTo>
                <a:lnTo>
                  <a:pt x="384810" y="1098804"/>
                </a:lnTo>
                <a:lnTo>
                  <a:pt x="0" y="713994"/>
                </a:lnTo>
                <a:lnTo>
                  <a:pt x="0" y="0"/>
                </a:lnTo>
                <a:lnTo>
                  <a:pt x="384810" y="384810"/>
                </a:lnTo>
                <a:lnTo>
                  <a:pt x="769619" y="0"/>
                </a:lnTo>
                <a:close/>
              </a:path>
            </a:pathLst>
          </a:custGeom>
          <a:ln w="25908">
            <a:solidFill>
              <a:srgbClr val="4F81BC"/>
            </a:solidFill>
          </a:ln>
        </p:spPr>
        <p:txBody>
          <a:bodyPr wrap="square" lIns="0" tIns="0" rIns="0" bIns="0" rtlCol="0"/>
          <a:lstStyle/>
          <a:p>
            <a:endParaRPr/>
          </a:p>
        </p:txBody>
      </p:sp>
      <p:sp>
        <p:nvSpPr>
          <p:cNvPr id="17" name="object 17"/>
          <p:cNvSpPr/>
          <p:nvPr/>
        </p:nvSpPr>
        <p:spPr>
          <a:xfrm>
            <a:off x="842010" y="4203953"/>
            <a:ext cx="5732145" cy="715010"/>
          </a:xfrm>
          <a:custGeom>
            <a:avLst/>
            <a:gdLst/>
            <a:ahLst/>
            <a:cxnLst/>
            <a:rect l="l" t="t" r="r" b="b"/>
            <a:pathLst>
              <a:path w="5732145" h="715010">
                <a:moveTo>
                  <a:pt x="5612638" y="0"/>
                </a:moveTo>
                <a:lnTo>
                  <a:pt x="0" y="0"/>
                </a:lnTo>
                <a:lnTo>
                  <a:pt x="0" y="714756"/>
                </a:lnTo>
                <a:lnTo>
                  <a:pt x="5612638" y="714756"/>
                </a:lnTo>
                <a:lnTo>
                  <a:pt x="5659004" y="705393"/>
                </a:lnTo>
                <a:lnTo>
                  <a:pt x="5696870" y="679862"/>
                </a:lnTo>
                <a:lnTo>
                  <a:pt x="5722401" y="641996"/>
                </a:lnTo>
                <a:lnTo>
                  <a:pt x="5731764" y="595630"/>
                </a:lnTo>
                <a:lnTo>
                  <a:pt x="5731764" y="119126"/>
                </a:lnTo>
                <a:lnTo>
                  <a:pt x="5722401" y="72759"/>
                </a:lnTo>
                <a:lnTo>
                  <a:pt x="5696870" y="34893"/>
                </a:lnTo>
                <a:lnTo>
                  <a:pt x="5659004" y="9362"/>
                </a:lnTo>
                <a:lnTo>
                  <a:pt x="5612638"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842010" y="4203953"/>
            <a:ext cx="5732145" cy="715010"/>
          </a:xfrm>
          <a:custGeom>
            <a:avLst/>
            <a:gdLst/>
            <a:ahLst/>
            <a:cxnLst/>
            <a:rect l="l" t="t" r="r" b="b"/>
            <a:pathLst>
              <a:path w="5732145" h="715010">
                <a:moveTo>
                  <a:pt x="5731764" y="119126"/>
                </a:moveTo>
                <a:lnTo>
                  <a:pt x="5731764" y="595630"/>
                </a:lnTo>
                <a:lnTo>
                  <a:pt x="5722401" y="641996"/>
                </a:lnTo>
                <a:lnTo>
                  <a:pt x="5696870" y="679862"/>
                </a:lnTo>
                <a:lnTo>
                  <a:pt x="5659004" y="705393"/>
                </a:lnTo>
                <a:lnTo>
                  <a:pt x="5612638" y="714756"/>
                </a:lnTo>
                <a:lnTo>
                  <a:pt x="0" y="714756"/>
                </a:lnTo>
                <a:lnTo>
                  <a:pt x="0" y="0"/>
                </a:lnTo>
                <a:lnTo>
                  <a:pt x="5612638" y="0"/>
                </a:lnTo>
                <a:lnTo>
                  <a:pt x="5659004" y="9362"/>
                </a:lnTo>
                <a:lnTo>
                  <a:pt x="5696870" y="34893"/>
                </a:lnTo>
                <a:lnTo>
                  <a:pt x="5722401" y="72759"/>
                </a:lnTo>
                <a:lnTo>
                  <a:pt x="5731764" y="119126"/>
                </a:lnTo>
                <a:close/>
              </a:path>
            </a:pathLst>
          </a:custGeom>
          <a:ln w="25908">
            <a:solidFill>
              <a:srgbClr val="4F81BC"/>
            </a:solidFill>
          </a:ln>
        </p:spPr>
        <p:txBody>
          <a:bodyPr wrap="square" lIns="0" tIns="0" rIns="0" bIns="0" rtlCol="0"/>
          <a:lstStyle/>
          <a:p>
            <a:endParaRPr/>
          </a:p>
        </p:txBody>
      </p:sp>
      <p:sp>
        <p:nvSpPr>
          <p:cNvPr id="19" name="object 19"/>
          <p:cNvSpPr/>
          <p:nvPr/>
        </p:nvSpPr>
        <p:spPr>
          <a:xfrm>
            <a:off x="72389" y="5186934"/>
            <a:ext cx="769620" cy="1099185"/>
          </a:xfrm>
          <a:custGeom>
            <a:avLst/>
            <a:gdLst/>
            <a:ahLst/>
            <a:cxnLst/>
            <a:rect l="l" t="t" r="r" b="b"/>
            <a:pathLst>
              <a:path w="769619" h="1099185">
                <a:moveTo>
                  <a:pt x="0" y="0"/>
                </a:moveTo>
                <a:lnTo>
                  <a:pt x="0" y="713994"/>
                </a:lnTo>
                <a:lnTo>
                  <a:pt x="384810" y="1098804"/>
                </a:lnTo>
                <a:lnTo>
                  <a:pt x="769619" y="713994"/>
                </a:lnTo>
                <a:lnTo>
                  <a:pt x="769619" y="384810"/>
                </a:lnTo>
                <a:lnTo>
                  <a:pt x="384810" y="384810"/>
                </a:lnTo>
                <a:lnTo>
                  <a:pt x="0" y="0"/>
                </a:lnTo>
                <a:close/>
              </a:path>
              <a:path w="769619" h="1099185">
                <a:moveTo>
                  <a:pt x="769619" y="0"/>
                </a:moveTo>
                <a:lnTo>
                  <a:pt x="384810" y="384810"/>
                </a:lnTo>
                <a:lnTo>
                  <a:pt x="769619" y="384810"/>
                </a:lnTo>
                <a:lnTo>
                  <a:pt x="769619" y="0"/>
                </a:lnTo>
                <a:close/>
              </a:path>
            </a:pathLst>
          </a:custGeom>
          <a:solidFill>
            <a:srgbClr val="4F81BC"/>
          </a:solidFill>
        </p:spPr>
        <p:txBody>
          <a:bodyPr wrap="square" lIns="0" tIns="0" rIns="0" bIns="0" rtlCol="0"/>
          <a:lstStyle/>
          <a:p>
            <a:endParaRPr/>
          </a:p>
        </p:txBody>
      </p:sp>
      <p:sp>
        <p:nvSpPr>
          <p:cNvPr id="20" name="object 20"/>
          <p:cNvSpPr/>
          <p:nvPr/>
        </p:nvSpPr>
        <p:spPr>
          <a:xfrm>
            <a:off x="72389" y="5186934"/>
            <a:ext cx="769620" cy="1099185"/>
          </a:xfrm>
          <a:custGeom>
            <a:avLst/>
            <a:gdLst/>
            <a:ahLst/>
            <a:cxnLst/>
            <a:rect l="l" t="t" r="r" b="b"/>
            <a:pathLst>
              <a:path w="769619" h="1099185">
                <a:moveTo>
                  <a:pt x="769619" y="0"/>
                </a:moveTo>
                <a:lnTo>
                  <a:pt x="769619" y="713994"/>
                </a:lnTo>
                <a:lnTo>
                  <a:pt x="384810" y="1098804"/>
                </a:lnTo>
                <a:lnTo>
                  <a:pt x="0" y="713994"/>
                </a:lnTo>
                <a:lnTo>
                  <a:pt x="0" y="0"/>
                </a:lnTo>
                <a:lnTo>
                  <a:pt x="384810" y="384810"/>
                </a:lnTo>
                <a:lnTo>
                  <a:pt x="769619" y="0"/>
                </a:lnTo>
                <a:close/>
              </a:path>
            </a:pathLst>
          </a:custGeom>
          <a:ln w="25908">
            <a:solidFill>
              <a:srgbClr val="4F81BC"/>
            </a:solidFill>
          </a:ln>
        </p:spPr>
        <p:txBody>
          <a:bodyPr wrap="square" lIns="0" tIns="0" rIns="0" bIns="0" rtlCol="0"/>
          <a:lstStyle/>
          <a:p>
            <a:endParaRPr/>
          </a:p>
        </p:txBody>
      </p:sp>
      <p:sp>
        <p:nvSpPr>
          <p:cNvPr id="21" name="object 21"/>
          <p:cNvSpPr/>
          <p:nvPr/>
        </p:nvSpPr>
        <p:spPr>
          <a:xfrm>
            <a:off x="842010" y="5186934"/>
            <a:ext cx="5732145" cy="715010"/>
          </a:xfrm>
          <a:custGeom>
            <a:avLst/>
            <a:gdLst/>
            <a:ahLst/>
            <a:cxnLst/>
            <a:rect l="l" t="t" r="r" b="b"/>
            <a:pathLst>
              <a:path w="5732145" h="715010">
                <a:moveTo>
                  <a:pt x="5612638" y="0"/>
                </a:moveTo>
                <a:lnTo>
                  <a:pt x="0" y="0"/>
                </a:lnTo>
                <a:lnTo>
                  <a:pt x="0" y="714756"/>
                </a:lnTo>
                <a:lnTo>
                  <a:pt x="5612638" y="714756"/>
                </a:lnTo>
                <a:lnTo>
                  <a:pt x="5659004" y="705393"/>
                </a:lnTo>
                <a:lnTo>
                  <a:pt x="5696870" y="679862"/>
                </a:lnTo>
                <a:lnTo>
                  <a:pt x="5722401" y="641996"/>
                </a:lnTo>
                <a:lnTo>
                  <a:pt x="5731764" y="595630"/>
                </a:lnTo>
                <a:lnTo>
                  <a:pt x="5731764" y="119126"/>
                </a:lnTo>
                <a:lnTo>
                  <a:pt x="5722401" y="72759"/>
                </a:lnTo>
                <a:lnTo>
                  <a:pt x="5696870" y="34893"/>
                </a:lnTo>
                <a:lnTo>
                  <a:pt x="5659004" y="9362"/>
                </a:lnTo>
                <a:lnTo>
                  <a:pt x="5612638" y="0"/>
                </a:lnTo>
                <a:close/>
              </a:path>
            </a:pathLst>
          </a:custGeom>
          <a:solidFill>
            <a:srgbClr val="FFFFFF">
              <a:alpha val="90194"/>
            </a:srgbClr>
          </a:solidFill>
        </p:spPr>
        <p:txBody>
          <a:bodyPr wrap="square" lIns="0" tIns="0" rIns="0" bIns="0" rtlCol="0"/>
          <a:lstStyle/>
          <a:p>
            <a:endParaRPr/>
          </a:p>
        </p:txBody>
      </p:sp>
      <p:sp>
        <p:nvSpPr>
          <p:cNvPr id="22" name="object 22"/>
          <p:cNvSpPr/>
          <p:nvPr/>
        </p:nvSpPr>
        <p:spPr>
          <a:xfrm>
            <a:off x="842010" y="5186934"/>
            <a:ext cx="5732145" cy="715010"/>
          </a:xfrm>
          <a:custGeom>
            <a:avLst/>
            <a:gdLst/>
            <a:ahLst/>
            <a:cxnLst/>
            <a:rect l="l" t="t" r="r" b="b"/>
            <a:pathLst>
              <a:path w="5732145" h="715010">
                <a:moveTo>
                  <a:pt x="5731764" y="119126"/>
                </a:moveTo>
                <a:lnTo>
                  <a:pt x="5731764" y="595630"/>
                </a:lnTo>
                <a:lnTo>
                  <a:pt x="5722401" y="641996"/>
                </a:lnTo>
                <a:lnTo>
                  <a:pt x="5696870" y="679862"/>
                </a:lnTo>
                <a:lnTo>
                  <a:pt x="5659004" y="705393"/>
                </a:lnTo>
                <a:lnTo>
                  <a:pt x="5612638" y="714756"/>
                </a:lnTo>
                <a:lnTo>
                  <a:pt x="0" y="714756"/>
                </a:lnTo>
                <a:lnTo>
                  <a:pt x="0" y="0"/>
                </a:lnTo>
                <a:lnTo>
                  <a:pt x="5612638" y="0"/>
                </a:lnTo>
                <a:lnTo>
                  <a:pt x="5659004" y="9362"/>
                </a:lnTo>
                <a:lnTo>
                  <a:pt x="5696870" y="34893"/>
                </a:lnTo>
                <a:lnTo>
                  <a:pt x="5722401" y="72759"/>
                </a:lnTo>
                <a:lnTo>
                  <a:pt x="5731764" y="119126"/>
                </a:lnTo>
                <a:close/>
              </a:path>
            </a:pathLst>
          </a:custGeom>
          <a:ln w="25908">
            <a:solidFill>
              <a:srgbClr val="4F81BC"/>
            </a:solidFill>
          </a:ln>
        </p:spPr>
        <p:txBody>
          <a:bodyPr wrap="square" lIns="0" tIns="0" rIns="0" bIns="0" rtlCol="0"/>
          <a:lstStyle/>
          <a:p>
            <a:endParaRPr/>
          </a:p>
        </p:txBody>
      </p:sp>
      <p:sp>
        <p:nvSpPr>
          <p:cNvPr id="23" name="object 23"/>
          <p:cNvSpPr txBox="1"/>
          <p:nvPr/>
        </p:nvSpPr>
        <p:spPr>
          <a:xfrm>
            <a:off x="942543" y="1343660"/>
            <a:ext cx="5554980" cy="4476115"/>
          </a:xfrm>
          <a:prstGeom prst="rect">
            <a:avLst/>
          </a:prstGeom>
        </p:spPr>
        <p:txBody>
          <a:bodyPr vert="horz" wrap="square" lIns="0" tIns="37465" rIns="0" bIns="0" rtlCol="0">
            <a:spAutoFit/>
          </a:bodyPr>
          <a:lstStyle/>
          <a:p>
            <a:pPr marL="184785" marR="5080" indent="-172720">
              <a:lnSpc>
                <a:spcPts val="1750"/>
              </a:lnSpc>
              <a:spcBef>
                <a:spcPts val="295"/>
              </a:spcBef>
              <a:buFont typeface="Calibri"/>
              <a:buChar char="•"/>
              <a:tabLst>
                <a:tab pos="185420" algn="l"/>
              </a:tabLst>
            </a:pPr>
            <a:r>
              <a:rPr sz="1600" b="1" spc="-75" dirty="0">
                <a:latin typeface="Calibri"/>
                <a:cs typeface="Calibri"/>
              </a:rPr>
              <a:t>To </a:t>
            </a:r>
            <a:r>
              <a:rPr sz="1600" b="1" spc="-15" dirty="0">
                <a:latin typeface="Calibri"/>
                <a:cs typeface="Calibri"/>
              </a:rPr>
              <a:t>review </a:t>
            </a:r>
            <a:r>
              <a:rPr sz="1600" b="1" spc="-10" dirty="0">
                <a:latin typeface="Calibri"/>
                <a:cs typeface="Calibri"/>
              </a:rPr>
              <a:t>the </a:t>
            </a:r>
            <a:r>
              <a:rPr sz="1600" b="1" spc="-5" dirty="0">
                <a:latin typeface="Calibri"/>
                <a:cs typeface="Calibri"/>
              </a:rPr>
              <a:t>functioning of </a:t>
            </a:r>
            <a:r>
              <a:rPr sz="1600" b="1" spc="-10" dirty="0">
                <a:latin typeface="Calibri"/>
                <a:cs typeface="Calibri"/>
              </a:rPr>
              <a:t>the company </a:t>
            </a:r>
            <a:r>
              <a:rPr sz="1600" b="1" spc="-5" dirty="0">
                <a:latin typeface="Calibri"/>
                <a:cs typeface="Calibri"/>
              </a:rPr>
              <a:t>it is </a:t>
            </a:r>
            <a:r>
              <a:rPr sz="1600" b="1" spc="-10" dirty="0">
                <a:latin typeface="Calibri"/>
                <a:cs typeface="Calibri"/>
              </a:rPr>
              <a:t>essential that the  shareholders must </a:t>
            </a:r>
            <a:r>
              <a:rPr sz="1600" b="1" spc="-5" dirty="0">
                <a:latin typeface="Calibri"/>
                <a:cs typeface="Calibri"/>
              </a:rPr>
              <a:t>assemble </a:t>
            </a:r>
            <a:r>
              <a:rPr sz="1600" b="1" spc="-10" dirty="0">
                <a:latin typeface="Calibri"/>
                <a:cs typeface="Calibri"/>
              </a:rPr>
              <a:t>at </a:t>
            </a:r>
            <a:r>
              <a:rPr sz="1600" b="1" spc="-5" dirty="0">
                <a:latin typeface="Calibri"/>
                <a:cs typeface="Calibri"/>
              </a:rPr>
              <a:t>least once in </a:t>
            </a:r>
            <a:r>
              <a:rPr sz="1600" b="1" spc="-10" dirty="0">
                <a:latin typeface="Calibri"/>
                <a:cs typeface="Calibri"/>
              </a:rPr>
              <a:t>every</a:t>
            </a:r>
            <a:r>
              <a:rPr sz="1600" b="1" spc="85" dirty="0">
                <a:latin typeface="Calibri"/>
                <a:cs typeface="Calibri"/>
              </a:rPr>
              <a:t> </a:t>
            </a:r>
            <a:r>
              <a:rPr sz="1600" b="1" spc="-10" dirty="0">
                <a:latin typeface="Calibri"/>
                <a:cs typeface="Calibri"/>
              </a:rPr>
              <a:t>year</a:t>
            </a:r>
            <a:endParaRPr sz="1600">
              <a:latin typeface="Calibri"/>
              <a:cs typeface="Calibri"/>
            </a:endParaRPr>
          </a:p>
          <a:p>
            <a:pPr>
              <a:lnSpc>
                <a:spcPct val="100000"/>
              </a:lnSpc>
              <a:buChar char="•"/>
            </a:pPr>
            <a:endParaRPr sz="1600">
              <a:latin typeface="Times New Roman"/>
              <a:cs typeface="Times New Roman"/>
            </a:endParaRPr>
          </a:p>
          <a:p>
            <a:pPr>
              <a:lnSpc>
                <a:spcPct val="100000"/>
              </a:lnSpc>
              <a:spcBef>
                <a:spcPts val="15"/>
              </a:spcBef>
              <a:buChar char="•"/>
            </a:pPr>
            <a:endParaRPr sz="1650">
              <a:latin typeface="Times New Roman"/>
              <a:cs typeface="Times New Roman"/>
            </a:endParaRPr>
          </a:p>
          <a:p>
            <a:pPr marL="269240" marR="673100" indent="-228600">
              <a:lnSpc>
                <a:spcPts val="2210"/>
              </a:lnSpc>
              <a:buFont typeface="Calibri"/>
              <a:buChar char="•"/>
              <a:tabLst>
                <a:tab pos="269875" algn="l"/>
              </a:tabLst>
            </a:pPr>
            <a:r>
              <a:rPr sz="2000" b="1" spc="-10" dirty="0">
                <a:latin typeface="Calibri"/>
                <a:cs typeface="Calibri"/>
              </a:rPr>
              <a:t>Consideration </a:t>
            </a:r>
            <a:r>
              <a:rPr sz="2000" b="1" dirty="0">
                <a:latin typeface="Calibri"/>
                <a:cs typeface="Calibri"/>
              </a:rPr>
              <a:t>of </a:t>
            </a:r>
            <a:r>
              <a:rPr sz="2000" b="1" spc="-5" dirty="0">
                <a:latin typeface="Calibri"/>
                <a:cs typeface="Calibri"/>
              </a:rPr>
              <a:t>accounts </a:t>
            </a:r>
            <a:r>
              <a:rPr sz="2000" b="1" dirty="0">
                <a:latin typeface="Calibri"/>
                <a:cs typeface="Calibri"/>
              </a:rPr>
              <a:t>, balance </a:t>
            </a:r>
            <a:r>
              <a:rPr sz="2000" b="1" spc="-5" dirty="0">
                <a:latin typeface="Calibri"/>
                <a:cs typeface="Calibri"/>
              </a:rPr>
              <a:t>sheet </a:t>
            </a:r>
            <a:r>
              <a:rPr sz="2000" b="1" dirty="0">
                <a:latin typeface="Calibri"/>
                <a:cs typeface="Calibri"/>
              </a:rPr>
              <a:t>&amp;  </a:t>
            </a:r>
            <a:r>
              <a:rPr sz="2000" b="1" spc="-10" dirty="0">
                <a:latin typeface="Calibri"/>
                <a:cs typeface="Calibri"/>
              </a:rPr>
              <a:t>reports </a:t>
            </a:r>
            <a:r>
              <a:rPr sz="2000" b="1" dirty="0">
                <a:latin typeface="Calibri"/>
                <a:cs typeface="Calibri"/>
              </a:rPr>
              <a:t>of </a:t>
            </a:r>
            <a:r>
              <a:rPr sz="2000" b="1" spc="-5" dirty="0">
                <a:latin typeface="Calibri"/>
                <a:cs typeface="Calibri"/>
              </a:rPr>
              <a:t>Board </a:t>
            </a:r>
            <a:r>
              <a:rPr sz="2000" b="1" dirty="0">
                <a:latin typeface="Calibri"/>
                <a:cs typeface="Calibri"/>
              </a:rPr>
              <a:t>of </a:t>
            </a:r>
            <a:r>
              <a:rPr sz="2000" b="1" spc="-10" dirty="0">
                <a:latin typeface="Calibri"/>
                <a:cs typeface="Calibri"/>
              </a:rPr>
              <a:t>directors </a:t>
            </a:r>
            <a:r>
              <a:rPr sz="2000" b="1" dirty="0">
                <a:latin typeface="Calibri"/>
                <a:cs typeface="Calibri"/>
              </a:rPr>
              <a:t>&amp;</a:t>
            </a:r>
            <a:r>
              <a:rPr sz="2000" b="1" spc="-35" dirty="0">
                <a:latin typeface="Calibri"/>
                <a:cs typeface="Calibri"/>
              </a:rPr>
              <a:t> </a:t>
            </a:r>
            <a:r>
              <a:rPr sz="2000" b="1" spc="-5" dirty="0">
                <a:latin typeface="Calibri"/>
                <a:cs typeface="Calibri"/>
              </a:rPr>
              <a:t>auditors.</a:t>
            </a:r>
            <a:endParaRPr sz="2000">
              <a:latin typeface="Calibri"/>
              <a:cs typeface="Calibri"/>
            </a:endParaRPr>
          </a:p>
          <a:p>
            <a:pPr>
              <a:lnSpc>
                <a:spcPct val="100000"/>
              </a:lnSpc>
              <a:spcBef>
                <a:spcPts val="40"/>
              </a:spcBef>
              <a:buChar char="•"/>
            </a:pPr>
            <a:endParaRPr sz="2650">
              <a:latin typeface="Times New Roman"/>
              <a:cs typeface="Times New Roman"/>
            </a:endParaRPr>
          </a:p>
          <a:p>
            <a:pPr marL="269240" indent="-229235">
              <a:lnSpc>
                <a:spcPts val="2305"/>
              </a:lnSpc>
              <a:buFont typeface="Calibri"/>
              <a:buChar char="•"/>
              <a:tabLst>
                <a:tab pos="269875" algn="l"/>
              </a:tabLst>
            </a:pPr>
            <a:r>
              <a:rPr sz="2000" b="1" dirty="0">
                <a:latin typeface="Calibri"/>
                <a:cs typeface="Calibri"/>
              </a:rPr>
              <a:t>Final dividend </a:t>
            </a:r>
            <a:r>
              <a:rPr sz="2000" b="1" spc="-10" dirty="0">
                <a:latin typeface="Calibri"/>
                <a:cs typeface="Calibri"/>
              </a:rPr>
              <a:t>are </a:t>
            </a:r>
            <a:r>
              <a:rPr sz="2000" b="1" spc="-5" dirty="0">
                <a:latin typeface="Calibri"/>
                <a:cs typeface="Calibri"/>
              </a:rPr>
              <a:t>decided </a:t>
            </a:r>
            <a:r>
              <a:rPr sz="2000" b="1" dirty="0">
                <a:latin typeface="Calibri"/>
                <a:cs typeface="Calibri"/>
              </a:rPr>
              <a:t>and </a:t>
            </a:r>
            <a:r>
              <a:rPr sz="2000" b="1" spc="-5" dirty="0">
                <a:latin typeface="Calibri"/>
                <a:cs typeface="Calibri"/>
              </a:rPr>
              <a:t>declared in</a:t>
            </a:r>
            <a:r>
              <a:rPr sz="2000" b="1" spc="-80" dirty="0">
                <a:latin typeface="Calibri"/>
                <a:cs typeface="Calibri"/>
              </a:rPr>
              <a:t> </a:t>
            </a:r>
            <a:r>
              <a:rPr sz="2000" b="1" dirty="0">
                <a:latin typeface="Calibri"/>
                <a:cs typeface="Calibri"/>
              </a:rPr>
              <a:t>this</a:t>
            </a:r>
            <a:endParaRPr sz="2000">
              <a:latin typeface="Calibri"/>
              <a:cs typeface="Calibri"/>
            </a:endParaRPr>
          </a:p>
          <a:p>
            <a:pPr marL="269240">
              <a:lnSpc>
                <a:spcPts val="2305"/>
              </a:lnSpc>
            </a:pPr>
            <a:r>
              <a:rPr sz="2000" b="1" spc="-5" dirty="0">
                <a:latin typeface="Calibri"/>
                <a:cs typeface="Calibri"/>
              </a:rPr>
              <a:t>meeting</a:t>
            </a:r>
            <a:endParaRPr sz="2000">
              <a:latin typeface="Calibri"/>
              <a:cs typeface="Calibri"/>
            </a:endParaRPr>
          </a:p>
          <a:p>
            <a:pPr>
              <a:lnSpc>
                <a:spcPct val="100000"/>
              </a:lnSpc>
            </a:pPr>
            <a:endParaRPr sz="2000">
              <a:latin typeface="Times New Roman"/>
              <a:cs typeface="Times New Roman"/>
            </a:endParaRPr>
          </a:p>
          <a:p>
            <a:pPr marL="283845" indent="-229235">
              <a:lnSpc>
                <a:spcPct val="100000"/>
              </a:lnSpc>
              <a:spcBef>
                <a:spcPts val="1789"/>
              </a:spcBef>
              <a:buFont typeface="Calibri"/>
              <a:buChar char="•"/>
              <a:tabLst>
                <a:tab pos="284480" algn="l"/>
              </a:tabLst>
            </a:pPr>
            <a:r>
              <a:rPr sz="2200" b="1" spc="-15" dirty="0">
                <a:latin typeface="Calibri"/>
                <a:cs typeface="Calibri"/>
              </a:rPr>
              <a:t>For </a:t>
            </a:r>
            <a:r>
              <a:rPr sz="2200" b="1" spc="-10" dirty="0">
                <a:latin typeface="Calibri"/>
                <a:cs typeface="Calibri"/>
              </a:rPr>
              <a:t>appointments </a:t>
            </a:r>
            <a:r>
              <a:rPr sz="2200" b="1" spc="-5" dirty="0">
                <a:latin typeface="Calibri"/>
                <a:cs typeface="Calibri"/>
              </a:rPr>
              <a:t>of</a:t>
            </a:r>
            <a:r>
              <a:rPr sz="2200" b="1" spc="65" dirty="0">
                <a:latin typeface="Calibri"/>
                <a:cs typeface="Calibri"/>
              </a:rPr>
              <a:t> </a:t>
            </a:r>
            <a:r>
              <a:rPr sz="2200" b="1" spc="-15" dirty="0">
                <a:latin typeface="Calibri"/>
                <a:cs typeface="Calibri"/>
              </a:rPr>
              <a:t>directors</a:t>
            </a:r>
            <a:endParaRPr sz="2200">
              <a:latin typeface="Calibri"/>
              <a:cs typeface="Calibri"/>
            </a:endParaRPr>
          </a:p>
          <a:p>
            <a:pPr>
              <a:lnSpc>
                <a:spcPct val="100000"/>
              </a:lnSpc>
              <a:buChar char="•"/>
            </a:pPr>
            <a:endParaRPr sz="2200">
              <a:latin typeface="Times New Roman"/>
              <a:cs typeface="Times New Roman"/>
            </a:endParaRPr>
          </a:p>
          <a:p>
            <a:pPr marL="269240" marR="495300" indent="-228600">
              <a:lnSpc>
                <a:spcPts val="2210"/>
              </a:lnSpc>
              <a:spcBef>
                <a:spcPts val="1839"/>
              </a:spcBef>
              <a:buFont typeface="Calibri"/>
              <a:buChar char="•"/>
              <a:tabLst>
                <a:tab pos="269875" algn="l"/>
              </a:tabLst>
            </a:pPr>
            <a:r>
              <a:rPr sz="2000" b="1" spc="-5" dirty="0">
                <a:latin typeface="Calibri"/>
                <a:cs typeface="Calibri"/>
              </a:rPr>
              <a:t>For appointment </a:t>
            </a:r>
            <a:r>
              <a:rPr sz="2000" b="1" dirty="0">
                <a:latin typeface="Calibri"/>
                <a:cs typeface="Calibri"/>
              </a:rPr>
              <a:t>&amp; </a:t>
            </a:r>
            <a:r>
              <a:rPr sz="2000" b="1" spc="-15" dirty="0">
                <a:latin typeface="Calibri"/>
                <a:cs typeface="Calibri"/>
              </a:rPr>
              <a:t>fixed </a:t>
            </a:r>
            <a:r>
              <a:rPr sz="2000" b="1" dirty="0">
                <a:latin typeface="Calibri"/>
                <a:cs typeface="Calibri"/>
              </a:rPr>
              <a:t>the </a:t>
            </a:r>
            <a:r>
              <a:rPr sz="2000" b="1" spc="-10" dirty="0">
                <a:latin typeface="Calibri"/>
                <a:cs typeface="Calibri"/>
              </a:rPr>
              <a:t>remuneration </a:t>
            </a:r>
            <a:r>
              <a:rPr sz="2000" b="1" dirty="0">
                <a:latin typeface="Calibri"/>
                <a:cs typeface="Calibri"/>
              </a:rPr>
              <a:t>of  </a:t>
            </a:r>
            <a:r>
              <a:rPr sz="2000" b="1" spc="-10" dirty="0">
                <a:latin typeface="Calibri"/>
                <a:cs typeface="Calibri"/>
              </a:rPr>
              <a:t>auditors</a:t>
            </a:r>
            <a:endParaRPr sz="2000">
              <a:latin typeface="Calibri"/>
              <a:cs typeface="Calibri"/>
            </a:endParaRPr>
          </a:p>
        </p:txBody>
      </p:sp>
      <p:sp>
        <p:nvSpPr>
          <p:cNvPr id="24" name="object 24"/>
          <p:cNvSpPr/>
          <p:nvPr/>
        </p:nvSpPr>
        <p:spPr>
          <a:xfrm>
            <a:off x="6342888" y="3785614"/>
            <a:ext cx="2801112" cy="307238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941320" marR="5080" indent="-2925445">
              <a:lnSpc>
                <a:spcPct val="100000"/>
              </a:lnSpc>
              <a:spcBef>
                <a:spcPts val="100"/>
              </a:spcBef>
            </a:pPr>
            <a:r>
              <a:rPr sz="6000" spc="-25" dirty="0"/>
              <a:t>Legal </a:t>
            </a:r>
            <a:r>
              <a:rPr sz="6000" spc="-10" dirty="0"/>
              <a:t>Provisions </a:t>
            </a:r>
            <a:r>
              <a:rPr sz="6000" spc="-40" dirty="0"/>
              <a:t>to </a:t>
            </a:r>
            <a:r>
              <a:rPr sz="6000" dirty="0"/>
              <a:t>hold  </a:t>
            </a:r>
            <a:r>
              <a:rPr sz="6000" spc="-30" dirty="0"/>
              <a:t>AGM</a:t>
            </a:r>
            <a:endParaRPr sz="6000"/>
          </a:p>
        </p:txBody>
      </p:sp>
      <p:sp>
        <p:nvSpPr>
          <p:cNvPr id="3" name="object 3"/>
          <p:cNvSpPr/>
          <p:nvPr/>
        </p:nvSpPr>
        <p:spPr>
          <a:xfrm>
            <a:off x="357377" y="3001517"/>
            <a:ext cx="1772920" cy="1643380"/>
          </a:xfrm>
          <a:custGeom>
            <a:avLst/>
            <a:gdLst/>
            <a:ahLst/>
            <a:cxnLst/>
            <a:rect l="l" t="t" r="r" b="b"/>
            <a:pathLst>
              <a:path w="1772920" h="1643379">
                <a:moveTo>
                  <a:pt x="886206" y="0"/>
                </a:moveTo>
                <a:lnTo>
                  <a:pt x="835918" y="1300"/>
                </a:lnTo>
                <a:lnTo>
                  <a:pt x="786365" y="5155"/>
                </a:lnTo>
                <a:lnTo>
                  <a:pt x="737624" y="11495"/>
                </a:lnTo>
                <a:lnTo>
                  <a:pt x="689768" y="20251"/>
                </a:lnTo>
                <a:lnTo>
                  <a:pt x="642873" y="31354"/>
                </a:lnTo>
                <a:lnTo>
                  <a:pt x="597012" y="44734"/>
                </a:lnTo>
                <a:lnTo>
                  <a:pt x="552262" y="60321"/>
                </a:lnTo>
                <a:lnTo>
                  <a:pt x="508696" y="78047"/>
                </a:lnTo>
                <a:lnTo>
                  <a:pt x="466390" y="97843"/>
                </a:lnTo>
                <a:lnTo>
                  <a:pt x="425418" y="119637"/>
                </a:lnTo>
                <a:lnTo>
                  <a:pt x="385856" y="143363"/>
                </a:lnTo>
                <a:lnTo>
                  <a:pt x="347778" y="168949"/>
                </a:lnTo>
                <a:lnTo>
                  <a:pt x="311258" y="196327"/>
                </a:lnTo>
                <a:lnTo>
                  <a:pt x="276372" y="225427"/>
                </a:lnTo>
                <a:lnTo>
                  <a:pt x="243195" y="256180"/>
                </a:lnTo>
                <a:lnTo>
                  <a:pt x="211801" y="288516"/>
                </a:lnTo>
                <a:lnTo>
                  <a:pt x="182265" y="322367"/>
                </a:lnTo>
                <a:lnTo>
                  <a:pt x="154662" y="357663"/>
                </a:lnTo>
                <a:lnTo>
                  <a:pt x="129066" y="394334"/>
                </a:lnTo>
                <a:lnTo>
                  <a:pt x="105554" y="432311"/>
                </a:lnTo>
                <a:lnTo>
                  <a:pt x="84198" y="471525"/>
                </a:lnTo>
                <a:lnTo>
                  <a:pt x="65075" y="511906"/>
                </a:lnTo>
                <a:lnTo>
                  <a:pt x="48259" y="553385"/>
                </a:lnTo>
                <a:lnTo>
                  <a:pt x="33825" y="595893"/>
                </a:lnTo>
                <a:lnTo>
                  <a:pt x="21847" y="639361"/>
                </a:lnTo>
                <a:lnTo>
                  <a:pt x="12401" y="683718"/>
                </a:lnTo>
                <a:lnTo>
                  <a:pt x="5561" y="728896"/>
                </a:lnTo>
                <a:lnTo>
                  <a:pt x="1402" y="774825"/>
                </a:lnTo>
                <a:lnTo>
                  <a:pt x="0" y="821436"/>
                </a:lnTo>
                <a:lnTo>
                  <a:pt x="1402" y="868046"/>
                </a:lnTo>
                <a:lnTo>
                  <a:pt x="5561" y="913975"/>
                </a:lnTo>
                <a:lnTo>
                  <a:pt x="12401" y="959153"/>
                </a:lnTo>
                <a:lnTo>
                  <a:pt x="21847" y="1003510"/>
                </a:lnTo>
                <a:lnTo>
                  <a:pt x="33825" y="1046978"/>
                </a:lnTo>
                <a:lnTo>
                  <a:pt x="48259" y="1089486"/>
                </a:lnTo>
                <a:lnTo>
                  <a:pt x="65075" y="1130965"/>
                </a:lnTo>
                <a:lnTo>
                  <a:pt x="84198" y="1171346"/>
                </a:lnTo>
                <a:lnTo>
                  <a:pt x="105554" y="1210560"/>
                </a:lnTo>
                <a:lnTo>
                  <a:pt x="129066" y="1248537"/>
                </a:lnTo>
                <a:lnTo>
                  <a:pt x="154662" y="1285208"/>
                </a:lnTo>
                <a:lnTo>
                  <a:pt x="182265" y="1320504"/>
                </a:lnTo>
                <a:lnTo>
                  <a:pt x="211801" y="1354355"/>
                </a:lnTo>
                <a:lnTo>
                  <a:pt x="243195" y="1386691"/>
                </a:lnTo>
                <a:lnTo>
                  <a:pt x="276372" y="1417444"/>
                </a:lnTo>
                <a:lnTo>
                  <a:pt x="311258" y="1446544"/>
                </a:lnTo>
                <a:lnTo>
                  <a:pt x="347778" y="1473922"/>
                </a:lnTo>
                <a:lnTo>
                  <a:pt x="385856" y="1499508"/>
                </a:lnTo>
                <a:lnTo>
                  <a:pt x="425418" y="1523234"/>
                </a:lnTo>
                <a:lnTo>
                  <a:pt x="466390" y="1545028"/>
                </a:lnTo>
                <a:lnTo>
                  <a:pt x="508696" y="1564824"/>
                </a:lnTo>
                <a:lnTo>
                  <a:pt x="552262" y="1582550"/>
                </a:lnTo>
                <a:lnTo>
                  <a:pt x="597012" y="1598137"/>
                </a:lnTo>
                <a:lnTo>
                  <a:pt x="642873" y="1611517"/>
                </a:lnTo>
                <a:lnTo>
                  <a:pt x="689768" y="1622620"/>
                </a:lnTo>
                <a:lnTo>
                  <a:pt x="737624" y="1631376"/>
                </a:lnTo>
                <a:lnTo>
                  <a:pt x="786365" y="1637716"/>
                </a:lnTo>
                <a:lnTo>
                  <a:pt x="835918" y="1641571"/>
                </a:lnTo>
                <a:lnTo>
                  <a:pt x="886206" y="1642872"/>
                </a:lnTo>
                <a:lnTo>
                  <a:pt x="936496" y="1641571"/>
                </a:lnTo>
                <a:lnTo>
                  <a:pt x="986050" y="1637716"/>
                </a:lnTo>
                <a:lnTo>
                  <a:pt x="1034793" y="1631376"/>
                </a:lnTo>
                <a:lnTo>
                  <a:pt x="1082651" y="1622620"/>
                </a:lnTo>
                <a:lnTo>
                  <a:pt x="1129547" y="1611517"/>
                </a:lnTo>
                <a:lnTo>
                  <a:pt x="1175409" y="1598137"/>
                </a:lnTo>
                <a:lnTo>
                  <a:pt x="1220160" y="1582550"/>
                </a:lnTo>
                <a:lnTo>
                  <a:pt x="1263726" y="1564824"/>
                </a:lnTo>
                <a:lnTo>
                  <a:pt x="1306032" y="1545028"/>
                </a:lnTo>
                <a:lnTo>
                  <a:pt x="1347004" y="1523234"/>
                </a:lnTo>
                <a:lnTo>
                  <a:pt x="1386566" y="1499508"/>
                </a:lnTo>
                <a:lnTo>
                  <a:pt x="1424644" y="1473922"/>
                </a:lnTo>
                <a:lnTo>
                  <a:pt x="1461163" y="1446544"/>
                </a:lnTo>
                <a:lnTo>
                  <a:pt x="1496049" y="1417444"/>
                </a:lnTo>
                <a:lnTo>
                  <a:pt x="1529225" y="1386691"/>
                </a:lnTo>
                <a:lnTo>
                  <a:pt x="1560619" y="1354355"/>
                </a:lnTo>
                <a:lnTo>
                  <a:pt x="1590154" y="1320504"/>
                </a:lnTo>
                <a:lnTo>
                  <a:pt x="1617756" y="1285208"/>
                </a:lnTo>
                <a:lnTo>
                  <a:pt x="1643350" y="1248537"/>
                </a:lnTo>
                <a:lnTo>
                  <a:pt x="1666862" y="1210560"/>
                </a:lnTo>
                <a:lnTo>
                  <a:pt x="1688217" y="1171346"/>
                </a:lnTo>
                <a:lnTo>
                  <a:pt x="1707339" y="1130965"/>
                </a:lnTo>
                <a:lnTo>
                  <a:pt x="1724154" y="1089486"/>
                </a:lnTo>
                <a:lnTo>
                  <a:pt x="1738588" y="1046978"/>
                </a:lnTo>
                <a:lnTo>
                  <a:pt x="1750565" y="1003510"/>
                </a:lnTo>
                <a:lnTo>
                  <a:pt x="1760011" y="959153"/>
                </a:lnTo>
                <a:lnTo>
                  <a:pt x="1766850" y="913975"/>
                </a:lnTo>
                <a:lnTo>
                  <a:pt x="1771009" y="868046"/>
                </a:lnTo>
                <a:lnTo>
                  <a:pt x="1772412" y="821436"/>
                </a:lnTo>
                <a:lnTo>
                  <a:pt x="1771009" y="774825"/>
                </a:lnTo>
                <a:lnTo>
                  <a:pt x="1766850" y="728896"/>
                </a:lnTo>
                <a:lnTo>
                  <a:pt x="1760011" y="683718"/>
                </a:lnTo>
                <a:lnTo>
                  <a:pt x="1750565" y="639361"/>
                </a:lnTo>
                <a:lnTo>
                  <a:pt x="1738588" y="595893"/>
                </a:lnTo>
                <a:lnTo>
                  <a:pt x="1724154" y="553385"/>
                </a:lnTo>
                <a:lnTo>
                  <a:pt x="1707339" y="511906"/>
                </a:lnTo>
                <a:lnTo>
                  <a:pt x="1688217" y="471525"/>
                </a:lnTo>
                <a:lnTo>
                  <a:pt x="1666862" y="432311"/>
                </a:lnTo>
                <a:lnTo>
                  <a:pt x="1643350" y="394334"/>
                </a:lnTo>
                <a:lnTo>
                  <a:pt x="1617756" y="357663"/>
                </a:lnTo>
                <a:lnTo>
                  <a:pt x="1590154" y="322367"/>
                </a:lnTo>
                <a:lnTo>
                  <a:pt x="1560619" y="288516"/>
                </a:lnTo>
                <a:lnTo>
                  <a:pt x="1529225" y="256180"/>
                </a:lnTo>
                <a:lnTo>
                  <a:pt x="1496049" y="225427"/>
                </a:lnTo>
                <a:lnTo>
                  <a:pt x="1461163" y="196327"/>
                </a:lnTo>
                <a:lnTo>
                  <a:pt x="1424644" y="168949"/>
                </a:lnTo>
                <a:lnTo>
                  <a:pt x="1386566" y="143363"/>
                </a:lnTo>
                <a:lnTo>
                  <a:pt x="1347004" y="119637"/>
                </a:lnTo>
                <a:lnTo>
                  <a:pt x="1306032" y="97843"/>
                </a:lnTo>
                <a:lnTo>
                  <a:pt x="1263726" y="78047"/>
                </a:lnTo>
                <a:lnTo>
                  <a:pt x="1220160" y="60321"/>
                </a:lnTo>
                <a:lnTo>
                  <a:pt x="1175409" y="44734"/>
                </a:lnTo>
                <a:lnTo>
                  <a:pt x="1129547" y="31354"/>
                </a:lnTo>
                <a:lnTo>
                  <a:pt x="1082651" y="20251"/>
                </a:lnTo>
                <a:lnTo>
                  <a:pt x="1034793" y="11495"/>
                </a:lnTo>
                <a:lnTo>
                  <a:pt x="986050" y="5155"/>
                </a:lnTo>
                <a:lnTo>
                  <a:pt x="936496" y="1300"/>
                </a:lnTo>
                <a:lnTo>
                  <a:pt x="886206" y="0"/>
                </a:lnTo>
                <a:close/>
              </a:path>
            </a:pathLst>
          </a:custGeom>
          <a:solidFill>
            <a:srgbClr val="4F81BC"/>
          </a:solidFill>
        </p:spPr>
        <p:txBody>
          <a:bodyPr wrap="square" lIns="0" tIns="0" rIns="0" bIns="0" rtlCol="0"/>
          <a:lstStyle/>
          <a:p>
            <a:endParaRPr/>
          </a:p>
        </p:txBody>
      </p:sp>
      <p:sp>
        <p:nvSpPr>
          <p:cNvPr id="4" name="object 4"/>
          <p:cNvSpPr/>
          <p:nvPr/>
        </p:nvSpPr>
        <p:spPr>
          <a:xfrm>
            <a:off x="357377" y="3001517"/>
            <a:ext cx="1772920" cy="1643380"/>
          </a:xfrm>
          <a:custGeom>
            <a:avLst/>
            <a:gdLst/>
            <a:ahLst/>
            <a:cxnLst/>
            <a:rect l="l" t="t" r="r" b="b"/>
            <a:pathLst>
              <a:path w="1772920" h="1643379">
                <a:moveTo>
                  <a:pt x="0" y="821436"/>
                </a:moveTo>
                <a:lnTo>
                  <a:pt x="1402" y="774825"/>
                </a:lnTo>
                <a:lnTo>
                  <a:pt x="5561" y="728896"/>
                </a:lnTo>
                <a:lnTo>
                  <a:pt x="12401" y="683718"/>
                </a:lnTo>
                <a:lnTo>
                  <a:pt x="21847" y="639361"/>
                </a:lnTo>
                <a:lnTo>
                  <a:pt x="33825" y="595893"/>
                </a:lnTo>
                <a:lnTo>
                  <a:pt x="48259" y="553385"/>
                </a:lnTo>
                <a:lnTo>
                  <a:pt x="65075" y="511906"/>
                </a:lnTo>
                <a:lnTo>
                  <a:pt x="84198" y="471525"/>
                </a:lnTo>
                <a:lnTo>
                  <a:pt x="105554" y="432311"/>
                </a:lnTo>
                <a:lnTo>
                  <a:pt x="129066" y="394334"/>
                </a:lnTo>
                <a:lnTo>
                  <a:pt x="154662" y="357663"/>
                </a:lnTo>
                <a:lnTo>
                  <a:pt x="182265" y="322367"/>
                </a:lnTo>
                <a:lnTo>
                  <a:pt x="211801" y="288516"/>
                </a:lnTo>
                <a:lnTo>
                  <a:pt x="243195" y="256180"/>
                </a:lnTo>
                <a:lnTo>
                  <a:pt x="276372" y="225427"/>
                </a:lnTo>
                <a:lnTo>
                  <a:pt x="311258" y="196327"/>
                </a:lnTo>
                <a:lnTo>
                  <a:pt x="347778" y="168949"/>
                </a:lnTo>
                <a:lnTo>
                  <a:pt x="385856" y="143363"/>
                </a:lnTo>
                <a:lnTo>
                  <a:pt x="425418" y="119637"/>
                </a:lnTo>
                <a:lnTo>
                  <a:pt x="466390" y="97843"/>
                </a:lnTo>
                <a:lnTo>
                  <a:pt x="508696" y="78047"/>
                </a:lnTo>
                <a:lnTo>
                  <a:pt x="552262" y="60321"/>
                </a:lnTo>
                <a:lnTo>
                  <a:pt x="597012" y="44734"/>
                </a:lnTo>
                <a:lnTo>
                  <a:pt x="642873" y="31354"/>
                </a:lnTo>
                <a:lnTo>
                  <a:pt x="689768" y="20251"/>
                </a:lnTo>
                <a:lnTo>
                  <a:pt x="737624" y="11495"/>
                </a:lnTo>
                <a:lnTo>
                  <a:pt x="786365" y="5155"/>
                </a:lnTo>
                <a:lnTo>
                  <a:pt x="835918" y="1300"/>
                </a:lnTo>
                <a:lnTo>
                  <a:pt x="886206" y="0"/>
                </a:lnTo>
                <a:lnTo>
                  <a:pt x="936496" y="1300"/>
                </a:lnTo>
                <a:lnTo>
                  <a:pt x="986050" y="5155"/>
                </a:lnTo>
                <a:lnTo>
                  <a:pt x="1034793" y="11495"/>
                </a:lnTo>
                <a:lnTo>
                  <a:pt x="1082651" y="20251"/>
                </a:lnTo>
                <a:lnTo>
                  <a:pt x="1129547" y="31354"/>
                </a:lnTo>
                <a:lnTo>
                  <a:pt x="1175409" y="44734"/>
                </a:lnTo>
                <a:lnTo>
                  <a:pt x="1220160" y="60321"/>
                </a:lnTo>
                <a:lnTo>
                  <a:pt x="1263726" y="78047"/>
                </a:lnTo>
                <a:lnTo>
                  <a:pt x="1306032" y="97843"/>
                </a:lnTo>
                <a:lnTo>
                  <a:pt x="1347004" y="119637"/>
                </a:lnTo>
                <a:lnTo>
                  <a:pt x="1386566" y="143363"/>
                </a:lnTo>
                <a:lnTo>
                  <a:pt x="1424644" y="168949"/>
                </a:lnTo>
                <a:lnTo>
                  <a:pt x="1461163" y="196327"/>
                </a:lnTo>
                <a:lnTo>
                  <a:pt x="1496049" y="225427"/>
                </a:lnTo>
                <a:lnTo>
                  <a:pt x="1529225" y="256180"/>
                </a:lnTo>
                <a:lnTo>
                  <a:pt x="1560619" y="288516"/>
                </a:lnTo>
                <a:lnTo>
                  <a:pt x="1590154" y="322367"/>
                </a:lnTo>
                <a:lnTo>
                  <a:pt x="1617756" y="357663"/>
                </a:lnTo>
                <a:lnTo>
                  <a:pt x="1643350" y="394334"/>
                </a:lnTo>
                <a:lnTo>
                  <a:pt x="1666862" y="432311"/>
                </a:lnTo>
                <a:lnTo>
                  <a:pt x="1688217" y="471525"/>
                </a:lnTo>
                <a:lnTo>
                  <a:pt x="1707339" y="511906"/>
                </a:lnTo>
                <a:lnTo>
                  <a:pt x="1724154" y="553385"/>
                </a:lnTo>
                <a:lnTo>
                  <a:pt x="1738588" y="595893"/>
                </a:lnTo>
                <a:lnTo>
                  <a:pt x="1750565" y="639361"/>
                </a:lnTo>
                <a:lnTo>
                  <a:pt x="1760011" y="683718"/>
                </a:lnTo>
                <a:lnTo>
                  <a:pt x="1766850" y="728896"/>
                </a:lnTo>
                <a:lnTo>
                  <a:pt x="1771009" y="774825"/>
                </a:lnTo>
                <a:lnTo>
                  <a:pt x="1772412" y="821436"/>
                </a:lnTo>
                <a:lnTo>
                  <a:pt x="1771009" y="868046"/>
                </a:lnTo>
                <a:lnTo>
                  <a:pt x="1766850" y="913975"/>
                </a:lnTo>
                <a:lnTo>
                  <a:pt x="1760011" y="959153"/>
                </a:lnTo>
                <a:lnTo>
                  <a:pt x="1750565" y="1003510"/>
                </a:lnTo>
                <a:lnTo>
                  <a:pt x="1738588" y="1046978"/>
                </a:lnTo>
                <a:lnTo>
                  <a:pt x="1724154" y="1089486"/>
                </a:lnTo>
                <a:lnTo>
                  <a:pt x="1707339" y="1130965"/>
                </a:lnTo>
                <a:lnTo>
                  <a:pt x="1688217" y="1171346"/>
                </a:lnTo>
                <a:lnTo>
                  <a:pt x="1666862" y="1210560"/>
                </a:lnTo>
                <a:lnTo>
                  <a:pt x="1643350" y="1248537"/>
                </a:lnTo>
                <a:lnTo>
                  <a:pt x="1617756" y="1285208"/>
                </a:lnTo>
                <a:lnTo>
                  <a:pt x="1590154" y="1320504"/>
                </a:lnTo>
                <a:lnTo>
                  <a:pt x="1560619" y="1354355"/>
                </a:lnTo>
                <a:lnTo>
                  <a:pt x="1529225" y="1386691"/>
                </a:lnTo>
                <a:lnTo>
                  <a:pt x="1496049" y="1417444"/>
                </a:lnTo>
                <a:lnTo>
                  <a:pt x="1461163" y="1446544"/>
                </a:lnTo>
                <a:lnTo>
                  <a:pt x="1424644" y="1473922"/>
                </a:lnTo>
                <a:lnTo>
                  <a:pt x="1386566" y="1499508"/>
                </a:lnTo>
                <a:lnTo>
                  <a:pt x="1347004" y="1523234"/>
                </a:lnTo>
                <a:lnTo>
                  <a:pt x="1306032" y="1545028"/>
                </a:lnTo>
                <a:lnTo>
                  <a:pt x="1263726" y="1564824"/>
                </a:lnTo>
                <a:lnTo>
                  <a:pt x="1220160" y="1582550"/>
                </a:lnTo>
                <a:lnTo>
                  <a:pt x="1175409" y="1598137"/>
                </a:lnTo>
                <a:lnTo>
                  <a:pt x="1129547" y="1611517"/>
                </a:lnTo>
                <a:lnTo>
                  <a:pt x="1082651" y="1622620"/>
                </a:lnTo>
                <a:lnTo>
                  <a:pt x="1034793" y="1631376"/>
                </a:lnTo>
                <a:lnTo>
                  <a:pt x="986050" y="1637716"/>
                </a:lnTo>
                <a:lnTo>
                  <a:pt x="936496" y="1641571"/>
                </a:lnTo>
                <a:lnTo>
                  <a:pt x="886206" y="1642872"/>
                </a:lnTo>
                <a:lnTo>
                  <a:pt x="835918" y="1641571"/>
                </a:lnTo>
                <a:lnTo>
                  <a:pt x="786365" y="1637716"/>
                </a:lnTo>
                <a:lnTo>
                  <a:pt x="737624" y="1631376"/>
                </a:lnTo>
                <a:lnTo>
                  <a:pt x="689768" y="1622620"/>
                </a:lnTo>
                <a:lnTo>
                  <a:pt x="642873" y="1611517"/>
                </a:lnTo>
                <a:lnTo>
                  <a:pt x="597012" y="1598137"/>
                </a:lnTo>
                <a:lnTo>
                  <a:pt x="552262" y="1582550"/>
                </a:lnTo>
                <a:lnTo>
                  <a:pt x="508696" y="1564824"/>
                </a:lnTo>
                <a:lnTo>
                  <a:pt x="466390" y="1545028"/>
                </a:lnTo>
                <a:lnTo>
                  <a:pt x="425418" y="1523234"/>
                </a:lnTo>
                <a:lnTo>
                  <a:pt x="385856" y="1499508"/>
                </a:lnTo>
                <a:lnTo>
                  <a:pt x="347778" y="1473922"/>
                </a:lnTo>
                <a:lnTo>
                  <a:pt x="311258" y="1446544"/>
                </a:lnTo>
                <a:lnTo>
                  <a:pt x="276372" y="1417444"/>
                </a:lnTo>
                <a:lnTo>
                  <a:pt x="243195" y="1386691"/>
                </a:lnTo>
                <a:lnTo>
                  <a:pt x="211801" y="1354355"/>
                </a:lnTo>
                <a:lnTo>
                  <a:pt x="182265" y="1320504"/>
                </a:lnTo>
                <a:lnTo>
                  <a:pt x="154662" y="1285208"/>
                </a:lnTo>
                <a:lnTo>
                  <a:pt x="129066" y="1248537"/>
                </a:lnTo>
                <a:lnTo>
                  <a:pt x="105554" y="1210560"/>
                </a:lnTo>
                <a:lnTo>
                  <a:pt x="84198" y="1171346"/>
                </a:lnTo>
                <a:lnTo>
                  <a:pt x="65075" y="1130965"/>
                </a:lnTo>
                <a:lnTo>
                  <a:pt x="48259" y="1089486"/>
                </a:lnTo>
                <a:lnTo>
                  <a:pt x="33825" y="1046978"/>
                </a:lnTo>
                <a:lnTo>
                  <a:pt x="21847" y="1003510"/>
                </a:lnTo>
                <a:lnTo>
                  <a:pt x="12401" y="959153"/>
                </a:lnTo>
                <a:lnTo>
                  <a:pt x="5561" y="913975"/>
                </a:lnTo>
                <a:lnTo>
                  <a:pt x="1402" y="868046"/>
                </a:lnTo>
                <a:lnTo>
                  <a:pt x="0" y="821436"/>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713028" y="3327857"/>
            <a:ext cx="1059815" cy="941069"/>
          </a:xfrm>
          <a:prstGeom prst="rect">
            <a:avLst/>
          </a:prstGeom>
        </p:spPr>
        <p:txBody>
          <a:bodyPr vert="horz" wrap="square" lIns="0" tIns="12700" rIns="0" bIns="0" rtlCol="0">
            <a:spAutoFit/>
          </a:bodyPr>
          <a:lstStyle/>
          <a:p>
            <a:pPr marL="12700" marR="5080" indent="124460">
              <a:lnSpc>
                <a:spcPct val="100000"/>
              </a:lnSpc>
              <a:spcBef>
                <a:spcPts val="100"/>
              </a:spcBef>
            </a:pPr>
            <a:r>
              <a:rPr sz="3000" b="1" spc="-5" dirty="0">
                <a:solidFill>
                  <a:srgbClr val="FFFFFF"/>
                </a:solidFill>
                <a:latin typeface="Calibri"/>
                <a:cs typeface="Calibri"/>
              </a:rPr>
              <a:t>Time  </a:t>
            </a:r>
            <a:r>
              <a:rPr sz="3000" b="1" dirty="0">
                <a:solidFill>
                  <a:srgbClr val="FFFFFF"/>
                </a:solidFill>
                <a:latin typeface="Calibri"/>
                <a:cs typeface="Calibri"/>
              </a:rPr>
              <a:t>peri</a:t>
            </a:r>
            <a:r>
              <a:rPr sz="3000" b="1" spc="-10" dirty="0">
                <a:solidFill>
                  <a:srgbClr val="FFFFFF"/>
                </a:solidFill>
                <a:latin typeface="Calibri"/>
                <a:cs typeface="Calibri"/>
              </a:rPr>
              <a:t>o</a:t>
            </a:r>
            <a:r>
              <a:rPr sz="3000" b="1" dirty="0">
                <a:solidFill>
                  <a:srgbClr val="FFFFFF"/>
                </a:solidFill>
                <a:latin typeface="Calibri"/>
                <a:cs typeface="Calibri"/>
              </a:rPr>
              <a:t>d</a:t>
            </a:r>
            <a:endParaRPr sz="3000">
              <a:latin typeface="Calibri"/>
              <a:cs typeface="Calibri"/>
            </a:endParaRPr>
          </a:p>
        </p:txBody>
      </p:sp>
      <p:sp>
        <p:nvSpPr>
          <p:cNvPr id="6" name="object 6"/>
          <p:cNvSpPr/>
          <p:nvPr/>
        </p:nvSpPr>
        <p:spPr>
          <a:xfrm>
            <a:off x="2071116" y="3142488"/>
            <a:ext cx="1071880" cy="643255"/>
          </a:xfrm>
          <a:custGeom>
            <a:avLst/>
            <a:gdLst/>
            <a:ahLst/>
            <a:cxnLst/>
            <a:rect l="l" t="t" r="r" b="b"/>
            <a:pathLst>
              <a:path w="1071880" h="643254">
                <a:moveTo>
                  <a:pt x="0" y="643001"/>
                </a:moveTo>
                <a:lnTo>
                  <a:pt x="1071626" y="0"/>
                </a:lnTo>
              </a:path>
            </a:pathLst>
          </a:custGeom>
          <a:ln w="9144">
            <a:solidFill>
              <a:srgbClr val="497DBA"/>
            </a:solidFill>
          </a:ln>
        </p:spPr>
        <p:txBody>
          <a:bodyPr wrap="square" lIns="0" tIns="0" rIns="0" bIns="0" rtlCol="0"/>
          <a:lstStyle/>
          <a:p>
            <a:endParaRPr/>
          </a:p>
        </p:txBody>
      </p:sp>
      <p:sp>
        <p:nvSpPr>
          <p:cNvPr id="7" name="object 7"/>
          <p:cNvSpPr txBox="1"/>
          <p:nvPr/>
        </p:nvSpPr>
        <p:spPr>
          <a:xfrm>
            <a:off x="5163946" y="1788680"/>
            <a:ext cx="3674745" cy="924560"/>
          </a:xfrm>
          <a:prstGeom prst="rect">
            <a:avLst/>
          </a:prstGeom>
          <a:solidFill>
            <a:srgbClr val="4F81BC"/>
          </a:solidFill>
          <a:ln w="25907">
            <a:solidFill>
              <a:srgbClr val="385D89"/>
            </a:solidFill>
          </a:ln>
        </p:spPr>
        <p:txBody>
          <a:bodyPr vert="horz" wrap="square" lIns="0" tIns="37465" rIns="0" bIns="0" rtlCol="0">
            <a:spAutoFit/>
          </a:bodyPr>
          <a:lstStyle/>
          <a:p>
            <a:pPr marL="191135" marR="182880" indent="257175">
              <a:lnSpc>
                <a:spcPct val="99700"/>
              </a:lnSpc>
              <a:spcBef>
                <a:spcPts val="295"/>
              </a:spcBef>
            </a:pPr>
            <a:r>
              <a:rPr sz="1800" b="1" dirty="0">
                <a:solidFill>
                  <a:srgbClr val="FFFFFF"/>
                </a:solidFill>
                <a:latin typeface="Calibri"/>
                <a:cs typeface="Calibri"/>
              </a:rPr>
              <a:t>1) </a:t>
            </a:r>
            <a:r>
              <a:rPr sz="1800" b="1" spc="-10" dirty="0">
                <a:solidFill>
                  <a:srgbClr val="FFFFFF"/>
                </a:solidFill>
                <a:latin typeface="Calibri"/>
                <a:cs typeface="Calibri"/>
              </a:rPr>
              <a:t>AGM </a:t>
            </a:r>
            <a:r>
              <a:rPr sz="1800" b="1" dirty="0">
                <a:solidFill>
                  <a:srgbClr val="FFFFFF"/>
                </a:solidFill>
                <a:latin typeface="Calibri"/>
                <a:cs typeface="Calibri"/>
              </a:rPr>
              <a:t>is </a:t>
            </a:r>
            <a:r>
              <a:rPr sz="1800" b="1" spc="-10" dirty="0">
                <a:solidFill>
                  <a:srgbClr val="FFFFFF"/>
                </a:solidFill>
                <a:latin typeface="Calibri"/>
                <a:cs typeface="Calibri"/>
              </a:rPr>
              <a:t>to </a:t>
            </a:r>
            <a:r>
              <a:rPr sz="1800" b="1" dirty="0">
                <a:solidFill>
                  <a:srgbClr val="FFFFFF"/>
                </a:solidFill>
                <a:latin typeface="Calibri"/>
                <a:cs typeface="Calibri"/>
              </a:rPr>
              <a:t>be held </a:t>
            </a:r>
            <a:r>
              <a:rPr sz="1800" b="1" spc="-10" dirty="0">
                <a:solidFill>
                  <a:srgbClr val="FFFFFF"/>
                </a:solidFill>
                <a:latin typeface="Calibri"/>
                <a:cs typeface="Calibri"/>
              </a:rPr>
              <a:t>within </a:t>
            </a:r>
            <a:r>
              <a:rPr sz="1800" b="1" dirty="0">
                <a:solidFill>
                  <a:srgbClr val="FFFFFF"/>
                </a:solidFill>
                <a:latin typeface="Comic Sans MS"/>
                <a:cs typeface="Comic Sans MS"/>
              </a:rPr>
              <a:t>9  months</a:t>
            </a:r>
            <a:r>
              <a:rPr sz="1800" b="1" spc="-475" dirty="0">
                <a:solidFill>
                  <a:srgbClr val="FFFFFF"/>
                </a:solidFill>
                <a:latin typeface="Comic Sans MS"/>
                <a:cs typeface="Comic Sans MS"/>
              </a:rPr>
              <a:t> </a:t>
            </a:r>
            <a:r>
              <a:rPr sz="1800" b="1" dirty="0">
                <a:solidFill>
                  <a:srgbClr val="FFFFFF"/>
                </a:solidFill>
                <a:latin typeface="Calibri"/>
                <a:cs typeface="Calibri"/>
              </a:rPr>
              <a:t>of </a:t>
            </a:r>
            <a:r>
              <a:rPr sz="1800" b="1" spc="-5" dirty="0">
                <a:solidFill>
                  <a:srgbClr val="FFFFFF"/>
                </a:solidFill>
                <a:latin typeface="Calibri"/>
                <a:cs typeface="Calibri"/>
              </a:rPr>
              <a:t>closing </a:t>
            </a:r>
            <a:r>
              <a:rPr sz="1800" b="1" dirty="0">
                <a:solidFill>
                  <a:srgbClr val="FFFFFF"/>
                </a:solidFill>
                <a:latin typeface="Calibri"/>
                <a:cs typeface="Calibri"/>
              </a:rPr>
              <a:t>of </a:t>
            </a:r>
            <a:r>
              <a:rPr sz="1800" b="1" spc="-5" dirty="0">
                <a:solidFill>
                  <a:srgbClr val="FFFFFF"/>
                </a:solidFill>
                <a:latin typeface="Calibri"/>
                <a:cs typeface="Calibri"/>
              </a:rPr>
              <a:t>financial </a:t>
            </a:r>
            <a:r>
              <a:rPr sz="1800" b="1" spc="-10" dirty="0">
                <a:solidFill>
                  <a:srgbClr val="FFFFFF"/>
                </a:solidFill>
                <a:latin typeface="Calibri"/>
                <a:cs typeface="Calibri"/>
              </a:rPr>
              <a:t>year  </a:t>
            </a:r>
            <a:r>
              <a:rPr sz="1800" b="1" dirty="0">
                <a:solidFill>
                  <a:srgbClr val="FFFFFF"/>
                </a:solidFill>
                <a:latin typeface="Calibri"/>
                <a:cs typeface="Calibri"/>
              </a:rPr>
              <a:t>of the </a:t>
            </a:r>
            <a:r>
              <a:rPr sz="1800" b="1" spc="-5" dirty="0">
                <a:solidFill>
                  <a:srgbClr val="FFFFFF"/>
                </a:solidFill>
                <a:latin typeface="Calibri"/>
                <a:cs typeface="Calibri"/>
              </a:rPr>
              <a:t>company [Proviso </a:t>
            </a:r>
            <a:r>
              <a:rPr sz="1800" b="1" dirty="0">
                <a:solidFill>
                  <a:srgbClr val="FFFFFF"/>
                </a:solidFill>
                <a:latin typeface="Calibri"/>
                <a:cs typeface="Calibri"/>
              </a:rPr>
              <a:t>Sec96(1)</a:t>
            </a:r>
            <a:r>
              <a:rPr sz="1800" b="1" spc="-1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8" name="object 8"/>
          <p:cNvSpPr/>
          <p:nvPr/>
        </p:nvSpPr>
        <p:spPr>
          <a:xfrm>
            <a:off x="2071116" y="3785615"/>
            <a:ext cx="1071880" cy="704850"/>
          </a:xfrm>
          <a:custGeom>
            <a:avLst/>
            <a:gdLst/>
            <a:ahLst/>
            <a:cxnLst/>
            <a:rect l="l" t="t" r="r" b="b"/>
            <a:pathLst>
              <a:path w="1071880" h="704850">
                <a:moveTo>
                  <a:pt x="0" y="0"/>
                </a:moveTo>
                <a:lnTo>
                  <a:pt x="1071626" y="704849"/>
                </a:lnTo>
              </a:path>
            </a:pathLst>
          </a:custGeom>
          <a:ln w="9144">
            <a:solidFill>
              <a:srgbClr val="497DBA"/>
            </a:solidFill>
          </a:ln>
        </p:spPr>
        <p:txBody>
          <a:bodyPr wrap="square" lIns="0" tIns="0" rIns="0" bIns="0" rtlCol="0"/>
          <a:lstStyle/>
          <a:p>
            <a:endParaRPr/>
          </a:p>
        </p:txBody>
      </p:sp>
      <p:sp>
        <p:nvSpPr>
          <p:cNvPr id="9" name="object 9"/>
          <p:cNvSpPr/>
          <p:nvPr/>
        </p:nvSpPr>
        <p:spPr>
          <a:xfrm>
            <a:off x="3143250" y="4072890"/>
            <a:ext cx="1344295" cy="1286510"/>
          </a:xfrm>
          <a:custGeom>
            <a:avLst/>
            <a:gdLst/>
            <a:ahLst/>
            <a:cxnLst/>
            <a:rect l="l" t="t" r="r" b="b"/>
            <a:pathLst>
              <a:path w="1344295" h="1286510">
                <a:moveTo>
                  <a:pt x="672084" y="0"/>
                </a:moveTo>
                <a:lnTo>
                  <a:pt x="621920" y="1763"/>
                </a:lnTo>
                <a:lnTo>
                  <a:pt x="572759" y="6972"/>
                </a:lnTo>
                <a:lnTo>
                  <a:pt x="524730" y="15501"/>
                </a:lnTo>
                <a:lnTo>
                  <a:pt x="477962" y="27227"/>
                </a:lnTo>
                <a:lnTo>
                  <a:pt x="432587" y="42024"/>
                </a:lnTo>
                <a:lnTo>
                  <a:pt x="388733" y="59769"/>
                </a:lnTo>
                <a:lnTo>
                  <a:pt x="346530" y="80337"/>
                </a:lnTo>
                <a:lnTo>
                  <a:pt x="306109" y="103604"/>
                </a:lnTo>
                <a:lnTo>
                  <a:pt x="267600" y="129446"/>
                </a:lnTo>
                <a:lnTo>
                  <a:pt x="231131" y="157738"/>
                </a:lnTo>
                <a:lnTo>
                  <a:pt x="196834" y="188356"/>
                </a:lnTo>
                <a:lnTo>
                  <a:pt x="164837" y="221176"/>
                </a:lnTo>
                <a:lnTo>
                  <a:pt x="135271" y="256074"/>
                </a:lnTo>
                <a:lnTo>
                  <a:pt x="108266" y="292925"/>
                </a:lnTo>
                <a:lnTo>
                  <a:pt x="83952" y="331604"/>
                </a:lnTo>
                <a:lnTo>
                  <a:pt x="62458" y="371988"/>
                </a:lnTo>
                <a:lnTo>
                  <a:pt x="43915" y="413953"/>
                </a:lnTo>
                <a:lnTo>
                  <a:pt x="28452" y="457373"/>
                </a:lnTo>
                <a:lnTo>
                  <a:pt x="16199" y="502125"/>
                </a:lnTo>
                <a:lnTo>
                  <a:pt x="7286" y="548084"/>
                </a:lnTo>
                <a:lnTo>
                  <a:pt x="1843" y="595126"/>
                </a:lnTo>
                <a:lnTo>
                  <a:pt x="0" y="643128"/>
                </a:lnTo>
                <a:lnTo>
                  <a:pt x="1843" y="691129"/>
                </a:lnTo>
                <a:lnTo>
                  <a:pt x="7286" y="738171"/>
                </a:lnTo>
                <a:lnTo>
                  <a:pt x="16199" y="784130"/>
                </a:lnTo>
                <a:lnTo>
                  <a:pt x="28452" y="828882"/>
                </a:lnTo>
                <a:lnTo>
                  <a:pt x="43915" y="872302"/>
                </a:lnTo>
                <a:lnTo>
                  <a:pt x="62458" y="914267"/>
                </a:lnTo>
                <a:lnTo>
                  <a:pt x="83952" y="954651"/>
                </a:lnTo>
                <a:lnTo>
                  <a:pt x="108266" y="993330"/>
                </a:lnTo>
                <a:lnTo>
                  <a:pt x="135271" y="1030181"/>
                </a:lnTo>
                <a:lnTo>
                  <a:pt x="164837" y="1065079"/>
                </a:lnTo>
                <a:lnTo>
                  <a:pt x="196834" y="1097899"/>
                </a:lnTo>
                <a:lnTo>
                  <a:pt x="231131" y="1128517"/>
                </a:lnTo>
                <a:lnTo>
                  <a:pt x="267600" y="1156809"/>
                </a:lnTo>
                <a:lnTo>
                  <a:pt x="306109" y="1182651"/>
                </a:lnTo>
                <a:lnTo>
                  <a:pt x="346530" y="1205918"/>
                </a:lnTo>
                <a:lnTo>
                  <a:pt x="388733" y="1226486"/>
                </a:lnTo>
                <a:lnTo>
                  <a:pt x="432587" y="1244231"/>
                </a:lnTo>
                <a:lnTo>
                  <a:pt x="477962" y="1259028"/>
                </a:lnTo>
                <a:lnTo>
                  <a:pt x="524730" y="1270754"/>
                </a:lnTo>
                <a:lnTo>
                  <a:pt x="572759" y="1279283"/>
                </a:lnTo>
                <a:lnTo>
                  <a:pt x="621920" y="1284492"/>
                </a:lnTo>
                <a:lnTo>
                  <a:pt x="672084" y="1286256"/>
                </a:lnTo>
                <a:lnTo>
                  <a:pt x="722247" y="1284492"/>
                </a:lnTo>
                <a:lnTo>
                  <a:pt x="771408" y="1279283"/>
                </a:lnTo>
                <a:lnTo>
                  <a:pt x="819437" y="1270754"/>
                </a:lnTo>
                <a:lnTo>
                  <a:pt x="866205" y="1259028"/>
                </a:lnTo>
                <a:lnTo>
                  <a:pt x="911580" y="1244231"/>
                </a:lnTo>
                <a:lnTo>
                  <a:pt x="955434" y="1226486"/>
                </a:lnTo>
                <a:lnTo>
                  <a:pt x="997637" y="1205918"/>
                </a:lnTo>
                <a:lnTo>
                  <a:pt x="1038058" y="1182651"/>
                </a:lnTo>
                <a:lnTo>
                  <a:pt x="1076567" y="1156809"/>
                </a:lnTo>
                <a:lnTo>
                  <a:pt x="1113036" y="1128517"/>
                </a:lnTo>
                <a:lnTo>
                  <a:pt x="1147333" y="1097899"/>
                </a:lnTo>
                <a:lnTo>
                  <a:pt x="1179330" y="1065079"/>
                </a:lnTo>
                <a:lnTo>
                  <a:pt x="1208896" y="1030181"/>
                </a:lnTo>
                <a:lnTo>
                  <a:pt x="1235901" y="993330"/>
                </a:lnTo>
                <a:lnTo>
                  <a:pt x="1260215" y="954651"/>
                </a:lnTo>
                <a:lnTo>
                  <a:pt x="1281709" y="914267"/>
                </a:lnTo>
                <a:lnTo>
                  <a:pt x="1300252" y="872302"/>
                </a:lnTo>
                <a:lnTo>
                  <a:pt x="1315715" y="828882"/>
                </a:lnTo>
                <a:lnTo>
                  <a:pt x="1327968" y="784130"/>
                </a:lnTo>
                <a:lnTo>
                  <a:pt x="1336881" y="738171"/>
                </a:lnTo>
                <a:lnTo>
                  <a:pt x="1342324" y="691129"/>
                </a:lnTo>
                <a:lnTo>
                  <a:pt x="1344167" y="643128"/>
                </a:lnTo>
                <a:lnTo>
                  <a:pt x="1342324" y="595126"/>
                </a:lnTo>
                <a:lnTo>
                  <a:pt x="1336881" y="548084"/>
                </a:lnTo>
                <a:lnTo>
                  <a:pt x="1327968" y="502125"/>
                </a:lnTo>
                <a:lnTo>
                  <a:pt x="1315715" y="457373"/>
                </a:lnTo>
                <a:lnTo>
                  <a:pt x="1300252" y="413953"/>
                </a:lnTo>
                <a:lnTo>
                  <a:pt x="1281709" y="371988"/>
                </a:lnTo>
                <a:lnTo>
                  <a:pt x="1260215" y="331604"/>
                </a:lnTo>
                <a:lnTo>
                  <a:pt x="1235901" y="292925"/>
                </a:lnTo>
                <a:lnTo>
                  <a:pt x="1208896" y="256074"/>
                </a:lnTo>
                <a:lnTo>
                  <a:pt x="1179330" y="221176"/>
                </a:lnTo>
                <a:lnTo>
                  <a:pt x="1147333" y="188356"/>
                </a:lnTo>
                <a:lnTo>
                  <a:pt x="1113036" y="157738"/>
                </a:lnTo>
                <a:lnTo>
                  <a:pt x="1076567" y="129446"/>
                </a:lnTo>
                <a:lnTo>
                  <a:pt x="1038058" y="103604"/>
                </a:lnTo>
                <a:lnTo>
                  <a:pt x="997637" y="80337"/>
                </a:lnTo>
                <a:lnTo>
                  <a:pt x="955434" y="59769"/>
                </a:lnTo>
                <a:lnTo>
                  <a:pt x="911580" y="42024"/>
                </a:lnTo>
                <a:lnTo>
                  <a:pt x="866205" y="27227"/>
                </a:lnTo>
                <a:lnTo>
                  <a:pt x="819437" y="15501"/>
                </a:lnTo>
                <a:lnTo>
                  <a:pt x="771408" y="6972"/>
                </a:lnTo>
                <a:lnTo>
                  <a:pt x="722247" y="1763"/>
                </a:lnTo>
                <a:lnTo>
                  <a:pt x="672084" y="0"/>
                </a:lnTo>
                <a:close/>
              </a:path>
            </a:pathLst>
          </a:custGeom>
          <a:solidFill>
            <a:srgbClr val="4F81BC"/>
          </a:solidFill>
        </p:spPr>
        <p:txBody>
          <a:bodyPr wrap="square" lIns="0" tIns="0" rIns="0" bIns="0" rtlCol="0"/>
          <a:lstStyle/>
          <a:p>
            <a:endParaRPr/>
          </a:p>
        </p:txBody>
      </p:sp>
      <p:sp>
        <p:nvSpPr>
          <p:cNvPr id="10" name="object 10"/>
          <p:cNvSpPr/>
          <p:nvPr/>
        </p:nvSpPr>
        <p:spPr>
          <a:xfrm>
            <a:off x="3143250" y="4072890"/>
            <a:ext cx="1344295" cy="1286510"/>
          </a:xfrm>
          <a:custGeom>
            <a:avLst/>
            <a:gdLst/>
            <a:ahLst/>
            <a:cxnLst/>
            <a:rect l="l" t="t" r="r" b="b"/>
            <a:pathLst>
              <a:path w="1344295" h="1286510">
                <a:moveTo>
                  <a:pt x="0" y="643128"/>
                </a:moveTo>
                <a:lnTo>
                  <a:pt x="1843" y="595126"/>
                </a:lnTo>
                <a:lnTo>
                  <a:pt x="7286" y="548084"/>
                </a:lnTo>
                <a:lnTo>
                  <a:pt x="16199" y="502125"/>
                </a:lnTo>
                <a:lnTo>
                  <a:pt x="28452" y="457373"/>
                </a:lnTo>
                <a:lnTo>
                  <a:pt x="43915" y="413953"/>
                </a:lnTo>
                <a:lnTo>
                  <a:pt x="62458" y="371988"/>
                </a:lnTo>
                <a:lnTo>
                  <a:pt x="83952" y="331604"/>
                </a:lnTo>
                <a:lnTo>
                  <a:pt x="108266" y="292925"/>
                </a:lnTo>
                <a:lnTo>
                  <a:pt x="135271" y="256074"/>
                </a:lnTo>
                <a:lnTo>
                  <a:pt x="164837" y="221176"/>
                </a:lnTo>
                <a:lnTo>
                  <a:pt x="196834" y="188356"/>
                </a:lnTo>
                <a:lnTo>
                  <a:pt x="231131" y="157738"/>
                </a:lnTo>
                <a:lnTo>
                  <a:pt x="267600" y="129446"/>
                </a:lnTo>
                <a:lnTo>
                  <a:pt x="306109" y="103604"/>
                </a:lnTo>
                <a:lnTo>
                  <a:pt x="346530" y="80337"/>
                </a:lnTo>
                <a:lnTo>
                  <a:pt x="388733" y="59769"/>
                </a:lnTo>
                <a:lnTo>
                  <a:pt x="432587" y="42024"/>
                </a:lnTo>
                <a:lnTo>
                  <a:pt x="477962" y="27227"/>
                </a:lnTo>
                <a:lnTo>
                  <a:pt x="524730" y="15501"/>
                </a:lnTo>
                <a:lnTo>
                  <a:pt x="572759" y="6972"/>
                </a:lnTo>
                <a:lnTo>
                  <a:pt x="621920" y="1763"/>
                </a:lnTo>
                <a:lnTo>
                  <a:pt x="672084" y="0"/>
                </a:lnTo>
                <a:lnTo>
                  <a:pt x="722247" y="1763"/>
                </a:lnTo>
                <a:lnTo>
                  <a:pt x="771408" y="6972"/>
                </a:lnTo>
                <a:lnTo>
                  <a:pt x="819437" y="15501"/>
                </a:lnTo>
                <a:lnTo>
                  <a:pt x="866205" y="27227"/>
                </a:lnTo>
                <a:lnTo>
                  <a:pt x="911580" y="42024"/>
                </a:lnTo>
                <a:lnTo>
                  <a:pt x="955434" y="59769"/>
                </a:lnTo>
                <a:lnTo>
                  <a:pt x="997637" y="80337"/>
                </a:lnTo>
                <a:lnTo>
                  <a:pt x="1038058" y="103604"/>
                </a:lnTo>
                <a:lnTo>
                  <a:pt x="1076567" y="129446"/>
                </a:lnTo>
                <a:lnTo>
                  <a:pt x="1113036" y="157738"/>
                </a:lnTo>
                <a:lnTo>
                  <a:pt x="1147333" y="188356"/>
                </a:lnTo>
                <a:lnTo>
                  <a:pt x="1179330" y="221176"/>
                </a:lnTo>
                <a:lnTo>
                  <a:pt x="1208896" y="256074"/>
                </a:lnTo>
                <a:lnTo>
                  <a:pt x="1235901" y="292925"/>
                </a:lnTo>
                <a:lnTo>
                  <a:pt x="1260215" y="331604"/>
                </a:lnTo>
                <a:lnTo>
                  <a:pt x="1281709" y="371988"/>
                </a:lnTo>
                <a:lnTo>
                  <a:pt x="1300252" y="413953"/>
                </a:lnTo>
                <a:lnTo>
                  <a:pt x="1315715" y="457373"/>
                </a:lnTo>
                <a:lnTo>
                  <a:pt x="1327968" y="502125"/>
                </a:lnTo>
                <a:lnTo>
                  <a:pt x="1336881" y="548084"/>
                </a:lnTo>
                <a:lnTo>
                  <a:pt x="1342324" y="595126"/>
                </a:lnTo>
                <a:lnTo>
                  <a:pt x="1344167" y="643128"/>
                </a:lnTo>
                <a:lnTo>
                  <a:pt x="1342324" y="691129"/>
                </a:lnTo>
                <a:lnTo>
                  <a:pt x="1336881" y="738171"/>
                </a:lnTo>
                <a:lnTo>
                  <a:pt x="1327968" y="784130"/>
                </a:lnTo>
                <a:lnTo>
                  <a:pt x="1315715" y="828882"/>
                </a:lnTo>
                <a:lnTo>
                  <a:pt x="1300252" y="872302"/>
                </a:lnTo>
                <a:lnTo>
                  <a:pt x="1281709" y="914267"/>
                </a:lnTo>
                <a:lnTo>
                  <a:pt x="1260215" y="954651"/>
                </a:lnTo>
                <a:lnTo>
                  <a:pt x="1235901" y="993330"/>
                </a:lnTo>
                <a:lnTo>
                  <a:pt x="1208896" y="1030181"/>
                </a:lnTo>
                <a:lnTo>
                  <a:pt x="1179330" y="1065079"/>
                </a:lnTo>
                <a:lnTo>
                  <a:pt x="1147333" y="1097899"/>
                </a:lnTo>
                <a:lnTo>
                  <a:pt x="1113036" y="1128517"/>
                </a:lnTo>
                <a:lnTo>
                  <a:pt x="1076567" y="1156809"/>
                </a:lnTo>
                <a:lnTo>
                  <a:pt x="1038058" y="1182651"/>
                </a:lnTo>
                <a:lnTo>
                  <a:pt x="997637" y="1205918"/>
                </a:lnTo>
                <a:lnTo>
                  <a:pt x="955434" y="1226486"/>
                </a:lnTo>
                <a:lnTo>
                  <a:pt x="911580" y="1244231"/>
                </a:lnTo>
                <a:lnTo>
                  <a:pt x="866205" y="1259028"/>
                </a:lnTo>
                <a:lnTo>
                  <a:pt x="819437" y="1270754"/>
                </a:lnTo>
                <a:lnTo>
                  <a:pt x="771408" y="1279283"/>
                </a:lnTo>
                <a:lnTo>
                  <a:pt x="722247" y="1284492"/>
                </a:lnTo>
                <a:lnTo>
                  <a:pt x="672084" y="1286256"/>
                </a:lnTo>
                <a:lnTo>
                  <a:pt x="621920" y="1284492"/>
                </a:lnTo>
                <a:lnTo>
                  <a:pt x="572759" y="1279283"/>
                </a:lnTo>
                <a:lnTo>
                  <a:pt x="524730" y="1270754"/>
                </a:lnTo>
                <a:lnTo>
                  <a:pt x="477962" y="1259028"/>
                </a:lnTo>
                <a:lnTo>
                  <a:pt x="432587" y="1244231"/>
                </a:lnTo>
                <a:lnTo>
                  <a:pt x="388733" y="1226486"/>
                </a:lnTo>
                <a:lnTo>
                  <a:pt x="346530" y="1205918"/>
                </a:lnTo>
                <a:lnTo>
                  <a:pt x="306109" y="1182651"/>
                </a:lnTo>
                <a:lnTo>
                  <a:pt x="267600" y="1156809"/>
                </a:lnTo>
                <a:lnTo>
                  <a:pt x="231131" y="1128517"/>
                </a:lnTo>
                <a:lnTo>
                  <a:pt x="196834" y="1097899"/>
                </a:lnTo>
                <a:lnTo>
                  <a:pt x="164837" y="1065079"/>
                </a:lnTo>
                <a:lnTo>
                  <a:pt x="135271" y="1030181"/>
                </a:lnTo>
                <a:lnTo>
                  <a:pt x="108266" y="993330"/>
                </a:lnTo>
                <a:lnTo>
                  <a:pt x="83952" y="954651"/>
                </a:lnTo>
                <a:lnTo>
                  <a:pt x="62458" y="914267"/>
                </a:lnTo>
                <a:lnTo>
                  <a:pt x="43915" y="872302"/>
                </a:lnTo>
                <a:lnTo>
                  <a:pt x="28452" y="828882"/>
                </a:lnTo>
                <a:lnTo>
                  <a:pt x="16199" y="784130"/>
                </a:lnTo>
                <a:lnTo>
                  <a:pt x="7286" y="738171"/>
                </a:lnTo>
                <a:lnTo>
                  <a:pt x="1843" y="691129"/>
                </a:lnTo>
                <a:lnTo>
                  <a:pt x="0" y="643128"/>
                </a:lnTo>
                <a:close/>
              </a:path>
            </a:pathLst>
          </a:custGeom>
          <a:ln w="25908">
            <a:solidFill>
              <a:srgbClr val="385D89"/>
            </a:solidFill>
          </a:ln>
        </p:spPr>
        <p:txBody>
          <a:bodyPr wrap="square" lIns="0" tIns="0" rIns="0" bIns="0" rtlCol="0"/>
          <a:lstStyle/>
          <a:p>
            <a:endParaRPr/>
          </a:p>
        </p:txBody>
      </p:sp>
      <p:sp>
        <p:nvSpPr>
          <p:cNvPr id="11" name="object 11"/>
          <p:cNvSpPr txBox="1"/>
          <p:nvPr/>
        </p:nvSpPr>
        <p:spPr>
          <a:xfrm>
            <a:off x="3419094" y="4276470"/>
            <a:ext cx="794385" cy="848360"/>
          </a:xfrm>
          <a:prstGeom prst="rect">
            <a:avLst/>
          </a:prstGeom>
        </p:spPr>
        <p:txBody>
          <a:bodyPr vert="horz" wrap="square" lIns="0" tIns="12700" rIns="0" bIns="0" rtlCol="0">
            <a:spAutoFit/>
          </a:bodyPr>
          <a:lstStyle/>
          <a:p>
            <a:pPr marL="12700" marR="5080" indent="-3810" algn="ctr">
              <a:lnSpc>
                <a:spcPct val="100000"/>
              </a:lnSpc>
              <a:spcBef>
                <a:spcPts val="100"/>
              </a:spcBef>
            </a:pPr>
            <a:r>
              <a:rPr sz="1800" b="1" dirty="0">
                <a:solidFill>
                  <a:srgbClr val="FFFFFF"/>
                </a:solidFill>
                <a:latin typeface="Calibri"/>
                <a:cs typeface="Calibri"/>
              </a:rPr>
              <a:t>In </a:t>
            </a:r>
            <a:r>
              <a:rPr sz="1800" b="1" spc="-5" dirty="0">
                <a:solidFill>
                  <a:srgbClr val="FFFFFF"/>
                </a:solidFill>
                <a:latin typeface="Calibri"/>
                <a:cs typeface="Calibri"/>
              </a:rPr>
              <a:t>case  </a:t>
            </a:r>
            <a:r>
              <a:rPr sz="1800" b="1" dirty="0">
                <a:solidFill>
                  <a:srgbClr val="FFFFFF"/>
                </a:solidFill>
                <a:latin typeface="Calibri"/>
                <a:cs typeface="Calibri"/>
              </a:rPr>
              <a:t>of</a:t>
            </a:r>
            <a:r>
              <a:rPr sz="1800" b="1" spc="-85" dirty="0">
                <a:solidFill>
                  <a:srgbClr val="FFFFFF"/>
                </a:solidFill>
                <a:latin typeface="Calibri"/>
                <a:cs typeface="Calibri"/>
              </a:rPr>
              <a:t> </a:t>
            </a:r>
            <a:r>
              <a:rPr sz="1800" b="1" spc="-5" dirty="0">
                <a:solidFill>
                  <a:srgbClr val="FFFFFF"/>
                </a:solidFill>
                <a:latin typeface="Calibri"/>
                <a:cs typeface="Calibri"/>
              </a:rPr>
              <a:t>other  </a:t>
            </a:r>
            <a:r>
              <a:rPr sz="1800" b="1" spc="-15" dirty="0">
                <a:solidFill>
                  <a:srgbClr val="FFFFFF"/>
                </a:solidFill>
                <a:latin typeface="Calibri"/>
                <a:cs typeface="Calibri"/>
              </a:rPr>
              <a:t>AGM</a:t>
            </a:r>
            <a:endParaRPr sz="1800">
              <a:latin typeface="Calibri"/>
              <a:cs typeface="Calibri"/>
            </a:endParaRPr>
          </a:p>
        </p:txBody>
      </p:sp>
      <p:sp>
        <p:nvSpPr>
          <p:cNvPr id="12" name="object 12"/>
          <p:cNvSpPr/>
          <p:nvPr/>
        </p:nvSpPr>
        <p:spPr>
          <a:xfrm>
            <a:off x="3143250" y="2286761"/>
            <a:ext cx="1344295" cy="1286510"/>
          </a:xfrm>
          <a:custGeom>
            <a:avLst/>
            <a:gdLst/>
            <a:ahLst/>
            <a:cxnLst/>
            <a:rect l="l" t="t" r="r" b="b"/>
            <a:pathLst>
              <a:path w="1344295" h="1286510">
                <a:moveTo>
                  <a:pt x="672084" y="0"/>
                </a:moveTo>
                <a:lnTo>
                  <a:pt x="621920" y="1763"/>
                </a:lnTo>
                <a:lnTo>
                  <a:pt x="572759" y="6972"/>
                </a:lnTo>
                <a:lnTo>
                  <a:pt x="524730" y="15501"/>
                </a:lnTo>
                <a:lnTo>
                  <a:pt x="477962" y="27227"/>
                </a:lnTo>
                <a:lnTo>
                  <a:pt x="432587" y="42024"/>
                </a:lnTo>
                <a:lnTo>
                  <a:pt x="388733" y="59769"/>
                </a:lnTo>
                <a:lnTo>
                  <a:pt x="346530" y="80337"/>
                </a:lnTo>
                <a:lnTo>
                  <a:pt x="306109" y="103604"/>
                </a:lnTo>
                <a:lnTo>
                  <a:pt x="267600" y="129446"/>
                </a:lnTo>
                <a:lnTo>
                  <a:pt x="231131" y="157738"/>
                </a:lnTo>
                <a:lnTo>
                  <a:pt x="196834" y="188356"/>
                </a:lnTo>
                <a:lnTo>
                  <a:pt x="164837" y="221176"/>
                </a:lnTo>
                <a:lnTo>
                  <a:pt x="135271" y="256074"/>
                </a:lnTo>
                <a:lnTo>
                  <a:pt x="108266" y="292925"/>
                </a:lnTo>
                <a:lnTo>
                  <a:pt x="83952" y="331604"/>
                </a:lnTo>
                <a:lnTo>
                  <a:pt x="62458" y="371988"/>
                </a:lnTo>
                <a:lnTo>
                  <a:pt x="43915" y="413953"/>
                </a:lnTo>
                <a:lnTo>
                  <a:pt x="28452" y="457373"/>
                </a:lnTo>
                <a:lnTo>
                  <a:pt x="16199" y="502125"/>
                </a:lnTo>
                <a:lnTo>
                  <a:pt x="7286" y="548084"/>
                </a:lnTo>
                <a:lnTo>
                  <a:pt x="1843" y="595126"/>
                </a:lnTo>
                <a:lnTo>
                  <a:pt x="0" y="643127"/>
                </a:lnTo>
                <a:lnTo>
                  <a:pt x="1843" y="691129"/>
                </a:lnTo>
                <a:lnTo>
                  <a:pt x="7286" y="738171"/>
                </a:lnTo>
                <a:lnTo>
                  <a:pt x="16199" y="784130"/>
                </a:lnTo>
                <a:lnTo>
                  <a:pt x="28452" y="828882"/>
                </a:lnTo>
                <a:lnTo>
                  <a:pt x="43915" y="872302"/>
                </a:lnTo>
                <a:lnTo>
                  <a:pt x="62458" y="914267"/>
                </a:lnTo>
                <a:lnTo>
                  <a:pt x="83952" y="954651"/>
                </a:lnTo>
                <a:lnTo>
                  <a:pt x="108266" y="993330"/>
                </a:lnTo>
                <a:lnTo>
                  <a:pt x="135271" y="1030181"/>
                </a:lnTo>
                <a:lnTo>
                  <a:pt x="164837" y="1065079"/>
                </a:lnTo>
                <a:lnTo>
                  <a:pt x="196834" y="1097899"/>
                </a:lnTo>
                <a:lnTo>
                  <a:pt x="231131" y="1128517"/>
                </a:lnTo>
                <a:lnTo>
                  <a:pt x="267600" y="1156809"/>
                </a:lnTo>
                <a:lnTo>
                  <a:pt x="306109" y="1182651"/>
                </a:lnTo>
                <a:lnTo>
                  <a:pt x="346530" y="1205918"/>
                </a:lnTo>
                <a:lnTo>
                  <a:pt x="388733" y="1226486"/>
                </a:lnTo>
                <a:lnTo>
                  <a:pt x="432587" y="1244231"/>
                </a:lnTo>
                <a:lnTo>
                  <a:pt x="477962" y="1259028"/>
                </a:lnTo>
                <a:lnTo>
                  <a:pt x="524730" y="1270754"/>
                </a:lnTo>
                <a:lnTo>
                  <a:pt x="572759" y="1279283"/>
                </a:lnTo>
                <a:lnTo>
                  <a:pt x="621920" y="1284492"/>
                </a:lnTo>
                <a:lnTo>
                  <a:pt x="672084" y="1286255"/>
                </a:lnTo>
                <a:lnTo>
                  <a:pt x="722247" y="1284492"/>
                </a:lnTo>
                <a:lnTo>
                  <a:pt x="771408" y="1279283"/>
                </a:lnTo>
                <a:lnTo>
                  <a:pt x="819437" y="1270754"/>
                </a:lnTo>
                <a:lnTo>
                  <a:pt x="866205" y="1259028"/>
                </a:lnTo>
                <a:lnTo>
                  <a:pt x="911580" y="1244231"/>
                </a:lnTo>
                <a:lnTo>
                  <a:pt x="955434" y="1226486"/>
                </a:lnTo>
                <a:lnTo>
                  <a:pt x="997637" y="1205918"/>
                </a:lnTo>
                <a:lnTo>
                  <a:pt x="1038058" y="1182651"/>
                </a:lnTo>
                <a:lnTo>
                  <a:pt x="1076567" y="1156809"/>
                </a:lnTo>
                <a:lnTo>
                  <a:pt x="1113036" y="1128517"/>
                </a:lnTo>
                <a:lnTo>
                  <a:pt x="1147333" y="1097899"/>
                </a:lnTo>
                <a:lnTo>
                  <a:pt x="1179330" y="1065079"/>
                </a:lnTo>
                <a:lnTo>
                  <a:pt x="1208896" y="1030181"/>
                </a:lnTo>
                <a:lnTo>
                  <a:pt x="1235901" y="993330"/>
                </a:lnTo>
                <a:lnTo>
                  <a:pt x="1260215" y="954651"/>
                </a:lnTo>
                <a:lnTo>
                  <a:pt x="1281709" y="914267"/>
                </a:lnTo>
                <a:lnTo>
                  <a:pt x="1300252" y="872302"/>
                </a:lnTo>
                <a:lnTo>
                  <a:pt x="1315715" y="828882"/>
                </a:lnTo>
                <a:lnTo>
                  <a:pt x="1327968" y="784130"/>
                </a:lnTo>
                <a:lnTo>
                  <a:pt x="1336881" y="738171"/>
                </a:lnTo>
                <a:lnTo>
                  <a:pt x="1342324" y="691129"/>
                </a:lnTo>
                <a:lnTo>
                  <a:pt x="1344167" y="643127"/>
                </a:lnTo>
                <a:lnTo>
                  <a:pt x="1342324" y="595126"/>
                </a:lnTo>
                <a:lnTo>
                  <a:pt x="1336881" y="548084"/>
                </a:lnTo>
                <a:lnTo>
                  <a:pt x="1327968" y="502125"/>
                </a:lnTo>
                <a:lnTo>
                  <a:pt x="1315715" y="457373"/>
                </a:lnTo>
                <a:lnTo>
                  <a:pt x="1300252" y="413953"/>
                </a:lnTo>
                <a:lnTo>
                  <a:pt x="1281709" y="371988"/>
                </a:lnTo>
                <a:lnTo>
                  <a:pt x="1260215" y="331604"/>
                </a:lnTo>
                <a:lnTo>
                  <a:pt x="1235901" y="292925"/>
                </a:lnTo>
                <a:lnTo>
                  <a:pt x="1208896" y="256074"/>
                </a:lnTo>
                <a:lnTo>
                  <a:pt x="1179330" y="221176"/>
                </a:lnTo>
                <a:lnTo>
                  <a:pt x="1147333" y="188356"/>
                </a:lnTo>
                <a:lnTo>
                  <a:pt x="1113036" y="157738"/>
                </a:lnTo>
                <a:lnTo>
                  <a:pt x="1076567" y="129446"/>
                </a:lnTo>
                <a:lnTo>
                  <a:pt x="1038058" y="103604"/>
                </a:lnTo>
                <a:lnTo>
                  <a:pt x="997637" y="80337"/>
                </a:lnTo>
                <a:lnTo>
                  <a:pt x="955434" y="59769"/>
                </a:lnTo>
                <a:lnTo>
                  <a:pt x="911580" y="42024"/>
                </a:lnTo>
                <a:lnTo>
                  <a:pt x="866205" y="27227"/>
                </a:lnTo>
                <a:lnTo>
                  <a:pt x="819437" y="15501"/>
                </a:lnTo>
                <a:lnTo>
                  <a:pt x="771408" y="6972"/>
                </a:lnTo>
                <a:lnTo>
                  <a:pt x="722247" y="1763"/>
                </a:lnTo>
                <a:lnTo>
                  <a:pt x="672084" y="0"/>
                </a:lnTo>
                <a:close/>
              </a:path>
            </a:pathLst>
          </a:custGeom>
          <a:solidFill>
            <a:srgbClr val="4F81BC"/>
          </a:solidFill>
        </p:spPr>
        <p:txBody>
          <a:bodyPr wrap="square" lIns="0" tIns="0" rIns="0" bIns="0" rtlCol="0"/>
          <a:lstStyle/>
          <a:p>
            <a:endParaRPr/>
          </a:p>
        </p:txBody>
      </p:sp>
      <p:sp>
        <p:nvSpPr>
          <p:cNvPr id="13" name="object 13"/>
          <p:cNvSpPr/>
          <p:nvPr/>
        </p:nvSpPr>
        <p:spPr>
          <a:xfrm>
            <a:off x="3143250" y="2286761"/>
            <a:ext cx="1344295" cy="1286510"/>
          </a:xfrm>
          <a:custGeom>
            <a:avLst/>
            <a:gdLst/>
            <a:ahLst/>
            <a:cxnLst/>
            <a:rect l="l" t="t" r="r" b="b"/>
            <a:pathLst>
              <a:path w="1344295" h="1286510">
                <a:moveTo>
                  <a:pt x="0" y="643127"/>
                </a:moveTo>
                <a:lnTo>
                  <a:pt x="1843" y="595126"/>
                </a:lnTo>
                <a:lnTo>
                  <a:pt x="7286" y="548084"/>
                </a:lnTo>
                <a:lnTo>
                  <a:pt x="16199" y="502125"/>
                </a:lnTo>
                <a:lnTo>
                  <a:pt x="28452" y="457373"/>
                </a:lnTo>
                <a:lnTo>
                  <a:pt x="43915" y="413953"/>
                </a:lnTo>
                <a:lnTo>
                  <a:pt x="62458" y="371988"/>
                </a:lnTo>
                <a:lnTo>
                  <a:pt x="83952" y="331604"/>
                </a:lnTo>
                <a:lnTo>
                  <a:pt x="108266" y="292925"/>
                </a:lnTo>
                <a:lnTo>
                  <a:pt x="135271" y="256074"/>
                </a:lnTo>
                <a:lnTo>
                  <a:pt x="164837" y="221176"/>
                </a:lnTo>
                <a:lnTo>
                  <a:pt x="196834" y="188356"/>
                </a:lnTo>
                <a:lnTo>
                  <a:pt x="231131" y="157738"/>
                </a:lnTo>
                <a:lnTo>
                  <a:pt x="267600" y="129446"/>
                </a:lnTo>
                <a:lnTo>
                  <a:pt x="306109" y="103604"/>
                </a:lnTo>
                <a:lnTo>
                  <a:pt x="346530" y="80337"/>
                </a:lnTo>
                <a:lnTo>
                  <a:pt x="388733" y="59769"/>
                </a:lnTo>
                <a:lnTo>
                  <a:pt x="432587" y="42024"/>
                </a:lnTo>
                <a:lnTo>
                  <a:pt x="477962" y="27227"/>
                </a:lnTo>
                <a:lnTo>
                  <a:pt x="524730" y="15501"/>
                </a:lnTo>
                <a:lnTo>
                  <a:pt x="572759" y="6972"/>
                </a:lnTo>
                <a:lnTo>
                  <a:pt x="621920" y="1763"/>
                </a:lnTo>
                <a:lnTo>
                  <a:pt x="672084" y="0"/>
                </a:lnTo>
                <a:lnTo>
                  <a:pt x="722247" y="1763"/>
                </a:lnTo>
                <a:lnTo>
                  <a:pt x="771408" y="6972"/>
                </a:lnTo>
                <a:lnTo>
                  <a:pt x="819437" y="15501"/>
                </a:lnTo>
                <a:lnTo>
                  <a:pt x="866205" y="27227"/>
                </a:lnTo>
                <a:lnTo>
                  <a:pt x="911580" y="42024"/>
                </a:lnTo>
                <a:lnTo>
                  <a:pt x="955434" y="59769"/>
                </a:lnTo>
                <a:lnTo>
                  <a:pt x="997637" y="80337"/>
                </a:lnTo>
                <a:lnTo>
                  <a:pt x="1038058" y="103604"/>
                </a:lnTo>
                <a:lnTo>
                  <a:pt x="1076567" y="129446"/>
                </a:lnTo>
                <a:lnTo>
                  <a:pt x="1113036" y="157738"/>
                </a:lnTo>
                <a:lnTo>
                  <a:pt x="1147333" y="188356"/>
                </a:lnTo>
                <a:lnTo>
                  <a:pt x="1179330" y="221176"/>
                </a:lnTo>
                <a:lnTo>
                  <a:pt x="1208896" y="256074"/>
                </a:lnTo>
                <a:lnTo>
                  <a:pt x="1235901" y="292925"/>
                </a:lnTo>
                <a:lnTo>
                  <a:pt x="1260215" y="331604"/>
                </a:lnTo>
                <a:lnTo>
                  <a:pt x="1281709" y="371988"/>
                </a:lnTo>
                <a:lnTo>
                  <a:pt x="1300252" y="413953"/>
                </a:lnTo>
                <a:lnTo>
                  <a:pt x="1315715" y="457373"/>
                </a:lnTo>
                <a:lnTo>
                  <a:pt x="1327968" y="502125"/>
                </a:lnTo>
                <a:lnTo>
                  <a:pt x="1336881" y="548084"/>
                </a:lnTo>
                <a:lnTo>
                  <a:pt x="1342324" y="595126"/>
                </a:lnTo>
                <a:lnTo>
                  <a:pt x="1344167" y="643127"/>
                </a:lnTo>
                <a:lnTo>
                  <a:pt x="1342324" y="691129"/>
                </a:lnTo>
                <a:lnTo>
                  <a:pt x="1336881" y="738171"/>
                </a:lnTo>
                <a:lnTo>
                  <a:pt x="1327968" y="784130"/>
                </a:lnTo>
                <a:lnTo>
                  <a:pt x="1315715" y="828882"/>
                </a:lnTo>
                <a:lnTo>
                  <a:pt x="1300252" y="872302"/>
                </a:lnTo>
                <a:lnTo>
                  <a:pt x="1281709" y="914267"/>
                </a:lnTo>
                <a:lnTo>
                  <a:pt x="1260215" y="954651"/>
                </a:lnTo>
                <a:lnTo>
                  <a:pt x="1235901" y="993330"/>
                </a:lnTo>
                <a:lnTo>
                  <a:pt x="1208896" y="1030181"/>
                </a:lnTo>
                <a:lnTo>
                  <a:pt x="1179330" y="1065079"/>
                </a:lnTo>
                <a:lnTo>
                  <a:pt x="1147333" y="1097899"/>
                </a:lnTo>
                <a:lnTo>
                  <a:pt x="1113036" y="1128517"/>
                </a:lnTo>
                <a:lnTo>
                  <a:pt x="1076567" y="1156809"/>
                </a:lnTo>
                <a:lnTo>
                  <a:pt x="1038058" y="1182651"/>
                </a:lnTo>
                <a:lnTo>
                  <a:pt x="997637" y="1205918"/>
                </a:lnTo>
                <a:lnTo>
                  <a:pt x="955434" y="1226486"/>
                </a:lnTo>
                <a:lnTo>
                  <a:pt x="911580" y="1244231"/>
                </a:lnTo>
                <a:lnTo>
                  <a:pt x="866205" y="1259028"/>
                </a:lnTo>
                <a:lnTo>
                  <a:pt x="819437" y="1270754"/>
                </a:lnTo>
                <a:lnTo>
                  <a:pt x="771408" y="1279283"/>
                </a:lnTo>
                <a:lnTo>
                  <a:pt x="722247" y="1284492"/>
                </a:lnTo>
                <a:lnTo>
                  <a:pt x="672084" y="1286255"/>
                </a:lnTo>
                <a:lnTo>
                  <a:pt x="621920" y="1284492"/>
                </a:lnTo>
                <a:lnTo>
                  <a:pt x="572759" y="1279283"/>
                </a:lnTo>
                <a:lnTo>
                  <a:pt x="524730" y="1270754"/>
                </a:lnTo>
                <a:lnTo>
                  <a:pt x="477962" y="1259028"/>
                </a:lnTo>
                <a:lnTo>
                  <a:pt x="432587" y="1244231"/>
                </a:lnTo>
                <a:lnTo>
                  <a:pt x="388733" y="1226486"/>
                </a:lnTo>
                <a:lnTo>
                  <a:pt x="346530" y="1205918"/>
                </a:lnTo>
                <a:lnTo>
                  <a:pt x="306109" y="1182651"/>
                </a:lnTo>
                <a:lnTo>
                  <a:pt x="267600" y="1156809"/>
                </a:lnTo>
                <a:lnTo>
                  <a:pt x="231131" y="1128517"/>
                </a:lnTo>
                <a:lnTo>
                  <a:pt x="196834" y="1097899"/>
                </a:lnTo>
                <a:lnTo>
                  <a:pt x="164837" y="1065079"/>
                </a:lnTo>
                <a:lnTo>
                  <a:pt x="135271" y="1030181"/>
                </a:lnTo>
                <a:lnTo>
                  <a:pt x="108266" y="993330"/>
                </a:lnTo>
                <a:lnTo>
                  <a:pt x="83952" y="954651"/>
                </a:lnTo>
                <a:lnTo>
                  <a:pt x="62458" y="914267"/>
                </a:lnTo>
                <a:lnTo>
                  <a:pt x="43915" y="872302"/>
                </a:lnTo>
                <a:lnTo>
                  <a:pt x="28452" y="828882"/>
                </a:lnTo>
                <a:lnTo>
                  <a:pt x="16199" y="784130"/>
                </a:lnTo>
                <a:lnTo>
                  <a:pt x="7286" y="738171"/>
                </a:lnTo>
                <a:lnTo>
                  <a:pt x="1843" y="691129"/>
                </a:lnTo>
                <a:lnTo>
                  <a:pt x="0" y="643127"/>
                </a:lnTo>
                <a:close/>
              </a:path>
            </a:pathLst>
          </a:custGeom>
          <a:ln w="25908">
            <a:solidFill>
              <a:srgbClr val="385D89"/>
            </a:solidFill>
          </a:ln>
        </p:spPr>
        <p:txBody>
          <a:bodyPr wrap="square" lIns="0" tIns="0" rIns="0" bIns="0" rtlCol="0"/>
          <a:lstStyle/>
          <a:p>
            <a:endParaRPr/>
          </a:p>
        </p:txBody>
      </p:sp>
      <p:sp>
        <p:nvSpPr>
          <p:cNvPr id="14" name="object 14"/>
          <p:cNvSpPr txBox="1"/>
          <p:nvPr/>
        </p:nvSpPr>
        <p:spPr>
          <a:xfrm>
            <a:off x="3396741" y="2627121"/>
            <a:ext cx="836930" cy="574675"/>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FFFFFF"/>
                </a:solidFill>
                <a:latin typeface="Calibri"/>
                <a:cs typeface="Calibri"/>
              </a:rPr>
              <a:t>If it</a:t>
            </a:r>
            <a:r>
              <a:rPr sz="1800" b="1" spc="-35" dirty="0">
                <a:solidFill>
                  <a:srgbClr val="FFFFFF"/>
                </a:solidFill>
                <a:latin typeface="Calibri"/>
                <a:cs typeface="Calibri"/>
              </a:rPr>
              <a:t> </a:t>
            </a:r>
            <a:r>
              <a:rPr sz="1800" b="1" dirty="0">
                <a:solidFill>
                  <a:srgbClr val="FFFFFF"/>
                </a:solidFill>
                <a:latin typeface="Calibri"/>
                <a:cs typeface="Calibri"/>
              </a:rPr>
              <a:t>is</a:t>
            </a:r>
            <a:endParaRPr sz="1800">
              <a:latin typeface="Calibri"/>
              <a:cs typeface="Calibri"/>
            </a:endParaRPr>
          </a:p>
          <a:p>
            <a:pPr algn="ctr">
              <a:lnSpc>
                <a:spcPct val="100000"/>
              </a:lnSpc>
            </a:pPr>
            <a:r>
              <a:rPr sz="1800" b="1" spc="-5" dirty="0">
                <a:solidFill>
                  <a:srgbClr val="FFFFFF"/>
                </a:solidFill>
                <a:latin typeface="Calibri"/>
                <a:cs typeface="Calibri"/>
              </a:rPr>
              <a:t>1</a:t>
            </a:r>
            <a:r>
              <a:rPr sz="1800" b="1" spc="-7" baseline="25462" dirty="0">
                <a:solidFill>
                  <a:srgbClr val="FFFFFF"/>
                </a:solidFill>
                <a:latin typeface="Calibri"/>
                <a:cs typeface="Calibri"/>
              </a:rPr>
              <a:t>st</a:t>
            </a:r>
            <a:r>
              <a:rPr sz="1800" b="1" spc="97" baseline="25462" dirty="0">
                <a:solidFill>
                  <a:srgbClr val="FFFFFF"/>
                </a:solidFill>
                <a:latin typeface="Calibri"/>
                <a:cs typeface="Calibri"/>
              </a:rPr>
              <a:t> </a:t>
            </a:r>
            <a:r>
              <a:rPr sz="1800" b="1" spc="-10" dirty="0">
                <a:solidFill>
                  <a:srgbClr val="FFFFFF"/>
                </a:solidFill>
                <a:latin typeface="Calibri"/>
                <a:cs typeface="Calibri"/>
              </a:rPr>
              <a:t>AGM</a:t>
            </a:r>
            <a:endParaRPr sz="1800">
              <a:latin typeface="Calibri"/>
              <a:cs typeface="Calibri"/>
            </a:endParaRPr>
          </a:p>
        </p:txBody>
      </p:sp>
      <p:sp>
        <p:nvSpPr>
          <p:cNvPr id="15" name="object 15"/>
          <p:cNvSpPr txBox="1"/>
          <p:nvPr/>
        </p:nvSpPr>
        <p:spPr>
          <a:xfrm>
            <a:off x="5154676" y="2938056"/>
            <a:ext cx="3623310" cy="840740"/>
          </a:xfrm>
          <a:prstGeom prst="rect">
            <a:avLst/>
          </a:prstGeom>
          <a:solidFill>
            <a:srgbClr val="4F81BC"/>
          </a:solidFill>
          <a:ln w="25907">
            <a:solidFill>
              <a:srgbClr val="385D89"/>
            </a:solidFill>
          </a:ln>
        </p:spPr>
        <p:txBody>
          <a:bodyPr vert="horz" wrap="square" lIns="0" tIns="2540" rIns="0" bIns="0" rtlCol="0">
            <a:spAutoFit/>
          </a:bodyPr>
          <a:lstStyle/>
          <a:p>
            <a:pPr marL="147955" marR="142240" indent="158115">
              <a:lnSpc>
                <a:spcPts val="2160"/>
              </a:lnSpc>
              <a:spcBef>
                <a:spcPts val="20"/>
              </a:spcBef>
            </a:pPr>
            <a:r>
              <a:rPr sz="1800" b="1" dirty="0">
                <a:solidFill>
                  <a:srgbClr val="FFFFFF"/>
                </a:solidFill>
                <a:latin typeface="Calibri"/>
                <a:cs typeface="Calibri"/>
              </a:rPr>
              <a:t>2) If </a:t>
            </a:r>
            <a:r>
              <a:rPr sz="1800" b="1" spc="-10" dirty="0">
                <a:solidFill>
                  <a:srgbClr val="FFFFFF"/>
                </a:solidFill>
                <a:latin typeface="Calibri"/>
                <a:cs typeface="Calibri"/>
              </a:rPr>
              <a:t>AGM </a:t>
            </a:r>
            <a:r>
              <a:rPr sz="1800" b="1" dirty="0">
                <a:solidFill>
                  <a:srgbClr val="FFFFFF"/>
                </a:solidFill>
                <a:latin typeface="Calibri"/>
                <a:cs typeface="Calibri"/>
              </a:rPr>
              <a:t>is so held , </a:t>
            </a:r>
            <a:r>
              <a:rPr sz="1800" b="1" spc="-5" dirty="0">
                <a:solidFill>
                  <a:srgbClr val="FFFFFF"/>
                </a:solidFill>
                <a:latin typeface="Calibri"/>
                <a:cs typeface="Calibri"/>
              </a:rPr>
              <a:t>there </a:t>
            </a:r>
            <a:r>
              <a:rPr sz="1800" b="1" dirty="0">
                <a:solidFill>
                  <a:srgbClr val="FFFFFF"/>
                </a:solidFill>
                <a:latin typeface="Calibri"/>
                <a:cs typeface="Calibri"/>
              </a:rPr>
              <a:t>is no  need </a:t>
            </a:r>
            <a:r>
              <a:rPr sz="1800" b="1" spc="-10" dirty="0">
                <a:solidFill>
                  <a:srgbClr val="FFFFFF"/>
                </a:solidFill>
                <a:latin typeface="Calibri"/>
                <a:cs typeface="Calibri"/>
              </a:rPr>
              <a:t>to </a:t>
            </a:r>
            <a:r>
              <a:rPr sz="1800" b="1" dirty="0">
                <a:solidFill>
                  <a:srgbClr val="FFFFFF"/>
                </a:solidFill>
                <a:latin typeface="Calibri"/>
                <a:cs typeface="Calibri"/>
              </a:rPr>
              <a:t>hold </a:t>
            </a:r>
            <a:r>
              <a:rPr sz="1800" b="1" spc="-10" dirty="0">
                <a:solidFill>
                  <a:srgbClr val="FFFFFF"/>
                </a:solidFill>
                <a:latin typeface="Calibri"/>
                <a:cs typeface="Calibri"/>
              </a:rPr>
              <a:t>AGM </a:t>
            </a:r>
            <a:r>
              <a:rPr sz="1800" b="1" dirty="0">
                <a:solidFill>
                  <a:srgbClr val="FFFFFF"/>
                </a:solidFill>
                <a:latin typeface="Calibri"/>
                <a:cs typeface="Calibri"/>
              </a:rPr>
              <a:t>in the </a:t>
            </a:r>
            <a:r>
              <a:rPr sz="1800" b="1" spc="-10" dirty="0">
                <a:solidFill>
                  <a:srgbClr val="FFFFFF"/>
                </a:solidFill>
                <a:latin typeface="Calibri"/>
                <a:cs typeface="Calibri"/>
              </a:rPr>
              <a:t>year </a:t>
            </a:r>
            <a:r>
              <a:rPr sz="1800" b="1" dirty="0">
                <a:solidFill>
                  <a:srgbClr val="FFFFFF"/>
                </a:solidFill>
                <a:latin typeface="Calibri"/>
                <a:cs typeface="Calibri"/>
              </a:rPr>
              <a:t>of</a:t>
            </a:r>
            <a:r>
              <a:rPr sz="1800" b="1" spc="-114" dirty="0">
                <a:solidFill>
                  <a:srgbClr val="FFFFFF"/>
                </a:solidFill>
                <a:latin typeface="Calibri"/>
                <a:cs typeface="Calibri"/>
              </a:rPr>
              <a:t> </a:t>
            </a:r>
            <a:r>
              <a:rPr sz="1800" b="1" dirty="0">
                <a:solidFill>
                  <a:srgbClr val="FFFFFF"/>
                </a:solidFill>
                <a:latin typeface="Calibri"/>
                <a:cs typeface="Calibri"/>
              </a:rPr>
              <a:t>its</a:t>
            </a:r>
            <a:endParaRPr sz="1800">
              <a:latin typeface="Calibri"/>
              <a:cs typeface="Calibri"/>
            </a:endParaRPr>
          </a:p>
          <a:p>
            <a:pPr marL="1164590">
              <a:lnSpc>
                <a:spcPts val="2090"/>
              </a:lnSpc>
            </a:pPr>
            <a:r>
              <a:rPr sz="1800" b="1" spc="-10" dirty="0">
                <a:solidFill>
                  <a:srgbClr val="FFFFFF"/>
                </a:solidFill>
                <a:latin typeface="Calibri"/>
                <a:cs typeface="Calibri"/>
              </a:rPr>
              <a:t>incorporation</a:t>
            </a:r>
            <a:endParaRPr sz="1800">
              <a:latin typeface="Calibri"/>
              <a:cs typeface="Calibri"/>
            </a:endParaRPr>
          </a:p>
        </p:txBody>
      </p:sp>
      <p:sp>
        <p:nvSpPr>
          <p:cNvPr id="16" name="object 16"/>
          <p:cNvSpPr/>
          <p:nvPr/>
        </p:nvSpPr>
        <p:spPr>
          <a:xfrm>
            <a:off x="4428744" y="4572000"/>
            <a:ext cx="571500" cy="214629"/>
          </a:xfrm>
          <a:custGeom>
            <a:avLst/>
            <a:gdLst/>
            <a:ahLst/>
            <a:cxnLst/>
            <a:rect l="l" t="t" r="r" b="b"/>
            <a:pathLst>
              <a:path w="571500" h="214629">
                <a:moveTo>
                  <a:pt x="0" y="214375"/>
                </a:moveTo>
                <a:lnTo>
                  <a:pt x="571500" y="0"/>
                </a:lnTo>
              </a:path>
            </a:pathLst>
          </a:custGeom>
          <a:ln w="9143">
            <a:solidFill>
              <a:srgbClr val="497DBA"/>
            </a:solidFill>
          </a:ln>
        </p:spPr>
        <p:txBody>
          <a:bodyPr wrap="square" lIns="0" tIns="0" rIns="0" bIns="0" rtlCol="0"/>
          <a:lstStyle/>
          <a:p>
            <a:endParaRPr/>
          </a:p>
        </p:txBody>
      </p:sp>
      <p:sp>
        <p:nvSpPr>
          <p:cNvPr id="17" name="object 17"/>
          <p:cNvSpPr/>
          <p:nvPr/>
        </p:nvSpPr>
        <p:spPr>
          <a:xfrm>
            <a:off x="4428744" y="2429255"/>
            <a:ext cx="714375" cy="428625"/>
          </a:xfrm>
          <a:custGeom>
            <a:avLst/>
            <a:gdLst/>
            <a:ahLst/>
            <a:cxnLst/>
            <a:rect l="l" t="t" r="r" b="b"/>
            <a:pathLst>
              <a:path w="714375" h="428625">
                <a:moveTo>
                  <a:pt x="0" y="428625"/>
                </a:moveTo>
                <a:lnTo>
                  <a:pt x="714375" y="0"/>
                </a:lnTo>
              </a:path>
            </a:pathLst>
          </a:custGeom>
          <a:ln w="9144">
            <a:solidFill>
              <a:srgbClr val="497DBA"/>
            </a:solidFill>
          </a:ln>
        </p:spPr>
        <p:txBody>
          <a:bodyPr wrap="square" lIns="0" tIns="0" rIns="0" bIns="0" rtlCol="0"/>
          <a:lstStyle/>
          <a:p>
            <a:endParaRPr/>
          </a:p>
        </p:txBody>
      </p:sp>
      <p:sp>
        <p:nvSpPr>
          <p:cNvPr id="18" name="object 18"/>
          <p:cNvSpPr/>
          <p:nvPr/>
        </p:nvSpPr>
        <p:spPr>
          <a:xfrm>
            <a:off x="4428744" y="2857500"/>
            <a:ext cx="725170" cy="500380"/>
          </a:xfrm>
          <a:custGeom>
            <a:avLst/>
            <a:gdLst/>
            <a:ahLst/>
            <a:cxnLst/>
            <a:rect l="l" t="t" r="r" b="b"/>
            <a:pathLst>
              <a:path w="725170" h="500379">
                <a:moveTo>
                  <a:pt x="0" y="0"/>
                </a:moveTo>
                <a:lnTo>
                  <a:pt x="724788" y="500125"/>
                </a:lnTo>
              </a:path>
            </a:pathLst>
          </a:custGeom>
          <a:ln w="9144">
            <a:solidFill>
              <a:srgbClr val="497DBA"/>
            </a:solidFill>
          </a:ln>
        </p:spPr>
        <p:txBody>
          <a:bodyPr wrap="square" lIns="0" tIns="0" rIns="0" bIns="0" rtlCol="0"/>
          <a:lstStyle/>
          <a:p>
            <a:endParaRPr/>
          </a:p>
        </p:txBody>
      </p:sp>
      <p:sp>
        <p:nvSpPr>
          <p:cNvPr id="19" name="object 19"/>
          <p:cNvSpPr txBox="1"/>
          <p:nvPr/>
        </p:nvSpPr>
        <p:spPr>
          <a:xfrm>
            <a:off x="5001005" y="4072890"/>
            <a:ext cx="3858895" cy="856615"/>
          </a:xfrm>
          <a:prstGeom prst="rect">
            <a:avLst/>
          </a:prstGeom>
          <a:solidFill>
            <a:srgbClr val="4F81BC"/>
          </a:solidFill>
          <a:ln w="25907">
            <a:solidFill>
              <a:srgbClr val="385D89"/>
            </a:solidFill>
          </a:ln>
        </p:spPr>
        <p:txBody>
          <a:bodyPr vert="horz" wrap="square" lIns="0" tIns="3175" rIns="0" bIns="0" rtlCol="0">
            <a:spAutoFit/>
          </a:bodyPr>
          <a:lstStyle/>
          <a:p>
            <a:pPr marL="106045">
              <a:lnSpc>
                <a:spcPts val="2155"/>
              </a:lnSpc>
              <a:spcBef>
                <a:spcPts val="25"/>
              </a:spcBef>
            </a:pPr>
            <a:r>
              <a:rPr sz="1800" b="1" dirty="0">
                <a:solidFill>
                  <a:srgbClr val="FFFFFF"/>
                </a:solidFill>
                <a:latin typeface="Calibri"/>
                <a:cs typeface="Calibri"/>
              </a:rPr>
              <a:t>1) </a:t>
            </a:r>
            <a:r>
              <a:rPr sz="1800" b="1" spc="-10" dirty="0">
                <a:solidFill>
                  <a:srgbClr val="FFFFFF"/>
                </a:solidFill>
                <a:latin typeface="Calibri"/>
                <a:cs typeface="Calibri"/>
              </a:rPr>
              <a:t>AGM </a:t>
            </a:r>
            <a:r>
              <a:rPr sz="1800" b="1" dirty="0">
                <a:solidFill>
                  <a:srgbClr val="FFFFFF"/>
                </a:solidFill>
                <a:latin typeface="Calibri"/>
                <a:cs typeface="Calibri"/>
              </a:rPr>
              <a:t>is </a:t>
            </a:r>
            <a:r>
              <a:rPr sz="1800" b="1" spc="-10" dirty="0">
                <a:solidFill>
                  <a:srgbClr val="FFFFFF"/>
                </a:solidFill>
                <a:latin typeface="Calibri"/>
                <a:cs typeface="Calibri"/>
              </a:rPr>
              <a:t>to </a:t>
            </a:r>
            <a:r>
              <a:rPr sz="1800" b="1" dirty="0">
                <a:solidFill>
                  <a:srgbClr val="FFFFFF"/>
                </a:solidFill>
                <a:latin typeface="Calibri"/>
                <a:cs typeface="Calibri"/>
              </a:rPr>
              <a:t>be held </a:t>
            </a:r>
            <a:r>
              <a:rPr sz="1800" b="1" spc="-10" dirty="0">
                <a:solidFill>
                  <a:srgbClr val="FFFFFF"/>
                </a:solidFill>
                <a:latin typeface="Calibri"/>
                <a:cs typeface="Calibri"/>
              </a:rPr>
              <a:t>within </a:t>
            </a:r>
            <a:r>
              <a:rPr sz="1800" b="1" dirty="0">
                <a:solidFill>
                  <a:srgbClr val="FFFFFF"/>
                </a:solidFill>
                <a:latin typeface="Comic Sans MS"/>
                <a:cs typeface="Comic Sans MS"/>
              </a:rPr>
              <a:t>6</a:t>
            </a:r>
            <a:r>
              <a:rPr sz="1800" b="1" spc="-45" dirty="0">
                <a:solidFill>
                  <a:srgbClr val="FFFFFF"/>
                </a:solidFill>
                <a:latin typeface="Comic Sans MS"/>
                <a:cs typeface="Comic Sans MS"/>
              </a:rPr>
              <a:t> </a:t>
            </a:r>
            <a:r>
              <a:rPr sz="1800" b="1" spc="-5" dirty="0">
                <a:solidFill>
                  <a:srgbClr val="FFFFFF"/>
                </a:solidFill>
                <a:latin typeface="Comic Sans MS"/>
                <a:cs typeface="Comic Sans MS"/>
              </a:rPr>
              <a:t>months</a:t>
            </a:r>
            <a:endParaRPr sz="1800">
              <a:latin typeface="Comic Sans MS"/>
              <a:cs typeface="Comic Sans MS"/>
            </a:endParaRPr>
          </a:p>
          <a:p>
            <a:pPr marL="795020" marR="243840" indent="-547370">
              <a:lnSpc>
                <a:spcPts val="2160"/>
              </a:lnSpc>
              <a:spcBef>
                <a:spcPts val="65"/>
              </a:spcBef>
            </a:pPr>
            <a:r>
              <a:rPr sz="1800" b="1" spc="-10" dirty="0">
                <a:solidFill>
                  <a:srgbClr val="FFFFFF"/>
                </a:solidFill>
                <a:latin typeface="Calibri"/>
                <a:cs typeface="Calibri"/>
              </a:rPr>
              <a:t>from </a:t>
            </a:r>
            <a:r>
              <a:rPr sz="1800" b="1" dirty="0">
                <a:solidFill>
                  <a:srgbClr val="FFFFFF"/>
                </a:solidFill>
                <a:latin typeface="Calibri"/>
                <a:cs typeface="Calibri"/>
              </a:rPr>
              <a:t>the </a:t>
            </a:r>
            <a:r>
              <a:rPr sz="1800" b="1" spc="-10" dirty="0">
                <a:solidFill>
                  <a:srgbClr val="FFFFFF"/>
                </a:solidFill>
                <a:latin typeface="Calibri"/>
                <a:cs typeface="Calibri"/>
              </a:rPr>
              <a:t>date </a:t>
            </a:r>
            <a:r>
              <a:rPr sz="1800" b="1" dirty="0">
                <a:solidFill>
                  <a:srgbClr val="FFFFFF"/>
                </a:solidFill>
                <a:latin typeface="Calibri"/>
                <a:cs typeface="Calibri"/>
              </a:rPr>
              <a:t>of </a:t>
            </a:r>
            <a:r>
              <a:rPr sz="1800" b="1" spc="-5" dirty="0">
                <a:solidFill>
                  <a:srgbClr val="FFFFFF"/>
                </a:solidFill>
                <a:latin typeface="Calibri"/>
                <a:cs typeface="Calibri"/>
              </a:rPr>
              <a:t>closing </a:t>
            </a:r>
            <a:r>
              <a:rPr sz="1800" b="1" dirty="0">
                <a:solidFill>
                  <a:srgbClr val="FFFFFF"/>
                </a:solidFill>
                <a:latin typeface="Calibri"/>
                <a:cs typeface="Calibri"/>
              </a:rPr>
              <a:t>of </a:t>
            </a:r>
            <a:r>
              <a:rPr sz="1800" b="1" spc="-5" dirty="0">
                <a:solidFill>
                  <a:srgbClr val="FFFFFF"/>
                </a:solidFill>
                <a:latin typeface="Calibri"/>
                <a:cs typeface="Calibri"/>
              </a:rPr>
              <a:t>financial  </a:t>
            </a:r>
            <a:r>
              <a:rPr sz="1800" b="1" spc="-20" dirty="0">
                <a:solidFill>
                  <a:srgbClr val="FFFFFF"/>
                </a:solidFill>
                <a:latin typeface="Calibri"/>
                <a:cs typeface="Calibri"/>
              </a:rPr>
              <a:t>year.[Proviso </a:t>
            </a:r>
            <a:r>
              <a:rPr sz="1800" b="1" dirty="0">
                <a:solidFill>
                  <a:srgbClr val="FFFFFF"/>
                </a:solidFill>
                <a:latin typeface="Calibri"/>
                <a:cs typeface="Calibri"/>
              </a:rPr>
              <a:t>Sec 96(1)</a:t>
            </a:r>
            <a:r>
              <a:rPr sz="1800" b="1" spc="-5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20" name="object 20"/>
          <p:cNvSpPr/>
          <p:nvPr/>
        </p:nvSpPr>
        <p:spPr>
          <a:xfrm>
            <a:off x="4428744" y="4796028"/>
            <a:ext cx="571500" cy="633730"/>
          </a:xfrm>
          <a:custGeom>
            <a:avLst/>
            <a:gdLst/>
            <a:ahLst/>
            <a:cxnLst/>
            <a:rect l="l" t="t" r="r" b="b"/>
            <a:pathLst>
              <a:path w="571500" h="633729">
                <a:moveTo>
                  <a:pt x="0" y="0"/>
                </a:moveTo>
                <a:lnTo>
                  <a:pt x="571500" y="633476"/>
                </a:lnTo>
              </a:path>
            </a:pathLst>
          </a:custGeom>
          <a:ln w="9144">
            <a:solidFill>
              <a:srgbClr val="497DBA"/>
            </a:solidFill>
          </a:ln>
        </p:spPr>
        <p:txBody>
          <a:bodyPr wrap="square" lIns="0" tIns="0" rIns="0" bIns="0" rtlCol="0"/>
          <a:lstStyle/>
          <a:p>
            <a:endParaRPr/>
          </a:p>
        </p:txBody>
      </p:sp>
      <p:sp>
        <p:nvSpPr>
          <p:cNvPr id="21" name="object 21"/>
          <p:cNvSpPr/>
          <p:nvPr/>
        </p:nvSpPr>
        <p:spPr>
          <a:xfrm>
            <a:off x="4581144" y="6214871"/>
            <a:ext cx="571500" cy="214629"/>
          </a:xfrm>
          <a:custGeom>
            <a:avLst/>
            <a:gdLst/>
            <a:ahLst/>
            <a:cxnLst/>
            <a:rect l="l" t="t" r="r" b="b"/>
            <a:pathLst>
              <a:path w="571500" h="214629">
                <a:moveTo>
                  <a:pt x="0" y="214312"/>
                </a:moveTo>
                <a:lnTo>
                  <a:pt x="571500" y="0"/>
                </a:lnTo>
              </a:path>
            </a:pathLst>
          </a:custGeom>
          <a:ln w="9144">
            <a:solidFill>
              <a:srgbClr val="497DBA"/>
            </a:solidFill>
          </a:ln>
        </p:spPr>
        <p:txBody>
          <a:bodyPr wrap="square" lIns="0" tIns="0" rIns="0" bIns="0" rtlCol="0"/>
          <a:lstStyle/>
          <a:p>
            <a:endParaRPr/>
          </a:p>
        </p:txBody>
      </p:sp>
      <p:sp>
        <p:nvSpPr>
          <p:cNvPr id="22" name="object 22"/>
          <p:cNvSpPr/>
          <p:nvPr/>
        </p:nvSpPr>
        <p:spPr>
          <a:xfrm>
            <a:off x="4929378" y="5144261"/>
            <a:ext cx="4072254" cy="1358265"/>
          </a:xfrm>
          <a:custGeom>
            <a:avLst/>
            <a:gdLst/>
            <a:ahLst/>
            <a:cxnLst/>
            <a:rect l="l" t="t" r="r" b="b"/>
            <a:pathLst>
              <a:path w="4072254" h="1358265">
                <a:moveTo>
                  <a:pt x="0" y="1357884"/>
                </a:moveTo>
                <a:lnTo>
                  <a:pt x="4072128" y="1357884"/>
                </a:lnTo>
                <a:lnTo>
                  <a:pt x="4072128" y="0"/>
                </a:lnTo>
                <a:lnTo>
                  <a:pt x="0" y="0"/>
                </a:lnTo>
                <a:lnTo>
                  <a:pt x="0" y="1357884"/>
                </a:lnTo>
                <a:close/>
              </a:path>
            </a:pathLst>
          </a:custGeom>
          <a:solidFill>
            <a:srgbClr val="4F81BC"/>
          </a:solidFill>
        </p:spPr>
        <p:txBody>
          <a:bodyPr wrap="square" lIns="0" tIns="0" rIns="0" bIns="0" rtlCol="0"/>
          <a:lstStyle/>
          <a:p>
            <a:endParaRPr/>
          </a:p>
        </p:txBody>
      </p:sp>
      <p:sp>
        <p:nvSpPr>
          <p:cNvPr id="23" name="object 23"/>
          <p:cNvSpPr/>
          <p:nvPr/>
        </p:nvSpPr>
        <p:spPr>
          <a:xfrm>
            <a:off x="4929378" y="5144261"/>
            <a:ext cx="4072254" cy="1358265"/>
          </a:xfrm>
          <a:custGeom>
            <a:avLst/>
            <a:gdLst/>
            <a:ahLst/>
            <a:cxnLst/>
            <a:rect l="l" t="t" r="r" b="b"/>
            <a:pathLst>
              <a:path w="4072254" h="1358265">
                <a:moveTo>
                  <a:pt x="0" y="1357884"/>
                </a:moveTo>
                <a:lnTo>
                  <a:pt x="4072128" y="1357884"/>
                </a:lnTo>
                <a:lnTo>
                  <a:pt x="4072128" y="0"/>
                </a:lnTo>
                <a:lnTo>
                  <a:pt x="0" y="0"/>
                </a:lnTo>
                <a:lnTo>
                  <a:pt x="0" y="1357884"/>
                </a:lnTo>
                <a:close/>
              </a:path>
            </a:pathLst>
          </a:custGeom>
          <a:ln w="25908">
            <a:solidFill>
              <a:srgbClr val="385D89"/>
            </a:solidFill>
          </a:ln>
        </p:spPr>
        <p:txBody>
          <a:bodyPr wrap="square" lIns="0" tIns="0" rIns="0" bIns="0" rtlCol="0"/>
          <a:lstStyle/>
          <a:p>
            <a:endParaRPr/>
          </a:p>
        </p:txBody>
      </p:sp>
      <p:sp>
        <p:nvSpPr>
          <p:cNvPr id="24" name="object 24"/>
          <p:cNvSpPr txBox="1"/>
          <p:nvPr/>
        </p:nvSpPr>
        <p:spPr>
          <a:xfrm>
            <a:off x="5016753" y="5110988"/>
            <a:ext cx="3897629" cy="1396365"/>
          </a:xfrm>
          <a:prstGeom prst="rect">
            <a:avLst/>
          </a:prstGeom>
        </p:spPr>
        <p:txBody>
          <a:bodyPr vert="horz" wrap="square" lIns="0" tIns="22860" rIns="0" bIns="0" rtlCol="0">
            <a:spAutoFit/>
          </a:bodyPr>
          <a:lstStyle/>
          <a:p>
            <a:pPr marL="252729" marR="5080" indent="-252729">
              <a:lnSpc>
                <a:spcPts val="2150"/>
              </a:lnSpc>
              <a:spcBef>
                <a:spcPts val="180"/>
              </a:spcBef>
              <a:buAutoNum type="arabicParenR" startAt="2"/>
              <a:tabLst>
                <a:tab pos="252729" algn="l"/>
              </a:tabLst>
            </a:pPr>
            <a:r>
              <a:rPr sz="1800" b="1" spc="-5" dirty="0">
                <a:solidFill>
                  <a:srgbClr val="FFFFFF"/>
                </a:solidFill>
                <a:latin typeface="Calibri"/>
                <a:cs typeface="Calibri"/>
              </a:rPr>
              <a:t>AGM </a:t>
            </a:r>
            <a:r>
              <a:rPr sz="1800" b="1" dirty="0">
                <a:solidFill>
                  <a:srgbClr val="FFFFFF"/>
                </a:solidFill>
                <a:latin typeface="Calibri"/>
                <a:cs typeface="Calibri"/>
              </a:rPr>
              <a:t>is </a:t>
            </a:r>
            <a:r>
              <a:rPr sz="1800" b="1" spc="-10" dirty="0">
                <a:solidFill>
                  <a:srgbClr val="FFFFFF"/>
                </a:solidFill>
                <a:latin typeface="Calibri"/>
                <a:cs typeface="Calibri"/>
              </a:rPr>
              <a:t>to </a:t>
            </a:r>
            <a:r>
              <a:rPr sz="1800" b="1" dirty="0">
                <a:solidFill>
                  <a:srgbClr val="FFFFFF"/>
                </a:solidFill>
                <a:latin typeface="Calibri"/>
                <a:cs typeface="Calibri"/>
              </a:rPr>
              <a:t>held </a:t>
            </a:r>
            <a:r>
              <a:rPr sz="1800" b="1" spc="-5" dirty="0">
                <a:solidFill>
                  <a:srgbClr val="FFFFFF"/>
                </a:solidFill>
                <a:latin typeface="Comic Sans MS"/>
                <a:cs typeface="Comic Sans MS"/>
              </a:rPr>
              <a:t>within </a:t>
            </a:r>
            <a:r>
              <a:rPr sz="1800" b="1" dirty="0">
                <a:solidFill>
                  <a:srgbClr val="FFFFFF"/>
                </a:solidFill>
                <a:latin typeface="Comic Sans MS"/>
                <a:cs typeface="Comic Sans MS"/>
              </a:rPr>
              <a:t>15 months</a:t>
            </a:r>
            <a:r>
              <a:rPr sz="1800" b="1" spc="-540" dirty="0">
                <a:solidFill>
                  <a:srgbClr val="FFFFFF"/>
                </a:solidFill>
                <a:latin typeface="Comic Sans MS"/>
                <a:cs typeface="Comic Sans MS"/>
              </a:rPr>
              <a:t> </a:t>
            </a:r>
            <a:r>
              <a:rPr sz="1800" b="1" dirty="0">
                <a:solidFill>
                  <a:srgbClr val="FFFFFF"/>
                </a:solidFill>
                <a:latin typeface="Calibri"/>
                <a:cs typeface="Calibri"/>
              </a:rPr>
              <a:t>of  </a:t>
            </a:r>
            <a:r>
              <a:rPr sz="1800" b="1" spc="-10" dirty="0">
                <a:solidFill>
                  <a:srgbClr val="FFFFFF"/>
                </a:solidFill>
                <a:latin typeface="Calibri"/>
                <a:cs typeface="Calibri"/>
              </a:rPr>
              <a:t>last AGM. </a:t>
            </a:r>
            <a:r>
              <a:rPr sz="1800" b="1" dirty="0">
                <a:solidFill>
                  <a:srgbClr val="FFFFFF"/>
                </a:solidFill>
                <a:latin typeface="Calibri"/>
                <a:cs typeface="Calibri"/>
              </a:rPr>
              <a:t>[ </a:t>
            </a:r>
            <a:r>
              <a:rPr sz="1800" b="1" spc="-5" dirty="0">
                <a:solidFill>
                  <a:srgbClr val="FFFFFF"/>
                </a:solidFill>
                <a:latin typeface="Calibri"/>
                <a:cs typeface="Calibri"/>
              </a:rPr>
              <a:t>Sec96(1)</a:t>
            </a:r>
            <a:r>
              <a:rPr sz="1800" b="1" spc="-1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a:p>
            <a:pPr marL="311150" indent="-239395">
              <a:lnSpc>
                <a:spcPts val="2090"/>
              </a:lnSpc>
              <a:buAutoNum type="arabicParenR" startAt="2"/>
              <a:tabLst>
                <a:tab pos="311785" algn="l"/>
              </a:tabLst>
            </a:pPr>
            <a:r>
              <a:rPr sz="1800" b="1" spc="-15" dirty="0">
                <a:solidFill>
                  <a:srgbClr val="FFFFFF"/>
                </a:solidFill>
                <a:latin typeface="Calibri"/>
                <a:cs typeface="Calibri"/>
              </a:rPr>
              <a:t>Registrar </a:t>
            </a:r>
            <a:r>
              <a:rPr sz="1800" b="1" spc="-20" dirty="0">
                <a:solidFill>
                  <a:srgbClr val="FFFFFF"/>
                </a:solidFill>
                <a:latin typeface="Calibri"/>
                <a:cs typeface="Calibri"/>
              </a:rPr>
              <a:t>may </a:t>
            </a:r>
            <a:r>
              <a:rPr sz="1800" b="1" spc="-15" dirty="0">
                <a:solidFill>
                  <a:srgbClr val="FFFFFF"/>
                </a:solidFill>
                <a:latin typeface="Calibri"/>
                <a:cs typeface="Calibri"/>
              </a:rPr>
              <a:t>for any </a:t>
            </a:r>
            <a:r>
              <a:rPr sz="1800" b="1" spc="-5" dirty="0">
                <a:solidFill>
                  <a:srgbClr val="FFFFFF"/>
                </a:solidFill>
                <a:latin typeface="Calibri"/>
                <a:cs typeface="Calibri"/>
              </a:rPr>
              <a:t>special </a:t>
            </a:r>
            <a:r>
              <a:rPr sz="1800" b="1" spc="-10" dirty="0">
                <a:solidFill>
                  <a:srgbClr val="FFFFFF"/>
                </a:solidFill>
                <a:latin typeface="Calibri"/>
                <a:cs typeface="Calibri"/>
              </a:rPr>
              <a:t>reason</a:t>
            </a:r>
            <a:r>
              <a:rPr sz="1800" b="1" spc="-5"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a:p>
            <a:pPr marL="678815" marR="428625" indent="-243840">
              <a:lnSpc>
                <a:spcPct val="100000"/>
              </a:lnSpc>
            </a:pPr>
            <a:r>
              <a:rPr sz="1800" b="1" spc="-5" dirty="0">
                <a:solidFill>
                  <a:srgbClr val="FFFFFF"/>
                </a:solidFill>
                <a:latin typeface="Calibri"/>
                <a:cs typeface="Calibri"/>
              </a:rPr>
              <a:t>can </a:t>
            </a:r>
            <a:r>
              <a:rPr sz="1800" b="1" spc="-15" dirty="0">
                <a:solidFill>
                  <a:srgbClr val="FFFFFF"/>
                </a:solidFill>
                <a:latin typeface="Calibri"/>
                <a:cs typeface="Calibri"/>
              </a:rPr>
              <a:t>grant </a:t>
            </a:r>
            <a:r>
              <a:rPr sz="1800" b="1" spc="-10" dirty="0">
                <a:solidFill>
                  <a:srgbClr val="FFFFFF"/>
                </a:solidFill>
                <a:latin typeface="Calibri"/>
                <a:cs typeface="Calibri"/>
              </a:rPr>
              <a:t>extension </a:t>
            </a:r>
            <a:r>
              <a:rPr sz="1800" b="1" dirty="0">
                <a:solidFill>
                  <a:srgbClr val="FFFFFF"/>
                </a:solidFill>
                <a:latin typeface="Calibri"/>
                <a:cs typeface="Calibri"/>
              </a:rPr>
              <a:t>up </a:t>
            </a:r>
            <a:r>
              <a:rPr sz="1800" b="1" spc="-10" dirty="0">
                <a:solidFill>
                  <a:srgbClr val="FFFFFF"/>
                </a:solidFill>
                <a:latin typeface="Calibri"/>
                <a:cs typeface="Calibri"/>
              </a:rPr>
              <a:t>to </a:t>
            </a:r>
            <a:r>
              <a:rPr sz="1800" b="1" dirty="0">
                <a:solidFill>
                  <a:srgbClr val="FFFFFF"/>
                </a:solidFill>
                <a:latin typeface="Calibri"/>
                <a:cs typeface="Calibri"/>
              </a:rPr>
              <a:t>only</a:t>
            </a:r>
            <a:r>
              <a:rPr sz="1800" b="1" spc="-105" dirty="0">
                <a:solidFill>
                  <a:srgbClr val="FFFFFF"/>
                </a:solidFill>
                <a:latin typeface="Calibri"/>
                <a:cs typeface="Calibri"/>
              </a:rPr>
              <a:t> </a:t>
            </a:r>
            <a:r>
              <a:rPr sz="1800" b="1" dirty="0">
                <a:solidFill>
                  <a:srgbClr val="FFFFFF"/>
                </a:solidFill>
                <a:latin typeface="Calibri"/>
                <a:cs typeface="Calibri"/>
              </a:rPr>
              <a:t>3  </a:t>
            </a:r>
            <a:r>
              <a:rPr sz="1800" b="1" spc="-10" dirty="0">
                <a:solidFill>
                  <a:srgbClr val="FFFFFF"/>
                </a:solidFill>
                <a:latin typeface="Calibri"/>
                <a:cs typeface="Calibri"/>
              </a:rPr>
              <a:t>months.[Proviso </a:t>
            </a:r>
            <a:r>
              <a:rPr sz="1800" b="1" dirty="0">
                <a:solidFill>
                  <a:srgbClr val="FFFFFF"/>
                </a:solidFill>
                <a:latin typeface="Calibri"/>
                <a:cs typeface="Calibri"/>
              </a:rPr>
              <a:t>Sec</a:t>
            </a:r>
            <a:r>
              <a:rPr sz="1800" b="1" spc="-50" dirty="0">
                <a:solidFill>
                  <a:srgbClr val="FFFFFF"/>
                </a:solidFill>
                <a:latin typeface="Calibri"/>
                <a:cs typeface="Calibri"/>
              </a:rPr>
              <a:t> </a:t>
            </a:r>
            <a:r>
              <a:rPr sz="1800" b="1" dirty="0">
                <a:solidFill>
                  <a:srgbClr val="FFFFFF"/>
                </a:solidFill>
                <a:latin typeface="Calibri"/>
                <a:cs typeface="Calibri"/>
              </a:rPr>
              <a:t>96(1)]</a:t>
            </a:r>
            <a:endParaRPr sz="1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0214" y="0"/>
            <a:ext cx="7644765" cy="848994"/>
          </a:xfrm>
          <a:prstGeom prst="rect">
            <a:avLst/>
          </a:prstGeom>
        </p:spPr>
        <p:txBody>
          <a:bodyPr vert="horz" wrap="square" lIns="0" tIns="12700" rIns="0" bIns="0" rtlCol="0">
            <a:spAutoFit/>
          </a:bodyPr>
          <a:lstStyle/>
          <a:p>
            <a:pPr marL="12700">
              <a:lnSpc>
                <a:spcPct val="100000"/>
              </a:lnSpc>
              <a:spcBef>
                <a:spcPts val="100"/>
              </a:spcBef>
            </a:pPr>
            <a:r>
              <a:rPr sz="5400" spc="-5" dirty="0"/>
              <a:t>Time </a:t>
            </a:r>
            <a:r>
              <a:rPr sz="5400" dirty="0"/>
              <a:t>, </a:t>
            </a:r>
            <a:r>
              <a:rPr sz="5400" spc="-5" dirty="0"/>
              <a:t>Place </a:t>
            </a:r>
            <a:r>
              <a:rPr sz="5400" dirty="0"/>
              <a:t>&amp; </a:t>
            </a:r>
            <a:r>
              <a:rPr sz="5400" spc="-35" dirty="0"/>
              <a:t>Day </a:t>
            </a:r>
            <a:r>
              <a:rPr sz="5400" dirty="0"/>
              <a:t>of</a:t>
            </a:r>
            <a:r>
              <a:rPr sz="5400" spc="-50" dirty="0"/>
              <a:t> </a:t>
            </a:r>
            <a:r>
              <a:rPr sz="5400" spc="-25" dirty="0"/>
              <a:t>AGM</a:t>
            </a:r>
            <a:endParaRPr sz="5400"/>
          </a:p>
        </p:txBody>
      </p:sp>
      <p:sp>
        <p:nvSpPr>
          <p:cNvPr id="3" name="object 3"/>
          <p:cNvSpPr/>
          <p:nvPr/>
        </p:nvSpPr>
        <p:spPr>
          <a:xfrm>
            <a:off x="3420617" y="1049274"/>
            <a:ext cx="5267325" cy="614680"/>
          </a:xfrm>
          <a:custGeom>
            <a:avLst/>
            <a:gdLst/>
            <a:ahLst/>
            <a:cxnLst/>
            <a:rect l="l" t="t" r="r" b="b"/>
            <a:pathLst>
              <a:path w="5267325" h="614680">
                <a:moveTo>
                  <a:pt x="5164582" y="0"/>
                </a:moveTo>
                <a:lnTo>
                  <a:pt x="0" y="0"/>
                </a:lnTo>
                <a:lnTo>
                  <a:pt x="0" y="614172"/>
                </a:lnTo>
                <a:lnTo>
                  <a:pt x="5164582" y="614172"/>
                </a:lnTo>
                <a:lnTo>
                  <a:pt x="5204418" y="606125"/>
                </a:lnTo>
                <a:lnTo>
                  <a:pt x="5236956" y="584184"/>
                </a:lnTo>
                <a:lnTo>
                  <a:pt x="5258897" y="551646"/>
                </a:lnTo>
                <a:lnTo>
                  <a:pt x="5266944" y="511810"/>
                </a:lnTo>
                <a:lnTo>
                  <a:pt x="5266944" y="102362"/>
                </a:lnTo>
                <a:lnTo>
                  <a:pt x="5258897" y="62525"/>
                </a:lnTo>
                <a:lnTo>
                  <a:pt x="5236956" y="29987"/>
                </a:lnTo>
                <a:lnTo>
                  <a:pt x="5204418" y="8046"/>
                </a:lnTo>
                <a:lnTo>
                  <a:pt x="5164582" y="0"/>
                </a:lnTo>
                <a:close/>
              </a:path>
            </a:pathLst>
          </a:custGeom>
          <a:solidFill>
            <a:srgbClr val="D0D7E8">
              <a:alpha val="90194"/>
            </a:srgbClr>
          </a:solidFill>
        </p:spPr>
        <p:txBody>
          <a:bodyPr wrap="square" lIns="0" tIns="0" rIns="0" bIns="0" rtlCol="0"/>
          <a:lstStyle/>
          <a:p>
            <a:endParaRPr/>
          </a:p>
        </p:txBody>
      </p:sp>
      <p:sp>
        <p:nvSpPr>
          <p:cNvPr id="4" name="object 4"/>
          <p:cNvSpPr/>
          <p:nvPr/>
        </p:nvSpPr>
        <p:spPr>
          <a:xfrm>
            <a:off x="3420617" y="1049274"/>
            <a:ext cx="5267325" cy="614680"/>
          </a:xfrm>
          <a:custGeom>
            <a:avLst/>
            <a:gdLst/>
            <a:ahLst/>
            <a:cxnLst/>
            <a:rect l="l" t="t" r="r" b="b"/>
            <a:pathLst>
              <a:path w="5267325" h="614680">
                <a:moveTo>
                  <a:pt x="5266944" y="102362"/>
                </a:moveTo>
                <a:lnTo>
                  <a:pt x="5266944" y="511810"/>
                </a:lnTo>
                <a:lnTo>
                  <a:pt x="5258897" y="551646"/>
                </a:lnTo>
                <a:lnTo>
                  <a:pt x="5236956" y="584184"/>
                </a:lnTo>
                <a:lnTo>
                  <a:pt x="5204418" y="606125"/>
                </a:lnTo>
                <a:lnTo>
                  <a:pt x="5164582" y="614172"/>
                </a:lnTo>
                <a:lnTo>
                  <a:pt x="0" y="614172"/>
                </a:lnTo>
                <a:lnTo>
                  <a:pt x="0" y="0"/>
                </a:lnTo>
                <a:lnTo>
                  <a:pt x="5164582" y="0"/>
                </a:lnTo>
                <a:lnTo>
                  <a:pt x="5204418" y="8046"/>
                </a:lnTo>
                <a:lnTo>
                  <a:pt x="5236956" y="29987"/>
                </a:lnTo>
                <a:lnTo>
                  <a:pt x="5258897" y="62525"/>
                </a:lnTo>
                <a:lnTo>
                  <a:pt x="5266944" y="102362"/>
                </a:lnTo>
                <a:close/>
              </a:path>
            </a:pathLst>
          </a:custGeom>
          <a:ln w="25907">
            <a:solidFill>
              <a:srgbClr val="D0D7E8"/>
            </a:solidFill>
          </a:ln>
        </p:spPr>
        <p:txBody>
          <a:bodyPr wrap="square" lIns="0" tIns="0" rIns="0" bIns="0" rtlCol="0"/>
          <a:lstStyle/>
          <a:p>
            <a:endParaRPr/>
          </a:p>
        </p:txBody>
      </p:sp>
      <p:sp>
        <p:nvSpPr>
          <p:cNvPr id="5" name="object 5"/>
          <p:cNvSpPr txBox="1"/>
          <p:nvPr/>
        </p:nvSpPr>
        <p:spPr>
          <a:xfrm>
            <a:off x="3433571" y="1086738"/>
            <a:ext cx="5237480" cy="491490"/>
          </a:xfrm>
          <a:prstGeom prst="rect">
            <a:avLst/>
          </a:prstGeom>
        </p:spPr>
        <p:txBody>
          <a:bodyPr vert="horz" wrap="square" lIns="0" tIns="37465" rIns="0" bIns="0" rtlCol="0">
            <a:spAutoFit/>
          </a:bodyPr>
          <a:lstStyle/>
          <a:p>
            <a:pPr marL="208279" marR="509905" indent="-172720">
              <a:lnSpc>
                <a:spcPts val="1750"/>
              </a:lnSpc>
              <a:spcBef>
                <a:spcPts val="295"/>
              </a:spcBef>
              <a:buFont typeface="Calibri"/>
              <a:buChar char="•"/>
              <a:tabLst>
                <a:tab pos="208915" algn="l"/>
              </a:tabLst>
            </a:pPr>
            <a:r>
              <a:rPr sz="1600" b="1" spc="-15" dirty="0">
                <a:latin typeface="Calibri"/>
                <a:cs typeface="Calibri"/>
              </a:rPr>
              <a:t>AGM </a:t>
            </a:r>
            <a:r>
              <a:rPr sz="1600" b="1" spc="-5" dirty="0">
                <a:latin typeface="Calibri"/>
                <a:cs typeface="Calibri"/>
              </a:rPr>
              <a:t>shall be </a:t>
            </a:r>
            <a:r>
              <a:rPr sz="1600" b="1" spc="-10" dirty="0">
                <a:latin typeface="Calibri"/>
                <a:cs typeface="Calibri"/>
              </a:rPr>
              <a:t>held during </a:t>
            </a:r>
            <a:r>
              <a:rPr sz="1600" b="1" spc="-5" dirty="0">
                <a:latin typeface="Calibri"/>
                <a:cs typeface="Calibri"/>
              </a:rPr>
              <a:t>business </a:t>
            </a:r>
            <a:r>
              <a:rPr sz="1600" b="1" spc="-10" dirty="0">
                <a:latin typeface="Calibri"/>
                <a:cs typeface="Calibri"/>
              </a:rPr>
              <a:t>hours </a:t>
            </a:r>
            <a:r>
              <a:rPr sz="1600" b="1" spc="-5" dirty="0">
                <a:latin typeface="Calibri"/>
                <a:cs typeface="Calibri"/>
              </a:rPr>
              <a:t>i.e. </a:t>
            </a:r>
            <a:r>
              <a:rPr sz="1600" b="1" spc="-10" dirty="0">
                <a:latin typeface="Calibri"/>
                <a:cs typeface="Calibri"/>
              </a:rPr>
              <a:t>between  </a:t>
            </a:r>
            <a:r>
              <a:rPr sz="1600" b="1" spc="-5" dirty="0">
                <a:latin typeface="Calibri"/>
                <a:cs typeface="Calibri"/>
              </a:rPr>
              <a:t>9 a.m. &amp; 6 p.m. [Section</a:t>
            </a:r>
            <a:r>
              <a:rPr sz="1600" b="1" spc="10" dirty="0">
                <a:latin typeface="Calibri"/>
                <a:cs typeface="Calibri"/>
              </a:rPr>
              <a:t> </a:t>
            </a:r>
            <a:r>
              <a:rPr sz="1600" b="1" spc="-10" dirty="0">
                <a:latin typeface="Calibri"/>
                <a:cs typeface="Calibri"/>
              </a:rPr>
              <a:t>96(2)]</a:t>
            </a:r>
            <a:endParaRPr sz="1600">
              <a:latin typeface="Calibri"/>
              <a:cs typeface="Calibri"/>
            </a:endParaRPr>
          </a:p>
        </p:txBody>
      </p:sp>
      <p:sp>
        <p:nvSpPr>
          <p:cNvPr id="6" name="object 6"/>
          <p:cNvSpPr/>
          <p:nvPr/>
        </p:nvSpPr>
        <p:spPr>
          <a:xfrm>
            <a:off x="457962" y="930402"/>
            <a:ext cx="2962910" cy="852169"/>
          </a:xfrm>
          <a:custGeom>
            <a:avLst/>
            <a:gdLst/>
            <a:ahLst/>
            <a:cxnLst/>
            <a:rect l="l" t="t" r="r" b="b"/>
            <a:pathLst>
              <a:path w="2962910" h="852169">
                <a:moveTo>
                  <a:pt x="2820670" y="0"/>
                </a:moveTo>
                <a:lnTo>
                  <a:pt x="141986" y="0"/>
                </a:lnTo>
                <a:lnTo>
                  <a:pt x="97110" y="7244"/>
                </a:lnTo>
                <a:lnTo>
                  <a:pt x="58133" y="27411"/>
                </a:lnTo>
                <a:lnTo>
                  <a:pt x="27397" y="58155"/>
                </a:lnTo>
                <a:lnTo>
                  <a:pt x="7239" y="97129"/>
                </a:lnTo>
                <a:lnTo>
                  <a:pt x="0" y="141986"/>
                </a:lnTo>
                <a:lnTo>
                  <a:pt x="0" y="709930"/>
                </a:lnTo>
                <a:lnTo>
                  <a:pt x="7239" y="754786"/>
                </a:lnTo>
                <a:lnTo>
                  <a:pt x="27397" y="793760"/>
                </a:lnTo>
                <a:lnTo>
                  <a:pt x="58133" y="824504"/>
                </a:lnTo>
                <a:lnTo>
                  <a:pt x="97110" y="844671"/>
                </a:lnTo>
                <a:lnTo>
                  <a:pt x="141986" y="851915"/>
                </a:lnTo>
                <a:lnTo>
                  <a:pt x="2820670" y="851915"/>
                </a:lnTo>
                <a:lnTo>
                  <a:pt x="2865526" y="844671"/>
                </a:lnTo>
                <a:lnTo>
                  <a:pt x="2904500" y="824504"/>
                </a:lnTo>
                <a:lnTo>
                  <a:pt x="2935244" y="793760"/>
                </a:lnTo>
                <a:lnTo>
                  <a:pt x="2955411" y="754786"/>
                </a:lnTo>
                <a:lnTo>
                  <a:pt x="2962655" y="709930"/>
                </a:lnTo>
                <a:lnTo>
                  <a:pt x="2962655" y="141986"/>
                </a:lnTo>
                <a:lnTo>
                  <a:pt x="2955411" y="97129"/>
                </a:lnTo>
                <a:lnTo>
                  <a:pt x="2935244" y="58155"/>
                </a:lnTo>
                <a:lnTo>
                  <a:pt x="2904500" y="27411"/>
                </a:lnTo>
                <a:lnTo>
                  <a:pt x="2865526" y="7244"/>
                </a:lnTo>
                <a:lnTo>
                  <a:pt x="2820670" y="0"/>
                </a:lnTo>
                <a:close/>
              </a:path>
            </a:pathLst>
          </a:custGeom>
          <a:solidFill>
            <a:srgbClr val="4F81BC"/>
          </a:solidFill>
        </p:spPr>
        <p:txBody>
          <a:bodyPr wrap="square" lIns="0" tIns="0" rIns="0" bIns="0" rtlCol="0"/>
          <a:lstStyle/>
          <a:p>
            <a:endParaRPr/>
          </a:p>
        </p:txBody>
      </p:sp>
      <p:sp>
        <p:nvSpPr>
          <p:cNvPr id="7" name="object 7"/>
          <p:cNvSpPr/>
          <p:nvPr/>
        </p:nvSpPr>
        <p:spPr>
          <a:xfrm>
            <a:off x="457962" y="930402"/>
            <a:ext cx="2962910" cy="852169"/>
          </a:xfrm>
          <a:custGeom>
            <a:avLst/>
            <a:gdLst/>
            <a:ahLst/>
            <a:cxnLst/>
            <a:rect l="l" t="t" r="r" b="b"/>
            <a:pathLst>
              <a:path w="2962910" h="852169">
                <a:moveTo>
                  <a:pt x="0" y="141986"/>
                </a:moveTo>
                <a:lnTo>
                  <a:pt x="7239" y="97129"/>
                </a:lnTo>
                <a:lnTo>
                  <a:pt x="27397" y="58155"/>
                </a:lnTo>
                <a:lnTo>
                  <a:pt x="58133" y="27411"/>
                </a:lnTo>
                <a:lnTo>
                  <a:pt x="97110" y="7244"/>
                </a:lnTo>
                <a:lnTo>
                  <a:pt x="141986" y="0"/>
                </a:lnTo>
                <a:lnTo>
                  <a:pt x="2820670" y="0"/>
                </a:lnTo>
                <a:lnTo>
                  <a:pt x="2865526" y="7244"/>
                </a:lnTo>
                <a:lnTo>
                  <a:pt x="2904500" y="27411"/>
                </a:lnTo>
                <a:lnTo>
                  <a:pt x="2935244" y="58155"/>
                </a:lnTo>
                <a:lnTo>
                  <a:pt x="2955411" y="97129"/>
                </a:lnTo>
                <a:lnTo>
                  <a:pt x="2962655" y="141986"/>
                </a:lnTo>
                <a:lnTo>
                  <a:pt x="2962655" y="709930"/>
                </a:lnTo>
                <a:lnTo>
                  <a:pt x="2955411" y="754786"/>
                </a:lnTo>
                <a:lnTo>
                  <a:pt x="2935244" y="793760"/>
                </a:lnTo>
                <a:lnTo>
                  <a:pt x="2904500" y="824504"/>
                </a:lnTo>
                <a:lnTo>
                  <a:pt x="2865526" y="844671"/>
                </a:lnTo>
                <a:lnTo>
                  <a:pt x="2820670" y="851915"/>
                </a:lnTo>
                <a:lnTo>
                  <a:pt x="141986" y="851915"/>
                </a:lnTo>
                <a:lnTo>
                  <a:pt x="97110" y="844671"/>
                </a:lnTo>
                <a:lnTo>
                  <a:pt x="58133" y="824504"/>
                </a:lnTo>
                <a:lnTo>
                  <a:pt x="27397" y="793760"/>
                </a:lnTo>
                <a:lnTo>
                  <a:pt x="7239" y="754786"/>
                </a:lnTo>
                <a:lnTo>
                  <a:pt x="0" y="709930"/>
                </a:lnTo>
                <a:lnTo>
                  <a:pt x="0" y="141986"/>
                </a:lnTo>
                <a:close/>
              </a:path>
            </a:pathLst>
          </a:custGeom>
          <a:ln w="25907">
            <a:solidFill>
              <a:srgbClr val="FFFFFF"/>
            </a:solidFill>
          </a:ln>
        </p:spPr>
        <p:txBody>
          <a:bodyPr wrap="square" lIns="0" tIns="0" rIns="0" bIns="0" rtlCol="0"/>
          <a:lstStyle/>
          <a:p>
            <a:endParaRPr/>
          </a:p>
        </p:txBody>
      </p:sp>
      <p:sp>
        <p:nvSpPr>
          <p:cNvPr id="8" name="object 8"/>
          <p:cNvSpPr txBox="1"/>
          <p:nvPr/>
        </p:nvSpPr>
        <p:spPr>
          <a:xfrm>
            <a:off x="668223" y="1005662"/>
            <a:ext cx="2540635" cy="589280"/>
          </a:xfrm>
          <a:prstGeom prst="rect">
            <a:avLst/>
          </a:prstGeom>
        </p:spPr>
        <p:txBody>
          <a:bodyPr vert="horz" wrap="square" lIns="0" tIns="12065" rIns="0" bIns="0" rtlCol="0">
            <a:spAutoFit/>
          </a:bodyPr>
          <a:lstStyle/>
          <a:p>
            <a:pPr marL="12700">
              <a:lnSpc>
                <a:spcPct val="100000"/>
              </a:lnSpc>
              <a:spcBef>
                <a:spcPts val="95"/>
              </a:spcBef>
            </a:pPr>
            <a:r>
              <a:rPr sz="3700" spc="-5" dirty="0">
                <a:solidFill>
                  <a:srgbClr val="FFFFFF"/>
                </a:solidFill>
                <a:latin typeface="Calibri"/>
                <a:cs typeface="Calibri"/>
              </a:rPr>
              <a:t>Time of</a:t>
            </a:r>
            <a:r>
              <a:rPr sz="3700" spc="-90" dirty="0">
                <a:solidFill>
                  <a:srgbClr val="FFFFFF"/>
                </a:solidFill>
                <a:latin typeface="Calibri"/>
                <a:cs typeface="Calibri"/>
              </a:rPr>
              <a:t> </a:t>
            </a:r>
            <a:r>
              <a:rPr sz="3700" spc="-10" dirty="0">
                <a:solidFill>
                  <a:srgbClr val="FFFFFF"/>
                </a:solidFill>
                <a:latin typeface="Calibri"/>
                <a:cs typeface="Calibri"/>
              </a:rPr>
              <a:t>AGM</a:t>
            </a:r>
            <a:endParaRPr sz="3700">
              <a:latin typeface="Calibri"/>
              <a:cs typeface="Calibri"/>
            </a:endParaRPr>
          </a:p>
        </p:txBody>
      </p:sp>
      <p:sp>
        <p:nvSpPr>
          <p:cNvPr id="9" name="object 9"/>
          <p:cNvSpPr/>
          <p:nvPr/>
        </p:nvSpPr>
        <p:spPr>
          <a:xfrm>
            <a:off x="3420617" y="1858517"/>
            <a:ext cx="5267325" cy="784860"/>
          </a:xfrm>
          <a:custGeom>
            <a:avLst/>
            <a:gdLst/>
            <a:ahLst/>
            <a:cxnLst/>
            <a:rect l="l" t="t" r="r" b="b"/>
            <a:pathLst>
              <a:path w="5267325" h="784860">
                <a:moveTo>
                  <a:pt x="5136134" y="0"/>
                </a:moveTo>
                <a:lnTo>
                  <a:pt x="0" y="0"/>
                </a:lnTo>
                <a:lnTo>
                  <a:pt x="0" y="784860"/>
                </a:lnTo>
                <a:lnTo>
                  <a:pt x="5136134" y="784860"/>
                </a:lnTo>
                <a:lnTo>
                  <a:pt x="5187059" y="774582"/>
                </a:lnTo>
                <a:lnTo>
                  <a:pt x="5228637" y="746553"/>
                </a:lnTo>
                <a:lnTo>
                  <a:pt x="5256666" y="704975"/>
                </a:lnTo>
                <a:lnTo>
                  <a:pt x="5266944" y="654050"/>
                </a:lnTo>
                <a:lnTo>
                  <a:pt x="5266944" y="130810"/>
                </a:lnTo>
                <a:lnTo>
                  <a:pt x="5256666" y="79884"/>
                </a:lnTo>
                <a:lnTo>
                  <a:pt x="5228637" y="38306"/>
                </a:lnTo>
                <a:lnTo>
                  <a:pt x="5187059" y="10277"/>
                </a:lnTo>
                <a:lnTo>
                  <a:pt x="5136134" y="0"/>
                </a:lnTo>
                <a:close/>
              </a:path>
            </a:pathLst>
          </a:custGeom>
          <a:solidFill>
            <a:srgbClr val="D0D7E8">
              <a:alpha val="90194"/>
            </a:srgbClr>
          </a:solidFill>
        </p:spPr>
        <p:txBody>
          <a:bodyPr wrap="square" lIns="0" tIns="0" rIns="0" bIns="0" rtlCol="0"/>
          <a:lstStyle/>
          <a:p>
            <a:endParaRPr/>
          </a:p>
        </p:txBody>
      </p:sp>
      <p:sp>
        <p:nvSpPr>
          <p:cNvPr id="10" name="object 10"/>
          <p:cNvSpPr/>
          <p:nvPr/>
        </p:nvSpPr>
        <p:spPr>
          <a:xfrm>
            <a:off x="3420617" y="1858517"/>
            <a:ext cx="5267325" cy="784860"/>
          </a:xfrm>
          <a:custGeom>
            <a:avLst/>
            <a:gdLst/>
            <a:ahLst/>
            <a:cxnLst/>
            <a:rect l="l" t="t" r="r" b="b"/>
            <a:pathLst>
              <a:path w="5267325" h="784860">
                <a:moveTo>
                  <a:pt x="5266944" y="130810"/>
                </a:moveTo>
                <a:lnTo>
                  <a:pt x="5266944" y="654050"/>
                </a:lnTo>
                <a:lnTo>
                  <a:pt x="5256666" y="704975"/>
                </a:lnTo>
                <a:lnTo>
                  <a:pt x="5228637" y="746553"/>
                </a:lnTo>
                <a:lnTo>
                  <a:pt x="5187059" y="774582"/>
                </a:lnTo>
                <a:lnTo>
                  <a:pt x="5136134" y="784860"/>
                </a:lnTo>
                <a:lnTo>
                  <a:pt x="0" y="784860"/>
                </a:lnTo>
                <a:lnTo>
                  <a:pt x="0" y="0"/>
                </a:lnTo>
                <a:lnTo>
                  <a:pt x="5136134" y="0"/>
                </a:lnTo>
                <a:lnTo>
                  <a:pt x="5187059" y="10277"/>
                </a:lnTo>
                <a:lnTo>
                  <a:pt x="5228637" y="38306"/>
                </a:lnTo>
                <a:lnTo>
                  <a:pt x="5256666" y="79884"/>
                </a:lnTo>
                <a:lnTo>
                  <a:pt x="5266944" y="130810"/>
                </a:lnTo>
                <a:close/>
              </a:path>
            </a:pathLst>
          </a:custGeom>
          <a:ln w="25908">
            <a:solidFill>
              <a:srgbClr val="D0D7E8"/>
            </a:solidFill>
          </a:ln>
        </p:spPr>
        <p:txBody>
          <a:bodyPr wrap="square" lIns="0" tIns="0" rIns="0" bIns="0" rtlCol="0"/>
          <a:lstStyle/>
          <a:p>
            <a:endParaRPr/>
          </a:p>
        </p:txBody>
      </p:sp>
      <p:sp>
        <p:nvSpPr>
          <p:cNvPr id="11" name="object 11"/>
          <p:cNvSpPr txBox="1"/>
          <p:nvPr/>
        </p:nvSpPr>
        <p:spPr>
          <a:xfrm>
            <a:off x="3457194" y="1884515"/>
            <a:ext cx="4947285" cy="677545"/>
          </a:xfrm>
          <a:prstGeom prst="rect">
            <a:avLst/>
          </a:prstGeom>
        </p:spPr>
        <p:txBody>
          <a:bodyPr vert="horz" wrap="square" lIns="0" tIns="26670" rIns="0" bIns="0" rtlCol="0">
            <a:spAutoFit/>
          </a:bodyPr>
          <a:lstStyle/>
          <a:p>
            <a:pPr marL="127000" indent="-114300">
              <a:lnSpc>
                <a:spcPct val="100000"/>
              </a:lnSpc>
              <a:spcBef>
                <a:spcPts val="210"/>
              </a:spcBef>
              <a:buFont typeface="Calibri"/>
              <a:buChar char="•"/>
              <a:tabLst>
                <a:tab pos="127000" algn="l"/>
              </a:tabLst>
            </a:pPr>
            <a:r>
              <a:rPr sz="1400" b="1" spc="-5" dirty="0">
                <a:latin typeface="Calibri"/>
                <a:cs typeface="Calibri"/>
              </a:rPr>
              <a:t>AGM </a:t>
            </a:r>
            <a:r>
              <a:rPr sz="1400" b="1" dirty="0">
                <a:latin typeface="Calibri"/>
                <a:cs typeface="Calibri"/>
              </a:rPr>
              <a:t>is </a:t>
            </a:r>
            <a:r>
              <a:rPr sz="1400" b="1" spc="-5" dirty="0">
                <a:latin typeface="Calibri"/>
                <a:cs typeface="Calibri"/>
              </a:rPr>
              <a:t>to </a:t>
            </a:r>
            <a:r>
              <a:rPr sz="1400" b="1" dirty="0">
                <a:latin typeface="Calibri"/>
                <a:cs typeface="Calibri"/>
              </a:rPr>
              <a:t>held on a </a:t>
            </a:r>
            <a:r>
              <a:rPr sz="1400" b="1" spc="-10" dirty="0">
                <a:latin typeface="Calibri"/>
                <a:cs typeface="Calibri"/>
              </a:rPr>
              <a:t>day </a:t>
            </a:r>
            <a:r>
              <a:rPr sz="1400" b="1" spc="-5" dirty="0">
                <a:latin typeface="Calibri"/>
                <a:cs typeface="Calibri"/>
              </a:rPr>
              <a:t>that </a:t>
            </a:r>
            <a:r>
              <a:rPr sz="1400" b="1" dirty="0">
                <a:latin typeface="Calibri"/>
                <a:cs typeface="Calibri"/>
              </a:rPr>
              <a:t>is not a National </a:t>
            </a:r>
            <a:r>
              <a:rPr sz="1400" b="1" spc="-5" dirty="0">
                <a:latin typeface="Calibri"/>
                <a:cs typeface="Calibri"/>
              </a:rPr>
              <a:t>Holiday </a:t>
            </a:r>
            <a:r>
              <a:rPr sz="1400" b="1" dirty="0">
                <a:latin typeface="Calibri"/>
                <a:cs typeface="Calibri"/>
              </a:rPr>
              <a:t>[ </a:t>
            </a:r>
            <a:r>
              <a:rPr sz="1400" b="1" spc="-5" dirty="0">
                <a:latin typeface="Calibri"/>
                <a:cs typeface="Calibri"/>
              </a:rPr>
              <a:t>Sec</a:t>
            </a:r>
            <a:r>
              <a:rPr sz="1400" b="1" spc="-125" dirty="0">
                <a:latin typeface="Calibri"/>
                <a:cs typeface="Calibri"/>
              </a:rPr>
              <a:t> </a:t>
            </a:r>
            <a:r>
              <a:rPr sz="1400" b="1" spc="-10" dirty="0">
                <a:latin typeface="Calibri"/>
                <a:cs typeface="Calibri"/>
              </a:rPr>
              <a:t>96(2)]</a:t>
            </a:r>
            <a:endParaRPr sz="1400">
              <a:latin typeface="Calibri"/>
              <a:cs typeface="Calibri"/>
            </a:endParaRPr>
          </a:p>
          <a:p>
            <a:pPr marL="127000" marR="190500" indent="-114300">
              <a:lnSpc>
                <a:spcPts val="1550"/>
              </a:lnSpc>
              <a:spcBef>
                <a:spcPts val="270"/>
              </a:spcBef>
              <a:buFont typeface="Calibri"/>
              <a:buChar char="•"/>
              <a:tabLst>
                <a:tab pos="127000" algn="l"/>
              </a:tabLst>
            </a:pPr>
            <a:r>
              <a:rPr sz="1400" b="1" spc="-5" dirty="0">
                <a:latin typeface="Calibri"/>
                <a:cs typeface="Calibri"/>
              </a:rPr>
              <a:t>“National </a:t>
            </a:r>
            <a:r>
              <a:rPr sz="1400" b="1" dirty="0">
                <a:latin typeface="Calibri"/>
                <a:cs typeface="Calibri"/>
              </a:rPr>
              <a:t>Holiday” </a:t>
            </a:r>
            <a:r>
              <a:rPr sz="1400" b="1" spc="-5" dirty="0">
                <a:latin typeface="Calibri"/>
                <a:cs typeface="Calibri"/>
              </a:rPr>
              <a:t>means </a:t>
            </a:r>
            <a:r>
              <a:rPr sz="1400" b="1" dirty="0">
                <a:latin typeface="Calibri"/>
                <a:cs typeface="Calibri"/>
              </a:rPr>
              <a:t>&amp; include a </a:t>
            </a:r>
            <a:r>
              <a:rPr sz="1400" b="1" spc="-5" dirty="0">
                <a:latin typeface="Calibri"/>
                <a:cs typeface="Calibri"/>
              </a:rPr>
              <a:t>day declared </a:t>
            </a:r>
            <a:r>
              <a:rPr sz="1400" b="1" dirty="0">
                <a:latin typeface="Calibri"/>
                <a:cs typeface="Calibri"/>
              </a:rPr>
              <a:t>as national  </a:t>
            </a:r>
            <a:r>
              <a:rPr sz="1400" b="1" spc="-5" dirty="0">
                <a:latin typeface="Calibri"/>
                <a:cs typeface="Calibri"/>
              </a:rPr>
              <a:t>holiday by </a:t>
            </a:r>
            <a:r>
              <a:rPr sz="1400" b="1" spc="-10" dirty="0">
                <a:latin typeface="Calibri"/>
                <a:cs typeface="Calibri"/>
              </a:rPr>
              <a:t>Central</a:t>
            </a:r>
            <a:r>
              <a:rPr sz="1400" b="1" spc="-55" dirty="0">
                <a:latin typeface="Calibri"/>
                <a:cs typeface="Calibri"/>
              </a:rPr>
              <a:t> </a:t>
            </a:r>
            <a:r>
              <a:rPr sz="1400" b="1" dirty="0">
                <a:latin typeface="Calibri"/>
                <a:cs typeface="Calibri"/>
              </a:rPr>
              <a:t>Govt.</a:t>
            </a:r>
            <a:endParaRPr sz="1400">
              <a:latin typeface="Calibri"/>
              <a:cs typeface="Calibri"/>
            </a:endParaRPr>
          </a:p>
        </p:txBody>
      </p:sp>
      <p:sp>
        <p:nvSpPr>
          <p:cNvPr id="12" name="object 12"/>
          <p:cNvSpPr/>
          <p:nvPr/>
        </p:nvSpPr>
        <p:spPr>
          <a:xfrm>
            <a:off x="457962" y="1824989"/>
            <a:ext cx="2962910" cy="852169"/>
          </a:xfrm>
          <a:custGeom>
            <a:avLst/>
            <a:gdLst/>
            <a:ahLst/>
            <a:cxnLst/>
            <a:rect l="l" t="t" r="r" b="b"/>
            <a:pathLst>
              <a:path w="2962910" h="852169">
                <a:moveTo>
                  <a:pt x="2820670" y="0"/>
                </a:moveTo>
                <a:lnTo>
                  <a:pt x="141986" y="0"/>
                </a:lnTo>
                <a:lnTo>
                  <a:pt x="97110" y="7244"/>
                </a:lnTo>
                <a:lnTo>
                  <a:pt x="58133" y="27411"/>
                </a:lnTo>
                <a:lnTo>
                  <a:pt x="27397" y="58155"/>
                </a:lnTo>
                <a:lnTo>
                  <a:pt x="7239" y="97129"/>
                </a:lnTo>
                <a:lnTo>
                  <a:pt x="0" y="141986"/>
                </a:lnTo>
                <a:lnTo>
                  <a:pt x="0" y="709930"/>
                </a:lnTo>
                <a:lnTo>
                  <a:pt x="7239" y="754786"/>
                </a:lnTo>
                <a:lnTo>
                  <a:pt x="27397" y="793760"/>
                </a:lnTo>
                <a:lnTo>
                  <a:pt x="58133" y="824504"/>
                </a:lnTo>
                <a:lnTo>
                  <a:pt x="97110" y="844671"/>
                </a:lnTo>
                <a:lnTo>
                  <a:pt x="141986" y="851915"/>
                </a:lnTo>
                <a:lnTo>
                  <a:pt x="2820670" y="851915"/>
                </a:lnTo>
                <a:lnTo>
                  <a:pt x="2865526" y="844671"/>
                </a:lnTo>
                <a:lnTo>
                  <a:pt x="2904500" y="824504"/>
                </a:lnTo>
                <a:lnTo>
                  <a:pt x="2935244" y="793760"/>
                </a:lnTo>
                <a:lnTo>
                  <a:pt x="2955411" y="754786"/>
                </a:lnTo>
                <a:lnTo>
                  <a:pt x="2962655" y="709930"/>
                </a:lnTo>
                <a:lnTo>
                  <a:pt x="2962655" y="141986"/>
                </a:lnTo>
                <a:lnTo>
                  <a:pt x="2955411" y="97129"/>
                </a:lnTo>
                <a:lnTo>
                  <a:pt x="2935244" y="58155"/>
                </a:lnTo>
                <a:lnTo>
                  <a:pt x="2904500" y="27411"/>
                </a:lnTo>
                <a:lnTo>
                  <a:pt x="2865526" y="7244"/>
                </a:lnTo>
                <a:lnTo>
                  <a:pt x="2820670" y="0"/>
                </a:lnTo>
                <a:close/>
              </a:path>
            </a:pathLst>
          </a:custGeom>
          <a:solidFill>
            <a:srgbClr val="4F81BC"/>
          </a:solidFill>
        </p:spPr>
        <p:txBody>
          <a:bodyPr wrap="square" lIns="0" tIns="0" rIns="0" bIns="0" rtlCol="0"/>
          <a:lstStyle/>
          <a:p>
            <a:endParaRPr/>
          </a:p>
        </p:txBody>
      </p:sp>
      <p:sp>
        <p:nvSpPr>
          <p:cNvPr id="13" name="object 13"/>
          <p:cNvSpPr/>
          <p:nvPr/>
        </p:nvSpPr>
        <p:spPr>
          <a:xfrm>
            <a:off x="457962" y="1824989"/>
            <a:ext cx="2962910" cy="852169"/>
          </a:xfrm>
          <a:custGeom>
            <a:avLst/>
            <a:gdLst/>
            <a:ahLst/>
            <a:cxnLst/>
            <a:rect l="l" t="t" r="r" b="b"/>
            <a:pathLst>
              <a:path w="2962910" h="852169">
                <a:moveTo>
                  <a:pt x="0" y="141986"/>
                </a:moveTo>
                <a:lnTo>
                  <a:pt x="7239" y="97129"/>
                </a:lnTo>
                <a:lnTo>
                  <a:pt x="27397" y="58155"/>
                </a:lnTo>
                <a:lnTo>
                  <a:pt x="58133" y="27411"/>
                </a:lnTo>
                <a:lnTo>
                  <a:pt x="97110" y="7244"/>
                </a:lnTo>
                <a:lnTo>
                  <a:pt x="141986" y="0"/>
                </a:lnTo>
                <a:lnTo>
                  <a:pt x="2820670" y="0"/>
                </a:lnTo>
                <a:lnTo>
                  <a:pt x="2865526" y="7244"/>
                </a:lnTo>
                <a:lnTo>
                  <a:pt x="2904500" y="27411"/>
                </a:lnTo>
                <a:lnTo>
                  <a:pt x="2935244" y="58155"/>
                </a:lnTo>
                <a:lnTo>
                  <a:pt x="2955411" y="97129"/>
                </a:lnTo>
                <a:lnTo>
                  <a:pt x="2962655" y="141986"/>
                </a:lnTo>
                <a:lnTo>
                  <a:pt x="2962655" y="709930"/>
                </a:lnTo>
                <a:lnTo>
                  <a:pt x="2955411" y="754786"/>
                </a:lnTo>
                <a:lnTo>
                  <a:pt x="2935244" y="793760"/>
                </a:lnTo>
                <a:lnTo>
                  <a:pt x="2904500" y="824504"/>
                </a:lnTo>
                <a:lnTo>
                  <a:pt x="2865526" y="844671"/>
                </a:lnTo>
                <a:lnTo>
                  <a:pt x="2820670" y="851915"/>
                </a:lnTo>
                <a:lnTo>
                  <a:pt x="141986" y="851915"/>
                </a:lnTo>
                <a:lnTo>
                  <a:pt x="97110" y="844671"/>
                </a:lnTo>
                <a:lnTo>
                  <a:pt x="58133" y="824504"/>
                </a:lnTo>
                <a:lnTo>
                  <a:pt x="27397" y="793760"/>
                </a:lnTo>
                <a:lnTo>
                  <a:pt x="7239" y="754786"/>
                </a:lnTo>
                <a:lnTo>
                  <a:pt x="0" y="709930"/>
                </a:lnTo>
                <a:lnTo>
                  <a:pt x="0" y="141986"/>
                </a:lnTo>
                <a:close/>
              </a:path>
            </a:pathLst>
          </a:custGeom>
          <a:ln w="25907">
            <a:solidFill>
              <a:srgbClr val="FFFFFF"/>
            </a:solidFill>
          </a:ln>
        </p:spPr>
        <p:txBody>
          <a:bodyPr wrap="square" lIns="0" tIns="0" rIns="0" bIns="0" rtlCol="0"/>
          <a:lstStyle/>
          <a:p>
            <a:endParaRPr/>
          </a:p>
        </p:txBody>
      </p:sp>
      <p:sp>
        <p:nvSpPr>
          <p:cNvPr id="14" name="object 14"/>
          <p:cNvSpPr txBox="1"/>
          <p:nvPr/>
        </p:nvSpPr>
        <p:spPr>
          <a:xfrm>
            <a:off x="782523" y="1900250"/>
            <a:ext cx="2312670" cy="589280"/>
          </a:xfrm>
          <a:prstGeom prst="rect">
            <a:avLst/>
          </a:prstGeom>
        </p:spPr>
        <p:txBody>
          <a:bodyPr vert="horz" wrap="square" lIns="0" tIns="12065" rIns="0" bIns="0" rtlCol="0">
            <a:spAutoFit/>
          </a:bodyPr>
          <a:lstStyle/>
          <a:p>
            <a:pPr marL="12700">
              <a:lnSpc>
                <a:spcPct val="100000"/>
              </a:lnSpc>
              <a:spcBef>
                <a:spcPts val="95"/>
              </a:spcBef>
            </a:pPr>
            <a:r>
              <a:rPr sz="3700" spc="-25" dirty="0">
                <a:solidFill>
                  <a:srgbClr val="FFFFFF"/>
                </a:solidFill>
                <a:latin typeface="Calibri"/>
                <a:cs typeface="Calibri"/>
              </a:rPr>
              <a:t>Day </a:t>
            </a:r>
            <a:r>
              <a:rPr sz="3700" spc="-5" dirty="0">
                <a:solidFill>
                  <a:srgbClr val="FFFFFF"/>
                </a:solidFill>
                <a:latin typeface="Calibri"/>
                <a:cs typeface="Calibri"/>
              </a:rPr>
              <a:t>of</a:t>
            </a:r>
            <a:r>
              <a:rPr sz="3700" spc="-65" dirty="0">
                <a:solidFill>
                  <a:srgbClr val="FFFFFF"/>
                </a:solidFill>
                <a:latin typeface="Calibri"/>
                <a:cs typeface="Calibri"/>
              </a:rPr>
              <a:t> </a:t>
            </a:r>
            <a:r>
              <a:rPr sz="3700" spc="-15" dirty="0">
                <a:solidFill>
                  <a:srgbClr val="FFFFFF"/>
                </a:solidFill>
                <a:latin typeface="Calibri"/>
                <a:cs typeface="Calibri"/>
              </a:rPr>
              <a:t>AGM</a:t>
            </a:r>
            <a:endParaRPr sz="3700">
              <a:latin typeface="Calibri"/>
              <a:cs typeface="Calibri"/>
            </a:endParaRPr>
          </a:p>
        </p:txBody>
      </p:sp>
      <p:sp>
        <p:nvSpPr>
          <p:cNvPr id="15" name="object 15"/>
          <p:cNvSpPr/>
          <p:nvPr/>
        </p:nvSpPr>
        <p:spPr>
          <a:xfrm>
            <a:off x="3420617" y="2786633"/>
            <a:ext cx="5267325" cy="718185"/>
          </a:xfrm>
          <a:custGeom>
            <a:avLst/>
            <a:gdLst/>
            <a:ahLst/>
            <a:cxnLst/>
            <a:rect l="l" t="t" r="r" b="b"/>
            <a:pathLst>
              <a:path w="5267325" h="718185">
                <a:moveTo>
                  <a:pt x="5147310" y="0"/>
                </a:moveTo>
                <a:lnTo>
                  <a:pt x="0" y="0"/>
                </a:lnTo>
                <a:lnTo>
                  <a:pt x="0" y="717803"/>
                </a:lnTo>
                <a:lnTo>
                  <a:pt x="5147310" y="717803"/>
                </a:lnTo>
                <a:lnTo>
                  <a:pt x="5193863" y="708398"/>
                </a:lnTo>
                <a:lnTo>
                  <a:pt x="5231892" y="682751"/>
                </a:lnTo>
                <a:lnTo>
                  <a:pt x="5257538" y="644723"/>
                </a:lnTo>
                <a:lnTo>
                  <a:pt x="5266944" y="598169"/>
                </a:lnTo>
                <a:lnTo>
                  <a:pt x="5266944" y="119633"/>
                </a:lnTo>
                <a:lnTo>
                  <a:pt x="5257538" y="73080"/>
                </a:lnTo>
                <a:lnTo>
                  <a:pt x="5231892" y="35051"/>
                </a:lnTo>
                <a:lnTo>
                  <a:pt x="5193863" y="9405"/>
                </a:lnTo>
                <a:lnTo>
                  <a:pt x="5147310" y="0"/>
                </a:lnTo>
                <a:close/>
              </a:path>
            </a:pathLst>
          </a:custGeom>
          <a:solidFill>
            <a:srgbClr val="D0D7E8">
              <a:alpha val="90194"/>
            </a:srgbClr>
          </a:solidFill>
        </p:spPr>
        <p:txBody>
          <a:bodyPr wrap="square" lIns="0" tIns="0" rIns="0" bIns="0" rtlCol="0"/>
          <a:lstStyle/>
          <a:p>
            <a:endParaRPr/>
          </a:p>
        </p:txBody>
      </p:sp>
      <p:sp>
        <p:nvSpPr>
          <p:cNvPr id="16" name="object 16"/>
          <p:cNvSpPr/>
          <p:nvPr/>
        </p:nvSpPr>
        <p:spPr>
          <a:xfrm>
            <a:off x="3420617" y="2786633"/>
            <a:ext cx="5267325" cy="718185"/>
          </a:xfrm>
          <a:custGeom>
            <a:avLst/>
            <a:gdLst/>
            <a:ahLst/>
            <a:cxnLst/>
            <a:rect l="l" t="t" r="r" b="b"/>
            <a:pathLst>
              <a:path w="5267325" h="718185">
                <a:moveTo>
                  <a:pt x="5266944" y="119633"/>
                </a:moveTo>
                <a:lnTo>
                  <a:pt x="5266944" y="598169"/>
                </a:lnTo>
                <a:lnTo>
                  <a:pt x="5257538" y="644723"/>
                </a:lnTo>
                <a:lnTo>
                  <a:pt x="5231892" y="682751"/>
                </a:lnTo>
                <a:lnTo>
                  <a:pt x="5193863" y="708398"/>
                </a:lnTo>
                <a:lnTo>
                  <a:pt x="5147310" y="717803"/>
                </a:lnTo>
                <a:lnTo>
                  <a:pt x="0" y="717803"/>
                </a:lnTo>
                <a:lnTo>
                  <a:pt x="0" y="0"/>
                </a:lnTo>
                <a:lnTo>
                  <a:pt x="5147310" y="0"/>
                </a:lnTo>
                <a:lnTo>
                  <a:pt x="5193863" y="9405"/>
                </a:lnTo>
                <a:lnTo>
                  <a:pt x="5231892" y="35051"/>
                </a:lnTo>
                <a:lnTo>
                  <a:pt x="5257538" y="73080"/>
                </a:lnTo>
                <a:lnTo>
                  <a:pt x="5266944" y="119633"/>
                </a:lnTo>
                <a:close/>
              </a:path>
            </a:pathLst>
          </a:custGeom>
          <a:ln w="25908">
            <a:solidFill>
              <a:srgbClr val="D0D7E8"/>
            </a:solidFill>
          </a:ln>
        </p:spPr>
        <p:txBody>
          <a:bodyPr wrap="square" lIns="0" tIns="0" rIns="0" bIns="0" rtlCol="0"/>
          <a:lstStyle/>
          <a:p>
            <a:endParaRPr/>
          </a:p>
        </p:txBody>
      </p:sp>
      <p:sp>
        <p:nvSpPr>
          <p:cNvPr id="17" name="object 17"/>
          <p:cNvSpPr txBox="1"/>
          <p:nvPr/>
        </p:nvSpPr>
        <p:spPr>
          <a:xfrm>
            <a:off x="3457194" y="2803677"/>
            <a:ext cx="5053330" cy="630555"/>
          </a:xfrm>
          <a:prstGeom prst="rect">
            <a:avLst/>
          </a:prstGeom>
        </p:spPr>
        <p:txBody>
          <a:bodyPr vert="horz" wrap="square" lIns="0" tIns="26034" rIns="0" bIns="0" rtlCol="0">
            <a:spAutoFit/>
          </a:bodyPr>
          <a:lstStyle/>
          <a:p>
            <a:pPr marL="127000" indent="-114300">
              <a:lnSpc>
                <a:spcPct val="100000"/>
              </a:lnSpc>
              <a:spcBef>
                <a:spcPts val="204"/>
              </a:spcBef>
              <a:buFont typeface="Calibri"/>
              <a:buChar char="•"/>
              <a:tabLst>
                <a:tab pos="127000" algn="l"/>
              </a:tabLst>
            </a:pPr>
            <a:r>
              <a:rPr sz="1300" b="1" spc="-15" dirty="0">
                <a:latin typeface="Calibri"/>
                <a:cs typeface="Calibri"/>
              </a:rPr>
              <a:t>AGM </a:t>
            </a:r>
            <a:r>
              <a:rPr sz="1300" b="1" spc="-5" dirty="0">
                <a:latin typeface="Calibri"/>
                <a:cs typeface="Calibri"/>
              </a:rPr>
              <a:t>shall be held </a:t>
            </a:r>
            <a:r>
              <a:rPr sz="1300" b="1" spc="-15" dirty="0">
                <a:latin typeface="Calibri"/>
                <a:cs typeface="Calibri"/>
              </a:rPr>
              <a:t>at </a:t>
            </a:r>
            <a:r>
              <a:rPr sz="1300" b="1" spc="-5" dirty="0">
                <a:latin typeface="Calibri"/>
                <a:cs typeface="Calibri"/>
              </a:rPr>
              <a:t>the </a:t>
            </a:r>
            <a:r>
              <a:rPr sz="1300" b="1" spc="-15" dirty="0">
                <a:latin typeface="Calibri"/>
                <a:cs typeface="Calibri"/>
              </a:rPr>
              <a:t>registered </a:t>
            </a:r>
            <a:r>
              <a:rPr sz="1300" b="1" spc="-5" dirty="0">
                <a:latin typeface="Calibri"/>
                <a:cs typeface="Calibri"/>
              </a:rPr>
              <a:t>office of the </a:t>
            </a:r>
            <a:r>
              <a:rPr sz="1300" b="1" spc="-10" dirty="0">
                <a:latin typeface="Calibri"/>
                <a:cs typeface="Calibri"/>
              </a:rPr>
              <a:t>company </a:t>
            </a:r>
            <a:r>
              <a:rPr sz="1300" b="1" spc="-5" dirty="0">
                <a:latin typeface="Calibri"/>
                <a:cs typeface="Calibri"/>
              </a:rPr>
              <a:t>;</a:t>
            </a:r>
            <a:r>
              <a:rPr sz="1300" b="1" spc="200" dirty="0">
                <a:latin typeface="Calibri"/>
                <a:cs typeface="Calibri"/>
              </a:rPr>
              <a:t> </a:t>
            </a:r>
            <a:r>
              <a:rPr sz="1300" b="1" spc="-5" dirty="0">
                <a:latin typeface="Calibri"/>
                <a:cs typeface="Calibri"/>
              </a:rPr>
              <a:t>or</a:t>
            </a:r>
            <a:endParaRPr sz="1300">
              <a:latin typeface="Calibri"/>
              <a:cs typeface="Calibri"/>
            </a:endParaRPr>
          </a:p>
          <a:p>
            <a:pPr marL="127000" marR="5080" indent="-114300">
              <a:lnSpc>
                <a:spcPts val="1430"/>
              </a:lnSpc>
              <a:spcBef>
                <a:spcPts val="265"/>
              </a:spcBef>
              <a:buFont typeface="Calibri"/>
              <a:buChar char="•"/>
              <a:tabLst>
                <a:tab pos="127000" algn="l"/>
              </a:tabLst>
            </a:pPr>
            <a:r>
              <a:rPr sz="1300" b="1" spc="-5" dirty="0">
                <a:latin typeface="Calibri"/>
                <a:cs typeface="Calibri"/>
              </a:rPr>
              <a:t>Some other place within the </a:t>
            </a:r>
            <a:r>
              <a:rPr sz="1300" b="1" spc="-25" dirty="0">
                <a:latin typeface="Calibri"/>
                <a:cs typeface="Calibri"/>
              </a:rPr>
              <a:t>city, </a:t>
            </a:r>
            <a:r>
              <a:rPr sz="1300" b="1" spc="-10" dirty="0">
                <a:latin typeface="Calibri"/>
                <a:cs typeface="Calibri"/>
              </a:rPr>
              <a:t>town </a:t>
            </a:r>
            <a:r>
              <a:rPr sz="1300" b="1" spc="-5" dirty="0">
                <a:latin typeface="Calibri"/>
                <a:cs typeface="Calibri"/>
              </a:rPr>
              <a:t>or </a:t>
            </a:r>
            <a:r>
              <a:rPr sz="1300" b="1" spc="-10" dirty="0">
                <a:latin typeface="Calibri"/>
                <a:cs typeface="Calibri"/>
              </a:rPr>
              <a:t>village </a:t>
            </a:r>
            <a:r>
              <a:rPr sz="1300" b="1" spc="-5" dirty="0">
                <a:latin typeface="Calibri"/>
                <a:cs typeface="Calibri"/>
              </a:rPr>
              <a:t>in which the </a:t>
            </a:r>
            <a:r>
              <a:rPr sz="1300" b="1" spc="-15" dirty="0">
                <a:latin typeface="Calibri"/>
                <a:cs typeface="Calibri"/>
              </a:rPr>
              <a:t>registered  </a:t>
            </a:r>
            <a:r>
              <a:rPr sz="1300" b="1" spc="-5" dirty="0">
                <a:latin typeface="Calibri"/>
                <a:cs typeface="Calibri"/>
              </a:rPr>
              <a:t>office is </a:t>
            </a:r>
            <a:r>
              <a:rPr sz="1300" b="1" spc="-10" dirty="0">
                <a:latin typeface="Calibri"/>
                <a:cs typeface="Calibri"/>
              </a:rPr>
              <a:t>situated </a:t>
            </a:r>
            <a:r>
              <a:rPr sz="1300" b="1" spc="-5" dirty="0">
                <a:latin typeface="Calibri"/>
                <a:cs typeface="Calibri"/>
              </a:rPr>
              <a:t>[Section </a:t>
            </a:r>
            <a:r>
              <a:rPr sz="1300" b="1" dirty="0">
                <a:latin typeface="Calibri"/>
                <a:cs typeface="Calibri"/>
              </a:rPr>
              <a:t>96(2)</a:t>
            </a:r>
            <a:r>
              <a:rPr sz="1300" b="1" spc="60" dirty="0">
                <a:latin typeface="Calibri"/>
                <a:cs typeface="Calibri"/>
              </a:rPr>
              <a:t> </a:t>
            </a:r>
            <a:r>
              <a:rPr sz="1300" b="1" spc="-5" dirty="0">
                <a:latin typeface="Calibri"/>
                <a:cs typeface="Calibri"/>
              </a:rPr>
              <a:t>]</a:t>
            </a:r>
            <a:endParaRPr sz="1300">
              <a:latin typeface="Calibri"/>
              <a:cs typeface="Calibri"/>
            </a:endParaRPr>
          </a:p>
        </p:txBody>
      </p:sp>
      <p:sp>
        <p:nvSpPr>
          <p:cNvPr id="18" name="object 18"/>
          <p:cNvSpPr/>
          <p:nvPr/>
        </p:nvSpPr>
        <p:spPr>
          <a:xfrm>
            <a:off x="457962" y="2719577"/>
            <a:ext cx="2962910" cy="852169"/>
          </a:xfrm>
          <a:custGeom>
            <a:avLst/>
            <a:gdLst/>
            <a:ahLst/>
            <a:cxnLst/>
            <a:rect l="l" t="t" r="r" b="b"/>
            <a:pathLst>
              <a:path w="2962910" h="852170">
                <a:moveTo>
                  <a:pt x="2820670" y="0"/>
                </a:moveTo>
                <a:lnTo>
                  <a:pt x="141986" y="0"/>
                </a:lnTo>
                <a:lnTo>
                  <a:pt x="97110" y="7244"/>
                </a:lnTo>
                <a:lnTo>
                  <a:pt x="58133" y="27411"/>
                </a:lnTo>
                <a:lnTo>
                  <a:pt x="27397" y="58155"/>
                </a:lnTo>
                <a:lnTo>
                  <a:pt x="7239" y="97129"/>
                </a:lnTo>
                <a:lnTo>
                  <a:pt x="0" y="141986"/>
                </a:lnTo>
                <a:lnTo>
                  <a:pt x="0" y="709930"/>
                </a:lnTo>
                <a:lnTo>
                  <a:pt x="7239" y="754786"/>
                </a:lnTo>
                <a:lnTo>
                  <a:pt x="27397" y="793760"/>
                </a:lnTo>
                <a:lnTo>
                  <a:pt x="58133" y="824504"/>
                </a:lnTo>
                <a:lnTo>
                  <a:pt x="97110" y="844671"/>
                </a:lnTo>
                <a:lnTo>
                  <a:pt x="141986" y="851916"/>
                </a:lnTo>
                <a:lnTo>
                  <a:pt x="2820670" y="851916"/>
                </a:lnTo>
                <a:lnTo>
                  <a:pt x="2865526" y="844671"/>
                </a:lnTo>
                <a:lnTo>
                  <a:pt x="2904500" y="824504"/>
                </a:lnTo>
                <a:lnTo>
                  <a:pt x="2935244" y="793760"/>
                </a:lnTo>
                <a:lnTo>
                  <a:pt x="2955411" y="754786"/>
                </a:lnTo>
                <a:lnTo>
                  <a:pt x="2962655" y="709930"/>
                </a:lnTo>
                <a:lnTo>
                  <a:pt x="2962655" y="141986"/>
                </a:lnTo>
                <a:lnTo>
                  <a:pt x="2955411" y="97129"/>
                </a:lnTo>
                <a:lnTo>
                  <a:pt x="2935244" y="58155"/>
                </a:lnTo>
                <a:lnTo>
                  <a:pt x="2904500" y="27411"/>
                </a:lnTo>
                <a:lnTo>
                  <a:pt x="2865526" y="7244"/>
                </a:lnTo>
                <a:lnTo>
                  <a:pt x="2820670" y="0"/>
                </a:lnTo>
                <a:close/>
              </a:path>
            </a:pathLst>
          </a:custGeom>
          <a:solidFill>
            <a:srgbClr val="4F81BC"/>
          </a:solidFill>
        </p:spPr>
        <p:txBody>
          <a:bodyPr wrap="square" lIns="0" tIns="0" rIns="0" bIns="0" rtlCol="0"/>
          <a:lstStyle/>
          <a:p>
            <a:endParaRPr/>
          </a:p>
        </p:txBody>
      </p:sp>
      <p:sp>
        <p:nvSpPr>
          <p:cNvPr id="19" name="object 19"/>
          <p:cNvSpPr/>
          <p:nvPr/>
        </p:nvSpPr>
        <p:spPr>
          <a:xfrm>
            <a:off x="457962" y="2719577"/>
            <a:ext cx="2962910" cy="852169"/>
          </a:xfrm>
          <a:custGeom>
            <a:avLst/>
            <a:gdLst/>
            <a:ahLst/>
            <a:cxnLst/>
            <a:rect l="l" t="t" r="r" b="b"/>
            <a:pathLst>
              <a:path w="2962910" h="852170">
                <a:moveTo>
                  <a:pt x="0" y="141986"/>
                </a:moveTo>
                <a:lnTo>
                  <a:pt x="7239" y="97129"/>
                </a:lnTo>
                <a:lnTo>
                  <a:pt x="27397" y="58155"/>
                </a:lnTo>
                <a:lnTo>
                  <a:pt x="58133" y="27411"/>
                </a:lnTo>
                <a:lnTo>
                  <a:pt x="97110" y="7244"/>
                </a:lnTo>
                <a:lnTo>
                  <a:pt x="141986" y="0"/>
                </a:lnTo>
                <a:lnTo>
                  <a:pt x="2820670" y="0"/>
                </a:lnTo>
                <a:lnTo>
                  <a:pt x="2865526" y="7244"/>
                </a:lnTo>
                <a:lnTo>
                  <a:pt x="2904500" y="27411"/>
                </a:lnTo>
                <a:lnTo>
                  <a:pt x="2935244" y="58155"/>
                </a:lnTo>
                <a:lnTo>
                  <a:pt x="2955411" y="97129"/>
                </a:lnTo>
                <a:lnTo>
                  <a:pt x="2962655" y="141986"/>
                </a:lnTo>
                <a:lnTo>
                  <a:pt x="2962655" y="709930"/>
                </a:lnTo>
                <a:lnTo>
                  <a:pt x="2955411" y="754786"/>
                </a:lnTo>
                <a:lnTo>
                  <a:pt x="2935244" y="793760"/>
                </a:lnTo>
                <a:lnTo>
                  <a:pt x="2904500" y="824504"/>
                </a:lnTo>
                <a:lnTo>
                  <a:pt x="2865526" y="844671"/>
                </a:lnTo>
                <a:lnTo>
                  <a:pt x="2820670" y="851916"/>
                </a:lnTo>
                <a:lnTo>
                  <a:pt x="141986" y="851916"/>
                </a:lnTo>
                <a:lnTo>
                  <a:pt x="97110" y="844671"/>
                </a:lnTo>
                <a:lnTo>
                  <a:pt x="58133" y="824504"/>
                </a:lnTo>
                <a:lnTo>
                  <a:pt x="27397" y="793760"/>
                </a:lnTo>
                <a:lnTo>
                  <a:pt x="7239" y="754786"/>
                </a:lnTo>
                <a:lnTo>
                  <a:pt x="0" y="709930"/>
                </a:lnTo>
                <a:lnTo>
                  <a:pt x="0" y="141986"/>
                </a:lnTo>
                <a:close/>
              </a:path>
            </a:pathLst>
          </a:custGeom>
          <a:ln w="25908">
            <a:solidFill>
              <a:srgbClr val="FFFFFF"/>
            </a:solidFill>
          </a:ln>
        </p:spPr>
        <p:txBody>
          <a:bodyPr wrap="square" lIns="0" tIns="0" rIns="0" bIns="0" rtlCol="0"/>
          <a:lstStyle/>
          <a:p>
            <a:endParaRPr/>
          </a:p>
        </p:txBody>
      </p:sp>
      <p:sp>
        <p:nvSpPr>
          <p:cNvPr id="20" name="object 20"/>
          <p:cNvSpPr txBox="1"/>
          <p:nvPr/>
        </p:nvSpPr>
        <p:spPr>
          <a:xfrm>
            <a:off x="636219" y="2794838"/>
            <a:ext cx="2605405" cy="589280"/>
          </a:xfrm>
          <a:prstGeom prst="rect">
            <a:avLst/>
          </a:prstGeom>
        </p:spPr>
        <p:txBody>
          <a:bodyPr vert="horz" wrap="square" lIns="0" tIns="12065" rIns="0" bIns="0" rtlCol="0">
            <a:spAutoFit/>
          </a:bodyPr>
          <a:lstStyle/>
          <a:p>
            <a:pPr marL="12700">
              <a:lnSpc>
                <a:spcPct val="100000"/>
              </a:lnSpc>
              <a:spcBef>
                <a:spcPts val="95"/>
              </a:spcBef>
            </a:pPr>
            <a:r>
              <a:rPr sz="3700" spc="-5" dirty="0">
                <a:solidFill>
                  <a:srgbClr val="FFFFFF"/>
                </a:solidFill>
                <a:latin typeface="Calibri"/>
                <a:cs typeface="Calibri"/>
              </a:rPr>
              <a:t>Place of</a:t>
            </a:r>
            <a:r>
              <a:rPr sz="3700" spc="-70" dirty="0">
                <a:solidFill>
                  <a:srgbClr val="FFFFFF"/>
                </a:solidFill>
                <a:latin typeface="Calibri"/>
                <a:cs typeface="Calibri"/>
              </a:rPr>
              <a:t> </a:t>
            </a:r>
            <a:r>
              <a:rPr sz="3700" spc="-10" dirty="0">
                <a:solidFill>
                  <a:srgbClr val="FFFFFF"/>
                </a:solidFill>
                <a:latin typeface="Calibri"/>
                <a:cs typeface="Calibri"/>
              </a:rPr>
              <a:t>AGM</a:t>
            </a:r>
            <a:endParaRPr sz="3700">
              <a:latin typeface="Calibri"/>
              <a:cs typeface="Calibri"/>
            </a:endParaRPr>
          </a:p>
        </p:txBody>
      </p:sp>
      <p:sp>
        <p:nvSpPr>
          <p:cNvPr id="21" name="object 21"/>
          <p:cNvSpPr txBox="1"/>
          <p:nvPr/>
        </p:nvSpPr>
        <p:spPr>
          <a:xfrm>
            <a:off x="1772157" y="3563239"/>
            <a:ext cx="5799455" cy="848360"/>
          </a:xfrm>
          <a:prstGeom prst="rect">
            <a:avLst/>
          </a:prstGeom>
        </p:spPr>
        <p:txBody>
          <a:bodyPr vert="horz" wrap="square" lIns="0" tIns="12700" rIns="0" bIns="0" rtlCol="0">
            <a:spAutoFit/>
          </a:bodyPr>
          <a:lstStyle/>
          <a:p>
            <a:pPr marL="12700">
              <a:lnSpc>
                <a:spcPct val="100000"/>
              </a:lnSpc>
              <a:spcBef>
                <a:spcPts val="100"/>
              </a:spcBef>
            </a:pPr>
            <a:r>
              <a:rPr sz="5400" b="1" spc="-15" dirty="0">
                <a:latin typeface="Calibri"/>
                <a:cs typeface="Calibri"/>
              </a:rPr>
              <a:t>Exceptions </a:t>
            </a:r>
            <a:r>
              <a:rPr sz="5400" b="1" spc="-25" dirty="0">
                <a:latin typeface="Calibri"/>
                <a:cs typeface="Calibri"/>
              </a:rPr>
              <a:t>to</a:t>
            </a:r>
            <a:r>
              <a:rPr sz="5400" b="1" spc="-90" dirty="0">
                <a:latin typeface="Calibri"/>
                <a:cs typeface="Calibri"/>
              </a:rPr>
              <a:t> </a:t>
            </a:r>
            <a:r>
              <a:rPr sz="5400" b="1" spc="-15" dirty="0">
                <a:latin typeface="Calibri"/>
                <a:cs typeface="Calibri"/>
              </a:rPr>
              <a:t>Above</a:t>
            </a:r>
            <a:endParaRPr sz="5400">
              <a:latin typeface="Calibri"/>
              <a:cs typeface="Calibri"/>
            </a:endParaRPr>
          </a:p>
        </p:txBody>
      </p:sp>
      <p:sp>
        <p:nvSpPr>
          <p:cNvPr id="22" name="object 22"/>
          <p:cNvSpPr/>
          <p:nvPr/>
        </p:nvSpPr>
        <p:spPr>
          <a:xfrm>
            <a:off x="2071116" y="4643628"/>
            <a:ext cx="5429250" cy="1905"/>
          </a:xfrm>
          <a:custGeom>
            <a:avLst/>
            <a:gdLst/>
            <a:ahLst/>
            <a:cxnLst/>
            <a:rect l="l" t="t" r="r" b="b"/>
            <a:pathLst>
              <a:path w="5429250" h="1904">
                <a:moveTo>
                  <a:pt x="0" y="0"/>
                </a:moveTo>
                <a:lnTo>
                  <a:pt x="5429250" y="1651"/>
                </a:lnTo>
              </a:path>
            </a:pathLst>
          </a:custGeom>
          <a:ln w="9144">
            <a:solidFill>
              <a:srgbClr val="497DBA"/>
            </a:solidFill>
          </a:ln>
        </p:spPr>
        <p:txBody>
          <a:bodyPr wrap="square" lIns="0" tIns="0" rIns="0" bIns="0" rtlCol="0"/>
          <a:lstStyle/>
          <a:p>
            <a:endParaRPr/>
          </a:p>
        </p:txBody>
      </p:sp>
      <p:sp>
        <p:nvSpPr>
          <p:cNvPr id="23" name="object 23"/>
          <p:cNvSpPr/>
          <p:nvPr/>
        </p:nvSpPr>
        <p:spPr>
          <a:xfrm>
            <a:off x="2018283" y="4643628"/>
            <a:ext cx="103505" cy="357505"/>
          </a:xfrm>
          <a:custGeom>
            <a:avLst/>
            <a:gdLst/>
            <a:ahLst/>
            <a:cxnLst/>
            <a:rect l="l" t="t" r="r" b="b"/>
            <a:pathLst>
              <a:path w="103505" h="357504">
                <a:moveTo>
                  <a:pt x="7112" y="260985"/>
                </a:moveTo>
                <a:lnTo>
                  <a:pt x="4064" y="262763"/>
                </a:lnTo>
                <a:lnTo>
                  <a:pt x="1016" y="264414"/>
                </a:lnTo>
                <a:lnTo>
                  <a:pt x="0" y="268351"/>
                </a:lnTo>
                <a:lnTo>
                  <a:pt x="1778" y="271399"/>
                </a:lnTo>
                <a:lnTo>
                  <a:pt x="51308" y="357251"/>
                </a:lnTo>
                <a:lnTo>
                  <a:pt x="58706" y="344678"/>
                </a:lnTo>
                <a:lnTo>
                  <a:pt x="44958" y="344551"/>
                </a:lnTo>
                <a:lnTo>
                  <a:pt x="45070" y="321046"/>
                </a:lnTo>
                <a:lnTo>
                  <a:pt x="12631" y="264922"/>
                </a:lnTo>
                <a:lnTo>
                  <a:pt x="11049" y="262001"/>
                </a:lnTo>
                <a:lnTo>
                  <a:pt x="7112" y="260985"/>
                </a:lnTo>
                <a:close/>
              </a:path>
              <a:path w="103505" h="357504">
                <a:moveTo>
                  <a:pt x="45070" y="321046"/>
                </a:moveTo>
                <a:lnTo>
                  <a:pt x="44958" y="344551"/>
                </a:lnTo>
                <a:lnTo>
                  <a:pt x="57658" y="344678"/>
                </a:lnTo>
                <a:lnTo>
                  <a:pt x="57673" y="341503"/>
                </a:lnTo>
                <a:lnTo>
                  <a:pt x="45847" y="341376"/>
                </a:lnTo>
                <a:lnTo>
                  <a:pt x="51392" y="331982"/>
                </a:lnTo>
                <a:lnTo>
                  <a:pt x="45070" y="321046"/>
                </a:lnTo>
                <a:close/>
              </a:path>
              <a:path w="103505" h="357504">
                <a:moveTo>
                  <a:pt x="96393" y="261366"/>
                </a:moveTo>
                <a:lnTo>
                  <a:pt x="92456" y="262382"/>
                </a:lnTo>
                <a:lnTo>
                  <a:pt x="90678" y="265430"/>
                </a:lnTo>
                <a:lnTo>
                  <a:pt x="57770" y="321176"/>
                </a:lnTo>
                <a:lnTo>
                  <a:pt x="57658" y="344678"/>
                </a:lnTo>
                <a:lnTo>
                  <a:pt x="58706" y="344678"/>
                </a:lnTo>
                <a:lnTo>
                  <a:pt x="101600" y="271780"/>
                </a:lnTo>
                <a:lnTo>
                  <a:pt x="103378" y="268859"/>
                </a:lnTo>
                <a:lnTo>
                  <a:pt x="102362" y="264922"/>
                </a:lnTo>
                <a:lnTo>
                  <a:pt x="99314" y="263144"/>
                </a:lnTo>
                <a:lnTo>
                  <a:pt x="96393" y="261366"/>
                </a:lnTo>
                <a:close/>
              </a:path>
              <a:path w="103505" h="357504">
                <a:moveTo>
                  <a:pt x="51392" y="331982"/>
                </a:moveTo>
                <a:lnTo>
                  <a:pt x="45847" y="341376"/>
                </a:lnTo>
                <a:lnTo>
                  <a:pt x="56896" y="341503"/>
                </a:lnTo>
                <a:lnTo>
                  <a:pt x="51392" y="331982"/>
                </a:lnTo>
                <a:close/>
              </a:path>
              <a:path w="103505" h="357504">
                <a:moveTo>
                  <a:pt x="57770" y="321176"/>
                </a:moveTo>
                <a:lnTo>
                  <a:pt x="51392" y="331982"/>
                </a:lnTo>
                <a:lnTo>
                  <a:pt x="56896" y="341503"/>
                </a:lnTo>
                <a:lnTo>
                  <a:pt x="57673" y="341503"/>
                </a:lnTo>
                <a:lnTo>
                  <a:pt x="57770" y="321176"/>
                </a:lnTo>
                <a:close/>
              </a:path>
              <a:path w="103505" h="357504">
                <a:moveTo>
                  <a:pt x="59309" y="0"/>
                </a:moveTo>
                <a:lnTo>
                  <a:pt x="46609" y="0"/>
                </a:lnTo>
                <a:lnTo>
                  <a:pt x="45070" y="321046"/>
                </a:lnTo>
                <a:lnTo>
                  <a:pt x="51392" y="331982"/>
                </a:lnTo>
                <a:lnTo>
                  <a:pt x="57770" y="321176"/>
                </a:lnTo>
                <a:lnTo>
                  <a:pt x="59309" y="0"/>
                </a:lnTo>
                <a:close/>
              </a:path>
            </a:pathLst>
          </a:custGeom>
          <a:solidFill>
            <a:srgbClr val="497DBA"/>
          </a:solidFill>
        </p:spPr>
        <p:txBody>
          <a:bodyPr wrap="square" lIns="0" tIns="0" rIns="0" bIns="0" rtlCol="0"/>
          <a:lstStyle/>
          <a:p>
            <a:endParaRPr/>
          </a:p>
        </p:txBody>
      </p:sp>
      <p:sp>
        <p:nvSpPr>
          <p:cNvPr id="24" name="object 24"/>
          <p:cNvSpPr/>
          <p:nvPr/>
        </p:nvSpPr>
        <p:spPr>
          <a:xfrm>
            <a:off x="429005" y="5001005"/>
            <a:ext cx="3500754" cy="1501140"/>
          </a:xfrm>
          <a:custGeom>
            <a:avLst/>
            <a:gdLst/>
            <a:ahLst/>
            <a:cxnLst/>
            <a:rect l="l" t="t" r="r" b="b"/>
            <a:pathLst>
              <a:path w="3500754" h="1501139">
                <a:moveTo>
                  <a:pt x="3250438" y="0"/>
                </a:moveTo>
                <a:lnTo>
                  <a:pt x="250189" y="0"/>
                </a:lnTo>
                <a:lnTo>
                  <a:pt x="205218" y="4030"/>
                </a:lnTo>
                <a:lnTo>
                  <a:pt x="162890" y="15652"/>
                </a:lnTo>
                <a:lnTo>
                  <a:pt x="123914" y="34158"/>
                </a:lnTo>
                <a:lnTo>
                  <a:pt x="88995" y="58841"/>
                </a:lnTo>
                <a:lnTo>
                  <a:pt x="58841" y="88995"/>
                </a:lnTo>
                <a:lnTo>
                  <a:pt x="34158" y="123914"/>
                </a:lnTo>
                <a:lnTo>
                  <a:pt x="15652" y="162890"/>
                </a:lnTo>
                <a:lnTo>
                  <a:pt x="4030" y="205218"/>
                </a:lnTo>
                <a:lnTo>
                  <a:pt x="0" y="250190"/>
                </a:lnTo>
                <a:lnTo>
                  <a:pt x="0" y="1250950"/>
                </a:lnTo>
                <a:lnTo>
                  <a:pt x="4030" y="1295921"/>
                </a:lnTo>
                <a:lnTo>
                  <a:pt x="15652" y="1338249"/>
                </a:lnTo>
                <a:lnTo>
                  <a:pt x="34158" y="1377225"/>
                </a:lnTo>
                <a:lnTo>
                  <a:pt x="58841" y="1412144"/>
                </a:lnTo>
                <a:lnTo>
                  <a:pt x="88995" y="1442298"/>
                </a:lnTo>
                <a:lnTo>
                  <a:pt x="123914" y="1466981"/>
                </a:lnTo>
                <a:lnTo>
                  <a:pt x="162890" y="1485487"/>
                </a:lnTo>
                <a:lnTo>
                  <a:pt x="205218" y="1497109"/>
                </a:lnTo>
                <a:lnTo>
                  <a:pt x="250189" y="1501140"/>
                </a:lnTo>
                <a:lnTo>
                  <a:pt x="3250438" y="1501140"/>
                </a:lnTo>
                <a:lnTo>
                  <a:pt x="3295409" y="1497109"/>
                </a:lnTo>
                <a:lnTo>
                  <a:pt x="3337737" y="1485487"/>
                </a:lnTo>
                <a:lnTo>
                  <a:pt x="3376713" y="1466981"/>
                </a:lnTo>
                <a:lnTo>
                  <a:pt x="3411632" y="1442298"/>
                </a:lnTo>
                <a:lnTo>
                  <a:pt x="3441786" y="1412144"/>
                </a:lnTo>
                <a:lnTo>
                  <a:pt x="3466469" y="1377225"/>
                </a:lnTo>
                <a:lnTo>
                  <a:pt x="3484975" y="1338249"/>
                </a:lnTo>
                <a:lnTo>
                  <a:pt x="3496597" y="1295921"/>
                </a:lnTo>
                <a:lnTo>
                  <a:pt x="3500628" y="1250950"/>
                </a:lnTo>
                <a:lnTo>
                  <a:pt x="3500628" y="250190"/>
                </a:lnTo>
                <a:lnTo>
                  <a:pt x="3496597" y="205218"/>
                </a:lnTo>
                <a:lnTo>
                  <a:pt x="3484975" y="162890"/>
                </a:lnTo>
                <a:lnTo>
                  <a:pt x="3466469" y="123914"/>
                </a:lnTo>
                <a:lnTo>
                  <a:pt x="3441786" y="88995"/>
                </a:lnTo>
                <a:lnTo>
                  <a:pt x="3411632" y="58841"/>
                </a:lnTo>
                <a:lnTo>
                  <a:pt x="3376713" y="34158"/>
                </a:lnTo>
                <a:lnTo>
                  <a:pt x="3337737" y="15652"/>
                </a:lnTo>
                <a:lnTo>
                  <a:pt x="3295409" y="4030"/>
                </a:lnTo>
                <a:lnTo>
                  <a:pt x="3250438" y="0"/>
                </a:lnTo>
                <a:close/>
              </a:path>
            </a:pathLst>
          </a:custGeom>
          <a:solidFill>
            <a:srgbClr val="4F81BC"/>
          </a:solidFill>
        </p:spPr>
        <p:txBody>
          <a:bodyPr wrap="square" lIns="0" tIns="0" rIns="0" bIns="0" rtlCol="0"/>
          <a:lstStyle/>
          <a:p>
            <a:endParaRPr/>
          </a:p>
        </p:txBody>
      </p:sp>
      <p:sp>
        <p:nvSpPr>
          <p:cNvPr id="25" name="object 25"/>
          <p:cNvSpPr/>
          <p:nvPr/>
        </p:nvSpPr>
        <p:spPr>
          <a:xfrm>
            <a:off x="429005" y="5001005"/>
            <a:ext cx="3500754" cy="1501140"/>
          </a:xfrm>
          <a:custGeom>
            <a:avLst/>
            <a:gdLst/>
            <a:ahLst/>
            <a:cxnLst/>
            <a:rect l="l" t="t" r="r" b="b"/>
            <a:pathLst>
              <a:path w="3500754" h="1501139">
                <a:moveTo>
                  <a:pt x="0" y="250190"/>
                </a:moveTo>
                <a:lnTo>
                  <a:pt x="4030" y="205218"/>
                </a:lnTo>
                <a:lnTo>
                  <a:pt x="15652" y="162890"/>
                </a:lnTo>
                <a:lnTo>
                  <a:pt x="34158" y="123914"/>
                </a:lnTo>
                <a:lnTo>
                  <a:pt x="58841" y="88995"/>
                </a:lnTo>
                <a:lnTo>
                  <a:pt x="88995" y="58841"/>
                </a:lnTo>
                <a:lnTo>
                  <a:pt x="123914" y="34158"/>
                </a:lnTo>
                <a:lnTo>
                  <a:pt x="162890" y="15652"/>
                </a:lnTo>
                <a:lnTo>
                  <a:pt x="205218" y="4030"/>
                </a:lnTo>
                <a:lnTo>
                  <a:pt x="250189" y="0"/>
                </a:lnTo>
                <a:lnTo>
                  <a:pt x="3250438" y="0"/>
                </a:lnTo>
                <a:lnTo>
                  <a:pt x="3295409" y="4030"/>
                </a:lnTo>
                <a:lnTo>
                  <a:pt x="3337737" y="15652"/>
                </a:lnTo>
                <a:lnTo>
                  <a:pt x="3376713" y="34158"/>
                </a:lnTo>
                <a:lnTo>
                  <a:pt x="3411632" y="58841"/>
                </a:lnTo>
                <a:lnTo>
                  <a:pt x="3441786" y="88995"/>
                </a:lnTo>
                <a:lnTo>
                  <a:pt x="3466469" y="123914"/>
                </a:lnTo>
                <a:lnTo>
                  <a:pt x="3484975" y="162890"/>
                </a:lnTo>
                <a:lnTo>
                  <a:pt x="3496597" y="205218"/>
                </a:lnTo>
                <a:lnTo>
                  <a:pt x="3500628" y="250190"/>
                </a:lnTo>
                <a:lnTo>
                  <a:pt x="3500628" y="1250950"/>
                </a:lnTo>
                <a:lnTo>
                  <a:pt x="3496597" y="1295921"/>
                </a:lnTo>
                <a:lnTo>
                  <a:pt x="3484975" y="1338249"/>
                </a:lnTo>
                <a:lnTo>
                  <a:pt x="3466469" y="1377225"/>
                </a:lnTo>
                <a:lnTo>
                  <a:pt x="3441786" y="1412144"/>
                </a:lnTo>
                <a:lnTo>
                  <a:pt x="3411632" y="1442298"/>
                </a:lnTo>
                <a:lnTo>
                  <a:pt x="3376713" y="1466981"/>
                </a:lnTo>
                <a:lnTo>
                  <a:pt x="3337737" y="1485487"/>
                </a:lnTo>
                <a:lnTo>
                  <a:pt x="3295409" y="1497109"/>
                </a:lnTo>
                <a:lnTo>
                  <a:pt x="3250438" y="1501140"/>
                </a:lnTo>
                <a:lnTo>
                  <a:pt x="250189" y="1501140"/>
                </a:lnTo>
                <a:lnTo>
                  <a:pt x="205218" y="1497109"/>
                </a:lnTo>
                <a:lnTo>
                  <a:pt x="162890" y="1485487"/>
                </a:lnTo>
                <a:lnTo>
                  <a:pt x="123914" y="1466981"/>
                </a:lnTo>
                <a:lnTo>
                  <a:pt x="88995" y="1442298"/>
                </a:lnTo>
                <a:lnTo>
                  <a:pt x="58841" y="1412144"/>
                </a:lnTo>
                <a:lnTo>
                  <a:pt x="34158" y="1377225"/>
                </a:lnTo>
                <a:lnTo>
                  <a:pt x="15652" y="1338249"/>
                </a:lnTo>
                <a:lnTo>
                  <a:pt x="4030" y="1295921"/>
                </a:lnTo>
                <a:lnTo>
                  <a:pt x="0" y="1250950"/>
                </a:lnTo>
                <a:lnTo>
                  <a:pt x="0" y="250190"/>
                </a:lnTo>
                <a:close/>
              </a:path>
            </a:pathLst>
          </a:custGeom>
          <a:ln w="25908">
            <a:solidFill>
              <a:srgbClr val="385D89"/>
            </a:solidFill>
          </a:ln>
        </p:spPr>
        <p:txBody>
          <a:bodyPr wrap="square" lIns="0" tIns="0" rIns="0" bIns="0" rtlCol="0"/>
          <a:lstStyle/>
          <a:p>
            <a:endParaRPr/>
          </a:p>
        </p:txBody>
      </p:sp>
      <p:sp>
        <p:nvSpPr>
          <p:cNvPr id="26" name="object 26"/>
          <p:cNvSpPr txBox="1"/>
          <p:nvPr/>
        </p:nvSpPr>
        <p:spPr>
          <a:xfrm>
            <a:off x="623722" y="5038090"/>
            <a:ext cx="3107055" cy="1397635"/>
          </a:xfrm>
          <a:prstGeom prst="rect">
            <a:avLst/>
          </a:prstGeom>
        </p:spPr>
        <p:txBody>
          <a:bodyPr vert="horz" wrap="square" lIns="0" tIns="12700" rIns="0" bIns="0" rtlCol="0">
            <a:spAutoFit/>
          </a:bodyPr>
          <a:lstStyle/>
          <a:p>
            <a:pPr marL="12700" marR="5080" indent="635" algn="ctr">
              <a:lnSpc>
                <a:spcPct val="100000"/>
              </a:lnSpc>
              <a:spcBef>
                <a:spcPts val="100"/>
              </a:spcBef>
            </a:pPr>
            <a:r>
              <a:rPr sz="1800" b="1" dirty="0">
                <a:solidFill>
                  <a:srgbClr val="FFFFFF"/>
                </a:solidFill>
                <a:latin typeface="Calibri"/>
                <a:cs typeface="Calibri"/>
              </a:rPr>
              <a:t>If a </a:t>
            </a:r>
            <a:r>
              <a:rPr sz="1800" b="1" spc="-15" dirty="0">
                <a:solidFill>
                  <a:srgbClr val="FFFFFF"/>
                </a:solidFill>
                <a:latin typeface="Calibri"/>
                <a:cs typeface="Calibri"/>
              </a:rPr>
              <a:t>day </a:t>
            </a:r>
            <a:r>
              <a:rPr sz="1800" b="1" dirty="0">
                <a:solidFill>
                  <a:srgbClr val="FFFFFF"/>
                </a:solidFill>
                <a:latin typeface="Calibri"/>
                <a:cs typeface="Calibri"/>
              </a:rPr>
              <a:t>is </a:t>
            </a:r>
            <a:r>
              <a:rPr sz="1800" b="1" spc="-10" dirty="0">
                <a:solidFill>
                  <a:srgbClr val="FFFFFF"/>
                </a:solidFill>
                <a:latin typeface="Calibri"/>
                <a:cs typeface="Calibri"/>
              </a:rPr>
              <a:t>declared </a:t>
            </a:r>
            <a:r>
              <a:rPr sz="1800" b="1" spc="-5" dirty="0">
                <a:solidFill>
                  <a:srgbClr val="FFFFFF"/>
                </a:solidFill>
                <a:latin typeface="Calibri"/>
                <a:cs typeface="Calibri"/>
              </a:rPr>
              <a:t>by </a:t>
            </a:r>
            <a:r>
              <a:rPr sz="1800" b="1" spc="-10" dirty="0">
                <a:solidFill>
                  <a:srgbClr val="FFFFFF"/>
                </a:solidFill>
                <a:latin typeface="Calibri"/>
                <a:cs typeface="Calibri"/>
              </a:rPr>
              <a:t>CG to </a:t>
            </a:r>
            <a:r>
              <a:rPr sz="1800" b="1" dirty="0">
                <a:solidFill>
                  <a:srgbClr val="FFFFFF"/>
                </a:solidFill>
                <a:latin typeface="Calibri"/>
                <a:cs typeface="Calibri"/>
              </a:rPr>
              <a:t>be  </a:t>
            </a:r>
            <a:r>
              <a:rPr sz="1800" b="1" spc="-10" dirty="0">
                <a:solidFill>
                  <a:srgbClr val="FFFFFF"/>
                </a:solidFill>
                <a:latin typeface="Calibri"/>
                <a:cs typeface="Calibri"/>
              </a:rPr>
              <a:t>holiday after </a:t>
            </a:r>
            <a:r>
              <a:rPr sz="1800" b="1" dirty="0">
                <a:solidFill>
                  <a:srgbClr val="FFFFFF"/>
                </a:solidFill>
                <a:latin typeface="Calibri"/>
                <a:cs typeface="Calibri"/>
              </a:rPr>
              <a:t>the issue of </a:t>
            </a:r>
            <a:r>
              <a:rPr sz="1800" b="1" spc="-5" dirty="0">
                <a:solidFill>
                  <a:srgbClr val="FFFFFF"/>
                </a:solidFill>
                <a:latin typeface="Calibri"/>
                <a:cs typeface="Calibri"/>
              </a:rPr>
              <a:t>notice,  </a:t>
            </a:r>
            <a:r>
              <a:rPr sz="1800" b="1" dirty="0">
                <a:solidFill>
                  <a:srgbClr val="FFFFFF"/>
                </a:solidFill>
                <a:latin typeface="Calibri"/>
                <a:cs typeface="Calibri"/>
              </a:rPr>
              <a:t>it shall not be </a:t>
            </a:r>
            <a:r>
              <a:rPr sz="1800" b="1" spc="-5" dirty="0">
                <a:solidFill>
                  <a:srgbClr val="FFFFFF"/>
                </a:solidFill>
                <a:latin typeface="Calibri"/>
                <a:cs typeface="Calibri"/>
              </a:rPr>
              <a:t>deemed </a:t>
            </a:r>
            <a:r>
              <a:rPr sz="1800" b="1" spc="-10" dirty="0">
                <a:solidFill>
                  <a:srgbClr val="FFFFFF"/>
                </a:solidFill>
                <a:latin typeface="Calibri"/>
                <a:cs typeface="Calibri"/>
              </a:rPr>
              <a:t>to </a:t>
            </a:r>
            <a:r>
              <a:rPr sz="1800" b="1" dirty="0">
                <a:solidFill>
                  <a:srgbClr val="FFFFFF"/>
                </a:solidFill>
                <a:latin typeface="Calibri"/>
                <a:cs typeface="Calibri"/>
              </a:rPr>
              <a:t>be a  public </a:t>
            </a:r>
            <a:r>
              <a:rPr sz="1800" b="1" spc="-20" dirty="0">
                <a:solidFill>
                  <a:srgbClr val="FFFFFF"/>
                </a:solidFill>
                <a:latin typeface="Calibri"/>
                <a:cs typeface="Calibri"/>
              </a:rPr>
              <a:t>holiday, </a:t>
            </a:r>
            <a:r>
              <a:rPr sz="1800" b="1" dirty="0">
                <a:solidFill>
                  <a:srgbClr val="FFFFFF"/>
                </a:solidFill>
                <a:latin typeface="Calibri"/>
                <a:cs typeface="Calibri"/>
              </a:rPr>
              <a:t>in </a:t>
            </a:r>
            <a:r>
              <a:rPr sz="1800" b="1" spc="-10" dirty="0">
                <a:solidFill>
                  <a:srgbClr val="FFFFFF"/>
                </a:solidFill>
                <a:latin typeface="Calibri"/>
                <a:cs typeface="Calibri"/>
              </a:rPr>
              <a:t>relation to</a:t>
            </a:r>
            <a:r>
              <a:rPr sz="1800" b="1" spc="-120" dirty="0">
                <a:solidFill>
                  <a:srgbClr val="FFFFFF"/>
                </a:solidFill>
                <a:latin typeface="Calibri"/>
                <a:cs typeface="Calibri"/>
              </a:rPr>
              <a:t> </a:t>
            </a:r>
            <a:r>
              <a:rPr sz="1800" b="1" spc="-5" dirty="0">
                <a:solidFill>
                  <a:srgbClr val="FFFFFF"/>
                </a:solidFill>
                <a:latin typeface="Calibri"/>
                <a:cs typeface="Calibri"/>
              </a:rPr>
              <a:t>that  meeting</a:t>
            </a:r>
            <a:endParaRPr sz="1800">
              <a:latin typeface="Calibri"/>
              <a:cs typeface="Calibri"/>
            </a:endParaRPr>
          </a:p>
        </p:txBody>
      </p:sp>
      <p:sp>
        <p:nvSpPr>
          <p:cNvPr id="27" name="object 27"/>
          <p:cNvSpPr/>
          <p:nvPr/>
        </p:nvSpPr>
        <p:spPr>
          <a:xfrm>
            <a:off x="7449819" y="4643628"/>
            <a:ext cx="103505" cy="357505"/>
          </a:xfrm>
          <a:custGeom>
            <a:avLst/>
            <a:gdLst/>
            <a:ahLst/>
            <a:cxnLst/>
            <a:rect l="l" t="t" r="r" b="b"/>
            <a:pathLst>
              <a:path w="103504" h="357504">
                <a:moveTo>
                  <a:pt x="7111" y="260985"/>
                </a:moveTo>
                <a:lnTo>
                  <a:pt x="4063" y="262763"/>
                </a:lnTo>
                <a:lnTo>
                  <a:pt x="1015" y="264414"/>
                </a:lnTo>
                <a:lnTo>
                  <a:pt x="0" y="268351"/>
                </a:lnTo>
                <a:lnTo>
                  <a:pt x="1777" y="271399"/>
                </a:lnTo>
                <a:lnTo>
                  <a:pt x="51307" y="357251"/>
                </a:lnTo>
                <a:lnTo>
                  <a:pt x="58706" y="344678"/>
                </a:lnTo>
                <a:lnTo>
                  <a:pt x="44957" y="344551"/>
                </a:lnTo>
                <a:lnTo>
                  <a:pt x="45070" y="321046"/>
                </a:lnTo>
                <a:lnTo>
                  <a:pt x="12631" y="264922"/>
                </a:lnTo>
                <a:lnTo>
                  <a:pt x="11049" y="262001"/>
                </a:lnTo>
                <a:lnTo>
                  <a:pt x="7111" y="260985"/>
                </a:lnTo>
                <a:close/>
              </a:path>
              <a:path w="103504" h="357504">
                <a:moveTo>
                  <a:pt x="45070" y="321046"/>
                </a:moveTo>
                <a:lnTo>
                  <a:pt x="44957" y="344551"/>
                </a:lnTo>
                <a:lnTo>
                  <a:pt x="57657" y="344678"/>
                </a:lnTo>
                <a:lnTo>
                  <a:pt x="57673" y="341503"/>
                </a:lnTo>
                <a:lnTo>
                  <a:pt x="45847" y="341376"/>
                </a:lnTo>
                <a:lnTo>
                  <a:pt x="51392" y="331982"/>
                </a:lnTo>
                <a:lnTo>
                  <a:pt x="45070" y="321046"/>
                </a:lnTo>
                <a:close/>
              </a:path>
              <a:path w="103504" h="357504">
                <a:moveTo>
                  <a:pt x="96393" y="261366"/>
                </a:moveTo>
                <a:lnTo>
                  <a:pt x="92455" y="262382"/>
                </a:lnTo>
                <a:lnTo>
                  <a:pt x="90677" y="265430"/>
                </a:lnTo>
                <a:lnTo>
                  <a:pt x="57770" y="321176"/>
                </a:lnTo>
                <a:lnTo>
                  <a:pt x="57657" y="344678"/>
                </a:lnTo>
                <a:lnTo>
                  <a:pt x="58706" y="344678"/>
                </a:lnTo>
                <a:lnTo>
                  <a:pt x="101600" y="271780"/>
                </a:lnTo>
                <a:lnTo>
                  <a:pt x="103377" y="268859"/>
                </a:lnTo>
                <a:lnTo>
                  <a:pt x="102361" y="264922"/>
                </a:lnTo>
                <a:lnTo>
                  <a:pt x="99313" y="263144"/>
                </a:lnTo>
                <a:lnTo>
                  <a:pt x="96393" y="261366"/>
                </a:lnTo>
                <a:close/>
              </a:path>
              <a:path w="103504" h="357504">
                <a:moveTo>
                  <a:pt x="51392" y="331982"/>
                </a:moveTo>
                <a:lnTo>
                  <a:pt x="45847" y="341376"/>
                </a:lnTo>
                <a:lnTo>
                  <a:pt x="56896" y="341503"/>
                </a:lnTo>
                <a:lnTo>
                  <a:pt x="51392" y="331982"/>
                </a:lnTo>
                <a:close/>
              </a:path>
              <a:path w="103504" h="357504">
                <a:moveTo>
                  <a:pt x="57770" y="321176"/>
                </a:moveTo>
                <a:lnTo>
                  <a:pt x="51392" y="331982"/>
                </a:lnTo>
                <a:lnTo>
                  <a:pt x="56896" y="341503"/>
                </a:lnTo>
                <a:lnTo>
                  <a:pt x="57673" y="341503"/>
                </a:lnTo>
                <a:lnTo>
                  <a:pt x="57770" y="321176"/>
                </a:lnTo>
                <a:close/>
              </a:path>
              <a:path w="103504" h="357504">
                <a:moveTo>
                  <a:pt x="59308" y="0"/>
                </a:moveTo>
                <a:lnTo>
                  <a:pt x="46608" y="0"/>
                </a:lnTo>
                <a:lnTo>
                  <a:pt x="45070" y="321046"/>
                </a:lnTo>
                <a:lnTo>
                  <a:pt x="51392" y="331982"/>
                </a:lnTo>
                <a:lnTo>
                  <a:pt x="57770" y="321176"/>
                </a:lnTo>
                <a:lnTo>
                  <a:pt x="59308" y="0"/>
                </a:lnTo>
                <a:close/>
              </a:path>
            </a:pathLst>
          </a:custGeom>
          <a:solidFill>
            <a:srgbClr val="497DBA"/>
          </a:solidFill>
        </p:spPr>
        <p:txBody>
          <a:bodyPr wrap="square" lIns="0" tIns="0" rIns="0" bIns="0" rtlCol="0"/>
          <a:lstStyle/>
          <a:p>
            <a:endParaRPr/>
          </a:p>
        </p:txBody>
      </p:sp>
      <p:sp>
        <p:nvSpPr>
          <p:cNvPr id="28" name="object 28"/>
          <p:cNvSpPr/>
          <p:nvPr/>
        </p:nvSpPr>
        <p:spPr>
          <a:xfrm>
            <a:off x="4520691" y="4287011"/>
            <a:ext cx="103505" cy="357505"/>
          </a:xfrm>
          <a:custGeom>
            <a:avLst/>
            <a:gdLst/>
            <a:ahLst/>
            <a:cxnLst/>
            <a:rect l="l" t="t" r="r" b="b"/>
            <a:pathLst>
              <a:path w="103504" h="357504">
                <a:moveTo>
                  <a:pt x="7112" y="260985"/>
                </a:moveTo>
                <a:lnTo>
                  <a:pt x="4063" y="262763"/>
                </a:lnTo>
                <a:lnTo>
                  <a:pt x="1016" y="264413"/>
                </a:lnTo>
                <a:lnTo>
                  <a:pt x="0" y="268350"/>
                </a:lnTo>
                <a:lnTo>
                  <a:pt x="1778" y="271399"/>
                </a:lnTo>
                <a:lnTo>
                  <a:pt x="51308" y="357250"/>
                </a:lnTo>
                <a:lnTo>
                  <a:pt x="58706" y="344677"/>
                </a:lnTo>
                <a:lnTo>
                  <a:pt x="44958" y="344550"/>
                </a:lnTo>
                <a:lnTo>
                  <a:pt x="45070" y="321046"/>
                </a:lnTo>
                <a:lnTo>
                  <a:pt x="12631" y="264921"/>
                </a:lnTo>
                <a:lnTo>
                  <a:pt x="11049" y="262000"/>
                </a:lnTo>
                <a:lnTo>
                  <a:pt x="7112" y="260985"/>
                </a:lnTo>
                <a:close/>
              </a:path>
              <a:path w="103504" h="357504">
                <a:moveTo>
                  <a:pt x="45070" y="321046"/>
                </a:moveTo>
                <a:lnTo>
                  <a:pt x="44958" y="344550"/>
                </a:lnTo>
                <a:lnTo>
                  <a:pt x="57658" y="344677"/>
                </a:lnTo>
                <a:lnTo>
                  <a:pt x="57673" y="341502"/>
                </a:lnTo>
                <a:lnTo>
                  <a:pt x="45847" y="341375"/>
                </a:lnTo>
                <a:lnTo>
                  <a:pt x="51392" y="331982"/>
                </a:lnTo>
                <a:lnTo>
                  <a:pt x="45070" y="321046"/>
                </a:lnTo>
                <a:close/>
              </a:path>
              <a:path w="103504" h="357504">
                <a:moveTo>
                  <a:pt x="96393" y="261365"/>
                </a:moveTo>
                <a:lnTo>
                  <a:pt x="92456" y="262381"/>
                </a:lnTo>
                <a:lnTo>
                  <a:pt x="90678" y="265430"/>
                </a:lnTo>
                <a:lnTo>
                  <a:pt x="57770" y="321176"/>
                </a:lnTo>
                <a:lnTo>
                  <a:pt x="57658" y="344677"/>
                </a:lnTo>
                <a:lnTo>
                  <a:pt x="58706" y="344677"/>
                </a:lnTo>
                <a:lnTo>
                  <a:pt x="101600" y="271780"/>
                </a:lnTo>
                <a:lnTo>
                  <a:pt x="103378" y="268858"/>
                </a:lnTo>
                <a:lnTo>
                  <a:pt x="102362" y="264921"/>
                </a:lnTo>
                <a:lnTo>
                  <a:pt x="99313" y="263144"/>
                </a:lnTo>
                <a:lnTo>
                  <a:pt x="96393" y="261365"/>
                </a:lnTo>
                <a:close/>
              </a:path>
              <a:path w="103504" h="357504">
                <a:moveTo>
                  <a:pt x="51392" y="331982"/>
                </a:moveTo>
                <a:lnTo>
                  <a:pt x="45847" y="341375"/>
                </a:lnTo>
                <a:lnTo>
                  <a:pt x="56896" y="341502"/>
                </a:lnTo>
                <a:lnTo>
                  <a:pt x="51392" y="331982"/>
                </a:lnTo>
                <a:close/>
              </a:path>
              <a:path w="103504" h="357504">
                <a:moveTo>
                  <a:pt x="57770" y="321176"/>
                </a:moveTo>
                <a:lnTo>
                  <a:pt x="51392" y="331982"/>
                </a:lnTo>
                <a:lnTo>
                  <a:pt x="56896" y="341502"/>
                </a:lnTo>
                <a:lnTo>
                  <a:pt x="57673" y="341502"/>
                </a:lnTo>
                <a:lnTo>
                  <a:pt x="57770" y="321176"/>
                </a:lnTo>
                <a:close/>
              </a:path>
              <a:path w="103504" h="357504">
                <a:moveTo>
                  <a:pt x="59309" y="0"/>
                </a:moveTo>
                <a:lnTo>
                  <a:pt x="46609" y="0"/>
                </a:lnTo>
                <a:lnTo>
                  <a:pt x="45070" y="321046"/>
                </a:lnTo>
                <a:lnTo>
                  <a:pt x="51392" y="331982"/>
                </a:lnTo>
                <a:lnTo>
                  <a:pt x="57770" y="321176"/>
                </a:lnTo>
                <a:lnTo>
                  <a:pt x="59309" y="0"/>
                </a:lnTo>
                <a:close/>
              </a:path>
            </a:pathLst>
          </a:custGeom>
          <a:solidFill>
            <a:srgbClr val="497DBA"/>
          </a:solidFill>
        </p:spPr>
        <p:txBody>
          <a:bodyPr wrap="square" lIns="0" tIns="0" rIns="0" bIns="0" rtlCol="0"/>
          <a:lstStyle/>
          <a:p>
            <a:endParaRPr/>
          </a:p>
        </p:txBody>
      </p:sp>
      <p:sp>
        <p:nvSpPr>
          <p:cNvPr id="29" name="object 29"/>
          <p:cNvSpPr/>
          <p:nvPr/>
        </p:nvSpPr>
        <p:spPr>
          <a:xfrm>
            <a:off x="5930646" y="5001005"/>
            <a:ext cx="3070860" cy="1643380"/>
          </a:xfrm>
          <a:custGeom>
            <a:avLst/>
            <a:gdLst/>
            <a:ahLst/>
            <a:cxnLst/>
            <a:rect l="l" t="t" r="r" b="b"/>
            <a:pathLst>
              <a:path w="3070859" h="1643379">
                <a:moveTo>
                  <a:pt x="2797048" y="0"/>
                </a:moveTo>
                <a:lnTo>
                  <a:pt x="273812" y="0"/>
                </a:lnTo>
                <a:lnTo>
                  <a:pt x="224584" y="4410"/>
                </a:lnTo>
                <a:lnTo>
                  <a:pt x="178256" y="17126"/>
                </a:lnTo>
                <a:lnTo>
                  <a:pt x="135598" y="37375"/>
                </a:lnTo>
                <a:lnTo>
                  <a:pt x="97384" y="64385"/>
                </a:lnTo>
                <a:lnTo>
                  <a:pt x="64385" y="97384"/>
                </a:lnTo>
                <a:lnTo>
                  <a:pt x="37375" y="135598"/>
                </a:lnTo>
                <a:lnTo>
                  <a:pt x="17126" y="178256"/>
                </a:lnTo>
                <a:lnTo>
                  <a:pt x="4410" y="224584"/>
                </a:lnTo>
                <a:lnTo>
                  <a:pt x="0" y="273812"/>
                </a:lnTo>
                <a:lnTo>
                  <a:pt x="0" y="1369047"/>
                </a:lnTo>
                <a:lnTo>
                  <a:pt x="4410" y="1418268"/>
                </a:lnTo>
                <a:lnTo>
                  <a:pt x="17126" y="1464594"/>
                </a:lnTo>
                <a:lnTo>
                  <a:pt x="37375" y="1507252"/>
                </a:lnTo>
                <a:lnTo>
                  <a:pt x="64385" y="1545470"/>
                </a:lnTo>
                <a:lnTo>
                  <a:pt x="97384" y="1578472"/>
                </a:lnTo>
                <a:lnTo>
                  <a:pt x="135598" y="1605487"/>
                </a:lnTo>
                <a:lnTo>
                  <a:pt x="178256" y="1625741"/>
                </a:lnTo>
                <a:lnTo>
                  <a:pt x="224584" y="1638460"/>
                </a:lnTo>
                <a:lnTo>
                  <a:pt x="273812" y="1642872"/>
                </a:lnTo>
                <a:lnTo>
                  <a:pt x="2797048" y="1642872"/>
                </a:lnTo>
                <a:lnTo>
                  <a:pt x="2846275" y="1638460"/>
                </a:lnTo>
                <a:lnTo>
                  <a:pt x="2892603" y="1625741"/>
                </a:lnTo>
                <a:lnTo>
                  <a:pt x="2935261" y="1605487"/>
                </a:lnTo>
                <a:lnTo>
                  <a:pt x="2973475" y="1578472"/>
                </a:lnTo>
                <a:lnTo>
                  <a:pt x="3006474" y="1545470"/>
                </a:lnTo>
                <a:lnTo>
                  <a:pt x="3033484" y="1507252"/>
                </a:lnTo>
                <a:lnTo>
                  <a:pt x="3053733" y="1464594"/>
                </a:lnTo>
                <a:lnTo>
                  <a:pt x="3066449" y="1418268"/>
                </a:lnTo>
                <a:lnTo>
                  <a:pt x="3070859" y="1369047"/>
                </a:lnTo>
                <a:lnTo>
                  <a:pt x="3070859" y="273812"/>
                </a:lnTo>
                <a:lnTo>
                  <a:pt x="3066449" y="224584"/>
                </a:lnTo>
                <a:lnTo>
                  <a:pt x="3053733" y="178256"/>
                </a:lnTo>
                <a:lnTo>
                  <a:pt x="3033484" y="135598"/>
                </a:lnTo>
                <a:lnTo>
                  <a:pt x="3006474" y="97384"/>
                </a:lnTo>
                <a:lnTo>
                  <a:pt x="2973475" y="64385"/>
                </a:lnTo>
                <a:lnTo>
                  <a:pt x="2935261" y="37375"/>
                </a:lnTo>
                <a:lnTo>
                  <a:pt x="2892603" y="17126"/>
                </a:lnTo>
                <a:lnTo>
                  <a:pt x="2846275" y="4410"/>
                </a:lnTo>
                <a:lnTo>
                  <a:pt x="2797048" y="0"/>
                </a:lnTo>
                <a:close/>
              </a:path>
            </a:pathLst>
          </a:custGeom>
          <a:solidFill>
            <a:srgbClr val="4F81BC"/>
          </a:solidFill>
        </p:spPr>
        <p:txBody>
          <a:bodyPr wrap="square" lIns="0" tIns="0" rIns="0" bIns="0" rtlCol="0"/>
          <a:lstStyle/>
          <a:p>
            <a:endParaRPr/>
          </a:p>
        </p:txBody>
      </p:sp>
      <p:sp>
        <p:nvSpPr>
          <p:cNvPr id="30" name="object 30"/>
          <p:cNvSpPr/>
          <p:nvPr/>
        </p:nvSpPr>
        <p:spPr>
          <a:xfrm>
            <a:off x="5930646" y="5001005"/>
            <a:ext cx="3070860" cy="1643380"/>
          </a:xfrm>
          <a:custGeom>
            <a:avLst/>
            <a:gdLst/>
            <a:ahLst/>
            <a:cxnLst/>
            <a:rect l="l" t="t" r="r" b="b"/>
            <a:pathLst>
              <a:path w="3070859" h="1643379">
                <a:moveTo>
                  <a:pt x="0" y="273812"/>
                </a:moveTo>
                <a:lnTo>
                  <a:pt x="4410" y="224584"/>
                </a:lnTo>
                <a:lnTo>
                  <a:pt x="17126" y="178256"/>
                </a:lnTo>
                <a:lnTo>
                  <a:pt x="37375" y="135598"/>
                </a:lnTo>
                <a:lnTo>
                  <a:pt x="64385" y="97384"/>
                </a:lnTo>
                <a:lnTo>
                  <a:pt x="97384" y="64385"/>
                </a:lnTo>
                <a:lnTo>
                  <a:pt x="135598" y="37375"/>
                </a:lnTo>
                <a:lnTo>
                  <a:pt x="178256" y="17126"/>
                </a:lnTo>
                <a:lnTo>
                  <a:pt x="224584" y="4410"/>
                </a:lnTo>
                <a:lnTo>
                  <a:pt x="273812" y="0"/>
                </a:lnTo>
                <a:lnTo>
                  <a:pt x="2797048" y="0"/>
                </a:lnTo>
                <a:lnTo>
                  <a:pt x="2846275" y="4410"/>
                </a:lnTo>
                <a:lnTo>
                  <a:pt x="2892603" y="17126"/>
                </a:lnTo>
                <a:lnTo>
                  <a:pt x="2935261" y="37375"/>
                </a:lnTo>
                <a:lnTo>
                  <a:pt x="2973475" y="64385"/>
                </a:lnTo>
                <a:lnTo>
                  <a:pt x="3006474" y="97384"/>
                </a:lnTo>
                <a:lnTo>
                  <a:pt x="3033484" y="135598"/>
                </a:lnTo>
                <a:lnTo>
                  <a:pt x="3053733" y="178256"/>
                </a:lnTo>
                <a:lnTo>
                  <a:pt x="3066449" y="224584"/>
                </a:lnTo>
                <a:lnTo>
                  <a:pt x="3070859" y="273812"/>
                </a:lnTo>
                <a:lnTo>
                  <a:pt x="3070859" y="1369047"/>
                </a:lnTo>
                <a:lnTo>
                  <a:pt x="3066449" y="1418268"/>
                </a:lnTo>
                <a:lnTo>
                  <a:pt x="3053733" y="1464594"/>
                </a:lnTo>
                <a:lnTo>
                  <a:pt x="3033484" y="1507252"/>
                </a:lnTo>
                <a:lnTo>
                  <a:pt x="3006474" y="1545470"/>
                </a:lnTo>
                <a:lnTo>
                  <a:pt x="2973475" y="1578472"/>
                </a:lnTo>
                <a:lnTo>
                  <a:pt x="2935261" y="1605487"/>
                </a:lnTo>
                <a:lnTo>
                  <a:pt x="2892603" y="1625741"/>
                </a:lnTo>
                <a:lnTo>
                  <a:pt x="2846275" y="1638460"/>
                </a:lnTo>
                <a:lnTo>
                  <a:pt x="2797048" y="1642872"/>
                </a:lnTo>
                <a:lnTo>
                  <a:pt x="273812" y="1642872"/>
                </a:lnTo>
                <a:lnTo>
                  <a:pt x="224584" y="1638460"/>
                </a:lnTo>
                <a:lnTo>
                  <a:pt x="178256" y="1625741"/>
                </a:lnTo>
                <a:lnTo>
                  <a:pt x="135598" y="1605487"/>
                </a:lnTo>
                <a:lnTo>
                  <a:pt x="97384" y="1578472"/>
                </a:lnTo>
                <a:lnTo>
                  <a:pt x="64385" y="1545470"/>
                </a:lnTo>
                <a:lnTo>
                  <a:pt x="37375" y="1507252"/>
                </a:lnTo>
                <a:lnTo>
                  <a:pt x="17126" y="1464594"/>
                </a:lnTo>
                <a:lnTo>
                  <a:pt x="4410" y="1418268"/>
                </a:lnTo>
                <a:lnTo>
                  <a:pt x="0" y="1369047"/>
                </a:lnTo>
                <a:lnTo>
                  <a:pt x="0" y="273812"/>
                </a:lnTo>
                <a:close/>
              </a:path>
            </a:pathLst>
          </a:custGeom>
          <a:ln w="25907">
            <a:solidFill>
              <a:srgbClr val="385D89"/>
            </a:solidFill>
          </a:ln>
        </p:spPr>
        <p:txBody>
          <a:bodyPr wrap="square" lIns="0" tIns="0" rIns="0" bIns="0" rtlCol="0"/>
          <a:lstStyle/>
          <a:p>
            <a:endParaRPr/>
          </a:p>
        </p:txBody>
      </p:sp>
      <p:sp>
        <p:nvSpPr>
          <p:cNvPr id="31" name="object 31"/>
          <p:cNvSpPr txBox="1"/>
          <p:nvPr/>
        </p:nvSpPr>
        <p:spPr>
          <a:xfrm>
            <a:off x="6097270" y="4972304"/>
            <a:ext cx="2735580" cy="1671955"/>
          </a:xfrm>
          <a:prstGeom prst="rect">
            <a:avLst/>
          </a:prstGeom>
        </p:spPr>
        <p:txBody>
          <a:bodyPr vert="horz" wrap="square" lIns="0" tIns="12700" rIns="0" bIns="0" rtlCol="0">
            <a:spAutoFit/>
          </a:bodyPr>
          <a:lstStyle/>
          <a:p>
            <a:pPr marL="12700" marR="5080" indent="1905" algn="ctr">
              <a:lnSpc>
                <a:spcPct val="100000"/>
              </a:lnSpc>
              <a:spcBef>
                <a:spcPts val="100"/>
              </a:spcBef>
            </a:pPr>
            <a:r>
              <a:rPr sz="1800" b="1" spc="-10" dirty="0">
                <a:solidFill>
                  <a:srgbClr val="FFFFFF"/>
                </a:solidFill>
                <a:latin typeface="Calibri"/>
                <a:cs typeface="Calibri"/>
              </a:rPr>
              <a:t>Where AGM </a:t>
            </a:r>
            <a:r>
              <a:rPr sz="1800" b="1" spc="-5" dirty="0">
                <a:solidFill>
                  <a:srgbClr val="FFFFFF"/>
                </a:solidFill>
                <a:latin typeface="Calibri"/>
                <a:cs typeface="Calibri"/>
              </a:rPr>
              <a:t>adjourned  because </a:t>
            </a:r>
            <a:r>
              <a:rPr sz="1800" b="1" dirty="0">
                <a:solidFill>
                  <a:srgbClr val="FFFFFF"/>
                </a:solidFill>
                <a:latin typeface="Calibri"/>
                <a:cs typeface="Calibri"/>
              </a:rPr>
              <a:t>of lack of </a:t>
            </a:r>
            <a:r>
              <a:rPr sz="1800" b="1" spc="-5" dirty="0">
                <a:solidFill>
                  <a:srgbClr val="FFFFFF"/>
                </a:solidFill>
                <a:latin typeface="Calibri"/>
                <a:cs typeface="Calibri"/>
              </a:rPr>
              <a:t>quorum,  </a:t>
            </a:r>
            <a:r>
              <a:rPr sz="1800" b="1" dirty="0">
                <a:solidFill>
                  <a:srgbClr val="FFFFFF"/>
                </a:solidFill>
                <a:latin typeface="Calibri"/>
                <a:cs typeface="Calibri"/>
              </a:rPr>
              <a:t>it is </a:t>
            </a:r>
            <a:r>
              <a:rPr sz="1800" b="1" spc="-10" dirty="0">
                <a:solidFill>
                  <a:srgbClr val="FFFFFF"/>
                </a:solidFill>
                <a:latin typeface="Calibri"/>
                <a:cs typeface="Calibri"/>
              </a:rPr>
              <a:t>to </a:t>
            </a:r>
            <a:r>
              <a:rPr sz="1800" b="1" dirty="0">
                <a:solidFill>
                  <a:srgbClr val="FFFFFF"/>
                </a:solidFill>
                <a:latin typeface="Calibri"/>
                <a:cs typeface="Calibri"/>
              </a:rPr>
              <a:t>held on the same</a:t>
            </a:r>
            <a:r>
              <a:rPr sz="1800" b="1" spc="-145" dirty="0">
                <a:solidFill>
                  <a:srgbClr val="FFFFFF"/>
                </a:solidFill>
                <a:latin typeface="Calibri"/>
                <a:cs typeface="Calibri"/>
              </a:rPr>
              <a:t> </a:t>
            </a:r>
            <a:r>
              <a:rPr sz="1800" b="1" spc="-40" dirty="0">
                <a:solidFill>
                  <a:srgbClr val="FFFFFF"/>
                </a:solidFill>
                <a:latin typeface="Calibri"/>
                <a:cs typeface="Calibri"/>
              </a:rPr>
              <a:t>day,  </a:t>
            </a:r>
            <a:r>
              <a:rPr sz="1800" b="1" dirty="0">
                <a:solidFill>
                  <a:srgbClr val="FFFFFF"/>
                </a:solidFill>
                <a:latin typeface="Calibri"/>
                <a:cs typeface="Calibri"/>
              </a:rPr>
              <a:t>time &amp; place in the </a:t>
            </a:r>
            <a:r>
              <a:rPr sz="1800" b="1" spc="-10" dirty="0">
                <a:solidFill>
                  <a:srgbClr val="FFFFFF"/>
                </a:solidFill>
                <a:latin typeface="Calibri"/>
                <a:cs typeface="Calibri"/>
              </a:rPr>
              <a:t>next  </a:t>
            </a:r>
            <a:r>
              <a:rPr sz="1800" b="1" dirty="0">
                <a:solidFill>
                  <a:srgbClr val="FFFFFF"/>
                </a:solidFill>
                <a:latin typeface="Calibri"/>
                <a:cs typeface="Calibri"/>
              </a:rPr>
              <a:t>week, </a:t>
            </a:r>
            <a:r>
              <a:rPr sz="1800" b="1" spc="-5" dirty="0">
                <a:solidFill>
                  <a:srgbClr val="FFFFFF"/>
                </a:solidFill>
                <a:latin typeface="Calibri"/>
                <a:cs typeface="Calibri"/>
              </a:rPr>
              <a:t>even </a:t>
            </a:r>
            <a:r>
              <a:rPr sz="1800" b="1" dirty="0">
                <a:solidFill>
                  <a:srgbClr val="FFFFFF"/>
                </a:solidFill>
                <a:latin typeface="Calibri"/>
                <a:cs typeface="Calibri"/>
              </a:rPr>
              <a:t>if </a:t>
            </a:r>
            <a:r>
              <a:rPr sz="1800" b="1" spc="-5" dirty="0">
                <a:solidFill>
                  <a:srgbClr val="FFFFFF"/>
                </a:solidFill>
                <a:latin typeface="Calibri"/>
                <a:cs typeface="Calibri"/>
              </a:rPr>
              <a:t>that </a:t>
            </a:r>
            <a:r>
              <a:rPr sz="1800" b="1" spc="-10" dirty="0">
                <a:solidFill>
                  <a:srgbClr val="FFFFFF"/>
                </a:solidFill>
                <a:latin typeface="Calibri"/>
                <a:cs typeface="Calibri"/>
              </a:rPr>
              <a:t>day </a:t>
            </a:r>
            <a:r>
              <a:rPr sz="1800" b="1" dirty="0">
                <a:solidFill>
                  <a:srgbClr val="FFFFFF"/>
                </a:solidFill>
                <a:latin typeface="Calibri"/>
                <a:cs typeface="Calibri"/>
              </a:rPr>
              <a:t>is a  public</a:t>
            </a:r>
            <a:r>
              <a:rPr sz="1800" b="1" spc="-50" dirty="0">
                <a:solidFill>
                  <a:srgbClr val="FFFFFF"/>
                </a:solidFill>
                <a:latin typeface="Calibri"/>
                <a:cs typeface="Calibri"/>
              </a:rPr>
              <a:t> </a:t>
            </a:r>
            <a:r>
              <a:rPr sz="1800" b="1" spc="-20" dirty="0">
                <a:solidFill>
                  <a:srgbClr val="FFFFFF"/>
                </a:solidFill>
                <a:latin typeface="Calibri"/>
                <a:cs typeface="Calibri"/>
              </a:rPr>
              <a:t>holiday.</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208" y="428371"/>
            <a:ext cx="6558915" cy="756920"/>
          </a:xfrm>
          <a:prstGeom prst="rect">
            <a:avLst/>
          </a:prstGeom>
        </p:spPr>
        <p:txBody>
          <a:bodyPr vert="horz" wrap="square" lIns="0" tIns="12700" rIns="0" bIns="0" rtlCol="0">
            <a:spAutoFit/>
          </a:bodyPr>
          <a:lstStyle/>
          <a:p>
            <a:pPr marL="12700">
              <a:lnSpc>
                <a:spcPct val="100000"/>
              </a:lnSpc>
              <a:spcBef>
                <a:spcPts val="100"/>
              </a:spcBef>
            </a:pPr>
            <a:r>
              <a:rPr sz="4800" spc="-20" dirty="0"/>
              <a:t>Report </a:t>
            </a:r>
            <a:r>
              <a:rPr sz="4800" dirty="0"/>
              <a:t>on </a:t>
            </a:r>
            <a:r>
              <a:rPr sz="4800" spc="-30" dirty="0"/>
              <a:t>AGM </a:t>
            </a:r>
            <a:r>
              <a:rPr sz="4800" dirty="0"/>
              <a:t>(</a:t>
            </a:r>
            <a:r>
              <a:rPr sz="4800" spc="-10" dirty="0"/>
              <a:t> </a:t>
            </a:r>
            <a:r>
              <a:rPr sz="4800" dirty="0"/>
              <a:t>Sec.121)</a:t>
            </a:r>
            <a:endParaRPr sz="4800"/>
          </a:p>
        </p:txBody>
      </p:sp>
      <p:sp>
        <p:nvSpPr>
          <p:cNvPr id="3" name="object 3"/>
          <p:cNvSpPr/>
          <p:nvPr/>
        </p:nvSpPr>
        <p:spPr>
          <a:xfrm>
            <a:off x="382630" y="2635076"/>
            <a:ext cx="2387895" cy="13744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2533" y="2715005"/>
            <a:ext cx="2228215" cy="1214755"/>
          </a:xfrm>
          <a:custGeom>
            <a:avLst/>
            <a:gdLst/>
            <a:ahLst/>
            <a:cxnLst/>
            <a:rect l="l" t="t" r="r" b="b"/>
            <a:pathLst>
              <a:path w="2228215" h="1214754">
                <a:moveTo>
                  <a:pt x="2106676" y="0"/>
                </a:moveTo>
                <a:lnTo>
                  <a:pt x="121462" y="0"/>
                </a:lnTo>
                <a:lnTo>
                  <a:pt x="74184" y="9540"/>
                </a:lnTo>
                <a:lnTo>
                  <a:pt x="35575" y="35560"/>
                </a:lnTo>
                <a:lnTo>
                  <a:pt x="9545" y="74152"/>
                </a:lnTo>
                <a:lnTo>
                  <a:pt x="0" y="121412"/>
                </a:lnTo>
                <a:lnTo>
                  <a:pt x="0" y="1093216"/>
                </a:lnTo>
                <a:lnTo>
                  <a:pt x="9545" y="1140475"/>
                </a:lnTo>
                <a:lnTo>
                  <a:pt x="35575" y="1179068"/>
                </a:lnTo>
                <a:lnTo>
                  <a:pt x="74184" y="1205087"/>
                </a:lnTo>
                <a:lnTo>
                  <a:pt x="121462" y="1214628"/>
                </a:lnTo>
                <a:lnTo>
                  <a:pt x="2106676" y="1214628"/>
                </a:lnTo>
                <a:lnTo>
                  <a:pt x="2153935" y="1205087"/>
                </a:lnTo>
                <a:lnTo>
                  <a:pt x="2192528" y="1179068"/>
                </a:lnTo>
                <a:lnTo>
                  <a:pt x="2218547" y="1140475"/>
                </a:lnTo>
                <a:lnTo>
                  <a:pt x="2228088" y="1093216"/>
                </a:lnTo>
                <a:lnTo>
                  <a:pt x="2228088" y="121412"/>
                </a:lnTo>
                <a:lnTo>
                  <a:pt x="2218547" y="74152"/>
                </a:lnTo>
                <a:lnTo>
                  <a:pt x="2192528" y="35560"/>
                </a:lnTo>
                <a:lnTo>
                  <a:pt x="2153935" y="9540"/>
                </a:lnTo>
                <a:lnTo>
                  <a:pt x="2106676" y="0"/>
                </a:lnTo>
                <a:close/>
              </a:path>
            </a:pathLst>
          </a:custGeom>
          <a:solidFill>
            <a:srgbClr val="FFFFFF">
              <a:alpha val="90194"/>
            </a:srgbClr>
          </a:solidFill>
        </p:spPr>
        <p:txBody>
          <a:bodyPr wrap="square" lIns="0" tIns="0" rIns="0" bIns="0" rtlCol="0"/>
          <a:lstStyle/>
          <a:p>
            <a:endParaRPr/>
          </a:p>
        </p:txBody>
      </p:sp>
      <p:sp>
        <p:nvSpPr>
          <p:cNvPr id="5" name="object 5"/>
          <p:cNvSpPr/>
          <p:nvPr/>
        </p:nvSpPr>
        <p:spPr>
          <a:xfrm>
            <a:off x="462533" y="2715005"/>
            <a:ext cx="2228215" cy="1214755"/>
          </a:xfrm>
          <a:custGeom>
            <a:avLst/>
            <a:gdLst/>
            <a:ahLst/>
            <a:cxnLst/>
            <a:rect l="l" t="t" r="r" b="b"/>
            <a:pathLst>
              <a:path w="2228215" h="1214754">
                <a:moveTo>
                  <a:pt x="0" y="121412"/>
                </a:moveTo>
                <a:lnTo>
                  <a:pt x="9545" y="74152"/>
                </a:lnTo>
                <a:lnTo>
                  <a:pt x="35575" y="35560"/>
                </a:lnTo>
                <a:lnTo>
                  <a:pt x="74184" y="9540"/>
                </a:lnTo>
                <a:lnTo>
                  <a:pt x="121462" y="0"/>
                </a:lnTo>
                <a:lnTo>
                  <a:pt x="2106676" y="0"/>
                </a:lnTo>
                <a:lnTo>
                  <a:pt x="2153935" y="9540"/>
                </a:lnTo>
                <a:lnTo>
                  <a:pt x="2192528" y="35560"/>
                </a:lnTo>
                <a:lnTo>
                  <a:pt x="2218547" y="74152"/>
                </a:lnTo>
                <a:lnTo>
                  <a:pt x="2228088" y="121412"/>
                </a:lnTo>
                <a:lnTo>
                  <a:pt x="2228088" y="1093216"/>
                </a:lnTo>
                <a:lnTo>
                  <a:pt x="2218547" y="1140475"/>
                </a:lnTo>
                <a:lnTo>
                  <a:pt x="2192528" y="1179068"/>
                </a:lnTo>
                <a:lnTo>
                  <a:pt x="2153935" y="1205087"/>
                </a:lnTo>
                <a:lnTo>
                  <a:pt x="2106676" y="1214628"/>
                </a:lnTo>
                <a:lnTo>
                  <a:pt x="121462" y="1214628"/>
                </a:lnTo>
                <a:lnTo>
                  <a:pt x="74184" y="1205087"/>
                </a:lnTo>
                <a:lnTo>
                  <a:pt x="35575" y="1179068"/>
                </a:lnTo>
                <a:lnTo>
                  <a:pt x="9545" y="1140475"/>
                </a:lnTo>
                <a:lnTo>
                  <a:pt x="0" y="1093216"/>
                </a:lnTo>
                <a:lnTo>
                  <a:pt x="0" y="121412"/>
                </a:lnTo>
                <a:close/>
              </a:path>
            </a:pathLst>
          </a:custGeom>
          <a:ln w="25907">
            <a:solidFill>
              <a:srgbClr val="000000"/>
            </a:solidFill>
          </a:ln>
        </p:spPr>
        <p:txBody>
          <a:bodyPr wrap="square" lIns="0" tIns="0" rIns="0" bIns="0" rtlCol="0"/>
          <a:lstStyle/>
          <a:p>
            <a:endParaRPr/>
          </a:p>
        </p:txBody>
      </p:sp>
      <p:sp>
        <p:nvSpPr>
          <p:cNvPr id="6" name="object 6"/>
          <p:cNvSpPr txBox="1"/>
          <p:nvPr/>
        </p:nvSpPr>
        <p:spPr>
          <a:xfrm>
            <a:off x="601167" y="2823718"/>
            <a:ext cx="1911350" cy="825500"/>
          </a:xfrm>
          <a:prstGeom prst="rect">
            <a:avLst/>
          </a:prstGeom>
        </p:spPr>
        <p:txBody>
          <a:bodyPr vert="horz" wrap="square" lIns="0" tIns="31115" rIns="0" bIns="0" rtlCol="0">
            <a:spAutoFit/>
          </a:bodyPr>
          <a:lstStyle/>
          <a:p>
            <a:pPr marL="127000" marR="5080" indent="-114935">
              <a:lnSpc>
                <a:spcPct val="91500"/>
              </a:lnSpc>
              <a:spcBef>
                <a:spcPts val="245"/>
              </a:spcBef>
              <a:buFont typeface="Calibri"/>
              <a:buChar char="•"/>
              <a:tabLst>
                <a:tab pos="127635" algn="l"/>
              </a:tabLst>
            </a:pPr>
            <a:r>
              <a:rPr sz="1400" b="1" dirty="0">
                <a:latin typeface="Calibri"/>
                <a:cs typeface="Calibri"/>
              </a:rPr>
              <a:t>It </a:t>
            </a:r>
            <a:r>
              <a:rPr sz="1400" b="1" spc="-5" dirty="0">
                <a:latin typeface="Calibri"/>
                <a:cs typeface="Calibri"/>
              </a:rPr>
              <a:t>mandates </a:t>
            </a:r>
            <a:r>
              <a:rPr sz="1400" b="1" spc="-10" dirty="0">
                <a:latin typeface="Calibri"/>
                <a:cs typeface="Calibri"/>
              </a:rPr>
              <a:t>every</a:t>
            </a:r>
            <a:r>
              <a:rPr sz="1400" b="1" spc="-85" dirty="0">
                <a:latin typeface="Calibri"/>
                <a:cs typeface="Calibri"/>
              </a:rPr>
              <a:t> </a:t>
            </a:r>
            <a:r>
              <a:rPr sz="1400" b="1" spc="-5" dirty="0">
                <a:latin typeface="Calibri"/>
                <a:cs typeface="Calibri"/>
              </a:rPr>
              <a:t>listed  </a:t>
            </a:r>
            <a:r>
              <a:rPr sz="1400" b="1" dirty="0">
                <a:latin typeface="Calibri"/>
                <a:cs typeface="Calibri"/>
              </a:rPr>
              <a:t>public </a:t>
            </a:r>
            <a:r>
              <a:rPr sz="1400" b="1" spc="-5" dirty="0">
                <a:latin typeface="Calibri"/>
                <a:cs typeface="Calibri"/>
              </a:rPr>
              <a:t>company to  prepare </a:t>
            </a:r>
            <a:r>
              <a:rPr sz="1400" b="1" dirty="0">
                <a:latin typeface="Calibri"/>
                <a:cs typeface="Calibri"/>
              </a:rPr>
              <a:t>in the  </a:t>
            </a:r>
            <a:r>
              <a:rPr sz="1400" b="1" spc="-5" dirty="0">
                <a:latin typeface="Calibri"/>
                <a:cs typeface="Calibri"/>
              </a:rPr>
              <a:t>prescribed</a:t>
            </a:r>
            <a:r>
              <a:rPr sz="1400" b="1" spc="-45" dirty="0">
                <a:latin typeface="Calibri"/>
                <a:cs typeface="Calibri"/>
              </a:rPr>
              <a:t> </a:t>
            </a:r>
            <a:r>
              <a:rPr sz="1400" b="1" spc="-20" dirty="0">
                <a:latin typeface="Calibri"/>
                <a:cs typeface="Calibri"/>
              </a:rPr>
              <a:t>manner,</a:t>
            </a:r>
            <a:endParaRPr sz="1400">
              <a:latin typeface="Calibri"/>
              <a:cs typeface="Calibri"/>
            </a:endParaRPr>
          </a:p>
        </p:txBody>
      </p:sp>
      <p:sp>
        <p:nvSpPr>
          <p:cNvPr id="7" name="object 7"/>
          <p:cNvSpPr/>
          <p:nvPr/>
        </p:nvSpPr>
        <p:spPr>
          <a:xfrm>
            <a:off x="2084031" y="4254553"/>
            <a:ext cx="2404949" cy="84556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060703" y="3713988"/>
            <a:ext cx="1592580" cy="7757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178813" y="3832097"/>
            <a:ext cx="1356360" cy="539750"/>
          </a:xfrm>
          <a:custGeom>
            <a:avLst/>
            <a:gdLst/>
            <a:ahLst/>
            <a:cxnLst/>
            <a:rect l="l" t="t" r="r" b="b"/>
            <a:pathLst>
              <a:path w="1356360" h="539750">
                <a:moveTo>
                  <a:pt x="1302385" y="0"/>
                </a:moveTo>
                <a:lnTo>
                  <a:pt x="53949" y="0"/>
                </a:lnTo>
                <a:lnTo>
                  <a:pt x="32950" y="4236"/>
                </a:lnTo>
                <a:lnTo>
                  <a:pt x="15801" y="15795"/>
                </a:lnTo>
                <a:lnTo>
                  <a:pt x="4239" y="32950"/>
                </a:lnTo>
                <a:lnTo>
                  <a:pt x="0" y="53975"/>
                </a:lnTo>
                <a:lnTo>
                  <a:pt x="0" y="485520"/>
                </a:lnTo>
                <a:lnTo>
                  <a:pt x="4239" y="506545"/>
                </a:lnTo>
                <a:lnTo>
                  <a:pt x="15801" y="523700"/>
                </a:lnTo>
                <a:lnTo>
                  <a:pt x="32950" y="535259"/>
                </a:lnTo>
                <a:lnTo>
                  <a:pt x="53949" y="539495"/>
                </a:lnTo>
                <a:lnTo>
                  <a:pt x="1302385" y="539495"/>
                </a:lnTo>
                <a:lnTo>
                  <a:pt x="1323409" y="535259"/>
                </a:lnTo>
                <a:lnTo>
                  <a:pt x="1340564" y="523700"/>
                </a:lnTo>
                <a:lnTo>
                  <a:pt x="1352123" y="506545"/>
                </a:lnTo>
                <a:lnTo>
                  <a:pt x="1356360" y="485520"/>
                </a:lnTo>
                <a:lnTo>
                  <a:pt x="1356360" y="53975"/>
                </a:lnTo>
                <a:lnTo>
                  <a:pt x="1352123" y="32950"/>
                </a:lnTo>
                <a:lnTo>
                  <a:pt x="1340564" y="15795"/>
                </a:lnTo>
                <a:lnTo>
                  <a:pt x="1323409" y="4236"/>
                </a:lnTo>
                <a:lnTo>
                  <a:pt x="1302385" y="0"/>
                </a:lnTo>
                <a:close/>
              </a:path>
            </a:pathLst>
          </a:custGeom>
          <a:solidFill>
            <a:srgbClr val="4F81BC"/>
          </a:solidFill>
        </p:spPr>
        <p:txBody>
          <a:bodyPr wrap="square" lIns="0" tIns="0" rIns="0" bIns="0" rtlCol="0"/>
          <a:lstStyle/>
          <a:p>
            <a:endParaRPr/>
          </a:p>
        </p:txBody>
      </p:sp>
      <p:sp>
        <p:nvSpPr>
          <p:cNvPr id="10" name="object 10"/>
          <p:cNvSpPr/>
          <p:nvPr/>
        </p:nvSpPr>
        <p:spPr>
          <a:xfrm>
            <a:off x="1178813" y="3832097"/>
            <a:ext cx="1356360" cy="539750"/>
          </a:xfrm>
          <a:custGeom>
            <a:avLst/>
            <a:gdLst/>
            <a:ahLst/>
            <a:cxnLst/>
            <a:rect l="l" t="t" r="r" b="b"/>
            <a:pathLst>
              <a:path w="1356360" h="539750">
                <a:moveTo>
                  <a:pt x="0" y="53975"/>
                </a:moveTo>
                <a:lnTo>
                  <a:pt x="4239" y="32950"/>
                </a:lnTo>
                <a:lnTo>
                  <a:pt x="15801" y="15795"/>
                </a:lnTo>
                <a:lnTo>
                  <a:pt x="32950" y="4236"/>
                </a:lnTo>
                <a:lnTo>
                  <a:pt x="53949" y="0"/>
                </a:lnTo>
                <a:lnTo>
                  <a:pt x="1302385" y="0"/>
                </a:lnTo>
                <a:lnTo>
                  <a:pt x="1323409" y="4236"/>
                </a:lnTo>
                <a:lnTo>
                  <a:pt x="1340564" y="15795"/>
                </a:lnTo>
                <a:lnTo>
                  <a:pt x="1352123" y="32950"/>
                </a:lnTo>
                <a:lnTo>
                  <a:pt x="1356360" y="53975"/>
                </a:lnTo>
                <a:lnTo>
                  <a:pt x="1356360" y="485520"/>
                </a:lnTo>
                <a:lnTo>
                  <a:pt x="1352123" y="506545"/>
                </a:lnTo>
                <a:lnTo>
                  <a:pt x="1340564" y="523700"/>
                </a:lnTo>
                <a:lnTo>
                  <a:pt x="1323409" y="535259"/>
                </a:lnTo>
                <a:lnTo>
                  <a:pt x="1302385" y="539495"/>
                </a:lnTo>
                <a:lnTo>
                  <a:pt x="53949" y="539495"/>
                </a:lnTo>
                <a:lnTo>
                  <a:pt x="32950" y="535259"/>
                </a:lnTo>
                <a:lnTo>
                  <a:pt x="15801" y="523700"/>
                </a:lnTo>
                <a:lnTo>
                  <a:pt x="4239" y="506545"/>
                </a:lnTo>
                <a:lnTo>
                  <a:pt x="0" y="485520"/>
                </a:lnTo>
                <a:lnTo>
                  <a:pt x="0" y="53975"/>
                </a:lnTo>
                <a:close/>
              </a:path>
            </a:pathLst>
          </a:custGeom>
          <a:ln w="25908">
            <a:solidFill>
              <a:srgbClr val="B8CDE4"/>
            </a:solidFill>
          </a:ln>
        </p:spPr>
        <p:txBody>
          <a:bodyPr wrap="square" lIns="0" tIns="0" rIns="0" bIns="0" rtlCol="0"/>
          <a:lstStyle/>
          <a:p>
            <a:endParaRPr/>
          </a:p>
        </p:txBody>
      </p:sp>
      <p:sp>
        <p:nvSpPr>
          <p:cNvPr id="11" name="object 11"/>
          <p:cNvSpPr txBox="1"/>
          <p:nvPr/>
        </p:nvSpPr>
        <p:spPr>
          <a:xfrm>
            <a:off x="1247038" y="3815588"/>
            <a:ext cx="12160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Sec</a:t>
            </a:r>
            <a:r>
              <a:rPr sz="3000" spc="-90" dirty="0">
                <a:solidFill>
                  <a:srgbClr val="FFFFFF"/>
                </a:solidFill>
                <a:latin typeface="Calibri"/>
                <a:cs typeface="Calibri"/>
              </a:rPr>
              <a:t> </a:t>
            </a:r>
            <a:r>
              <a:rPr sz="3000" dirty="0">
                <a:solidFill>
                  <a:srgbClr val="FFFFFF"/>
                </a:solidFill>
                <a:latin typeface="Calibri"/>
                <a:cs typeface="Calibri"/>
              </a:rPr>
              <a:t>121</a:t>
            </a:r>
            <a:endParaRPr sz="3000">
              <a:latin typeface="Calibri"/>
              <a:cs typeface="Calibri"/>
            </a:endParaRPr>
          </a:p>
        </p:txBody>
      </p:sp>
      <p:sp>
        <p:nvSpPr>
          <p:cNvPr id="12" name="object 12"/>
          <p:cNvSpPr/>
          <p:nvPr/>
        </p:nvSpPr>
        <p:spPr>
          <a:xfrm>
            <a:off x="2836164" y="2452116"/>
            <a:ext cx="3116580" cy="197967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954273" y="2570226"/>
            <a:ext cx="2880360" cy="1743710"/>
          </a:xfrm>
          <a:custGeom>
            <a:avLst/>
            <a:gdLst/>
            <a:ahLst/>
            <a:cxnLst/>
            <a:rect l="l" t="t" r="r" b="b"/>
            <a:pathLst>
              <a:path w="2880360" h="1743710">
                <a:moveTo>
                  <a:pt x="2705989" y="0"/>
                </a:moveTo>
                <a:lnTo>
                  <a:pt x="174370" y="0"/>
                </a:lnTo>
                <a:lnTo>
                  <a:pt x="128028" y="6231"/>
                </a:lnTo>
                <a:lnTo>
                  <a:pt x="86378" y="23814"/>
                </a:lnTo>
                <a:lnTo>
                  <a:pt x="51085" y="51085"/>
                </a:lnTo>
                <a:lnTo>
                  <a:pt x="23814" y="86378"/>
                </a:lnTo>
                <a:lnTo>
                  <a:pt x="6231" y="128028"/>
                </a:lnTo>
                <a:lnTo>
                  <a:pt x="0" y="174371"/>
                </a:lnTo>
                <a:lnTo>
                  <a:pt x="0" y="1569085"/>
                </a:lnTo>
                <a:lnTo>
                  <a:pt x="6231" y="1615427"/>
                </a:lnTo>
                <a:lnTo>
                  <a:pt x="23814" y="1657077"/>
                </a:lnTo>
                <a:lnTo>
                  <a:pt x="51085" y="1692370"/>
                </a:lnTo>
                <a:lnTo>
                  <a:pt x="86378" y="1719641"/>
                </a:lnTo>
                <a:lnTo>
                  <a:pt x="128028" y="1737224"/>
                </a:lnTo>
                <a:lnTo>
                  <a:pt x="174370" y="1743456"/>
                </a:lnTo>
                <a:lnTo>
                  <a:pt x="2705989" y="1743456"/>
                </a:lnTo>
                <a:lnTo>
                  <a:pt x="2752331" y="1737224"/>
                </a:lnTo>
                <a:lnTo>
                  <a:pt x="2793981" y="1719641"/>
                </a:lnTo>
                <a:lnTo>
                  <a:pt x="2829274" y="1692370"/>
                </a:lnTo>
                <a:lnTo>
                  <a:pt x="2856545" y="1657077"/>
                </a:lnTo>
                <a:lnTo>
                  <a:pt x="2874128" y="1615427"/>
                </a:lnTo>
                <a:lnTo>
                  <a:pt x="2880360" y="1569085"/>
                </a:lnTo>
                <a:lnTo>
                  <a:pt x="2880360" y="174371"/>
                </a:lnTo>
                <a:lnTo>
                  <a:pt x="2874128" y="128028"/>
                </a:lnTo>
                <a:lnTo>
                  <a:pt x="2856545" y="86378"/>
                </a:lnTo>
                <a:lnTo>
                  <a:pt x="2829274" y="51085"/>
                </a:lnTo>
                <a:lnTo>
                  <a:pt x="2793981" y="23814"/>
                </a:lnTo>
                <a:lnTo>
                  <a:pt x="2752331" y="6231"/>
                </a:lnTo>
                <a:lnTo>
                  <a:pt x="2705989"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2954273" y="2570226"/>
            <a:ext cx="2880360" cy="1743710"/>
          </a:xfrm>
          <a:custGeom>
            <a:avLst/>
            <a:gdLst/>
            <a:ahLst/>
            <a:cxnLst/>
            <a:rect l="l" t="t" r="r" b="b"/>
            <a:pathLst>
              <a:path w="2880360" h="1743710">
                <a:moveTo>
                  <a:pt x="0" y="174371"/>
                </a:moveTo>
                <a:lnTo>
                  <a:pt x="6231" y="128028"/>
                </a:lnTo>
                <a:lnTo>
                  <a:pt x="23814" y="86378"/>
                </a:lnTo>
                <a:lnTo>
                  <a:pt x="51085" y="51085"/>
                </a:lnTo>
                <a:lnTo>
                  <a:pt x="86378" y="23814"/>
                </a:lnTo>
                <a:lnTo>
                  <a:pt x="128028" y="6231"/>
                </a:lnTo>
                <a:lnTo>
                  <a:pt x="174370" y="0"/>
                </a:lnTo>
                <a:lnTo>
                  <a:pt x="2705989" y="0"/>
                </a:lnTo>
                <a:lnTo>
                  <a:pt x="2752331" y="6231"/>
                </a:lnTo>
                <a:lnTo>
                  <a:pt x="2793981" y="23814"/>
                </a:lnTo>
                <a:lnTo>
                  <a:pt x="2829274" y="51085"/>
                </a:lnTo>
                <a:lnTo>
                  <a:pt x="2856545" y="86378"/>
                </a:lnTo>
                <a:lnTo>
                  <a:pt x="2874128" y="128028"/>
                </a:lnTo>
                <a:lnTo>
                  <a:pt x="2880360" y="174371"/>
                </a:lnTo>
                <a:lnTo>
                  <a:pt x="2880360" y="1569085"/>
                </a:lnTo>
                <a:lnTo>
                  <a:pt x="2874128" y="1615427"/>
                </a:lnTo>
                <a:lnTo>
                  <a:pt x="2856545" y="1657077"/>
                </a:lnTo>
                <a:lnTo>
                  <a:pt x="2829274" y="1692370"/>
                </a:lnTo>
                <a:lnTo>
                  <a:pt x="2793981" y="1719641"/>
                </a:lnTo>
                <a:lnTo>
                  <a:pt x="2752331" y="1737224"/>
                </a:lnTo>
                <a:lnTo>
                  <a:pt x="2705989" y="1743456"/>
                </a:lnTo>
                <a:lnTo>
                  <a:pt x="174370" y="1743456"/>
                </a:lnTo>
                <a:lnTo>
                  <a:pt x="128028" y="1737224"/>
                </a:lnTo>
                <a:lnTo>
                  <a:pt x="86378" y="1719641"/>
                </a:lnTo>
                <a:lnTo>
                  <a:pt x="51085" y="1692370"/>
                </a:lnTo>
                <a:lnTo>
                  <a:pt x="23814" y="1657077"/>
                </a:lnTo>
                <a:lnTo>
                  <a:pt x="6231" y="1615427"/>
                </a:lnTo>
                <a:lnTo>
                  <a:pt x="0" y="1569085"/>
                </a:lnTo>
                <a:lnTo>
                  <a:pt x="0" y="174371"/>
                </a:lnTo>
                <a:close/>
              </a:path>
            </a:pathLst>
          </a:custGeom>
          <a:ln w="25908">
            <a:solidFill>
              <a:srgbClr val="000000"/>
            </a:solidFill>
          </a:ln>
        </p:spPr>
        <p:txBody>
          <a:bodyPr wrap="square" lIns="0" tIns="0" rIns="0" bIns="0" rtlCol="0"/>
          <a:lstStyle/>
          <a:p>
            <a:endParaRPr/>
          </a:p>
        </p:txBody>
      </p:sp>
      <p:sp>
        <p:nvSpPr>
          <p:cNvPr id="15" name="object 15"/>
          <p:cNvSpPr txBox="1"/>
          <p:nvPr/>
        </p:nvSpPr>
        <p:spPr>
          <a:xfrm>
            <a:off x="3104769" y="3065145"/>
            <a:ext cx="2443480" cy="1021715"/>
          </a:xfrm>
          <a:prstGeom prst="rect">
            <a:avLst/>
          </a:prstGeom>
        </p:spPr>
        <p:txBody>
          <a:bodyPr vert="horz" wrap="square" lIns="0" tIns="31115" rIns="0" bIns="0" rtlCol="0">
            <a:spAutoFit/>
          </a:bodyPr>
          <a:lstStyle/>
          <a:p>
            <a:pPr marL="127000" marR="5080" indent="-114300">
              <a:lnSpc>
                <a:spcPct val="91600"/>
              </a:lnSpc>
              <a:spcBef>
                <a:spcPts val="245"/>
              </a:spcBef>
              <a:buFont typeface="Calibri"/>
              <a:buChar char="•"/>
              <a:tabLst>
                <a:tab pos="127000" algn="l"/>
              </a:tabLst>
            </a:pPr>
            <a:r>
              <a:rPr sz="1400" b="1" dirty="0">
                <a:latin typeface="Calibri"/>
                <a:cs typeface="Calibri"/>
              </a:rPr>
              <a:t>A </a:t>
            </a:r>
            <a:r>
              <a:rPr sz="1400" b="1" spc="-5" dirty="0">
                <a:latin typeface="Calibri"/>
                <a:cs typeface="Calibri"/>
              </a:rPr>
              <a:t>report </a:t>
            </a:r>
            <a:r>
              <a:rPr sz="1400" b="1" dirty="0">
                <a:latin typeface="Calibri"/>
                <a:cs typeface="Calibri"/>
              </a:rPr>
              <a:t>on </a:t>
            </a:r>
            <a:r>
              <a:rPr sz="1400" b="1" spc="-5" dirty="0">
                <a:latin typeface="Calibri"/>
                <a:cs typeface="Calibri"/>
              </a:rPr>
              <a:t>each AGM </a:t>
            </a:r>
            <a:r>
              <a:rPr sz="1400" b="1" dirty="0">
                <a:latin typeface="Calibri"/>
                <a:cs typeface="Calibri"/>
              </a:rPr>
              <a:t>shall  include </a:t>
            </a:r>
            <a:r>
              <a:rPr sz="1400" b="1" spc="-5" dirty="0">
                <a:latin typeface="Calibri"/>
                <a:cs typeface="Calibri"/>
              </a:rPr>
              <a:t>conformation to </a:t>
            </a:r>
            <a:r>
              <a:rPr sz="1400" b="1" dirty="0">
                <a:latin typeface="Calibri"/>
                <a:cs typeface="Calibri"/>
              </a:rPr>
              <a:t>the  </a:t>
            </a:r>
            <a:r>
              <a:rPr sz="1400" b="1" spc="-10" dirty="0">
                <a:latin typeface="Calibri"/>
                <a:cs typeface="Calibri"/>
              </a:rPr>
              <a:t>effect </a:t>
            </a:r>
            <a:r>
              <a:rPr sz="1400" b="1" spc="-5" dirty="0">
                <a:latin typeface="Calibri"/>
                <a:cs typeface="Calibri"/>
              </a:rPr>
              <a:t>that </a:t>
            </a:r>
            <a:r>
              <a:rPr sz="1400" b="1" dirty="0">
                <a:latin typeface="Calibri"/>
                <a:cs typeface="Calibri"/>
              </a:rPr>
              <a:t>the </a:t>
            </a:r>
            <a:r>
              <a:rPr sz="1400" b="1" spc="-5" dirty="0">
                <a:latin typeface="Calibri"/>
                <a:cs typeface="Calibri"/>
              </a:rPr>
              <a:t>meeting was  </a:t>
            </a:r>
            <a:r>
              <a:rPr sz="1400" b="1" spc="-10" dirty="0">
                <a:latin typeface="Calibri"/>
                <a:cs typeface="Calibri"/>
              </a:rPr>
              <a:t>convened, </a:t>
            </a:r>
            <a:r>
              <a:rPr sz="1400" b="1" dirty="0">
                <a:latin typeface="Calibri"/>
                <a:cs typeface="Calibri"/>
              </a:rPr>
              <a:t>held &amp; conducted</a:t>
            </a:r>
            <a:r>
              <a:rPr sz="1400" b="1" spc="-105" dirty="0">
                <a:latin typeface="Calibri"/>
                <a:cs typeface="Calibri"/>
              </a:rPr>
              <a:t> </a:t>
            </a:r>
            <a:r>
              <a:rPr sz="1400" b="1" dirty="0">
                <a:latin typeface="Calibri"/>
                <a:cs typeface="Calibri"/>
              </a:rPr>
              <a:t>as  per provision of the</a:t>
            </a:r>
            <a:r>
              <a:rPr sz="1400" b="1" spc="-80" dirty="0">
                <a:latin typeface="Calibri"/>
                <a:cs typeface="Calibri"/>
              </a:rPr>
              <a:t> </a:t>
            </a:r>
            <a:r>
              <a:rPr sz="1400" b="1" dirty="0">
                <a:latin typeface="Calibri"/>
                <a:cs typeface="Calibri"/>
              </a:rPr>
              <a:t>act.</a:t>
            </a:r>
            <a:endParaRPr sz="1400">
              <a:latin typeface="Calibri"/>
              <a:cs typeface="Calibri"/>
            </a:endParaRPr>
          </a:p>
        </p:txBody>
      </p:sp>
      <p:sp>
        <p:nvSpPr>
          <p:cNvPr id="16" name="object 16"/>
          <p:cNvSpPr/>
          <p:nvPr/>
        </p:nvSpPr>
        <p:spPr>
          <a:xfrm>
            <a:off x="5201411" y="1691639"/>
            <a:ext cx="2822447" cy="103784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3857244" y="2232660"/>
            <a:ext cx="1594103" cy="858012"/>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3975353" y="2350770"/>
            <a:ext cx="1358265" cy="622300"/>
          </a:xfrm>
          <a:custGeom>
            <a:avLst/>
            <a:gdLst/>
            <a:ahLst/>
            <a:cxnLst/>
            <a:rect l="l" t="t" r="r" b="b"/>
            <a:pathLst>
              <a:path w="1358264" h="622300">
                <a:moveTo>
                  <a:pt x="1295654" y="0"/>
                </a:moveTo>
                <a:lnTo>
                  <a:pt x="62230" y="0"/>
                </a:lnTo>
                <a:lnTo>
                  <a:pt x="37986" y="4883"/>
                </a:lnTo>
                <a:lnTo>
                  <a:pt x="18208" y="18208"/>
                </a:lnTo>
                <a:lnTo>
                  <a:pt x="4883" y="37986"/>
                </a:lnTo>
                <a:lnTo>
                  <a:pt x="0" y="62229"/>
                </a:lnTo>
                <a:lnTo>
                  <a:pt x="0" y="559562"/>
                </a:lnTo>
                <a:lnTo>
                  <a:pt x="4883" y="583805"/>
                </a:lnTo>
                <a:lnTo>
                  <a:pt x="18208" y="603583"/>
                </a:lnTo>
                <a:lnTo>
                  <a:pt x="37986" y="616908"/>
                </a:lnTo>
                <a:lnTo>
                  <a:pt x="62230" y="621791"/>
                </a:lnTo>
                <a:lnTo>
                  <a:pt x="1295654" y="621791"/>
                </a:lnTo>
                <a:lnTo>
                  <a:pt x="1319897" y="616908"/>
                </a:lnTo>
                <a:lnTo>
                  <a:pt x="1339675" y="603583"/>
                </a:lnTo>
                <a:lnTo>
                  <a:pt x="1353000" y="583805"/>
                </a:lnTo>
                <a:lnTo>
                  <a:pt x="1357884" y="559562"/>
                </a:lnTo>
                <a:lnTo>
                  <a:pt x="1357884" y="62229"/>
                </a:lnTo>
                <a:lnTo>
                  <a:pt x="1353000" y="37986"/>
                </a:lnTo>
                <a:lnTo>
                  <a:pt x="1339675" y="18208"/>
                </a:lnTo>
                <a:lnTo>
                  <a:pt x="1319897" y="4883"/>
                </a:lnTo>
                <a:lnTo>
                  <a:pt x="1295654" y="0"/>
                </a:lnTo>
                <a:close/>
              </a:path>
            </a:pathLst>
          </a:custGeom>
          <a:solidFill>
            <a:srgbClr val="4F81BC"/>
          </a:solidFill>
        </p:spPr>
        <p:txBody>
          <a:bodyPr wrap="square" lIns="0" tIns="0" rIns="0" bIns="0" rtlCol="0"/>
          <a:lstStyle/>
          <a:p>
            <a:endParaRPr/>
          </a:p>
        </p:txBody>
      </p:sp>
      <p:sp>
        <p:nvSpPr>
          <p:cNvPr id="19" name="object 19"/>
          <p:cNvSpPr/>
          <p:nvPr/>
        </p:nvSpPr>
        <p:spPr>
          <a:xfrm>
            <a:off x="3975353" y="2350770"/>
            <a:ext cx="1358265" cy="622300"/>
          </a:xfrm>
          <a:custGeom>
            <a:avLst/>
            <a:gdLst/>
            <a:ahLst/>
            <a:cxnLst/>
            <a:rect l="l" t="t" r="r" b="b"/>
            <a:pathLst>
              <a:path w="1358264" h="622300">
                <a:moveTo>
                  <a:pt x="0" y="62229"/>
                </a:moveTo>
                <a:lnTo>
                  <a:pt x="4883" y="37986"/>
                </a:lnTo>
                <a:lnTo>
                  <a:pt x="18208" y="18208"/>
                </a:lnTo>
                <a:lnTo>
                  <a:pt x="37986" y="4883"/>
                </a:lnTo>
                <a:lnTo>
                  <a:pt x="62230" y="0"/>
                </a:lnTo>
                <a:lnTo>
                  <a:pt x="1295654" y="0"/>
                </a:lnTo>
                <a:lnTo>
                  <a:pt x="1319897" y="4883"/>
                </a:lnTo>
                <a:lnTo>
                  <a:pt x="1339675" y="18208"/>
                </a:lnTo>
                <a:lnTo>
                  <a:pt x="1353000" y="37986"/>
                </a:lnTo>
                <a:lnTo>
                  <a:pt x="1357884" y="62229"/>
                </a:lnTo>
                <a:lnTo>
                  <a:pt x="1357884" y="559562"/>
                </a:lnTo>
                <a:lnTo>
                  <a:pt x="1353000" y="583805"/>
                </a:lnTo>
                <a:lnTo>
                  <a:pt x="1339675" y="603583"/>
                </a:lnTo>
                <a:lnTo>
                  <a:pt x="1319897" y="616908"/>
                </a:lnTo>
                <a:lnTo>
                  <a:pt x="1295654" y="621791"/>
                </a:lnTo>
                <a:lnTo>
                  <a:pt x="62230" y="621791"/>
                </a:lnTo>
                <a:lnTo>
                  <a:pt x="37986" y="616908"/>
                </a:lnTo>
                <a:lnTo>
                  <a:pt x="18208" y="603583"/>
                </a:lnTo>
                <a:lnTo>
                  <a:pt x="4883" y="583805"/>
                </a:lnTo>
                <a:lnTo>
                  <a:pt x="0" y="559562"/>
                </a:lnTo>
                <a:lnTo>
                  <a:pt x="0" y="62229"/>
                </a:lnTo>
                <a:close/>
              </a:path>
            </a:pathLst>
          </a:custGeom>
          <a:ln w="25908">
            <a:solidFill>
              <a:srgbClr val="B8CDE4"/>
            </a:solidFill>
          </a:ln>
        </p:spPr>
        <p:txBody>
          <a:bodyPr wrap="square" lIns="0" tIns="0" rIns="0" bIns="0" rtlCol="0"/>
          <a:lstStyle/>
          <a:p>
            <a:endParaRPr/>
          </a:p>
        </p:txBody>
      </p:sp>
      <p:sp>
        <p:nvSpPr>
          <p:cNvPr id="20" name="object 20"/>
          <p:cNvSpPr txBox="1"/>
          <p:nvPr/>
        </p:nvSpPr>
        <p:spPr>
          <a:xfrm>
            <a:off x="4045458" y="2374849"/>
            <a:ext cx="1216025" cy="483234"/>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Sec</a:t>
            </a:r>
            <a:r>
              <a:rPr sz="3000" spc="-95" dirty="0">
                <a:solidFill>
                  <a:srgbClr val="FFFFFF"/>
                </a:solidFill>
                <a:latin typeface="Calibri"/>
                <a:cs typeface="Calibri"/>
              </a:rPr>
              <a:t> </a:t>
            </a:r>
            <a:r>
              <a:rPr sz="3000" dirty="0">
                <a:solidFill>
                  <a:srgbClr val="FFFFFF"/>
                </a:solidFill>
                <a:latin typeface="Calibri"/>
                <a:cs typeface="Calibri"/>
              </a:rPr>
              <a:t>121</a:t>
            </a:r>
            <a:endParaRPr sz="3000">
              <a:latin typeface="Calibri"/>
              <a:cs typeface="Calibri"/>
            </a:endParaRPr>
          </a:p>
        </p:txBody>
      </p:sp>
      <p:sp>
        <p:nvSpPr>
          <p:cNvPr id="21" name="object 21"/>
          <p:cNvSpPr/>
          <p:nvPr/>
        </p:nvSpPr>
        <p:spPr>
          <a:xfrm>
            <a:off x="5993891" y="2596895"/>
            <a:ext cx="2808732" cy="1496567"/>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6112002" y="2715005"/>
            <a:ext cx="2573020" cy="1260475"/>
          </a:xfrm>
          <a:custGeom>
            <a:avLst/>
            <a:gdLst/>
            <a:ahLst/>
            <a:cxnLst/>
            <a:rect l="l" t="t" r="r" b="b"/>
            <a:pathLst>
              <a:path w="2573020" h="1260475">
                <a:moveTo>
                  <a:pt x="2446528" y="0"/>
                </a:moveTo>
                <a:lnTo>
                  <a:pt x="125984" y="0"/>
                </a:lnTo>
                <a:lnTo>
                  <a:pt x="76938" y="9898"/>
                </a:lnTo>
                <a:lnTo>
                  <a:pt x="36893" y="36893"/>
                </a:lnTo>
                <a:lnTo>
                  <a:pt x="9898" y="76938"/>
                </a:lnTo>
                <a:lnTo>
                  <a:pt x="0" y="125984"/>
                </a:lnTo>
                <a:lnTo>
                  <a:pt x="0" y="1134364"/>
                </a:lnTo>
                <a:lnTo>
                  <a:pt x="9898" y="1183409"/>
                </a:lnTo>
                <a:lnTo>
                  <a:pt x="36893" y="1223454"/>
                </a:lnTo>
                <a:lnTo>
                  <a:pt x="76938" y="1250449"/>
                </a:lnTo>
                <a:lnTo>
                  <a:pt x="125984" y="1260348"/>
                </a:lnTo>
                <a:lnTo>
                  <a:pt x="2446528" y="1260348"/>
                </a:lnTo>
                <a:lnTo>
                  <a:pt x="2495573" y="1250449"/>
                </a:lnTo>
                <a:lnTo>
                  <a:pt x="2535618" y="1223454"/>
                </a:lnTo>
                <a:lnTo>
                  <a:pt x="2562613" y="1183409"/>
                </a:lnTo>
                <a:lnTo>
                  <a:pt x="2572512" y="1134364"/>
                </a:lnTo>
                <a:lnTo>
                  <a:pt x="2572512" y="125984"/>
                </a:lnTo>
                <a:lnTo>
                  <a:pt x="2562613" y="76938"/>
                </a:lnTo>
                <a:lnTo>
                  <a:pt x="2535618" y="36893"/>
                </a:lnTo>
                <a:lnTo>
                  <a:pt x="2495573" y="9898"/>
                </a:lnTo>
                <a:lnTo>
                  <a:pt x="2446528" y="0"/>
                </a:lnTo>
                <a:close/>
              </a:path>
            </a:pathLst>
          </a:custGeom>
          <a:solidFill>
            <a:srgbClr val="FFFFFF">
              <a:alpha val="90194"/>
            </a:srgbClr>
          </a:solidFill>
        </p:spPr>
        <p:txBody>
          <a:bodyPr wrap="square" lIns="0" tIns="0" rIns="0" bIns="0" rtlCol="0"/>
          <a:lstStyle/>
          <a:p>
            <a:endParaRPr/>
          </a:p>
        </p:txBody>
      </p:sp>
      <p:sp>
        <p:nvSpPr>
          <p:cNvPr id="23" name="object 23"/>
          <p:cNvSpPr/>
          <p:nvPr/>
        </p:nvSpPr>
        <p:spPr>
          <a:xfrm>
            <a:off x="6112002" y="2715005"/>
            <a:ext cx="2573020" cy="1260475"/>
          </a:xfrm>
          <a:custGeom>
            <a:avLst/>
            <a:gdLst/>
            <a:ahLst/>
            <a:cxnLst/>
            <a:rect l="l" t="t" r="r" b="b"/>
            <a:pathLst>
              <a:path w="2573020" h="1260475">
                <a:moveTo>
                  <a:pt x="0" y="125984"/>
                </a:moveTo>
                <a:lnTo>
                  <a:pt x="9898" y="76938"/>
                </a:lnTo>
                <a:lnTo>
                  <a:pt x="36893" y="36893"/>
                </a:lnTo>
                <a:lnTo>
                  <a:pt x="76938" y="9898"/>
                </a:lnTo>
                <a:lnTo>
                  <a:pt x="125984" y="0"/>
                </a:lnTo>
                <a:lnTo>
                  <a:pt x="2446528" y="0"/>
                </a:lnTo>
                <a:lnTo>
                  <a:pt x="2495573" y="9898"/>
                </a:lnTo>
                <a:lnTo>
                  <a:pt x="2535618" y="36893"/>
                </a:lnTo>
                <a:lnTo>
                  <a:pt x="2562613" y="76938"/>
                </a:lnTo>
                <a:lnTo>
                  <a:pt x="2572512" y="125984"/>
                </a:lnTo>
                <a:lnTo>
                  <a:pt x="2572512" y="1134364"/>
                </a:lnTo>
                <a:lnTo>
                  <a:pt x="2562613" y="1183409"/>
                </a:lnTo>
                <a:lnTo>
                  <a:pt x="2535618" y="1223454"/>
                </a:lnTo>
                <a:lnTo>
                  <a:pt x="2495573" y="1250449"/>
                </a:lnTo>
                <a:lnTo>
                  <a:pt x="2446528" y="1260348"/>
                </a:lnTo>
                <a:lnTo>
                  <a:pt x="125984" y="1260348"/>
                </a:lnTo>
                <a:lnTo>
                  <a:pt x="76938" y="1250449"/>
                </a:lnTo>
                <a:lnTo>
                  <a:pt x="36893" y="1223454"/>
                </a:lnTo>
                <a:lnTo>
                  <a:pt x="9898" y="1183409"/>
                </a:lnTo>
                <a:lnTo>
                  <a:pt x="0" y="1134364"/>
                </a:lnTo>
                <a:lnTo>
                  <a:pt x="0" y="125984"/>
                </a:lnTo>
                <a:close/>
              </a:path>
            </a:pathLst>
          </a:custGeom>
          <a:ln w="25907">
            <a:solidFill>
              <a:srgbClr val="000000"/>
            </a:solidFill>
          </a:ln>
        </p:spPr>
        <p:txBody>
          <a:bodyPr wrap="square" lIns="0" tIns="0" rIns="0" bIns="0" rtlCol="0"/>
          <a:lstStyle/>
          <a:p>
            <a:endParaRPr/>
          </a:p>
        </p:txBody>
      </p:sp>
      <p:sp>
        <p:nvSpPr>
          <p:cNvPr id="24" name="object 24"/>
          <p:cNvSpPr txBox="1"/>
          <p:nvPr/>
        </p:nvSpPr>
        <p:spPr>
          <a:xfrm>
            <a:off x="6251828" y="2824988"/>
            <a:ext cx="2275840" cy="742950"/>
          </a:xfrm>
          <a:prstGeom prst="rect">
            <a:avLst/>
          </a:prstGeom>
        </p:spPr>
        <p:txBody>
          <a:bodyPr vert="horz" wrap="square" lIns="0" tIns="5715" rIns="0" bIns="0" rtlCol="0">
            <a:spAutoFit/>
          </a:bodyPr>
          <a:lstStyle/>
          <a:p>
            <a:pPr marL="127000" marR="5080" indent="-114300" algn="just">
              <a:lnSpc>
                <a:spcPct val="103400"/>
              </a:lnSpc>
              <a:spcBef>
                <a:spcPts val="45"/>
              </a:spcBef>
              <a:buFont typeface="Calibri"/>
              <a:buChar char="•"/>
              <a:tabLst>
                <a:tab pos="127000" algn="l"/>
              </a:tabLst>
            </a:pPr>
            <a:r>
              <a:rPr sz="1400" b="1" dirty="0">
                <a:latin typeface="Calibri"/>
                <a:cs typeface="Calibri"/>
              </a:rPr>
              <a:t>A </a:t>
            </a:r>
            <a:r>
              <a:rPr sz="1400" b="1" spc="-10" dirty="0">
                <a:latin typeface="Calibri"/>
                <a:cs typeface="Calibri"/>
              </a:rPr>
              <a:t>copy </a:t>
            </a:r>
            <a:r>
              <a:rPr sz="1400" b="1" dirty="0">
                <a:latin typeface="Calibri"/>
                <a:cs typeface="Calibri"/>
              </a:rPr>
              <a:t>of this </a:t>
            </a:r>
            <a:r>
              <a:rPr sz="1400" b="1" spc="-5" dirty="0">
                <a:latin typeface="Calibri"/>
                <a:cs typeface="Calibri"/>
              </a:rPr>
              <a:t>report </a:t>
            </a:r>
            <a:r>
              <a:rPr sz="1400" b="1" dirty="0">
                <a:latin typeface="Calibri"/>
                <a:cs typeface="Calibri"/>
              </a:rPr>
              <a:t>is </a:t>
            </a:r>
            <a:r>
              <a:rPr sz="1400" b="1" spc="-5" dirty="0">
                <a:latin typeface="Calibri"/>
                <a:cs typeface="Calibri"/>
              </a:rPr>
              <a:t>to </a:t>
            </a:r>
            <a:r>
              <a:rPr sz="1400" b="1" dirty="0">
                <a:latin typeface="Calibri"/>
                <a:cs typeface="Calibri"/>
              </a:rPr>
              <a:t>be  </a:t>
            </a:r>
            <a:r>
              <a:rPr sz="1400" b="1" spc="-5" dirty="0">
                <a:latin typeface="Calibri"/>
                <a:cs typeface="Calibri"/>
              </a:rPr>
              <a:t>filed with </a:t>
            </a:r>
            <a:r>
              <a:rPr sz="1400" b="1" spc="-20" dirty="0">
                <a:latin typeface="Calibri"/>
                <a:cs typeface="Calibri"/>
              </a:rPr>
              <a:t>Registrar, </a:t>
            </a:r>
            <a:r>
              <a:rPr sz="1400" b="1" dirty="0">
                <a:latin typeface="Calibri"/>
                <a:cs typeface="Calibri"/>
              </a:rPr>
              <a:t>in </a:t>
            </a:r>
            <a:r>
              <a:rPr sz="1600" b="1" spc="-5" dirty="0">
                <a:latin typeface="Comic Sans MS"/>
                <a:cs typeface="Comic Sans MS"/>
              </a:rPr>
              <a:t>Form  MGT.15,</a:t>
            </a:r>
            <a:r>
              <a:rPr sz="1600" b="1" spc="-425" dirty="0">
                <a:latin typeface="Comic Sans MS"/>
                <a:cs typeface="Comic Sans MS"/>
              </a:rPr>
              <a:t> </a:t>
            </a:r>
            <a:r>
              <a:rPr sz="1400" b="1" dirty="0">
                <a:latin typeface="Calibri"/>
                <a:cs typeface="Calibri"/>
              </a:rPr>
              <a:t>within 30 </a:t>
            </a:r>
            <a:r>
              <a:rPr sz="1400" b="1" spc="-10" dirty="0">
                <a:latin typeface="Calibri"/>
                <a:cs typeface="Calibri"/>
              </a:rPr>
              <a:t>days</a:t>
            </a:r>
            <a:endParaRPr sz="1400">
              <a:latin typeface="Calibri"/>
              <a:cs typeface="Calibri"/>
            </a:endParaRPr>
          </a:p>
        </p:txBody>
      </p:sp>
      <p:sp>
        <p:nvSpPr>
          <p:cNvPr id="25" name="object 25"/>
          <p:cNvSpPr txBox="1"/>
          <p:nvPr/>
        </p:nvSpPr>
        <p:spPr>
          <a:xfrm>
            <a:off x="6366128" y="3530600"/>
            <a:ext cx="176911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of the conclusion of</a:t>
            </a:r>
            <a:r>
              <a:rPr sz="1400" b="1" spc="-120" dirty="0">
                <a:latin typeface="Calibri"/>
                <a:cs typeface="Calibri"/>
              </a:rPr>
              <a:t> </a:t>
            </a:r>
            <a:r>
              <a:rPr sz="1400" b="1" dirty="0">
                <a:latin typeface="Calibri"/>
                <a:cs typeface="Calibri"/>
              </a:rPr>
              <a:t>the</a:t>
            </a:r>
            <a:endParaRPr sz="1400">
              <a:latin typeface="Calibri"/>
              <a:cs typeface="Calibri"/>
            </a:endParaRPr>
          </a:p>
        </p:txBody>
      </p:sp>
      <p:sp>
        <p:nvSpPr>
          <p:cNvPr id="26" name="object 26"/>
          <p:cNvSpPr txBox="1"/>
          <p:nvPr/>
        </p:nvSpPr>
        <p:spPr>
          <a:xfrm>
            <a:off x="6366128" y="3725671"/>
            <a:ext cx="450215" cy="239395"/>
          </a:xfrm>
          <a:prstGeom prst="rect">
            <a:avLst/>
          </a:prstGeom>
        </p:spPr>
        <p:txBody>
          <a:bodyPr vert="horz" wrap="square" lIns="0" tIns="12700" rIns="0" bIns="0" rtlCol="0">
            <a:spAutoFit/>
          </a:bodyPr>
          <a:lstStyle/>
          <a:p>
            <a:pPr marL="12700">
              <a:lnSpc>
                <a:spcPct val="100000"/>
              </a:lnSpc>
              <a:spcBef>
                <a:spcPts val="100"/>
              </a:spcBef>
            </a:pPr>
            <a:r>
              <a:rPr sz="1400" b="1" spc="-15" dirty="0">
                <a:latin typeface="Calibri"/>
                <a:cs typeface="Calibri"/>
              </a:rPr>
              <a:t>A</a:t>
            </a:r>
            <a:r>
              <a:rPr sz="1400" b="1" dirty="0">
                <a:latin typeface="Calibri"/>
                <a:cs typeface="Calibri"/>
              </a:rPr>
              <a:t>GM.</a:t>
            </a:r>
            <a:endParaRPr sz="1400">
              <a:latin typeface="Calibri"/>
              <a:cs typeface="Calibri"/>
            </a:endParaRPr>
          </a:p>
        </p:txBody>
      </p:sp>
      <p:sp>
        <p:nvSpPr>
          <p:cNvPr id="27" name="object 27"/>
          <p:cNvSpPr/>
          <p:nvPr/>
        </p:nvSpPr>
        <p:spPr>
          <a:xfrm>
            <a:off x="7211568" y="3713988"/>
            <a:ext cx="1594103" cy="775716"/>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7329678" y="3832097"/>
            <a:ext cx="1358265" cy="539750"/>
          </a:xfrm>
          <a:custGeom>
            <a:avLst/>
            <a:gdLst/>
            <a:ahLst/>
            <a:cxnLst/>
            <a:rect l="l" t="t" r="r" b="b"/>
            <a:pathLst>
              <a:path w="1358265" h="539750">
                <a:moveTo>
                  <a:pt x="1303908" y="0"/>
                </a:moveTo>
                <a:lnTo>
                  <a:pt x="53975" y="0"/>
                </a:lnTo>
                <a:lnTo>
                  <a:pt x="32950" y="4236"/>
                </a:lnTo>
                <a:lnTo>
                  <a:pt x="15795" y="15795"/>
                </a:lnTo>
                <a:lnTo>
                  <a:pt x="4236" y="32950"/>
                </a:lnTo>
                <a:lnTo>
                  <a:pt x="0" y="53975"/>
                </a:lnTo>
                <a:lnTo>
                  <a:pt x="0" y="485520"/>
                </a:lnTo>
                <a:lnTo>
                  <a:pt x="4236" y="506545"/>
                </a:lnTo>
                <a:lnTo>
                  <a:pt x="15795" y="523700"/>
                </a:lnTo>
                <a:lnTo>
                  <a:pt x="32950" y="535259"/>
                </a:lnTo>
                <a:lnTo>
                  <a:pt x="53975" y="539495"/>
                </a:lnTo>
                <a:lnTo>
                  <a:pt x="1303908" y="539495"/>
                </a:lnTo>
                <a:lnTo>
                  <a:pt x="1324933" y="535259"/>
                </a:lnTo>
                <a:lnTo>
                  <a:pt x="1342088" y="523700"/>
                </a:lnTo>
                <a:lnTo>
                  <a:pt x="1353647" y="506545"/>
                </a:lnTo>
                <a:lnTo>
                  <a:pt x="1357883" y="485520"/>
                </a:lnTo>
                <a:lnTo>
                  <a:pt x="1357883" y="53975"/>
                </a:lnTo>
                <a:lnTo>
                  <a:pt x="1353647" y="32950"/>
                </a:lnTo>
                <a:lnTo>
                  <a:pt x="1342088" y="15795"/>
                </a:lnTo>
                <a:lnTo>
                  <a:pt x="1324933" y="4236"/>
                </a:lnTo>
                <a:lnTo>
                  <a:pt x="1303908" y="0"/>
                </a:lnTo>
                <a:close/>
              </a:path>
            </a:pathLst>
          </a:custGeom>
          <a:solidFill>
            <a:srgbClr val="4F81BC"/>
          </a:solidFill>
        </p:spPr>
        <p:txBody>
          <a:bodyPr wrap="square" lIns="0" tIns="0" rIns="0" bIns="0" rtlCol="0"/>
          <a:lstStyle/>
          <a:p>
            <a:endParaRPr/>
          </a:p>
        </p:txBody>
      </p:sp>
      <p:sp>
        <p:nvSpPr>
          <p:cNvPr id="29" name="object 29"/>
          <p:cNvSpPr/>
          <p:nvPr/>
        </p:nvSpPr>
        <p:spPr>
          <a:xfrm>
            <a:off x="7329678" y="3832097"/>
            <a:ext cx="1358265" cy="539750"/>
          </a:xfrm>
          <a:custGeom>
            <a:avLst/>
            <a:gdLst/>
            <a:ahLst/>
            <a:cxnLst/>
            <a:rect l="l" t="t" r="r" b="b"/>
            <a:pathLst>
              <a:path w="1358265" h="539750">
                <a:moveTo>
                  <a:pt x="0" y="53975"/>
                </a:moveTo>
                <a:lnTo>
                  <a:pt x="4236" y="32950"/>
                </a:lnTo>
                <a:lnTo>
                  <a:pt x="15795" y="15795"/>
                </a:lnTo>
                <a:lnTo>
                  <a:pt x="32950" y="4236"/>
                </a:lnTo>
                <a:lnTo>
                  <a:pt x="53975" y="0"/>
                </a:lnTo>
                <a:lnTo>
                  <a:pt x="1303908" y="0"/>
                </a:lnTo>
                <a:lnTo>
                  <a:pt x="1324933" y="4236"/>
                </a:lnTo>
                <a:lnTo>
                  <a:pt x="1342088" y="15795"/>
                </a:lnTo>
                <a:lnTo>
                  <a:pt x="1353647" y="32950"/>
                </a:lnTo>
                <a:lnTo>
                  <a:pt x="1357883" y="53975"/>
                </a:lnTo>
                <a:lnTo>
                  <a:pt x="1357883" y="485520"/>
                </a:lnTo>
                <a:lnTo>
                  <a:pt x="1353647" y="506545"/>
                </a:lnTo>
                <a:lnTo>
                  <a:pt x="1342088" y="523700"/>
                </a:lnTo>
                <a:lnTo>
                  <a:pt x="1324933" y="535259"/>
                </a:lnTo>
                <a:lnTo>
                  <a:pt x="1303908" y="539495"/>
                </a:lnTo>
                <a:lnTo>
                  <a:pt x="53975" y="539495"/>
                </a:lnTo>
                <a:lnTo>
                  <a:pt x="32950" y="535259"/>
                </a:lnTo>
                <a:lnTo>
                  <a:pt x="15795" y="523700"/>
                </a:lnTo>
                <a:lnTo>
                  <a:pt x="4236" y="506545"/>
                </a:lnTo>
                <a:lnTo>
                  <a:pt x="0" y="485520"/>
                </a:lnTo>
                <a:lnTo>
                  <a:pt x="0" y="53975"/>
                </a:lnTo>
                <a:close/>
              </a:path>
            </a:pathLst>
          </a:custGeom>
          <a:ln w="25908">
            <a:solidFill>
              <a:srgbClr val="B8CDE4"/>
            </a:solidFill>
          </a:ln>
        </p:spPr>
        <p:txBody>
          <a:bodyPr wrap="square" lIns="0" tIns="0" rIns="0" bIns="0" rtlCol="0"/>
          <a:lstStyle/>
          <a:p>
            <a:endParaRPr/>
          </a:p>
        </p:txBody>
      </p:sp>
      <p:sp>
        <p:nvSpPr>
          <p:cNvPr id="30" name="object 30"/>
          <p:cNvSpPr txBox="1"/>
          <p:nvPr/>
        </p:nvSpPr>
        <p:spPr>
          <a:xfrm>
            <a:off x="7399781" y="3815588"/>
            <a:ext cx="12160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Calibri"/>
                <a:cs typeface="Calibri"/>
              </a:rPr>
              <a:t>Sec</a:t>
            </a:r>
            <a:r>
              <a:rPr sz="3000" spc="-90" dirty="0">
                <a:solidFill>
                  <a:srgbClr val="FFFFFF"/>
                </a:solidFill>
                <a:latin typeface="Calibri"/>
                <a:cs typeface="Calibri"/>
              </a:rPr>
              <a:t> </a:t>
            </a:r>
            <a:r>
              <a:rPr sz="3000" dirty="0">
                <a:solidFill>
                  <a:srgbClr val="FFFFFF"/>
                </a:solidFill>
                <a:latin typeface="Calibri"/>
                <a:cs typeface="Calibri"/>
              </a:rPr>
              <a:t>121</a:t>
            </a:r>
            <a:endParaRPr sz="3000">
              <a:latin typeface="Calibri"/>
              <a:cs typeface="Calibri"/>
            </a:endParaRPr>
          </a:p>
        </p:txBody>
      </p:sp>
      <p:sp>
        <p:nvSpPr>
          <p:cNvPr id="31" name="object 31"/>
          <p:cNvSpPr/>
          <p:nvPr/>
        </p:nvSpPr>
        <p:spPr>
          <a:xfrm>
            <a:off x="563850" y="5350975"/>
            <a:ext cx="7804462" cy="1302596"/>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643890" y="5430773"/>
            <a:ext cx="7644765" cy="1143000"/>
          </a:xfrm>
          <a:custGeom>
            <a:avLst/>
            <a:gdLst/>
            <a:ahLst/>
            <a:cxnLst/>
            <a:rect l="l" t="t" r="r" b="b"/>
            <a:pathLst>
              <a:path w="7644765" h="1143000">
                <a:moveTo>
                  <a:pt x="2228848" y="1141730"/>
                </a:moveTo>
                <a:lnTo>
                  <a:pt x="1593343" y="1141730"/>
                </a:lnTo>
                <a:lnTo>
                  <a:pt x="1671366" y="1143000"/>
                </a:lnTo>
                <a:lnTo>
                  <a:pt x="2150825" y="1143000"/>
                </a:lnTo>
                <a:lnTo>
                  <a:pt x="2228848" y="1141730"/>
                </a:lnTo>
                <a:close/>
              </a:path>
              <a:path w="7644765" h="1143000">
                <a:moveTo>
                  <a:pt x="0" y="114300"/>
                </a:moveTo>
                <a:lnTo>
                  <a:pt x="0" y="1028700"/>
                </a:lnTo>
                <a:lnTo>
                  <a:pt x="1676" y="1033780"/>
                </a:lnTo>
                <a:lnTo>
                  <a:pt x="6661" y="1038860"/>
                </a:lnTo>
                <a:lnTo>
                  <a:pt x="14889" y="1043939"/>
                </a:lnTo>
                <a:lnTo>
                  <a:pt x="26293" y="1047750"/>
                </a:lnTo>
                <a:lnTo>
                  <a:pt x="40807" y="1052830"/>
                </a:lnTo>
                <a:lnTo>
                  <a:pt x="58364" y="1057910"/>
                </a:lnTo>
                <a:lnTo>
                  <a:pt x="78899" y="1061720"/>
                </a:lnTo>
                <a:lnTo>
                  <a:pt x="102345" y="1066800"/>
                </a:lnTo>
                <a:lnTo>
                  <a:pt x="128635" y="1070610"/>
                </a:lnTo>
                <a:lnTo>
                  <a:pt x="157703" y="1074420"/>
                </a:lnTo>
                <a:lnTo>
                  <a:pt x="189483" y="1079500"/>
                </a:lnTo>
                <a:lnTo>
                  <a:pt x="223909" y="1083310"/>
                </a:lnTo>
                <a:lnTo>
                  <a:pt x="300432" y="1090930"/>
                </a:lnTo>
                <a:lnTo>
                  <a:pt x="433400" y="1102360"/>
                </a:lnTo>
                <a:lnTo>
                  <a:pt x="482307" y="1104900"/>
                </a:lnTo>
                <a:lnTo>
                  <a:pt x="533395" y="1108710"/>
                </a:lnTo>
                <a:lnTo>
                  <a:pt x="586598" y="1111250"/>
                </a:lnTo>
                <a:lnTo>
                  <a:pt x="641849" y="1115060"/>
                </a:lnTo>
                <a:lnTo>
                  <a:pt x="1080403" y="1132839"/>
                </a:lnTo>
                <a:lnTo>
                  <a:pt x="1220361" y="1135380"/>
                </a:lnTo>
                <a:lnTo>
                  <a:pt x="1292452" y="1137920"/>
                </a:lnTo>
                <a:lnTo>
                  <a:pt x="1516374" y="1141730"/>
                </a:lnTo>
                <a:lnTo>
                  <a:pt x="2305817" y="1141730"/>
                </a:lnTo>
                <a:lnTo>
                  <a:pt x="2529739" y="1137920"/>
                </a:lnTo>
                <a:lnTo>
                  <a:pt x="2601830" y="1135380"/>
                </a:lnTo>
                <a:lnTo>
                  <a:pt x="2741788" y="1132839"/>
                </a:lnTo>
                <a:lnTo>
                  <a:pt x="3180342" y="1115060"/>
                </a:lnTo>
                <a:lnTo>
                  <a:pt x="3235593" y="1111250"/>
                </a:lnTo>
                <a:lnTo>
                  <a:pt x="3288796" y="1108710"/>
                </a:lnTo>
                <a:lnTo>
                  <a:pt x="3339884" y="1104900"/>
                </a:lnTo>
                <a:lnTo>
                  <a:pt x="3388791" y="1102360"/>
                </a:lnTo>
                <a:lnTo>
                  <a:pt x="3521759" y="1090930"/>
                </a:lnTo>
                <a:lnTo>
                  <a:pt x="3598282" y="1083310"/>
                </a:lnTo>
                <a:lnTo>
                  <a:pt x="3632708" y="1079500"/>
                </a:lnTo>
                <a:lnTo>
                  <a:pt x="3664488" y="1074420"/>
                </a:lnTo>
                <a:lnTo>
                  <a:pt x="3693556" y="1070610"/>
                </a:lnTo>
                <a:lnTo>
                  <a:pt x="3719846" y="1066800"/>
                </a:lnTo>
                <a:lnTo>
                  <a:pt x="3743292" y="1061720"/>
                </a:lnTo>
                <a:lnTo>
                  <a:pt x="3763827" y="1057910"/>
                </a:lnTo>
                <a:lnTo>
                  <a:pt x="3781384" y="1052830"/>
                </a:lnTo>
                <a:lnTo>
                  <a:pt x="3795898" y="1047750"/>
                </a:lnTo>
                <a:lnTo>
                  <a:pt x="3807302" y="1043939"/>
                </a:lnTo>
                <a:lnTo>
                  <a:pt x="3815530" y="1038860"/>
                </a:lnTo>
                <a:lnTo>
                  <a:pt x="3820515" y="1033780"/>
                </a:lnTo>
                <a:lnTo>
                  <a:pt x="3823868" y="1024889"/>
                </a:lnTo>
                <a:lnTo>
                  <a:pt x="3828853" y="1019810"/>
                </a:lnTo>
                <a:lnTo>
                  <a:pt x="3837081" y="1014730"/>
                </a:lnTo>
                <a:lnTo>
                  <a:pt x="3848485" y="1010919"/>
                </a:lnTo>
                <a:lnTo>
                  <a:pt x="3862999" y="1005839"/>
                </a:lnTo>
                <a:lnTo>
                  <a:pt x="3880556" y="1000760"/>
                </a:lnTo>
                <a:lnTo>
                  <a:pt x="3901091" y="996950"/>
                </a:lnTo>
                <a:lnTo>
                  <a:pt x="3924537" y="991869"/>
                </a:lnTo>
                <a:lnTo>
                  <a:pt x="3950827" y="988060"/>
                </a:lnTo>
                <a:lnTo>
                  <a:pt x="3979895" y="984250"/>
                </a:lnTo>
                <a:lnTo>
                  <a:pt x="4011675" y="979169"/>
                </a:lnTo>
                <a:lnTo>
                  <a:pt x="4083106" y="971550"/>
                </a:lnTo>
                <a:lnTo>
                  <a:pt x="4255592" y="956310"/>
                </a:lnTo>
                <a:lnTo>
                  <a:pt x="4304499" y="953769"/>
                </a:lnTo>
                <a:lnTo>
                  <a:pt x="4355587" y="949960"/>
                </a:lnTo>
                <a:lnTo>
                  <a:pt x="4408790" y="947419"/>
                </a:lnTo>
                <a:lnTo>
                  <a:pt x="4464041" y="943610"/>
                </a:lnTo>
                <a:lnTo>
                  <a:pt x="4902595" y="925829"/>
                </a:lnTo>
                <a:lnTo>
                  <a:pt x="5042553" y="923289"/>
                </a:lnTo>
                <a:lnTo>
                  <a:pt x="5114644" y="920750"/>
                </a:lnTo>
                <a:lnTo>
                  <a:pt x="5338566" y="916939"/>
                </a:lnTo>
                <a:lnTo>
                  <a:pt x="5415535" y="916939"/>
                </a:lnTo>
                <a:lnTo>
                  <a:pt x="5493558" y="915669"/>
                </a:lnTo>
                <a:lnTo>
                  <a:pt x="5652501" y="915669"/>
                </a:lnTo>
                <a:lnTo>
                  <a:pt x="5733288" y="914400"/>
                </a:lnTo>
                <a:lnTo>
                  <a:pt x="7644383" y="914400"/>
                </a:lnTo>
                <a:lnTo>
                  <a:pt x="7644383" y="228600"/>
                </a:lnTo>
                <a:lnTo>
                  <a:pt x="1671366" y="228600"/>
                </a:lnTo>
                <a:lnTo>
                  <a:pt x="1593343" y="227330"/>
                </a:lnTo>
                <a:lnTo>
                  <a:pt x="1516374" y="227330"/>
                </a:lnTo>
                <a:lnTo>
                  <a:pt x="1292452" y="223519"/>
                </a:lnTo>
                <a:lnTo>
                  <a:pt x="1220361" y="220980"/>
                </a:lnTo>
                <a:lnTo>
                  <a:pt x="1080403" y="218440"/>
                </a:lnTo>
                <a:lnTo>
                  <a:pt x="641849" y="200659"/>
                </a:lnTo>
                <a:lnTo>
                  <a:pt x="586598" y="196850"/>
                </a:lnTo>
                <a:lnTo>
                  <a:pt x="533395" y="194309"/>
                </a:lnTo>
                <a:lnTo>
                  <a:pt x="482307" y="190500"/>
                </a:lnTo>
                <a:lnTo>
                  <a:pt x="433400" y="187959"/>
                </a:lnTo>
                <a:lnTo>
                  <a:pt x="300432" y="176530"/>
                </a:lnTo>
                <a:lnTo>
                  <a:pt x="223909" y="168909"/>
                </a:lnTo>
                <a:lnTo>
                  <a:pt x="189483" y="165100"/>
                </a:lnTo>
                <a:lnTo>
                  <a:pt x="157703" y="160019"/>
                </a:lnTo>
                <a:lnTo>
                  <a:pt x="128635" y="156209"/>
                </a:lnTo>
                <a:lnTo>
                  <a:pt x="102345" y="152400"/>
                </a:lnTo>
                <a:lnTo>
                  <a:pt x="78899" y="147319"/>
                </a:lnTo>
                <a:lnTo>
                  <a:pt x="58364" y="143509"/>
                </a:lnTo>
                <a:lnTo>
                  <a:pt x="40807" y="138430"/>
                </a:lnTo>
                <a:lnTo>
                  <a:pt x="26293" y="133350"/>
                </a:lnTo>
                <a:lnTo>
                  <a:pt x="14889" y="129540"/>
                </a:lnTo>
                <a:lnTo>
                  <a:pt x="6661" y="124459"/>
                </a:lnTo>
                <a:lnTo>
                  <a:pt x="1676" y="119380"/>
                </a:lnTo>
                <a:lnTo>
                  <a:pt x="0" y="114300"/>
                </a:lnTo>
                <a:close/>
              </a:path>
              <a:path w="7644765" h="1143000">
                <a:moveTo>
                  <a:pt x="7644383" y="914400"/>
                </a:moveTo>
                <a:lnTo>
                  <a:pt x="5733288" y="914400"/>
                </a:lnTo>
                <a:lnTo>
                  <a:pt x="5814074" y="915669"/>
                </a:lnTo>
                <a:lnTo>
                  <a:pt x="5973017" y="915669"/>
                </a:lnTo>
                <a:lnTo>
                  <a:pt x="6051040" y="916939"/>
                </a:lnTo>
                <a:lnTo>
                  <a:pt x="6128009" y="916939"/>
                </a:lnTo>
                <a:lnTo>
                  <a:pt x="6351931" y="920750"/>
                </a:lnTo>
                <a:lnTo>
                  <a:pt x="6424022" y="923289"/>
                </a:lnTo>
                <a:lnTo>
                  <a:pt x="6563980" y="925829"/>
                </a:lnTo>
                <a:lnTo>
                  <a:pt x="7002534" y="943610"/>
                </a:lnTo>
                <a:lnTo>
                  <a:pt x="7057785" y="947419"/>
                </a:lnTo>
                <a:lnTo>
                  <a:pt x="7110988" y="949960"/>
                </a:lnTo>
                <a:lnTo>
                  <a:pt x="7162076" y="953769"/>
                </a:lnTo>
                <a:lnTo>
                  <a:pt x="7210983" y="956310"/>
                </a:lnTo>
                <a:lnTo>
                  <a:pt x="7383469" y="971550"/>
                </a:lnTo>
                <a:lnTo>
                  <a:pt x="7454900" y="979169"/>
                </a:lnTo>
                <a:lnTo>
                  <a:pt x="7486680" y="984250"/>
                </a:lnTo>
                <a:lnTo>
                  <a:pt x="7515748" y="988060"/>
                </a:lnTo>
                <a:lnTo>
                  <a:pt x="7542038" y="991869"/>
                </a:lnTo>
                <a:lnTo>
                  <a:pt x="7565484" y="996950"/>
                </a:lnTo>
                <a:lnTo>
                  <a:pt x="7586019" y="1000760"/>
                </a:lnTo>
                <a:lnTo>
                  <a:pt x="7603576" y="1005839"/>
                </a:lnTo>
                <a:lnTo>
                  <a:pt x="7618090" y="1010919"/>
                </a:lnTo>
                <a:lnTo>
                  <a:pt x="7629494" y="1014730"/>
                </a:lnTo>
                <a:lnTo>
                  <a:pt x="7637722" y="1019810"/>
                </a:lnTo>
                <a:lnTo>
                  <a:pt x="7642707" y="1024889"/>
                </a:lnTo>
                <a:lnTo>
                  <a:pt x="7644383" y="1028700"/>
                </a:lnTo>
                <a:lnTo>
                  <a:pt x="7644383" y="914400"/>
                </a:lnTo>
                <a:close/>
              </a:path>
              <a:path w="7644765" h="1143000">
                <a:moveTo>
                  <a:pt x="6128009" y="2540"/>
                </a:moveTo>
                <a:lnTo>
                  <a:pt x="5338566" y="2540"/>
                </a:lnTo>
                <a:lnTo>
                  <a:pt x="5114644" y="6350"/>
                </a:lnTo>
                <a:lnTo>
                  <a:pt x="5042553" y="8890"/>
                </a:lnTo>
                <a:lnTo>
                  <a:pt x="4902595" y="11430"/>
                </a:lnTo>
                <a:lnTo>
                  <a:pt x="4464041" y="29209"/>
                </a:lnTo>
                <a:lnTo>
                  <a:pt x="4408790" y="33019"/>
                </a:lnTo>
                <a:lnTo>
                  <a:pt x="4355587" y="35559"/>
                </a:lnTo>
                <a:lnTo>
                  <a:pt x="4304499" y="39369"/>
                </a:lnTo>
                <a:lnTo>
                  <a:pt x="4255592" y="41909"/>
                </a:lnTo>
                <a:lnTo>
                  <a:pt x="4083106" y="57150"/>
                </a:lnTo>
                <a:lnTo>
                  <a:pt x="4011675" y="64769"/>
                </a:lnTo>
                <a:lnTo>
                  <a:pt x="3979895" y="69850"/>
                </a:lnTo>
                <a:lnTo>
                  <a:pt x="3950827" y="73659"/>
                </a:lnTo>
                <a:lnTo>
                  <a:pt x="3924537" y="77469"/>
                </a:lnTo>
                <a:lnTo>
                  <a:pt x="3901091" y="82550"/>
                </a:lnTo>
                <a:lnTo>
                  <a:pt x="3880556" y="86359"/>
                </a:lnTo>
                <a:lnTo>
                  <a:pt x="3862999" y="91440"/>
                </a:lnTo>
                <a:lnTo>
                  <a:pt x="3848485" y="96519"/>
                </a:lnTo>
                <a:lnTo>
                  <a:pt x="3837081" y="100330"/>
                </a:lnTo>
                <a:lnTo>
                  <a:pt x="3828853" y="105409"/>
                </a:lnTo>
                <a:lnTo>
                  <a:pt x="3823868" y="110490"/>
                </a:lnTo>
                <a:lnTo>
                  <a:pt x="3820515" y="119380"/>
                </a:lnTo>
                <a:lnTo>
                  <a:pt x="3815530" y="124459"/>
                </a:lnTo>
                <a:lnTo>
                  <a:pt x="3807302" y="129540"/>
                </a:lnTo>
                <a:lnTo>
                  <a:pt x="3795898" y="133350"/>
                </a:lnTo>
                <a:lnTo>
                  <a:pt x="3781384" y="138430"/>
                </a:lnTo>
                <a:lnTo>
                  <a:pt x="3763827" y="143509"/>
                </a:lnTo>
                <a:lnTo>
                  <a:pt x="3743292" y="147319"/>
                </a:lnTo>
                <a:lnTo>
                  <a:pt x="3719846" y="152400"/>
                </a:lnTo>
                <a:lnTo>
                  <a:pt x="3693556" y="156209"/>
                </a:lnTo>
                <a:lnTo>
                  <a:pt x="3664488" y="160019"/>
                </a:lnTo>
                <a:lnTo>
                  <a:pt x="3632708" y="165100"/>
                </a:lnTo>
                <a:lnTo>
                  <a:pt x="3598282" y="168909"/>
                </a:lnTo>
                <a:lnTo>
                  <a:pt x="3521759" y="176530"/>
                </a:lnTo>
                <a:lnTo>
                  <a:pt x="3388791" y="187959"/>
                </a:lnTo>
                <a:lnTo>
                  <a:pt x="3339884" y="190500"/>
                </a:lnTo>
                <a:lnTo>
                  <a:pt x="3288796" y="194309"/>
                </a:lnTo>
                <a:lnTo>
                  <a:pt x="3235593" y="196850"/>
                </a:lnTo>
                <a:lnTo>
                  <a:pt x="3180342" y="200659"/>
                </a:lnTo>
                <a:lnTo>
                  <a:pt x="2741788" y="218440"/>
                </a:lnTo>
                <a:lnTo>
                  <a:pt x="2601830" y="220980"/>
                </a:lnTo>
                <a:lnTo>
                  <a:pt x="2529739" y="223519"/>
                </a:lnTo>
                <a:lnTo>
                  <a:pt x="2305817" y="227330"/>
                </a:lnTo>
                <a:lnTo>
                  <a:pt x="2228848" y="227330"/>
                </a:lnTo>
                <a:lnTo>
                  <a:pt x="2150825" y="228600"/>
                </a:lnTo>
                <a:lnTo>
                  <a:pt x="7644383" y="228600"/>
                </a:lnTo>
                <a:lnTo>
                  <a:pt x="7644383" y="114300"/>
                </a:lnTo>
                <a:lnTo>
                  <a:pt x="7642707" y="110490"/>
                </a:lnTo>
                <a:lnTo>
                  <a:pt x="7637722" y="105409"/>
                </a:lnTo>
                <a:lnTo>
                  <a:pt x="7629494" y="100330"/>
                </a:lnTo>
                <a:lnTo>
                  <a:pt x="7618090" y="96519"/>
                </a:lnTo>
                <a:lnTo>
                  <a:pt x="7603576" y="91440"/>
                </a:lnTo>
                <a:lnTo>
                  <a:pt x="7586019" y="86359"/>
                </a:lnTo>
                <a:lnTo>
                  <a:pt x="7565484" y="82550"/>
                </a:lnTo>
                <a:lnTo>
                  <a:pt x="7542038" y="77469"/>
                </a:lnTo>
                <a:lnTo>
                  <a:pt x="7515748" y="73659"/>
                </a:lnTo>
                <a:lnTo>
                  <a:pt x="7486680" y="69850"/>
                </a:lnTo>
                <a:lnTo>
                  <a:pt x="7454900" y="64769"/>
                </a:lnTo>
                <a:lnTo>
                  <a:pt x="7383469" y="57150"/>
                </a:lnTo>
                <a:lnTo>
                  <a:pt x="7210983" y="41909"/>
                </a:lnTo>
                <a:lnTo>
                  <a:pt x="7162076" y="39369"/>
                </a:lnTo>
                <a:lnTo>
                  <a:pt x="7110988" y="35559"/>
                </a:lnTo>
                <a:lnTo>
                  <a:pt x="7057785" y="33019"/>
                </a:lnTo>
                <a:lnTo>
                  <a:pt x="7002534" y="29209"/>
                </a:lnTo>
                <a:lnTo>
                  <a:pt x="6563980" y="11430"/>
                </a:lnTo>
                <a:lnTo>
                  <a:pt x="6424022" y="8890"/>
                </a:lnTo>
                <a:lnTo>
                  <a:pt x="6351931" y="6350"/>
                </a:lnTo>
                <a:lnTo>
                  <a:pt x="6128009" y="2540"/>
                </a:lnTo>
                <a:close/>
              </a:path>
              <a:path w="7644765" h="1143000">
                <a:moveTo>
                  <a:pt x="5973017" y="1269"/>
                </a:moveTo>
                <a:lnTo>
                  <a:pt x="5493558" y="1269"/>
                </a:lnTo>
                <a:lnTo>
                  <a:pt x="5415535" y="2540"/>
                </a:lnTo>
                <a:lnTo>
                  <a:pt x="6051040" y="2540"/>
                </a:lnTo>
                <a:lnTo>
                  <a:pt x="5973017" y="1269"/>
                </a:lnTo>
                <a:close/>
              </a:path>
              <a:path w="7644765" h="1143000">
                <a:moveTo>
                  <a:pt x="5733288" y="0"/>
                </a:moveTo>
                <a:lnTo>
                  <a:pt x="5652501" y="1269"/>
                </a:lnTo>
                <a:lnTo>
                  <a:pt x="5814074" y="1269"/>
                </a:lnTo>
                <a:lnTo>
                  <a:pt x="5733288" y="0"/>
                </a:lnTo>
                <a:close/>
              </a:path>
            </a:pathLst>
          </a:custGeom>
          <a:solidFill>
            <a:srgbClr val="F1DCDB"/>
          </a:solidFill>
        </p:spPr>
        <p:txBody>
          <a:bodyPr wrap="square" lIns="0" tIns="0" rIns="0" bIns="0" rtlCol="0"/>
          <a:lstStyle/>
          <a:p>
            <a:endParaRPr/>
          </a:p>
        </p:txBody>
      </p:sp>
      <p:sp>
        <p:nvSpPr>
          <p:cNvPr id="33" name="object 33"/>
          <p:cNvSpPr/>
          <p:nvPr/>
        </p:nvSpPr>
        <p:spPr>
          <a:xfrm>
            <a:off x="643890" y="5430773"/>
            <a:ext cx="7644765" cy="1143000"/>
          </a:xfrm>
          <a:custGeom>
            <a:avLst/>
            <a:gdLst/>
            <a:ahLst/>
            <a:cxnLst/>
            <a:rect l="l" t="t" r="r" b="b"/>
            <a:pathLst>
              <a:path w="7644765" h="1143000">
                <a:moveTo>
                  <a:pt x="0" y="114300"/>
                </a:moveTo>
                <a:lnTo>
                  <a:pt x="40807" y="137908"/>
                </a:lnTo>
                <a:lnTo>
                  <a:pt x="78899" y="146911"/>
                </a:lnTo>
                <a:lnTo>
                  <a:pt x="128635" y="155613"/>
                </a:lnTo>
                <a:lnTo>
                  <a:pt x="189483" y="163984"/>
                </a:lnTo>
                <a:lnTo>
                  <a:pt x="260914" y="171991"/>
                </a:lnTo>
                <a:lnTo>
                  <a:pt x="300432" y="175849"/>
                </a:lnTo>
                <a:lnTo>
                  <a:pt x="342397" y="179604"/>
                </a:lnTo>
                <a:lnTo>
                  <a:pt x="386742" y="183252"/>
                </a:lnTo>
                <a:lnTo>
                  <a:pt x="433400" y="186790"/>
                </a:lnTo>
                <a:lnTo>
                  <a:pt x="482307" y="190213"/>
                </a:lnTo>
                <a:lnTo>
                  <a:pt x="533395" y="193517"/>
                </a:lnTo>
                <a:lnTo>
                  <a:pt x="586598" y="196699"/>
                </a:lnTo>
                <a:lnTo>
                  <a:pt x="641849" y="199755"/>
                </a:lnTo>
                <a:lnTo>
                  <a:pt x="699083" y="202680"/>
                </a:lnTo>
                <a:lnTo>
                  <a:pt x="758233" y="205470"/>
                </a:lnTo>
                <a:lnTo>
                  <a:pt x="819233" y="208122"/>
                </a:lnTo>
                <a:lnTo>
                  <a:pt x="882016" y="210632"/>
                </a:lnTo>
                <a:lnTo>
                  <a:pt x="946516" y="212995"/>
                </a:lnTo>
                <a:lnTo>
                  <a:pt x="1012667" y="215209"/>
                </a:lnTo>
                <a:lnTo>
                  <a:pt x="1080403" y="217267"/>
                </a:lnTo>
                <a:lnTo>
                  <a:pt x="1149656" y="219168"/>
                </a:lnTo>
                <a:lnTo>
                  <a:pt x="1220361" y="220906"/>
                </a:lnTo>
                <a:lnTo>
                  <a:pt x="1292452" y="222479"/>
                </a:lnTo>
                <a:lnTo>
                  <a:pt x="1365862" y="223881"/>
                </a:lnTo>
                <a:lnTo>
                  <a:pt x="1440525" y="225109"/>
                </a:lnTo>
                <a:lnTo>
                  <a:pt x="1516374" y="226159"/>
                </a:lnTo>
                <a:lnTo>
                  <a:pt x="1593343" y="227027"/>
                </a:lnTo>
                <a:lnTo>
                  <a:pt x="1671366" y="227709"/>
                </a:lnTo>
                <a:lnTo>
                  <a:pt x="1750377" y="228201"/>
                </a:lnTo>
                <a:lnTo>
                  <a:pt x="1830309" y="228499"/>
                </a:lnTo>
                <a:lnTo>
                  <a:pt x="1911096" y="228600"/>
                </a:lnTo>
                <a:lnTo>
                  <a:pt x="1991882" y="228499"/>
                </a:lnTo>
                <a:lnTo>
                  <a:pt x="2071814" y="228201"/>
                </a:lnTo>
                <a:lnTo>
                  <a:pt x="2150825" y="227709"/>
                </a:lnTo>
                <a:lnTo>
                  <a:pt x="2228848" y="227027"/>
                </a:lnTo>
                <a:lnTo>
                  <a:pt x="2305817" y="226159"/>
                </a:lnTo>
                <a:lnTo>
                  <a:pt x="2381666" y="225109"/>
                </a:lnTo>
                <a:lnTo>
                  <a:pt x="2456329" y="223881"/>
                </a:lnTo>
                <a:lnTo>
                  <a:pt x="2529739" y="222479"/>
                </a:lnTo>
                <a:lnTo>
                  <a:pt x="2601830" y="220906"/>
                </a:lnTo>
                <a:lnTo>
                  <a:pt x="2672535" y="219168"/>
                </a:lnTo>
                <a:lnTo>
                  <a:pt x="2741788" y="217267"/>
                </a:lnTo>
                <a:lnTo>
                  <a:pt x="2809524" y="215209"/>
                </a:lnTo>
                <a:lnTo>
                  <a:pt x="2875675" y="212995"/>
                </a:lnTo>
                <a:lnTo>
                  <a:pt x="2940175" y="210632"/>
                </a:lnTo>
                <a:lnTo>
                  <a:pt x="3002958" y="208122"/>
                </a:lnTo>
                <a:lnTo>
                  <a:pt x="3063958" y="205470"/>
                </a:lnTo>
                <a:lnTo>
                  <a:pt x="3123108" y="202680"/>
                </a:lnTo>
                <a:lnTo>
                  <a:pt x="3180342" y="199755"/>
                </a:lnTo>
                <a:lnTo>
                  <a:pt x="3235593" y="196699"/>
                </a:lnTo>
                <a:lnTo>
                  <a:pt x="3288796" y="193517"/>
                </a:lnTo>
                <a:lnTo>
                  <a:pt x="3339884" y="190213"/>
                </a:lnTo>
                <a:lnTo>
                  <a:pt x="3388791" y="186790"/>
                </a:lnTo>
                <a:lnTo>
                  <a:pt x="3435449" y="183252"/>
                </a:lnTo>
                <a:lnTo>
                  <a:pt x="3479794" y="179604"/>
                </a:lnTo>
                <a:lnTo>
                  <a:pt x="3521759" y="175849"/>
                </a:lnTo>
                <a:lnTo>
                  <a:pt x="3561277" y="171991"/>
                </a:lnTo>
                <a:lnTo>
                  <a:pt x="3632708" y="163984"/>
                </a:lnTo>
                <a:lnTo>
                  <a:pt x="3693556" y="155613"/>
                </a:lnTo>
                <a:lnTo>
                  <a:pt x="3743292" y="146911"/>
                </a:lnTo>
                <a:lnTo>
                  <a:pt x="3781384" y="137908"/>
                </a:lnTo>
                <a:lnTo>
                  <a:pt x="3820515" y="119132"/>
                </a:lnTo>
                <a:lnTo>
                  <a:pt x="3822192" y="114300"/>
                </a:lnTo>
                <a:lnTo>
                  <a:pt x="3823868" y="109468"/>
                </a:lnTo>
                <a:lnTo>
                  <a:pt x="3862999" y="90694"/>
                </a:lnTo>
                <a:lnTo>
                  <a:pt x="3901091" y="81693"/>
                </a:lnTo>
                <a:lnTo>
                  <a:pt x="3950827" y="72991"/>
                </a:lnTo>
                <a:lnTo>
                  <a:pt x="4011675" y="64621"/>
                </a:lnTo>
                <a:lnTo>
                  <a:pt x="4083106" y="56613"/>
                </a:lnTo>
                <a:lnTo>
                  <a:pt x="4122624" y="52756"/>
                </a:lnTo>
                <a:lnTo>
                  <a:pt x="4164589" y="49001"/>
                </a:lnTo>
                <a:lnTo>
                  <a:pt x="4208934" y="45352"/>
                </a:lnTo>
                <a:lnTo>
                  <a:pt x="4255592" y="41814"/>
                </a:lnTo>
                <a:lnTo>
                  <a:pt x="4304499" y="38391"/>
                </a:lnTo>
                <a:lnTo>
                  <a:pt x="4355587" y="35087"/>
                </a:lnTo>
                <a:lnTo>
                  <a:pt x="4408790" y="31904"/>
                </a:lnTo>
                <a:lnTo>
                  <a:pt x="4464041" y="28849"/>
                </a:lnTo>
                <a:lnTo>
                  <a:pt x="4521275" y="25923"/>
                </a:lnTo>
                <a:lnTo>
                  <a:pt x="4580425" y="23133"/>
                </a:lnTo>
                <a:lnTo>
                  <a:pt x="4641425" y="20480"/>
                </a:lnTo>
                <a:lnTo>
                  <a:pt x="4704208" y="17970"/>
                </a:lnTo>
                <a:lnTo>
                  <a:pt x="4768708" y="15606"/>
                </a:lnTo>
                <a:lnTo>
                  <a:pt x="4834859" y="13393"/>
                </a:lnTo>
                <a:lnTo>
                  <a:pt x="4902595" y="11334"/>
                </a:lnTo>
                <a:lnTo>
                  <a:pt x="4971848" y="9433"/>
                </a:lnTo>
                <a:lnTo>
                  <a:pt x="5042553" y="7694"/>
                </a:lnTo>
                <a:lnTo>
                  <a:pt x="5114644" y="6121"/>
                </a:lnTo>
                <a:lnTo>
                  <a:pt x="5188054" y="4719"/>
                </a:lnTo>
                <a:lnTo>
                  <a:pt x="5262717" y="3491"/>
                </a:lnTo>
                <a:lnTo>
                  <a:pt x="5338566" y="2441"/>
                </a:lnTo>
                <a:lnTo>
                  <a:pt x="5415535" y="1572"/>
                </a:lnTo>
                <a:lnTo>
                  <a:pt x="5493558" y="890"/>
                </a:lnTo>
                <a:lnTo>
                  <a:pt x="5572569" y="398"/>
                </a:lnTo>
                <a:lnTo>
                  <a:pt x="5652501" y="100"/>
                </a:lnTo>
                <a:lnTo>
                  <a:pt x="5733288" y="0"/>
                </a:lnTo>
                <a:lnTo>
                  <a:pt x="5814074" y="100"/>
                </a:lnTo>
                <a:lnTo>
                  <a:pt x="5894006" y="398"/>
                </a:lnTo>
                <a:lnTo>
                  <a:pt x="5973017" y="890"/>
                </a:lnTo>
                <a:lnTo>
                  <a:pt x="6051040" y="1572"/>
                </a:lnTo>
                <a:lnTo>
                  <a:pt x="6128009" y="2441"/>
                </a:lnTo>
                <a:lnTo>
                  <a:pt x="6203858" y="3491"/>
                </a:lnTo>
                <a:lnTo>
                  <a:pt x="6278521" y="4719"/>
                </a:lnTo>
                <a:lnTo>
                  <a:pt x="6351931" y="6121"/>
                </a:lnTo>
                <a:lnTo>
                  <a:pt x="6424022" y="7694"/>
                </a:lnTo>
                <a:lnTo>
                  <a:pt x="6494727" y="9433"/>
                </a:lnTo>
                <a:lnTo>
                  <a:pt x="6563980" y="11334"/>
                </a:lnTo>
                <a:lnTo>
                  <a:pt x="6631716" y="13393"/>
                </a:lnTo>
                <a:lnTo>
                  <a:pt x="6697867" y="15606"/>
                </a:lnTo>
                <a:lnTo>
                  <a:pt x="6762367" y="17970"/>
                </a:lnTo>
                <a:lnTo>
                  <a:pt x="6825150" y="20480"/>
                </a:lnTo>
                <a:lnTo>
                  <a:pt x="6886150" y="23133"/>
                </a:lnTo>
                <a:lnTo>
                  <a:pt x="6945300" y="25923"/>
                </a:lnTo>
                <a:lnTo>
                  <a:pt x="7002534" y="28849"/>
                </a:lnTo>
                <a:lnTo>
                  <a:pt x="7057785" y="31904"/>
                </a:lnTo>
                <a:lnTo>
                  <a:pt x="7110988" y="35087"/>
                </a:lnTo>
                <a:lnTo>
                  <a:pt x="7162076" y="38391"/>
                </a:lnTo>
                <a:lnTo>
                  <a:pt x="7210983" y="41814"/>
                </a:lnTo>
                <a:lnTo>
                  <a:pt x="7257641" y="45352"/>
                </a:lnTo>
                <a:lnTo>
                  <a:pt x="7301986" y="49001"/>
                </a:lnTo>
                <a:lnTo>
                  <a:pt x="7343951" y="52756"/>
                </a:lnTo>
                <a:lnTo>
                  <a:pt x="7383469" y="56613"/>
                </a:lnTo>
                <a:lnTo>
                  <a:pt x="7454900" y="64621"/>
                </a:lnTo>
                <a:lnTo>
                  <a:pt x="7515748" y="72991"/>
                </a:lnTo>
                <a:lnTo>
                  <a:pt x="7565484" y="81693"/>
                </a:lnTo>
                <a:lnTo>
                  <a:pt x="7603576" y="90694"/>
                </a:lnTo>
                <a:lnTo>
                  <a:pt x="7642707" y="109468"/>
                </a:lnTo>
                <a:lnTo>
                  <a:pt x="7644383" y="114300"/>
                </a:lnTo>
                <a:lnTo>
                  <a:pt x="7644383" y="1028700"/>
                </a:lnTo>
                <a:lnTo>
                  <a:pt x="7642707" y="1023867"/>
                </a:lnTo>
                <a:lnTo>
                  <a:pt x="7637722" y="1019087"/>
                </a:lnTo>
                <a:lnTo>
                  <a:pt x="7586019" y="1000554"/>
                </a:lnTo>
                <a:lnTo>
                  <a:pt x="7542038" y="991698"/>
                </a:lnTo>
                <a:lnTo>
                  <a:pt x="7486680" y="983157"/>
                </a:lnTo>
                <a:lnTo>
                  <a:pt x="7420474" y="974964"/>
                </a:lnTo>
                <a:lnTo>
                  <a:pt x="7343951" y="967150"/>
                </a:lnTo>
                <a:lnTo>
                  <a:pt x="7301986" y="963395"/>
                </a:lnTo>
                <a:lnTo>
                  <a:pt x="7257641" y="959747"/>
                </a:lnTo>
                <a:lnTo>
                  <a:pt x="7210983" y="956209"/>
                </a:lnTo>
                <a:lnTo>
                  <a:pt x="7162076" y="952786"/>
                </a:lnTo>
                <a:lnTo>
                  <a:pt x="7110988" y="949482"/>
                </a:lnTo>
                <a:lnTo>
                  <a:pt x="7057785" y="946300"/>
                </a:lnTo>
                <a:lnTo>
                  <a:pt x="7002534" y="943244"/>
                </a:lnTo>
                <a:lnTo>
                  <a:pt x="6945300" y="940319"/>
                </a:lnTo>
                <a:lnTo>
                  <a:pt x="6886150" y="937529"/>
                </a:lnTo>
                <a:lnTo>
                  <a:pt x="6825150" y="934877"/>
                </a:lnTo>
                <a:lnTo>
                  <a:pt x="6762367" y="932367"/>
                </a:lnTo>
                <a:lnTo>
                  <a:pt x="6697867" y="930004"/>
                </a:lnTo>
                <a:lnTo>
                  <a:pt x="6631716" y="927790"/>
                </a:lnTo>
                <a:lnTo>
                  <a:pt x="6563980" y="925732"/>
                </a:lnTo>
                <a:lnTo>
                  <a:pt x="6494727" y="923831"/>
                </a:lnTo>
                <a:lnTo>
                  <a:pt x="6424022" y="922093"/>
                </a:lnTo>
                <a:lnTo>
                  <a:pt x="6351931" y="920520"/>
                </a:lnTo>
                <a:lnTo>
                  <a:pt x="6278521" y="919118"/>
                </a:lnTo>
                <a:lnTo>
                  <a:pt x="6203858" y="917890"/>
                </a:lnTo>
                <a:lnTo>
                  <a:pt x="6128009" y="916840"/>
                </a:lnTo>
                <a:lnTo>
                  <a:pt x="6051040" y="915972"/>
                </a:lnTo>
                <a:lnTo>
                  <a:pt x="5973017" y="915290"/>
                </a:lnTo>
                <a:lnTo>
                  <a:pt x="5894006" y="914798"/>
                </a:lnTo>
                <a:lnTo>
                  <a:pt x="5814074" y="914500"/>
                </a:lnTo>
                <a:lnTo>
                  <a:pt x="5733288" y="914400"/>
                </a:lnTo>
                <a:lnTo>
                  <a:pt x="5652501" y="914500"/>
                </a:lnTo>
                <a:lnTo>
                  <a:pt x="5572569" y="914798"/>
                </a:lnTo>
                <a:lnTo>
                  <a:pt x="5493558" y="915290"/>
                </a:lnTo>
                <a:lnTo>
                  <a:pt x="5415535" y="915972"/>
                </a:lnTo>
                <a:lnTo>
                  <a:pt x="5338566" y="916840"/>
                </a:lnTo>
                <a:lnTo>
                  <a:pt x="5262717" y="917890"/>
                </a:lnTo>
                <a:lnTo>
                  <a:pt x="5188054" y="919118"/>
                </a:lnTo>
                <a:lnTo>
                  <a:pt x="5114644" y="920520"/>
                </a:lnTo>
                <a:lnTo>
                  <a:pt x="5042553" y="922093"/>
                </a:lnTo>
                <a:lnTo>
                  <a:pt x="4971848" y="923831"/>
                </a:lnTo>
                <a:lnTo>
                  <a:pt x="4902595" y="925732"/>
                </a:lnTo>
                <a:lnTo>
                  <a:pt x="4834859" y="927790"/>
                </a:lnTo>
                <a:lnTo>
                  <a:pt x="4768708" y="930004"/>
                </a:lnTo>
                <a:lnTo>
                  <a:pt x="4704208" y="932367"/>
                </a:lnTo>
                <a:lnTo>
                  <a:pt x="4641425" y="934877"/>
                </a:lnTo>
                <a:lnTo>
                  <a:pt x="4580425" y="937529"/>
                </a:lnTo>
                <a:lnTo>
                  <a:pt x="4521275" y="940319"/>
                </a:lnTo>
                <a:lnTo>
                  <a:pt x="4464041" y="943244"/>
                </a:lnTo>
                <a:lnTo>
                  <a:pt x="4408790" y="946300"/>
                </a:lnTo>
                <a:lnTo>
                  <a:pt x="4355587" y="949482"/>
                </a:lnTo>
                <a:lnTo>
                  <a:pt x="4304499" y="952786"/>
                </a:lnTo>
                <a:lnTo>
                  <a:pt x="4255592" y="956209"/>
                </a:lnTo>
                <a:lnTo>
                  <a:pt x="4208934" y="959747"/>
                </a:lnTo>
                <a:lnTo>
                  <a:pt x="4164589" y="963395"/>
                </a:lnTo>
                <a:lnTo>
                  <a:pt x="4122624" y="967150"/>
                </a:lnTo>
                <a:lnTo>
                  <a:pt x="4083106" y="971008"/>
                </a:lnTo>
                <a:lnTo>
                  <a:pt x="4011675" y="979015"/>
                </a:lnTo>
                <a:lnTo>
                  <a:pt x="3950827" y="987386"/>
                </a:lnTo>
                <a:lnTo>
                  <a:pt x="3901091" y="996088"/>
                </a:lnTo>
                <a:lnTo>
                  <a:pt x="3862999" y="1005091"/>
                </a:lnTo>
                <a:lnTo>
                  <a:pt x="3823868" y="1023867"/>
                </a:lnTo>
                <a:lnTo>
                  <a:pt x="3822192" y="1028700"/>
                </a:lnTo>
                <a:lnTo>
                  <a:pt x="3820515" y="1033532"/>
                </a:lnTo>
                <a:lnTo>
                  <a:pt x="3781384" y="1052308"/>
                </a:lnTo>
                <a:lnTo>
                  <a:pt x="3743292" y="1061311"/>
                </a:lnTo>
                <a:lnTo>
                  <a:pt x="3693556" y="1070013"/>
                </a:lnTo>
                <a:lnTo>
                  <a:pt x="3632708" y="1078384"/>
                </a:lnTo>
                <a:lnTo>
                  <a:pt x="3561277" y="1086391"/>
                </a:lnTo>
                <a:lnTo>
                  <a:pt x="3521759" y="1090249"/>
                </a:lnTo>
                <a:lnTo>
                  <a:pt x="3479794" y="1094004"/>
                </a:lnTo>
                <a:lnTo>
                  <a:pt x="3435449" y="1097652"/>
                </a:lnTo>
                <a:lnTo>
                  <a:pt x="3388791" y="1101190"/>
                </a:lnTo>
                <a:lnTo>
                  <a:pt x="3339884" y="1104613"/>
                </a:lnTo>
                <a:lnTo>
                  <a:pt x="3288796" y="1107917"/>
                </a:lnTo>
                <a:lnTo>
                  <a:pt x="3235593" y="1111099"/>
                </a:lnTo>
                <a:lnTo>
                  <a:pt x="3180342" y="1114155"/>
                </a:lnTo>
                <a:lnTo>
                  <a:pt x="3123108" y="1117080"/>
                </a:lnTo>
                <a:lnTo>
                  <a:pt x="3063958" y="1119870"/>
                </a:lnTo>
                <a:lnTo>
                  <a:pt x="3002958" y="1122522"/>
                </a:lnTo>
                <a:lnTo>
                  <a:pt x="2940175" y="1125032"/>
                </a:lnTo>
                <a:lnTo>
                  <a:pt x="2875675" y="1127395"/>
                </a:lnTo>
                <a:lnTo>
                  <a:pt x="2809524" y="1129609"/>
                </a:lnTo>
                <a:lnTo>
                  <a:pt x="2741788" y="1131667"/>
                </a:lnTo>
                <a:lnTo>
                  <a:pt x="2672535" y="1133568"/>
                </a:lnTo>
                <a:lnTo>
                  <a:pt x="2601830" y="1135306"/>
                </a:lnTo>
                <a:lnTo>
                  <a:pt x="2529739" y="1136879"/>
                </a:lnTo>
                <a:lnTo>
                  <a:pt x="2456329" y="1138281"/>
                </a:lnTo>
                <a:lnTo>
                  <a:pt x="2381666" y="1139509"/>
                </a:lnTo>
                <a:lnTo>
                  <a:pt x="2305817" y="1140559"/>
                </a:lnTo>
                <a:lnTo>
                  <a:pt x="2228848" y="1141427"/>
                </a:lnTo>
                <a:lnTo>
                  <a:pt x="2150825" y="1142109"/>
                </a:lnTo>
                <a:lnTo>
                  <a:pt x="2071814" y="1142601"/>
                </a:lnTo>
                <a:lnTo>
                  <a:pt x="1991882" y="1142899"/>
                </a:lnTo>
                <a:lnTo>
                  <a:pt x="1911096" y="1143000"/>
                </a:lnTo>
                <a:lnTo>
                  <a:pt x="1830309" y="1142899"/>
                </a:lnTo>
                <a:lnTo>
                  <a:pt x="1750377" y="1142601"/>
                </a:lnTo>
                <a:lnTo>
                  <a:pt x="1671366" y="1142109"/>
                </a:lnTo>
                <a:lnTo>
                  <a:pt x="1593343" y="1141427"/>
                </a:lnTo>
                <a:lnTo>
                  <a:pt x="1516374" y="1140559"/>
                </a:lnTo>
                <a:lnTo>
                  <a:pt x="1440525" y="1139509"/>
                </a:lnTo>
                <a:lnTo>
                  <a:pt x="1365862" y="1138281"/>
                </a:lnTo>
                <a:lnTo>
                  <a:pt x="1292452" y="1136879"/>
                </a:lnTo>
                <a:lnTo>
                  <a:pt x="1220361" y="1135306"/>
                </a:lnTo>
                <a:lnTo>
                  <a:pt x="1149656" y="1133568"/>
                </a:lnTo>
                <a:lnTo>
                  <a:pt x="1080403" y="1131667"/>
                </a:lnTo>
                <a:lnTo>
                  <a:pt x="1012667" y="1129609"/>
                </a:lnTo>
                <a:lnTo>
                  <a:pt x="946516" y="1127395"/>
                </a:lnTo>
                <a:lnTo>
                  <a:pt x="882016" y="1125032"/>
                </a:lnTo>
                <a:lnTo>
                  <a:pt x="819233" y="1122522"/>
                </a:lnTo>
                <a:lnTo>
                  <a:pt x="758233" y="1119870"/>
                </a:lnTo>
                <a:lnTo>
                  <a:pt x="699083" y="1117080"/>
                </a:lnTo>
                <a:lnTo>
                  <a:pt x="641849" y="1114155"/>
                </a:lnTo>
                <a:lnTo>
                  <a:pt x="586598" y="1111099"/>
                </a:lnTo>
                <a:lnTo>
                  <a:pt x="533395" y="1107917"/>
                </a:lnTo>
                <a:lnTo>
                  <a:pt x="482307" y="1104613"/>
                </a:lnTo>
                <a:lnTo>
                  <a:pt x="433400" y="1101190"/>
                </a:lnTo>
                <a:lnTo>
                  <a:pt x="386742" y="1097652"/>
                </a:lnTo>
                <a:lnTo>
                  <a:pt x="342397" y="1094004"/>
                </a:lnTo>
                <a:lnTo>
                  <a:pt x="300432" y="1090249"/>
                </a:lnTo>
                <a:lnTo>
                  <a:pt x="260914" y="1086391"/>
                </a:lnTo>
                <a:lnTo>
                  <a:pt x="189483" y="1078384"/>
                </a:lnTo>
                <a:lnTo>
                  <a:pt x="128635" y="1070013"/>
                </a:lnTo>
                <a:lnTo>
                  <a:pt x="78899" y="1061311"/>
                </a:lnTo>
                <a:lnTo>
                  <a:pt x="40807" y="1052308"/>
                </a:lnTo>
                <a:lnTo>
                  <a:pt x="1676" y="1033532"/>
                </a:lnTo>
                <a:lnTo>
                  <a:pt x="0" y="1028700"/>
                </a:lnTo>
                <a:lnTo>
                  <a:pt x="0" y="114300"/>
                </a:lnTo>
                <a:close/>
              </a:path>
            </a:pathLst>
          </a:custGeom>
          <a:ln w="25908">
            <a:solidFill>
              <a:srgbClr val="000000"/>
            </a:solidFill>
          </a:ln>
        </p:spPr>
        <p:txBody>
          <a:bodyPr wrap="square" lIns="0" tIns="0" rIns="0" bIns="0" rtlCol="0"/>
          <a:lstStyle/>
          <a:p>
            <a:endParaRPr/>
          </a:p>
        </p:txBody>
      </p:sp>
      <p:sp>
        <p:nvSpPr>
          <p:cNvPr id="34" name="object 34"/>
          <p:cNvSpPr txBox="1"/>
          <p:nvPr/>
        </p:nvSpPr>
        <p:spPr>
          <a:xfrm>
            <a:off x="1080617" y="5648959"/>
            <a:ext cx="6768465" cy="671195"/>
          </a:xfrm>
          <a:prstGeom prst="rect">
            <a:avLst/>
          </a:prstGeom>
        </p:spPr>
        <p:txBody>
          <a:bodyPr vert="horz" wrap="square" lIns="0" tIns="12700" rIns="0" bIns="0" rtlCol="0">
            <a:spAutoFit/>
          </a:bodyPr>
          <a:lstStyle/>
          <a:p>
            <a:pPr algn="ctr">
              <a:lnSpc>
                <a:spcPct val="100000"/>
              </a:lnSpc>
              <a:spcBef>
                <a:spcPts val="100"/>
              </a:spcBef>
            </a:pPr>
            <a:r>
              <a:rPr sz="2400" b="1" spc="-10" dirty="0">
                <a:latin typeface="Calibri"/>
                <a:cs typeface="Calibri"/>
              </a:rPr>
              <a:t>Note: </a:t>
            </a:r>
            <a:r>
              <a:rPr sz="1800" b="1" spc="-5" dirty="0">
                <a:latin typeface="Calibri"/>
                <a:cs typeface="Calibri"/>
              </a:rPr>
              <a:t>The </a:t>
            </a:r>
            <a:r>
              <a:rPr sz="1800" b="1" spc="-10" dirty="0">
                <a:latin typeface="Calibri"/>
                <a:cs typeface="Calibri"/>
              </a:rPr>
              <a:t>Central </a:t>
            </a:r>
            <a:r>
              <a:rPr sz="1800" b="1" dirty="0">
                <a:latin typeface="Calibri"/>
                <a:cs typeface="Calibri"/>
              </a:rPr>
              <a:t>Govt. </a:t>
            </a:r>
            <a:r>
              <a:rPr sz="1800" b="1" spc="-20" dirty="0">
                <a:latin typeface="Calibri"/>
                <a:cs typeface="Calibri"/>
              </a:rPr>
              <a:t>may </a:t>
            </a:r>
            <a:r>
              <a:rPr sz="1800" b="1" spc="-15" dirty="0">
                <a:latin typeface="Calibri"/>
                <a:cs typeface="Calibri"/>
              </a:rPr>
              <a:t>exempt any </a:t>
            </a:r>
            <a:r>
              <a:rPr sz="1800" b="1" spc="-10" dirty="0">
                <a:latin typeface="Calibri"/>
                <a:cs typeface="Calibri"/>
              </a:rPr>
              <a:t>company from </a:t>
            </a:r>
            <a:r>
              <a:rPr sz="1800" b="1" dirty="0">
                <a:latin typeface="Calibri"/>
                <a:cs typeface="Calibri"/>
              </a:rPr>
              <a:t>the</a:t>
            </a:r>
            <a:r>
              <a:rPr sz="1800" b="1" spc="-135" dirty="0">
                <a:latin typeface="Calibri"/>
                <a:cs typeface="Calibri"/>
              </a:rPr>
              <a:t> </a:t>
            </a:r>
            <a:r>
              <a:rPr sz="1800" b="1" spc="-10" dirty="0">
                <a:latin typeface="Calibri"/>
                <a:cs typeface="Calibri"/>
              </a:rPr>
              <a:t>aforesaid</a:t>
            </a:r>
            <a:endParaRPr sz="1800">
              <a:latin typeface="Calibri"/>
              <a:cs typeface="Calibri"/>
            </a:endParaRPr>
          </a:p>
          <a:p>
            <a:pPr algn="ctr">
              <a:lnSpc>
                <a:spcPct val="100000"/>
              </a:lnSpc>
              <a:spcBef>
                <a:spcPts val="40"/>
              </a:spcBef>
            </a:pPr>
            <a:r>
              <a:rPr sz="1800" b="1" spc="-5" dirty="0">
                <a:latin typeface="Calibri"/>
                <a:cs typeface="Calibri"/>
              </a:rPr>
              <a:t>provisions subject </a:t>
            </a:r>
            <a:r>
              <a:rPr sz="1800" b="1" spc="-10" dirty="0">
                <a:latin typeface="Calibri"/>
                <a:cs typeface="Calibri"/>
              </a:rPr>
              <a:t>to </a:t>
            </a:r>
            <a:r>
              <a:rPr sz="1800" b="1" dirty="0">
                <a:latin typeface="Calibri"/>
                <a:cs typeface="Calibri"/>
              </a:rPr>
              <a:t>such </a:t>
            </a:r>
            <a:r>
              <a:rPr sz="1800" b="1" spc="-5" dirty="0">
                <a:latin typeface="Calibri"/>
                <a:cs typeface="Calibri"/>
              </a:rPr>
              <a:t>conditions </a:t>
            </a:r>
            <a:r>
              <a:rPr sz="1800" b="1" dirty="0">
                <a:latin typeface="Calibri"/>
                <a:cs typeface="Calibri"/>
              </a:rPr>
              <a:t>as it </a:t>
            </a:r>
            <a:r>
              <a:rPr sz="1800" b="1" spc="-15" dirty="0">
                <a:latin typeface="Calibri"/>
                <a:cs typeface="Calibri"/>
              </a:rPr>
              <a:t>may</a:t>
            </a:r>
            <a:r>
              <a:rPr sz="1800" b="1" spc="-114" dirty="0">
                <a:latin typeface="Calibri"/>
                <a:cs typeface="Calibri"/>
              </a:rPr>
              <a:t> </a:t>
            </a:r>
            <a:r>
              <a:rPr sz="1800" b="1" dirty="0">
                <a:latin typeface="Calibri"/>
                <a:cs typeface="Calibri"/>
              </a:rPr>
              <a:t>impose</a:t>
            </a:r>
            <a:endParaRPr sz="1800">
              <a:latin typeface="Calibri"/>
              <a:cs typeface="Calibri"/>
            </a:endParaRPr>
          </a:p>
        </p:txBody>
      </p:sp>
      <p:sp>
        <p:nvSpPr>
          <p:cNvPr id="35" name="object 35"/>
          <p:cNvSpPr/>
          <p:nvPr/>
        </p:nvSpPr>
        <p:spPr>
          <a:xfrm>
            <a:off x="8430006" y="6430517"/>
            <a:ext cx="571500" cy="356870"/>
          </a:xfrm>
          <a:custGeom>
            <a:avLst/>
            <a:gdLst/>
            <a:ahLst/>
            <a:cxnLst/>
            <a:rect l="l" t="t" r="r" b="b"/>
            <a:pathLst>
              <a:path w="571500" h="356870">
                <a:moveTo>
                  <a:pt x="393192" y="0"/>
                </a:moveTo>
                <a:lnTo>
                  <a:pt x="393192" y="89153"/>
                </a:lnTo>
                <a:lnTo>
                  <a:pt x="0" y="89153"/>
                </a:lnTo>
                <a:lnTo>
                  <a:pt x="0" y="267461"/>
                </a:lnTo>
                <a:lnTo>
                  <a:pt x="393192" y="267461"/>
                </a:lnTo>
                <a:lnTo>
                  <a:pt x="393192" y="356615"/>
                </a:lnTo>
                <a:lnTo>
                  <a:pt x="571500" y="178307"/>
                </a:lnTo>
                <a:lnTo>
                  <a:pt x="393192" y="0"/>
                </a:lnTo>
                <a:close/>
              </a:path>
            </a:pathLst>
          </a:custGeom>
          <a:solidFill>
            <a:srgbClr val="4F81BC"/>
          </a:solidFill>
        </p:spPr>
        <p:txBody>
          <a:bodyPr wrap="square" lIns="0" tIns="0" rIns="0" bIns="0" rtlCol="0"/>
          <a:lstStyle/>
          <a:p>
            <a:endParaRPr/>
          </a:p>
        </p:txBody>
      </p:sp>
      <p:sp>
        <p:nvSpPr>
          <p:cNvPr id="36" name="object 36"/>
          <p:cNvSpPr/>
          <p:nvPr/>
        </p:nvSpPr>
        <p:spPr>
          <a:xfrm>
            <a:off x="8430006" y="6430517"/>
            <a:ext cx="571500" cy="356870"/>
          </a:xfrm>
          <a:custGeom>
            <a:avLst/>
            <a:gdLst/>
            <a:ahLst/>
            <a:cxnLst/>
            <a:rect l="l" t="t" r="r" b="b"/>
            <a:pathLst>
              <a:path w="571500" h="356870">
                <a:moveTo>
                  <a:pt x="0" y="89153"/>
                </a:moveTo>
                <a:lnTo>
                  <a:pt x="393192" y="89153"/>
                </a:lnTo>
                <a:lnTo>
                  <a:pt x="393192" y="0"/>
                </a:lnTo>
                <a:lnTo>
                  <a:pt x="571500" y="178307"/>
                </a:lnTo>
                <a:lnTo>
                  <a:pt x="393192" y="356615"/>
                </a:lnTo>
                <a:lnTo>
                  <a:pt x="393192" y="267461"/>
                </a:lnTo>
                <a:lnTo>
                  <a:pt x="0" y="267461"/>
                </a:lnTo>
                <a:lnTo>
                  <a:pt x="0" y="89153"/>
                </a:lnTo>
                <a:close/>
              </a:path>
            </a:pathLst>
          </a:custGeom>
          <a:ln w="25908">
            <a:solidFill>
              <a:srgbClr val="385D89"/>
            </a:solidFill>
          </a:ln>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9848" y="145795"/>
            <a:ext cx="5464175" cy="696595"/>
          </a:xfrm>
          <a:prstGeom prst="rect">
            <a:avLst/>
          </a:prstGeom>
        </p:spPr>
        <p:txBody>
          <a:bodyPr vert="horz" wrap="square" lIns="0" tIns="12700" rIns="0" bIns="0" rtlCol="0">
            <a:spAutoFit/>
          </a:bodyPr>
          <a:lstStyle/>
          <a:p>
            <a:pPr marL="12700">
              <a:lnSpc>
                <a:spcPct val="100000"/>
              </a:lnSpc>
              <a:spcBef>
                <a:spcPts val="100"/>
              </a:spcBef>
            </a:pPr>
            <a:r>
              <a:rPr spc="-20" dirty="0"/>
              <a:t>Default </a:t>
            </a:r>
            <a:r>
              <a:rPr spc="-10" dirty="0"/>
              <a:t>in </a:t>
            </a:r>
            <a:r>
              <a:rPr spc="-5" dirty="0"/>
              <a:t>holding</a:t>
            </a:r>
            <a:r>
              <a:rPr spc="5" dirty="0"/>
              <a:t> </a:t>
            </a:r>
            <a:r>
              <a:rPr spc="-25" dirty="0"/>
              <a:t>AGM</a:t>
            </a:r>
          </a:p>
        </p:txBody>
      </p:sp>
      <p:sp>
        <p:nvSpPr>
          <p:cNvPr id="3" name="object 3"/>
          <p:cNvSpPr/>
          <p:nvPr/>
        </p:nvSpPr>
        <p:spPr>
          <a:xfrm>
            <a:off x="500633" y="1072133"/>
            <a:ext cx="8144509" cy="786765"/>
          </a:xfrm>
          <a:custGeom>
            <a:avLst/>
            <a:gdLst/>
            <a:ahLst/>
            <a:cxnLst/>
            <a:rect l="l" t="t" r="r" b="b"/>
            <a:pathLst>
              <a:path w="8144509" h="786764">
                <a:moveTo>
                  <a:pt x="0" y="786384"/>
                </a:moveTo>
                <a:lnTo>
                  <a:pt x="8144256" y="786384"/>
                </a:lnTo>
                <a:lnTo>
                  <a:pt x="8144256" y="0"/>
                </a:lnTo>
                <a:lnTo>
                  <a:pt x="0" y="0"/>
                </a:lnTo>
                <a:lnTo>
                  <a:pt x="0" y="786384"/>
                </a:lnTo>
                <a:close/>
              </a:path>
            </a:pathLst>
          </a:custGeom>
          <a:solidFill>
            <a:srgbClr val="4F81BC"/>
          </a:solidFill>
        </p:spPr>
        <p:txBody>
          <a:bodyPr wrap="square" lIns="0" tIns="0" rIns="0" bIns="0" rtlCol="0"/>
          <a:lstStyle/>
          <a:p>
            <a:endParaRPr/>
          </a:p>
        </p:txBody>
      </p:sp>
      <p:sp>
        <p:nvSpPr>
          <p:cNvPr id="4" name="object 4"/>
          <p:cNvSpPr/>
          <p:nvPr/>
        </p:nvSpPr>
        <p:spPr>
          <a:xfrm>
            <a:off x="500633" y="1072133"/>
            <a:ext cx="8144509" cy="786765"/>
          </a:xfrm>
          <a:custGeom>
            <a:avLst/>
            <a:gdLst/>
            <a:ahLst/>
            <a:cxnLst/>
            <a:rect l="l" t="t" r="r" b="b"/>
            <a:pathLst>
              <a:path w="8144509" h="786764">
                <a:moveTo>
                  <a:pt x="0" y="786384"/>
                </a:moveTo>
                <a:lnTo>
                  <a:pt x="8144256" y="786384"/>
                </a:lnTo>
                <a:lnTo>
                  <a:pt x="8144256" y="0"/>
                </a:lnTo>
                <a:lnTo>
                  <a:pt x="0" y="0"/>
                </a:lnTo>
                <a:lnTo>
                  <a:pt x="0" y="786384"/>
                </a:lnTo>
                <a:close/>
              </a:path>
            </a:pathLst>
          </a:custGeom>
          <a:ln w="25908">
            <a:solidFill>
              <a:srgbClr val="FFFFFF"/>
            </a:solidFill>
          </a:ln>
        </p:spPr>
        <p:txBody>
          <a:bodyPr wrap="square" lIns="0" tIns="0" rIns="0" bIns="0" rtlCol="0"/>
          <a:lstStyle/>
          <a:p>
            <a:endParaRPr/>
          </a:p>
        </p:txBody>
      </p:sp>
      <p:sp>
        <p:nvSpPr>
          <p:cNvPr id="5" name="object 5"/>
          <p:cNvSpPr/>
          <p:nvPr/>
        </p:nvSpPr>
        <p:spPr>
          <a:xfrm>
            <a:off x="500633" y="2000250"/>
            <a:ext cx="8001000" cy="582295"/>
          </a:xfrm>
          <a:custGeom>
            <a:avLst/>
            <a:gdLst/>
            <a:ahLst/>
            <a:cxnLst/>
            <a:rect l="l" t="t" r="r" b="b"/>
            <a:pathLst>
              <a:path w="8001000" h="582294">
                <a:moveTo>
                  <a:pt x="7903972" y="0"/>
                </a:moveTo>
                <a:lnTo>
                  <a:pt x="97028" y="0"/>
                </a:lnTo>
                <a:lnTo>
                  <a:pt x="59262" y="7623"/>
                </a:lnTo>
                <a:lnTo>
                  <a:pt x="28421" y="28416"/>
                </a:lnTo>
                <a:lnTo>
                  <a:pt x="7625" y="59257"/>
                </a:lnTo>
                <a:lnTo>
                  <a:pt x="0" y="97027"/>
                </a:lnTo>
                <a:lnTo>
                  <a:pt x="0" y="485139"/>
                </a:lnTo>
                <a:lnTo>
                  <a:pt x="7625" y="522910"/>
                </a:lnTo>
                <a:lnTo>
                  <a:pt x="28421" y="553751"/>
                </a:lnTo>
                <a:lnTo>
                  <a:pt x="59262" y="574544"/>
                </a:lnTo>
                <a:lnTo>
                  <a:pt x="97028" y="582167"/>
                </a:lnTo>
                <a:lnTo>
                  <a:pt x="7903972" y="582167"/>
                </a:lnTo>
                <a:lnTo>
                  <a:pt x="7941742" y="574544"/>
                </a:lnTo>
                <a:lnTo>
                  <a:pt x="7972583" y="553751"/>
                </a:lnTo>
                <a:lnTo>
                  <a:pt x="7993376" y="522910"/>
                </a:lnTo>
                <a:lnTo>
                  <a:pt x="8001000" y="485139"/>
                </a:lnTo>
                <a:lnTo>
                  <a:pt x="8001000" y="97027"/>
                </a:lnTo>
                <a:lnTo>
                  <a:pt x="7993376" y="59257"/>
                </a:lnTo>
                <a:lnTo>
                  <a:pt x="7972583" y="28416"/>
                </a:lnTo>
                <a:lnTo>
                  <a:pt x="7941742" y="7623"/>
                </a:lnTo>
                <a:lnTo>
                  <a:pt x="7903972" y="0"/>
                </a:lnTo>
                <a:close/>
              </a:path>
            </a:pathLst>
          </a:custGeom>
          <a:solidFill>
            <a:srgbClr val="4F81BC"/>
          </a:solidFill>
        </p:spPr>
        <p:txBody>
          <a:bodyPr wrap="square" lIns="0" tIns="0" rIns="0" bIns="0" rtlCol="0"/>
          <a:lstStyle/>
          <a:p>
            <a:endParaRPr/>
          </a:p>
        </p:txBody>
      </p:sp>
      <p:sp>
        <p:nvSpPr>
          <p:cNvPr id="6" name="object 6"/>
          <p:cNvSpPr/>
          <p:nvPr/>
        </p:nvSpPr>
        <p:spPr>
          <a:xfrm>
            <a:off x="500633" y="2000250"/>
            <a:ext cx="8001000" cy="582295"/>
          </a:xfrm>
          <a:custGeom>
            <a:avLst/>
            <a:gdLst/>
            <a:ahLst/>
            <a:cxnLst/>
            <a:rect l="l" t="t" r="r" b="b"/>
            <a:pathLst>
              <a:path w="8001000" h="582294">
                <a:moveTo>
                  <a:pt x="0" y="97027"/>
                </a:moveTo>
                <a:lnTo>
                  <a:pt x="7625" y="59257"/>
                </a:lnTo>
                <a:lnTo>
                  <a:pt x="28421" y="28416"/>
                </a:lnTo>
                <a:lnTo>
                  <a:pt x="59262" y="7623"/>
                </a:lnTo>
                <a:lnTo>
                  <a:pt x="97028" y="0"/>
                </a:lnTo>
                <a:lnTo>
                  <a:pt x="7903972" y="0"/>
                </a:lnTo>
                <a:lnTo>
                  <a:pt x="7941742" y="7623"/>
                </a:lnTo>
                <a:lnTo>
                  <a:pt x="7972583" y="28416"/>
                </a:lnTo>
                <a:lnTo>
                  <a:pt x="7993376" y="59257"/>
                </a:lnTo>
                <a:lnTo>
                  <a:pt x="8001000" y="97027"/>
                </a:lnTo>
                <a:lnTo>
                  <a:pt x="8001000" y="485139"/>
                </a:lnTo>
                <a:lnTo>
                  <a:pt x="7993376" y="522910"/>
                </a:lnTo>
                <a:lnTo>
                  <a:pt x="7972583" y="553751"/>
                </a:lnTo>
                <a:lnTo>
                  <a:pt x="7941742" y="574544"/>
                </a:lnTo>
                <a:lnTo>
                  <a:pt x="7903972" y="582167"/>
                </a:lnTo>
                <a:lnTo>
                  <a:pt x="97028" y="582167"/>
                </a:lnTo>
                <a:lnTo>
                  <a:pt x="59262" y="574544"/>
                </a:lnTo>
                <a:lnTo>
                  <a:pt x="28421" y="553751"/>
                </a:lnTo>
                <a:lnTo>
                  <a:pt x="7625" y="522910"/>
                </a:lnTo>
                <a:lnTo>
                  <a:pt x="0" y="485139"/>
                </a:lnTo>
                <a:lnTo>
                  <a:pt x="0" y="97027"/>
                </a:lnTo>
                <a:close/>
              </a:path>
            </a:pathLst>
          </a:custGeom>
          <a:ln w="25908">
            <a:solidFill>
              <a:srgbClr val="FFFFFF"/>
            </a:solidFill>
          </a:ln>
        </p:spPr>
        <p:txBody>
          <a:bodyPr wrap="square" lIns="0" tIns="0" rIns="0" bIns="0" rtlCol="0"/>
          <a:lstStyle/>
          <a:p>
            <a:endParaRPr/>
          </a:p>
        </p:txBody>
      </p:sp>
      <p:sp>
        <p:nvSpPr>
          <p:cNvPr id="7" name="object 7"/>
          <p:cNvSpPr/>
          <p:nvPr/>
        </p:nvSpPr>
        <p:spPr>
          <a:xfrm>
            <a:off x="500633" y="3755897"/>
            <a:ext cx="8001000" cy="615950"/>
          </a:xfrm>
          <a:custGeom>
            <a:avLst/>
            <a:gdLst/>
            <a:ahLst/>
            <a:cxnLst/>
            <a:rect l="l" t="t" r="r" b="b"/>
            <a:pathLst>
              <a:path w="8001000" h="615950">
                <a:moveTo>
                  <a:pt x="7898384" y="0"/>
                </a:moveTo>
                <a:lnTo>
                  <a:pt x="102615" y="0"/>
                </a:lnTo>
                <a:lnTo>
                  <a:pt x="62675" y="8068"/>
                </a:lnTo>
                <a:lnTo>
                  <a:pt x="30057" y="30067"/>
                </a:lnTo>
                <a:lnTo>
                  <a:pt x="8064" y="62686"/>
                </a:lnTo>
                <a:lnTo>
                  <a:pt x="0" y="102615"/>
                </a:lnTo>
                <a:lnTo>
                  <a:pt x="0" y="513079"/>
                </a:lnTo>
                <a:lnTo>
                  <a:pt x="8064" y="553009"/>
                </a:lnTo>
                <a:lnTo>
                  <a:pt x="30057" y="585628"/>
                </a:lnTo>
                <a:lnTo>
                  <a:pt x="62675" y="607627"/>
                </a:lnTo>
                <a:lnTo>
                  <a:pt x="102615" y="615695"/>
                </a:lnTo>
                <a:lnTo>
                  <a:pt x="7898384" y="615695"/>
                </a:lnTo>
                <a:lnTo>
                  <a:pt x="7938313" y="607627"/>
                </a:lnTo>
                <a:lnTo>
                  <a:pt x="7970932" y="585628"/>
                </a:lnTo>
                <a:lnTo>
                  <a:pt x="7992931" y="553009"/>
                </a:lnTo>
                <a:lnTo>
                  <a:pt x="8001000" y="513079"/>
                </a:lnTo>
                <a:lnTo>
                  <a:pt x="8001000" y="102615"/>
                </a:lnTo>
                <a:lnTo>
                  <a:pt x="7992931" y="62686"/>
                </a:lnTo>
                <a:lnTo>
                  <a:pt x="7970932" y="30067"/>
                </a:lnTo>
                <a:lnTo>
                  <a:pt x="7938313" y="8068"/>
                </a:lnTo>
                <a:lnTo>
                  <a:pt x="7898384" y="0"/>
                </a:lnTo>
                <a:close/>
              </a:path>
            </a:pathLst>
          </a:custGeom>
          <a:solidFill>
            <a:srgbClr val="4F81BC"/>
          </a:solidFill>
        </p:spPr>
        <p:txBody>
          <a:bodyPr wrap="square" lIns="0" tIns="0" rIns="0" bIns="0" rtlCol="0"/>
          <a:lstStyle/>
          <a:p>
            <a:endParaRPr/>
          </a:p>
        </p:txBody>
      </p:sp>
      <p:sp>
        <p:nvSpPr>
          <p:cNvPr id="8" name="object 8"/>
          <p:cNvSpPr/>
          <p:nvPr/>
        </p:nvSpPr>
        <p:spPr>
          <a:xfrm>
            <a:off x="500633" y="3755897"/>
            <a:ext cx="8001000" cy="615950"/>
          </a:xfrm>
          <a:custGeom>
            <a:avLst/>
            <a:gdLst/>
            <a:ahLst/>
            <a:cxnLst/>
            <a:rect l="l" t="t" r="r" b="b"/>
            <a:pathLst>
              <a:path w="8001000" h="615950">
                <a:moveTo>
                  <a:pt x="0" y="102615"/>
                </a:moveTo>
                <a:lnTo>
                  <a:pt x="8064" y="62686"/>
                </a:lnTo>
                <a:lnTo>
                  <a:pt x="30057" y="30067"/>
                </a:lnTo>
                <a:lnTo>
                  <a:pt x="62675" y="8068"/>
                </a:lnTo>
                <a:lnTo>
                  <a:pt x="102615" y="0"/>
                </a:lnTo>
                <a:lnTo>
                  <a:pt x="7898384" y="0"/>
                </a:lnTo>
                <a:lnTo>
                  <a:pt x="7938313" y="8068"/>
                </a:lnTo>
                <a:lnTo>
                  <a:pt x="7970932" y="30067"/>
                </a:lnTo>
                <a:lnTo>
                  <a:pt x="7992931" y="62686"/>
                </a:lnTo>
                <a:lnTo>
                  <a:pt x="8001000" y="102615"/>
                </a:lnTo>
                <a:lnTo>
                  <a:pt x="8001000" y="513079"/>
                </a:lnTo>
                <a:lnTo>
                  <a:pt x="7992931" y="553009"/>
                </a:lnTo>
                <a:lnTo>
                  <a:pt x="7970932" y="585628"/>
                </a:lnTo>
                <a:lnTo>
                  <a:pt x="7938313" y="607627"/>
                </a:lnTo>
                <a:lnTo>
                  <a:pt x="7898384" y="615695"/>
                </a:lnTo>
                <a:lnTo>
                  <a:pt x="102615" y="615695"/>
                </a:lnTo>
                <a:lnTo>
                  <a:pt x="62675" y="607627"/>
                </a:lnTo>
                <a:lnTo>
                  <a:pt x="30057" y="585628"/>
                </a:lnTo>
                <a:lnTo>
                  <a:pt x="8064" y="553009"/>
                </a:lnTo>
                <a:lnTo>
                  <a:pt x="0" y="513079"/>
                </a:lnTo>
                <a:lnTo>
                  <a:pt x="0" y="102615"/>
                </a:lnTo>
                <a:close/>
              </a:path>
            </a:pathLst>
          </a:custGeom>
          <a:ln w="25908">
            <a:solidFill>
              <a:srgbClr val="FFFFFF"/>
            </a:solidFill>
          </a:ln>
        </p:spPr>
        <p:txBody>
          <a:bodyPr wrap="square" lIns="0" tIns="0" rIns="0" bIns="0" rtlCol="0"/>
          <a:lstStyle/>
          <a:p>
            <a:endParaRPr/>
          </a:p>
        </p:txBody>
      </p:sp>
      <p:sp>
        <p:nvSpPr>
          <p:cNvPr id="9" name="object 9"/>
          <p:cNvSpPr txBox="1"/>
          <p:nvPr/>
        </p:nvSpPr>
        <p:spPr>
          <a:xfrm>
            <a:off x="500633" y="1130553"/>
            <a:ext cx="8144509" cy="4371975"/>
          </a:xfrm>
          <a:prstGeom prst="rect">
            <a:avLst/>
          </a:prstGeom>
        </p:spPr>
        <p:txBody>
          <a:bodyPr vert="horz" wrap="square" lIns="0" tIns="13335" rIns="0" bIns="0" rtlCol="0">
            <a:spAutoFit/>
          </a:bodyPr>
          <a:lstStyle/>
          <a:p>
            <a:pPr marL="3449320" marR="215900" indent="-3228975">
              <a:lnSpc>
                <a:spcPct val="100000"/>
              </a:lnSpc>
              <a:spcBef>
                <a:spcPts val="105"/>
              </a:spcBef>
            </a:pPr>
            <a:r>
              <a:rPr sz="2000" b="1" dirty="0">
                <a:solidFill>
                  <a:srgbClr val="FFFFFF"/>
                </a:solidFill>
                <a:latin typeface="Calibri"/>
                <a:cs typeface="Calibri"/>
              </a:rPr>
              <a:t>If a </a:t>
            </a:r>
            <a:r>
              <a:rPr sz="2000" b="1" spc="-5" dirty="0">
                <a:solidFill>
                  <a:srgbClr val="FFFFFF"/>
                </a:solidFill>
                <a:latin typeface="Calibri"/>
                <a:cs typeface="Calibri"/>
              </a:rPr>
              <a:t>company default </a:t>
            </a:r>
            <a:r>
              <a:rPr sz="2000" b="1" dirty="0">
                <a:solidFill>
                  <a:srgbClr val="FFFFFF"/>
                </a:solidFill>
                <a:latin typeface="Calibri"/>
                <a:cs typeface="Calibri"/>
              </a:rPr>
              <a:t>in holding an </a:t>
            </a:r>
            <a:r>
              <a:rPr sz="2000" b="1" spc="-10" dirty="0">
                <a:solidFill>
                  <a:srgbClr val="FFFFFF"/>
                </a:solidFill>
                <a:latin typeface="Calibri"/>
                <a:cs typeface="Calibri"/>
              </a:rPr>
              <a:t>AGM, </a:t>
            </a:r>
            <a:r>
              <a:rPr sz="2000" b="1" dirty="0">
                <a:solidFill>
                  <a:srgbClr val="FFFFFF"/>
                </a:solidFill>
                <a:latin typeface="Calibri"/>
                <a:cs typeface="Calibri"/>
              </a:rPr>
              <a:t>the </a:t>
            </a:r>
            <a:r>
              <a:rPr sz="2000" b="1" spc="-5" dirty="0">
                <a:solidFill>
                  <a:srgbClr val="FFFFFF"/>
                </a:solidFill>
                <a:latin typeface="Calibri"/>
                <a:cs typeface="Calibri"/>
              </a:rPr>
              <a:t>following two consequences  will</a:t>
            </a:r>
            <a:r>
              <a:rPr sz="2000" b="1" spc="-25" dirty="0">
                <a:solidFill>
                  <a:srgbClr val="FFFFFF"/>
                </a:solidFill>
                <a:latin typeface="Calibri"/>
                <a:cs typeface="Calibri"/>
              </a:rPr>
              <a:t> </a:t>
            </a:r>
            <a:r>
              <a:rPr sz="2000" b="1" spc="-5" dirty="0">
                <a:solidFill>
                  <a:srgbClr val="FFFFFF"/>
                </a:solidFill>
                <a:latin typeface="Calibri"/>
                <a:cs typeface="Calibri"/>
              </a:rPr>
              <a:t>follow:-</a:t>
            </a:r>
            <a:endParaRPr sz="2000">
              <a:latin typeface="Calibri"/>
              <a:cs typeface="Calibri"/>
            </a:endParaRPr>
          </a:p>
          <a:p>
            <a:pPr>
              <a:lnSpc>
                <a:spcPct val="100000"/>
              </a:lnSpc>
              <a:spcBef>
                <a:spcPts val="30"/>
              </a:spcBef>
            </a:pPr>
            <a:endParaRPr sz="1650">
              <a:latin typeface="Times New Roman"/>
              <a:cs typeface="Times New Roman"/>
            </a:endParaRPr>
          </a:p>
          <a:p>
            <a:pPr marL="240665">
              <a:lnSpc>
                <a:spcPct val="100000"/>
              </a:lnSpc>
            </a:pPr>
            <a:r>
              <a:rPr sz="3200" b="1" dirty="0">
                <a:solidFill>
                  <a:srgbClr val="FFFFFF"/>
                </a:solidFill>
                <a:latin typeface="Calibri"/>
                <a:cs typeface="Calibri"/>
              </a:rPr>
              <a:t>1) Section</a:t>
            </a:r>
            <a:r>
              <a:rPr sz="3200" b="1" spc="-50" dirty="0">
                <a:solidFill>
                  <a:srgbClr val="FFFFFF"/>
                </a:solidFill>
                <a:latin typeface="Calibri"/>
                <a:cs typeface="Calibri"/>
              </a:rPr>
              <a:t> </a:t>
            </a:r>
            <a:r>
              <a:rPr sz="3200" b="1" dirty="0">
                <a:solidFill>
                  <a:srgbClr val="FFFFFF"/>
                </a:solidFill>
                <a:latin typeface="Calibri"/>
                <a:cs typeface="Calibri"/>
              </a:rPr>
              <a:t>97</a:t>
            </a:r>
            <a:endParaRPr sz="3200">
              <a:latin typeface="Calibri"/>
              <a:cs typeface="Calibri"/>
            </a:endParaRPr>
          </a:p>
          <a:p>
            <a:pPr marL="425450" marR="314960" indent="-172720">
              <a:lnSpc>
                <a:spcPts val="2030"/>
              </a:lnSpc>
              <a:spcBef>
                <a:spcPts val="1095"/>
              </a:spcBef>
              <a:buFont typeface="Calibri"/>
              <a:buChar char="•"/>
              <a:tabLst>
                <a:tab pos="426084" algn="l"/>
              </a:tabLst>
            </a:pPr>
            <a:r>
              <a:rPr sz="1800" b="1" dirty="0">
                <a:latin typeface="Calibri"/>
                <a:cs typeface="Calibri"/>
              </a:rPr>
              <a:t>The </a:t>
            </a:r>
            <a:r>
              <a:rPr sz="1800" b="1" dirty="0">
                <a:latin typeface="Comic Sans MS"/>
                <a:cs typeface="Comic Sans MS"/>
              </a:rPr>
              <a:t>National </a:t>
            </a:r>
            <a:r>
              <a:rPr sz="1800" b="1" spc="-5" dirty="0">
                <a:latin typeface="Comic Sans MS"/>
                <a:cs typeface="Comic Sans MS"/>
              </a:rPr>
              <a:t>Company </a:t>
            </a:r>
            <a:r>
              <a:rPr sz="1800" b="1" dirty="0">
                <a:latin typeface="Comic Sans MS"/>
                <a:cs typeface="Comic Sans MS"/>
              </a:rPr>
              <a:t>Law Tribunal </a:t>
            </a:r>
            <a:r>
              <a:rPr sz="1800" b="1" spc="-5" dirty="0">
                <a:latin typeface="Comic Sans MS"/>
                <a:cs typeface="Comic Sans MS"/>
              </a:rPr>
              <a:t>(NCLT) </a:t>
            </a:r>
            <a:r>
              <a:rPr sz="1800" b="1" spc="-15" dirty="0">
                <a:latin typeface="Calibri"/>
                <a:cs typeface="Calibri"/>
              </a:rPr>
              <a:t>may </a:t>
            </a:r>
            <a:r>
              <a:rPr sz="1800" b="1" spc="-5" dirty="0">
                <a:latin typeface="Calibri"/>
                <a:cs typeface="Calibri"/>
              </a:rPr>
              <a:t>direct </a:t>
            </a:r>
            <a:r>
              <a:rPr sz="1800" b="1" dirty="0">
                <a:latin typeface="Calibri"/>
                <a:cs typeface="Calibri"/>
              </a:rPr>
              <a:t>the </a:t>
            </a:r>
            <a:r>
              <a:rPr sz="1800" b="1" spc="-5" dirty="0">
                <a:latin typeface="Calibri"/>
                <a:cs typeface="Calibri"/>
              </a:rPr>
              <a:t>calling </a:t>
            </a:r>
            <a:r>
              <a:rPr sz="1800" b="1" dirty="0">
                <a:latin typeface="Calibri"/>
                <a:cs typeface="Calibri"/>
              </a:rPr>
              <a:t>of an  </a:t>
            </a:r>
            <a:r>
              <a:rPr sz="1800" b="1" spc="-5" dirty="0">
                <a:latin typeface="Calibri"/>
                <a:cs typeface="Calibri"/>
              </a:rPr>
              <a:t>AGM provided </a:t>
            </a:r>
            <a:r>
              <a:rPr sz="1800" b="1" spc="-10" dirty="0">
                <a:latin typeface="Calibri"/>
                <a:cs typeface="Calibri"/>
              </a:rPr>
              <a:t>any </a:t>
            </a:r>
            <a:r>
              <a:rPr sz="1800" b="1" dirty="0">
                <a:latin typeface="Calibri"/>
                <a:cs typeface="Calibri"/>
              </a:rPr>
              <a:t>member of the </a:t>
            </a:r>
            <a:r>
              <a:rPr sz="1800" b="1" spc="-10" dirty="0">
                <a:latin typeface="Calibri"/>
                <a:cs typeface="Calibri"/>
              </a:rPr>
              <a:t>company </a:t>
            </a:r>
            <a:r>
              <a:rPr sz="1800" b="1" spc="-5" dirty="0">
                <a:latin typeface="Calibri"/>
                <a:cs typeface="Calibri"/>
              </a:rPr>
              <a:t>approach </a:t>
            </a:r>
            <a:r>
              <a:rPr sz="1800" b="1" spc="-10" dirty="0">
                <a:latin typeface="Calibri"/>
                <a:cs typeface="Calibri"/>
              </a:rPr>
              <a:t>to </a:t>
            </a:r>
            <a:r>
              <a:rPr sz="1800" b="1" dirty="0">
                <a:latin typeface="Calibri"/>
                <a:cs typeface="Calibri"/>
              </a:rPr>
              <a:t>it in this</a:t>
            </a:r>
            <a:r>
              <a:rPr sz="1800" b="1" spc="-55" dirty="0">
                <a:latin typeface="Calibri"/>
                <a:cs typeface="Calibri"/>
              </a:rPr>
              <a:t> </a:t>
            </a:r>
            <a:r>
              <a:rPr sz="1800" b="1" spc="-15" dirty="0">
                <a:latin typeface="Calibri"/>
                <a:cs typeface="Calibri"/>
              </a:rPr>
              <a:t>regard.</a:t>
            </a:r>
            <a:endParaRPr sz="1800">
              <a:latin typeface="Calibri"/>
              <a:cs typeface="Calibri"/>
            </a:endParaRPr>
          </a:p>
          <a:p>
            <a:pPr marL="425450" indent="-172720">
              <a:lnSpc>
                <a:spcPts val="2070"/>
              </a:lnSpc>
              <a:spcBef>
                <a:spcPts val="204"/>
              </a:spcBef>
              <a:buFont typeface="Calibri"/>
              <a:buChar char="•"/>
              <a:tabLst>
                <a:tab pos="426084" algn="l"/>
              </a:tabLst>
            </a:pPr>
            <a:r>
              <a:rPr sz="1800" b="1" dirty="0">
                <a:latin typeface="Calibri"/>
                <a:cs typeface="Calibri"/>
              </a:rPr>
              <a:t>The </a:t>
            </a:r>
            <a:r>
              <a:rPr sz="1800" b="1" spc="-35" dirty="0">
                <a:latin typeface="Calibri"/>
                <a:cs typeface="Calibri"/>
              </a:rPr>
              <a:t>NCLT </a:t>
            </a:r>
            <a:r>
              <a:rPr sz="1800" b="1" spc="-15" dirty="0">
                <a:latin typeface="Calibri"/>
                <a:cs typeface="Calibri"/>
              </a:rPr>
              <a:t>may </a:t>
            </a:r>
            <a:r>
              <a:rPr sz="1800" b="1" spc="-5" dirty="0">
                <a:latin typeface="Calibri"/>
                <a:cs typeface="Calibri"/>
              </a:rPr>
              <a:t>even direct that </a:t>
            </a:r>
            <a:r>
              <a:rPr sz="1800" b="1" dirty="0">
                <a:latin typeface="Calibri"/>
                <a:cs typeface="Calibri"/>
              </a:rPr>
              <a:t>one member of the </a:t>
            </a:r>
            <a:r>
              <a:rPr sz="1800" b="1" spc="-10" dirty="0">
                <a:latin typeface="Calibri"/>
                <a:cs typeface="Calibri"/>
              </a:rPr>
              <a:t>company </a:t>
            </a:r>
            <a:r>
              <a:rPr sz="1800" b="1" spc="-5" dirty="0">
                <a:latin typeface="Calibri"/>
                <a:cs typeface="Calibri"/>
              </a:rPr>
              <a:t>present </a:t>
            </a:r>
            <a:r>
              <a:rPr sz="1800" b="1" dirty="0">
                <a:latin typeface="Calibri"/>
                <a:cs typeface="Calibri"/>
              </a:rPr>
              <a:t>in</a:t>
            </a:r>
            <a:r>
              <a:rPr sz="1800" b="1" spc="5" dirty="0">
                <a:latin typeface="Calibri"/>
                <a:cs typeface="Calibri"/>
              </a:rPr>
              <a:t> </a:t>
            </a:r>
            <a:r>
              <a:rPr sz="1800" b="1" spc="-5" dirty="0">
                <a:latin typeface="Calibri"/>
                <a:cs typeface="Calibri"/>
              </a:rPr>
              <a:t>person</a:t>
            </a:r>
            <a:endParaRPr sz="1800">
              <a:latin typeface="Calibri"/>
              <a:cs typeface="Calibri"/>
            </a:endParaRPr>
          </a:p>
          <a:p>
            <a:pPr marL="425450">
              <a:lnSpc>
                <a:spcPts val="2070"/>
              </a:lnSpc>
            </a:pPr>
            <a:r>
              <a:rPr sz="1800" b="1" dirty="0">
                <a:latin typeface="Calibri"/>
                <a:cs typeface="Calibri"/>
              </a:rPr>
              <a:t>or by </a:t>
            </a:r>
            <a:r>
              <a:rPr sz="1800" b="1" spc="-15" dirty="0">
                <a:latin typeface="Calibri"/>
                <a:cs typeface="Calibri"/>
              </a:rPr>
              <a:t>proxy </a:t>
            </a:r>
            <a:r>
              <a:rPr sz="1800" b="1" dirty="0">
                <a:latin typeface="Calibri"/>
                <a:cs typeface="Calibri"/>
              </a:rPr>
              <a:t>shall be deemed </a:t>
            </a:r>
            <a:r>
              <a:rPr sz="1800" b="1" spc="-10" dirty="0">
                <a:latin typeface="Calibri"/>
                <a:cs typeface="Calibri"/>
              </a:rPr>
              <a:t>to </a:t>
            </a:r>
            <a:r>
              <a:rPr sz="1800" b="1" spc="-5" dirty="0">
                <a:latin typeface="Calibri"/>
                <a:cs typeface="Calibri"/>
              </a:rPr>
              <a:t>constitute </a:t>
            </a:r>
            <a:r>
              <a:rPr sz="1800" b="1" dirty="0">
                <a:latin typeface="Calibri"/>
                <a:cs typeface="Calibri"/>
              </a:rPr>
              <a:t>the</a:t>
            </a:r>
            <a:r>
              <a:rPr sz="1800" b="1" spc="-70" dirty="0">
                <a:latin typeface="Calibri"/>
                <a:cs typeface="Calibri"/>
              </a:rPr>
              <a:t> </a:t>
            </a:r>
            <a:r>
              <a:rPr sz="1800" b="1" spc="-5" dirty="0">
                <a:latin typeface="Calibri"/>
                <a:cs typeface="Calibri"/>
              </a:rPr>
              <a:t>meeting.</a:t>
            </a:r>
            <a:endParaRPr sz="1800">
              <a:latin typeface="Calibri"/>
              <a:cs typeface="Calibri"/>
            </a:endParaRPr>
          </a:p>
          <a:p>
            <a:pPr marL="576580" indent="-426084">
              <a:lnSpc>
                <a:spcPct val="100000"/>
              </a:lnSpc>
              <a:spcBef>
                <a:spcPts val="615"/>
              </a:spcBef>
              <a:buAutoNum type="arabicParenR" startAt="2"/>
              <a:tabLst>
                <a:tab pos="577215" algn="l"/>
                <a:tab pos="2006600" algn="l"/>
              </a:tabLst>
            </a:pPr>
            <a:r>
              <a:rPr sz="3200" b="1" dirty="0">
                <a:solidFill>
                  <a:srgbClr val="FFFFFF"/>
                </a:solidFill>
                <a:latin typeface="Calibri"/>
                <a:cs typeface="Calibri"/>
              </a:rPr>
              <a:t>Section	99</a:t>
            </a:r>
            <a:endParaRPr sz="3200">
              <a:latin typeface="Calibri"/>
              <a:cs typeface="Calibri"/>
            </a:endParaRPr>
          </a:p>
          <a:p>
            <a:pPr marL="425450" marR="459105" lvl="1" indent="-172720">
              <a:lnSpc>
                <a:spcPts val="1970"/>
              </a:lnSpc>
              <a:spcBef>
                <a:spcPts val="1385"/>
              </a:spcBef>
              <a:buFont typeface="Calibri"/>
              <a:buChar char="•"/>
              <a:tabLst>
                <a:tab pos="426084" algn="l"/>
              </a:tabLst>
            </a:pPr>
            <a:r>
              <a:rPr sz="1800" b="1" dirty="0">
                <a:latin typeface="Calibri"/>
                <a:cs typeface="Calibri"/>
              </a:rPr>
              <a:t>The </a:t>
            </a:r>
            <a:r>
              <a:rPr sz="1800" b="1" spc="-10" dirty="0">
                <a:latin typeface="Calibri"/>
                <a:cs typeface="Calibri"/>
              </a:rPr>
              <a:t>failure to </a:t>
            </a:r>
            <a:r>
              <a:rPr sz="1800" b="1" spc="-5" dirty="0">
                <a:latin typeface="Calibri"/>
                <a:cs typeface="Calibri"/>
              </a:rPr>
              <a:t>call </a:t>
            </a:r>
            <a:r>
              <a:rPr sz="1800" b="1" dirty="0">
                <a:latin typeface="Calibri"/>
                <a:cs typeface="Calibri"/>
              </a:rPr>
              <a:t>this </a:t>
            </a:r>
            <a:r>
              <a:rPr sz="1800" b="1" spc="-5" dirty="0">
                <a:latin typeface="Calibri"/>
                <a:cs typeface="Calibri"/>
              </a:rPr>
              <a:t>meeting </a:t>
            </a:r>
            <a:r>
              <a:rPr sz="1800" b="1" dirty="0">
                <a:latin typeface="Calibri"/>
                <a:cs typeface="Calibri"/>
              </a:rPr>
              <a:t>is an </a:t>
            </a:r>
            <a:r>
              <a:rPr sz="1800" b="1" spc="-5" dirty="0">
                <a:latin typeface="Calibri"/>
                <a:cs typeface="Calibri"/>
              </a:rPr>
              <a:t>offence </a:t>
            </a:r>
            <a:r>
              <a:rPr sz="1800" b="1" dirty="0">
                <a:latin typeface="Calibri"/>
                <a:cs typeface="Calibri"/>
              </a:rPr>
              <a:t>punishable with </a:t>
            </a:r>
            <a:r>
              <a:rPr sz="1800" b="1" spc="-5" dirty="0">
                <a:latin typeface="Calibri"/>
                <a:cs typeface="Calibri"/>
              </a:rPr>
              <a:t>fine, </a:t>
            </a:r>
            <a:r>
              <a:rPr sz="1800" b="1" dirty="0">
                <a:latin typeface="Calibri"/>
                <a:cs typeface="Calibri"/>
              </a:rPr>
              <a:t>which </a:t>
            </a:r>
            <a:r>
              <a:rPr sz="1800" b="1" spc="-15" dirty="0">
                <a:latin typeface="Calibri"/>
                <a:cs typeface="Calibri"/>
              </a:rPr>
              <a:t>may  </a:t>
            </a:r>
            <a:r>
              <a:rPr sz="1800" b="1" spc="-10" dirty="0">
                <a:latin typeface="Calibri"/>
                <a:cs typeface="Calibri"/>
              </a:rPr>
              <a:t>extend to </a:t>
            </a:r>
            <a:r>
              <a:rPr sz="1800" b="1" dirty="0">
                <a:latin typeface="Calibri"/>
                <a:cs typeface="Calibri"/>
              </a:rPr>
              <a:t>Rs. </a:t>
            </a:r>
            <a:r>
              <a:rPr sz="1800" b="1" spc="-5" dirty="0">
                <a:latin typeface="Calibri"/>
                <a:cs typeface="Calibri"/>
              </a:rPr>
              <a:t>1,00,000/- </a:t>
            </a:r>
            <a:r>
              <a:rPr sz="1800" b="1" dirty="0">
                <a:latin typeface="Calibri"/>
                <a:cs typeface="Calibri"/>
              </a:rPr>
              <a:t>on the </a:t>
            </a:r>
            <a:r>
              <a:rPr sz="1800" b="1" spc="-10" dirty="0">
                <a:latin typeface="Calibri"/>
                <a:cs typeface="Calibri"/>
              </a:rPr>
              <a:t>company </a:t>
            </a:r>
            <a:r>
              <a:rPr sz="1800" b="1" dirty="0">
                <a:latin typeface="Calibri"/>
                <a:cs typeface="Calibri"/>
              </a:rPr>
              <a:t>&amp; </a:t>
            </a:r>
            <a:r>
              <a:rPr sz="1800" b="1" spc="-5" dirty="0">
                <a:latin typeface="Calibri"/>
                <a:cs typeface="Calibri"/>
              </a:rPr>
              <a:t>every </a:t>
            </a:r>
            <a:r>
              <a:rPr sz="1800" b="1" dirty="0">
                <a:latin typeface="Calibri"/>
                <a:cs typeface="Calibri"/>
              </a:rPr>
              <a:t>officer of the</a:t>
            </a:r>
            <a:r>
              <a:rPr sz="1800" b="1" spc="-50" dirty="0">
                <a:latin typeface="Calibri"/>
                <a:cs typeface="Calibri"/>
              </a:rPr>
              <a:t> </a:t>
            </a:r>
            <a:r>
              <a:rPr sz="1800" b="1" spc="-20" dirty="0">
                <a:latin typeface="Calibri"/>
                <a:cs typeface="Calibri"/>
              </a:rPr>
              <a:t>company.</a:t>
            </a:r>
            <a:endParaRPr sz="1800">
              <a:latin typeface="Calibri"/>
              <a:cs typeface="Calibri"/>
            </a:endParaRPr>
          </a:p>
          <a:p>
            <a:pPr marL="425450" marR="528955" lvl="1" indent="-172720">
              <a:lnSpc>
                <a:spcPts val="1980"/>
              </a:lnSpc>
              <a:spcBef>
                <a:spcPts val="445"/>
              </a:spcBef>
              <a:buFont typeface="Calibri"/>
              <a:buChar char="•"/>
              <a:tabLst>
                <a:tab pos="426084" algn="l"/>
              </a:tabLst>
            </a:pPr>
            <a:r>
              <a:rPr sz="1800" b="1" dirty="0">
                <a:latin typeface="Calibri"/>
                <a:cs typeface="Calibri"/>
              </a:rPr>
              <a:t>In </a:t>
            </a:r>
            <a:r>
              <a:rPr sz="1800" b="1" spc="-5" dirty="0">
                <a:latin typeface="Calibri"/>
                <a:cs typeface="Calibri"/>
              </a:rPr>
              <a:t>case </a:t>
            </a:r>
            <a:r>
              <a:rPr sz="1800" b="1" dirty="0">
                <a:latin typeface="Calibri"/>
                <a:cs typeface="Calibri"/>
              </a:rPr>
              <a:t>of continuing </a:t>
            </a:r>
            <a:r>
              <a:rPr sz="1800" b="1" spc="-5" dirty="0">
                <a:latin typeface="Calibri"/>
                <a:cs typeface="Calibri"/>
              </a:rPr>
              <a:t>default, there can </a:t>
            </a:r>
            <a:r>
              <a:rPr sz="1800" b="1" dirty="0">
                <a:latin typeface="Calibri"/>
                <a:cs typeface="Calibri"/>
              </a:rPr>
              <a:t>be a </a:t>
            </a:r>
            <a:r>
              <a:rPr sz="1800" b="1" spc="-5" dirty="0">
                <a:latin typeface="Calibri"/>
                <a:cs typeface="Calibri"/>
              </a:rPr>
              <a:t>further fine, </a:t>
            </a:r>
            <a:r>
              <a:rPr sz="1800" b="1" dirty="0">
                <a:latin typeface="Calibri"/>
                <a:cs typeface="Calibri"/>
              </a:rPr>
              <a:t>which </a:t>
            </a:r>
            <a:r>
              <a:rPr sz="1800" b="1" spc="-15" dirty="0">
                <a:latin typeface="Calibri"/>
                <a:cs typeface="Calibri"/>
              </a:rPr>
              <a:t>may </a:t>
            </a:r>
            <a:r>
              <a:rPr sz="1800" b="1" spc="-10" dirty="0">
                <a:latin typeface="Calibri"/>
                <a:cs typeface="Calibri"/>
              </a:rPr>
              <a:t>extend  to </a:t>
            </a:r>
            <a:r>
              <a:rPr sz="1800" b="1" dirty="0">
                <a:latin typeface="Calibri"/>
                <a:cs typeface="Calibri"/>
              </a:rPr>
              <a:t>Rs. </a:t>
            </a:r>
            <a:r>
              <a:rPr sz="1800" b="1" spc="-5" dirty="0">
                <a:latin typeface="Calibri"/>
                <a:cs typeface="Calibri"/>
              </a:rPr>
              <a:t>5,000/- </a:t>
            </a:r>
            <a:r>
              <a:rPr sz="1800" b="1" spc="-10" dirty="0">
                <a:latin typeface="Calibri"/>
                <a:cs typeface="Calibri"/>
              </a:rPr>
              <a:t>for </a:t>
            </a:r>
            <a:r>
              <a:rPr sz="1800" b="1" spc="-15" dirty="0">
                <a:latin typeface="Calibri"/>
                <a:cs typeface="Calibri"/>
              </a:rPr>
              <a:t>everyday </a:t>
            </a:r>
            <a:r>
              <a:rPr sz="1800" b="1" dirty="0">
                <a:latin typeface="Calibri"/>
                <a:cs typeface="Calibri"/>
              </a:rPr>
              <a:t>of</a:t>
            </a:r>
            <a:r>
              <a:rPr sz="1800" b="1" spc="15" dirty="0">
                <a:latin typeface="Calibri"/>
                <a:cs typeface="Calibri"/>
              </a:rPr>
              <a:t> </a:t>
            </a:r>
            <a:r>
              <a:rPr sz="1800" b="1" spc="-5" dirty="0">
                <a:latin typeface="Calibri"/>
                <a:cs typeface="Calibri"/>
              </a:rPr>
              <a:t>default.</a:t>
            </a:r>
            <a:endParaRPr sz="18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1842" y="395986"/>
            <a:ext cx="7498080" cy="696595"/>
          </a:xfrm>
          <a:prstGeom prst="rect">
            <a:avLst/>
          </a:prstGeom>
        </p:spPr>
        <p:txBody>
          <a:bodyPr vert="horz" wrap="square" lIns="0" tIns="13335" rIns="0" bIns="0" rtlCol="0">
            <a:spAutoFit/>
          </a:bodyPr>
          <a:lstStyle/>
          <a:p>
            <a:pPr marL="12700">
              <a:lnSpc>
                <a:spcPct val="100000"/>
              </a:lnSpc>
              <a:spcBef>
                <a:spcPts val="105"/>
              </a:spcBef>
            </a:pPr>
            <a:r>
              <a:rPr spc="-10" dirty="0"/>
              <a:t>Important </a:t>
            </a:r>
            <a:r>
              <a:rPr spc="-5" dirty="0"/>
              <a:t>Cases </a:t>
            </a:r>
            <a:r>
              <a:rPr spc="-25" dirty="0"/>
              <a:t>related </a:t>
            </a:r>
            <a:r>
              <a:rPr spc="-30" dirty="0"/>
              <a:t>to</a:t>
            </a:r>
            <a:r>
              <a:rPr spc="-50" dirty="0"/>
              <a:t> </a:t>
            </a:r>
            <a:r>
              <a:rPr spc="-20" dirty="0"/>
              <a:t>AGM</a:t>
            </a:r>
          </a:p>
        </p:txBody>
      </p:sp>
      <p:sp>
        <p:nvSpPr>
          <p:cNvPr id="3" name="object 3"/>
          <p:cNvSpPr txBox="1"/>
          <p:nvPr/>
        </p:nvSpPr>
        <p:spPr>
          <a:xfrm>
            <a:off x="293014" y="1507997"/>
            <a:ext cx="8435340" cy="4084954"/>
          </a:xfrm>
          <a:prstGeom prst="rect">
            <a:avLst/>
          </a:prstGeom>
        </p:spPr>
        <p:txBody>
          <a:bodyPr vert="horz" wrap="square" lIns="0" tIns="71755" rIns="0" bIns="0" rtlCol="0">
            <a:spAutoFit/>
          </a:bodyPr>
          <a:lstStyle/>
          <a:p>
            <a:pPr marL="355600" marR="425450" indent="-342900" algn="just">
              <a:lnSpc>
                <a:spcPts val="1920"/>
              </a:lnSpc>
              <a:spcBef>
                <a:spcPts val="565"/>
              </a:spcBef>
              <a:buFont typeface="Wingdings"/>
              <a:buChar char=""/>
              <a:tabLst>
                <a:tab pos="355600" algn="l"/>
              </a:tabLst>
            </a:pPr>
            <a:r>
              <a:rPr sz="2000" b="1" spc="-10" dirty="0">
                <a:latin typeface="Calibri"/>
                <a:cs typeface="Calibri"/>
              </a:rPr>
              <a:t>Sree </a:t>
            </a:r>
            <a:r>
              <a:rPr sz="2000" b="1" dirty="0">
                <a:latin typeface="Calibri"/>
                <a:cs typeface="Calibri"/>
              </a:rPr>
              <a:t>Meenakshi </a:t>
            </a:r>
            <a:r>
              <a:rPr sz="2000" b="1" spc="-5" dirty="0">
                <a:latin typeface="Calibri"/>
                <a:cs typeface="Calibri"/>
              </a:rPr>
              <a:t>Mills Co. </a:t>
            </a:r>
            <a:r>
              <a:rPr sz="2000" b="1" spc="-20" dirty="0">
                <a:latin typeface="Calibri"/>
                <a:cs typeface="Calibri"/>
              </a:rPr>
              <a:t>Ltd </a:t>
            </a:r>
            <a:r>
              <a:rPr sz="2000" b="1" spc="-75" dirty="0">
                <a:latin typeface="Calibri"/>
                <a:cs typeface="Calibri"/>
              </a:rPr>
              <a:t>v. </a:t>
            </a:r>
            <a:r>
              <a:rPr sz="2000" b="1" spc="-15" dirty="0">
                <a:latin typeface="Calibri"/>
                <a:cs typeface="Calibri"/>
              </a:rPr>
              <a:t>Registrar </a:t>
            </a:r>
            <a:r>
              <a:rPr sz="2000" b="1" dirty="0">
                <a:latin typeface="Calibri"/>
                <a:cs typeface="Calibri"/>
              </a:rPr>
              <a:t>of </a:t>
            </a:r>
            <a:r>
              <a:rPr sz="2000" b="1" spc="-5" dirty="0">
                <a:latin typeface="Calibri"/>
                <a:cs typeface="Calibri"/>
              </a:rPr>
              <a:t>Joint Stock Co. </a:t>
            </a:r>
            <a:r>
              <a:rPr sz="2000" b="1" dirty="0">
                <a:latin typeface="Calibri"/>
                <a:cs typeface="Calibri"/>
              </a:rPr>
              <a:t>AIR 1938 </a:t>
            </a:r>
            <a:r>
              <a:rPr sz="2000" b="1" spc="-5" dirty="0">
                <a:latin typeface="Calibri"/>
                <a:cs typeface="Calibri"/>
              </a:rPr>
              <a:t>Mad  </a:t>
            </a:r>
            <a:r>
              <a:rPr sz="2000" b="1" dirty="0">
                <a:latin typeface="Calibri"/>
                <a:cs typeface="Calibri"/>
              </a:rPr>
              <a:t>640:</a:t>
            </a:r>
            <a:endParaRPr sz="2000">
              <a:latin typeface="Calibri"/>
              <a:cs typeface="Calibri"/>
            </a:endParaRPr>
          </a:p>
          <a:p>
            <a:pPr marL="355600" marR="32384" indent="-41275" algn="just">
              <a:lnSpc>
                <a:spcPct val="92200"/>
              </a:lnSpc>
              <a:spcBef>
                <a:spcPts val="580"/>
              </a:spcBef>
            </a:pPr>
            <a:r>
              <a:rPr sz="1800" dirty="0">
                <a:latin typeface="Calibri"/>
                <a:cs typeface="Calibri"/>
              </a:rPr>
              <a:t>It </a:t>
            </a:r>
            <a:r>
              <a:rPr sz="1800" spc="-10" dirty="0">
                <a:latin typeface="Calibri"/>
                <a:cs typeface="Calibri"/>
              </a:rPr>
              <a:t>was </a:t>
            </a:r>
            <a:r>
              <a:rPr sz="1800" spc="-5" dirty="0">
                <a:latin typeface="Calibri"/>
                <a:cs typeface="Calibri"/>
              </a:rPr>
              <a:t>held that </a:t>
            </a:r>
            <a:r>
              <a:rPr sz="1800" dirty="0">
                <a:latin typeface="Calibri"/>
                <a:cs typeface="Calibri"/>
              </a:rPr>
              <a:t>a </a:t>
            </a:r>
            <a:r>
              <a:rPr sz="1800" spc="-5" dirty="0">
                <a:latin typeface="Calibri"/>
                <a:cs typeface="Calibri"/>
              </a:rPr>
              <a:t>meeting held in </a:t>
            </a:r>
            <a:r>
              <a:rPr sz="1800" spc="-10" dirty="0">
                <a:latin typeface="Calibri"/>
                <a:cs typeface="Calibri"/>
              </a:rPr>
              <a:t>current year </a:t>
            </a:r>
            <a:r>
              <a:rPr sz="1800" dirty="0">
                <a:latin typeface="Calibri"/>
                <a:cs typeface="Calibri"/>
              </a:rPr>
              <a:t>as an </a:t>
            </a:r>
            <a:r>
              <a:rPr sz="1800" spc="-5" dirty="0">
                <a:latin typeface="Calibri"/>
                <a:cs typeface="Calibri"/>
              </a:rPr>
              <a:t>adjourned meeting of </a:t>
            </a:r>
            <a:r>
              <a:rPr sz="1800" dirty="0">
                <a:latin typeface="Calibri"/>
                <a:cs typeface="Calibri"/>
              </a:rPr>
              <a:t>the </a:t>
            </a:r>
            <a:r>
              <a:rPr sz="1800" spc="-5" dirty="0">
                <a:latin typeface="Calibri"/>
                <a:cs typeface="Calibri"/>
              </a:rPr>
              <a:t>AGM of  </a:t>
            </a:r>
            <a:r>
              <a:rPr sz="1800" dirty="0">
                <a:latin typeface="Calibri"/>
                <a:cs typeface="Calibri"/>
              </a:rPr>
              <a:t>the </a:t>
            </a:r>
            <a:r>
              <a:rPr sz="1800" spc="-10" dirty="0">
                <a:latin typeface="Calibri"/>
                <a:cs typeface="Calibri"/>
              </a:rPr>
              <a:t>previous </a:t>
            </a:r>
            <a:r>
              <a:rPr sz="1800" spc="-5" dirty="0">
                <a:latin typeface="Calibri"/>
                <a:cs typeface="Calibri"/>
              </a:rPr>
              <a:t>year cannot be </a:t>
            </a:r>
            <a:r>
              <a:rPr sz="1800" spc="-10" dirty="0">
                <a:latin typeface="Calibri"/>
                <a:cs typeface="Calibri"/>
              </a:rPr>
              <a:t>considered </a:t>
            </a:r>
            <a:r>
              <a:rPr sz="1800" dirty="0">
                <a:latin typeface="Calibri"/>
                <a:cs typeface="Calibri"/>
              </a:rPr>
              <a:t>as the </a:t>
            </a:r>
            <a:r>
              <a:rPr sz="1800" spc="-5" dirty="0">
                <a:latin typeface="Calibri"/>
                <a:cs typeface="Calibri"/>
              </a:rPr>
              <a:t>AGM </a:t>
            </a:r>
            <a:r>
              <a:rPr sz="1800" spc="-15" dirty="0">
                <a:latin typeface="Calibri"/>
                <a:cs typeface="Calibri"/>
              </a:rPr>
              <a:t>for </a:t>
            </a:r>
            <a:r>
              <a:rPr sz="1800" spc="-5" dirty="0">
                <a:latin typeface="Calibri"/>
                <a:cs typeface="Calibri"/>
              </a:rPr>
              <a:t>the </a:t>
            </a:r>
            <a:r>
              <a:rPr sz="1800" spc="-10" dirty="0">
                <a:latin typeface="Calibri"/>
                <a:cs typeface="Calibri"/>
              </a:rPr>
              <a:t>current </a:t>
            </a:r>
            <a:r>
              <a:rPr sz="1800" spc="-45" dirty="0">
                <a:latin typeface="Calibri"/>
                <a:cs typeface="Calibri"/>
              </a:rPr>
              <a:t>year. </a:t>
            </a:r>
            <a:r>
              <a:rPr sz="1800" spc="-10" dirty="0">
                <a:latin typeface="Calibri"/>
                <a:cs typeface="Calibri"/>
              </a:rPr>
              <a:t>There </a:t>
            </a:r>
            <a:r>
              <a:rPr sz="1800" spc="-5" dirty="0">
                <a:latin typeface="Calibri"/>
                <a:cs typeface="Calibri"/>
              </a:rPr>
              <a:t>should  be one meeting per </a:t>
            </a:r>
            <a:r>
              <a:rPr sz="1800" spc="-10" dirty="0">
                <a:latin typeface="Calibri"/>
                <a:cs typeface="Calibri"/>
              </a:rPr>
              <a:t>year </a:t>
            </a:r>
            <a:r>
              <a:rPr sz="1800" dirty="0">
                <a:latin typeface="Calibri"/>
                <a:cs typeface="Calibri"/>
              </a:rPr>
              <a:t>&amp; as </a:t>
            </a:r>
            <a:r>
              <a:rPr sz="1800" spc="-10" dirty="0">
                <a:latin typeface="Calibri"/>
                <a:cs typeface="Calibri"/>
              </a:rPr>
              <a:t>many </a:t>
            </a:r>
            <a:r>
              <a:rPr sz="1800" spc="-5" dirty="0">
                <a:latin typeface="Calibri"/>
                <a:cs typeface="Calibri"/>
              </a:rPr>
              <a:t>meetings </a:t>
            </a:r>
            <a:r>
              <a:rPr sz="1800" dirty="0">
                <a:latin typeface="Calibri"/>
                <a:cs typeface="Calibri"/>
              </a:rPr>
              <a:t>as </a:t>
            </a:r>
            <a:r>
              <a:rPr sz="1800" spc="-5" dirty="0">
                <a:latin typeface="Calibri"/>
                <a:cs typeface="Calibri"/>
              </a:rPr>
              <a:t>there </a:t>
            </a:r>
            <a:r>
              <a:rPr sz="1800" spc="-10" dirty="0">
                <a:latin typeface="Calibri"/>
                <a:cs typeface="Calibri"/>
              </a:rPr>
              <a:t>are</a:t>
            </a:r>
            <a:r>
              <a:rPr sz="1800" spc="95" dirty="0">
                <a:latin typeface="Calibri"/>
                <a:cs typeface="Calibri"/>
              </a:rPr>
              <a:t> </a:t>
            </a:r>
            <a:r>
              <a:rPr sz="1800" spc="-15" dirty="0">
                <a:latin typeface="Calibri"/>
                <a:cs typeface="Calibri"/>
              </a:rPr>
              <a:t>years.</a:t>
            </a:r>
            <a:endParaRPr sz="1800">
              <a:latin typeface="Calibri"/>
              <a:cs typeface="Calibri"/>
            </a:endParaRPr>
          </a:p>
          <a:p>
            <a:pPr>
              <a:lnSpc>
                <a:spcPct val="100000"/>
              </a:lnSpc>
              <a:spcBef>
                <a:spcPts val="15"/>
              </a:spcBef>
            </a:pPr>
            <a:endParaRPr sz="1850">
              <a:latin typeface="Times New Roman"/>
              <a:cs typeface="Times New Roman"/>
            </a:endParaRPr>
          </a:p>
          <a:p>
            <a:pPr marL="355600" indent="-342900">
              <a:lnSpc>
                <a:spcPct val="100000"/>
              </a:lnSpc>
              <a:buFont typeface="Wingdings"/>
              <a:buChar char=""/>
              <a:tabLst>
                <a:tab pos="355600" algn="l"/>
              </a:tabLst>
            </a:pPr>
            <a:r>
              <a:rPr sz="2800" b="1" spc="-5" dirty="0">
                <a:latin typeface="Calibri"/>
                <a:cs typeface="Calibri"/>
              </a:rPr>
              <a:t>T</a:t>
            </a:r>
            <a:r>
              <a:rPr sz="2100" b="1" spc="-5" dirty="0">
                <a:latin typeface="Calibri"/>
                <a:cs typeface="Calibri"/>
              </a:rPr>
              <a:t>apan Kumar </a:t>
            </a:r>
            <a:r>
              <a:rPr sz="2100" b="1" dirty="0">
                <a:latin typeface="Calibri"/>
                <a:cs typeface="Calibri"/>
              </a:rPr>
              <a:t>Chowdhary </a:t>
            </a:r>
            <a:r>
              <a:rPr sz="2100" b="1" spc="-70" dirty="0">
                <a:latin typeface="Calibri"/>
                <a:cs typeface="Calibri"/>
              </a:rPr>
              <a:t>v. </a:t>
            </a:r>
            <a:r>
              <a:rPr sz="2100" b="1" spc="-15" dirty="0">
                <a:latin typeface="Calibri"/>
                <a:cs typeface="Calibri"/>
              </a:rPr>
              <a:t>Registrar </a:t>
            </a:r>
            <a:r>
              <a:rPr sz="2100" b="1" dirty="0">
                <a:latin typeface="Calibri"/>
                <a:cs typeface="Calibri"/>
              </a:rPr>
              <a:t>of Companies (2003)</a:t>
            </a:r>
            <a:r>
              <a:rPr sz="2100" b="1" spc="70" dirty="0">
                <a:latin typeface="Calibri"/>
                <a:cs typeface="Calibri"/>
              </a:rPr>
              <a:t> </a:t>
            </a:r>
            <a:r>
              <a:rPr sz="2100" b="1" dirty="0">
                <a:latin typeface="Calibri"/>
                <a:cs typeface="Calibri"/>
              </a:rPr>
              <a:t>:</a:t>
            </a:r>
            <a:endParaRPr sz="2100">
              <a:latin typeface="Calibri"/>
              <a:cs typeface="Calibri"/>
            </a:endParaRPr>
          </a:p>
          <a:p>
            <a:pPr marL="355600" marR="5080" indent="-12700">
              <a:lnSpc>
                <a:spcPct val="80000"/>
              </a:lnSpc>
              <a:spcBef>
                <a:spcPts val="475"/>
              </a:spcBef>
            </a:pPr>
            <a:r>
              <a:rPr sz="1800" dirty="0">
                <a:latin typeface="Calibri"/>
                <a:cs typeface="Calibri"/>
              </a:rPr>
              <a:t>It </a:t>
            </a:r>
            <a:r>
              <a:rPr sz="1800" spc="-15" dirty="0">
                <a:latin typeface="Calibri"/>
                <a:cs typeface="Calibri"/>
              </a:rPr>
              <a:t>was </a:t>
            </a:r>
            <a:r>
              <a:rPr sz="1800" dirty="0">
                <a:latin typeface="Calibri"/>
                <a:cs typeface="Calibri"/>
              </a:rPr>
              <a:t>held </a:t>
            </a:r>
            <a:r>
              <a:rPr sz="1800" spc="-5" dirty="0">
                <a:latin typeface="Calibri"/>
                <a:cs typeface="Calibri"/>
              </a:rPr>
              <a:t>that </a:t>
            </a:r>
            <a:r>
              <a:rPr sz="1800" spc="-10" dirty="0">
                <a:latin typeface="Calibri"/>
                <a:cs typeface="Calibri"/>
              </a:rPr>
              <a:t>that </a:t>
            </a:r>
            <a:r>
              <a:rPr sz="1800" spc="-15" dirty="0">
                <a:latin typeface="Calibri"/>
                <a:cs typeface="Calibri"/>
              </a:rPr>
              <a:t>for </a:t>
            </a:r>
            <a:r>
              <a:rPr sz="1800" dirty="0">
                <a:latin typeface="Calibri"/>
                <a:cs typeface="Calibri"/>
              </a:rPr>
              <a:t>a </a:t>
            </a:r>
            <a:r>
              <a:rPr sz="1800" spc="-15" dirty="0">
                <a:latin typeface="Calibri"/>
                <a:cs typeface="Calibri"/>
              </a:rPr>
              <a:t>failure </a:t>
            </a:r>
            <a:r>
              <a:rPr sz="1800" spc="-10" dirty="0">
                <a:latin typeface="Calibri"/>
                <a:cs typeface="Calibri"/>
              </a:rPr>
              <a:t>to </a:t>
            </a:r>
            <a:r>
              <a:rPr sz="1800" spc="-5" dirty="0">
                <a:latin typeface="Calibri"/>
                <a:cs typeface="Calibri"/>
              </a:rPr>
              <a:t>hold </a:t>
            </a:r>
            <a:r>
              <a:rPr sz="1800" dirty="0">
                <a:latin typeface="Calibri"/>
                <a:cs typeface="Calibri"/>
              </a:rPr>
              <a:t>a </a:t>
            </a:r>
            <a:r>
              <a:rPr sz="1800" spc="-5" dirty="0">
                <a:latin typeface="Calibri"/>
                <a:cs typeface="Calibri"/>
              </a:rPr>
              <a:t>meeting it </a:t>
            </a:r>
            <a:r>
              <a:rPr sz="1800" spc="-10" dirty="0">
                <a:latin typeface="Calibri"/>
                <a:cs typeface="Calibri"/>
              </a:rPr>
              <a:t>will </a:t>
            </a:r>
            <a:r>
              <a:rPr sz="1800" spc="-5" dirty="0">
                <a:latin typeface="Calibri"/>
                <a:cs typeface="Calibri"/>
              </a:rPr>
              <a:t>not </a:t>
            </a:r>
            <a:r>
              <a:rPr sz="1800" spc="-10" dirty="0">
                <a:latin typeface="Calibri"/>
                <a:cs typeface="Calibri"/>
              </a:rPr>
              <a:t>considered to </a:t>
            </a:r>
            <a:r>
              <a:rPr sz="1800" spc="-5" dirty="0">
                <a:latin typeface="Calibri"/>
                <a:cs typeface="Calibri"/>
              </a:rPr>
              <a:t>be </a:t>
            </a:r>
            <a:r>
              <a:rPr sz="1800" spc="-10" dirty="0">
                <a:latin typeface="Calibri"/>
                <a:cs typeface="Calibri"/>
              </a:rPr>
              <a:t>defence  </a:t>
            </a:r>
            <a:r>
              <a:rPr sz="1800" spc="-5" dirty="0">
                <a:latin typeface="Calibri"/>
                <a:cs typeface="Calibri"/>
              </a:rPr>
              <a:t>that on </a:t>
            </a:r>
            <a:r>
              <a:rPr sz="1800" spc="-15" dirty="0">
                <a:latin typeface="Calibri"/>
                <a:cs typeface="Calibri"/>
              </a:rPr>
              <a:t>a/c </a:t>
            </a:r>
            <a:r>
              <a:rPr sz="1800" spc="-5" dirty="0">
                <a:latin typeface="Calibri"/>
                <a:cs typeface="Calibri"/>
              </a:rPr>
              <a:t>of </a:t>
            </a:r>
            <a:r>
              <a:rPr sz="1800" dirty="0">
                <a:latin typeface="Calibri"/>
                <a:cs typeface="Calibri"/>
              </a:rPr>
              <a:t>a </a:t>
            </a:r>
            <a:r>
              <a:rPr sz="1800" spc="-5" dirty="0">
                <a:latin typeface="Calibri"/>
                <a:cs typeface="Calibri"/>
              </a:rPr>
              <a:t>criminal case </a:t>
            </a:r>
            <a:r>
              <a:rPr sz="1800" spc="-10" dirty="0">
                <a:latin typeface="Calibri"/>
                <a:cs typeface="Calibri"/>
              </a:rPr>
              <a:t>against </a:t>
            </a:r>
            <a:r>
              <a:rPr sz="1800" dirty="0">
                <a:latin typeface="Calibri"/>
                <a:cs typeface="Calibri"/>
              </a:rPr>
              <a:t>the </a:t>
            </a:r>
            <a:r>
              <a:rPr sz="1800" spc="-10" dirty="0">
                <a:latin typeface="Calibri"/>
                <a:cs typeface="Calibri"/>
              </a:rPr>
              <a:t>secretary </a:t>
            </a:r>
            <a:r>
              <a:rPr sz="1800" spc="-5" dirty="0">
                <a:latin typeface="Calibri"/>
                <a:cs typeface="Calibri"/>
              </a:rPr>
              <a:t>of </a:t>
            </a:r>
            <a:r>
              <a:rPr sz="1800" dirty="0">
                <a:latin typeface="Calibri"/>
                <a:cs typeface="Calibri"/>
              </a:rPr>
              <a:t>the </a:t>
            </a:r>
            <a:r>
              <a:rPr sz="1800" spc="-5" dirty="0">
                <a:latin typeface="Calibri"/>
                <a:cs typeface="Calibri"/>
              </a:rPr>
              <a:t>Co. some important </a:t>
            </a:r>
            <a:r>
              <a:rPr sz="1800" spc="-10" dirty="0">
                <a:latin typeface="Calibri"/>
                <a:cs typeface="Calibri"/>
              </a:rPr>
              <a:t>books  were exhibited </a:t>
            </a:r>
            <a:r>
              <a:rPr sz="1800" spc="-5" dirty="0">
                <a:latin typeface="Calibri"/>
                <a:cs typeface="Calibri"/>
              </a:rPr>
              <a:t>in </a:t>
            </a:r>
            <a:r>
              <a:rPr sz="1800" dirty="0">
                <a:latin typeface="Calibri"/>
                <a:cs typeface="Calibri"/>
              </a:rPr>
              <a:t>the </a:t>
            </a:r>
            <a:r>
              <a:rPr sz="1800" spc="-10" dirty="0">
                <a:latin typeface="Calibri"/>
                <a:cs typeface="Calibri"/>
              </a:rPr>
              <a:t>court </a:t>
            </a:r>
            <a:r>
              <a:rPr sz="1800" dirty="0">
                <a:latin typeface="Calibri"/>
                <a:cs typeface="Calibri"/>
              </a:rPr>
              <a:t>&amp; as </a:t>
            </a:r>
            <a:r>
              <a:rPr sz="1800" spc="-5" dirty="0">
                <a:latin typeface="Calibri"/>
                <a:cs typeface="Calibri"/>
              </a:rPr>
              <a:t>they had not been released </a:t>
            </a:r>
            <a:r>
              <a:rPr sz="1800" dirty="0">
                <a:latin typeface="Calibri"/>
                <a:cs typeface="Calibri"/>
              </a:rPr>
              <a:t>in </a:t>
            </a:r>
            <a:r>
              <a:rPr sz="1800" spc="-5" dirty="0">
                <a:latin typeface="Calibri"/>
                <a:cs typeface="Calibri"/>
              </a:rPr>
              <a:t>time, no </a:t>
            </a:r>
            <a:r>
              <a:rPr sz="1800" spc="-10" dirty="0">
                <a:latin typeface="Calibri"/>
                <a:cs typeface="Calibri"/>
              </a:rPr>
              <a:t>accounts could  </a:t>
            </a:r>
            <a:r>
              <a:rPr sz="1800" spc="-5" dirty="0">
                <a:latin typeface="Calibri"/>
                <a:cs typeface="Calibri"/>
              </a:rPr>
              <a:t>be </a:t>
            </a:r>
            <a:r>
              <a:rPr sz="1800" spc="-10" dirty="0">
                <a:latin typeface="Calibri"/>
                <a:cs typeface="Calibri"/>
              </a:rPr>
              <a:t>prepared, </a:t>
            </a:r>
            <a:r>
              <a:rPr sz="1800" dirty="0">
                <a:latin typeface="Calibri"/>
                <a:cs typeface="Calibri"/>
              </a:rPr>
              <a:t>&amp; </a:t>
            </a:r>
            <a:r>
              <a:rPr sz="1800" spc="-5" dirty="0">
                <a:latin typeface="Calibri"/>
                <a:cs typeface="Calibri"/>
              </a:rPr>
              <a:t>no meeting </a:t>
            </a:r>
            <a:r>
              <a:rPr sz="1800" spc="-10" dirty="0">
                <a:latin typeface="Calibri"/>
                <a:cs typeface="Calibri"/>
              </a:rPr>
              <a:t>could </a:t>
            </a:r>
            <a:r>
              <a:rPr sz="1800" spc="-5" dirty="0">
                <a:latin typeface="Calibri"/>
                <a:cs typeface="Calibri"/>
              </a:rPr>
              <a:t>be</a:t>
            </a:r>
            <a:r>
              <a:rPr sz="1800" spc="85" dirty="0">
                <a:latin typeface="Calibri"/>
                <a:cs typeface="Calibri"/>
              </a:rPr>
              <a:t> </a:t>
            </a:r>
            <a:r>
              <a:rPr sz="1800" spc="-5" dirty="0">
                <a:latin typeface="Calibri"/>
                <a:cs typeface="Calibri"/>
              </a:rPr>
              <a:t>held.</a:t>
            </a:r>
            <a:endParaRPr sz="1800">
              <a:latin typeface="Calibri"/>
              <a:cs typeface="Calibri"/>
            </a:endParaRPr>
          </a:p>
          <a:p>
            <a:pPr marL="355600" indent="-342900">
              <a:lnSpc>
                <a:spcPct val="100000"/>
              </a:lnSpc>
              <a:spcBef>
                <a:spcPts val="1540"/>
              </a:spcBef>
              <a:buFont typeface="Wingdings"/>
              <a:buChar char=""/>
              <a:tabLst>
                <a:tab pos="355600" algn="l"/>
              </a:tabLst>
            </a:pPr>
            <a:r>
              <a:rPr sz="2300" b="1" dirty="0">
                <a:latin typeface="Calibri"/>
                <a:cs typeface="Calibri"/>
              </a:rPr>
              <a:t>Asia </a:t>
            </a:r>
            <a:r>
              <a:rPr sz="2300" b="1" spc="-5" dirty="0">
                <a:latin typeface="Calibri"/>
                <a:cs typeface="Calibri"/>
              </a:rPr>
              <a:t>Udyog </a:t>
            </a:r>
            <a:r>
              <a:rPr sz="2300" b="1" spc="-10" dirty="0">
                <a:latin typeface="Calibri"/>
                <a:cs typeface="Calibri"/>
              </a:rPr>
              <a:t>Pvt.Ltd </a:t>
            </a:r>
            <a:r>
              <a:rPr sz="2300" b="1" spc="-5" dirty="0">
                <a:latin typeface="Calibri"/>
                <a:cs typeface="Calibri"/>
              </a:rPr>
              <a:t>(1965)</a:t>
            </a:r>
            <a:r>
              <a:rPr sz="2300" b="1" spc="-35" dirty="0">
                <a:latin typeface="Calibri"/>
                <a:cs typeface="Calibri"/>
              </a:rPr>
              <a:t> </a:t>
            </a:r>
            <a:r>
              <a:rPr sz="2300" b="1" dirty="0">
                <a:latin typeface="Calibri"/>
                <a:cs typeface="Calibri"/>
              </a:rPr>
              <a:t>:</a:t>
            </a:r>
            <a:endParaRPr sz="2300">
              <a:latin typeface="Calibri"/>
              <a:cs typeface="Calibri"/>
            </a:endParaRPr>
          </a:p>
          <a:p>
            <a:pPr marL="398145">
              <a:lnSpc>
                <a:spcPts val="1945"/>
              </a:lnSpc>
              <a:spcBef>
                <a:spcPts val="20"/>
              </a:spcBef>
            </a:pPr>
            <a:r>
              <a:rPr sz="1800" dirty="0">
                <a:latin typeface="Calibri"/>
                <a:cs typeface="Calibri"/>
              </a:rPr>
              <a:t>It </a:t>
            </a:r>
            <a:r>
              <a:rPr sz="1800" spc="-15" dirty="0">
                <a:latin typeface="Calibri"/>
                <a:cs typeface="Calibri"/>
              </a:rPr>
              <a:t>was </a:t>
            </a:r>
            <a:r>
              <a:rPr sz="1800" dirty="0">
                <a:latin typeface="Calibri"/>
                <a:cs typeface="Calibri"/>
              </a:rPr>
              <a:t>held </a:t>
            </a:r>
            <a:r>
              <a:rPr sz="1800" spc="-5" dirty="0">
                <a:latin typeface="Calibri"/>
                <a:cs typeface="Calibri"/>
              </a:rPr>
              <a:t>that </a:t>
            </a:r>
            <a:r>
              <a:rPr sz="1800" spc="-10" dirty="0">
                <a:latin typeface="Calibri"/>
                <a:cs typeface="Calibri"/>
              </a:rPr>
              <a:t>where </a:t>
            </a:r>
            <a:r>
              <a:rPr sz="1800" dirty="0">
                <a:latin typeface="Calibri"/>
                <a:cs typeface="Calibri"/>
              </a:rPr>
              <a:t>the </a:t>
            </a:r>
            <a:r>
              <a:rPr sz="1800" spc="-10" dirty="0">
                <a:latin typeface="Calibri"/>
                <a:cs typeface="Calibri"/>
              </a:rPr>
              <a:t>police </a:t>
            </a:r>
            <a:r>
              <a:rPr sz="1800" spc="-5" dirty="0">
                <a:latin typeface="Calibri"/>
                <a:cs typeface="Calibri"/>
              </a:rPr>
              <a:t>has </a:t>
            </a:r>
            <a:r>
              <a:rPr sz="1800" spc="-10" dirty="0">
                <a:latin typeface="Calibri"/>
                <a:cs typeface="Calibri"/>
              </a:rPr>
              <a:t>seized </a:t>
            </a:r>
            <a:r>
              <a:rPr sz="1800" dirty="0">
                <a:latin typeface="Calibri"/>
                <a:cs typeface="Calibri"/>
              </a:rPr>
              <a:t>the </a:t>
            </a:r>
            <a:r>
              <a:rPr sz="1800" spc="-10" dirty="0">
                <a:latin typeface="Calibri"/>
                <a:cs typeface="Calibri"/>
              </a:rPr>
              <a:t>account books </a:t>
            </a:r>
            <a:r>
              <a:rPr sz="1800" spc="-5" dirty="0">
                <a:latin typeface="Calibri"/>
                <a:cs typeface="Calibri"/>
              </a:rPr>
              <a:t>of </a:t>
            </a:r>
            <a:r>
              <a:rPr sz="1800" dirty="0">
                <a:latin typeface="Calibri"/>
                <a:cs typeface="Calibri"/>
              </a:rPr>
              <a:t>a </a:t>
            </a:r>
            <a:r>
              <a:rPr sz="1800" spc="-10" dirty="0">
                <a:latin typeface="Calibri"/>
                <a:cs typeface="Calibri"/>
              </a:rPr>
              <a:t>company </a:t>
            </a:r>
            <a:r>
              <a:rPr sz="1800" dirty="0">
                <a:latin typeface="Calibri"/>
                <a:cs typeface="Calibri"/>
              </a:rPr>
              <a:t>then</a:t>
            </a:r>
            <a:r>
              <a:rPr sz="1800" spc="220" dirty="0">
                <a:latin typeface="Calibri"/>
                <a:cs typeface="Calibri"/>
              </a:rPr>
              <a:t> </a:t>
            </a:r>
            <a:r>
              <a:rPr sz="1800" dirty="0">
                <a:latin typeface="Calibri"/>
                <a:cs typeface="Calibri"/>
              </a:rPr>
              <a:t>the</a:t>
            </a:r>
            <a:endParaRPr sz="1800">
              <a:latin typeface="Calibri"/>
              <a:cs typeface="Calibri"/>
            </a:endParaRPr>
          </a:p>
          <a:p>
            <a:pPr marL="355600">
              <a:lnSpc>
                <a:spcPts val="1945"/>
              </a:lnSpc>
            </a:pPr>
            <a:r>
              <a:rPr sz="1800" spc="-10" dirty="0">
                <a:latin typeface="Calibri"/>
                <a:cs typeface="Calibri"/>
              </a:rPr>
              <a:t>company </a:t>
            </a:r>
            <a:r>
              <a:rPr sz="1800" spc="-5" dirty="0">
                <a:latin typeface="Calibri"/>
                <a:cs typeface="Calibri"/>
              </a:rPr>
              <a:t>is </a:t>
            </a:r>
            <a:r>
              <a:rPr sz="1800" spc="-15" dirty="0">
                <a:latin typeface="Calibri"/>
                <a:cs typeface="Calibri"/>
              </a:rPr>
              <a:t>exempted </a:t>
            </a:r>
            <a:r>
              <a:rPr sz="1800" spc="-10" dirty="0">
                <a:latin typeface="Calibri"/>
                <a:cs typeface="Calibri"/>
              </a:rPr>
              <a:t>from </a:t>
            </a:r>
            <a:r>
              <a:rPr sz="1800" spc="-5" dirty="0">
                <a:latin typeface="Calibri"/>
                <a:cs typeface="Calibri"/>
              </a:rPr>
              <a:t>holding </a:t>
            </a:r>
            <a:r>
              <a:rPr sz="1800" dirty="0">
                <a:latin typeface="Calibri"/>
                <a:cs typeface="Calibri"/>
              </a:rPr>
              <a:t>the </a:t>
            </a:r>
            <a:r>
              <a:rPr sz="1800" spc="-5" dirty="0">
                <a:latin typeface="Calibri"/>
                <a:cs typeface="Calibri"/>
              </a:rPr>
              <a:t>Annual </a:t>
            </a:r>
            <a:r>
              <a:rPr sz="1800" spc="-10" dirty="0">
                <a:latin typeface="Calibri"/>
                <a:cs typeface="Calibri"/>
              </a:rPr>
              <a:t>General</a:t>
            </a:r>
            <a:r>
              <a:rPr sz="1800" spc="95" dirty="0">
                <a:latin typeface="Calibri"/>
                <a:cs typeface="Calibri"/>
              </a:rPr>
              <a:t> </a:t>
            </a:r>
            <a:r>
              <a:rPr sz="1800" spc="-5" dirty="0">
                <a:latin typeface="Calibri"/>
                <a:cs typeface="Calibri"/>
              </a:rPr>
              <a:t>Meeting.</a:t>
            </a:r>
            <a:endParaRPr sz="1800">
              <a:latin typeface="Calibri"/>
              <a:cs typeface="Calibri"/>
            </a:endParaRPr>
          </a:p>
        </p:txBody>
      </p:sp>
      <p:sp>
        <p:nvSpPr>
          <p:cNvPr id="4" name="object 4"/>
          <p:cNvSpPr/>
          <p:nvPr/>
        </p:nvSpPr>
        <p:spPr>
          <a:xfrm>
            <a:off x="8430006" y="6215634"/>
            <a:ext cx="571500" cy="485140"/>
          </a:xfrm>
          <a:custGeom>
            <a:avLst/>
            <a:gdLst/>
            <a:ahLst/>
            <a:cxnLst/>
            <a:rect l="l" t="t" r="r" b="b"/>
            <a:pathLst>
              <a:path w="571500" h="485140">
                <a:moveTo>
                  <a:pt x="329184" y="0"/>
                </a:moveTo>
                <a:lnTo>
                  <a:pt x="329184" y="121157"/>
                </a:lnTo>
                <a:lnTo>
                  <a:pt x="0" y="121157"/>
                </a:lnTo>
                <a:lnTo>
                  <a:pt x="0" y="363473"/>
                </a:lnTo>
                <a:lnTo>
                  <a:pt x="329184" y="363473"/>
                </a:lnTo>
                <a:lnTo>
                  <a:pt x="329184" y="484631"/>
                </a:lnTo>
                <a:lnTo>
                  <a:pt x="571500" y="242315"/>
                </a:lnTo>
                <a:lnTo>
                  <a:pt x="329184" y="0"/>
                </a:lnTo>
                <a:close/>
              </a:path>
            </a:pathLst>
          </a:custGeom>
          <a:solidFill>
            <a:srgbClr val="4F81BC"/>
          </a:solidFill>
        </p:spPr>
        <p:txBody>
          <a:bodyPr wrap="square" lIns="0" tIns="0" rIns="0" bIns="0" rtlCol="0"/>
          <a:lstStyle/>
          <a:p>
            <a:endParaRPr/>
          </a:p>
        </p:txBody>
      </p:sp>
      <p:sp>
        <p:nvSpPr>
          <p:cNvPr id="5" name="object 5"/>
          <p:cNvSpPr/>
          <p:nvPr/>
        </p:nvSpPr>
        <p:spPr>
          <a:xfrm>
            <a:off x="8430006" y="6215634"/>
            <a:ext cx="571500" cy="485140"/>
          </a:xfrm>
          <a:custGeom>
            <a:avLst/>
            <a:gdLst/>
            <a:ahLst/>
            <a:cxnLst/>
            <a:rect l="l" t="t" r="r" b="b"/>
            <a:pathLst>
              <a:path w="571500" h="485140">
                <a:moveTo>
                  <a:pt x="0" y="121157"/>
                </a:moveTo>
                <a:lnTo>
                  <a:pt x="329184" y="121157"/>
                </a:lnTo>
                <a:lnTo>
                  <a:pt x="329184" y="0"/>
                </a:lnTo>
                <a:lnTo>
                  <a:pt x="571500" y="242315"/>
                </a:lnTo>
                <a:lnTo>
                  <a:pt x="329184" y="484631"/>
                </a:lnTo>
                <a:lnTo>
                  <a:pt x="329184" y="363473"/>
                </a:lnTo>
                <a:lnTo>
                  <a:pt x="0" y="363473"/>
                </a:lnTo>
                <a:lnTo>
                  <a:pt x="0" y="121157"/>
                </a:lnTo>
                <a:close/>
              </a:path>
            </a:pathLst>
          </a:custGeom>
          <a:ln w="25908">
            <a:solidFill>
              <a:srgbClr val="385D89"/>
            </a:solidFill>
          </a:ln>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2381" rIns="0" bIns="0" rtlCol="0">
            <a:spAutoFit/>
          </a:bodyPr>
          <a:lstStyle/>
          <a:p>
            <a:pPr marL="1270" algn="ctr">
              <a:lnSpc>
                <a:spcPct val="100000"/>
              </a:lnSpc>
              <a:spcBef>
                <a:spcPts val="95"/>
              </a:spcBef>
            </a:pPr>
            <a:r>
              <a:rPr sz="4000" spc="-20" dirty="0"/>
              <a:t>Statutory</a:t>
            </a:r>
            <a:r>
              <a:rPr sz="4000" spc="45" dirty="0"/>
              <a:t> </a:t>
            </a:r>
            <a:r>
              <a:rPr sz="4000" spc="-10" dirty="0"/>
              <a:t>Meeting</a:t>
            </a:r>
            <a:endParaRPr sz="4000"/>
          </a:p>
          <a:p>
            <a:pPr marL="1270" algn="ctr">
              <a:lnSpc>
                <a:spcPct val="100000"/>
              </a:lnSpc>
            </a:pPr>
            <a:r>
              <a:rPr sz="4000" spc="-5" dirty="0"/>
              <a:t>(Sec 165 of </a:t>
            </a:r>
            <a:r>
              <a:rPr sz="4000" spc="-10" dirty="0"/>
              <a:t>Companies </a:t>
            </a:r>
            <a:r>
              <a:rPr sz="4000" spc="-5" dirty="0"/>
              <a:t>Act 1956</a:t>
            </a:r>
            <a:r>
              <a:rPr sz="4000" spc="30" dirty="0"/>
              <a:t> </a:t>
            </a:r>
            <a:r>
              <a:rPr sz="4000" spc="-5" dirty="0"/>
              <a:t>)</a:t>
            </a:r>
            <a:endParaRPr sz="4000"/>
          </a:p>
        </p:txBody>
      </p:sp>
      <p:sp>
        <p:nvSpPr>
          <p:cNvPr id="3" name="object 3"/>
          <p:cNvSpPr txBox="1"/>
          <p:nvPr/>
        </p:nvSpPr>
        <p:spPr>
          <a:xfrm>
            <a:off x="535940" y="1613661"/>
            <a:ext cx="8195309" cy="1927860"/>
          </a:xfrm>
          <a:prstGeom prst="rect">
            <a:avLst/>
          </a:prstGeom>
        </p:spPr>
        <p:txBody>
          <a:bodyPr vert="horz" wrap="square" lIns="0" tIns="11430" rIns="0" bIns="0" rtlCol="0">
            <a:spAutoFit/>
          </a:bodyPr>
          <a:lstStyle/>
          <a:p>
            <a:pPr marL="355600" marR="5080" indent="-342900">
              <a:lnSpc>
                <a:spcPct val="100299"/>
              </a:lnSpc>
              <a:spcBef>
                <a:spcPts val="90"/>
              </a:spcBef>
              <a:buFont typeface="Arial"/>
              <a:buChar char="•"/>
              <a:tabLst>
                <a:tab pos="354965" algn="l"/>
                <a:tab pos="355600" algn="l"/>
              </a:tabLst>
            </a:pPr>
            <a:r>
              <a:rPr sz="2400" spc="-15" dirty="0">
                <a:latin typeface="Calibri"/>
                <a:cs typeface="Calibri"/>
              </a:rPr>
              <a:t>Every </a:t>
            </a:r>
            <a:r>
              <a:rPr sz="2400" spc="-5" dirty="0">
                <a:latin typeface="Calibri"/>
                <a:cs typeface="Calibri"/>
              </a:rPr>
              <a:t>public </a:t>
            </a:r>
            <a:r>
              <a:rPr sz="2400" spc="-15" dirty="0">
                <a:latin typeface="Calibri"/>
                <a:cs typeface="Calibri"/>
              </a:rPr>
              <a:t>company </a:t>
            </a:r>
            <a:r>
              <a:rPr sz="2400" spc="-5" dirty="0">
                <a:latin typeface="Calibri"/>
                <a:cs typeface="Calibri"/>
              </a:rPr>
              <a:t>limited </a:t>
            </a:r>
            <a:r>
              <a:rPr sz="2400" spc="-10" dirty="0">
                <a:latin typeface="Calibri"/>
                <a:cs typeface="Calibri"/>
              </a:rPr>
              <a:t>by </a:t>
            </a:r>
            <a:r>
              <a:rPr sz="2400" spc="-5" dirty="0">
                <a:latin typeface="Calibri"/>
                <a:cs typeface="Calibri"/>
              </a:rPr>
              <a:t>shares or limited </a:t>
            </a:r>
            <a:r>
              <a:rPr sz="2400" spc="-10" dirty="0">
                <a:latin typeface="Calibri"/>
                <a:cs typeface="Calibri"/>
              </a:rPr>
              <a:t>by guarantee  </a:t>
            </a:r>
            <a:r>
              <a:rPr sz="2400" dirty="0">
                <a:latin typeface="Calibri"/>
                <a:cs typeface="Calibri"/>
              </a:rPr>
              <a:t>&amp; </a:t>
            </a:r>
            <a:r>
              <a:rPr sz="2400" spc="-10" dirty="0">
                <a:latin typeface="Calibri"/>
                <a:cs typeface="Calibri"/>
              </a:rPr>
              <a:t>having share capital </a:t>
            </a:r>
            <a:r>
              <a:rPr sz="2400" spc="-5" dirty="0">
                <a:latin typeface="Calibri"/>
                <a:cs typeface="Calibri"/>
              </a:rPr>
              <a:t>must hold </a:t>
            </a:r>
            <a:r>
              <a:rPr sz="2400" dirty="0">
                <a:latin typeface="Calibri"/>
                <a:cs typeface="Calibri"/>
              </a:rPr>
              <a:t>a </a:t>
            </a:r>
            <a:r>
              <a:rPr sz="2400" spc="-10" dirty="0">
                <a:latin typeface="Calibri"/>
                <a:cs typeface="Calibri"/>
              </a:rPr>
              <a:t>general </a:t>
            </a:r>
            <a:r>
              <a:rPr sz="2400" dirty="0">
                <a:latin typeface="Calibri"/>
                <a:cs typeface="Calibri"/>
              </a:rPr>
              <a:t>meeting </a:t>
            </a:r>
            <a:r>
              <a:rPr sz="2400" spc="-5" dirty="0">
                <a:latin typeface="Calibri"/>
                <a:cs typeface="Calibri"/>
              </a:rPr>
              <a:t>of </a:t>
            </a:r>
            <a:r>
              <a:rPr sz="2400" dirty="0">
                <a:latin typeface="Calibri"/>
                <a:cs typeface="Calibri"/>
              </a:rPr>
              <a:t>its  </a:t>
            </a:r>
            <a:r>
              <a:rPr sz="2400" spc="-5" dirty="0">
                <a:latin typeface="Calibri"/>
                <a:cs typeface="Calibri"/>
              </a:rPr>
              <a:t>members, </a:t>
            </a:r>
            <a:r>
              <a:rPr sz="2400" spc="-15" dirty="0">
                <a:latin typeface="Calibri"/>
                <a:cs typeface="Calibri"/>
              </a:rPr>
              <a:t>to </a:t>
            </a:r>
            <a:r>
              <a:rPr sz="2400" spc="-5" dirty="0">
                <a:latin typeface="Calibri"/>
                <a:cs typeface="Calibri"/>
              </a:rPr>
              <a:t>be called </a:t>
            </a:r>
            <a:r>
              <a:rPr sz="2400" b="1" spc="-5" dirty="0">
                <a:latin typeface="Comic Sans MS"/>
                <a:cs typeface="Comic Sans MS"/>
              </a:rPr>
              <a:t>statutory</a:t>
            </a:r>
            <a:r>
              <a:rPr sz="2400" b="1" spc="-55" dirty="0">
                <a:latin typeface="Comic Sans MS"/>
                <a:cs typeface="Comic Sans MS"/>
              </a:rPr>
              <a:t> </a:t>
            </a:r>
            <a:r>
              <a:rPr sz="2400" b="1" spc="-5" dirty="0">
                <a:latin typeface="Comic Sans MS"/>
                <a:cs typeface="Comic Sans MS"/>
              </a:rPr>
              <a:t>meeting.</a:t>
            </a:r>
            <a:endParaRPr sz="2400">
              <a:latin typeface="Comic Sans MS"/>
              <a:cs typeface="Comic Sans MS"/>
            </a:endParaRPr>
          </a:p>
          <a:p>
            <a:pPr marL="355600" marR="189865" indent="-342900">
              <a:lnSpc>
                <a:spcPct val="100000"/>
              </a:lnSpc>
              <a:spcBef>
                <a:spcPts val="565"/>
              </a:spcBef>
              <a:buFont typeface="Arial"/>
              <a:buChar char="•"/>
              <a:tabLst>
                <a:tab pos="354965" algn="l"/>
                <a:tab pos="355600" algn="l"/>
              </a:tabLst>
            </a:pPr>
            <a:r>
              <a:rPr sz="2400" dirty="0">
                <a:latin typeface="Calibri"/>
                <a:cs typeface="Calibri"/>
              </a:rPr>
              <a:t>It is the </a:t>
            </a:r>
            <a:r>
              <a:rPr sz="2400" spc="-15" dirty="0">
                <a:latin typeface="Calibri"/>
                <a:cs typeface="Calibri"/>
              </a:rPr>
              <a:t>first </a:t>
            </a:r>
            <a:r>
              <a:rPr sz="2400" dirty="0">
                <a:latin typeface="Calibri"/>
                <a:cs typeface="Calibri"/>
              </a:rPr>
              <a:t>meeting </a:t>
            </a:r>
            <a:r>
              <a:rPr sz="2400" spc="-5" dirty="0">
                <a:latin typeface="Calibri"/>
                <a:cs typeface="Calibri"/>
              </a:rPr>
              <a:t>of </a:t>
            </a:r>
            <a:r>
              <a:rPr sz="2400" dirty="0">
                <a:latin typeface="Calibri"/>
                <a:cs typeface="Calibri"/>
              </a:rPr>
              <a:t>the </a:t>
            </a:r>
            <a:r>
              <a:rPr sz="2400" spc="-5" dirty="0">
                <a:latin typeface="Calibri"/>
                <a:cs typeface="Calibri"/>
              </a:rPr>
              <a:t>members of </a:t>
            </a:r>
            <a:r>
              <a:rPr sz="2400" dirty="0">
                <a:latin typeface="Calibri"/>
                <a:cs typeface="Calibri"/>
              </a:rPr>
              <a:t>the </a:t>
            </a:r>
            <a:r>
              <a:rPr sz="2400" spc="-15" dirty="0">
                <a:latin typeface="Calibri"/>
                <a:cs typeface="Calibri"/>
              </a:rPr>
              <a:t>company </a:t>
            </a:r>
            <a:r>
              <a:rPr sz="2400" spc="-10" dirty="0">
                <a:latin typeface="Calibri"/>
                <a:cs typeface="Calibri"/>
              </a:rPr>
              <a:t>after </a:t>
            </a:r>
            <a:r>
              <a:rPr sz="2400" dirty="0">
                <a:latin typeface="Calibri"/>
                <a:cs typeface="Calibri"/>
              </a:rPr>
              <a:t>its  </a:t>
            </a:r>
            <a:r>
              <a:rPr sz="2400" spc="-10" dirty="0">
                <a:latin typeface="Calibri"/>
                <a:cs typeface="Calibri"/>
              </a:rPr>
              <a:t>incorporation.</a:t>
            </a:r>
            <a:endParaRPr sz="2400">
              <a:latin typeface="Calibri"/>
              <a:cs typeface="Calibri"/>
            </a:endParaRPr>
          </a:p>
        </p:txBody>
      </p:sp>
      <p:sp>
        <p:nvSpPr>
          <p:cNvPr id="4" name="object 4"/>
          <p:cNvSpPr/>
          <p:nvPr/>
        </p:nvSpPr>
        <p:spPr>
          <a:xfrm>
            <a:off x="3214368" y="3702377"/>
            <a:ext cx="3001775" cy="632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48025" y="4468177"/>
            <a:ext cx="594654" cy="6528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252401" y="4475956"/>
            <a:ext cx="607005" cy="63285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603216" y="5472033"/>
            <a:ext cx="2721926" cy="75891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875243" y="5444896"/>
            <a:ext cx="3035873" cy="89569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0862" y="258571"/>
            <a:ext cx="7940675" cy="696595"/>
          </a:xfrm>
          <a:prstGeom prst="rect">
            <a:avLst/>
          </a:prstGeom>
        </p:spPr>
        <p:txBody>
          <a:bodyPr vert="horz" wrap="square" lIns="0" tIns="12700" rIns="0" bIns="0" rtlCol="0">
            <a:spAutoFit/>
          </a:bodyPr>
          <a:lstStyle/>
          <a:p>
            <a:pPr marL="12700">
              <a:lnSpc>
                <a:spcPct val="100000"/>
              </a:lnSpc>
              <a:spcBef>
                <a:spcPts val="100"/>
              </a:spcBef>
            </a:pPr>
            <a:r>
              <a:rPr spc="-5" dirty="0"/>
              <a:t>Objectives </a:t>
            </a:r>
            <a:r>
              <a:rPr spc="-10" dirty="0"/>
              <a:t>of </a:t>
            </a:r>
            <a:r>
              <a:rPr spc="-5" dirty="0"/>
              <a:t>holding this</a:t>
            </a:r>
            <a:r>
              <a:rPr spc="-70" dirty="0"/>
              <a:t> </a:t>
            </a:r>
            <a:r>
              <a:rPr spc="-5" dirty="0"/>
              <a:t>meeting</a:t>
            </a:r>
          </a:p>
        </p:txBody>
      </p:sp>
      <p:sp>
        <p:nvSpPr>
          <p:cNvPr id="3" name="object 3"/>
          <p:cNvSpPr/>
          <p:nvPr/>
        </p:nvSpPr>
        <p:spPr>
          <a:xfrm>
            <a:off x="486918" y="1358646"/>
            <a:ext cx="927100" cy="1324610"/>
          </a:xfrm>
          <a:custGeom>
            <a:avLst/>
            <a:gdLst/>
            <a:ahLst/>
            <a:cxnLst/>
            <a:rect l="l" t="t" r="r" b="b"/>
            <a:pathLst>
              <a:path w="927100" h="1324610">
                <a:moveTo>
                  <a:pt x="0" y="0"/>
                </a:moveTo>
                <a:lnTo>
                  <a:pt x="0" y="861059"/>
                </a:lnTo>
                <a:lnTo>
                  <a:pt x="463295" y="1324355"/>
                </a:lnTo>
                <a:lnTo>
                  <a:pt x="926591" y="861059"/>
                </a:lnTo>
                <a:lnTo>
                  <a:pt x="926591" y="463295"/>
                </a:lnTo>
                <a:lnTo>
                  <a:pt x="463295" y="463295"/>
                </a:lnTo>
                <a:lnTo>
                  <a:pt x="0" y="0"/>
                </a:lnTo>
                <a:close/>
              </a:path>
              <a:path w="927100" h="1324610">
                <a:moveTo>
                  <a:pt x="926591" y="0"/>
                </a:moveTo>
                <a:lnTo>
                  <a:pt x="463295" y="463295"/>
                </a:lnTo>
                <a:lnTo>
                  <a:pt x="926591" y="463295"/>
                </a:lnTo>
                <a:lnTo>
                  <a:pt x="926591" y="0"/>
                </a:lnTo>
                <a:close/>
              </a:path>
            </a:pathLst>
          </a:custGeom>
          <a:solidFill>
            <a:srgbClr val="4F81BC"/>
          </a:solidFill>
        </p:spPr>
        <p:txBody>
          <a:bodyPr wrap="square" lIns="0" tIns="0" rIns="0" bIns="0" rtlCol="0"/>
          <a:lstStyle/>
          <a:p>
            <a:endParaRPr/>
          </a:p>
        </p:txBody>
      </p:sp>
      <p:sp>
        <p:nvSpPr>
          <p:cNvPr id="4" name="object 4"/>
          <p:cNvSpPr/>
          <p:nvPr/>
        </p:nvSpPr>
        <p:spPr>
          <a:xfrm>
            <a:off x="486918" y="1358646"/>
            <a:ext cx="927100" cy="1324610"/>
          </a:xfrm>
          <a:custGeom>
            <a:avLst/>
            <a:gdLst/>
            <a:ahLst/>
            <a:cxnLst/>
            <a:rect l="l" t="t" r="r" b="b"/>
            <a:pathLst>
              <a:path w="927100" h="1324610">
                <a:moveTo>
                  <a:pt x="926591" y="0"/>
                </a:moveTo>
                <a:lnTo>
                  <a:pt x="926591" y="861059"/>
                </a:lnTo>
                <a:lnTo>
                  <a:pt x="463295" y="1324355"/>
                </a:lnTo>
                <a:lnTo>
                  <a:pt x="0" y="861059"/>
                </a:lnTo>
                <a:lnTo>
                  <a:pt x="0" y="0"/>
                </a:lnTo>
                <a:lnTo>
                  <a:pt x="463295" y="463295"/>
                </a:lnTo>
                <a:lnTo>
                  <a:pt x="926591" y="0"/>
                </a:lnTo>
                <a:close/>
              </a:path>
            </a:pathLst>
          </a:custGeom>
          <a:ln w="25908">
            <a:solidFill>
              <a:srgbClr val="FFFFFF"/>
            </a:solidFill>
          </a:ln>
        </p:spPr>
        <p:txBody>
          <a:bodyPr wrap="square" lIns="0" tIns="0" rIns="0" bIns="0" rtlCol="0"/>
          <a:lstStyle/>
          <a:p>
            <a:endParaRPr/>
          </a:p>
        </p:txBody>
      </p:sp>
      <p:sp>
        <p:nvSpPr>
          <p:cNvPr id="5" name="object 5"/>
          <p:cNvSpPr/>
          <p:nvPr/>
        </p:nvSpPr>
        <p:spPr>
          <a:xfrm>
            <a:off x="1413510" y="1358646"/>
            <a:ext cx="7303134" cy="861060"/>
          </a:xfrm>
          <a:custGeom>
            <a:avLst/>
            <a:gdLst/>
            <a:ahLst/>
            <a:cxnLst/>
            <a:rect l="l" t="t" r="r" b="b"/>
            <a:pathLst>
              <a:path w="7303134" h="861060">
                <a:moveTo>
                  <a:pt x="7159498" y="0"/>
                </a:moveTo>
                <a:lnTo>
                  <a:pt x="0" y="0"/>
                </a:lnTo>
                <a:lnTo>
                  <a:pt x="0" y="861059"/>
                </a:lnTo>
                <a:lnTo>
                  <a:pt x="7159498" y="861059"/>
                </a:lnTo>
                <a:lnTo>
                  <a:pt x="7204854" y="853742"/>
                </a:lnTo>
                <a:lnTo>
                  <a:pt x="7244248" y="833367"/>
                </a:lnTo>
                <a:lnTo>
                  <a:pt x="7275315" y="802300"/>
                </a:lnTo>
                <a:lnTo>
                  <a:pt x="7295690" y="762906"/>
                </a:lnTo>
                <a:lnTo>
                  <a:pt x="7303008" y="717550"/>
                </a:lnTo>
                <a:lnTo>
                  <a:pt x="7303008" y="143509"/>
                </a:lnTo>
                <a:lnTo>
                  <a:pt x="7295690" y="98153"/>
                </a:lnTo>
                <a:lnTo>
                  <a:pt x="7275315" y="58759"/>
                </a:lnTo>
                <a:lnTo>
                  <a:pt x="7244248" y="27692"/>
                </a:lnTo>
                <a:lnTo>
                  <a:pt x="7204854" y="7317"/>
                </a:lnTo>
                <a:lnTo>
                  <a:pt x="7159498"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413510" y="1358646"/>
            <a:ext cx="7303134" cy="861060"/>
          </a:xfrm>
          <a:custGeom>
            <a:avLst/>
            <a:gdLst/>
            <a:ahLst/>
            <a:cxnLst/>
            <a:rect l="l" t="t" r="r" b="b"/>
            <a:pathLst>
              <a:path w="7303134" h="861060">
                <a:moveTo>
                  <a:pt x="7303008" y="143509"/>
                </a:moveTo>
                <a:lnTo>
                  <a:pt x="7303008" y="717550"/>
                </a:lnTo>
                <a:lnTo>
                  <a:pt x="7295690" y="762906"/>
                </a:lnTo>
                <a:lnTo>
                  <a:pt x="7275315" y="802300"/>
                </a:lnTo>
                <a:lnTo>
                  <a:pt x="7244248" y="833367"/>
                </a:lnTo>
                <a:lnTo>
                  <a:pt x="7204854" y="853742"/>
                </a:lnTo>
                <a:lnTo>
                  <a:pt x="7159498" y="861059"/>
                </a:lnTo>
                <a:lnTo>
                  <a:pt x="0" y="861059"/>
                </a:lnTo>
                <a:lnTo>
                  <a:pt x="0" y="0"/>
                </a:lnTo>
                <a:lnTo>
                  <a:pt x="7159498" y="0"/>
                </a:lnTo>
                <a:lnTo>
                  <a:pt x="7204854" y="7317"/>
                </a:lnTo>
                <a:lnTo>
                  <a:pt x="7244248" y="27692"/>
                </a:lnTo>
                <a:lnTo>
                  <a:pt x="7275315" y="58759"/>
                </a:lnTo>
                <a:lnTo>
                  <a:pt x="7295690" y="98153"/>
                </a:lnTo>
                <a:lnTo>
                  <a:pt x="7303008" y="143509"/>
                </a:lnTo>
                <a:close/>
              </a:path>
            </a:pathLst>
          </a:custGeom>
          <a:ln w="25908">
            <a:solidFill>
              <a:srgbClr val="938953"/>
            </a:solidFill>
          </a:ln>
        </p:spPr>
        <p:txBody>
          <a:bodyPr wrap="square" lIns="0" tIns="0" rIns="0" bIns="0" rtlCol="0"/>
          <a:lstStyle/>
          <a:p>
            <a:endParaRPr/>
          </a:p>
        </p:txBody>
      </p:sp>
      <p:sp>
        <p:nvSpPr>
          <p:cNvPr id="7" name="object 7"/>
          <p:cNvSpPr/>
          <p:nvPr/>
        </p:nvSpPr>
        <p:spPr>
          <a:xfrm>
            <a:off x="486918" y="2536698"/>
            <a:ext cx="927100" cy="1323340"/>
          </a:xfrm>
          <a:custGeom>
            <a:avLst/>
            <a:gdLst/>
            <a:ahLst/>
            <a:cxnLst/>
            <a:rect l="l" t="t" r="r" b="b"/>
            <a:pathLst>
              <a:path w="927100" h="1323339">
                <a:moveTo>
                  <a:pt x="0" y="0"/>
                </a:moveTo>
                <a:lnTo>
                  <a:pt x="0" y="859536"/>
                </a:lnTo>
                <a:lnTo>
                  <a:pt x="463295" y="1322832"/>
                </a:lnTo>
                <a:lnTo>
                  <a:pt x="926591" y="859536"/>
                </a:lnTo>
                <a:lnTo>
                  <a:pt x="926591" y="463296"/>
                </a:lnTo>
                <a:lnTo>
                  <a:pt x="463295" y="463296"/>
                </a:lnTo>
                <a:lnTo>
                  <a:pt x="0" y="0"/>
                </a:lnTo>
                <a:close/>
              </a:path>
              <a:path w="927100" h="1323339">
                <a:moveTo>
                  <a:pt x="926591" y="0"/>
                </a:moveTo>
                <a:lnTo>
                  <a:pt x="463295" y="463296"/>
                </a:lnTo>
                <a:lnTo>
                  <a:pt x="926591" y="463296"/>
                </a:lnTo>
                <a:lnTo>
                  <a:pt x="926591" y="0"/>
                </a:lnTo>
                <a:close/>
              </a:path>
            </a:pathLst>
          </a:custGeom>
          <a:solidFill>
            <a:srgbClr val="4F81BC"/>
          </a:solidFill>
        </p:spPr>
        <p:txBody>
          <a:bodyPr wrap="square" lIns="0" tIns="0" rIns="0" bIns="0" rtlCol="0"/>
          <a:lstStyle/>
          <a:p>
            <a:endParaRPr/>
          </a:p>
        </p:txBody>
      </p:sp>
      <p:sp>
        <p:nvSpPr>
          <p:cNvPr id="8" name="object 8"/>
          <p:cNvSpPr/>
          <p:nvPr/>
        </p:nvSpPr>
        <p:spPr>
          <a:xfrm>
            <a:off x="486918" y="2536698"/>
            <a:ext cx="927100" cy="1323340"/>
          </a:xfrm>
          <a:custGeom>
            <a:avLst/>
            <a:gdLst/>
            <a:ahLst/>
            <a:cxnLst/>
            <a:rect l="l" t="t" r="r" b="b"/>
            <a:pathLst>
              <a:path w="927100" h="1323339">
                <a:moveTo>
                  <a:pt x="926591" y="0"/>
                </a:moveTo>
                <a:lnTo>
                  <a:pt x="926591" y="859536"/>
                </a:lnTo>
                <a:lnTo>
                  <a:pt x="463295" y="1322832"/>
                </a:lnTo>
                <a:lnTo>
                  <a:pt x="0" y="859536"/>
                </a:lnTo>
                <a:lnTo>
                  <a:pt x="0" y="0"/>
                </a:lnTo>
                <a:lnTo>
                  <a:pt x="463295" y="463296"/>
                </a:lnTo>
                <a:lnTo>
                  <a:pt x="926591" y="0"/>
                </a:lnTo>
                <a:close/>
              </a:path>
            </a:pathLst>
          </a:custGeom>
          <a:ln w="25908">
            <a:solidFill>
              <a:srgbClr val="4F81BC"/>
            </a:solidFill>
          </a:ln>
        </p:spPr>
        <p:txBody>
          <a:bodyPr wrap="square" lIns="0" tIns="0" rIns="0" bIns="0" rtlCol="0"/>
          <a:lstStyle/>
          <a:p>
            <a:endParaRPr/>
          </a:p>
        </p:txBody>
      </p:sp>
      <p:sp>
        <p:nvSpPr>
          <p:cNvPr id="9" name="object 9"/>
          <p:cNvSpPr/>
          <p:nvPr/>
        </p:nvSpPr>
        <p:spPr>
          <a:xfrm>
            <a:off x="1413510" y="2536698"/>
            <a:ext cx="7303134" cy="859790"/>
          </a:xfrm>
          <a:custGeom>
            <a:avLst/>
            <a:gdLst/>
            <a:ahLst/>
            <a:cxnLst/>
            <a:rect l="l" t="t" r="r" b="b"/>
            <a:pathLst>
              <a:path w="7303134" h="859789">
                <a:moveTo>
                  <a:pt x="7159752" y="0"/>
                </a:moveTo>
                <a:lnTo>
                  <a:pt x="0" y="0"/>
                </a:lnTo>
                <a:lnTo>
                  <a:pt x="0" y="859536"/>
                </a:lnTo>
                <a:lnTo>
                  <a:pt x="7159752" y="859536"/>
                </a:lnTo>
                <a:lnTo>
                  <a:pt x="7205033" y="852232"/>
                </a:lnTo>
                <a:lnTo>
                  <a:pt x="7244358" y="831896"/>
                </a:lnTo>
                <a:lnTo>
                  <a:pt x="7275368" y="800886"/>
                </a:lnTo>
                <a:lnTo>
                  <a:pt x="7295704" y="761561"/>
                </a:lnTo>
                <a:lnTo>
                  <a:pt x="7303008" y="716279"/>
                </a:lnTo>
                <a:lnTo>
                  <a:pt x="7303008" y="143255"/>
                </a:lnTo>
                <a:lnTo>
                  <a:pt x="7295704" y="97974"/>
                </a:lnTo>
                <a:lnTo>
                  <a:pt x="7275368" y="58649"/>
                </a:lnTo>
                <a:lnTo>
                  <a:pt x="7244358" y="27639"/>
                </a:lnTo>
                <a:lnTo>
                  <a:pt x="7205033" y="7303"/>
                </a:lnTo>
                <a:lnTo>
                  <a:pt x="7159752"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1413510" y="2536698"/>
            <a:ext cx="7303134" cy="859790"/>
          </a:xfrm>
          <a:custGeom>
            <a:avLst/>
            <a:gdLst/>
            <a:ahLst/>
            <a:cxnLst/>
            <a:rect l="l" t="t" r="r" b="b"/>
            <a:pathLst>
              <a:path w="7303134" h="859789">
                <a:moveTo>
                  <a:pt x="7303008" y="143255"/>
                </a:moveTo>
                <a:lnTo>
                  <a:pt x="7303008" y="716279"/>
                </a:lnTo>
                <a:lnTo>
                  <a:pt x="7295704" y="761561"/>
                </a:lnTo>
                <a:lnTo>
                  <a:pt x="7275368" y="800886"/>
                </a:lnTo>
                <a:lnTo>
                  <a:pt x="7244358" y="831896"/>
                </a:lnTo>
                <a:lnTo>
                  <a:pt x="7205033" y="852232"/>
                </a:lnTo>
                <a:lnTo>
                  <a:pt x="7159752" y="859536"/>
                </a:lnTo>
                <a:lnTo>
                  <a:pt x="0" y="859536"/>
                </a:lnTo>
                <a:lnTo>
                  <a:pt x="0" y="0"/>
                </a:lnTo>
                <a:lnTo>
                  <a:pt x="7159752" y="0"/>
                </a:lnTo>
                <a:lnTo>
                  <a:pt x="7205033" y="7303"/>
                </a:lnTo>
                <a:lnTo>
                  <a:pt x="7244358" y="27639"/>
                </a:lnTo>
                <a:lnTo>
                  <a:pt x="7275368" y="58649"/>
                </a:lnTo>
                <a:lnTo>
                  <a:pt x="7295704" y="97974"/>
                </a:lnTo>
                <a:lnTo>
                  <a:pt x="7303008" y="143255"/>
                </a:lnTo>
                <a:close/>
              </a:path>
            </a:pathLst>
          </a:custGeom>
          <a:ln w="25908">
            <a:solidFill>
              <a:srgbClr val="4F81BC"/>
            </a:solidFill>
          </a:ln>
        </p:spPr>
        <p:txBody>
          <a:bodyPr wrap="square" lIns="0" tIns="0" rIns="0" bIns="0" rtlCol="0"/>
          <a:lstStyle/>
          <a:p>
            <a:endParaRPr/>
          </a:p>
        </p:txBody>
      </p:sp>
      <p:sp>
        <p:nvSpPr>
          <p:cNvPr id="11" name="object 11"/>
          <p:cNvSpPr/>
          <p:nvPr/>
        </p:nvSpPr>
        <p:spPr>
          <a:xfrm>
            <a:off x="486918" y="3713226"/>
            <a:ext cx="927100" cy="1324610"/>
          </a:xfrm>
          <a:custGeom>
            <a:avLst/>
            <a:gdLst/>
            <a:ahLst/>
            <a:cxnLst/>
            <a:rect l="l" t="t" r="r" b="b"/>
            <a:pathLst>
              <a:path w="927100" h="1324610">
                <a:moveTo>
                  <a:pt x="0" y="0"/>
                </a:moveTo>
                <a:lnTo>
                  <a:pt x="0" y="861060"/>
                </a:lnTo>
                <a:lnTo>
                  <a:pt x="463295" y="1324356"/>
                </a:lnTo>
                <a:lnTo>
                  <a:pt x="926591" y="861060"/>
                </a:lnTo>
                <a:lnTo>
                  <a:pt x="926591" y="463296"/>
                </a:lnTo>
                <a:lnTo>
                  <a:pt x="463295" y="463296"/>
                </a:lnTo>
                <a:lnTo>
                  <a:pt x="0" y="0"/>
                </a:lnTo>
                <a:close/>
              </a:path>
              <a:path w="927100" h="1324610">
                <a:moveTo>
                  <a:pt x="926591" y="0"/>
                </a:moveTo>
                <a:lnTo>
                  <a:pt x="463295" y="463296"/>
                </a:lnTo>
                <a:lnTo>
                  <a:pt x="926591" y="463296"/>
                </a:lnTo>
                <a:lnTo>
                  <a:pt x="926591" y="0"/>
                </a:lnTo>
                <a:close/>
              </a:path>
            </a:pathLst>
          </a:custGeom>
          <a:solidFill>
            <a:srgbClr val="4F81BC"/>
          </a:solidFill>
        </p:spPr>
        <p:txBody>
          <a:bodyPr wrap="square" lIns="0" tIns="0" rIns="0" bIns="0" rtlCol="0"/>
          <a:lstStyle/>
          <a:p>
            <a:endParaRPr/>
          </a:p>
        </p:txBody>
      </p:sp>
      <p:sp>
        <p:nvSpPr>
          <p:cNvPr id="12" name="object 12"/>
          <p:cNvSpPr/>
          <p:nvPr/>
        </p:nvSpPr>
        <p:spPr>
          <a:xfrm>
            <a:off x="486918" y="3713226"/>
            <a:ext cx="927100" cy="1324610"/>
          </a:xfrm>
          <a:custGeom>
            <a:avLst/>
            <a:gdLst/>
            <a:ahLst/>
            <a:cxnLst/>
            <a:rect l="l" t="t" r="r" b="b"/>
            <a:pathLst>
              <a:path w="927100" h="1324610">
                <a:moveTo>
                  <a:pt x="926591" y="0"/>
                </a:moveTo>
                <a:lnTo>
                  <a:pt x="926591" y="861060"/>
                </a:lnTo>
                <a:lnTo>
                  <a:pt x="463295" y="1324356"/>
                </a:lnTo>
                <a:lnTo>
                  <a:pt x="0" y="861060"/>
                </a:lnTo>
                <a:lnTo>
                  <a:pt x="0" y="0"/>
                </a:lnTo>
                <a:lnTo>
                  <a:pt x="463295" y="463296"/>
                </a:lnTo>
                <a:lnTo>
                  <a:pt x="926591" y="0"/>
                </a:lnTo>
                <a:close/>
              </a:path>
            </a:pathLst>
          </a:custGeom>
          <a:ln w="25908">
            <a:solidFill>
              <a:srgbClr val="4F81BC"/>
            </a:solidFill>
          </a:ln>
        </p:spPr>
        <p:txBody>
          <a:bodyPr wrap="square" lIns="0" tIns="0" rIns="0" bIns="0" rtlCol="0"/>
          <a:lstStyle/>
          <a:p>
            <a:endParaRPr/>
          </a:p>
        </p:txBody>
      </p:sp>
      <p:sp>
        <p:nvSpPr>
          <p:cNvPr id="13" name="object 13"/>
          <p:cNvSpPr/>
          <p:nvPr/>
        </p:nvSpPr>
        <p:spPr>
          <a:xfrm>
            <a:off x="1413510" y="3713226"/>
            <a:ext cx="7303134" cy="861060"/>
          </a:xfrm>
          <a:custGeom>
            <a:avLst/>
            <a:gdLst/>
            <a:ahLst/>
            <a:cxnLst/>
            <a:rect l="l" t="t" r="r" b="b"/>
            <a:pathLst>
              <a:path w="7303134" h="861060">
                <a:moveTo>
                  <a:pt x="7159498" y="0"/>
                </a:moveTo>
                <a:lnTo>
                  <a:pt x="0" y="0"/>
                </a:lnTo>
                <a:lnTo>
                  <a:pt x="0" y="861060"/>
                </a:lnTo>
                <a:lnTo>
                  <a:pt x="7159498" y="861060"/>
                </a:lnTo>
                <a:lnTo>
                  <a:pt x="7204854" y="853742"/>
                </a:lnTo>
                <a:lnTo>
                  <a:pt x="7244248" y="833367"/>
                </a:lnTo>
                <a:lnTo>
                  <a:pt x="7275315" y="802300"/>
                </a:lnTo>
                <a:lnTo>
                  <a:pt x="7295690" y="762906"/>
                </a:lnTo>
                <a:lnTo>
                  <a:pt x="7303008" y="717550"/>
                </a:lnTo>
                <a:lnTo>
                  <a:pt x="7303008" y="143510"/>
                </a:lnTo>
                <a:lnTo>
                  <a:pt x="7295690" y="98153"/>
                </a:lnTo>
                <a:lnTo>
                  <a:pt x="7275315" y="58759"/>
                </a:lnTo>
                <a:lnTo>
                  <a:pt x="7244248" y="27692"/>
                </a:lnTo>
                <a:lnTo>
                  <a:pt x="7204854" y="7317"/>
                </a:lnTo>
                <a:lnTo>
                  <a:pt x="7159498"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1413510" y="3713226"/>
            <a:ext cx="7303134" cy="861060"/>
          </a:xfrm>
          <a:custGeom>
            <a:avLst/>
            <a:gdLst/>
            <a:ahLst/>
            <a:cxnLst/>
            <a:rect l="l" t="t" r="r" b="b"/>
            <a:pathLst>
              <a:path w="7303134" h="861060">
                <a:moveTo>
                  <a:pt x="7303008" y="143510"/>
                </a:moveTo>
                <a:lnTo>
                  <a:pt x="7303008" y="717550"/>
                </a:lnTo>
                <a:lnTo>
                  <a:pt x="7295690" y="762906"/>
                </a:lnTo>
                <a:lnTo>
                  <a:pt x="7275315" y="802300"/>
                </a:lnTo>
                <a:lnTo>
                  <a:pt x="7244248" y="833367"/>
                </a:lnTo>
                <a:lnTo>
                  <a:pt x="7204854" y="853742"/>
                </a:lnTo>
                <a:lnTo>
                  <a:pt x="7159498" y="861060"/>
                </a:lnTo>
                <a:lnTo>
                  <a:pt x="0" y="861060"/>
                </a:lnTo>
                <a:lnTo>
                  <a:pt x="0" y="0"/>
                </a:lnTo>
                <a:lnTo>
                  <a:pt x="7159498" y="0"/>
                </a:lnTo>
                <a:lnTo>
                  <a:pt x="7204854" y="7317"/>
                </a:lnTo>
                <a:lnTo>
                  <a:pt x="7244248" y="27692"/>
                </a:lnTo>
                <a:lnTo>
                  <a:pt x="7275315" y="58759"/>
                </a:lnTo>
                <a:lnTo>
                  <a:pt x="7295690" y="98153"/>
                </a:lnTo>
                <a:lnTo>
                  <a:pt x="7303008" y="143510"/>
                </a:lnTo>
                <a:close/>
              </a:path>
            </a:pathLst>
          </a:custGeom>
          <a:ln w="25907">
            <a:solidFill>
              <a:srgbClr val="4F81BC"/>
            </a:solidFill>
          </a:ln>
        </p:spPr>
        <p:txBody>
          <a:bodyPr wrap="square" lIns="0" tIns="0" rIns="0" bIns="0" rtlCol="0"/>
          <a:lstStyle/>
          <a:p>
            <a:endParaRPr/>
          </a:p>
        </p:txBody>
      </p:sp>
      <p:sp>
        <p:nvSpPr>
          <p:cNvPr id="15" name="object 15"/>
          <p:cNvSpPr/>
          <p:nvPr/>
        </p:nvSpPr>
        <p:spPr>
          <a:xfrm>
            <a:off x="486918" y="4891278"/>
            <a:ext cx="927100" cy="1324610"/>
          </a:xfrm>
          <a:custGeom>
            <a:avLst/>
            <a:gdLst/>
            <a:ahLst/>
            <a:cxnLst/>
            <a:rect l="l" t="t" r="r" b="b"/>
            <a:pathLst>
              <a:path w="927100" h="1324610">
                <a:moveTo>
                  <a:pt x="0" y="0"/>
                </a:moveTo>
                <a:lnTo>
                  <a:pt x="0" y="861060"/>
                </a:lnTo>
                <a:lnTo>
                  <a:pt x="463295" y="1324356"/>
                </a:lnTo>
                <a:lnTo>
                  <a:pt x="926591" y="861060"/>
                </a:lnTo>
                <a:lnTo>
                  <a:pt x="926591" y="463296"/>
                </a:lnTo>
                <a:lnTo>
                  <a:pt x="463295" y="463296"/>
                </a:lnTo>
                <a:lnTo>
                  <a:pt x="0" y="0"/>
                </a:lnTo>
                <a:close/>
              </a:path>
              <a:path w="927100" h="1324610">
                <a:moveTo>
                  <a:pt x="926591" y="0"/>
                </a:moveTo>
                <a:lnTo>
                  <a:pt x="463295" y="463296"/>
                </a:lnTo>
                <a:lnTo>
                  <a:pt x="926591" y="463296"/>
                </a:lnTo>
                <a:lnTo>
                  <a:pt x="926591" y="0"/>
                </a:lnTo>
                <a:close/>
              </a:path>
            </a:pathLst>
          </a:custGeom>
          <a:solidFill>
            <a:srgbClr val="4F81BC"/>
          </a:solidFill>
        </p:spPr>
        <p:txBody>
          <a:bodyPr wrap="square" lIns="0" tIns="0" rIns="0" bIns="0" rtlCol="0"/>
          <a:lstStyle/>
          <a:p>
            <a:endParaRPr/>
          </a:p>
        </p:txBody>
      </p:sp>
      <p:sp>
        <p:nvSpPr>
          <p:cNvPr id="16" name="object 16"/>
          <p:cNvSpPr/>
          <p:nvPr/>
        </p:nvSpPr>
        <p:spPr>
          <a:xfrm>
            <a:off x="486918" y="4891278"/>
            <a:ext cx="927100" cy="1324610"/>
          </a:xfrm>
          <a:custGeom>
            <a:avLst/>
            <a:gdLst/>
            <a:ahLst/>
            <a:cxnLst/>
            <a:rect l="l" t="t" r="r" b="b"/>
            <a:pathLst>
              <a:path w="927100" h="1324610">
                <a:moveTo>
                  <a:pt x="926591" y="0"/>
                </a:moveTo>
                <a:lnTo>
                  <a:pt x="926591" y="861060"/>
                </a:lnTo>
                <a:lnTo>
                  <a:pt x="463295" y="1324356"/>
                </a:lnTo>
                <a:lnTo>
                  <a:pt x="0" y="861060"/>
                </a:lnTo>
                <a:lnTo>
                  <a:pt x="0" y="0"/>
                </a:lnTo>
                <a:lnTo>
                  <a:pt x="463295" y="463296"/>
                </a:lnTo>
                <a:lnTo>
                  <a:pt x="926591" y="0"/>
                </a:lnTo>
                <a:close/>
              </a:path>
            </a:pathLst>
          </a:custGeom>
          <a:ln w="25908">
            <a:solidFill>
              <a:srgbClr val="4F81BC"/>
            </a:solidFill>
          </a:ln>
        </p:spPr>
        <p:txBody>
          <a:bodyPr wrap="square" lIns="0" tIns="0" rIns="0" bIns="0" rtlCol="0"/>
          <a:lstStyle/>
          <a:p>
            <a:endParaRPr/>
          </a:p>
        </p:txBody>
      </p:sp>
      <p:sp>
        <p:nvSpPr>
          <p:cNvPr id="17" name="object 17"/>
          <p:cNvSpPr/>
          <p:nvPr/>
        </p:nvSpPr>
        <p:spPr>
          <a:xfrm>
            <a:off x="1413510" y="4891278"/>
            <a:ext cx="7303134" cy="861060"/>
          </a:xfrm>
          <a:custGeom>
            <a:avLst/>
            <a:gdLst/>
            <a:ahLst/>
            <a:cxnLst/>
            <a:rect l="l" t="t" r="r" b="b"/>
            <a:pathLst>
              <a:path w="7303134" h="861060">
                <a:moveTo>
                  <a:pt x="7159498" y="0"/>
                </a:moveTo>
                <a:lnTo>
                  <a:pt x="0" y="0"/>
                </a:lnTo>
                <a:lnTo>
                  <a:pt x="0" y="861060"/>
                </a:lnTo>
                <a:lnTo>
                  <a:pt x="7159498" y="861060"/>
                </a:lnTo>
                <a:lnTo>
                  <a:pt x="7204854" y="853743"/>
                </a:lnTo>
                <a:lnTo>
                  <a:pt x="7244248" y="833371"/>
                </a:lnTo>
                <a:lnTo>
                  <a:pt x="7275315" y="802306"/>
                </a:lnTo>
                <a:lnTo>
                  <a:pt x="7295690" y="762911"/>
                </a:lnTo>
                <a:lnTo>
                  <a:pt x="7303008" y="717550"/>
                </a:lnTo>
                <a:lnTo>
                  <a:pt x="7303008" y="143510"/>
                </a:lnTo>
                <a:lnTo>
                  <a:pt x="7295690" y="98153"/>
                </a:lnTo>
                <a:lnTo>
                  <a:pt x="7275315" y="58759"/>
                </a:lnTo>
                <a:lnTo>
                  <a:pt x="7244248" y="27692"/>
                </a:lnTo>
                <a:lnTo>
                  <a:pt x="7204854" y="7317"/>
                </a:lnTo>
                <a:lnTo>
                  <a:pt x="7159498"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1413510" y="4891278"/>
            <a:ext cx="7303134" cy="861060"/>
          </a:xfrm>
          <a:custGeom>
            <a:avLst/>
            <a:gdLst/>
            <a:ahLst/>
            <a:cxnLst/>
            <a:rect l="l" t="t" r="r" b="b"/>
            <a:pathLst>
              <a:path w="7303134" h="861060">
                <a:moveTo>
                  <a:pt x="7303008" y="143510"/>
                </a:moveTo>
                <a:lnTo>
                  <a:pt x="7303008" y="717550"/>
                </a:lnTo>
                <a:lnTo>
                  <a:pt x="7295690" y="762911"/>
                </a:lnTo>
                <a:lnTo>
                  <a:pt x="7275315" y="802306"/>
                </a:lnTo>
                <a:lnTo>
                  <a:pt x="7244248" y="833371"/>
                </a:lnTo>
                <a:lnTo>
                  <a:pt x="7204854" y="853743"/>
                </a:lnTo>
                <a:lnTo>
                  <a:pt x="7159498" y="861060"/>
                </a:lnTo>
                <a:lnTo>
                  <a:pt x="0" y="861060"/>
                </a:lnTo>
                <a:lnTo>
                  <a:pt x="0" y="0"/>
                </a:lnTo>
                <a:lnTo>
                  <a:pt x="7159498" y="0"/>
                </a:lnTo>
                <a:lnTo>
                  <a:pt x="7204854" y="7317"/>
                </a:lnTo>
                <a:lnTo>
                  <a:pt x="7244248" y="27692"/>
                </a:lnTo>
                <a:lnTo>
                  <a:pt x="7275315" y="58759"/>
                </a:lnTo>
                <a:lnTo>
                  <a:pt x="7295690" y="98153"/>
                </a:lnTo>
                <a:lnTo>
                  <a:pt x="7303008" y="143510"/>
                </a:lnTo>
                <a:close/>
              </a:path>
            </a:pathLst>
          </a:custGeom>
          <a:ln w="25907">
            <a:solidFill>
              <a:srgbClr val="4F81BC"/>
            </a:solidFill>
          </a:ln>
        </p:spPr>
        <p:txBody>
          <a:bodyPr wrap="square" lIns="0" tIns="0" rIns="0" bIns="0" rtlCol="0"/>
          <a:lstStyle/>
          <a:p>
            <a:endParaRPr/>
          </a:p>
        </p:txBody>
      </p:sp>
      <p:sp>
        <p:nvSpPr>
          <p:cNvPr id="19" name="object 19"/>
          <p:cNvSpPr txBox="1"/>
          <p:nvPr/>
        </p:nvSpPr>
        <p:spPr>
          <a:xfrm>
            <a:off x="1556385" y="1421637"/>
            <a:ext cx="7107555" cy="4201795"/>
          </a:xfrm>
          <a:prstGeom prst="rect">
            <a:avLst/>
          </a:prstGeom>
        </p:spPr>
        <p:txBody>
          <a:bodyPr vert="horz" wrap="square" lIns="0" tIns="45719" rIns="0" bIns="0" rtlCol="0">
            <a:spAutoFit/>
          </a:bodyPr>
          <a:lstStyle/>
          <a:p>
            <a:pPr marL="241300" marR="50800" indent="-228600">
              <a:lnSpc>
                <a:spcPts val="2420"/>
              </a:lnSpc>
              <a:spcBef>
                <a:spcPts val="359"/>
              </a:spcBef>
              <a:buChar char="•"/>
              <a:tabLst>
                <a:tab pos="241300" algn="l"/>
              </a:tabLst>
            </a:pPr>
            <a:r>
              <a:rPr sz="2200" spc="-100" dirty="0">
                <a:latin typeface="Calibri"/>
                <a:cs typeface="Calibri"/>
              </a:rPr>
              <a:t>To </a:t>
            </a:r>
            <a:r>
              <a:rPr sz="2200" spc="-15" dirty="0">
                <a:latin typeface="Calibri"/>
                <a:cs typeface="Calibri"/>
              </a:rPr>
              <a:t>give </a:t>
            </a:r>
            <a:r>
              <a:rPr sz="2200" spc="-10" dirty="0">
                <a:latin typeface="Calibri"/>
                <a:cs typeface="Calibri"/>
              </a:rPr>
              <a:t>information </a:t>
            </a:r>
            <a:r>
              <a:rPr sz="2200" spc="-20" dirty="0">
                <a:latin typeface="Calibri"/>
                <a:cs typeface="Calibri"/>
              </a:rPr>
              <a:t>to </a:t>
            </a:r>
            <a:r>
              <a:rPr sz="2200" spc="-5" dirty="0">
                <a:latin typeface="Calibri"/>
                <a:cs typeface="Calibri"/>
              </a:rPr>
              <a:t>the </a:t>
            </a:r>
            <a:r>
              <a:rPr sz="2200" spc="-10" dirty="0">
                <a:latin typeface="Calibri"/>
                <a:cs typeface="Calibri"/>
              </a:rPr>
              <a:t>members </a:t>
            </a:r>
            <a:r>
              <a:rPr sz="2200" spc="-15" dirty="0">
                <a:latin typeface="Calibri"/>
                <a:cs typeface="Calibri"/>
              </a:rPr>
              <a:t>regarding </a:t>
            </a:r>
            <a:r>
              <a:rPr sz="2200" spc="-5" dirty="0">
                <a:latin typeface="Calibri"/>
                <a:cs typeface="Calibri"/>
              </a:rPr>
              <a:t>issues </a:t>
            </a:r>
            <a:r>
              <a:rPr sz="2200" spc="-15" dirty="0">
                <a:latin typeface="Calibri"/>
                <a:cs typeface="Calibri"/>
              </a:rPr>
              <a:t>related  </a:t>
            </a:r>
            <a:r>
              <a:rPr sz="2200" spc="-5" dirty="0">
                <a:latin typeface="Calibri"/>
                <a:cs typeface="Calibri"/>
              </a:rPr>
              <a:t>with the </a:t>
            </a:r>
            <a:r>
              <a:rPr sz="2200" spc="-10" dirty="0">
                <a:latin typeface="Calibri"/>
                <a:cs typeface="Calibri"/>
              </a:rPr>
              <a:t>promotion </a:t>
            </a:r>
            <a:r>
              <a:rPr sz="2200" spc="-5" dirty="0">
                <a:latin typeface="Calibri"/>
                <a:cs typeface="Calibri"/>
              </a:rPr>
              <a:t>&amp; </a:t>
            </a:r>
            <a:r>
              <a:rPr sz="2200" spc="-15" dirty="0">
                <a:latin typeface="Calibri"/>
                <a:cs typeface="Calibri"/>
              </a:rPr>
              <a:t>formation </a:t>
            </a:r>
            <a:r>
              <a:rPr sz="2200" spc="-5" dirty="0">
                <a:latin typeface="Calibri"/>
                <a:cs typeface="Calibri"/>
              </a:rPr>
              <a:t>of </a:t>
            </a:r>
            <a:r>
              <a:rPr sz="2200" spc="-10" dirty="0">
                <a:latin typeface="Calibri"/>
                <a:cs typeface="Calibri"/>
              </a:rPr>
              <a:t>the</a:t>
            </a:r>
            <a:r>
              <a:rPr sz="2200" spc="75" dirty="0">
                <a:latin typeface="Calibri"/>
                <a:cs typeface="Calibri"/>
              </a:rPr>
              <a:t> </a:t>
            </a:r>
            <a:r>
              <a:rPr sz="2200" spc="-15" dirty="0">
                <a:latin typeface="Calibri"/>
                <a:cs typeface="Calibri"/>
              </a:rPr>
              <a:t>company</a:t>
            </a:r>
            <a:endParaRPr sz="2200">
              <a:latin typeface="Calibri"/>
              <a:cs typeface="Calibri"/>
            </a:endParaRPr>
          </a:p>
          <a:p>
            <a:pPr>
              <a:lnSpc>
                <a:spcPct val="100000"/>
              </a:lnSpc>
              <a:buFont typeface="Calibri"/>
              <a:buChar char="•"/>
            </a:pPr>
            <a:endParaRPr sz="2200">
              <a:latin typeface="Times New Roman"/>
              <a:cs typeface="Times New Roman"/>
            </a:endParaRPr>
          </a:p>
          <a:p>
            <a:pPr marL="241300" marR="5080" indent="-228600">
              <a:lnSpc>
                <a:spcPts val="2420"/>
              </a:lnSpc>
              <a:spcBef>
                <a:spcPts val="1905"/>
              </a:spcBef>
              <a:buChar char="•"/>
              <a:tabLst>
                <a:tab pos="241300" algn="l"/>
              </a:tabLst>
            </a:pPr>
            <a:r>
              <a:rPr sz="2200" spc="-100" dirty="0">
                <a:latin typeface="Calibri"/>
                <a:cs typeface="Calibri"/>
              </a:rPr>
              <a:t>To </a:t>
            </a:r>
            <a:r>
              <a:rPr sz="2200" spc="-20" dirty="0">
                <a:latin typeface="Calibri"/>
                <a:cs typeface="Calibri"/>
              </a:rPr>
              <a:t>make, </a:t>
            </a:r>
            <a:r>
              <a:rPr sz="2200" spc="-5" dirty="0">
                <a:latin typeface="Calibri"/>
                <a:cs typeface="Calibri"/>
              </a:rPr>
              <a:t>clear the </a:t>
            </a:r>
            <a:r>
              <a:rPr sz="2200" spc="-10" dirty="0">
                <a:latin typeface="Calibri"/>
                <a:cs typeface="Calibri"/>
              </a:rPr>
              <a:t>doubts </a:t>
            </a:r>
            <a:r>
              <a:rPr sz="2200" spc="-5" dirty="0">
                <a:latin typeface="Calibri"/>
                <a:cs typeface="Calibri"/>
              </a:rPr>
              <a:t>&amp; </a:t>
            </a:r>
            <a:r>
              <a:rPr sz="2200" spc="-10" dirty="0">
                <a:latin typeface="Calibri"/>
                <a:cs typeface="Calibri"/>
              </a:rPr>
              <a:t>confusion, </a:t>
            </a:r>
            <a:r>
              <a:rPr sz="2200" spc="-5" dirty="0">
                <a:latin typeface="Calibri"/>
                <a:cs typeface="Calibri"/>
              </a:rPr>
              <a:t>if </a:t>
            </a:r>
            <a:r>
              <a:rPr sz="2200" spc="-20" dirty="0">
                <a:latin typeface="Calibri"/>
                <a:cs typeface="Calibri"/>
              </a:rPr>
              <a:t>any </a:t>
            </a:r>
            <a:r>
              <a:rPr sz="2200" spc="-5" dirty="0">
                <a:latin typeface="Calibri"/>
                <a:cs typeface="Calibri"/>
              </a:rPr>
              <a:t>in the minds of  the</a:t>
            </a:r>
            <a:r>
              <a:rPr sz="2200" spc="-10" dirty="0">
                <a:latin typeface="Calibri"/>
                <a:cs typeface="Calibri"/>
              </a:rPr>
              <a:t> members</a:t>
            </a:r>
            <a:endParaRPr sz="2200">
              <a:latin typeface="Calibri"/>
              <a:cs typeface="Calibri"/>
            </a:endParaRPr>
          </a:p>
          <a:p>
            <a:pPr>
              <a:lnSpc>
                <a:spcPct val="100000"/>
              </a:lnSpc>
              <a:buFont typeface="Calibri"/>
              <a:buChar char="•"/>
            </a:pPr>
            <a:endParaRPr sz="2200">
              <a:latin typeface="Times New Roman"/>
              <a:cs typeface="Times New Roman"/>
            </a:endParaRPr>
          </a:p>
          <a:p>
            <a:pPr marL="241300" indent="-228600">
              <a:lnSpc>
                <a:spcPts val="2530"/>
              </a:lnSpc>
              <a:spcBef>
                <a:spcPts val="1640"/>
              </a:spcBef>
              <a:buChar char="•"/>
              <a:tabLst>
                <a:tab pos="241300" algn="l"/>
              </a:tabLst>
            </a:pPr>
            <a:r>
              <a:rPr sz="2200" spc="-100" dirty="0">
                <a:latin typeface="Calibri"/>
                <a:cs typeface="Calibri"/>
              </a:rPr>
              <a:t>To </a:t>
            </a:r>
            <a:r>
              <a:rPr sz="2200" spc="-10" dirty="0">
                <a:latin typeface="Calibri"/>
                <a:cs typeface="Calibri"/>
              </a:rPr>
              <a:t>discuss </a:t>
            </a:r>
            <a:r>
              <a:rPr sz="2200" spc="-5" dirty="0">
                <a:latin typeface="Calibri"/>
                <a:cs typeface="Calibri"/>
              </a:rPr>
              <a:t>the issues </a:t>
            </a:r>
            <a:r>
              <a:rPr sz="2200" spc="-15" dirty="0">
                <a:latin typeface="Calibri"/>
                <a:cs typeface="Calibri"/>
              </a:rPr>
              <a:t>regarding </a:t>
            </a:r>
            <a:r>
              <a:rPr sz="2200" spc="-10" dirty="0">
                <a:latin typeface="Calibri"/>
                <a:cs typeface="Calibri"/>
              </a:rPr>
              <a:t>success </a:t>
            </a:r>
            <a:r>
              <a:rPr sz="2200" spc="-5" dirty="0">
                <a:latin typeface="Calibri"/>
                <a:cs typeface="Calibri"/>
              </a:rPr>
              <a:t>of </a:t>
            </a:r>
            <a:r>
              <a:rPr sz="2200" spc="-10" dirty="0">
                <a:latin typeface="Calibri"/>
                <a:cs typeface="Calibri"/>
              </a:rPr>
              <a:t>the flotation</a:t>
            </a:r>
            <a:r>
              <a:rPr sz="2200" spc="200" dirty="0">
                <a:latin typeface="Calibri"/>
                <a:cs typeface="Calibri"/>
              </a:rPr>
              <a:t> </a:t>
            </a:r>
            <a:r>
              <a:rPr sz="2200" spc="-5" dirty="0">
                <a:latin typeface="Calibri"/>
                <a:cs typeface="Calibri"/>
              </a:rPr>
              <a:t>of</a:t>
            </a:r>
            <a:endParaRPr sz="2200">
              <a:latin typeface="Calibri"/>
              <a:cs typeface="Calibri"/>
            </a:endParaRPr>
          </a:p>
          <a:p>
            <a:pPr marL="241300">
              <a:lnSpc>
                <a:spcPts val="2530"/>
              </a:lnSpc>
            </a:pPr>
            <a:r>
              <a:rPr sz="2200" spc="-5" dirty="0">
                <a:latin typeface="Calibri"/>
                <a:cs typeface="Calibri"/>
              </a:rPr>
              <a:t>the </a:t>
            </a:r>
            <a:r>
              <a:rPr sz="2200" spc="-15" dirty="0">
                <a:latin typeface="Calibri"/>
                <a:cs typeface="Calibri"/>
              </a:rPr>
              <a:t>company</a:t>
            </a:r>
            <a:endParaRPr sz="2200">
              <a:latin typeface="Calibri"/>
              <a:cs typeface="Calibri"/>
            </a:endParaRPr>
          </a:p>
          <a:p>
            <a:pPr>
              <a:lnSpc>
                <a:spcPct val="100000"/>
              </a:lnSpc>
            </a:pPr>
            <a:endParaRPr sz="2200">
              <a:latin typeface="Times New Roman"/>
              <a:cs typeface="Times New Roman"/>
            </a:endParaRPr>
          </a:p>
          <a:p>
            <a:pPr marL="241300" marR="129539" indent="-228600">
              <a:lnSpc>
                <a:spcPts val="2420"/>
              </a:lnSpc>
              <a:spcBef>
                <a:spcPts val="1945"/>
              </a:spcBef>
              <a:buChar char="•"/>
              <a:tabLst>
                <a:tab pos="241300" algn="l"/>
              </a:tabLst>
            </a:pPr>
            <a:r>
              <a:rPr sz="2200" spc="-100" dirty="0">
                <a:latin typeface="Calibri"/>
                <a:cs typeface="Calibri"/>
              </a:rPr>
              <a:t>To </a:t>
            </a:r>
            <a:r>
              <a:rPr sz="2200" spc="-30" dirty="0">
                <a:latin typeface="Calibri"/>
                <a:cs typeface="Calibri"/>
              </a:rPr>
              <a:t>take </a:t>
            </a:r>
            <a:r>
              <a:rPr sz="2200" spc="-15" dirty="0">
                <a:latin typeface="Calibri"/>
                <a:cs typeface="Calibri"/>
              </a:rPr>
              <a:t>consent </a:t>
            </a:r>
            <a:r>
              <a:rPr sz="2200" spc="-5" dirty="0">
                <a:latin typeface="Calibri"/>
                <a:cs typeface="Calibri"/>
              </a:rPr>
              <a:t>of </a:t>
            </a:r>
            <a:r>
              <a:rPr sz="2200" spc="-10" dirty="0">
                <a:latin typeface="Calibri"/>
                <a:cs typeface="Calibri"/>
              </a:rPr>
              <a:t>the members </a:t>
            </a:r>
            <a:r>
              <a:rPr sz="2200" spc="-15" dirty="0">
                <a:latin typeface="Calibri"/>
                <a:cs typeface="Calibri"/>
              </a:rPr>
              <a:t>regarding any </a:t>
            </a:r>
            <a:r>
              <a:rPr sz="2200" spc="-10" dirty="0">
                <a:latin typeface="Calibri"/>
                <a:cs typeface="Calibri"/>
              </a:rPr>
              <a:t>modification  </a:t>
            </a:r>
            <a:r>
              <a:rPr sz="2200" spc="-5" dirty="0">
                <a:latin typeface="Calibri"/>
                <a:cs typeface="Calibri"/>
              </a:rPr>
              <a:t>in the </a:t>
            </a:r>
            <a:r>
              <a:rPr sz="2200" spc="-10" dirty="0">
                <a:latin typeface="Calibri"/>
                <a:cs typeface="Calibri"/>
              </a:rPr>
              <a:t>terms </a:t>
            </a:r>
            <a:r>
              <a:rPr sz="2200" spc="-5" dirty="0">
                <a:latin typeface="Calibri"/>
                <a:cs typeface="Calibri"/>
              </a:rPr>
              <a:t>of the </a:t>
            </a:r>
            <a:r>
              <a:rPr sz="2200" spc="-15" dirty="0">
                <a:latin typeface="Calibri"/>
                <a:cs typeface="Calibri"/>
              </a:rPr>
              <a:t>contracts </a:t>
            </a:r>
            <a:r>
              <a:rPr sz="2200" spc="-10" dirty="0">
                <a:latin typeface="Calibri"/>
                <a:cs typeface="Calibri"/>
              </a:rPr>
              <a:t>specified </a:t>
            </a:r>
            <a:r>
              <a:rPr sz="2200" spc="-5" dirty="0">
                <a:latin typeface="Calibri"/>
                <a:cs typeface="Calibri"/>
              </a:rPr>
              <a:t>in the</a:t>
            </a:r>
            <a:r>
              <a:rPr sz="2200" spc="100" dirty="0">
                <a:latin typeface="Calibri"/>
                <a:cs typeface="Calibri"/>
              </a:rPr>
              <a:t> </a:t>
            </a:r>
            <a:r>
              <a:rPr sz="2200" spc="-10" dirty="0">
                <a:latin typeface="Calibri"/>
                <a:cs typeface="Calibri"/>
              </a:rPr>
              <a:t>prospectus</a:t>
            </a:r>
            <a:endParaRPr sz="2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6894" y="129616"/>
            <a:ext cx="7429500" cy="940435"/>
          </a:xfrm>
          <a:prstGeom prst="rect">
            <a:avLst/>
          </a:prstGeom>
        </p:spPr>
        <p:txBody>
          <a:bodyPr vert="horz" wrap="square" lIns="0" tIns="12700" rIns="0" bIns="0" rtlCol="0">
            <a:spAutoFit/>
          </a:bodyPr>
          <a:lstStyle/>
          <a:p>
            <a:pPr marL="12700">
              <a:lnSpc>
                <a:spcPct val="100000"/>
              </a:lnSpc>
              <a:spcBef>
                <a:spcPts val="100"/>
              </a:spcBef>
            </a:pPr>
            <a:r>
              <a:rPr sz="6000" spc="-45" dirty="0"/>
              <a:t>Why </a:t>
            </a:r>
            <a:r>
              <a:rPr sz="6000" spc="-30" dirty="0"/>
              <a:t>to </a:t>
            </a:r>
            <a:r>
              <a:rPr sz="6000" spc="-40" dirty="0"/>
              <a:t>have</a:t>
            </a:r>
            <a:r>
              <a:rPr sz="6000" dirty="0"/>
              <a:t> </a:t>
            </a:r>
            <a:r>
              <a:rPr sz="6000" spc="-5" dirty="0"/>
              <a:t>meetings?</a:t>
            </a:r>
            <a:endParaRPr sz="6000"/>
          </a:p>
        </p:txBody>
      </p:sp>
      <p:sp>
        <p:nvSpPr>
          <p:cNvPr id="3" name="object 3"/>
          <p:cNvSpPr/>
          <p:nvPr/>
        </p:nvSpPr>
        <p:spPr>
          <a:xfrm>
            <a:off x="457962" y="1430274"/>
            <a:ext cx="489584" cy="698500"/>
          </a:xfrm>
          <a:custGeom>
            <a:avLst/>
            <a:gdLst/>
            <a:ahLst/>
            <a:cxnLst/>
            <a:rect l="l" t="t" r="r" b="b"/>
            <a:pathLst>
              <a:path w="489584" h="698500">
                <a:moveTo>
                  <a:pt x="0" y="0"/>
                </a:moveTo>
                <a:lnTo>
                  <a:pt x="0" y="453389"/>
                </a:lnTo>
                <a:lnTo>
                  <a:pt x="244601" y="697991"/>
                </a:lnTo>
                <a:lnTo>
                  <a:pt x="489203" y="453389"/>
                </a:lnTo>
                <a:lnTo>
                  <a:pt x="489203" y="244601"/>
                </a:lnTo>
                <a:lnTo>
                  <a:pt x="244601" y="244601"/>
                </a:lnTo>
                <a:lnTo>
                  <a:pt x="0" y="0"/>
                </a:lnTo>
                <a:close/>
              </a:path>
              <a:path w="489584" h="698500">
                <a:moveTo>
                  <a:pt x="489203" y="0"/>
                </a:moveTo>
                <a:lnTo>
                  <a:pt x="244601" y="244601"/>
                </a:lnTo>
                <a:lnTo>
                  <a:pt x="489203" y="244601"/>
                </a:lnTo>
                <a:lnTo>
                  <a:pt x="489203" y="0"/>
                </a:lnTo>
                <a:close/>
              </a:path>
            </a:pathLst>
          </a:custGeom>
          <a:solidFill>
            <a:srgbClr val="4F81BC"/>
          </a:solidFill>
        </p:spPr>
        <p:txBody>
          <a:bodyPr wrap="square" lIns="0" tIns="0" rIns="0" bIns="0" rtlCol="0"/>
          <a:lstStyle/>
          <a:p>
            <a:endParaRPr/>
          </a:p>
        </p:txBody>
      </p:sp>
      <p:sp>
        <p:nvSpPr>
          <p:cNvPr id="4" name="object 4"/>
          <p:cNvSpPr/>
          <p:nvPr/>
        </p:nvSpPr>
        <p:spPr>
          <a:xfrm>
            <a:off x="457962" y="1430274"/>
            <a:ext cx="489584" cy="698500"/>
          </a:xfrm>
          <a:custGeom>
            <a:avLst/>
            <a:gdLst/>
            <a:ahLst/>
            <a:cxnLst/>
            <a:rect l="l" t="t" r="r" b="b"/>
            <a:pathLst>
              <a:path w="489584" h="698500">
                <a:moveTo>
                  <a:pt x="489203" y="0"/>
                </a:moveTo>
                <a:lnTo>
                  <a:pt x="489203" y="453389"/>
                </a:lnTo>
                <a:lnTo>
                  <a:pt x="244601" y="697991"/>
                </a:lnTo>
                <a:lnTo>
                  <a:pt x="0" y="453389"/>
                </a:lnTo>
                <a:lnTo>
                  <a:pt x="0" y="0"/>
                </a:lnTo>
                <a:lnTo>
                  <a:pt x="244601" y="244601"/>
                </a:lnTo>
                <a:lnTo>
                  <a:pt x="489203" y="0"/>
                </a:lnTo>
                <a:close/>
              </a:path>
            </a:pathLst>
          </a:custGeom>
          <a:ln w="25908">
            <a:solidFill>
              <a:srgbClr val="4F81BC"/>
            </a:solidFill>
          </a:ln>
        </p:spPr>
        <p:txBody>
          <a:bodyPr wrap="square" lIns="0" tIns="0" rIns="0" bIns="0" rtlCol="0"/>
          <a:lstStyle/>
          <a:p>
            <a:endParaRPr/>
          </a:p>
        </p:txBody>
      </p:sp>
      <p:sp>
        <p:nvSpPr>
          <p:cNvPr id="5" name="object 5"/>
          <p:cNvSpPr/>
          <p:nvPr/>
        </p:nvSpPr>
        <p:spPr>
          <a:xfrm>
            <a:off x="947166" y="1430274"/>
            <a:ext cx="7740650" cy="454659"/>
          </a:xfrm>
          <a:custGeom>
            <a:avLst/>
            <a:gdLst/>
            <a:ahLst/>
            <a:cxnLst/>
            <a:rect l="l" t="t" r="r" b="b"/>
            <a:pathLst>
              <a:path w="7740650" h="454660">
                <a:moveTo>
                  <a:pt x="7664704" y="0"/>
                </a:moveTo>
                <a:lnTo>
                  <a:pt x="0" y="0"/>
                </a:lnTo>
                <a:lnTo>
                  <a:pt x="0" y="454151"/>
                </a:lnTo>
                <a:lnTo>
                  <a:pt x="7664704" y="454151"/>
                </a:lnTo>
                <a:lnTo>
                  <a:pt x="7694158" y="448200"/>
                </a:lnTo>
                <a:lnTo>
                  <a:pt x="7718218" y="431974"/>
                </a:lnTo>
                <a:lnTo>
                  <a:pt x="7734444" y="407914"/>
                </a:lnTo>
                <a:lnTo>
                  <a:pt x="7740395" y="378460"/>
                </a:lnTo>
                <a:lnTo>
                  <a:pt x="7740395" y="75691"/>
                </a:lnTo>
                <a:lnTo>
                  <a:pt x="7734444" y="46237"/>
                </a:lnTo>
                <a:lnTo>
                  <a:pt x="7718218" y="22177"/>
                </a:lnTo>
                <a:lnTo>
                  <a:pt x="7694158" y="5951"/>
                </a:lnTo>
                <a:lnTo>
                  <a:pt x="7664704"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947166" y="1430274"/>
            <a:ext cx="7740650" cy="454659"/>
          </a:xfrm>
          <a:custGeom>
            <a:avLst/>
            <a:gdLst/>
            <a:ahLst/>
            <a:cxnLst/>
            <a:rect l="l" t="t" r="r" b="b"/>
            <a:pathLst>
              <a:path w="7740650" h="454660">
                <a:moveTo>
                  <a:pt x="7740395" y="75691"/>
                </a:moveTo>
                <a:lnTo>
                  <a:pt x="7740395" y="378460"/>
                </a:lnTo>
                <a:lnTo>
                  <a:pt x="7734444" y="407914"/>
                </a:lnTo>
                <a:lnTo>
                  <a:pt x="7718218" y="431974"/>
                </a:lnTo>
                <a:lnTo>
                  <a:pt x="7694158" y="448200"/>
                </a:lnTo>
                <a:lnTo>
                  <a:pt x="7664704" y="454151"/>
                </a:lnTo>
                <a:lnTo>
                  <a:pt x="0" y="454151"/>
                </a:lnTo>
                <a:lnTo>
                  <a:pt x="0" y="0"/>
                </a:lnTo>
                <a:lnTo>
                  <a:pt x="7664704" y="0"/>
                </a:lnTo>
                <a:lnTo>
                  <a:pt x="7694158" y="5951"/>
                </a:lnTo>
                <a:lnTo>
                  <a:pt x="7718218" y="22177"/>
                </a:lnTo>
                <a:lnTo>
                  <a:pt x="7734444" y="46237"/>
                </a:lnTo>
                <a:lnTo>
                  <a:pt x="7740395" y="75691"/>
                </a:lnTo>
                <a:close/>
              </a:path>
            </a:pathLst>
          </a:custGeom>
          <a:ln w="25908">
            <a:solidFill>
              <a:srgbClr val="4F81BC"/>
            </a:solidFill>
          </a:ln>
        </p:spPr>
        <p:txBody>
          <a:bodyPr wrap="square" lIns="0" tIns="0" rIns="0" bIns="0" rtlCol="0"/>
          <a:lstStyle/>
          <a:p>
            <a:endParaRPr/>
          </a:p>
        </p:txBody>
      </p:sp>
      <p:sp>
        <p:nvSpPr>
          <p:cNvPr id="7" name="object 7"/>
          <p:cNvSpPr/>
          <p:nvPr/>
        </p:nvSpPr>
        <p:spPr>
          <a:xfrm>
            <a:off x="457962" y="2055114"/>
            <a:ext cx="489584" cy="698500"/>
          </a:xfrm>
          <a:custGeom>
            <a:avLst/>
            <a:gdLst/>
            <a:ahLst/>
            <a:cxnLst/>
            <a:rect l="l" t="t" r="r" b="b"/>
            <a:pathLst>
              <a:path w="489584" h="698500">
                <a:moveTo>
                  <a:pt x="0" y="0"/>
                </a:moveTo>
                <a:lnTo>
                  <a:pt x="0" y="453389"/>
                </a:lnTo>
                <a:lnTo>
                  <a:pt x="244601" y="697991"/>
                </a:lnTo>
                <a:lnTo>
                  <a:pt x="489203" y="453389"/>
                </a:lnTo>
                <a:lnTo>
                  <a:pt x="489203" y="244601"/>
                </a:lnTo>
                <a:lnTo>
                  <a:pt x="244601" y="244601"/>
                </a:lnTo>
                <a:lnTo>
                  <a:pt x="0" y="0"/>
                </a:lnTo>
                <a:close/>
              </a:path>
              <a:path w="489584" h="698500">
                <a:moveTo>
                  <a:pt x="489203" y="0"/>
                </a:moveTo>
                <a:lnTo>
                  <a:pt x="244601" y="244601"/>
                </a:lnTo>
                <a:lnTo>
                  <a:pt x="489203" y="244601"/>
                </a:lnTo>
                <a:lnTo>
                  <a:pt x="489203" y="0"/>
                </a:lnTo>
                <a:close/>
              </a:path>
            </a:pathLst>
          </a:custGeom>
          <a:solidFill>
            <a:srgbClr val="4F81BC"/>
          </a:solidFill>
        </p:spPr>
        <p:txBody>
          <a:bodyPr wrap="square" lIns="0" tIns="0" rIns="0" bIns="0" rtlCol="0"/>
          <a:lstStyle/>
          <a:p>
            <a:endParaRPr/>
          </a:p>
        </p:txBody>
      </p:sp>
      <p:sp>
        <p:nvSpPr>
          <p:cNvPr id="8" name="object 8"/>
          <p:cNvSpPr/>
          <p:nvPr/>
        </p:nvSpPr>
        <p:spPr>
          <a:xfrm>
            <a:off x="457962" y="2055114"/>
            <a:ext cx="489584" cy="698500"/>
          </a:xfrm>
          <a:custGeom>
            <a:avLst/>
            <a:gdLst/>
            <a:ahLst/>
            <a:cxnLst/>
            <a:rect l="l" t="t" r="r" b="b"/>
            <a:pathLst>
              <a:path w="489584" h="698500">
                <a:moveTo>
                  <a:pt x="489203" y="0"/>
                </a:moveTo>
                <a:lnTo>
                  <a:pt x="489203" y="453389"/>
                </a:lnTo>
                <a:lnTo>
                  <a:pt x="244601" y="697991"/>
                </a:lnTo>
                <a:lnTo>
                  <a:pt x="0" y="453389"/>
                </a:lnTo>
                <a:lnTo>
                  <a:pt x="0" y="0"/>
                </a:lnTo>
                <a:lnTo>
                  <a:pt x="244601" y="244601"/>
                </a:lnTo>
                <a:lnTo>
                  <a:pt x="489203" y="0"/>
                </a:lnTo>
                <a:close/>
              </a:path>
            </a:pathLst>
          </a:custGeom>
          <a:ln w="25908">
            <a:solidFill>
              <a:srgbClr val="4F81BC"/>
            </a:solidFill>
          </a:ln>
        </p:spPr>
        <p:txBody>
          <a:bodyPr wrap="square" lIns="0" tIns="0" rIns="0" bIns="0" rtlCol="0"/>
          <a:lstStyle/>
          <a:p>
            <a:endParaRPr/>
          </a:p>
        </p:txBody>
      </p:sp>
      <p:sp>
        <p:nvSpPr>
          <p:cNvPr id="9" name="object 9"/>
          <p:cNvSpPr/>
          <p:nvPr/>
        </p:nvSpPr>
        <p:spPr>
          <a:xfrm>
            <a:off x="947166" y="2055114"/>
            <a:ext cx="7740650" cy="454659"/>
          </a:xfrm>
          <a:custGeom>
            <a:avLst/>
            <a:gdLst/>
            <a:ahLst/>
            <a:cxnLst/>
            <a:rect l="l" t="t" r="r" b="b"/>
            <a:pathLst>
              <a:path w="7740650" h="454660">
                <a:moveTo>
                  <a:pt x="7664704" y="0"/>
                </a:moveTo>
                <a:lnTo>
                  <a:pt x="0" y="0"/>
                </a:lnTo>
                <a:lnTo>
                  <a:pt x="0" y="454151"/>
                </a:lnTo>
                <a:lnTo>
                  <a:pt x="7664704" y="454151"/>
                </a:lnTo>
                <a:lnTo>
                  <a:pt x="7694158" y="448200"/>
                </a:lnTo>
                <a:lnTo>
                  <a:pt x="7718218" y="431974"/>
                </a:lnTo>
                <a:lnTo>
                  <a:pt x="7734444" y="407914"/>
                </a:lnTo>
                <a:lnTo>
                  <a:pt x="7740395" y="378460"/>
                </a:lnTo>
                <a:lnTo>
                  <a:pt x="7740395" y="75691"/>
                </a:lnTo>
                <a:lnTo>
                  <a:pt x="7734444" y="46237"/>
                </a:lnTo>
                <a:lnTo>
                  <a:pt x="7718218" y="22177"/>
                </a:lnTo>
                <a:lnTo>
                  <a:pt x="7694158" y="5951"/>
                </a:lnTo>
                <a:lnTo>
                  <a:pt x="7664704"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947166" y="2055114"/>
            <a:ext cx="7740650" cy="454659"/>
          </a:xfrm>
          <a:custGeom>
            <a:avLst/>
            <a:gdLst/>
            <a:ahLst/>
            <a:cxnLst/>
            <a:rect l="l" t="t" r="r" b="b"/>
            <a:pathLst>
              <a:path w="7740650" h="454660">
                <a:moveTo>
                  <a:pt x="7740395" y="75691"/>
                </a:moveTo>
                <a:lnTo>
                  <a:pt x="7740395" y="378460"/>
                </a:lnTo>
                <a:lnTo>
                  <a:pt x="7734444" y="407914"/>
                </a:lnTo>
                <a:lnTo>
                  <a:pt x="7718218" y="431974"/>
                </a:lnTo>
                <a:lnTo>
                  <a:pt x="7694158" y="448200"/>
                </a:lnTo>
                <a:lnTo>
                  <a:pt x="7664704" y="454151"/>
                </a:lnTo>
                <a:lnTo>
                  <a:pt x="0" y="454151"/>
                </a:lnTo>
                <a:lnTo>
                  <a:pt x="0" y="0"/>
                </a:lnTo>
                <a:lnTo>
                  <a:pt x="7664704" y="0"/>
                </a:lnTo>
                <a:lnTo>
                  <a:pt x="7694158" y="5951"/>
                </a:lnTo>
                <a:lnTo>
                  <a:pt x="7718218" y="22177"/>
                </a:lnTo>
                <a:lnTo>
                  <a:pt x="7734444" y="46237"/>
                </a:lnTo>
                <a:lnTo>
                  <a:pt x="7740395" y="75691"/>
                </a:lnTo>
                <a:close/>
              </a:path>
            </a:pathLst>
          </a:custGeom>
          <a:ln w="25908">
            <a:solidFill>
              <a:srgbClr val="4F81BC"/>
            </a:solidFill>
          </a:ln>
        </p:spPr>
        <p:txBody>
          <a:bodyPr wrap="square" lIns="0" tIns="0" rIns="0" bIns="0" rtlCol="0"/>
          <a:lstStyle/>
          <a:p>
            <a:endParaRPr/>
          </a:p>
        </p:txBody>
      </p:sp>
      <p:sp>
        <p:nvSpPr>
          <p:cNvPr id="11" name="object 11"/>
          <p:cNvSpPr/>
          <p:nvPr/>
        </p:nvSpPr>
        <p:spPr>
          <a:xfrm>
            <a:off x="457962" y="2679954"/>
            <a:ext cx="489584" cy="698500"/>
          </a:xfrm>
          <a:custGeom>
            <a:avLst/>
            <a:gdLst/>
            <a:ahLst/>
            <a:cxnLst/>
            <a:rect l="l" t="t" r="r" b="b"/>
            <a:pathLst>
              <a:path w="489584" h="698500">
                <a:moveTo>
                  <a:pt x="0" y="0"/>
                </a:moveTo>
                <a:lnTo>
                  <a:pt x="0" y="453390"/>
                </a:lnTo>
                <a:lnTo>
                  <a:pt x="244601" y="697992"/>
                </a:lnTo>
                <a:lnTo>
                  <a:pt x="489203" y="453390"/>
                </a:lnTo>
                <a:lnTo>
                  <a:pt x="489203" y="244601"/>
                </a:lnTo>
                <a:lnTo>
                  <a:pt x="244601" y="244601"/>
                </a:lnTo>
                <a:lnTo>
                  <a:pt x="0" y="0"/>
                </a:lnTo>
                <a:close/>
              </a:path>
              <a:path w="489584" h="698500">
                <a:moveTo>
                  <a:pt x="489203" y="0"/>
                </a:moveTo>
                <a:lnTo>
                  <a:pt x="244601" y="244601"/>
                </a:lnTo>
                <a:lnTo>
                  <a:pt x="489203" y="244601"/>
                </a:lnTo>
                <a:lnTo>
                  <a:pt x="489203" y="0"/>
                </a:lnTo>
                <a:close/>
              </a:path>
            </a:pathLst>
          </a:custGeom>
          <a:solidFill>
            <a:srgbClr val="4F81BC"/>
          </a:solidFill>
        </p:spPr>
        <p:txBody>
          <a:bodyPr wrap="square" lIns="0" tIns="0" rIns="0" bIns="0" rtlCol="0"/>
          <a:lstStyle/>
          <a:p>
            <a:endParaRPr/>
          </a:p>
        </p:txBody>
      </p:sp>
      <p:sp>
        <p:nvSpPr>
          <p:cNvPr id="12" name="object 12"/>
          <p:cNvSpPr/>
          <p:nvPr/>
        </p:nvSpPr>
        <p:spPr>
          <a:xfrm>
            <a:off x="457962" y="2679954"/>
            <a:ext cx="489584" cy="698500"/>
          </a:xfrm>
          <a:custGeom>
            <a:avLst/>
            <a:gdLst/>
            <a:ahLst/>
            <a:cxnLst/>
            <a:rect l="l" t="t" r="r" b="b"/>
            <a:pathLst>
              <a:path w="489584" h="698500">
                <a:moveTo>
                  <a:pt x="489203" y="0"/>
                </a:moveTo>
                <a:lnTo>
                  <a:pt x="489203" y="453390"/>
                </a:lnTo>
                <a:lnTo>
                  <a:pt x="244601" y="697992"/>
                </a:lnTo>
                <a:lnTo>
                  <a:pt x="0" y="453390"/>
                </a:lnTo>
                <a:lnTo>
                  <a:pt x="0" y="0"/>
                </a:lnTo>
                <a:lnTo>
                  <a:pt x="244601" y="244601"/>
                </a:lnTo>
                <a:lnTo>
                  <a:pt x="489203" y="0"/>
                </a:lnTo>
                <a:close/>
              </a:path>
            </a:pathLst>
          </a:custGeom>
          <a:ln w="25908">
            <a:solidFill>
              <a:srgbClr val="4F81BC"/>
            </a:solidFill>
          </a:ln>
        </p:spPr>
        <p:txBody>
          <a:bodyPr wrap="square" lIns="0" tIns="0" rIns="0" bIns="0" rtlCol="0"/>
          <a:lstStyle/>
          <a:p>
            <a:endParaRPr/>
          </a:p>
        </p:txBody>
      </p:sp>
      <p:sp>
        <p:nvSpPr>
          <p:cNvPr id="13" name="object 13"/>
          <p:cNvSpPr/>
          <p:nvPr/>
        </p:nvSpPr>
        <p:spPr>
          <a:xfrm>
            <a:off x="947166" y="2679954"/>
            <a:ext cx="7740650" cy="452755"/>
          </a:xfrm>
          <a:custGeom>
            <a:avLst/>
            <a:gdLst/>
            <a:ahLst/>
            <a:cxnLst/>
            <a:rect l="l" t="t" r="r" b="b"/>
            <a:pathLst>
              <a:path w="7740650" h="452755">
                <a:moveTo>
                  <a:pt x="7664958" y="0"/>
                </a:moveTo>
                <a:lnTo>
                  <a:pt x="0" y="0"/>
                </a:lnTo>
                <a:lnTo>
                  <a:pt x="0" y="452628"/>
                </a:lnTo>
                <a:lnTo>
                  <a:pt x="7664958" y="452628"/>
                </a:lnTo>
                <a:lnTo>
                  <a:pt x="7694318" y="446698"/>
                </a:lnTo>
                <a:lnTo>
                  <a:pt x="7718298" y="430530"/>
                </a:lnTo>
                <a:lnTo>
                  <a:pt x="7734466" y="406550"/>
                </a:lnTo>
                <a:lnTo>
                  <a:pt x="7740395" y="377190"/>
                </a:lnTo>
                <a:lnTo>
                  <a:pt x="7740395" y="75437"/>
                </a:lnTo>
                <a:lnTo>
                  <a:pt x="7734466" y="46077"/>
                </a:lnTo>
                <a:lnTo>
                  <a:pt x="7718297" y="22098"/>
                </a:lnTo>
                <a:lnTo>
                  <a:pt x="7694318" y="5929"/>
                </a:lnTo>
                <a:lnTo>
                  <a:pt x="7664958"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947166" y="2679954"/>
            <a:ext cx="7740650" cy="452755"/>
          </a:xfrm>
          <a:custGeom>
            <a:avLst/>
            <a:gdLst/>
            <a:ahLst/>
            <a:cxnLst/>
            <a:rect l="l" t="t" r="r" b="b"/>
            <a:pathLst>
              <a:path w="7740650" h="452755">
                <a:moveTo>
                  <a:pt x="7740395" y="75437"/>
                </a:moveTo>
                <a:lnTo>
                  <a:pt x="7740395" y="377190"/>
                </a:lnTo>
                <a:lnTo>
                  <a:pt x="7734466" y="406550"/>
                </a:lnTo>
                <a:lnTo>
                  <a:pt x="7718298" y="430530"/>
                </a:lnTo>
                <a:lnTo>
                  <a:pt x="7694318" y="446698"/>
                </a:lnTo>
                <a:lnTo>
                  <a:pt x="7664958" y="452628"/>
                </a:lnTo>
                <a:lnTo>
                  <a:pt x="0" y="452628"/>
                </a:lnTo>
                <a:lnTo>
                  <a:pt x="0" y="0"/>
                </a:lnTo>
                <a:lnTo>
                  <a:pt x="7664958" y="0"/>
                </a:lnTo>
                <a:lnTo>
                  <a:pt x="7694318" y="5929"/>
                </a:lnTo>
                <a:lnTo>
                  <a:pt x="7718297" y="22098"/>
                </a:lnTo>
                <a:lnTo>
                  <a:pt x="7734466" y="46077"/>
                </a:lnTo>
                <a:lnTo>
                  <a:pt x="7740395" y="75437"/>
                </a:lnTo>
                <a:close/>
              </a:path>
            </a:pathLst>
          </a:custGeom>
          <a:ln w="25908">
            <a:solidFill>
              <a:srgbClr val="4F81BC"/>
            </a:solidFill>
          </a:ln>
        </p:spPr>
        <p:txBody>
          <a:bodyPr wrap="square" lIns="0" tIns="0" rIns="0" bIns="0" rtlCol="0"/>
          <a:lstStyle/>
          <a:p>
            <a:endParaRPr/>
          </a:p>
        </p:txBody>
      </p:sp>
      <p:sp>
        <p:nvSpPr>
          <p:cNvPr id="15" name="object 15"/>
          <p:cNvSpPr/>
          <p:nvPr/>
        </p:nvSpPr>
        <p:spPr>
          <a:xfrm>
            <a:off x="457962" y="3303270"/>
            <a:ext cx="489584" cy="699770"/>
          </a:xfrm>
          <a:custGeom>
            <a:avLst/>
            <a:gdLst/>
            <a:ahLst/>
            <a:cxnLst/>
            <a:rect l="l" t="t" r="r" b="b"/>
            <a:pathLst>
              <a:path w="489584" h="699770">
                <a:moveTo>
                  <a:pt x="0" y="0"/>
                </a:moveTo>
                <a:lnTo>
                  <a:pt x="0" y="454913"/>
                </a:lnTo>
                <a:lnTo>
                  <a:pt x="244601" y="699515"/>
                </a:lnTo>
                <a:lnTo>
                  <a:pt x="489203" y="454913"/>
                </a:lnTo>
                <a:lnTo>
                  <a:pt x="489203" y="244601"/>
                </a:lnTo>
                <a:lnTo>
                  <a:pt x="244601" y="244601"/>
                </a:lnTo>
                <a:lnTo>
                  <a:pt x="0" y="0"/>
                </a:lnTo>
                <a:close/>
              </a:path>
              <a:path w="489584" h="699770">
                <a:moveTo>
                  <a:pt x="489203" y="0"/>
                </a:moveTo>
                <a:lnTo>
                  <a:pt x="244601" y="244601"/>
                </a:lnTo>
                <a:lnTo>
                  <a:pt x="489203" y="244601"/>
                </a:lnTo>
                <a:lnTo>
                  <a:pt x="489203" y="0"/>
                </a:lnTo>
                <a:close/>
              </a:path>
            </a:pathLst>
          </a:custGeom>
          <a:solidFill>
            <a:srgbClr val="4F81BC"/>
          </a:solidFill>
        </p:spPr>
        <p:txBody>
          <a:bodyPr wrap="square" lIns="0" tIns="0" rIns="0" bIns="0" rtlCol="0"/>
          <a:lstStyle/>
          <a:p>
            <a:endParaRPr/>
          </a:p>
        </p:txBody>
      </p:sp>
      <p:sp>
        <p:nvSpPr>
          <p:cNvPr id="16" name="object 16"/>
          <p:cNvSpPr/>
          <p:nvPr/>
        </p:nvSpPr>
        <p:spPr>
          <a:xfrm>
            <a:off x="457962" y="3303270"/>
            <a:ext cx="489584" cy="699770"/>
          </a:xfrm>
          <a:custGeom>
            <a:avLst/>
            <a:gdLst/>
            <a:ahLst/>
            <a:cxnLst/>
            <a:rect l="l" t="t" r="r" b="b"/>
            <a:pathLst>
              <a:path w="489584" h="699770">
                <a:moveTo>
                  <a:pt x="489203" y="0"/>
                </a:moveTo>
                <a:lnTo>
                  <a:pt x="489203" y="454913"/>
                </a:lnTo>
                <a:lnTo>
                  <a:pt x="244601" y="699515"/>
                </a:lnTo>
                <a:lnTo>
                  <a:pt x="0" y="454913"/>
                </a:lnTo>
                <a:lnTo>
                  <a:pt x="0" y="0"/>
                </a:lnTo>
                <a:lnTo>
                  <a:pt x="244601" y="244601"/>
                </a:lnTo>
                <a:lnTo>
                  <a:pt x="489203" y="0"/>
                </a:lnTo>
                <a:close/>
              </a:path>
            </a:pathLst>
          </a:custGeom>
          <a:ln w="25908">
            <a:solidFill>
              <a:srgbClr val="4F81BC"/>
            </a:solidFill>
          </a:ln>
        </p:spPr>
        <p:txBody>
          <a:bodyPr wrap="square" lIns="0" tIns="0" rIns="0" bIns="0" rtlCol="0"/>
          <a:lstStyle/>
          <a:p>
            <a:endParaRPr/>
          </a:p>
        </p:txBody>
      </p:sp>
      <p:sp>
        <p:nvSpPr>
          <p:cNvPr id="17" name="object 17"/>
          <p:cNvSpPr/>
          <p:nvPr/>
        </p:nvSpPr>
        <p:spPr>
          <a:xfrm>
            <a:off x="947166" y="3303270"/>
            <a:ext cx="7740650" cy="454659"/>
          </a:xfrm>
          <a:custGeom>
            <a:avLst/>
            <a:gdLst/>
            <a:ahLst/>
            <a:cxnLst/>
            <a:rect l="l" t="t" r="r" b="b"/>
            <a:pathLst>
              <a:path w="7740650" h="454660">
                <a:moveTo>
                  <a:pt x="7664704" y="0"/>
                </a:moveTo>
                <a:lnTo>
                  <a:pt x="0" y="0"/>
                </a:lnTo>
                <a:lnTo>
                  <a:pt x="0" y="454151"/>
                </a:lnTo>
                <a:lnTo>
                  <a:pt x="7664704" y="454151"/>
                </a:lnTo>
                <a:lnTo>
                  <a:pt x="7694158" y="448200"/>
                </a:lnTo>
                <a:lnTo>
                  <a:pt x="7718218" y="431974"/>
                </a:lnTo>
                <a:lnTo>
                  <a:pt x="7734444" y="407914"/>
                </a:lnTo>
                <a:lnTo>
                  <a:pt x="7740395" y="378459"/>
                </a:lnTo>
                <a:lnTo>
                  <a:pt x="7740395" y="75691"/>
                </a:lnTo>
                <a:lnTo>
                  <a:pt x="7734444" y="46237"/>
                </a:lnTo>
                <a:lnTo>
                  <a:pt x="7718218" y="22177"/>
                </a:lnTo>
                <a:lnTo>
                  <a:pt x="7694158" y="5951"/>
                </a:lnTo>
                <a:lnTo>
                  <a:pt x="7664704"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947166" y="3303270"/>
            <a:ext cx="7740650" cy="454659"/>
          </a:xfrm>
          <a:custGeom>
            <a:avLst/>
            <a:gdLst/>
            <a:ahLst/>
            <a:cxnLst/>
            <a:rect l="l" t="t" r="r" b="b"/>
            <a:pathLst>
              <a:path w="7740650" h="454660">
                <a:moveTo>
                  <a:pt x="7740395" y="75691"/>
                </a:moveTo>
                <a:lnTo>
                  <a:pt x="7740395" y="378459"/>
                </a:lnTo>
                <a:lnTo>
                  <a:pt x="7734444" y="407914"/>
                </a:lnTo>
                <a:lnTo>
                  <a:pt x="7718218" y="431974"/>
                </a:lnTo>
                <a:lnTo>
                  <a:pt x="7694158" y="448200"/>
                </a:lnTo>
                <a:lnTo>
                  <a:pt x="7664704" y="454151"/>
                </a:lnTo>
                <a:lnTo>
                  <a:pt x="0" y="454151"/>
                </a:lnTo>
                <a:lnTo>
                  <a:pt x="0" y="0"/>
                </a:lnTo>
                <a:lnTo>
                  <a:pt x="7664704" y="0"/>
                </a:lnTo>
                <a:lnTo>
                  <a:pt x="7694158" y="5951"/>
                </a:lnTo>
                <a:lnTo>
                  <a:pt x="7718218" y="22177"/>
                </a:lnTo>
                <a:lnTo>
                  <a:pt x="7734444" y="46237"/>
                </a:lnTo>
                <a:lnTo>
                  <a:pt x="7740395" y="75691"/>
                </a:lnTo>
                <a:close/>
              </a:path>
            </a:pathLst>
          </a:custGeom>
          <a:ln w="25908">
            <a:solidFill>
              <a:srgbClr val="4F81BC"/>
            </a:solidFill>
          </a:ln>
        </p:spPr>
        <p:txBody>
          <a:bodyPr wrap="square" lIns="0" tIns="0" rIns="0" bIns="0" rtlCol="0"/>
          <a:lstStyle/>
          <a:p>
            <a:endParaRPr/>
          </a:p>
        </p:txBody>
      </p:sp>
      <p:sp>
        <p:nvSpPr>
          <p:cNvPr id="19" name="object 19"/>
          <p:cNvSpPr/>
          <p:nvPr/>
        </p:nvSpPr>
        <p:spPr>
          <a:xfrm>
            <a:off x="457962" y="3928109"/>
            <a:ext cx="489584" cy="699770"/>
          </a:xfrm>
          <a:custGeom>
            <a:avLst/>
            <a:gdLst/>
            <a:ahLst/>
            <a:cxnLst/>
            <a:rect l="l" t="t" r="r" b="b"/>
            <a:pathLst>
              <a:path w="489584" h="699770">
                <a:moveTo>
                  <a:pt x="0" y="0"/>
                </a:moveTo>
                <a:lnTo>
                  <a:pt x="0" y="454913"/>
                </a:lnTo>
                <a:lnTo>
                  <a:pt x="244601" y="699515"/>
                </a:lnTo>
                <a:lnTo>
                  <a:pt x="489203" y="454913"/>
                </a:lnTo>
                <a:lnTo>
                  <a:pt x="489203" y="244601"/>
                </a:lnTo>
                <a:lnTo>
                  <a:pt x="244601" y="244601"/>
                </a:lnTo>
                <a:lnTo>
                  <a:pt x="0" y="0"/>
                </a:lnTo>
                <a:close/>
              </a:path>
              <a:path w="489584" h="699770">
                <a:moveTo>
                  <a:pt x="489203" y="0"/>
                </a:moveTo>
                <a:lnTo>
                  <a:pt x="244601" y="244601"/>
                </a:lnTo>
                <a:lnTo>
                  <a:pt x="489203" y="244601"/>
                </a:lnTo>
                <a:lnTo>
                  <a:pt x="489203" y="0"/>
                </a:lnTo>
                <a:close/>
              </a:path>
            </a:pathLst>
          </a:custGeom>
          <a:solidFill>
            <a:srgbClr val="4F81BC"/>
          </a:solidFill>
        </p:spPr>
        <p:txBody>
          <a:bodyPr wrap="square" lIns="0" tIns="0" rIns="0" bIns="0" rtlCol="0"/>
          <a:lstStyle/>
          <a:p>
            <a:endParaRPr/>
          </a:p>
        </p:txBody>
      </p:sp>
      <p:sp>
        <p:nvSpPr>
          <p:cNvPr id="20" name="object 20"/>
          <p:cNvSpPr/>
          <p:nvPr/>
        </p:nvSpPr>
        <p:spPr>
          <a:xfrm>
            <a:off x="457962" y="3928109"/>
            <a:ext cx="489584" cy="699770"/>
          </a:xfrm>
          <a:custGeom>
            <a:avLst/>
            <a:gdLst/>
            <a:ahLst/>
            <a:cxnLst/>
            <a:rect l="l" t="t" r="r" b="b"/>
            <a:pathLst>
              <a:path w="489584" h="699770">
                <a:moveTo>
                  <a:pt x="489203" y="0"/>
                </a:moveTo>
                <a:lnTo>
                  <a:pt x="489203" y="454913"/>
                </a:lnTo>
                <a:lnTo>
                  <a:pt x="244601" y="699515"/>
                </a:lnTo>
                <a:lnTo>
                  <a:pt x="0" y="454913"/>
                </a:lnTo>
                <a:lnTo>
                  <a:pt x="0" y="0"/>
                </a:lnTo>
                <a:lnTo>
                  <a:pt x="244601" y="244601"/>
                </a:lnTo>
                <a:lnTo>
                  <a:pt x="489203" y="0"/>
                </a:lnTo>
                <a:close/>
              </a:path>
            </a:pathLst>
          </a:custGeom>
          <a:ln w="25908">
            <a:solidFill>
              <a:srgbClr val="4F81BC"/>
            </a:solidFill>
          </a:ln>
        </p:spPr>
        <p:txBody>
          <a:bodyPr wrap="square" lIns="0" tIns="0" rIns="0" bIns="0" rtlCol="0"/>
          <a:lstStyle/>
          <a:p>
            <a:endParaRPr/>
          </a:p>
        </p:txBody>
      </p:sp>
      <p:sp>
        <p:nvSpPr>
          <p:cNvPr id="21" name="object 21"/>
          <p:cNvSpPr/>
          <p:nvPr/>
        </p:nvSpPr>
        <p:spPr>
          <a:xfrm>
            <a:off x="947166" y="3928109"/>
            <a:ext cx="7740650" cy="454659"/>
          </a:xfrm>
          <a:custGeom>
            <a:avLst/>
            <a:gdLst/>
            <a:ahLst/>
            <a:cxnLst/>
            <a:rect l="l" t="t" r="r" b="b"/>
            <a:pathLst>
              <a:path w="7740650" h="454660">
                <a:moveTo>
                  <a:pt x="7664704" y="0"/>
                </a:moveTo>
                <a:lnTo>
                  <a:pt x="0" y="0"/>
                </a:lnTo>
                <a:lnTo>
                  <a:pt x="0" y="454151"/>
                </a:lnTo>
                <a:lnTo>
                  <a:pt x="7664704" y="454151"/>
                </a:lnTo>
                <a:lnTo>
                  <a:pt x="7694158" y="448200"/>
                </a:lnTo>
                <a:lnTo>
                  <a:pt x="7718218" y="431974"/>
                </a:lnTo>
                <a:lnTo>
                  <a:pt x="7734444" y="407914"/>
                </a:lnTo>
                <a:lnTo>
                  <a:pt x="7740395" y="378459"/>
                </a:lnTo>
                <a:lnTo>
                  <a:pt x="7740395" y="75691"/>
                </a:lnTo>
                <a:lnTo>
                  <a:pt x="7734444" y="46237"/>
                </a:lnTo>
                <a:lnTo>
                  <a:pt x="7718218" y="22177"/>
                </a:lnTo>
                <a:lnTo>
                  <a:pt x="7694158" y="5951"/>
                </a:lnTo>
                <a:lnTo>
                  <a:pt x="7664704" y="0"/>
                </a:lnTo>
                <a:close/>
              </a:path>
            </a:pathLst>
          </a:custGeom>
          <a:solidFill>
            <a:srgbClr val="FFFFFF">
              <a:alpha val="90194"/>
            </a:srgbClr>
          </a:solidFill>
        </p:spPr>
        <p:txBody>
          <a:bodyPr wrap="square" lIns="0" tIns="0" rIns="0" bIns="0" rtlCol="0"/>
          <a:lstStyle/>
          <a:p>
            <a:endParaRPr/>
          </a:p>
        </p:txBody>
      </p:sp>
      <p:sp>
        <p:nvSpPr>
          <p:cNvPr id="22" name="object 22"/>
          <p:cNvSpPr/>
          <p:nvPr/>
        </p:nvSpPr>
        <p:spPr>
          <a:xfrm>
            <a:off x="947166" y="3928109"/>
            <a:ext cx="7740650" cy="454659"/>
          </a:xfrm>
          <a:custGeom>
            <a:avLst/>
            <a:gdLst/>
            <a:ahLst/>
            <a:cxnLst/>
            <a:rect l="l" t="t" r="r" b="b"/>
            <a:pathLst>
              <a:path w="7740650" h="454660">
                <a:moveTo>
                  <a:pt x="7740395" y="75691"/>
                </a:moveTo>
                <a:lnTo>
                  <a:pt x="7740395" y="378459"/>
                </a:lnTo>
                <a:lnTo>
                  <a:pt x="7734444" y="407914"/>
                </a:lnTo>
                <a:lnTo>
                  <a:pt x="7718218" y="431974"/>
                </a:lnTo>
                <a:lnTo>
                  <a:pt x="7694158" y="448200"/>
                </a:lnTo>
                <a:lnTo>
                  <a:pt x="7664704" y="454151"/>
                </a:lnTo>
                <a:lnTo>
                  <a:pt x="0" y="454151"/>
                </a:lnTo>
                <a:lnTo>
                  <a:pt x="0" y="0"/>
                </a:lnTo>
                <a:lnTo>
                  <a:pt x="7664704" y="0"/>
                </a:lnTo>
                <a:lnTo>
                  <a:pt x="7694158" y="5951"/>
                </a:lnTo>
                <a:lnTo>
                  <a:pt x="7718218" y="22177"/>
                </a:lnTo>
                <a:lnTo>
                  <a:pt x="7734444" y="46237"/>
                </a:lnTo>
                <a:lnTo>
                  <a:pt x="7740395" y="75691"/>
                </a:lnTo>
                <a:close/>
              </a:path>
            </a:pathLst>
          </a:custGeom>
          <a:ln w="25908">
            <a:solidFill>
              <a:srgbClr val="4F81BC"/>
            </a:solidFill>
          </a:ln>
        </p:spPr>
        <p:txBody>
          <a:bodyPr wrap="square" lIns="0" tIns="0" rIns="0" bIns="0" rtlCol="0"/>
          <a:lstStyle/>
          <a:p>
            <a:endParaRPr/>
          </a:p>
        </p:txBody>
      </p:sp>
      <p:sp>
        <p:nvSpPr>
          <p:cNvPr id="23" name="object 23"/>
          <p:cNvSpPr/>
          <p:nvPr/>
        </p:nvSpPr>
        <p:spPr>
          <a:xfrm>
            <a:off x="457962" y="4552950"/>
            <a:ext cx="489584" cy="699770"/>
          </a:xfrm>
          <a:custGeom>
            <a:avLst/>
            <a:gdLst/>
            <a:ahLst/>
            <a:cxnLst/>
            <a:rect l="l" t="t" r="r" b="b"/>
            <a:pathLst>
              <a:path w="489584" h="699770">
                <a:moveTo>
                  <a:pt x="0" y="0"/>
                </a:moveTo>
                <a:lnTo>
                  <a:pt x="0" y="454913"/>
                </a:lnTo>
                <a:lnTo>
                  <a:pt x="244601" y="699516"/>
                </a:lnTo>
                <a:lnTo>
                  <a:pt x="489203" y="454913"/>
                </a:lnTo>
                <a:lnTo>
                  <a:pt x="489203" y="244601"/>
                </a:lnTo>
                <a:lnTo>
                  <a:pt x="244601" y="244601"/>
                </a:lnTo>
                <a:lnTo>
                  <a:pt x="0" y="0"/>
                </a:lnTo>
                <a:close/>
              </a:path>
              <a:path w="489584" h="699770">
                <a:moveTo>
                  <a:pt x="489203" y="0"/>
                </a:moveTo>
                <a:lnTo>
                  <a:pt x="244601" y="244601"/>
                </a:lnTo>
                <a:lnTo>
                  <a:pt x="489203" y="244601"/>
                </a:lnTo>
                <a:lnTo>
                  <a:pt x="489203" y="0"/>
                </a:lnTo>
                <a:close/>
              </a:path>
            </a:pathLst>
          </a:custGeom>
          <a:solidFill>
            <a:srgbClr val="4F81BC"/>
          </a:solidFill>
        </p:spPr>
        <p:txBody>
          <a:bodyPr wrap="square" lIns="0" tIns="0" rIns="0" bIns="0" rtlCol="0"/>
          <a:lstStyle/>
          <a:p>
            <a:endParaRPr/>
          </a:p>
        </p:txBody>
      </p:sp>
      <p:sp>
        <p:nvSpPr>
          <p:cNvPr id="24" name="object 24"/>
          <p:cNvSpPr/>
          <p:nvPr/>
        </p:nvSpPr>
        <p:spPr>
          <a:xfrm>
            <a:off x="457962" y="4552950"/>
            <a:ext cx="489584" cy="699770"/>
          </a:xfrm>
          <a:custGeom>
            <a:avLst/>
            <a:gdLst/>
            <a:ahLst/>
            <a:cxnLst/>
            <a:rect l="l" t="t" r="r" b="b"/>
            <a:pathLst>
              <a:path w="489584" h="699770">
                <a:moveTo>
                  <a:pt x="489203" y="0"/>
                </a:moveTo>
                <a:lnTo>
                  <a:pt x="489203" y="454913"/>
                </a:lnTo>
                <a:lnTo>
                  <a:pt x="244601" y="699516"/>
                </a:lnTo>
                <a:lnTo>
                  <a:pt x="0" y="454913"/>
                </a:lnTo>
                <a:lnTo>
                  <a:pt x="0" y="0"/>
                </a:lnTo>
                <a:lnTo>
                  <a:pt x="244601" y="244601"/>
                </a:lnTo>
                <a:lnTo>
                  <a:pt x="489203" y="0"/>
                </a:lnTo>
                <a:close/>
              </a:path>
            </a:pathLst>
          </a:custGeom>
          <a:ln w="25908">
            <a:solidFill>
              <a:srgbClr val="4F81BC"/>
            </a:solidFill>
          </a:ln>
        </p:spPr>
        <p:txBody>
          <a:bodyPr wrap="square" lIns="0" tIns="0" rIns="0" bIns="0" rtlCol="0"/>
          <a:lstStyle/>
          <a:p>
            <a:endParaRPr/>
          </a:p>
        </p:txBody>
      </p:sp>
      <p:sp>
        <p:nvSpPr>
          <p:cNvPr id="25" name="object 25"/>
          <p:cNvSpPr/>
          <p:nvPr/>
        </p:nvSpPr>
        <p:spPr>
          <a:xfrm>
            <a:off x="947166" y="4552950"/>
            <a:ext cx="7740650" cy="454659"/>
          </a:xfrm>
          <a:custGeom>
            <a:avLst/>
            <a:gdLst/>
            <a:ahLst/>
            <a:cxnLst/>
            <a:rect l="l" t="t" r="r" b="b"/>
            <a:pathLst>
              <a:path w="7740650" h="454660">
                <a:moveTo>
                  <a:pt x="7664704" y="0"/>
                </a:moveTo>
                <a:lnTo>
                  <a:pt x="0" y="0"/>
                </a:lnTo>
                <a:lnTo>
                  <a:pt x="0" y="454151"/>
                </a:lnTo>
                <a:lnTo>
                  <a:pt x="7664704" y="454151"/>
                </a:lnTo>
                <a:lnTo>
                  <a:pt x="7694158" y="448200"/>
                </a:lnTo>
                <a:lnTo>
                  <a:pt x="7718218" y="431974"/>
                </a:lnTo>
                <a:lnTo>
                  <a:pt x="7734444" y="407914"/>
                </a:lnTo>
                <a:lnTo>
                  <a:pt x="7740395" y="378460"/>
                </a:lnTo>
                <a:lnTo>
                  <a:pt x="7740395" y="75692"/>
                </a:lnTo>
                <a:lnTo>
                  <a:pt x="7734444" y="46237"/>
                </a:lnTo>
                <a:lnTo>
                  <a:pt x="7718218" y="22177"/>
                </a:lnTo>
                <a:lnTo>
                  <a:pt x="7694158" y="5951"/>
                </a:lnTo>
                <a:lnTo>
                  <a:pt x="7664704" y="0"/>
                </a:lnTo>
                <a:close/>
              </a:path>
            </a:pathLst>
          </a:custGeom>
          <a:solidFill>
            <a:srgbClr val="FFFFFF">
              <a:alpha val="90194"/>
            </a:srgbClr>
          </a:solidFill>
        </p:spPr>
        <p:txBody>
          <a:bodyPr wrap="square" lIns="0" tIns="0" rIns="0" bIns="0" rtlCol="0"/>
          <a:lstStyle/>
          <a:p>
            <a:endParaRPr/>
          </a:p>
        </p:txBody>
      </p:sp>
      <p:sp>
        <p:nvSpPr>
          <p:cNvPr id="26" name="object 26"/>
          <p:cNvSpPr/>
          <p:nvPr/>
        </p:nvSpPr>
        <p:spPr>
          <a:xfrm>
            <a:off x="947166" y="4552950"/>
            <a:ext cx="7740650" cy="454659"/>
          </a:xfrm>
          <a:custGeom>
            <a:avLst/>
            <a:gdLst/>
            <a:ahLst/>
            <a:cxnLst/>
            <a:rect l="l" t="t" r="r" b="b"/>
            <a:pathLst>
              <a:path w="7740650" h="454660">
                <a:moveTo>
                  <a:pt x="7740395" y="75692"/>
                </a:moveTo>
                <a:lnTo>
                  <a:pt x="7740395" y="378460"/>
                </a:lnTo>
                <a:lnTo>
                  <a:pt x="7734444" y="407914"/>
                </a:lnTo>
                <a:lnTo>
                  <a:pt x="7718218" y="431974"/>
                </a:lnTo>
                <a:lnTo>
                  <a:pt x="7694158" y="448200"/>
                </a:lnTo>
                <a:lnTo>
                  <a:pt x="7664704" y="454151"/>
                </a:lnTo>
                <a:lnTo>
                  <a:pt x="0" y="454151"/>
                </a:lnTo>
                <a:lnTo>
                  <a:pt x="0" y="0"/>
                </a:lnTo>
                <a:lnTo>
                  <a:pt x="7664704" y="0"/>
                </a:lnTo>
                <a:lnTo>
                  <a:pt x="7694158" y="5951"/>
                </a:lnTo>
                <a:lnTo>
                  <a:pt x="7718218" y="22177"/>
                </a:lnTo>
                <a:lnTo>
                  <a:pt x="7734444" y="46237"/>
                </a:lnTo>
                <a:lnTo>
                  <a:pt x="7740395" y="75692"/>
                </a:lnTo>
                <a:close/>
              </a:path>
            </a:pathLst>
          </a:custGeom>
          <a:ln w="25908">
            <a:solidFill>
              <a:srgbClr val="4F81BC"/>
            </a:solidFill>
          </a:ln>
        </p:spPr>
        <p:txBody>
          <a:bodyPr wrap="square" lIns="0" tIns="0" rIns="0" bIns="0" rtlCol="0"/>
          <a:lstStyle/>
          <a:p>
            <a:endParaRPr/>
          </a:p>
        </p:txBody>
      </p:sp>
      <p:sp>
        <p:nvSpPr>
          <p:cNvPr id="27" name="object 27"/>
          <p:cNvSpPr/>
          <p:nvPr/>
        </p:nvSpPr>
        <p:spPr>
          <a:xfrm>
            <a:off x="457962" y="5177790"/>
            <a:ext cx="489584" cy="698500"/>
          </a:xfrm>
          <a:custGeom>
            <a:avLst/>
            <a:gdLst/>
            <a:ahLst/>
            <a:cxnLst/>
            <a:rect l="l" t="t" r="r" b="b"/>
            <a:pathLst>
              <a:path w="489584" h="698500">
                <a:moveTo>
                  <a:pt x="0" y="0"/>
                </a:moveTo>
                <a:lnTo>
                  <a:pt x="0" y="453390"/>
                </a:lnTo>
                <a:lnTo>
                  <a:pt x="244601" y="697992"/>
                </a:lnTo>
                <a:lnTo>
                  <a:pt x="489203" y="453390"/>
                </a:lnTo>
                <a:lnTo>
                  <a:pt x="489203" y="244602"/>
                </a:lnTo>
                <a:lnTo>
                  <a:pt x="244601" y="244602"/>
                </a:lnTo>
                <a:lnTo>
                  <a:pt x="0" y="0"/>
                </a:lnTo>
                <a:close/>
              </a:path>
              <a:path w="489584" h="698500">
                <a:moveTo>
                  <a:pt x="489203" y="0"/>
                </a:moveTo>
                <a:lnTo>
                  <a:pt x="244601" y="244602"/>
                </a:lnTo>
                <a:lnTo>
                  <a:pt x="489203" y="244602"/>
                </a:lnTo>
                <a:lnTo>
                  <a:pt x="489203" y="0"/>
                </a:lnTo>
                <a:close/>
              </a:path>
            </a:pathLst>
          </a:custGeom>
          <a:solidFill>
            <a:srgbClr val="4F81BC"/>
          </a:solidFill>
        </p:spPr>
        <p:txBody>
          <a:bodyPr wrap="square" lIns="0" tIns="0" rIns="0" bIns="0" rtlCol="0"/>
          <a:lstStyle/>
          <a:p>
            <a:endParaRPr/>
          </a:p>
        </p:txBody>
      </p:sp>
      <p:sp>
        <p:nvSpPr>
          <p:cNvPr id="28" name="object 28"/>
          <p:cNvSpPr/>
          <p:nvPr/>
        </p:nvSpPr>
        <p:spPr>
          <a:xfrm>
            <a:off x="457962" y="5177790"/>
            <a:ext cx="489584" cy="698500"/>
          </a:xfrm>
          <a:custGeom>
            <a:avLst/>
            <a:gdLst/>
            <a:ahLst/>
            <a:cxnLst/>
            <a:rect l="l" t="t" r="r" b="b"/>
            <a:pathLst>
              <a:path w="489584" h="698500">
                <a:moveTo>
                  <a:pt x="489203" y="0"/>
                </a:moveTo>
                <a:lnTo>
                  <a:pt x="489203" y="453390"/>
                </a:lnTo>
                <a:lnTo>
                  <a:pt x="244601" y="697992"/>
                </a:lnTo>
                <a:lnTo>
                  <a:pt x="0" y="453390"/>
                </a:lnTo>
                <a:lnTo>
                  <a:pt x="0" y="0"/>
                </a:lnTo>
                <a:lnTo>
                  <a:pt x="244601" y="244602"/>
                </a:lnTo>
                <a:lnTo>
                  <a:pt x="489203" y="0"/>
                </a:lnTo>
                <a:close/>
              </a:path>
            </a:pathLst>
          </a:custGeom>
          <a:ln w="25907">
            <a:solidFill>
              <a:srgbClr val="4F81BC"/>
            </a:solidFill>
          </a:ln>
        </p:spPr>
        <p:txBody>
          <a:bodyPr wrap="square" lIns="0" tIns="0" rIns="0" bIns="0" rtlCol="0"/>
          <a:lstStyle/>
          <a:p>
            <a:endParaRPr/>
          </a:p>
        </p:txBody>
      </p:sp>
      <p:sp>
        <p:nvSpPr>
          <p:cNvPr id="29" name="object 29"/>
          <p:cNvSpPr/>
          <p:nvPr/>
        </p:nvSpPr>
        <p:spPr>
          <a:xfrm>
            <a:off x="947166" y="5177790"/>
            <a:ext cx="7740650" cy="454659"/>
          </a:xfrm>
          <a:custGeom>
            <a:avLst/>
            <a:gdLst/>
            <a:ahLst/>
            <a:cxnLst/>
            <a:rect l="l" t="t" r="r" b="b"/>
            <a:pathLst>
              <a:path w="7740650" h="454660">
                <a:moveTo>
                  <a:pt x="7664704" y="0"/>
                </a:moveTo>
                <a:lnTo>
                  <a:pt x="0" y="0"/>
                </a:lnTo>
                <a:lnTo>
                  <a:pt x="0" y="454152"/>
                </a:lnTo>
                <a:lnTo>
                  <a:pt x="7664704" y="454152"/>
                </a:lnTo>
                <a:lnTo>
                  <a:pt x="7694158" y="448204"/>
                </a:lnTo>
                <a:lnTo>
                  <a:pt x="7718218" y="431984"/>
                </a:lnTo>
                <a:lnTo>
                  <a:pt x="7734444" y="407924"/>
                </a:lnTo>
                <a:lnTo>
                  <a:pt x="7740395" y="378460"/>
                </a:lnTo>
                <a:lnTo>
                  <a:pt x="7740395" y="75692"/>
                </a:lnTo>
                <a:lnTo>
                  <a:pt x="7734444" y="46237"/>
                </a:lnTo>
                <a:lnTo>
                  <a:pt x="7718218" y="22177"/>
                </a:lnTo>
                <a:lnTo>
                  <a:pt x="7694158" y="5951"/>
                </a:lnTo>
                <a:lnTo>
                  <a:pt x="7664704" y="0"/>
                </a:lnTo>
                <a:close/>
              </a:path>
            </a:pathLst>
          </a:custGeom>
          <a:solidFill>
            <a:srgbClr val="FFFFFF">
              <a:alpha val="90194"/>
            </a:srgbClr>
          </a:solidFill>
        </p:spPr>
        <p:txBody>
          <a:bodyPr wrap="square" lIns="0" tIns="0" rIns="0" bIns="0" rtlCol="0"/>
          <a:lstStyle/>
          <a:p>
            <a:endParaRPr/>
          </a:p>
        </p:txBody>
      </p:sp>
      <p:sp>
        <p:nvSpPr>
          <p:cNvPr id="30" name="object 30"/>
          <p:cNvSpPr/>
          <p:nvPr/>
        </p:nvSpPr>
        <p:spPr>
          <a:xfrm>
            <a:off x="947166" y="5177790"/>
            <a:ext cx="7740650" cy="454659"/>
          </a:xfrm>
          <a:custGeom>
            <a:avLst/>
            <a:gdLst/>
            <a:ahLst/>
            <a:cxnLst/>
            <a:rect l="l" t="t" r="r" b="b"/>
            <a:pathLst>
              <a:path w="7740650" h="454660">
                <a:moveTo>
                  <a:pt x="7740395" y="75692"/>
                </a:moveTo>
                <a:lnTo>
                  <a:pt x="7740395" y="378460"/>
                </a:lnTo>
                <a:lnTo>
                  <a:pt x="7734444" y="407924"/>
                </a:lnTo>
                <a:lnTo>
                  <a:pt x="7718218" y="431984"/>
                </a:lnTo>
                <a:lnTo>
                  <a:pt x="7694158" y="448204"/>
                </a:lnTo>
                <a:lnTo>
                  <a:pt x="7664704" y="454152"/>
                </a:lnTo>
                <a:lnTo>
                  <a:pt x="0" y="454152"/>
                </a:lnTo>
                <a:lnTo>
                  <a:pt x="0" y="0"/>
                </a:lnTo>
                <a:lnTo>
                  <a:pt x="7664704" y="0"/>
                </a:lnTo>
                <a:lnTo>
                  <a:pt x="7694158" y="5951"/>
                </a:lnTo>
                <a:lnTo>
                  <a:pt x="7718218" y="22177"/>
                </a:lnTo>
                <a:lnTo>
                  <a:pt x="7734444" y="46237"/>
                </a:lnTo>
                <a:lnTo>
                  <a:pt x="7740395" y="75692"/>
                </a:lnTo>
                <a:close/>
              </a:path>
            </a:pathLst>
          </a:custGeom>
          <a:ln w="25908">
            <a:solidFill>
              <a:srgbClr val="4F81BC"/>
            </a:solidFill>
          </a:ln>
        </p:spPr>
        <p:txBody>
          <a:bodyPr wrap="square" lIns="0" tIns="0" rIns="0" bIns="0" rtlCol="0"/>
          <a:lstStyle/>
          <a:p>
            <a:endParaRPr/>
          </a:p>
        </p:txBody>
      </p:sp>
      <p:sp>
        <p:nvSpPr>
          <p:cNvPr id="31" name="object 31"/>
          <p:cNvSpPr/>
          <p:nvPr/>
        </p:nvSpPr>
        <p:spPr>
          <a:xfrm>
            <a:off x="457962" y="5802629"/>
            <a:ext cx="489584" cy="698500"/>
          </a:xfrm>
          <a:custGeom>
            <a:avLst/>
            <a:gdLst/>
            <a:ahLst/>
            <a:cxnLst/>
            <a:rect l="l" t="t" r="r" b="b"/>
            <a:pathLst>
              <a:path w="489584" h="698500">
                <a:moveTo>
                  <a:pt x="0" y="0"/>
                </a:moveTo>
                <a:lnTo>
                  <a:pt x="0" y="453390"/>
                </a:lnTo>
                <a:lnTo>
                  <a:pt x="244601" y="697992"/>
                </a:lnTo>
                <a:lnTo>
                  <a:pt x="489203" y="453390"/>
                </a:lnTo>
                <a:lnTo>
                  <a:pt x="489203" y="244602"/>
                </a:lnTo>
                <a:lnTo>
                  <a:pt x="244601" y="244602"/>
                </a:lnTo>
                <a:lnTo>
                  <a:pt x="0" y="0"/>
                </a:lnTo>
                <a:close/>
              </a:path>
              <a:path w="489584" h="698500">
                <a:moveTo>
                  <a:pt x="489203" y="0"/>
                </a:moveTo>
                <a:lnTo>
                  <a:pt x="244601" y="244602"/>
                </a:lnTo>
                <a:lnTo>
                  <a:pt x="489203" y="244602"/>
                </a:lnTo>
                <a:lnTo>
                  <a:pt x="489203" y="0"/>
                </a:lnTo>
                <a:close/>
              </a:path>
            </a:pathLst>
          </a:custGeom>
          <a:solidFill>
            <a:srgbClr val="4F81BC"/>
          </a:solidFill>
        </p:spPr>
        <p:txBody>
          <a:bodyPr wrap="square" lIns="0" tIns="0" rIns="0" bIns="0" rtlCol="0"/>
          <a:lstStyle/>
          <a:p>
            <a:endParaRPr/>
          </a:p>
        </p:txBody>
      </p:sp>
      <p:sp>
        <p:nvSpPr>
          <p:cNvPr id="32" name="object 32"/>
          <p:cNvSpPr/>
          <p:nvPr/>
        </p:nvSpPr>
        <p:spPr>
          <a:xfrm>
            <a:off x="457962" y="5802629"/>
            <a:ext cx="489584" cy="698500"/>
          </a:xfrm>
          <a:custGeom>
            <a:avLst/>
            <a:gdLst/>
            <a:ahLst/>
            <a:cxnLst/>
            <a:rect l="l" t="t" r="r" b="b"/>
            <a:pathLst>
              <a:path w="489584" h="698500">
                <a:moveTo>
                  <a:pt x="489203" y="0"/>
                </a:moveTo>
                <a:lnTo>
                  <a:pt x="489203" y="453390"/>
                </a:lnTo>
                <a:lnTo>
                  <a:pt x="244601" y="697992"/>
                </a:lnTo>
                <a:lnTo>
                  <a:pt x="0" y="453390"/>
                </a:lnTo>
                <a:lnTo>
                  <a:pt x="0" y="0"/>
                </a:lnTo>
                <a:lnTo>
                  <a:pt x="244601" y="244602"/>
                </a:lnTo>
                <a:lnTo>
                  <a:pt x="489203" y="0"/>
                </a:lnTo>
                <a:close/>
              </a:path>
            </a:pathLst>
          </a:custGeom>
          <a:ln w="25908">
            <a:solidFill>
              <a:srgbClr val="4F81BC"/>
            </a:solidFill>
          </a:ln>
        </p:spPr>
        <p:txBody>
          <a:bodyPr wrap="square" lIns="0" tIns="0" rIns="0" bIns="0" rtlCol="0"/>
          <a:lstStyle/>
          <a:p>
            <a:endParaRPr/>
          </a:p>
        </p:txBody>
      </p:sp>
      <p:sp>
        <p:nvSpPr>
          <p:cNvPr id="33" name="object 33"/>
          <p:cNvSpPr/>
          <p:nvPr/>
        </p:nvSpPr>
        <p:spPr>
          <a:xfrm>
            <a:off x="947166" y="5802629"/>
            <a:ext cx="7740650" cy="454659"/>
          </a:xfrm>
          <a:custGeom>
            <a:avLst/>
            <a:gdLst/>
            <a:ahLst/>
            <a:cxnLst/>
            <a:rect l="l" t="t" r="r" b="b"/>
            <a:pathLst>
              <a:path w="7740650" h="454660">
                <a:moveTo>
                  <a:pt x="7664704" y="0"/>
                </a:moveTo>
                <a:lnTo>
                  <a:pt x="0" y="0"/>
                </a:lnTo>
                <a:lnTo>
                  <a:pt x="0" y="454152"/>
                </a:lnTo>
                <a:lnTo>
                  <a:pt x="7664704" y="454152"/>
                </a:lnTo>
                <a:lnTo>
                  <a:pt x="7694158" y="448202"/>
                </a:lnTo>
                <a:lnTo>
                  <a:pt x="7718218" y="431979"/>
                </a:lnTo>
                <a:lnTo>
                  <a:pt x="7734444" y="407919"/>
                </a:lnTo>
                <a:lnTo>
                  <a:pt x="7740395" y="378460"/>
                </a:lnTo>
                <a:lnTo>
                  <a:pt x="7740395" y="75692"/>
                </a:lnTo>
                <a:lnTo>
                  <a:pt x="7734444" y="46227"/>
                </a:lnTo>
                <a:lnTo>
                  <a:pt x="7718218" y="22167"/>
                </a:lnTo>
                <a:lnTo>
                  <a:pt x="7694158" y="5947"/>
                </a:lnTo>
                <a:lnTo>
                  <a:pt x="7664704" y="0"/>
                </a:lnTo>
                <a:close/>
              </a:path>
            </a:pathLst>
          </a:custGeom>
          <a:solidFill>
            <a:srgbClr val="FFFFFF">
              <a:alpha val="90194"/>
            </a:srgbClr>
          </a:solidFill>
        </p:spPr>
        <p:txBody>
          <a:bodyPr wrap="square" lIns="0" tIns="0" rIns="0" bIns="0" rtlCol="0"/>
          <a:lstStyle/>
          <a:p>
            <a:endParaRPr/>
          </a:p>
        </p:txBody>
      </p:sp>
      <p:sp>
        <p:nvSpPr>
          <p:cNvPr id="34" name="object 34"/>
          <p:cNvSpPr/>
          <p:nvPr/>
        </p:nvSpPr>
        <p:spPr>
          <a:xfrm>
            <a:off x="947166" y="5802629"/>
            <a:ext cx="7740650" cy="454659"/>
          </a:xfrm>
          <a:custGeom>
            <a:avLst/>
            <a:gdLst/>
            <a:ahLst/>
            <a:cxnLst/>
            <a:rect l="l" t="t" r="r" b="b"/>
            <a:pathLst>
              <a:path w="7740650" h="454660">
                <a:moveTo>
                  <a:pt x="7740395" y="75692"/>
                </a:moveTo>
                <a:lnTo>
                  <a:pt x="7740395" y="378460"/>
                </a:lnTo>
                <a:lnTo>
                  <a:pt x="7734444" y="407919"/>
                </a:lnTo>
                <a:lnTo>
                  <a:pt x="7718218" y="431979"/>
                </a:lnTo>
                <a:lnTo>
                  <a:pt x="7694158" y="448202"/>
                </a:lnTo>
                <a:lnTo>
                  <a:pt x="7664704" y="454152"/>
                </a:lnTo>
                <a:lnTo>
                  <a:pt x="0" y="454152"/>
                </a:lnTo>
                <a:lnTo>
                  <a:pt x="0" y="0"/>
                </a:lnTo>
                <a:lnTo>
                  <a:pt x="7664704" y="0"/>
                </a:lnTo>
                <a:lnTo>
                  <a:pt x="7694158" y="5947"/>
                </a:lnTo>
                <a:lnTo>
                  <a:pt x="7718218" y="22167"/>
                </a:lnTo>
                <a:lnTo>
                  <a:pt x="7734444" y="46227"/>
                </a:lnTo>
                <a:lnTo>
                  <a:pt x="7740395" y="75692"/>
                </a:lnTo>
                <a:close/>
              </a:path>
            </a:pathLst>
          </a:custGeom>
          <a:ln w="25908">
            <a:solidFill>
              <a:srgbClr val="4F81BC"/>
            </a:solidFill>
          </a:ln>
        </p:spPr>
        <p:txBody>
          <a:bodyPr wrap="square" lIns="0" tIns="0" rIns="0" bIns="0" rtlCol="0"/>
          <a:lstStyle/>
          <a:p>
            <a:endParaRPr/>
          </a:p>
        </p:txBody>
      </p:sp>
      <p:sp>
        <p:nvSpPr>
          <p:cNvPr id="35" name="object 35"/>
          <p:cNvSpPr txBox="1"/>
          <p:nvPr/>
        </p:nvSpPr>
        <p:spPr>
          <a:xfrm>
            <a:off x="1118412" y="1178153"/>
            <a:ext cx="4603750" cy="5024120"/>
          </a:xfrm>
          <a:prstGeom prst="rect">
            <a:avLst/>
          </a:prstGeom>
        </p:spPr>
        <p:txBody>
          <a:bodyPr vert="horz" wrap="square" lIns="0" tIns="241300" rIns="0" bIns="0" rtlCol="0">
            <a:spAutoFit/>
          </a:bodyPr>
          <a:lstStyle/>
          <a:p>
            <a:pPr marL="240665" indent="-228600">
              <a:lnSpc>
                <a:spcPct val="100000"/>
              </a:lnSpc>
              <a:spcBef>
                <a:spcPts val="1900"/>
              </a:spcBef>
              <a:buChar char="•"/>
              <a:tabLst>
                <a:tab pos="241300" algn="l"/>
              </a:tabLst>
            </a:pPr>
            <a:r>
              <a:rPr sz="2600" spc="-114" dirty="0">
                <a:latin typeface="Calibri"/>
                <a:cs typeface="Calibri"/>
              </a:rPr>
              <a:t>To </a:t>
            </a:r>
            <a:r>
              <a:rPr sz="2600" spc="-10" dirty="0">
                <a:latin typeface="Calibri"/>
                <a:cs typeface="Calibri"/>
              </a:rPr>
              <a:t>solve </a:t>
            </a:r>
            <a:r>
              <a:rPr sz="2600" dirty="0">
                <a:latin typeface="Calibri"/>
                <a:cs typeface="Calibri"/>
              </a:rPr>
              <a:t>the</a:t>
            </a:r>
            <a:r>
              <a:rPr sz="2600" spc="90" dirty="0">
                <a:latin typeface="Calibri"/>
                <a:cs typeface="Calibri"/>
              </a:rPr>
              <a:t> </a:t>
            </a:r>
            <a:r>
              <a:rPr sz="2600" spc="-10" dirty="0">
                <a:latin typeface="Calibri"/>
                <a:cs typeface="Calibri"/>
              </a:rPr>
              <a:t>problems</a:t>
            </a:r>
            <a:endParaRPr sz="2600">
              <a:latin typeface="Calibri"/>
              <a:cs typeface="Calibri"/>
            </a:endParaRPr>
          </a:p>
          <a:p>
            <a:pPr marL="240665" indent="-228600">
              <a:lnSpc>
                <a:spcPct val="100000"/>
              </a:lnSpc>
              <a:spcBef>
                <a:spcPts val="1800"/>
              </a:spcBef>
              <a:buChar char="•"/>
              <a:tabLst>
                <a:tab pos="241300" algn="l"/>
                <a:tab pos="1496695" algn="l"/>
              </a:tabLst>
            </a:pPr>
            <a:r>
              <a:rPr sz="2600" spc="-114" dirty="0">
                <a:latin typeface="Calibri"/>
                <a:cs typeface="Calibri"/>
              </a:rPr>
              <a:t>To</a:t>
            </a:r>
            <a:r>
              <a:rPr sz="2600" spc="10" dirty="0">
                <a:latin typeface="Calibri"/>
                <a:cs typeface="Calibri"/>
              </a:rPr>
              <a:t> </a:t>
            </a:r>
            <a:r>
              <a:rPr sz="2600" spc="-25" dirty="0">
                <a:latin typeface="Calibri"/>
                <a:cs typeface="Calibri"/>
              </a:rPr>
              <a:t>make	</a:t>
            </a:r>
            <a:r>
              <a:rPr sz="2600" spc="-5" dirty="0">
                <a:latin typeface="Calibri"/>
                <a:cs typeface="Calibri"/>
              </a:rPr>
              <a:t>decisions</a:t>
            </a:r>
            <a:endParaRPr sz="2600">
              <a:latin typeface="Calibri"/>
              <a:cs typeface="Calibri"/>
            </a:endParaRPr>
          </a:p>
          <a:p>
            <a:pPr marL="240665" indent="-228600">
              <a:lnSpc>
                <a:spcPct val="100000"/>
              </a:lnSpc>
              <a:spcBef>
                <a:spcPts val="1800"/>
              </a:spcBef>
              <a:buChar char="•"/>
              <a:tabLst>
                <a:tab pos="241300" algn="l"/>
              </a:tabLst>
            </a:pPr>
            <a:r>
              <a:rPr sz="2600" spc="-114" dirty="0">
                <a:latin typeface="Calibri"/>
                <a:cs typeface="Calibri"/>
              </a:rPr>
              <a:t>To </a:t>
            </a:r>
            <a:r>
              <a:rPr sz="2600" spc="-10" dirty="0">
                <a:latin typeface="Calibri"/>
                <a:cs typeface="Calibri"/>
              </a:rPr>
              <a:t>develop </a:t>
            </a:r>
            <a:r>
              <a:rPr sz="2600" spc="-5" dirty="0">
                <a:latin typeface="Calibri"/>
                <a:cs typeface="Calibri"/>
              </a:rPr>
              <a:t>various</a:t>
            </a:r>
            <a:r>
              <a:rPr sz="2600" spc="70" dirty="0">
                <a:latin typeface="Calibri"/>
                <a:cs typeface="Calibri"/>
              </a:rPr>
              <a:t> </a:t>
            </a:r>
            <a:r>
              <a:rPr sz="2600" spc="-5" dirty="0">
                <a:latin typeface="Calibri"/>
                <a:cs typeface="Calibri"/>
              </a:rPr>
              <a:t>plans</a:t>
            </a:r>
            <a:endParaRPr sz="2600">
              <a:latin typeface="Calibri"/>
              <a:cs typeface="Calibri"/>
            </a:endParaRPr>
          </a:p>
          <a:p>
            <a:pPr marL="240665" indent="-228600">
              <a:lnSpc>
                <a:spcPct val="100000"/>
              </a:lnSpc>
              <a:spcBef>
                <a:spcPts val="1800"/>
              </a:spcBef>
              <a:buChar char="•"/>
              <a:tabLst>
                <a:tab pos="241300" algn="l"/>
              </a:tabLst>
            </a:pPr>
            <a:r>
              <a:rPr sz="2600" spc="-114" dirty="0">
                <a:latin typeface="Calibri"/>
                <a:cs typeface="Calibri"/>
              </a:rPr>
              <a:t>To </a:t>
            </a:r>
            <a:r>
              <a:rPr sz="2600" spc="-15" dirty="0">
                <a:latin typeface="Calibri"/>
                <a:cs typeface="Calibri"/>
              </a:rPr>
              <a:t>gather </a:t>
            </a:r>
            <a:r>
              <a:rPr sz="2600" spc="-5" dirty="0">
                <a:latin typeface="Calibri"/>
                <a:cs typeface="Calibri"/>
              </a:rPr>
              <a:t>or </a:t>
            </a:r>
            <a:r>
              <a:rPr sz="2600" spc="-20" dirty="0">
                <a:latin typeface="Calibri"/>
                <a:cs typeface="Calibri"/>
              </a:rPr>
              <a:t>convey</a:t>
            </a:r>
            <a:r>
              <a:rPr sz="2600" spc="45" dirty="0">
                <a:latin typeface="Calibri"/>
                <a:cs typeface="Calibri"/>
              </a:rPr>
              <a:t> </a:t>
            </a:r>
            <a:r>
              <a:rPr sz="2600" spc="-10" dirty="0">
                <a:latin typeface="Calibri"/>
                <a:cs typeface="Calibri"/>
              </a:rPr>
              <a:t>information</a:t>
            </a:r>
            <a:endParaRPr sz="2600">
              <a:latin typeface="Calibri"/>
              <a:cs typeface="Calibri"/>
            </a:endParaRPr>
          </a:p>
          <a:p>
            <a:pPr marL="240665" indent="-228600">
              <a:lnSpc>
                <a:spcPct val="100000"/>
              </a:lnSpc>
              <a:spcBef>
                <a:spcPts val="1795"/>
              </a:spcBef>
              <a:buChar char="•"/>
              <a:tabLst>
                <a:tab pos="241300" algn="l"/>
              </a:tabLst>
            </a:pPr>
            <a:r>
              <a:rPr sz="2600" spc="-114" dirty="0">
                <a:latin typeface="Calibri"/>
                <a:cs typeface="Calibri"/>
              </a:rPr>
              <a:t>To </a:t>
            </a:r>
            <a:r>
              <a:rPr sz="2600" spc="-15" dirty="0">
                <a:latin typeface="Calibri"/>
                <a:cs typeface="Calibri"/>
              </a:rPr>
              <a:t>get </a:t>
            </a:r>
            <a:r>
              <a:rPr sz="2600" dirty="0">
                <a:latin typeface="Calibri"/>
                <a:cs typeface="Calibri"/>
              </a:rPr>
              <a:t>a </a:t>
            </a:r>
            <a:r>
              <a:rPr sz="2600" spc="-5" dirty="0">
                <a:latin typeface="Calibri"/>
                <a:cs typeface="Calibri"/>
              </a:rPr>
              <a:t>response </a:t>
            </a:r>
            <a:r>
              <a:rPr sz="2600" spc="-15" dirty="0">
                <a:latin typeface="Calibri"/>
                <a:cs typeface="Calibri"/>
              </a:rPr>
              <a:t>to</a:t>
            </a:r>
            <a:r>
              <a:rPr sz="2600" spc="30" dirty="0">
                <a:latin typeface="Calibri"/>
                <a:cs typeface="Calibri"/>
              </a:rPr>
              <a:t> </a:t>
            </a:r>
            <a:r>
              <a:rPr sz="2600" spc="-10" dirty="0">
                <a:latin typeface="Calibri"/>
                <a:cs typeface="Calibri"/>
              </a:rPr>
              <a:t>information</a:t>
            </a:r>
            <a:endParaRPr sz="2600">
              <a:latin typeface="Calibri"/>
              <a:cs typeface="Calibri"/>
            </a:endParaRPr>
          </a:p>
          <a:p>
            <a:pPr marL="240665" indent="-228600">
              <a:lnSpc>
                <a:spcPct val="100000"/>
              </a:lnSpc>
              <a:spcBef>
                <a:spcPts val="1800"/>
              </a:spcBef>
              <a:buChar char="•"/>
              <a:tabLst>
                <a:tab pos="241300" algn="l"/>
              </a:tabLst>
            </a:pPr>
            <a:r>
              <a:rPr sz="2600" spc="-114" dirty="0">
                <a:latin typeface="Calibri"/>
                <a:cs typeface="Calibri"/>
              </a:rPr>
              <a:t>To </a:t>
            </a:r>
            <a:r>
              <a:rPr sz="2600" spc="-10" dirty="0">
                <a:latin typeface="Calibri"/>
                <a:cs typeface="Calibri"/>
              </a:rPr>
              <a:t>obtain</a:t>
            </a:r>
            <a:r>
              <a:rPr sz="2600" spc="95" dirty="0">
                <a:latin typeface="Calibri"/>
                <a:cs typeface="Calibri"/>
              </a:rPr>
              <a:t> </a:t>
            </a:r>
            <a:r>
              <a:rPr sz="2600" spc="-15" dirty="0">
                <a:latin typeface="Calibri"/>
                <a:cs typeface="Calibri"/>
              </a:rPr>
              <a:t>approval</a:t>
            </a:r>
            <a:endParaRPr sz="2600">
              <a:latin typeface="Calibri"/>
              <a:cs typeface="Calibri"/>
            </a:endParaRPr>
          </a:p>
          <a:p>
            <a:pPr marL="240665" indent="-228600">
              <a:lnSpc>
                <a:spcPct val="100000"/>
              </a:lnSpc>
              <a:spcBef>
                <a:spcPts val="1800"/>
              </a:spcBef>
              <a:buChar char="•"/>
              <a:tabLst>
                <a:tab pos="241300" algn="l"/>
              </a:tabLst>
            </a:pPr>
            <a:r>
              <a:rPr sz="2600" spc="-114" dirty="0">
                <a:latin typeface="Calibri"/>
                <a:cs typeface="Calibri"/>
              </a:rPr>
              <a:t>To </a:t>
            </a:r>
            <a:r>
              <a:rPr sz="2600" dirty="0">
                <a:latin typeface="Calibri"/>
                <a:cs typeface="Calibri"/>
              </a:rPr>
              <a:t>clarify</a:t>
            </a:r>
            <a:r>
              <a:rPr sz="2600" spc="80" dirty="0">
                <a:latin typeface="Calibri"/>
                <a:cs typeface="Calibri"/>
              </a:rPr>
              <a:t> </a:t>
            </a:r>
            <a:r>
              <a:rPr sz="2600" spc="-5" dirty="0">
                <a:latin typeface="Calibri"/>
                <a:cs typeface="Calibri"/>
              </a:rPr>
              <a:t>responsibilities</a:t>
            </a:r>
            <a:endParaRPr sz="2600">
              <a:latin typeface="Calibri"/>
              <a:cs typeface="Calibri"/>
            </a:endParaRPr>
          </a:p>
          <a:p>
            <a:pPr marL="240665" indent="-228600">
              <a:lnSpc>
                <a:spcPct val="100000"/>
              </a:lnSpc>
              <a:spcBef>
                <a:spcPts val="1800"/>
              </a:spcBef>
              <a:buChar char="•"/>
              <a:tabLst>
                <a:tab pos="241300" algn="l"/>
              </a:tabLst>
            </a:pPr>
            <a:r>
              <a:rPr sz="2600" spc="-114" dirty="0">
                <a:latin typeface="Calibri"/>
                <a:cs typeface="Calibri"/>
              </a:rPr>
              <a:t>To </a:t>
            </a:r>
            <a:r>
              <a:rPr sz="2600" spc="-15" dirty="0">
                <a:latin typeface="Calibri"/>
                <a:cs typeface="Calibri"/>
              </a:rPr>
              <a:t>create </a:t>
            </a:r>
            <a:r>
              <a:rPr sz="2600" dirty="0">
                <a:latin typeface="Calibri"/>
                <a:cs typeface="Calibri"/>
              </a:rPr>
              <a:t>a </a:t>
            </a:r>
            <a:r>
              <a:rPr sz="2600" spc="-5" dirty="0">
                <a:latin typeface="Calibri"/>
                <a:cs typeface="Calibri"/>
              </a:rPr>
              <a:t>sense of</a:t>
            </a:r>
            <a:r>
              <a:rPr sz="2600" spc="55" dirty="0">
                <a:latin typeface="Calibri"/>
                <a:cs typeface="Calibri"/>
              </a:rPr>
              <a:t> </a:t>
            </a:r>
            <a:r>
              <a:rPr sz="2600" spc="-10" dirty="0">
                <a:latin typeface="Calibri"/>
                <a:cs typeface="Calibri"/>
              </a:rPr>
              <a:t>teamwork</a:t>
            </a:r>
            <a:endParaRPr sz="26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2381" rIns="0" bIns="0" rtlCol="0">
            <a:spAutoFit/>
          </a:bodyPr>
          <a:lstStyle/>
          <a:p>
            <a:pPr marL="1829435" marR="5080" indent="-1781810">
              <a:lnSpc>
                <a:spcPct val="100000"/>
              </a:lnSpc>
              <a:spcBef>
                <a:spcPts val="95"/>
              </a:spcBef>
            </a:pPr>
            <a:r>
              <a:rPr sz="4000" spc="-10" dirty="0"/>
              <a:t>Companies </a:t>
            </a:r>
            <a:r>
              <a:rPr sz="4000" spc="-35" dirty="0"/>
              <a:t>exempted </a:t>
            </a:r>
            <a:r>
              <a:rPr sz="4000" spc="-20" dirty="0"/>
              <a:t>from </a:t>
            </a:r>
            <a:r>
              <a:rPr sz="4000" spc="-5" dirty="0"/>
              <a:t>holding  </a:t>
            </a:r>
            <a:r>
              <a:rPr sz="4000" spc="-20" dirty="0"/>
              <a:t>Statutory</a:t>
            </a:r>
            <a:r>
              <a:rPr sz="4000" spc="45" dirty="0"/>
              <a:t> </a:t>
            </a:r>
            <a:r>
              <a:rPr sz="4000" spc="-5" dirty="0"/>
              <a:t>meeting</a:t>
            </a:r>
            <a:endParaRPr sz="4000"/>
          </a:p>
        </p:txBody>
      </p:sp>
      <p:sp>
        <p:nvSpPr>
          <p:cNvPr id="3" name="object 3"/>
          <p:cNvSpPr txBox="1"/>
          <p:nvPr/>
        </p:nvSpPr>
        <p:spPr>
          <a:xfrm>
            <a:off x="535940" y="1470482"/>
            <a:ext cx="8016240" cy="1125220"/>
          </a:xfrm>
          <a:prstGeom prst="rect">
            <a:avLst/>
          </a:prstGeom>
        </p:spPr>
        <p:txBody>
          <a:bodyPr vert="horz" wrap="square" lIns="0" tIns="12065" rIns="0" bIns="0" rtlCol="0">
            <a:spAutoFit/>
          </a:bodyPr>
          <a:lstStyle/>
          <a:p>
            <a:pPr marL="355600" marR="5080" indent="-342900">
              <a:lnSpc>
                <a:spcPct val="100200"/>
              </a:lnSpc>
              <a:spcBef>
                <a:spcPts val="95"/>
              </a:spcBef>
              <a:buFont typeface="Arial"/>
              <a:buChar char="•"/>
              <a:tabLst>
                <a:tab pos="354965" algn="l"/>
                <a:tab pos="355600" algn="l"/>
              </a:tabLst>
            </a:pPr>
            <a:r>
              <a:rPr sz="2400" spc="-15" dirty="0">
                <a:latin typeface="Calibri"/>
                <a:cs typeface="Calibri"/>
              </a:rPr>
              <a:t>Every company </a:t>
            </a:r>
            <a:r>
              <a:rPr sz="2400" dirty="0">
                <a:latin typeface="Calibri"/>
                <a:cs typeface="Calibri"/>
              </a:rPr>
              <a:t>is </a:t>
            </a:r>
            <a:r>
              <a:rPr sz="2400" spc="-15" dirty="0">
                <a:latin typeface="Calibri"/>
                <a:cs typeface="Calibri"/>
              </a:rPr>
              <a:t>free to </a:t>
            </a:r>
            <a:r>
              <a:rPr sz="2400" spc="-5" dirty="0">
                <a:latin typeface="Calibri"/>
                <a:cs typeface="Calibri"/>
              </a:rPr>
              <a:t>hold </a:t>
            </a:r>
            <a:r>
              <a:rPr sz="2400" dirty="0">
                <a:latin typeface="Calibri"/>
                <a:cs typeface="Calibri"/>
              </a:rPr>
              <a:t>its </a:t>
            </a:r>
            <a:r>
              <a:rPr sz="2400" spc="-15" dirty="0">
                <a:latin typeface="Calibri"/>
                <a:cs typeface="Calibri"/>
              </a:rPr>
              <a:t>first </a:t>
            </a:r>
            <a:r>
              <a:rPr sz="2400" dirty="0">
                <a:latin typeface="Calibri"/>
                <a:cs typeface="Calibri"/>
              </a:rPr>
              <a:t>meeting </a:t>
            </a:r>
            <a:r>
              <a:rPr sz="2400" spc="-5" dirty="0">
                <a:latin typeface="Calibri"/>
                <a:cs typeface="Calibri"/>
              </a:rPr>
              <a:t>but certain  companies </a:t>
            </a:r>
            <a:r>
              <a:rPr sz="2400" spc="-10" dirty="0">
                <a:latin typeface="Calibri"/>
                <a:cs typeface="Calibri"/>
              </a:rPr>
              <a:t>are </a:t>
            </a:r>
            <a:r>
              <a:rPr sz="2400" spc="-5" dirty="0">
                <a:latin typeface="Calibri"/>
                <a:cs typeface="Calibri"/>
              </a:rPr>
              <a:t>not </a:t>
            </a:r>
            <a:r>
              <a:rPr sz="2400" spc="-10" dirty="0">
                <a:latin typeface="Calibri"/>
                <a:cs typeface="Calibri"/>
              </a:rPr>
              <a:t>required </a:t>
            </a:r>
            <a:r>
              <a:rPr sz="2400" spc="-15" dirty="0">
                <a:latin typeface="Calibri"/>
                <a:cs typeface="Calibri"/>
              </a:rPr>
              <a:t>to </a:t>
            </a:r>
            <a:r>
              <a:rPr sz="2400" spc="-5" dirty="0">
                <a:latin typeface="Calibri"/>
                <a:cs typeface="Calibri"/>
              </a:rPr>
              <a:t>hold </a:t>
            </a:r>
            <a:r>
              <a:rPr sz="2400" dirty="0">
                <a:latin typeface="Calibri"/>
                <a:cs typeface="Calibri"/>
              </a:rPr>
              <a:t>their </a:t>
            </a:r>
            <a:r>
              <a:rPr sz="2400" spc="-15" dirty="0">
                <a:latin typeface="Calibri"/>
                <a:cs typeface="Calibri"/>
              </a:rPr>
              <a:t>first </a:t>
            </a:r>
            <a:r>
              <a:rPr sz="2400" dirty="0">
                <a:latin typeface="Calibri"/>
                <a:cs typeface="Calibri"/>
              </a:rPr>
              <a:t>meeting subject  </a:t>
            </a:r>
            <a:r>
              <a:rPr sz="2400" spc="-15" dirty="0">
                <a:latin typeface="Calibri"/>
                <a:cs typeface="Calibri"/>
              </a:rPr>
              <a:t>to </a:t>
            </a:r>
            <a:r>
              <a:rPr sz="2400" b="1" spc="-5" dirty="0">
                <a:latin typeface="Comic Sans MS"/>
                <a:cs typeface="Comic Sans MS"/>
              </a:rPr>
              <a:t>Sec</a:t>
            </a:r>
            <a:r>
              <a:rPr sz="2400" b="1" spc="-15" dirty="0">
                <a:latin typeface="Comic Sans MS"/>
                <a:cs typeface="Comic Sans MS"/>
              </a:rPr>
              <a:t> </a:t>
            </a:r>
            <a:r>
              <a:rPr sz="2400" b="1" spc="-5" dirty="0">
                <a:latin typeface="Comic Sans MS"/>
                <a:cs typeface="Comic Sans MS"/>
              </a:rPr>
              <a:t>165(1)</a:t>
            </a:r>
            <a:endParaRPr sz="2400">
              <a:latin typeface="Comic Sans MS"/>
              <a:cs typeface="Comic Sans MS"/>
            </a:endParaRPr>
          </a:p>
        </p:txBody>
      </p:sp>
      <p:sp>
        <p:nvSpPr>
          <p:cNvPr id="4" name="object 4"/>
          <p:cNvSpPr/>
          <p:nvPr/>
        </p:nvSpPr>
        <p:spPr>
          <a:xfrm>
            <a:off x="2182745" y="2886074"/>
            <a:ext cx="5551176" cy="39242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8176" y="204978"/>
            <a:ext cx="4783455" cy="848360"/>
          </a:xfrm>
          <a:prstGeom prst="rect">
            <a:avLst/>
          </a:prstGeom>
        </p:spPr>
        <p:txBody>
          <a:bodyPr vert="horz" wrap="square" lIns="0" tIns="12700" rIns="0" bIns="0" rtlCol="0">
            <a:spAutoFit/>
          </a:bodyPr>
          <a:lstStyle/>
          <a:p>
            <a:pPr marL="12700">
              <a:lnSpc>
                <a:spcPct val="100000"/>
              </a:lnSpc>
              <a:spcBef>
                <a:spcPts val="100"/>
              </a:spcBef>
            </a:pPr>
            <a:r>
              <a:rPr sz="5400" spc="-20" dirty="0"/>
              <a:t>Statutory</a:t>
            </a:r>
            <a:r>
              <a:rPr sz="5400" spc="-50" dirty="0"/>
              <a:t> </a:t>
            </a:r>
            <a:r>
              <a:rPr sz="5400" spc="-20" dirty="0"/>
              <a:t>Report</a:t>
            </a:r>
            <a:endParaRPr sz="5400"/>
          </a:p>
        </p:txBody>
      </p:sp>
      <p:sp>
        <p:nvSpPr>
          <p:cNvPr id="3" name="object 3"/>
          <p:cNvSpPr/>
          <p:nvPr/>
        </p:nvSpPr>
        <p:spPr>
          <a:xfrm>
            <a:off x="787145" y="3339846"/>
            <a:ext cx="8072755" cy="589915"/>
          </a:xfrm>
          <a:custGeom>
            <a:avLst/>
            <a:gdLst/>
            <a:ahLst/>
            <a:cxnLst/>
            <a:rect l="l" t="t" r="r" b="b"/>
            <a:pathLst>
              <a:path w="8072755" h="589914">
                <a:moveTo>
                  <a:pt x="7974330" y="0"/>
                </a:moveTo>
                <a:lnTo>
                  <a:pt x="98298" y="0"/>
                </a:lnTo>
                <a:lnTo>
                  <a:pt x="60039" y="7733"/>
                </a:lnTo>
                <a:lnTo>
                  <a:pt x="28794" y="28813"/>
                </a:lnTo>
                <a:lnTo>
                  <a:pt x="7725" y="60061"/>
                </a:lnTo>
                <a:lnTo>
                  <a:pt x="0" y="98298"/>
                </a:lnTo>
                <a:lnTo>
                  <a:pt x="0" y="491489"/>
                </a:lnTo>
                <a:lnTo>
                  <a:pt x="7725" y="529726"/>
                </a:lnTo>
                <a:lnTo>
                  <a:pt x="28794" y="560974"/>
                </a:lnTo>
                <a:lnTo>
                  <a:pt x="60039" y="582054"/>
                </a:lnTo>
                <a:lnTo>
                  <a:pt x="98298" y="589787"/>
                </a:lnTo>
                <a:lnTo>
                  <a:pt x="7974330" y="589787"/>
                </a:lnTo>
                <a:lnTo>
                  <a:pt x="8012566" y="582054"/>
                </a:lnTo>
                <a:lnTo>
                  <a:pt x="8043814" y="560974"/>
                </a:lnTo>
                <a:lnTo>
                  <a:pt x="8064894" y="529726"/>
                </a:lnTo>
                <a:lnTo>
                  <a:pt x="8072628" y="491489"/>
                </a:lnTo>
                <a:lnTo>
                  <a:pt x="8072628" y="98298"/>
                </a:lnTo>
                <a:lnTo>
                  <a:pt x="8064894" y="60061"/>
                </a:lnTo>
                <a:lnTo>
                  <a:pt x="8043814" y="28813"/>
                </a:lnTo>
                <a:lnTo>
                  <a:pt x="8012566" y="7733"/>
                </a:lnTo>
                <a:lnTo>
                  <a:pt x="7974330" y="0"/>
                </a:lnTo>
                <a:close/>
              </a:path>
            </a:pathLst>
          </a:custGeom>
          <a:solidFill>
            <a:srgbClr val="4F81BC"/>
          </a:solidFill>
        </p:spPr>
        <p:txBody>
          <a:bodyPr wrap="square" lIns="0" tIns="0" rIns="0" bIns="0" rtlCol="0"/>
          <a:lstStyle/>
          <a:p>
            <a:endParaRPr/>
          </a:p>
        </p:txBody>
      </p:sp>
      <p:sp>
        <p:nvSpPr>
          <p:cNvPr id="4" name="object 4"/>
          <p:cNvSpPr/>
          <p:nvPr/>
        </p:nvSpPr>
        <p:spPr>
          <a:xfrm>
            <a:off x="787145" y="3339846"/>
            <a:ext cx="8072755" cy="589915"/>
          </a:xfrm>
          <a:custGeom>
            <a:avLst/>
            <a:gdLst/>
            <a:ahLst/>
            <a:cxnLst/>
            <a:rect l="l" t="t" r="r" b="b"/>
            <a:pathLst>
              <a:path w="8072755" h="589914">
                <a:moveTo>
                  <a:pt x="0" y="98298"/>
                </a:moveTo>
                <a:lnTo>
                  <a:pt x="7725" y="60061"/>
                </a:lnTo>
                <a:lnTo>
                  <a:pt x="28794" y="28813"/>
                </a:lnTo>
                <a:lnTo>
                  <a:pt x="60039" y="7733"/>
                </a:lnTo>
                <a:lnTo>
                  <a:pt x="98298" y="0"/>
                </a:lnTo>
                <a:lnTo>
                  <a:pt x="7974330" y="0"/>
                </a:lnTo>
                <a:lnTo>
                  <a:pt x="8012566" y="7733"/>
                </a:lnTo>
                <a:lnTo>
                  <a:pt x="8043814" y="28813"/>
                </a:lnTo>
                <a:lnTo>
                  <a:pt x="8064894" y="60061"/>
                </a:lnTo>
                <a:lnTo>
                  <a:pt x="8072628" y="98298"/>
                </a:lnTo>
                <a:lnTo>
                  <a:pt x="8072628" y="491489"/>
                </a:lnTo>
                <a:lnTo>
                  <a:pt x="8064894" y="529726"/>
                </a:lnTo>
                <a:lnTo>
                  <a:pt x="8043814" y="560974"/>
                </a:lnTo>
                <a:lnTo>
                  <a:pt x="8012566" y="582054"/>
                </a:lnTo>
                <a:lnTo>
                  <a:pt x="7974330" y="589787"/>
                </a:lnTo>
                <a:lnTo>
                  <a:pt x="98298" y="589787"/>
                </a:lnTo>
                <a:lnTo>
                  <a:pt x="60039" y="582054"/>
                </a:lnTo>
                <a:lnTo>
                  <a:pt x="28794" y="560974"/>
                </a:lnTo>
                <a:lnTo>
                  <a:pt x="7725" y="529726"/>
                </a:lnTo>
                <a:lnTo>
                  <a:pt x="0" y="491489"/>
                </a:lnTo>
                <a:lnTo>
                  <a:pt x="0" y="98298"/>
                </a:lnTo>
                <a:close/>
              </a:path>
            </a:pathLst>
          </a:custGeom>
          <a:ln w="25908">
            <a:solidFill>
              <a:srgbClr val="FFFFFF"/>
            </a:solidFill>
          </a:ln>
        </p:spPr>
        <p:txBody>
          <a:bodyPr wrap="square" lIns="0" tIns="0" rIns="0" bIns="0" rtlCol="0"/>
          <a:lstStyle/>
          <a:p>
            <a:endParaRPr/>
          </a:p>
        </p:txBody>
      </p:sp>
      <p:sp>
        <p:nvSpPr>
          <p:cNvPr id="5" name="object 5"/>
          <p:cNvSpPr/>
          <p:nvPr/>
        </p:nvSpPr>
        <p:spPr>
          <a:xfrm>
            <a:off x="787145" y="4716017"/>
            <a:ext cx="8072755" cy="719455"/>
          </a:xfrm>
          <a:custGeom>
            <a:avLst/>
            <a:gdLst/>
            <a:ahLst/>
            <a:cxnLst/>
            <a:rect l="l" t="t" r="r" b="b"/>
            <a:pathLst>
              <a:path w="8072755" h="719454">
                <a:moveTo>
                  <a:pt x="7952739" y="0"/>
                </a:moveTo>
                <a:lnTo>
                  <a:pt x="119888" y="0"/>
                </a:lnTo>
                <a:lnTo>
                  <a:pt x="73219" y="9427"/>
                </a:lnTo>
                <a:lnTo>
                  <a:pt x="35112" y="35131"/>
                </a:lnTo>
                <a:lnTo>
                  <a:pt x="9420" y="73241"/>
                </a:lnTo>
                <a:lnTo>
                  <a:pt x="0" y="119887"/>
                </a:lnTo>
                <a:lnTo>
                  <a:pt x="0" y="599439"/>
                </a:lnTo>
                <a:lnTo>
                  <a:pt x="9420" y="646086"/>
                </a:lnTo>
                <a:lnTo>
                  <a:pt x="35112" y="684196"/>
                </a:lnTo>
                <a:lnTo>
                  <a:pt x="73219" y="709900"/>
                </a:lnTo>
                <a:lnTo>
                  <a:pt x="119888" y="719327"/>
                </a:lnTo>
                <a:lnTo>
                  <a:pt x="7952739" y="719327"/>
                </a:lnTo>
                <a:lnTo>
                  <a:pt x="7999386" y="709900"/>
                </a:lnTo>
                <a:lnTo>
                  <a:pt x="8037496" y="684196"/>
                </a:lnTo>
                <a:lnTo>
                  <a:pt x="8063200" y="646086"/>
                </a:lnTo>
                <a:lnTo>
                  <a:pt x="8072628" y="599439"/>
                </a:lnTo>
                <a:lnTo>
                  <a:pt x="8072628" y="119887"/>
                </a:lnTo>
                <a:lnTo>
                  <a:pt x="8063200" y="73241"/>
                </a:lnTo>
                <a:lnTo>
                  <a:pt x="8037496" y="35131"/>
                </a:lnTo>
                <a:lnTo>
                  <a:pt x="7999386" y="9427"/>
                </a:lnTo>
                <a:lnTo>
                  <a:pt x="7952739" y="0"/>
                </a:lnTo>
                <a:close/>
              </a:path>
            </a:pathLst>
          </a:custGeom>
          <a:solidFill>
            <a:srgbClr val="4F81BC"/>
          </a:solidFill>
        </p:spPr>
        <p:txBody>
          <a:bodyPr wrap="square" lIns="0" tIns="0" rIns="0" bIns="0" rtlCol="0"/>
          <a:lstStyle/>
          <a:p>
            <a:endParaRPr/>
          </a:p>
        </p:txBody>
      </p:sp>
      <p:sp>
        <p:nvSpPr>
          <p:cNvPr id="6" name="object 6"/>
          <p:cNvSpPr/>
          <p:nvPr/>
        </p:nvSpPr>
        <p:spPr>
          <a:xfrm>
            <a:off x="787145" y="4716017"/>
            <a:ext cx="8072755" cy="719455"/>
          </a:xfrm>
          <a:custGeom>
            <a:avLst/>
            <a:gdLst/>
            <a:ahLst/>
            <a:cxnLst/>
            <a:rect l="l" t="t" r="r" b="b"/>
            <a:pathLst>
              <a:path w="8072755" h="719454">
                <a:moveTo>
                  <a:pt x="0" y="119887"/>
                </a:moveTo>
                <a:lnTo>
                  <a:pt x="9420" y="73241"/>
                </a:lnTo>
                <a:lnTo>
                  <a:pt x="35112" y="35131"/>
                </a:lnTo>
                <a:lnTo>
                  <a:pt x="73219" y="9427"/>
                </a:lnTo>
                <a:lnTo>
                  <a:pt x="119888" y="0"/>
                </a:lnTo>
                <a:lnTo>
                  <a:pt x="7952739" y="0"/>
                </a:lnTo>
                <a:lnTo>
                  <a:pt x="7999386" y="9427"/>
                </a:lnTo>
                <a:lnTo>
                  <a:pt x="8037496" y="35131"/>
                </a:lnTo>
                <a:lnTo>
                  <a:pt x="8063200" y="73241"/>
                </a:lnTo>
                <a:lnTo>
                  <a:pt x="8072628" y="119887"/>
                </a:lnTo>
                <a:lnTo>
                  <a:pt x="8072628" y="599439"/>
                </a:lnTo>
                <a:lnTo>
                  <a:pt x="8063200" y="646086"/>
                </a:lnTo>
                <a:lnTo>
                  <a:pt x="8037496" y="684196"/>
                </a:lnTo>
                <a:lnTo>
                  <a:pt x="7999386" y="709900"/>
                </a:lnTo>
                <a:lnTo>
                  <a:pt x="7952739" y="719327"/>
                </a:lnTo>
                <a:lnTo>
                  <a:pt x="119888" y="719327"/>
                </a:lnTo>
                <a:lnTo>
                  <a:pt x="73219" y="709900"/>
                </a:lnTo>
                <a:lnTo>
                  <a:pt x="35112" y="684196"/>
                </a:lnTo>
                <a:lnTo>
                  <a:pt x="9420" y="646086"/>
                </a:lnTo>
                <a:lnTo>
                  <a:pt x="0" y="599439"/>
                </a:lnTo>
                <a:lnTo>
                  <a:pt x="0" y="119887"/>
                </a:lnTo>
                <a:close/>
              </a:path>
            </a:pathLst>
          </a:custGeom>
          <a:ln w="25908">
            <a:solidFill>
              <a:srgbClr val="FFFFFF"/>
            </a:solidFill>
          </a:ln>
        </p:spPr>
        <p:txBody>
          <a:bodyPr wrap="square" lIns="0" tIns="0" rIns="0" bIns="0" rtlCol="0"/>
          <a:lstStyle/>
          <a:p>
            <a:endParaRPr/>
          </a:p>
        </p:txBody>
      </p:sp>
      <p:sp>
        <p:nvSpPr>
          <p:cNvPr id="7" name="object 7"/>
          <p:cNvSpPr txBox="1"/>
          <p:nvPr/>
        </p:nvSpPr>
        <p:spPr>
          <a:xfrm>
            <a:off x="535940" y="1299464"/>
            <a:ext cx="7876540" cy="508381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The document </a:t>
            </a:r>
            <a:r>
              <a:rPr sz="2400" spc="-10" dirty="0">
                <a:latin typeface="Calibri"/>
                <a:cs typeface="Calibri"/>
              </a:rPr>
              <a:t>containing </a:t>
            </a:r>
            <a:r>
              <a:rPr sz="2400" dirty="0">
                <a:latin typeface="Calibri"/>
                <a:cs typeface="Calibri"/>
              </a:rPr>
              <a:t>all the </a:t>
            </a:r>
            <a:r>
              <a:rPr sz="2400" spc="-10" dirty="0">
                <a:latin typeface="Calibri"/>
                <a:cs typeface="Calibri"/>
              </a:rPr>
              <a:t>information required by </a:t>
            </a:r>
            <a:r>
              <a:rPr sz="2400" dirty="0">
                <a:latin typeface="Calibri"/>
                <a:cs typeface="Calibri"/>
              </a:rPr>
              <a:t>the  </a:t>
            </a:r>
            <a:r>
              <a:rPr sz="2400" spc="-10" dirty="0">
                <a:latin typeface="Calibri"/>
                <a:cs typeface="Calibri"/>
              </a:rPr>
              <a:t>shareholders </a:t>
            </a:r>
            <a:r>
              <a:rPr sz="2400" spc="-20" dirty="0">
                <a:latin typeface="Calibri"/>
                <a:cs typeface="Calibri"/>
              </a:rPr>
              <a:t>before </a:t>
            </a:r>
            <a:r>
              <a:rPr sz="2400" dirty="0">
                <a:latin typeface="Calibri"/>
                <a:cs typeface="Calibri"/>
              </a:rPr>
              <a:t>the </a:t>
            </a:r>
            <a:r>
              <a:rPr sz="2400" spc="-10" dirty="0">
                <a:latin typeface="Calibri"/>
                <a:cs typeface="Calibri"/>
              </a:rPr>
              <a:t>statutory </a:t>
            </a:r>
            <a:r>
              <a:rPr sz="2400" dirty="0">
                <a:latin typeface="Calibri"/>
                <a:cs typeface="Calibri"/>
              </a:rPr>
              <a:t>meeting is </a:t>
            </a:r>
            <a:r>
              <a:rPr sz="2400" spc="-5" dirty="0">
                <a:latin typeface="Calibri"/>
                <a:cs typeface="Calibri"/>
              </a:rPr>
              <a:t>known </a:t>
            </a:r>
            <a:r>
              <a:rPr sz="2400" dirty="0">
                <a:latin typeface="Calibri"/>
                <a:cs typeface="Calibri"/>
              </a:rPr>
              <a:t>as  </a:t>
            </a:r>
            <a:r>
              <a:rPr sz="2400" spc="-10" dirty="0">
                <a:latin typeface="Calibri"/>
                <a:cs typeface="Calibri"/>
              </a:rPr>
              <a:t>Statutory Report</a:t>
            </a:r>
            <a:r>
              <a:rPr sz="2400" spc="-40" dirty="0">
                <a:latin typeface="Calibri"/>
                <a:cs typeface="Calibri"/>
              </a:rPr>
              <a:t> </a:t>
            </a:r>
            <a:r>
              <a:rPr sz="2400" dirty="0">
                <a:latin typeface="Calibri"/>
                <a:cs typeface="Calibri"/>
              </a:rPr>
              <a:t>.</a:t>
            </a:r>
            <a:endParaRPr sz="2400">
              <a:latin typeface="Calibri"/>
              <a:cs typeface="Calibri"/>
            </a:endParaRPr>
          </a:p>
          <a:p>
            <a:pPr marL="355600" marR="953135" indent="-342900">
              <a:lnSpc>
                <a:spcPct val="100000"/>
              </a:lnSpc>
              <a:spcBef>
                <a:spcPts val="575"/>
              </a:spcBef>
              <a:buFont typeface="Arial"/>
              <a:buChar char="•"/>
              <a:tabLst>
                <a:tab pos="354965" algn="l"/>
                <a:tab pos="355600" algn="l"/>
              </a:tabLst>
            </a:pPr>
            <a:r>
              <a:rPr sz="2400" spc="-5" dirty="0">
                <a:latin typeface="Calibri"/>
                <a:cs typeface="Calibri"/>
              </a:rPr>
              <a:t>The </a:t>
            </a:r>
            <a:r>
              <a:rPr sz="2400" spc="-10" dirty="0">
                <a:latin typeface="Calibri"/>
                <a:cs typeface="Calibri"/>
              </a:rPr>
              <a:t>Statutory Report </a:t>
            </a:r>
            <a:r>
              <a:rPr sz="2400" spc="-5" dirty="0">
                <a:latin typeface="Calibri"/>
                <a:cs typeface="Calibri"/>
              </a:rPr>
              <a:t>must </a:t>
            </a:r>
            <a:r>
              <a:rPr sz="2400" spc="-10" dirty="0">
                <a:latin typeface="Calibri"/>
                <a:cs typeface="Calibri"/>
              </a:rPr>
              <a:t>comply </a:t>
            </a:r>
            <a:r>
              <a:rPr sz="2400" dirty="0">
                <a:latin typeface="Calibri"/>
                <a:cs typeface="Calibri"/>
              </a:rPr>
              <a:t>with the </a:t>
            </a:r>
            <a:r>
              <a:rPr sz="2400" spc="-10" dirty="0">
                <a:latin typeface="Calibri"/>
                <a:cs typeface="Calibri"/>
              </a:rPr>
              <a:t>following  </a:t>
            </a:r>
            <a:r>
              <a:rPr sz="2400" dirty="0">
                <a:latin typeface="Calibri"/>
                <a:cs typeface="Calibri"/>
              </a:rPr>
              <a:t>guidelines </a:t>
            </a:r>
            <a:r>
              <a:rPr sz="2400" spc="-5" dirty="0">
                <a:latin typeface="Calibri"/>
                <a:cs typeface="Calibri"/>
              </a:rPr>
              <a:t>of </a:t>
            </a:r>
            <a:r>
              <a:rPr sz="2400" spc="-15" dirty="0">
                <a:latin typeface="Calibri"/>
                <a:cs typeface="Calibri"/>
              </a:rPr>
              <a:t>company </a:t>
            </a:r>
            <a:r>
              <a:rPr sz="2400" spc="-5" dirty="0">
                <a:latin typeface="Calibri"/>
                <a:cs typeface="Calibri"/>
              </a:rPr>
              <a:t>law</a:t>
            </a:r>
            <a:r>
              <a:rPr sz="2400" spc="-20" dirty="0">
                <a:latin typeface="Calibri"/>
                <a:cs typeface="Calibri"/>
              </a:rPr>
              <a:t> </a:t>
            </a:r>
            <a:r>
              <a:rPr sz="2400" dirty="0">
                <a:latin typeface="Calibri"/>
                <a:cs typeface="Calibri"/>
              </a:rPr>
              <a:t>:</a:t>
            </a:r>
            <a:endParaRPr sz="2400">
              <a:latin typeface="Calibri"/>
              <a:cs typeface="Calibri"/>
            </a:endParaRPr>
          </a:p>
          <a:p>
            <a:pPr marL="688340" lvl="1" indent="-318770">
              <a:lnSpc>
                <a:spcPct val="100000"/>
              </a:lnSpc>
              <a:spcBef>
                <a:spcPts val="1585"/>
              </a:spcBef>
              <a:buAutoNum type="arabicParenR"/>
              <a:tabLst>
                <a:tab pos="688975" algn="l"/>
              </a:tabLst>
            </a:pPr>
            <a:r>
              <a:rPr sz="2400" b="1" spc="-10" dirty="0">
                <a:solidFill>
                  <a:srgbClr val="FFFFFF"/>
                </a:solidFill>
                <a:latin typeface="Calibri"/>
                <a:cs typeface="Calibri"/>
              </a:rPr>
              <a:t>Sent </a:t>
            </a:r>
            <a:r>
              <a:rPr sz="2400" b="1" spc="-15" dirty="0">
                <a:solidFill>
                  <a:srgbClr val="FFFFFF"/>
                </a:solidFill>
                <a:latin typeface="Calibri"/>
                <a:cs typeface="Calibri"/>
              </a:rPr>
              <a:t>to</a:t>
            </a:r>
            <a:r>
              <a:rPr sz="2400" b="1" spc="-5" dirty="0">
                <a:solidFill>
                  <a:srgbClr val="FFFFFF"/>
                </a:solidFill>
                <a:latin typeface="Calibri"/>
                <a:cs typeface="Calibri"/>
              </a:rPr>
              <a:t> members</a:t>
            </a:r>
            <a:endParaRPr sz="2400">
              <a:latin typeface="Calibri"/>
              <a:cs typeface="Calibri"/>
            </a:endParaRPr>
          </a:p>
          <a:p>
            <a:pPr marL="678180" indent="-172720">
              <a:lnSpc>
                <a:spcPct val="100000"/>
              </a:lnSpc>
              <a:spcBef>
                <a:spcPts val="1645"/>
              </a:spcBef>
              <a:buChar char="•"/>
              <a:tabLst>
                <a:tab pos="678815" algn="l"/>
              </a:tabLst>
            </a:pPr>
            <a:r>
              <a:rPr sz="1900" spc="-5" dirty="0">
                <a:latin typeface="Calibri"/>
                <a:cs typeface="Calibri"/>
              </a:rPr>
              <a:t>a) </a:t>
            </a:r>
            <a:r>
              <a:rPr sz="1900" spc="-30" dirty="0">
                <a:latin typeface="Calibri"/>
                <a:cs typeface="Calibri"/>
              </a:rPr>
              <a:t>At </a:t>
            </a:r>
            <a:r>
              <a:rPr sz="1900" spc="-10" dirty="0">
                <a:latin typeface="Calibri"/>
                <a:cs typeface="Calibri"/>
              </a:rPr>
              <a:t>least </a:t>
            </a:r>
            <a:r>
              <a:rPr sz="1900" spc="-20" dirty="0">
                <a:latin typeface="Calibri"/>
                <a:cs typeface="Calibri"/>
              </a:rPr>
              <a:t>before </a:t>
            </a:r>
            <a:r>
              <a:rPr sz="1900" spc="-5" dirty="0">
                <a:latin typeface="Calibri"/>
                <a:cs typeface="Calibri"/>
              </a:rPr>
              <a:t>21 </a:t>
            </a:r>
            <a:r>
              <a:rPr sz="1900" spc="-15" dirty="0">
                <a:latin typeface="Calibri"/>
                <a:cs typeface="Calibri"/>
              </a:rPr>
              <a:t>days </a:t>
            </a:r>
            <a:r>
              <a:rPr sz="1900" spc="-20" dirty="0">
                <a:latin typeface="Calibri"/>
                <a:cs typeface="Calibri"/>
              </a:rPr>
              <a:t>before </a:t>
            </a:r>
            <a:r>
              <a:rPr sz="1900" spc="-5" dirty="0">
                <a:latin typeface="Calibri"/>
                <a:cs typeface="Calibri"/>
              </a:rPr>
              <a:t>the </a:t>
            </a:r>
            <a:r>
              <a:rPr sz="1900" spc="-20" dirty="0">
                <a:latin typeface="Calibri"/>
                <a:cs typeface="Calibri"/>
              </a:rPr>
              <a:t>day </a:t>
            </a:r>
            <a:r>
              <a:rPr sz="1900" spc="-10" dirty="0">
                <a:latin typeface="Calibri"/>
                <a:cs typeface="Calibri"/>
              </a:rPr>
              <a:t>of </a:t>
            </a:r>
            <a:r>
              <a:rPr sz="1900" spc="-15" dirty="0">
                <a:latin typeface="Calibri"/>
                <a:cs typeface="Calibri"/>
              </a:rPr>
              <a:t>statutory</a:t>
            </a:r>
            <a:r>
              <a:rPr sz="1900" spc="160" dirty="0">
                <a:latin typeface="Calibri"/>
                <a:cs typeface="Calibri"/>
              </a:rPr>
              <a:t> </a:t>
            </a:r>
            <a:r>
              <a:rPr sz="1900" spc="-5" dirty="0">
                <a:latin typeface="Calibri"/>
                <a:cs typeface="Calibri"/>
              </a:rPr>
              <a:t>meeting.</a:t>
            </a:r>
            <a:endParaRPr sz="1900">
              <a:latin typeface="Calibri"/>
              <a:cs typeface="Calibri"/>
            </a:endParaRPr>
          </a:p>
          <a:p>
            <a:pPr marL="733425" indent="-227965">
              <a:lnSpc>
                <a:spcPct val="100000"/>
              </a:lnSpc>
              <a:spcBef>
                <a:spcPts val="275"/>
              </a:spcBef>
              <a:buChar char="•"/>
              <a:tabLst>
                <a:tab pos="734060" algn="l"/>
              </a:tabLst>
            </a:pPr>
            <a:r>
              <a:rPr sz="1900" spc="-5" dirty="0">
                <a:latin typeface="Calibri"/>
                <a:cs typeface="Calibri"/>
              </a:rPr>
              <a:t>b) </a:t>
            </a:r>
            <a:r>
              <a:rPr sz="1900" dirty="0">
                <a:latin typeface="Calibri"/>
                <a:cs typeface="Calibri"/>
              </a:rPr>
              <a:t>If </a:t>
            </a:r>
            <a:r>
              <a:rPr sz="1900" spc="-5" dirty="0">
                <a:latin typeface="Calibri"/>
                <a:cs typeface="Calibri"/>
              </a:rPr>
              <a:t>less than 21 </a:t>
            </a:r>
            <a:r>
              <a:rPr sz="1900" spc="-15" dirty="0">
                <a:latin typeface="Calibri"/>
                <a:cs typeface="Calibri"/>
              </a:rPr>
              <a:t>days </a:t>
            </a:r>
            <a:r>
              <a:rPr sz="1900" spc="-5" dirty="0">
                <a:latin typeface="Calibri"/>
                <a:cs typeface="Calibri"/>
              </a:rPr>
              <a:t>then </a:t>
            </a:r>
            <a:r>
              <a:rPr sz="1900" spc="-10" dirty="0">
                <a:latin typeface="Calibri"/>
                <a:cs typeface="Calibri"/>
              </a:rPr>
              <a:t>consent </a:t>
            </a:r>
            <a:r>
              <a:rPr sz="1900" spc="-5" dirty="0">
                <a:latin typeface="Calibri"/>
                <a:cs typeface="Calibri"/>
              </a:rPr>
              <a:t>of all the </a:t>
            </a:r>
            <a:r>
              <a:rPr sz="1900" spc="-10" dirty="0">
                <a:latin typeface="Calibri"/>
                <a:cs typeface="Calibri"/>
              </a:rPr>
              <a:t>members </a:t>
            </a:r>
            <a:r>
              <a:rPr sz="1900" spc="-5" dirty="0">
                <a:latin typeface="Calibri"/>
                <a:cs typeface="Calibri"/>
              </a:rPr>
              <a:t>is</a:t>
            </a:r>
            <a:r>
              <a:rPr sz="1900" spc="80" dirty="0">
                <a:latin typeface="Calibri"/>
                <a:cs typeface="Calibri"/>
              </a:rPr>
              <a:t> </a:t>
            </a:r>
            <a:r>
              <a:rPr sz="1900" spc="-10" dirty="0">
                <a:latin typeface="Calibri"/>
                <a:cs typeface="Calibri"/>
              </a:rPr>
              <a:t>required.</a:t>
            </a:r>
            <a:endParaRPr sz="1900">
              <a:latin typeface="Calibri"/>
              <a:cs typeface="Calibri"/>
            </a:endParaRPr>
          </a:p>
          <a:p>
            <a:pPr>
              <a:lnSpc>
                <a:spcPct val="100000"/>
              </a:lnSpc>
              <a:spcBef>
                <a:spcPts val="30"/>
              </a:spcBef>
            </a:pPr>
            <a:endParaRPr sz="1700">
              <a:latin typeface="Times New Roman"/>
              <a:cs typeface="Times New Roman"/>
            </a:endParaRPr>
          </a:p>
          <a:p>
            <a:pPr marL="376555">
              <a:lnSpc>
                <a:spcPct val="100000"/>
              </a:lnSpc>
            </a:pPr>
            <a:r>
              <a:rPr sz="2400" b="1" dirty="0">
                <a:solidFill>
                  <a:srgbClr val="FFFFFF"/>
                </a:solidFill>
                <a:latin typeface="Calibri"/>
                <a:cs typeface="Calibri"/>
              </a:rPr>
              <a:t>2) </a:t>
            </a:r>
            <a:r>
              <a:rPr sz="2400" b="1" spc="-10" dirty="0">
                <a:solidFill>
                  <a:srgbClr val="FFFFFF"/>
                </a:solidFill>
                <a:latin typeface="Calibri"/>
                <a:cs typeface="Calibri"/>
              </a:rPr>
              <a:t>Certification </a:t>
            </a:r>
            <a:r>
              <a:rPr sz="2400" b="1" dirty="0">
                <a:solidFill>
                  <a:srgbClr val="FFFFFF"/>
                </a:solidFill>
                <a:latin typeface="Calibri"/>
                <a:cs typeface="Calibri"/>
              </a:rPr>
              <a:t>: </a:t>
            </a:r>
            <a:r>
              <a:rPr sz="2400" dirty="0">
                <a:solidFill>
                  <a:srgbClr val="FFFFFF"/>
                </a:solidFill>
                <a:latin typeface="Calibri"/>
                <a:cs typeface="Calibri"/>
              </a:rPr>
              <a:t>It </a:t>
            </a:r>
            <a:r>
              <a:rPr sz="2400" spc="-5" dirty="0">
                <a:solidFill>
                  <a:srgbClr val="FFFFFF"/>
                </a:solidFill>
                <a:latin typeface="Calibri"/>
                <a:cs typeface="Calibri"/>
              </a:rPr>
              <a:t>shall be </a:t>
            </a:r>
            <a:r>
              <a:rPr sz="2400" dirty="0">
                <a:solidFill>
                  <a:srgbClr val="FFFFFF"/>
                </a:solidFill>
                <a:latin typeface="Calibri"/>
                <a:cs typeface="Calibri"/>
              </a:rPr>
              <a:t>certified as </a:t>
            </a:r>
            <a:r>
              <a:rPr sz="2400" spc="-10" dirty="0">
                <a:solidFill>
                  <a:srgbClr val="FFFFFF"/>
                </a:solidFill>
                <a:latin typeface="Calibri"/>
                <a:cs typeface="Calibri"/>
              </a:rPr>
              <a:t>correct</a:t>
            </a:r>
            <a:r>
              <a:rPr sz="2400" spc="-30" dirty="0">
                <a:solidFill>
                  <a:srgbClr val="FFFFFF"/>
                </a:solidFill>
                <a:latin typeface="Calibri"/>
                <a:cs typeface="Calibri"/>
              </a:rPr>
              <a:t> </a:t>
            </a:r>
            <a:r>
              <a:rPr sz="2400" spc="-10" dirty="0">
                <a:solidFill>
                  <a:srgbClr val="FFFFFF"/>
                </a:solidFill>
                <a:latin typeface="Calibri"/>
                <a:cs typeface="Calibri"/>
              </a:rPr>
              <a:t>by</a:t>
            </a:r>
            <a:endParaRPr sz="2400">
              <a:latin typeface="Calibri"/>
              <a:cs typeface="Calibri"/>
            </a:endParaRPr>
          </a:p>
          <a:p>
            <a:pPr marL="678180" indent="-172720">
              <a:lnSpc>
                <a:spcPct val="100000"/>
              </a:lnSpc>
              <a:spcBef>
                <a:spcPts val="2115"/>
              </a:spcBef>
              <a:buChar char="•"/>
              <a:tabLst>
                <a:tab pos="678815" algn="l"/>
              </a:tabLst>
            </a:pPr>
            <a:r>
              <a:rPr sz="1900" spc="-5" dirty="0">
                <a:latin typeface="Calibri"/>
                <a:cs typeface="Calibri"/>
              </a:rPr>
              <a:t>a) 2 </a:t>
            </a:r>
            <a:r>
              <a:rPr sz="1900" spc="-15" dirty="0">
                <a:latin typeface="Calibri"/>
                <a:cs typeface="Calibri"/>
              </a:rPr>
              <a:t>directors </a:t>
            </a:r>
            <a:r>
              <a:rPr sz="1900" spc="-10" dirty="0">
                <a:latin typeface="Calibri"/>
                <a:cs typeface="Calibri"/>
              </a:rPr>
              <a:t>(including</a:t>
            </a:r>
            <a:r>
              <a:rPr sz="1900" spc="50" dirty="0">
                <a:latin typeface="Calibri"/>
                <a:cs typeface="Calibri"/>
              </a:rPr>
              <a:t> </a:t>
            </a:r>
            <a:r>
              <a:rPr sz="1900" spc="-5" dirty="0">
                <a:latin typeface="Calibri"/>
                <a:cs typeface="Calibri"/>
              </a:rPr>
              <a:t>MD)</a:t>
            </a:r>
            <a:endParaRPr sz="1900">
              <a:latin typeface="Calibri"/>
              <a:cs typeface="Calibri"/>
            </a:endParaRPr>
          </a:p>
          <a:p>
            <a:pPr marL="678180" marR="377190" indent="-172720">
              <a:lnSpc>
                <a:spcPts val="2090"/>
              </a:lnSpc>
              <a:spcBef>
                <a:spcPts val="505"/>
              </a:spcBef>
              <a:buChar char="•"/>
              <a:tabLst>
                <a:tab pos="678815" algn="l"/>
              </a:tabLst>
            </a:pPr>
            <a:r>
              <a:rPr sz="1900" spc="-5" dirty="0">
                <a:latin typeface="Calibri"/>
                <a:cs typeface="Calibri"/>
              </a:rPr>
              <a:t>b) </a:t>
            </a:r>
            <a:r>
              <a:rPr sz="1900" spc="-10" dirty="0">
                <a:latin typeface="Calibri"/>
                <a:cs typeface="Calibri"/>
              </a:rPr>
              <a:t>Auditor </a:t>
            </a:r>
            <a:r>
              <a:rPr sz="1900" spc="-5" dirty="0">
                <a:latin typeface="Calibri"/>
                <a:cs typeface="Calibri"/>
              </a:rPr>
              <a:t>of the </a:t>
            </a:r>
            <a:r>
              <a:rPr sz="1900" spc="-15" dirty="0">
                <a:latin typeface="Calibri"/>
                <a:cs typeface="Calibri"/>
              </a:rPr>
              <a:t>company </a:t>
            </a:r>
            <a:r>
              <a:rPr sz="1900" spc="-5" dirty="0">
                <a:latin typeface="Calibri"/>
                <a:cs typeface="Calibri"/>
              </a:rPr>
              <a:t>( </a:t>
            </a:r>
            <a:r>
              <a:rPr sz="1900" spc="-15" dirty="0">
                <a:latin typeface="Calibri"/>
                <a:cs typeface="Calibri"/>
              </a:rPr>
              <a:t>regarding </a:t>
            </a:r>
            <a:r>
              <a:rPr sz="1900" spc="-5" dirty="0">
                <a:latin typeface="Calibri"/>
                <a:cs typeface="Calibri"/>
              </a:rPr>
              <a:t>allotment of </a:t>
            </a:r>
            <a:r>
              <a:rPr sz="1900" spc="-10" dirty="0">
                <a:latin typeface="Calibri"/>
                <a:cs typeface="Calibri"/>
              </a:rPr>
              <a:t>shares </a:t>
            </a:r>
            <a:r>
              <a:rPr sz="1900" spc="-5" dirty="0">
                <a:latin typeface="Calibri"/>
                <a:cs typeface="Calibri"/>
              </a:rPr>
              <a:t>&amp; </a:t>
            </a:r>
            <a:r>
              <a:rPr sz="1900" spc="-10" dirty="0">
                <a:latin typeface="Calibri"/>
                <a:cs typeface="Calibri"/>
              </a:rPr>
              <a:t>receipt </a:t>
            </a:r>
            <a:r>
              <a:rPr sz="1900" spc="-5" dirty="0">
                <a:latin typeface="Calibri"/>
                <a:cs typeface="Calibri"/>
              </a:rPr>
              <a:t>&amp;  </a:t>
            </a:r>
            <a:r>
              <a:rPr sz="1900" spc="-10" dirty="0">
                <a:latin typeface="Calibri"/>
                <a:cs typeface="Calibri"/>
              </a:rPr>
              <a:t>payments of </a:t>
            </a:r>
            <a:r>
              <a:rPr sz="1900" spc="-5" dirty="0">
                <a:latin typeface="Calibri"/>
                <a:cs typeface="Calibri"/>
              </a:rPr>
              <a:t>cash .</a:t>
            </a:r>
            <a:r>
              <a:rPr sz="1900" spc="15" dirty="0">
                <a:latin typeface="Calibri"/>
                <a:cs typeface="Calibri"/>
              </a:rPr>
              <a:t> </a:t>
            </a:r>
            <a:r>
              <a:rPr sz="1900" b="1" spc="-5" dirty="0">
                <a:latin typeface="Calibri"/>
                <a:cs typeface="Calibri"/>
              </a:rPr>
              <a:t>Sec[165(4)]</a:t>
            </a:r>
            <a:endParaRPr sz="19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0392" y="0"/>
            <a:ext cx="5903595" cy="772160"/>
          </a:xfrm>
          <a:prstGeom prst="rect">
            <a:avLst/>
          </a:prstGeom>
        </p:spPr>
        <p:txBody>
          <a:bodyPr vert="horz" wrap="square" lIns="0" tIns="12065" rIns="0" bIns="0" rtlCol="0">
            <a:spAutoFit/>
          </a:bodyPr>
          <a:lstStyle/>
          <a:p>
            <a:pPr marL="12700">
              <a:lnSpc>
                <a:spcPct val="100000"/>
              </a:lnSpc>
              <a:spcBef>
                <a:spcPts val="95"/>
              </a:spcBef>
            </a:pPr>
            <a:r>
              <a:rPr sz="4900" spc="-30" dirty="0"/>
              <a:t>Contents </a:t>
            </a:r>
            <a:r>
              <a:rPr sz="4900" spc="-5" dirty="0"/>
              <a:t>of the</a:t>
            </a:r>
            <a:r>
              <a:rPr sz="4900" spc="5" dirty="0"/>
              <a:t> </a:t>
            </a:r>
            <a:r>
              <a:rPr sz="4900" spc="-20" dirty="0"/>
              <a:t>Report</a:t>
            </a:r>
            <a:endParaRPr sz="4900"/>
          </a:p>
        </p:txBody>
      </p:sp>
      <p:sp>
        <p:nvSpPr>
          <p:cNvPr id="3" name="object 3"/>
          <p:cNvSpPr/>
          <p:nvPr/>
        </p:nvSpPr>
        <p:spPr>
          <a:xfrm>
            <a:off x="3579876" y="996696"/>
            <a:ext cx="5349240" cy="541020"/>
          </a:xfrm>
          <a:custGeom>
            <a:avLst/>
            <a:gdLst/>
            <a:ahLst/>
            <a:cxnLst/>
            <a:rect l="l" t="t" r="r" b="b"/>
            <a:pathLst>
              <a:path w="5349240" h="541019">
                <a:moveTo>
                  <a:pt x="5259070" y="0"/>
                </a:moveTo>
                <a:lnTo>
                  <a:pt x="0" y="0"/>
                </a:lnTo>
                <a:lnTo>
                  <a:pt x="0" y="541019"/>
                </a:lnTo>
                <a:lnTo>
                  <a:pt x="5259070" y="541019"/>
                </a:lnTo>
                <a:lnTo>
                  <a:pt x="5294161" y="533931"/>
                </a:lnTo>
                <a:lnTo>
                  <a:pt x="5322824" y="514603"/>
                </a:lnTo>
                <a:lnTo>
                  <a:pt x="5342151" y="485941"/>
                </a:lnTo>
                <a:lnTo>
                  <a:pt x="5349240" y="450850"/>
                </a:lnTo>
                <a:lnTo>
                  <a:pt x="5349240" y="90169"/>
                </a:lnTo>
                <a:lnTo>
                  <a:pt x="5342151" y="55078"/>
                </a:lnTo>
                <a:lnTo>
                  <a:pt x="5322824" y="26416"/>
                </a:lnTo>
                <a:lnTo>
                  <a:pt x="5294161" y="7088"/>
                </a:lnTo>
                <a:lnTo>
                  <a:pt x="5259070" y="0"/>
                </a:lnTo>
                <a:close/>
              </a:path>
            </a:pathLst>
          </a:custGeom>
          <a:solidFill>
            <a:srgbClr val="DCE6F1"/>
          </a:solidFill>
        </p:spPr>
        <p:txBody>
          <a:bodyPr wrap="square" lIns="0" tIns="0" rIns="0" bIns="0" rtlCol="0"/>
          <a:lstStyle/>
          <a:p>
            <a:endParaRPr/>
          </a:p>
        </p:txBody>
      </p:sp>
      <p:sp>
        <p:nvSpPr>
          <p:cNvPr id="4" name="object 4"/>
          <p:cNvSpPr txBox="1"/>
          <p:nvPr/>
        </p:nvSpPr>
        <p:spPr>
          <a:xfrm>
            <a:off x="3621785" y="1012316"/>
            <a:ext cx="2106295" cy="239395"/>
          </a:xfrm>
          <a:prstGeom prst="rect">
            <a:avLst/>
          </a:prstGeom>
        </p:spPr>
        <p:txBody>
          <a:bodyPr vert="horz" wrap="square" lIns="0" tIns="13335" rIns="0" bIns="0" rtlCol="0">
            <a:spAutoFit/>
          </a:bodyPr>
          <a:lstStyle/>
          <a:p>
            <a:pPr marL="127000" indent="-114300">
              <a:lnSpc>
                <a:spcPct val="100000"/>
              </a:lnSpc>
              <a:spcBef>
                <a:spcPts val="105"/>
              </a:spcBef>
              <a:buChar char="•"/>
              <a:tabLst>
                <a:tab pos="127000" algn="l"/>
              </a:tabLst>
            </a:pPr>
            <a:r>
              <a:rPr sz="1400" spc="-5" dirty="0">
                <a:latin typeface="Calibri"/>
                <a:cs typeface="Calibri"/>
              </a:rPr>
              <a:t>Number of </a:t>
            </a:r>
            <a:r>
              <a:rPr sz="1400" spc="-10" dirty="0">
                <a:latin typeface="Calibri"/>
                <a:cs typeface="Calibri"/>
              </a:rPr>
              <a:t>shares</a:t>
            </a:r>
            <a:r>
              <a:rPr sz="1400" spc="270" dirty="0">
                <a:latin typeface="Calibri"/>
                <a:cs typeface="Calibri"/>
              </a:rPr>
              <a:t> </a:t>
            </a:r>
            <a:r>
              <a:rPr sz="1400" spc="-5" dirty="0">
                <a:latin typeface="Calibri"/>
                <a:cs typeface="Calibri"/>
              </a:rPr>
              <a:t>allotted</a:t>
            </a:r>
            <a:endParaRPr sz="1400">
              <a:latin typeface="Calibri"/>
              <a:cs typeface="Calibri"/>
            </a:endParaRPr>
          </a:p>
        </p:txBody>
      </p:sp>
      <p:sp>
        <p:nvSpPr>
          <p:cNvPr id="5" name="object 5"/>
          <p:cNvSpPr txBox="1"/>
          <p:nvPr/>
        </p:nvSpPr>
        <p:spPr>
          <a:xfrm>
            <a:off x="3621785" y="1239393"/>
            <a:ext cx="2393315" cy="239395"/>
          </a:xfrm>
          <a:prstGeom prst="rect">
            <a:avLst/>
          </a:prstGeom>
        </p:spPr>
        <p:txBody>
          <a:bodyPr vert="horz" wrap="square" lIns="0" tIns="13335" rIns="0" bIns="0" rtlCol="0">
            <a:spAutoFit/>
          </a:bodyPr>
          <a:lstStyle/>
          <a:p>
            <a:pPr marL="127000" indent="-114300">
              <a:lnSpc>
                <a:spcPct val="100000"/>
              </a:lnSpc>
              <a:spcBef>
                <a:spcPts val="105"/>
              </a:spcBef>
              <a:buChar char="•"/>
              <a:tabLst>
                <a:tab pos="127000" algn="l"/>
              </a:tabLst>
            </a:pPr>
            <a:r>
              <a:rPr sz="1400" spc="-5" dirty="0">
                <a:latin typeface="Calibri"/>
                <a:cs typeface="Calibri"/>
              </a:rPr>
              <a:t>Consideration </a:t>
            </a:r>
            <a:r>
              <a:rPr sz="1400" spc="-10" dirty="0">
                <a:latin typeface="Calibri"/>
                <a:cs typeface="Calibri"/>
              </a:rPr>
              <a:t>for shares</a:t>
            </a:r>
            <a:r>
              <a:rPr sz="1400" spc="-70" dirty="0">
                <a:latin typeface="Calibri"/>
                <a:cs typeface="Calibri"/>
              </a:rPr>
              <a:t> </a:t>
            </a:r>
            <a:r>
              <a:rPr sz="1400" dirty="0">
                <a:latin typeface="Calibri"/>
                <a:cs typeface="Calibri"/>
              </a:rPr>
              <a:t>issued</a:t>
            </a:r>
            <a:endParaRPr sz="1400">
              <a:latin typeface="Calibri"/>
              <a:cs typeface="Calibri"/>
            </a:endParaRPr>
          </a:p>
        </p:txBody>
      </p:sp>
      <p:sp>
        <p:nvSpPr>
          <p:cNvPr id="6" name="object 6"/>
          <p:cNvSpPr/>
          <p:nvPr/>
        </p:nvSpPr>
        <p:spPr>
          <a:xfrm>
            <a:off x="572262" y="930402"/>
            <a:ext cx="3008630" cy="675640"/>
          </a:xfrm>
          <a:custGeom>
            <a:avLst/>
            <a:gdLst/>
            <a:ahLst/>
            <a:cxnLst/>
            <a:rect l="l" t="t" r="r" b="b"/>
            <a:pathLst>
              <a:path w="3008629" h="675640">
                <a:moveTo>
                  <a:pt x="2895854" y="0"/>
                </a:moveTo>
                <a:lnTo>
                  <a:pt x="112522" y="0"/>
                </a:lnTo>
                <a:lnTo>
                  <a:pt x="68724" y="8848"/>
                </a:lnTo>
                <a:lnTo>
                  <a:pt x="32958" y="32972"/>
                </a:lnTo>
                <a:lnTo>
                  <a:pt x="8842" y="68740"/>
                </a:lnTo>
                <a:lnTo>
                  <a:pt x="0" y="112522"/>
                </a:lnTo>
                <a:lnTo>
                  <a:pt x="0" y="562610"/>
                </a:lnTo>
                <a:lnTo>
                  <a:pt x="8842" y="606391"/>
                </a:lnTo>
                <a:lnTo>
                  <a:pt x="32958" y="642159"/>
                </a:lnTo>
                <a:lnTo>
                  <a:pt x="68724" y="666283"/>
                </a:lnTo>
                <a:lnTo>
                  <a:pt x="112522" y="675132"/>
                </a:lnTo>
                <a:lnTo>
                  <a:pt x="2895854" y="675132"/>
                </a:lnTo>
                <a:lnTo>
                  <a:pt x="2939635" y="666283"/>
                </a:lnTo>
                <a:lnTo>
                  <a:pt x="2975403" y="642159"/>
                </a:lnTo>
                <a:lnTo>
                  <a:pt x="2999527" y="606391"/>
                </a:lnTo>
                <a:lnTo>
                  <a:pt x="3008376" y="562610"/>
                </a:lnTo>
                <a:lnTo>
                  <a:pt x="3008376" y="112522"/>
                </a:lnTo>
                <a:lnTo>
                  <a:pt x="2999527" y="68740"/>
                </a:lnTo>
                <a:lnTo>
                  <a:pt x="2975403" y="32972"/>
                </a:lnTo>
                <a:lnTo>
                  <a:pt x="2939635" y="8848"/>
                </a:lnTo>
                <a:lnTo>
                  <a:pt x="2895854" y="0"/>
                </a:lnTo>
                <a:close/>
              </a:path>
            </a:pathLst>
          </a:custGeom>
          <a:solidFill>
            <a:srgbClr val="938953"/>
          </a:solidFill>
        </p:spPr>
        <p:txBody>
          <a:bodyPr wrap="square" lIns="0" tIns="0" rIns="0" bIns="0" rtlCol="0"/>
          <a:lstStyle/>
          <a:p>
            <a:endParaRPr/>
          </a:p>
        </p:txBody>
      </p:sp>
      <p:sp>
        <p:nvSpPr>
          <p:cNvPr id="7" name="object 7"/>
          <p:cNvSpPr/>
          <p:nvPr/>
        </p:nvSpPr>
        <p:spPr>
          <a:xfrm>
            <a:off x="572262" y="930402"/>
            <a:ext cx="3008630" cy="675640"/>
          </a:xfrm>
          <a:custGeom>
            <a:avLst/>
            <a:gdLst/>
            <a:ahLst/>
            <a:cxnLst/>
            <a:rect l="l" t="t" r="r" b="b"/>
            <a:pathLst>
              <a:path w="3008629" h="675640">
                <a:moveTo>
                  <a:pt x="0" y="112522"/>
                </a:moveTo>
                <a:lnTo>
                  <a:pt x="8842" y="68740"/>
                </a:lnTo>
                <a:lnTo>
                  <a:pt x="32958" y="32972"/>
                </a:lnTo>
                <a:lnTo>
                  <a:pt x="68724" y="8848"/>
                </a:lnTo>
                <a:lnTo>
                  <a:pt x="112522" y="0"/>
                </a:lnTo>
                <a:lnTo>
                  <a:pt x="2895854" y="0"/>
                </a:lnTo>
                <a:lnTo>
                  <a:pt x="2939635" y="8848"/>
                </a:lnTo>
                <a:lnTo>
                  <a:pt x="2975403" y="32972"/>
                </a:lnTo>
                <a:lnTo>
                  <a:pt x="2999527" y="68740"/>
                </a:lnTo>
                <a:lnTo>
                  <a:pt x="3008376" y="112522"/>
                </a:lnTo>
                <a:lnTo>
                  <a:pt x="3008376" y="562610"/>
                </a:lnTo>
                <a:lnTo>
                  <a:pt x="2999527" y="606391"/>
                </a:lnTo>
                <a:lnTo>
                  <a:pt x="2975403" y="642159"/>
                </a:lnTo>
                <a:lnTo>
                  <a:pt x="2939635" y="666283"/>
                </a:lnTo>
                <a:lnTo>
                  <a:pt x="2895854" y="675132"/>
                </a:lnTo>
                <a:lnTo>
                  <a:pt x="112522" y="675132"/>
                </a:lnTo>
                <a:lnTo>
                  <a:pt x="68724" y="666283"/>
                </a:lnTo>
                <a:lnTo>
                  <a:pt x="32958" y="642159"/>
                </a:lnTo>
                <a:lnTo>
                  <a:pt x="8842" y="606391"/>
                </a:lnTo>
                <a:lnTo>
                  <a:pt x="0" y="562610"/>
                </a:lnTo>
                <a:lnTo>
                  <a:pt x="0" y="112522"/>
                </a:lnTo>
                <a:close/>
              </a:path>
            </a:pathLst>
          </a:custGeom>
          <a:ln w="25908">
            <a:solidFill>
              <a:srgbClr val="FFFFFF"/>
            </a:solidFill>
          </a:ln>
        </p:spPr>
        <p:txBody>
          <a:bodyPr wrap="square" lIns="0" tIns="0" rIns="0" bIns="0" rtlCol="0"/>
          <a:lstStyle/>
          <a:p>
            <a:endParaRPr/>
          </a:p>
        </p:txBody>
      </p:sp>
      <p:sp>
        <p:nvSpPr>
          <p:cNvPr id="8" name="object 8"/>
          <p:cNvSpPr txBox="1"/>
          <p:nvPr/>
        </p:nvSpPr>
        <p:spPr>
          <a:xfrm>
            <a:off x="1705482" y="1061669"/>
            <a:ext cx="742950" cy="346075"/>
          </a:xfrm>
          <a:prstGeom prst="rect">
            <a:avLst/>
          </a:prstGeom>
        </p:spPr>
        <p:txBody>
          <a:bodyPr vert="horz" wrap="square" lIns="0" tIns="12700" rIns="0" bIns="0" rtlCol="0">
            <a:spAutoFit/>
          </a:bodyPr>
          <a:lstStyle/>
          <a:p>
            <a:pPr marL="12700">
              <a:lnSpc>
                <a:spcPct val="100000"/>
              </a:lnSpc>
              <a:spcBef>
                <a:spcPts val="100"/>
              </a:spcBef>
            </a:pPr>
            <a:r>
              <a:rPr sz="2100" spc="-5" dirty="0">
                <a:solidFill>
                  <a:srgbClr val="FFFFFF"/>
                </a:solidFill>
                <a:latin typeface="Calibri"/>
                <a:cs typeface="Calibri"/>
              </a:rPr>
              <a:t>Sha</a:t>
            </a:r>
            <a:r>
              <a:rPr sz="2100" spc="-35" dirty="0">
                <a:solidFill>
                  <a:srgbClr val="FFFFFF"/>
                </a:solidFill>
                <a:latin typeface="Calibri"/>
                <a:cs typeface="Calibri"/>
              </a:rPr>
              <a:t>r</a:t>
            </a:r>
            <a:r>
              <a:rPr sz="2100" dirty="0">
                <a:solidFill>
                  <a:srgbClr val="FFFFFF"/>
                </a:solidFill>
                <a:latin typeface="Calibri"/>
                <a:cs typeface="Calibri"/>
              </a:rPr>
              <a:t>es</a:t>
            </a:r>
            <a:endParaRPr sz="2100">
              <a:latin typeface="Calibri"/>
              <a:cs typeface="Calibri"/>
            </a:endParaRPr>
          </a:p>
        </p:txBody>
      </p:sp>
      <p:sp>
        <p:nvSpPr>
          <p:cNvPr id="9" name="object 9"/>
          <p:cNvSpPr/>
          <p:nvPr/>
        </p:nvSpPr>
        <p:spPr>
          <a:xfrm>
            <a:off x="3579876" y="1705355"/>
            <a:ext cx="5349240" cy="541020"/>
          </a:xfrm>
          <a:custGeom>
            <a:avLst/>
            <a:gdLst/>
            <a:ahLst/>
            <a:cxnLst/>
            <a:rect l="l" t="t" r="r" b="b"/>
            <a:pathLst>
              <a:path w="5349240" h="541019">
                <a:moveTo>
                  <a:pt x="5259070" y="0"/>
                </a:moveTo>
                <a:lnTo>
                  <a:pt x="0" y="0"/>
                </a:lnTo>
                <a:lnTo>
                  <a:pt x="0" y="541020"/>
                </a:lnTo>
                <a:lnTo>
                  <a:pt x="5259070" y="541020"/>
                </a:lnTo>
                <a:lnTo>
                  <a:pt x="5294161" y="533931"/>
                </a:lnTo>
                <a:lnTo>
                  <a:pt x="5322824" y="514603"/>
                </a:lnTo>
                <a:lnTo>
                  <a:pt x="5342151" y="485941"/>
                </a:lnTo>
                <a:lnTo>
                  <a:pt x="5349240" y="450850"/>
                </a:lnTo>
                <a:lnTo>
                  <a:pt x="5349240" y="90170"/>
                </a:lnTo>
                <a:lnTo>
                  <a:pt x="5342151" y="55078"/>
                </a:lnTo>
                <a:lnTo>
                  <a:pt x="5322824" y="26416"/>
                </a:lnTo>
                <a:lnTo>
                  <a:pt x="5294161" y="7088"/>
                </a:lnTo>
                <a:lnTo>
                  <a:pt x="5259070" y="0"/>
                </a:lnTo>
                <a:close/>
              </a:path>
            </a:pathLst>
          </a:custGeom>
          <a:solidFill>
            <a:srgbClr val="DCE6F1">
              <a:alpha val="90194"/>
            </a:srgbClr>
          </a:solidFill>
        </p:spPr>
        <p:txBody>
          <a:bodyPr wrap="square" lIns="0" tIns="0" rIns="0" bIns="0" rtlCol="0"/>
          <a:lstStyle/>
          <a:p>
            <a:endParaRPr/>
          </a:p>
        </p:txBody>
      </p:sp>
      <p:sp>
        <p:nvSpPr>
          <p:cNvPr id="10" name="object 10"/>
          <p:cNvSpPr txBox="1"/>
          <p:nvPr/>
        </p:nvSpPr>
        <p:spPr>
          <a:xfrm>
            <a:off x="3621785" y="1835912"/>
            <a:ext cx="4372610" cy="239395"/>
          </a:xfrm>
          <a:prstGeom prst="rect">
            <a:avLst/>
          </a:prstGeom>
        </p:spPr>
        <p:txBody>
          <a:bodyPr vert="horz" wrap="square" lIns="0" tIns="13335" rIns="0" bIns="0" rtlCol="0">
            <a:spAutoFit/>
          </a:bodyPr>
          <a:lstStyle/>
          <a:p>
            <a:pPr marL="127000" indent="-114300">
              <a:lnSpc>
                <a:spcPct val="100000"/>
              </a:lnSpc>
              <a:spcBef>
                <a:spcPts val="105"/>
              </a:spcBef>
              <a:buChar char="•"/>
              <a:tabLst>
                <a:tab pos="127000" algn="l"/>
              </a:tabLst>
            </a:pPr>
            <a:r>
              <a:rPr sz="1400" dirty="0">
                <a:latin typeface="Calibri"/>
                <a:cs typeface="Calibri"/>
              </a:rPr>
              <a:t>Cash </a:t>
            </a:r>
            <a:r>
              <a:rPr sz="1400" spc="-5" dirty="0">
                <a:latin typeface="Calibri"/>
                <a:cs typeface="Calibri"/>
              </a:rPr>
              <a:t>received </a:t>
            </a:r>
            <a:r>
              <a:rPr sz="1400" spc="-10" dirty="0">
                <a:latin typeface="Calibri"/>
                <a:cs typeface="Calibri"/>
              </a:rPr>
              <a:t>by </a:t>
            </a:r>
            <a:r>
              <a:rPr sz="1400" spc="-5" dirty="0">
                <a:latin typeface="Calibri"/>
                <a:cs typeface="Calibri"/>
              </a:rPr>
              <a:t>the </a:t>
            </a:r>
            <a:r>
              <a:rPr sz="1400" spc="-10" dirty="0">
                <a:latin typeface="Calibri"/>
                <a:cs typeface="Calibri"/>
              </a:rPr>
              <a:t>company </a:t>
            </a:r>
            <a:r>
              <a:rPr sz="1400" dirty="0">
                <a:latin typeface="Calibri"/>
                <a:cs typeface="Calibri"/>
              </a:rPr>
              <a:t>in </a:t>
            </a:r>
            <a:r>
              <a:rPr sz="1400" spc="-5" dirty="0">
                <a:latin typeface="Calibri"/>
                <a:cs typeface="Calibri"/>
              </a:rPr>
              <a:t>respect of </a:t>
            </a:r>
            <a:r>
              <a:rPr sz="1400" spc="-10" dirty="0">
                <a:latin typeface="Calibri"/>
                <a:cs typeface="Calibri"/>
              </a:rPr>
              <a:t>shares</a:t>
            </a:r>
            <a:r>
              <a:rPr sz="1400" spc="5" dirty="0">
                <a:latin typeface="Calibri"/>
                <a:cs typeface="Calibri"/>
              </a:rPr>
              <a:t> </a:t>
            </a:r>
            <a:r>
              <a:rPr sz="1400" spc="-5" dirty="0">
                <a:latin typeface="Calibri"/>
                <a:cs typeface="Calibri"/>
              </a:rPr>
              <a:t>allotted</a:t>
            </a:r>
            <a:endParaRPr sz="1400">
              <a:latin typeface="Calibri"/>
              <a:cs typeface="Calibri"/>
            </a:endParaRPr>
          </a:p>
        </p:txBody>
      </p:sp>
      <p:sp>
        <p:nvSpPr>
          <p:cNvPr id="11" name="object 11"/>
          <p:cNvSpPr/>
          <p:nvPr/>
        </p:nvSpPr>
        <p:spPr>
          <a:xfrm>
            <a:off x="572262" y="1639061"/>
            <a:ext cx="3008630" cy="676910"/>
          </a:xfrm>
          <a:custGeom>
            <a:avLst/>
            <a:gdLst/>
            <a:ahLst/>
            <a:cxnLst/>
            <a:rect l="l" t="t" r="r" b="b"/>
            <a:pathLst>
              <a:path w="3008629" h="676910">
                <a:moveTo>
                  <a:pt x="2895600" y="0"/>
                </a:moveTo>
                <a:lnTo>
                  <a:pt x="112775" y="0"/>
                </a:lnTo>
                <a:lnTo>
                  <a:pt x="68880" y="8870"/>
                </a:lnTo>
                <a:lnTo>
                  <a:pt x="33032" y="33051"/>
                </a:lnTo>
                <a:lnTo>
                  <a:pt x="8863" y="68901"/>
                </a:lnTo>
                <a:lnTo>
                  <a:pt x="0" y="112775"/>
                </a:lnTo>
                <a:lnTo>
                  <a:pt x="0" y="563879"/>
                </a:lnTo>
                <a:lnTo>
                  <a:pt x="8863" y="607754"/>
                </a:lnTo>
                <a:lnTo>
                  <a:pt x="33032" y="643604"/>
                </a:lnTo>
                <a:lnTo>
                  <a:pt x="68880" y="667785"/>
                </a:lnTo>
                <a:lnTo>
                  <a:pt x="112775" y="676655"/>
                </a:lnTo>
                <a:lnTo>
                  <a:pt x="2895600" y="676655"/>
                </a:lnTo>
                <a:lnTo>
                  <a:pt x="2939474" y="667785"/>
                </a:lnTo>
                <a:lnTo>
                  <a:pt x="2975324" y="643604"/>
                </a:lnTo>
                <a:lnTo>
                  <a:pt x="2999505" y="607754"/>
                </a:lnTo>
                <a:lnTo>
                  <a:pt x="3008376" y="563879"/>
                </a:lnTo>
                <a:lnTo>
                  <a:pt x="3008376" y="112775"/>
                </a:lnTo>
                <a:lnTo>
                  <a:pt x="2999505" y="68901"/>
                </a:lnTo>
                <a:lnTo>
                  <a:pt x="2975324" y="33051"/>
                </a:lnTo>
                <a:lnTo>
                  <a:pt x="2939474" y="8870"/>
                </a:lnTo>
                <a:lnTo>
                  <a:pt x="2895600" y="0"/>
                </a:lnTo>
                <a:close/>
              </a:path>
            </a:pathLst>
          </a:custGeom>
          <a:solidFill>
            <a:srgbClr val="4F81BC"/>
          </a:solidFill>
        </p:spPr>
        <p:txBody>
          <a:bodyPr wrap="square" lIns="0" tIns="0" rIns="0" bIns="0" rtlCol="0"/>
          <a:lstStyle/>
          <a:p>
            <a:endParaRPr/>
          </a:p>
        </p:txBody>
      </p:sp>
      <p:sp>
        <p:nvSpPr>
          <p:cNvPr id="12" name="object 12"/>
          <p:cNvSpPr/>
          <p:nvPr/>
        </p:nvSpPr>
        <p:spPr>
          <a:xfrm>
            <a:off x="572262" y="1639061"/>
            <a:ext cx="3008630" cy="676910"/>
          </a:xfrm>
          <a:custGeom>
            <a:avLst/>
            <a:gdLst/>
            <a:ahLst/>
            <a:cxnLst/>
            <a:rect l="l" t="t" r="r" b="b"/>
            <a:pathLst>
              <a:path w="3008629" h="676910">
                <a:moveTo>
                  <a:pt x="0" y="112775"/>
                </a:moveTo>
                <a:lnTo>
                  <a:pt x="8863" y="68901"/>
                </a:lnTo>
                <a:lnTo>
                  <a:pt x="33032" y="33051"/>
                </a:lnTo>
                <a:lnTo>
                  <a:pt x="68880" y="8870"/>
                </a:lnTo>
                <a:lnTo>
                  <a:pt x="112775" y="0"/>
                </a:lnTo>
                <a:lnTo>
                  <a:pt x="2895600" y="0"/>
                </a:lnTo>
                <a:lnTo>
                  <a:pt x="2939474" y="8870"/>
                </a:lnTo>
                <a:lnTo>
                  <a:pt x="2975324" y="33051"/>
                </a:lnTo>
                <a:lnTo>
                  <a:pt x="2999505" y="68901"/>
                </a:lnTo>
                <a:lnTo>
                  <a:pt x="3008376" y="112775"/>
                </a:lnTo>
                <a:lnTo>
                  <a:pt x="3008376" y="563879"/>
                </a:lnTo>
                <a:lnTo>
                  <a:pt x="2999505" y="607754"/>
                </a:lnTo>
                <a:lnTo>
                  <a:pt x="2975324" y="643604"/>
                </a:lnTo>
                <a:lnTo>
                  <a:pt x="2939474" y="667785"/>
                </a:lnTo>
                <a:lnTo>
                  <a:pt x="2895600" y="676655"/>
                </a:lnTo>
                <a:lnTo>
                  <a:pt x="112775" y="676655"/>
                </a:lnTo>
                <a:lnTo>
                  <a:pt x="68880" y="667785"/>
                </a:lnTo>
                <a:lnTo>
                  <a:pt x="33032" y="643604"/>
                </a:lnTo>
                <a:lnTo>
                  <a:pt x="8863" y="607754"/>
                </a:lnTo>
                <a:lnTo>
                  <a:pt x="0" y="563879"/>
                </a:lnTo>
                <a:lnTo>
                  <a:pt x="0" y="112775"/>
                </a:lnTo>
                <a:close/>
              </a:path>
            </a:pathLst>
          </a:custGeom>
          <a:ln w="25908">
            <a:solidFill>
              <a:srgbClr val="FFFFFF"/>
            </a:solidFill>
          </a:ln>
        </p:spPr>
        <p:txBody>
          <a:bodyPr wrap="square" lIns="0" tIns="0" rIns="0" bIns="0" rtlCol="0"/>
          <a:lstStyle/>
          <a:p>
            <a:endParaRPr/>
          </a:p>
        </p:txBody>
      </p:sp>
      <p:sp>
        <p:nvSpPr>
          <p:cNvPr id="13" name="object 13"/>
          <p:cNvSpPr txBox="1"/>
          <p:nvPr/>
        </p:nvSpPr>
        <p:spPr>
          <a:xfrm>
            <a:off x="1316482" y="1771903"/>
            <a:ext cx="1522095" cy="345440"/>
          </a:xfrm>
          <a:prstGeom prst="rect">
            <a:avLst/>
          </a:prstGeom>
        </p:spPr>
        <p:txBody>
          <a:bodyPr vert="horz" wrap="square" lIns="0" tIns="12700" rIns="0" bIns="0" rtlCol="0">
            <a:spAutoFit/>
          </a:bodyPr>
          <a:lstStyle/>
          <a:p>
            <a:pPr marL="12700">
              <a:lnSpc>
                <a:spcPct val="100000"/>
              </a:lnSpc>
              <a:spcBef>
                <a:spcPts val="100"/>
              </a:spcBef>
            </a:pPr>
            <a:r>
              <a:rPr sz="2100" spc="-5" dirty="0">
                <a:solidFill>
                  <a:srgbClr val="FFFFFF"/>
                </a:solidFill>
                <a:latin typeface="Calibri"/>
                <a:cs typeface="Calibri"/>
              </a:rPr>
              <a:t>Cash</a:t>
            </a:r>
            <a:r>
              <a:rPr sz="2100" spc="-50" dirty="0">
                <a:solidFill>
                  <a:srgbClr val="FFFFFF"/>
                </a:solidFill>
                <a:latin typeface="Calibri"/>
                <a:cs typeface="Calibri"/>
              </a:rPr>
              <a:t> </a:t>
            </a:r>
            <a:r>
              <a:rPr sz="2100" spc="-10" dirty="0">
                <a:solidFill>
                  <a:srgbClr val="FFFFFF"/>
                </a:solidFill>
                <a:latin typeface="Calibri"/>
                <a:cs typeface="Calibri"/>
              </a:rPr>
              <a:t>received</a:t>
            </a:r>
            <a:endParaRPr sz="2100">
              <a:latin typeface="Calibri"/>
              <a:cs typeface="Calibri"/>
            </a:endParaRPr>
          </a:p>
        </p:txBody>
      </p:sp>
      <p:sp>
        <p:nvSpPr>
          <p:cNvPr id="14" name="object 14"/>
          <p:cNvSpPr/>
          <p:nvPr/>
        </p:nvSpPr>
        <p:spPr>
          <a:xfrm>
            <a:off x="3580638" y="2416301"/>
            <a:ext cx="5349240" cy="541020"/>
          </a:xfrm>
          <a:custGeom>
            <a:avLst/>
            <a:gdLst/>
            <a:ahLst/>
            <a:cxnLst/>
            <a:rect l="l" t="t" r="r" b="b"/>
            <a:pathLst>
              <a:path w="5349240" h="541019">
                <a:moveTo>
                  <a:pt x="5259070" y="0"/>
                </a:moveTo>
                <a:lnTo>
                  <a:pt x="0" y="0"/>
                </a:lnTo>
                <a:lnTo>
                  <a:pt x="0" y="541020"/>
                </a:lnTo>
                <a:lnTo>
                  <a:pt x="5259070" y="541020"/>
                </a:lnTo>
                <a:lnTo>
                  <a:pt x="5294161" y="533931"/>
                </a:lnTo>
                <a:lnTo>
                  <a:pt x="5322823" y="514603"/>
                </a:lnTo>
                <a:lnTo>
                  <a:pt x="5342151" y="485941"/>
                </a:lnTo>
                <a:lnTo>
                  <a:pt x="5349240" y="450850"/>
                </a:lnTo>
                <a:lnTo>
                  <a:pt x="5349240" y="90170"/>
                </a:lnTo>
                <a:lnTo>
                  <a:pt x="5342151" y="55078"/>
                </a:lnTo>
                <a:lnTo>
                  <a:pt x="5322824" y="26416"/>
                </a:lnTo>
                <a:lnTo>
                  <a:pt x="5294161" y="7088"/>
                </a:lnTo>
                <a:lnTo>
                  <a:pt x="5259070" y="0"/>
                </a:lnTo>
                <a:close/>
              </a:path>
            </a:pathLst>
          </a:custGeom>
          <a:solidFill>
            <a:srgbClr val="DCE6F1">
              <a:alpha val="90194"/>
            </a:srgbClr>
          </a:solidFill>
        </p:spPr>
        <p:txBody>
          <a:bodyPr wrap="square" lIns="0" tIns="0" rIns="0" bIns="0" rtlCol="0"/>
          <a:lstStyle/>
          <a:p>
            <a:endParaRPr/>
          </a:p>
        </p:txBody>
      </p:sp>
      <p:sp>
        <p:nvSpPr>
          <p:cNvPr id="15" name="object 15"/>
          <p:cNvSpPr/>
          <p:nvPr/>
        </p:nvSpPr>
        <p:spPr>
          <a:xfrm>
            <a:off x="3580638" y="2416301"/>
            <a:ext cx="5349240" cy="541020"/>
          </a:xfrm>
          <a:custGeom>
            <a:avLst/>
            <a:gdLst/>
            <a:ahLst/>
            <a:cxnLst/>
            <a:rect l="l" t="t" r="r" b="b"/>
            <a:pathLst>
              <a:path w="5349240" h="541019">
                <a:moveTo>
                  <a:pt x="5349240" y="90170"/>
                </a:moveTo>
                <a:lnTo>
                  <a:pt x="5349240" y="450850"/>
                </a:lnTo>
                <a:lnTo>
                  <a:pt x="5342151" y="485941"/>
                </a:lnTo>
                <a:lnTo>
                  <a:pt x="5322823" y="514603"/>
                </a:lnTo>
                <a:lnTo>
                  <a:pt x="5294161" y="533931"/>
                </a:lnTo>
                <a:lnTo>
                  <a:pt x="5259070" y="541020"/>
                </a:lnTo>
                <a:lnTo>
                  <a:pt x="0" y="541020"/>
                </a:lnTo>
                <a:lnTo>
                  <a:pt x="0" y="0"/>
                </a:lnTo>
                <a:lnTo>
                  <a:pt x="5259070" y="0"/>
                </a:lnTo>
                <a:lnTo>
                  <a:pt x="5294161" y="7088"/>
                </a:lnTo>
                <a:lnTo>
                  <a:pt x="5322824" y="26416"/>
                </a:lnTo>
                <a:lnTo>
                  <a:pt x="5342151" y="55078"/>
                </a:lnTo>
                <a:lnTo>
                  <a:pt x="5349240" y="90170"/>
                </a:lnTo>
                <a:close/>
              </a:path>
            </a:pathLst>
          </a:custGeom>
          <a:ln w="25907">
            <a:solidFill>
              <a:srgbClr val="D0D7E8"/>
            </a:solidFill>
          </a:ln>
        </p:spPr>
        <p:txBody>
          <a:bodyPr wrap="square" lIns="0" tIns="0" rIns="0" bIns="0" rtlCol="0"/>
          <a:lstStyle/>
          <a:p>
            <a:endParaRPr/>
          </a:p>
        </p:txBody>
      </p:sp>
      <p:sp>
        <p:nvSpPr>
          <p:cNvPr id="16" name="object 16"/>
          <p:cNvSpPr txBox="1"/>
          <p:nvPr/>
        </p:nvSpPr>
        <p:spPr>
          <a:xfrm>
            <a:off x="3593591" y="2418689"/>
            <a:ext cx="5320030" cy="480059"/>
          </a:xfrm>
          <a:prstGeom prst="rect">
            <a:avLst/>
          </a:prstGeom>
        </p:spPr>
        <p:txBody>
          <a:bodyPr vert="horz" wrap="square" lIns="0" tIns="26034" rIns="0" bIns="0" rtlCol="0">
            <a:spAutoFit/>
          </a:bodyPr>
          <a:lstStyle/>
          <a:p>
            <a:pPr marL="154940" indent="-114935">
              <a:lnSpc>
                <a:spcPct val="100000"/>
              </a:lnSpc>
              <a:spcBef>
                <a:spcPts val="204"/>
              </a:spcBef>
              <a:buChar char="•"/>
              <a:tabLst>
                <a:tab pos="155575" algn="l"/>
              </a:tabLst>
            </a:pPr>
            <a:r>
              <a:rPr sz="1400" spc="-5" dirty="0">
                <a:latin typeface="Calibri"/>
                <a:cs typeface="Calibri"/>
              </a:rPr>
              <a:t>Receipts </a:t>
            </a:r>
            <a:r>
              <a:rPr sz="1400" spc="-10" dirty="0">
                <a:latin typeface="Calibri"/>
                <a:cs typeface="Calibri"/>
              </a:rPr>
              <a:t>from shares </a:t>
            </a:r>
            <a:r>
              <a:rPr sz="1400" dirty="0">
                <a:latin typeface="Calibri"/>
                <a:cs typeface="Calibri"/>
              </a:rPr>
              <a:t>, </a:t>
            </a:r>
            <a:r>
              <a:rPr sz="1400" spc="-10" dirty="0">
                <a:latin typeface="Calibri"/>
                <a:cs typeface="Calibri"/>
              </a:rPr>
              <a:t>debentures </a:t>
            </a:r>
            <a:r>
              <a:rPr sz="1400" dirty="0">
                <a:latin typeface="Calibri"/>
                <a:cs typeface="Calibri"/>
              </a:rPr>
              <a:t>&amp; </a:t>
            </a:r>
            <a:r>
              <a:rPr sz="1400" spc="-5" dirty="0">
                <a:latin typeface="Calibri"/>
                <a:cs typeface="Calibri"/>
              </a:rPr>
              <a:t>other</a:t>
            </a:r>
            <a:r>
              <a:rPr sz="1400" spc="5" dirty="0">
                <a:latin typeface="Calibri"/>
                <a:cs typeface="Calibri"/>
              </a:rPr>
              <a:t> </a:t>
            </a:r>
            <a:r>
              <a:rPr sz="1400" spc="-5" dirty="0">
                <a:latin typeface="Calibri"/>
                <a:cs typeface="Calibri"/>
              </a:rPr>
              <a:t>sources</a:t>
            </a:r>
            <a:endParaRPr sz="1400">
              <a:latin typeface="Calibri"/>
              <a:cs typeface="Calibri"/>
            </a:endParaRPr>
          </a:p>
          <a:p>
            <a:pPr marL="154940" indent="-114935">
              <a:lnSpc>
                <a:spcPct val="100000"/>
              </a:lnSpc>
              <a:spcBef>
                <a:spcPts val="110"/>
              </a:spcBef>
              <a:buChar char="•"/>
              <a:tabLst>
                <a:tab pos="155575" algn="l"/>
              </a:tabLst>
            </a:pPr>
            <a:r>
              <a:rPr sz="1400" spc="-10" dirty="0">
                <a:latin typeface="Calibri"/>
                <a:cs typeface="Calibri"/>
              </a:rPr>
              <a:t>Payments </a:t>
            </a:r>
            <a:r>
              <a:rPr sz="1400" spc="-5" dirty="0">
                <a:latin typeface="Calibri"/>
                <a:cs typeface="Calibri"/>
              </a:rPr>
              <a:t>made</a:t>
            </a:r>
            <a:endParaRPr sz="1400">
              <a:latin typeface="Calibri"/>
              <a:cs typeface="Calibri"/>
            </a:endParaRPr>
          </a:p>
        </p:txBody>
      </p:sp>
      <p:sp>
        <p:nvSpPr>
          <p:cNvPr id="17" name="object 17"/>
          <p:cNvSpPr/>
          <p:nvPr/>
        </p:nvSpPr>
        <p:spPr>
          <a:xfrm>
            <a:off x="572262" y="2349245"/>
            <a:ext cx="3008630" cy="675640"/>
          </a:xfrm>
          <a:custGeom>
            <a:avLst/>
            <a:gdLst/>
            <a:ahLst/>
            <a:cxnLst/>
            <a:rect l="l" t="t" r="r" b="b"/>
            <a:pathLst>
              <a:path w="3008629" h="675639">
                <a:moveTo>
                  <a:pt x="2895854" y="0"/>
                </a:moveTo>
                <a:lnTo>
                  <a:pt x="112522" y="0"/>
                </a:lnTo>
                <a:lnTo>
                  <a:pt x="68724" y="8848"/>
                </a:lnTo>
                <a:lnTo>
                  <a:pt x="32958" y="32972"/>
                </a:lnTo>
                <a:lnTo>
                  <a:pt x="8842" y="68740"/>
                </a:lnTo>
                <a:lnTo>
                  <a:pt x="0" y="112521"/>
                </a:lnTo>
                <a:lnTo>
                  <a:pt x="0" y="562609"/>
                </a:lnTo>
                <a:lnTo>
                  <a:pt x="8842" y="606391"/>
                </a:lnTo>
                <a:lnTo>
                  <a:pt x="32958" y="642159"/>
                </a:lnTo>
                <a:lnTo>
                  <a:pt x="68724" y="666283"/>
                </a:lnTo>
                <a:lnTo>
                  <a:pt x="112522" y="675131"/>
                </a:lnTo>
                <a:lnTo>
                  <a:pt x="2895854" y="675131"/>
                </a:lnTo>
                <a:lnTo>
                  <a:pt x="2939635" y="666283"/>
                </a:lnTo>
                <a:lnTo>
                  <a:pt x="2975403" y="642159"/>
                </a:lnTo>
                <a:lnTo>
                  <a:pt x="2999527" y="606391"/>
                </a:lnTo>
                <a:lnTo>
                  <a:pt x="3008376" y="562609"/>
                </a:lnTo>
                <a:lnTo>
                  <a:pt x="3008376" y="112521"/>
                </a:lnTo>
                <a:lnTo>
                  <a:pt x="2999527" y="68740"/>
                </a:lnTo>
                <a:lnTo>
                  <a:pt x="2975403" y="32972"/>
                </a:lnTo>
                <a:lnTo>
                  <a:pt x="2939635" y="8848"/>
                </a:lnTo>
                <a:lnTo>
                  <a:pt x="2895854" y="0"/>
                </a:lnTo>
                <a:close/>
              </a:path>
            </a:pathLst>
          </a:custGeom>
          <a:solidFill>
            <a:srgbClr val="4F81BC"/>
          </a:solidFill>
        </p:spPr>
        <p:txBody>
          <a:bodyPr wrap="square" lIns="0" tIns="0" rIns="0" bIns="0" rtlCol="0"/>
          <a:lstStyle/>
          <a:p>
            <a:endParaRPr/>
          </a:p>
        </p:txBody>
      </p:sp>
      <p:sp>
        <p:nvSpPr>
          <p:cNvPr id="18" name="object 18"/>
          <p:cNvSpPr/>
          <p:nvPr/>
        </p:nvSpPr>
        <p:spPr>
          <a:xfrm>
            <a:off x="572262" y="2349245"/>
            <a:ext cx="3008630" cy="675640"/>
          </a:xfrm>
          <a:custGeom>
            <a:avLst/>
            <a:gdLst/>
            <a:ahLst/>
            <a:cxnLst/>
            <a:rect l="l" t="t" r="r" b="b"/>
            <a:pathLst>
              <a:path w="3008629" h="675639">
                <a:moveTo>
                  <a:pt x="0" y="112521"/>
                </a:moveTo>
                <a:lnTo>
                  <a:pt x="8842" y="68740"/>
                </a:lnTo>
                <a:lnTo>
                  <a:pt x="32958" y="32972"/>
                </a:lnTo>
                <a:lnTo>
                  <a:pt x="68724" y="8848"/>
                </a:lnTo>
                <a:lnTo>
                  <a:pt x="112522" y="0"/>
                </a:lnTo>
                <a:lnTo>
                  <a:pt x="2895854" y="0"/>
                </a:lnTo>
                <a:lnTo>
                  <a:pt x="2939635" y="8848"/>
                </a:lnTo>
                <a:lnTo>
                  <a:pt x="2975403" y="32972"/>
                </a:lnTo>
                <a:lnTo>
                  <a:pt x="2999527" y="68740"/>
                </a:lnTo>
                <a:lnTo>
                  <a:pt x="3008376" y="112521"/>
                </a:lnTo>
                <a:lnTo>
                  <a:pt x="3008376" y="562609"/>
                </a:lnTo>
                <a:lnTo>
                  <a:pt x="2999527" y="606391"/>
                </a:lnTo>
                <a:lnTo>
                  <a:pt x="2975403" y="642159"/>
                </a:lnTo>
                <a:lnTo>
                  <a:pt x="2939635" y="666283"/>
                </a:lnTo>
                <a:lnTo>
                  <a:pt x="2895854" y="675131"/>
                </a:lnTo>
                <a:lnTo>
                  <a:pt x="112522" y="675131"/>
                </a:lnTo>
                <a:lnTo>
                  <a:pt x="68724" y="666283"/>
                </a:lnTo>
                <a:lnTo>
                  <a:pt x="32958" y="642159"/>
                </a:lnTo>
                <a:lnTo>
                  <a:pt x="8842" y="606391"/>
                </a:lnTo>
                <a:lnTo>
                  <a:pt x="0" y="562609"/>
                </a:lnTo>
                <a:lnTo>
                  <a:pt x="0" y="112521"/>
                </a:lnTo>
                <a:close/>
              </a:path>
            </a:pathLst>
          </a:custGeom>
          <a:ln w="25908">
            <a:solidFill>
              <a:srgbClr val="FFFFFF"/>
            </a:solidFill>
          </a:ln>
        </p:spPr>
        <p:txBody>
          <a:bodyPr wrap="square" lIns="0" tIns="0" rIns="0" bIns="0" rtlCol="0"/>
          <a:lstStyle/>
          <a:p>
            <a:endParaRPr/>
          </a:p>
        </p:txBody>
      </p:sp>
      <p:sp>
        <p:nvSpPr>
          <p:cNvPr id="19" name="object 19"/>
          <p:cNvSpPr txBox="1"/>
          <p:nvPr/>
        </p:nvSpPr>
        <p:spPr>
          <a:xfrm>
            <a:off x="1485646" y="2481834"/>
            <a:ext cx="1179830"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FFFFFF"/>
                </a:solidFill>
                <a:latin typeface="Calibri"/>
                <a:cs typeface="Calibri"/>
              </a:rPr>
              <a:t>Receipts</a:t>
            </a:r>
            <a:r>
              <a:rPr sz="2100" spc="-70" dirty="0">
                <a:solidFill>
                  <a:srgbClr val="FFFFFF"/>
                </a:solidFill>
                <a:latin typeface="Calibri"/>
                <a:cs typeface="Calibri"/>
              </a:rPr>
              <a:t> </a:t>
            </a:r>
            <a:r>
              <a:rPr sz="2100" dirty="0">
                <a:solidFill>
                  <a:srgbClr val="FFFFFF"/>
                </a:solidFill>
                <a:latin typeface="Calibri"/>
                <a:cs typeface="Calibri"/>
              </a:rPr>
              <a:t>&amp;</a:t>
            </a:r>
            <a:endParaRPr sz="2100">
              <a:latin typeface="Calibri"/>
              <a:cs typeface="Calibri"/>
            </a:endParaRPr>
          </a:p>
        </p:txBody>
      </p:sp>
      <p:sp>
        <p:nvSpPr>
          <p:cNvPr id="20" name="object 20"/>
          <p:cNvSpPr/>
          <p:nvPr/>
        </p:nvSpPr>
        <p:spPr>
          <a:xfrm>
            <a:off x="3580638" y="3126485"/>
            <a:ext cx="5349240" cy="541020"/>
          </a:xfrm>
          <a:custGeom>
            <a:avLst/>
            <a:gdLst/>
            <a:ahLst/>
            <a:cxnLst/>
            <a:rect l="l" t="t" r="r" b="b"/>
            <a:pathLst>
              <a:path w="5349240" h="541020">
                <a:moveTo>
                  <a:pt x="5259070" y="0"/>
                </a:moveTo>
                <a:lnTo>
                  <a:pt x="0" y="0"/>
                </a:lnTo>
                <a:lnTo>
                  <a:pt x="0" y="541019"/>
                </a:lnTo>
                <a:lnTo>
                  <a:pt x="5259070" y="541019"/>
                </a:lnTo>
                <a:lnTo>
                  <a:pt x="5294161" y="533931"/>
                </a:lnTo>
                <a:lnTo>
                  <a:pt x="5322823" y="514604"/>
                </a:lnTo>
                <a:lnTo>
                  <a:pt x="5342151" y="485941"/>
                </a:lnTo>
                <a:lnTo>
                  <a:pt x="5349240" y="450850"/>
                </a:lnTo>
                <a:lnTo>
                  <a:pt x="5349240" y="90169"/>
                </a:lnTo>
                <a:lnTo>
                  <a:pt x="5342151" y="55078"/>
                </a:lnTo>
                <a:lnTo>
                  <a:pt x="5322824" y="26416"/>
                </a:lnTo>
                <a:lnTo>
                  <a:pt x="5294161" y="7088"/>
                </a:lnTo>
                <a:lnTo>
                  <a:pt x="5259070" y="0"/>
                </a:lnTo>
                <a:close/>
              </a:path>
            </a:pathLst>
          </a:custGeom>
          <a:solidFill>
            <a:srgbClr val="DCE6F1">
              <a:alpha val="90194"/>
            </a:srgbClr>
          </a:solidFill>
        </p:spPr>
        <p:txBody>
          <a:bodyPr wrap="square" lIns="0" tIns="0" rIns="0" bIns="0" rtlCol="0"/>
          <a:lstStyle/>
          <a:p>
            <a:endParaRPr/>
          </a:p>
        </p:txBody>
      </p:sp>
      <p:sp>
        <p:nvSpPr>
          <p:cNvPr id="21" name="object 21"/>
          <p:cNvSpPr/>
          <p:nvPr/>
        </p:nvSpPr>
        <p:spPr>
          <a:xfrm>
            <a:off x="3580638" y="3126485"/>
            <a:ext cx="5349240" cy="541020"/>
          </a:xfrm>
          <a:custGeom>
            <a:avLst/>
            <a:gdLst/>
            <a:ahLst/>
            <a:cxnLst/>
            <a:rect l="l" t="t" r="r" b="b"/>
            <a:pathLst>
              <a:path w="5349240" h="541020">
                <a:moveTo>
                  <a:pt x="5349240" y="90169"/>
                </a:moveTo>
                <a:lnTo>
                  <a:pt x="5349240" y="450850"/>
                </a:lnTo>
                <a:lnTo>
                  <a:pt x="5342151" y="485941"/>
                </a:lnTo>
                <a:lnTo>
                  <a:pt x="5322823" y="514604"/>
                </a:lnTo>
                <a:lnTo>
                  <a:pt x="5294161" y="533931"/>
                </a:lnTo>
                <a:lnTo>
                  <a:pt x="5259070" y="541019"/>
                </a:lnTo>
                <a:lnTo>
                  <a:pt x="0" y="541019"/>
                </a:lnTo>
                <a:lnTo>
                  <a:pt x="0" y="0"/>
                </a:lnTo>
                <a:lnTo>
                  <a:pt x="5259070" y="0"/>
                </a:lnTo>
                <a:lnTo>
                  <a:pt x="5294161" y="7088"/>
                </a:lnTo>
                <a:lnTo>
                  <a:pt x="5322824" y="26416"/>
                </a:lnTo>
                <a:lnTo>
                  <a:pt x="5342151" y="55078"/>
                </a:lnTo>
                <a:lnTo>
                  <a:pt x="5349240" y="90169"/>
                </a:lnTo>
                <a:close/>
              </a:path>
            </a:pathLst>
          </a:custGeom>
          <a:ln w="25907">
            <a:solidFill>
              <a:srgbClr val="D0D7E8"/>
            </a:solidFill>
          </a:ln>
        </p:spPr>
        <p:txBody>
          <a:bodyPr wrap="square" lIns="0" tIns="0" rIns="0" bIns="0" rtlCol="0"/>
          <a:lstStyle/>
          <a:p>
            <a:endParaRPr/>
          </a:p>
        </p:txBody>
      </p:sp>
      <p:sp>
        <p:nvSpPr>
          <p:cNvPr id="22" name="object 22"/>
          <p:cNvSpPr txBox="1"/>
          <p:nvPr/>
        </p:nvSpPr>
        <p:spPr>
          <a:xfrm>
            <a:off x="3593591" y="3128620"/>
            <a:ext cx="5320030" cy="480059"/>
          </a:xfrm>
          <a:prstGeom prst="rect">
            <a:avLst/>
          </a:prstGeom>
        </p:spPr>
        <p:txBody>
          <a:bodyPr vert="horz" wrap="square" lIns="0" tIns="26034" rIns="0" bIns="0" rtlCol="0">
            <a:spAutoFit/>
          </a:bodyPr>
          <a:lstStyle/>
          <a:p>
            <a:pPr marL="154940" indent="-114935">
              <a:lnSpc>
                <a:spcPct val="100000"/>
              </a:lnSpc>
              <a:spcBef>
                <a:spcPts val="204"/>
              </a:spcBef>
              <a:buChar char="•"/>
              <a:tabLst>
                <a:tab pos="155575" algn="l"/>
              </a:tabLst>
            </a:pPr>
            <a:r>
              <a:rPr sz="1400" spc="-5" dirty="0">
                <a:latin typeface="Calibri"/>
                <a:cs typeface="Calibri"/>
              </a:rPr>
              <a:t>Balance remaining </a:t>
            </a:r>
            <a:r>
              <a:rPr sz="1400" dirty="0">
                <a:latin typeface="Calibri"/>
                <a:cs typeface="Calibri"/>
              </a:rPr>
              <a:t>in</a:t>
            </a:r>
            <a:r>
              <a:rPr sz="1400" spc="-15" dirty="0">
                <a:latin typeface="Calibri"/>
                <a:cs typeface="Calibri"/>
              </a:rPr>
              <a:t> </a:t>
            </a:r>
            <a:r>
              <a:rPr sz="1400" spc="-5" dirty="0">
                <a:latin typeface="Calibri"/>
                <a:cs typeface="Calibri"/>
              </a:rPr>
              <a:t>hand</a:t>
            </a:r>
            <a:endParaRPr sz="1400">
              <a:latin typeface="Calibri"/>
              <a:cs typeface="Calibri"/>
            </a:endParaRPr>
          </a:p>
          <a:p>
            <a:pPr marL="154940" indent="-114935">
              <a:lnSpc>
                <a:spcPct val="100000"/>
              </a:lnSpc>
              <a:spcBef>
                <a:spcPts val="110"/>
              </a:spcBef>
              <a:buChar char="•"/>
              <a:tabLst>
                <a:tab pos="155575" algn="l"/>
              </a:tabLst>
            </a:pPr>
            <a:r>
              <a:rPr sz="1400" dirty="0">
                <a:latin typeface="Calibri"/>
                <a:cs typeface="Calibri"/>
              </a:rPr>
              <a:t>An </a:t>
            </a:r>
            <a:r>
              <a:rPr sz="1400" spc="-10" dirty="0">
                <a:latin typeface="Calibri"/>
                <a:cs typeface="Calibri"/>
              </a:rPr>
              <a:t>a/c </a:t>
            </a:r>
            <a:r>
              <a:rPr sz="1400" spc="-5" dirty="0">
                <a:latin typeface="Calibri"/>
                <a:cs typeface="Calibri"/>
              </a:rPr>
              <a:t>or </a:t>
            </a:r>
            <a:r>
              <a:rPr sz="1400" spc="-10" dirty="0">
                <a:latin typeface="Calibri"/>
                <a:cs typeface="Calibri"/>
              </a:rPr>
              <a:t>estimate </a:t>
            </a:r>
            <a:r>
              <a:rPr sz="1400" spc="-5" dirty="0">
                <a:latin typeface="Calibri"/>
                <a:cs typeface="Calibri"/>
              </a:rPr>
              <a:t>of preliminary </a:t>
            </a:r>
            <a:r>
              <a:rPr sz="1400" spc="-10" dirty="0">
                <a:latin typeface="Calibri"/>
                <a:cs typeface="Calibri"/>
              </a:rPr>
              <a:t>expenses </a:t>
            </a:r>
            <a:r>
              <a:rPr sz="1400" spc="-5" dirty="0">
                <a:latin typeface="Calibri"/>
                <a:cs typeface="Calibri"/>
              </a:rPr>
              <a:t>of the</a:t>
            </a:r>
            <a:r>
              <a:rPr sz="1400" spc="10" dirty="0">
                <a:latin typeface="Calibri"/>
                <a:cs typeface="Calibri"/>
              </a:rPr>
              <a:t> </a:t>
            </a:r>
            <a:r>
              <a:rPr sz="1400" spc="-5" dirty="0">
                <a:latin typeface="Calibri"/>
                <a:cs typeface="Calibri"/>
              </a:rPr>
              <a:t>Co.</a:t>
            </a:r>
            <a:endParaRPr sz="1400">
              <a:latin typeface="Calibri"/>
              <a:cs typeface="Calibri"/>
            </a:endParaRPr>
          </a:p>
        </p:txBody>
      </p:sp>
      <p:sp>
        <p:nvSpPr>
          <p:cNvPr id="23" name="object 23"/>
          <p:cNvSpPr/>
          <p:nvPr/>
        </p:nvSpPr>
        <p:spPr>
          <a:xfrm>
            <a:off x="572262" y="3057905"/>
            <a:ext cx="3008630" cy="676910"/>
          </a:xfrm>
          <a:custGeom>
            <a:avLst/>
            <a:gdLst/>
            <a:ahLst/>
            <a:cxnLst/>
            <a:rect l="l" t="t" r="r" b="b"/>
            <a:pathLst>
              <a:path w="3008629" h="676910">
                <a:moveTo>
                  <a:pt x="2895600" y="0"/>
                </a:moveTo>
                <a:lnTo>
                  <a:pt x="112775" y="0"/>
                </a:lnTo>
                <a:lnTo>
                  <a:pt x="68880" y="8870"/>
                </a:lnTo>
                <a:lnTo>
                  <a:pt x="33032" y="33051"/>
                </a:lnTo>
                <a:lnTo>
                  <a:pt x="8863" y="68901"/>
                </a:lnTo>
                <a:lnTo>
                  <a:pt x="0" y="112776"/>
                </a:lnTo>
                <a:lnTo>
                  <a:pt x="0" y="563880"/>
                </a:lnTo>
                <a:lnTo>
                  <a:pt x="8863" y="607754"/>
                </a:lnTo>
                <a:lnTo>
                  <a:pt x="33032" y="643604"/>
                </a:lnTo>
                <a:lnTo>
                  <a:pt x="68880" y="667785"/>
                </a:lnTo>
                <a:lnTo>
                  <a:pt x="112775" y="676656"/>
                </a:lnTo>
                <a:lnTo>
                  <a:pt x="2895600" y="676656"/>
                </a:lnTo>
                <a:lnTo>
                  <a:pt x="2939474" y="667785"/>
                </a:lnTo>
                <a:lnTo>
                  <a:pt x="2975324" y="643604"/>
                </a:lnTo>
                <a:lnTo>
                  <a:pt x="2999505" y="607754"/>
                </a:lnTo>
                <a:lnTo>
                  <a:pt x="3008376" y="563880"/>
                </a:lnTo>
                <a:lnTo>
                  <a:pt x="3008376" y="112776"/>
                </a:lnTo>
                <a:lnTo>
                  <a:pt x="2999505" y="68901"/>
                </a:lnTo>
                <a:lnTo>
                  <a:pt x="2975324" y="33051"/>
                </a:lnTo>
                <a:lnTo>
                  <a:pt x="2939474" y="8870"/>
                </a:lnTo>
                <a:lnTo>
                  <a:pt x="2895600" y="0"/>
                </a:lnTo>
                <a:close/>
              </a:path>
            </a:pathLst>
          </a:custGeom>
          <a:solidFill>
            <a:srgbClr val="4F81BC"/>
          </a:solidFill>
        </p:spPr>
        <p:txBody>
          <a:bodyPr wrap="square" lIns="0" tIns="0" rIns="0" bIns="0" rtlCol="0"/>
          <a:lstStyle/>
          <a:p>
            <a:endParaRPr/>
          </a:p>
        </p:txBody>
      </p:sp>
      <p:sp>
        <p:nvSpPr>
          <p:cNvPr id="24" name="object 24"/>
          <p:cNvSpPr/>
          <p:nvPr/>
        </p:nvSpPr>
        <p:spPr>
          <a:xfrm>
            <a:off x="572262" y="3057905"/>
            <a:ext cx="3008630" cy="676910"/>
          </a:xfrm>
          <a:custGeom>
            <a:avLst/>
            <a:gdLst/>
            <a:ahLst/>
            <a:cxnLst/>
            <a:rect l="l" t="t" r="r" b="b"/>
            <a:pathLst>
              <a:path w="3008629" h="676910">
                <a:moveTo>
                  <a:pt x="0" y="112776"/>
                </a:moveTo>
                <a:lnTo>
                  <a:pt x="8863" y="68901"/>
                </a:lnTo>
                <a:lnTo>
                  <a:pt x="33032" y="33051"/>
                </a:lnTo>
                <a:lnTo>
                  <a:pt x="68880" y="8870"/>
                </a:lnTo>
                <a:lnTo>
                  <a:pt x="112775" y="0"/>
                </a:lnTo>
                <a:lnTo>
                  <a:pt x="2895600" y="0"/>
                </a:lnTo>
                <a:lnTo>
                  <a:pt x="2939474" y="8870"/>
                </a:lnTo>
                <a:lnTo>
                  <a:pt x="2975324" y="33051"/>
                </a:lnTo>
                <a:lnTo>
                  <a:pt x="2999505" y="68901"/>
                </a:lnTo>
                <a:lnTo>
                  <a:pt x="3008376" y="112776"/>
                </a:lnTo>
                <a:lnTo>
                  <a:pt x="3008376" y="563880"/>
                </a:lnTo>
                <a:lnTo>
                  <a:pt x="2999505" y="607754"/>
                </a:lnTo>
                <a:lnTo>
                  <a:pt x="2975324" y="643604"/>
                </a:lnTo>
                <a:lnTo>
                  <a:pt x="2939474" y="667785"/>
                </a:lnTo>
                <a:lnTo>
                  <a:pt x="2895600" y="676656"/>
                </a:lnTo>
                <a:lnTo>
                  <a:pt x="112775" y="676656"/>
                </a:lnTo>
                <a:lnTo>
                  <a:pt x="68880" y="667785"/>
                </a:lnTo>
                <a:lnTo>
                  <a:pt x="33032" y="643604"/>
                </a:lnTo>
                <a:lnTo>
                  <a:pt x="8863" y="607754"/>
                </a:lnTo>
                <a:lnTo>
                  <a:pt x="0" y="563880"/>
                </a:lnTo>
                <a:lnTo>
                  <a:pt x="0" y="112776"/>
                </a:lnTo>
                <a:close/>
              </a:path>
            </a:pathLst>
          </a:custGeom>
          <a:ln w="25908">
            <a:solidFill>
              <a:srgbClr val="FFFFFF"/>
            </a:solidFill>
          </a:ln>
        </p:spPr>
        <p:txBody>
          <a:bodyPr wrap="square" lIns="0" tIns="0" rIns="0" bIns="0" rtlCol="0"/>
          <a:lstStyle/>
          <a:p>
            <a:endParaRPr/>
          </a:p>
        </p:txBody>
      </p:sp>
      <p:sp>
        <p:nvSpPr>
          <p:cNvPr id="25" name="object 25"/>
          <p:cNvSpPr txBox="1"/>
          <p:nvPr/>
        </p:nvSpPr>
        <p:spPr>
          <a:xfrm>
            <a:off x="1336294" y="3191383"/>
            <a:ext cx="1477645" cy="345440"/>
          </a:xfrm>
          <a:prstGeom prst="rect">
            <a:avLst/>
          </a:prstGeom>
        </p:spPr>
        <p:txBody>
          <a:bodyPr vert="horz" wrap="square" lIns="0" tIns="12700" rIns="0" bIns="0" rtlCol="0">
            <a:spAutoFit/>
          </a:bodyPr>
          <a:lstStyle/>
          <a:p>
            <a:pPr marL="12700">
              <a:lnSpc>
                <a:spcPct val="100000"/>
              </a:lnSpc>
              <a:spcBef>
                <a:spcPts val="100"/>
              </a:spcBef>
            </a:pPr>
            <a:r>
              <a:rPr sz="2100" spc="-15" dirty="0">
                <a:solidFill>
                  <a:srgbClr val="FFFFFF"/>
                </a:solidFill>
                <a:latin typeface="Calibri"/>
                <a:cs typeface="Calibri"/>
              </a:rPr>
              <a:t>Payments</a:t>
            </a:r>
            <a:r>
              <a:rPr sz="2100" spc="-70" dirty="0">
                <a:solidFill>
                  <a:srgbClr val="FFFFFF"/>
                </a:solidFill>
                <a:latin typeface="Calibri"/>
                <a:cs typeface="Calibri"/>
              </a:rPr>
              <a:t> </a:t>
            </a:r>
            <a:r>
              <a:rPr sz="2100" spc="-15" dirty="0">
                <a:solidFill>
                  <a:srgbClr val="FFFFFF"/>
                </a:solidFill>
                <a:latin typeface="Calibri"/>
                <a:cs typeface="Calibri"/>
              </a:rPr>
              <a:t>a/c</a:t>
            </a:r>
            <a:endParaRPr sz="2100">
              <a:latin typeface="Calibri"/>
              <a:cs typeface="Calibri"/>
            </a:endParaRPr>
          </a:p>
        </p:txBody>
      </p:sp>
      <p:sp>
        <p:nvSpPr>
          <p:cNvPr id="26" name="object 26"/>
          <p:cNvSpPr/>
          <p:nvPr/>
        </p:nvSpPr>
        <p:spPr>
          <a:xfrm>
            <a:off x="3580638" y="3835146"/>
            <a:ext cx="5349240" cy="541020"/>
          </a:xfrm>
          <a:custGeom>
            <a:avLst/>
            <a:gdLst/>
            <a:ahLst/>
            <a:cxnLst/>
            <a:rect l="l" t="t" r="r" b="b"/>
            <a:pathLst>
              <a:path w="5349240" h="541020">
                <a:moveTo>
                  <a:pt x="5259070" y="0"/>
                </a:moveTo>
                <a:lnTo>
                  <a:pt x="0" y="0"/>
                </a:lnTo>
                <a:lnTo>
                  <a:pt x="0" y="541019"/>
                </a:lnTo>
                <a:lnTo>
                  <a:pt x="5259070" y="541019"/>
                </a:lnTo>
                <a:lnTo>
                  <a:pt x="5294161" y="533931"/>
                </a:lnTo>
                <a:lnTo>
                  <a:pt x="5322823" y="514603"/>
                </a:lnTo>
                <a:lnTo>
                  <a:pt x="5342151" y="485941"/>
                </a:lnTo>
                <a:lnTo>
                  <a:pt x="5349240" y="450849"/>
                </a:lnTo>
                <a:lnTo>
                  <a:pt x="5349240" y="90169"/>
                </a:lnTo>
                <a:lnTo>
                  <a:pt x="5342151" y="55078"/>
                </a:lnTo>
                <a:lnTo>
                  <a:pt x="5322824" y="26415"/>
                </a:lnTo>
                <a:lnTo>
                  <a:pt x="5294161" y="7088"/>
                </a:lnTo>
                <a:lnTo>
                  <a:pt x="5259070" y="0"/>
                </a:lnTo>
                <a:close/>
              </a:path>
            </a:pathLst>
          </a:custGeom>
          <a:solidFill>
            <a:srgbClr val="DCE6F1">
              <a:alpha val="90194"/>
            </a:srgbClr>
          </a:solidFill>
        </p:spPr>
        <p:txBody>
          <a:bodyPr wrap="square" lIns="0" tIns="0" rIns="0" bIns="0" rtlCol="0"/>
          <a:lstStyle/>
          <a:p>
            <a:endParaRPr/>
          </a:p>
        </p:txBody>
      </p:sp>
      <p:sp>
        <p:nvSpPr>
          <p:cNvPr id="27" name="object 27"/>
          <p:cNvSpPr/>
          <p:nvPr/>
        </p:nvSpPr>
        <p:spPr>
          <a:xfrm>
            <a:off x="3580638" y="3835146"/>
            <a:ext cx="5349240" cy="541020"/>
          </a:xfrm>
          <a:custGeom>
            <a:avLst/>
            <a:gdLst/>
            <a:ahLst/>
            <a:cxnLst/>
            <a:rect l="l" t="t" r="r" b="b"/>
            <a:pathLst>
              <a:path w="5349240" h="541020">
                <a:moveTo>
                  <a:pt x="5349240" y="90169"/>
                </a:moveTo>
                <a:lnTo>
                  <a:pt x="5349240" y="450849"/>
                </a:lnTo>
                <a:lnTo>
                  <a:pt x="5342151" y="485941"/>
                </a:lnTo>
                <a:lnTo>
                  <a:pt x="5322823" y="514603"/>
                </a:lnTo>
                <a:lnTo>
                  <a:pt x="5294161" y="533931"/>
                </a:lnTo>
                <a:lnTo>
                  <a:pt x="5259070" y="541019"/>
                </a:lnTo>
                <a:lnTo>
                  <a:pt x="0" y="541019"/>
                </a:lnTo>
                <a:lnTo>
                  <a:pt x="0" y="0"/>
                </a:lnTo>
                <a:lnTo>
                  <a:pt x="5259070" y="0"/>
                </a:lnTo>
                <a:lnTo>
                  <a:pt x="5294161" y="7088"/>
                </a:lnTo>
                <a:lnTo>
                  <a:pt x="5322824" y="26415"/>
                </a:lnTo>
                <a:lnTo>
                  <a:pt x="5342151" y="55078"/>
                </a:lnTo>
                <a:lnTo>
                  <a:pt x="5349240" y="90169"/>
                </a:lnTo>
                <a:close/>
              </a:path>
            </a:pathLst>
          </a:custGeom>
          <a:ln w="25907">
            <a:solidFill>
              <a:srgbClr val="D0D7E8"/>
            </a:solidFill>
          </a:ln>
        </p:spPr>
        <p:txBody>
          <a:bodyPr wrap="square" lIns="0" tIns="0" rIns="0" bIns="0" rtlCol="0"/>
          <a:lstStyle/>
          <a:p>
            <a:endParaRPr/>
          </a:p>
        </p:txBody>
      </p:sp>
      <p:sp>
        <p:nvSpPr>
          <p:cNvPr id="28" name="object 28"/>
          <p:cNvSpPr txBox="1"/>
          <p:nvPr/>
        </p:nvSpPr>
        <p:spPr>
          <a:xfrm>
            <a:off x="3593591" y="3867658"/>
            <a:ext cx="5320030" cy="434975"/>
          </a:xfrm>
          <a:prstGeom prst="rect">
            <a:avLst/>
          </a:prstGeom>
        </p:spPr>
        <p:txBody>
          <a:bodyPr vert="horz" wrap="square" lIns="0" tIns="34290" rIns="0" bIns="0" rtlCol="0">
            <a:spAutoFit/>
          </a:bodyPr>
          <a:lstStyle/>
          <a:p>
            <a:pPr marL="154940" marR="104775" indent="-114300">
              <a:lnSpc>
                <a:spcPts val="1540"/>
              </a:lnSpc>
              <a:spcBef>
                <a:spcPts val="270"/>
              </a:spcBef>
              <a:buChar char="•"/>
              <a:tabLst>
                <a:tab pos="155575" algn="l"/>
              </a:tabLst>
            </a:pPr>
            <a:r>
              <a:rPr sz="1400" dirty="0">
                <a:latin typeface="Calibri"/>
                <a:cs typeface="Calibri"/>
              </a:rPr>
              <a:t>Names , </a:t>
            </a:r>
            <a:r>
              <a:rPr sz="1400" spc="-5" dirty="0">
                <a:latin typeface="Calibri"/>
                <a:cs typeface="Calibri"/>
              </a:rPr>
              <a:t>address </a:t>
            </a:r>
            <a:r>
              <a:rPr sz="1400" dirty="0">
                <a:latin typeface="Calibri"/>
                <a:cs typeface="Calibri"/>
              </a:rPr>
              <a:t>&amp; </a:t>
            </a:r>
            <a:r>
              <a:rPr sz="1400" spc="-5" dirty="0">
                <a:latin typeface="Calibri"/>
                <a:cs typeface="Calibri"/>
              </a:rPr>
              <a:t>occupation of the </a:t>
            </a:r>
            <a:r>
              <a:rPr sz="1400" spc="-10" dirty="0">
                <a:latin typeface="Calibri"/>
                <a:cs typeface="Calibri"/>
              </a:rPr>
              <a:t>directors </a:t>
            </a:r>
            <a:r>
              <a:rPr sz="1400" dirty="0">
                <a:latin typeface="Calibri"/>
                <a:cs typeface="Calibri"/>
              </a:rPr>
              <a:t>, </a:t>
            </a:r>
            <a:r>
              <a:rPr sz="1400" spc="-5" dirty="0">
                <a:latin typeface="Calibri"/>
                <a:cs typeface="Calibri"/>
              </a:rPr>
              <a:t>manager </a:t>
            </a:r>
            <a:r>
              <a:rPr sz="1400" dirty="0">
                <a:latin typeface="Calibri"/>
                <a:cs typeface="Calibri"/>
              </a:rPr>
              <a:t>, </a:t>
            </a:r>
            <a:r>
              <a:rPr sz="1400" spc="-10" dirty="0">
                <a:latin typeface="Calibri"/>
                <a:cs typeface="Calibri"/>
              </a:rPr>
              <a:t>secretary </a:t>
            </a:r>
            <a:r>
              <a:rPr sz="1400" dirty="0">
                <a:latin typeface="Calibri"/>
                <a:cs typeface="Calibri"/>
              </a:rPr>
              <a:t>&amp;  </a:t>
            </a:r>
            <a:r>
              <a:rPr sz="1400" spc="-10" dirty="0">
                <a:latin typeface="Calibri"/>
                <a:cs typeface="Calibri"/>
              </a:rPr>
              <a:t>auditors</a:t>
            </a:r>
            <a:endParaRPr sz="1400">
              <a:latin typeface="Calibri"/>
              <a:cs typeface="Calibri"/>
            </a:endParaRPr>
          </a:p>
        </p:txBody>
      </p:sp>
      <p:sp>
        <p:nvSpPr>
          <p:cNvPr id="29" name="object 29"/>
          <p:cNvSpPr/>
          <p:nvPr/>
        </p:nvSpPr>
        <p:spPr>
          <a:xfrm>
            <a:off x="572262" y="3768090"/>
            <a:ext cx="3008630" cy="675640"/>
          </a:xfrm>
          <a:custGeom>
            <a:avLst/>
            <a:gdLst/>
            <a:ahLst/>
            <a:cxnLst/>
            <a:rect l="l" t="t" r="r" b="b"/>
            <a:pathLst>
              <a:path w="3008629" h="675639">
                <a:moveTo>
                  <a:pt x="2895854" y="0"/>
                </a:moveTo>
                <a:lnTo>
                  <a:pt x="112522" y="0"/>
                </a:lnTo>
                <a:lnTo>
                  <a:pt x="68724" y="8848"/>
                </a:lnTo>
                <a:lnTo>
                  <a:pt x="32958" y="32972"/>
                </a:lnTo>
                <a:lnTo>
                  <a:pt x="8842" y="68740"/>
                </a:lnTo>
                <a:lnTo>
                  <a:pt x="0" y="112522"/>
                </a:lnTo>
                <a:lnTo>
                  <a:pt x="0" y="562610"/>
                </a:lnTo>
                <a:lnTo>
                  <a:pt x="8842" y="606391"/>
                </a:lnTo>
                <a:lnTo>
                  <a:pt x="32958" y="642159"/>
                </a:lnTo>
                <a:lnTo>
                  <a:pt x="68724" y="666283"/>
                </a:lnTo>
                <a:lnTo>
                  <a:pt x="112522" y="675132"/>
                </a:lnTo>
                <a:lnTo>
                  <a:pt x="2895854" y="675132"/>
                </a:lnTo>
                <a:lnTo>
                  <a:pt x="2939635" y="666283"/>
                </a:lnTo>
                <a:lnTo>
                  <a:pt x="2975403" y="642159"/>
                </a:lnTo>
                <a:lnTo>
                  <a:pt x="2999527" y="606391"/>
                </a:lnTo>
                <a:lnTo>
                  <a:pt x="3008376" y="562610"/>
                </a:lnTo>
                <a:lnTo>
                  <a:pt x="3008376" y="112522"/>
                </a:lnTo>
                <a:lnTo>
                  <a:pt x="2999527" y="68740"/>
                </a:lnTo>
                <a:lnTo>
                  <a:pt x="2975403" y="32972"/>
                </a:lnTo>
                <a:lnTo>
                  <a:pt x="2939635" y="8848"/>
                </a:lnTo>
                <a:lnTo>
                  <a:pt x="2895854" y="0"/>
                </a:lnTo>
                <a:close/>
              </a:path>
            </a:pathLst>
          </a:custGeom>
          <a:solidFill>
            <a:srgbClr val="4F81BC"/>
          </a:solidFill>
        </p:spPr>
        <p:txBody>
          <a:bodyPr wrap="square" lIns="0" tIns="0" rIns="0" bIns="0" rtlCol="0"/>
          <a:lstStyle/>
          <a:p>
            <a:endParaRPr/>
          </a:p>
        </p:txBody>
      </p:sp>
      <p:sp>
        <p:nvSpPr>
          <p:cNvPr id="30" name="object 30"/>
          <p:cNvSpPr/>
          <p:nvPr/>
        </p:nvSpPr>
        <p:spPr>
          <a:xfrm>
            <a:off x="572262" y="3768090"/>
            <a:ext cx="3008630" cy="675640"/>
          </a:xfrm>
          <a:custGeom>
            <a:avLst/>
            <a:gdLst/>
            <a:ahLst/>
            <a:cxnLst/>
            <a:rect l="l" t="t" r="r" b="b"/>
            <a:pathLst>
              <a:path w="3008629" h="675639">
                <a:moveTo>
                  <a:pt x="0" y="112522"/>
                </a:moveTo>
                <a:lnTo>
                  <a:pt x="8842" y="68740"/>
                </a:lnTo>
                <a:lnTo>
                  <a:pt x="32958" y="32972"/>
                </a:lnTo>
                <a:lnTo>
                  <a:pt x="68724" y="8848"/>
                </a:lnTo>
                <a:lnTo>
                  <a:pt x="112522" y="0"/>
                </a:lnTo>
                <a:lnTo>
                  <a:pt x="2895854" y="0"/>
                </a:lnTo>
                <a:lnTo>
                  <a:pt x="2939635" y="8848"/>
                </a:lnTo>
                <a:lnTo>
                  <a:pt x="2975403" y="32972"/>
                </a:lnTo>
                <a:lnTo>
                  <a:pt x="2999527" y="68740"/>
                </a:lnTo>
                <a:lnTo>
                  <a:pt x="3008376" y="112522"/>
                </a:lnTo>
                <a:lnTo>
                  <a:pt x="3008376" y="562610"/>
                </a:lnTo>
                <a:lnTo>
                  <a:pt x="2999527" y="606391"/>
                </a:lnTo>
                <a:lnTo>
                  <a:pt x="2975403" y="642159"/>
                </a:lnTo>
                <a:lnTo>
                  <a:pt x="2939635" y="666283"/>
                </a:lnTo>
                <a:lnTo>
                  <a:pt x="2895854" y="675132"/>
                </a:lnTo>
                <a:lnTo>
                  <a:pt x="112522" y="675132"/>
                </a:lnTo>
                <a:lnTo>
                  <a:pt x="68724" y="666283"/>
                </a:lnTo>
                <a:lnTo>
                  <a:pt x="32958" y="642159"/>
                </a:lnTo>
                <a:lnTo>
                  <a:pt x="8842" y="606391"/>
                </a:lnTo>
                <a:lnTo>
                  <a:pt x="0" y="562610"/>
                </a:lnTo>
                <a:lnTo>
                  <a:pt x="0" y="112522"/>
                </a:lnTo>
                <a:close/>
              </a:path>
            </a:pathLst>
          </a:custGeom>
          <a:ln w="25908">
            <a:solidFill>
              <a:srgbClr val="FFFFFF"/>
            </a:solidFill>
          </a:ln>
        </p:spPr>
        <p:txBody>
          <a:bodyPr wrap="square" lIns="0" tIns="0" rIns="0" bIns="0" rtlCol="0"/>
          <a:lstStyle/>
          <a:p>
            <a:endParaRPr/>
          </a:p>
        </p:txBody>
      </p:sp>
      <p:sp>
        <p:nvSpPr>
          <p:cNvPr id="31" name="object 31"/>
          <p:cNvSpPr txBox="1"/>
          <p:nvPr/>
        </p:nvSpPr>
        <p:spPr>
          <a:xfrm>
            <a:off x="964488" y="3901185"/>
            <a:ext cx="2223770" cy="345440"/>
          </a:xfrm>
          <a:prstGeom prst="rect">
            <a:avLst/>
          </a:prstGeom>
        </p:spPr>
        <p:txBody>
          <a:bodyPr vert="horz" wrap="square" lIns="0" tIns="12700" rIns="0" bIns="0" rtlCol="0">
            <a:spAutoFit/>
          </a:bodyPr>
          <a:lstStyle/>
          <a:p>
            <a:pPr marL="12700">
              <a:lnSpc>
                <a:spcPct val="100000"/>
              </a:lnSpc>
              <a:spcBef>
                <a:spcPts val="100"/>
              </a:spcBef>
            </a:pPr>
            <a:r>
              <a:rPr sz="2100" spc="-15" dirty="0">
                <a:solidFill>
                  <a:srgbClr val="FFFFFF"/>
                </a:solidFill>
                <a:latin typeface="Calibri"/>
                <a:cs typeface="Calibri"/>
              </a:rPr>
              <a:t>Directors </a:t>
            </a:r>
            <a:r>
              <a:rPr sz="2100" dirty="0">
                <a:solidFill>
                  <a:srgbClr val="FFFFFF"/>
                </a:solidFill>
                <a:latin typeface="Calibri"/>
                <a:cs typeface="Calibri"/>
              </a:rPr>
              <a:t>&amp;</a:t>
            </a:r>
            <a:r>
              <a:rPr sz="2100" spc="-60" dirty="0">
                <a:solidFill>
                  <a:srgbClr val="FFFFFF"/>
                </a:solidFill>
                <a:latin typeface="Calibri"/>
                <a:cs typeface="Calibri"/>
              </a:rPr>
              <a:t> </a:t>
            </a:r>
            <a:r>
              <a:rPr sz="2100" spc="-10" dirty="0">
                <a:solidFill>
                  <a:srgbClr val="FFFFFF"/>
                </a:solidFill>
                <a:latin typeface="Calibri"/>
                <a:cs typeface="Calibri"/>
              </a:rPr>
              <a:t>Auditors</a:t>
            </a:r>
            <a:endParaRPr sz="2100">
              <a:latin typeface="Calibri"/>
              <a:cs typeface="Calibri"/>
            </a:endParaRPr>
          </a:p>
        </p:txBody>
      </p:sp>
      <p:sp>
        <p:nvSpPr>
          <p:cNvPr id="32" name="object 32"/>
          <p:cNvSpPr/>
          <p:nvPr/>
        </p:nvSpPr>
        <p:spPr>
          <a:xfrm>
            <a:off x="3580638" y="4545329"/>
            <a:ext cx="5349240" cy="541020"/>
          </a:xfrm>
          <a:custGeom>
            <a:avLst/>
            <a:gdLst/>
            <a:ahLst/>
            <a:cxnLst/>
            <a:rect l="l" t="t" r="r" b="b"/>
            <a:pathLst>
              <a:path w="5349240" h="541020">
                <a:moveTo>
                  <a:pt x="5259070" y="0"/>
                </a:moveTo>
                <a:lnTo>
                  <a:pt x="0" y="0"/>
                </a:lnTo>
                <a:lnTo>
                  <a:pt x="0" y="541020"/>
                </a:lnTo>
                <a:lnTo>
                  <a:pt x="5259070" y="541020"/>
                </a:lnTo>
                <a:lnTo>
                  <a:pt x="5294161" y="533931"/>
                </a:lnTo>
                <a:lnTo>
                  <a:pt x="5322823" y="514604"/>
                </a:lnTo>
                <a:lnTo>
                  <a:pt x="5342151" y="485941"/>
                </a:lnTo>
                <a:lnTo>
                  <a:pt x="5349240" y="450850"/>
                </a:lnTo>
                <a:lnTo>
                  <a:pt x="5349240" y="90170"/>
                </a:lnTo>
                <a:lnTo>
                  <a:pt x="5342151" y="55078"/>
                </a:lnTo>
                <a:lnTo>
                  <a:pt x="5322824" y="26416"/>
                </a:lnTo>
                <a:lnTo>
                  <a:pt x="5294161" y="7088"/>
                </a:lnTo>
                <a:lnTo>
                  <a:pt x="5259070" y="0"/>
                </a:lnTo>
                <a:close/>
              </a:path>
            </a:pathLst>
          </a:custGeom>
          <a:solidFill>
            <a:srgbClr val="DCE6F1">
              <a:alpha val="90194"/>
            </a:srgbClr>
          </a:solidFill>
        </p:spPr>
        <p:txBody>
          <a:bodyPr wrap="square" lIns="0" tIns="0" rIns="0" bIns="0" rtlCol="0"/>
          <a:lstStyle/>
          <a:p>
            <a:endParaRPr/>
          </a:p>
        </p:txBody>
      </p:sp>
      <p:sp>
        <p:nvSpPr>
          <p:cNvPr id="33" name="object 33"/>
          <p:cNvSpPr/>
          <p:nvPr/>
        </p:nvSpPr>
        <p:spPr>
          <a:xfrm>
            <a:off x="3580638" y="4545329"/>
            <a:ext cx="5349240" cy="541020"/>
          </a:xfrm>
          <a:custGeom>
            <a:avLst/>
            <a:gdLst/>
            <a:ahLst/>
            <a:cxnLst/>
            <a:rect l="l" t="t" r="r" b="b"/>
            <a:pathLst>
              <a:path w="5349240" h="541020">
                <a:moveTo>
                  <a:pt x="5349240" y="90170"/>
                </a:moveTo>
                <a:lnTo>
                  <a:pt x="5349240" y="450850"/>
                </a:lnTo>
                <a:lnTo>
                  <a:pt x="5342151" y="485941"/>
                </a:lnTo>
                <a:lnTo>
                  <a:pt x="5322823" y="514604"/>
                </a:lnTo>
                <a:lnTo>
                  <a:pt x="5294161" y="533931"/>
                </a:lnTo>
                <a:lnTo>
                  <a:pt x="5259070" y="541020"/>
                </a:lnTo>
                <a:lnTo>
                  <a:pt x="0" y="541020"/>
                </a:lnTo>
                <a:lnTo>
                  <a:pt x="0" y="0"/>
                </a:lnTo>
                <a:lnTo>
                  <a:pt x="5259070" y="0"/>
                </a:lnTo>
                <a:lnTo>
                  <a:pt x="5294161" y="7088"/>
                </a:lnTo>
                <a:lnTo>
                  <a:pt x="5322824" y="26416"/>
                </a:lnTo>
                <a:lnTo>
                  <a:pt x="5342151" y="55078"/>
                </a:lnTo>
                <a:lnTo>
                  <a:pt x="5349240" y="90170"/>
                </a:lnTo>
                <a:close/>
              </a:path>
            </a:pathLst>
          </a:custGeom>
          <a:ln w="25907">
            <a:solidFill>
              <a:srgbClr val="D0D7E8"/>
            </a:solidFill>
          </a:ln>
        </p:spPr>
        <p:txBody>
          <a:bodyPr wrap="square" lIns="0" tIns="0" rIns="0" bIns="0" rtlCol="0"/>
          <a:lstStyle/>
          <a:p>
            <a:endParaRPr/>
          </a:p>
        </p:txBody>
      </p:sp>
      <p:sp>
        <p:nvSpPr>
          <p:cNvPr id="34" name="object 34"/>
          <p:cNvSpPr txBox="1"/>
          <p:nvPr/>
        </p:nvSpPr>
        <p:spPr>
          <a:xfrm>
            <a:off x="3593591" y="4577334"/>
            <a:ext cx="5320030" cy="434975"/>
          </a:xfrm>
          <a:prstGeom prst="rect">
            <a:avLst/>
          </a:prstGeom>
        </p:spPr>
        <p:txBody>
          <a:bodyPr vert="horz" wrap="square" lIns="0" tIns="34290" rIns="0" bIns="0" rtlCol="0">
            <a:spAutoFit/>
          </a:bodyPr>
          <a:lstStyle/>
          <a:p>
            <a:pPr marL="154940" marR="55880" indent="-114300">
              <a:lnSpc>
                <a:spcPts val="1540"/>
              </a:lnSpc>
              <a:spcBef>
                <a:spcPts val="270"/>
              </a:spcBef>
              <a:buChar char="•"/>
              <a:tabLst>
                <a:tab pos="155575" algn="l"/>
              </a:tabLst>
            </a:pPr>
            <a:r>
              <a:rPr sz="1400" spc="-10" dirty="0">
                <a:latin typeface="Calibri"/>
                <a:cs typeface="Calibri"/>
              </a:rPr>
              <a:t>Particulars </a:t>
            </a:r>
            <a:r>
              <a:rPr sz="1400" spc="-5" dirty="0">
                <a:latin typeface="Calibri"/>
                <a:cs typeface="Calibri"/>
              </a:rPr>
              <a:t>of </a:t>
            </a:r>
            <a:r>
              <a:rPr sz="1400" spc="-10" dirty="0">
                <a:latin typeface="Calibri"/>
                <a:cs typeface="Calibri"/>
              </a:rPr>
              <a:t>any contract </a:t>
            </a:r>
            <a:r>
              <a:rPr sz="1400" dirty="0">
                <a:latin typeface="Calibri"/>
                <a:cs typeface="Calibri"/>
              </a:rPr>
              <a:t>, </a:t>
            </a:r>
            <a:r>
              <a:rPr sz="1400" spc="-5" dirty="0">
                <a:latin typeface="Calibri"/>
                <a:cs typeface="Calibri"/>
              </a:rPr>
              <a:t>which </a:t>
            </a:r>
            <a:r>
              <a:rPr sz="1400" dirty="0">
                <a:latin typeface="Calibri"/>
                <a:cs typeface="Calibri"/>
              </a:rPr>
              <a:t>is </a:t>
            </a:r>
            <a:r>
              <a:rPr sz="1400" spc="-10" dirty="0">
                <a:latin typeface="Calibri"/>
                <a:cs typeface="Calibri"/>
              </a:rPr>
              <a:t>to </a:t>
            </a:r>
            <a:r>
              <a:rPr sz="1400" spc="-5" dirty="0">
                <a:latin typeface="Calibri"/>
                <a:cs typeface="Calibri"/>
              </a:rPr>
              <a:t>be </a:t>
            </a:r>
            <a:r>
              <a:rPr sz="1400" spc="-10" dirty="0">
                <a:latin typeface="Calibri"/>
                <a:cs typeface="Calibri"/>
              </a:rPr>
              <a:t>submitted to </a:t>
            </a:r>
            <a:r>
              <a:rPr sz="1400" spc="-5" dirty="0">
                <a:latin typeface="Calibri"/>
                <a:cs typeface="Calibri"/>
              </a:rPr>
              <a:t>meeting </a:t>
            </a:r>
            <a:r>
              <a:rPr sz="1400" spc="-10" dirty="0">
                <a:latin typeface="Calibri"/>
                <a:cs typeface="Calibri"/>
              </a:rPr>
              <a:t>for </a:t>
            </a:r>
            <a:r>
              <a:rPr sz="1400" dirty="0">
                <a:latin typeface="Calibri"/>
                <a:cs typeface="Calibri"/>
              </a:rPr>
              <a:t>its  </a:t>
            </a:r>
            <a:r>
              <a:rPr sz="1400" spc="-10" dirty="0">
                <a:latin typeface="Calibri"/>
                <a:cs typeface="Calibri"/>
              </a:rPr>
              <a:t>approval</a:t>
            </a:r>
            <a:endParaRPr sz="1400">
              <a:latin typeface="Calibri"/>
              <a:cs typeface="Calibri"/>
            </a:endParaRPr>
          </a:p>
        </p:txBody>
      </p:sp>
      <p:sp>
        <p:nvSpPr>
          <p:cNvPr id="35" name="object 35"/>
          <p:cNvSpPr/>
          <p:nvPr/>
        </p:nvSpPr>
        <p:spPr>
          <a:xfrm>
            <a:off x="572262" y="4478273"/>
            <a:ext cx="3008630" cy="675640"/>
          </a:xfrm>
          <a:custGeom>
            <a:avLst/>
            <a:gdLst/>
            <a:ahLst/>
            <a:cxnLst/>
            <a:rect l="l" t="t" r="r" b="b"/>
            <a:pathLst>
              <a:path w="3008629" h="675639">
                <a:moveTo>
                  <a:pt x="2895854" y="0"/>
                </a:moveTo>
                <a:lnTo>
                  <a:pt x="112522" y="0"/>
                </a:lnTo>
                <a:lnTo>
                  <a:pt x="68724" y="8848"/>
                </a:lnTo>
                <a:lnTo>
                  <a:pt x="32958" y="32972"/>
                </a:lnTo>
                <a:lnTo>
                  <a:pt x="8842" y="68740"/>
                </a:lnTo>
                <a:lnTo>
                  <a:pt x="0" y="112521"/>
                </a:lnTo>
                <a:lnTo>
                  <a:pt x="0" y="562609"/>
                </a:lnTo>
                <a:lnTo>
                  <a:pt x="8842" y="606391"/>
                </a:lnTo>
                <a:lnTo>
                  <a:pt x="32958" y="642159"/>
                </a:lnTo>
                <a:lnTo>
                  <a:pt x="68724" y="666283"/>
                </a:lnTo>
                <a:lnTo>
                  <a:pt x="112522" y="675132"/>
                </a:lnTo>
                <a:lnTo>
                  <a:pt x="2895854" y="675132"/>
                </a:lnTo>
                <a:lnTo>
                  <a:pt x="2939635" y="666283"/>
                </a:lnTo>
                <a:lnTo>
                  <a:pt x="2975403" y="642159"/>
                </a:lnTo>
                <a:lnTo>
                  <a:pt x="2999527" y="606391"/>
                </a:lnTo>
                <a:lnTo>
                  <a:pt x="3008376" y="562609"/>
                </a:lnTo>
                <a:lnTo>
                  <a:pt x="3008376" y="112521"/>
                </a:lnTo>
                <a:lnTo>
                  <a:pt x="2999527" y="68740"/>
                </a:lnTo>
                <a:lnTo>
                  <a:pt x="2975403" y="32972"/>
                </a:lnTo>
                <a:lnTo>
                  <a:pt x="2939635" y="8848"/>
                </a:lnTo>
                <a:lnTo>
                  <a:pt x="2895854" y="0"/>
                </a:lnTo>
                <a:close/>
              </a:path>
            </a:pathLst>
          </a:custGeom>
          <a:solidFill>
            <a:srgbClr val="4F81BC"/>
          </a:solidFill>
        </p:spPr>
        <p:txBody>
          <a:bodyPr wrap="square" lIns="0" tIns="0" rIns="0" bIns="0" rtlCol="0"/>
          <a:lstStyle/>
          <a:p>
            <a:endParaRPr/>
          </a:p>
        </p:txBody>
      </p:sp>
      <p:sp>
        <p:nvSpPr>
          <p:cNvPr id="36" name="object 36"/>
          <p:cNvSpPr/>
          <p:nvPr/>
        </p:nvSpPr>
        <p:spPr>
          <a:xfrm>
            <a:off x="572262" y="4478273"/>
            <a:ext cx="3008630" cy="675640"/>
          </a:xfrm>
          <a:custGeom>
            <a:avLst/>
            <a:gdLst/>
            <a:ahLst/>
            <a:cxnLst/>
            <a:rect l="l" t="t" r="r" b="b"/>
            <a:pathLst>
              <a:path w="3008629" h="675639">
                <a:moveTo>
                  <a:pt x="0" y="112521"/>
                </a:moveTo>
                <a:lnTo>
                  <a:pt x="8842" y="68740"/>
                </a:lnTo>
                <a:lnTo>
                  <a:pt x="32958" y="32972"/>
                </a:lnTo>
                <a:lnTo>
                  <a:pt x="68724" y="8848"/>
                </a:lnTo>
                <a:lnTo>
                  <a:pt x="112522" y="0"/>
                </a:lnTo>
                <a:lnTo>
                  <a:pt x="2895854" y="0"/>
                </a:lnTo>
                <a:lnTo>
                  <a:pt x="2939635" y="8848"/>
                </a:lnTo>
                <a:lnTo>
                  <a:pt x="2975403" y="32972"/>
                </a:lnTo>
                <a:lnTo>
                  <a:pt x="2999527" y="68740"/>
                </a:lnTo>
                <a:lnTo>
                  <a:pt x="3008376" y="112521"/>
                </a:lnTo>
                <a:lnTo>
                  <a:pt x="3008376" y="562609"/>
                </a:lnTo>
                <a:lnTo>
                  <a:pt x="2999527" y="606391"/>
                </a:lnTo>
                <a:lnTo>
                  <a:pt x="2975403" y="642159"/>
                </a:lnTo>
                <a:lnTo>
                  <a:pt x="2939635" y="666283"/>
                </a:lnTo>
                <a:lnTo>
                  <a:pt x="2895854" y="675132"/>
                </a:lnTo>
                <a:lnTo>
                  <a:pt x="112522" y="675132"/>
                </a:lnTo>
                <a:lnTo>
                  <a:pt x="68724" y="666283"/>
                </a:lnTo>
                <a:lnTo>
                  <a:pt x="32958" y="642159"/>
                </a:lnTo>
                <a:lnTo>
                  <a:pt x="8842" y="606391"/>
                </a:lnTo>
                <a:lnTo>
                  <a:pt x="0" y="562609"/>
                </a:lnTo>
                <a:lnTo>
                  <a:pt x="0" y="112521"/>
                </a:lnTo>
                <a:close/>
              </a:path>
            </a:pathLst>
          </a:custGeom>
          <a:ln w="25908">
            <a:solidFill>
              <a:srgbClr val="FFFFFF"/>
            </a:solidFill>
          </a:ln>
        </p:spPr>
        <p:txBody>
          <a:bodyPr wrap="square" lIns="0" tIns="0" rIns="0" bIns="0" rtlCol="0"/>
          <a:lstStyle/>
          <a:p>
            <a:endParaRPr/>
          </a:p>
        </p:txBody>
      </p:sp>
      <p:sp>
        <p:nvSpPr>
          <p:cNvPr id="37" name="object 37"/>
          <p:cNvSpPr txBox="1"/>
          <p:nvPr/>
        </p:nvSpPr>
        <p:spPr>
          <a:xfrm>
            <a:off x="1548511" y="4610557"/>
            <a:ext cx="1056005" cy="346075"/>
          </a:xfrm>
          <a:prstGeom prst="rect">
            <a:avLst/>
          </a:prstGeom>
        </p:spPr>
        <p:txBody>
          <a:bodyPr vert="horz" wrap="square" lIns="0" tIns="12700" rIns="0" bIns="0" rtlCol="0">
            <a:spAutoFit/>
          </a:bodyPr>
          <a:lstStyle/>
          <a:p>
            <a:pPr marL="12700">
              <a:lnSpc>
                <a:spcPct val="100000"/>
              </a:lnSpc>
              <a:spcBef>
                <a:spcPts val="100"/>
              </a:spcBef>
            </a:pPr>
            <a:r>
              <a:rPr sz="2100" spc="-5" dirty="0">
                <a:solidFill>
                  <a:srgbClr val="FFFFFF"/>
                </a:solidFill>
                <a:latin typeface="Calibri"/>
                <a:cs typeface="Calibri"/>
              </a:rPr>
              <a:t>C</a:t>
            </a:r>
            <a:r>
              <a:rPr sz="2100" spc="-10" dirty="0">
                <a:solidFill>
                  <a:srgbClr val="FFFFFF"/>
                </a:solidFill>
                <a:latin typeface="Calibri"/>
                <a:cs typeface="Calibri"/>
              </a:rPr>
              <a:t>o</a:t>
            </a:r>
            <a:r>
              <a:rPr sz="2100" spc="-25" dirty="0">
                <a:solidFill>
                  <a:srgbClr val="FFFFFF"/>
                </a:solidFill>
                <a:latin typeface="Calibri"/>
                <a:cs typeface="Calibri"/>
              </a:rPr>
              <a:t>n</a:t>
            </a:r>
            <a:r>
              <a:rPr sz="2100" dirty="0">
                <a:solidFill>
                  <a:srgbClr val="FFFFFF"/>
                </a:solidFill>
                <a:latin typeface="Calibri"/>
                <a:cs typeface="Calibri"/>
              </a:rPr>
              <a:t>t</a:t>
            </a:r>
            <a:r>
              <a:rPr sz="2100" spc="-50" dirty="0">
                <a:solidFill>
                  <a:srgbClr val="FFFFFF"/>
                </a:solidFill>
                <a:latin typeface="Calibri"/>
                <a:cs typeface="Calibri"/>
              </a:rPr>
              <a:t>r</a:t>
            </a:r>
            <a:r>
              <a:rPr sz="2100" dirty="0">
                <a:solidFill>
                  <a:srgbClr val="FFFFFF"/>
                </a:solidFill>
                <a:latin typeface="Calibri"/>
                <a:cs typeface="Calibri"/>
              </a:rPr>
              <a:t>acts</a:t>
            </a:r>
            <a:endParaRPr sz="2100">
              <a:latin typeface="Calibri"/>
              <a:cs typeface="Calibri"/>
            </a:endParaRPr>
          </a:p>
        </p:txBody>
      </p:sp>
      <p:sp>
        <p:nvSpPr>
          <p:cNvPr id="38" name="object 38"/>
          <p:cNvSpPr/>
          <p:nvPr/>
        </p:nvSpPr>
        <p:spPr>
          <a:xfrm>
            <a:off x="3580638" y="5255514"/>
            <a:ext cx="5349240" cy="539750"/>
          </a:xfrm>
          <a:custGeom>
            <a:avLst/>
            <a:gdLst/>
            <a:ahLst/>
            <a:cxnLst/>
            <a:rect l="l" t="t" r="r" b="b"/>
            <a:pathLst>
              <a:path w="5349240" h="539750">
                <a:moveTo>
                  <a:pt x="5259323" y="0"/>
                </a:moveTo>
                <a:lnTo>
                  <a:pt x="0" y="0"/>
                </a:lnTo>
                <a:lnTo>
                  <a:pt x="0" y="539496"/>
                </a:lnTo>
                <a:lnTo>
                  <a:pt x="5259323" y="539496"/>
                </a:lnTo>
                <a:lnTo>
                  <a:pt x="5294322" y="532429"/>
                </a:lnTo>
                <a:lnTo>
                  <a:pt x="5322903" y="513159"/>
                </a:lnTo>
                <a:lnTo>
                  <a:pt x="5342173" y="484578"/>
                </a:lnTo>
                <a:lnTo>
                  <a:pt x="5349240" y="449580"/>
                </a:lnTo>
                <a:lnTo>
                  <a:pt x="5349240" y="89916"/>
                </a:lnTo>
                <a:lnTo>
                  <a:pt x="5342173" y="54917"/>
                </a:lnTo>
                <a:lnTo>
                  <a:pt x="5322903" y="26336"/>
                </a:lnTo>
                <a:lnTo>
                  <a:pt x="5294322" y="7066"/>
                </a:lnTo>
                <a:lnTo>
                  <a:pt x="5259323" y="0"/>
                </a:lnTo>
                <a:close/>
              </a:path>
            </a:pathLst>
          </a:custGeom>
          <a:solidFill>
            <a:srgbClr val="DCE6F1">
              <a:alpha val="90194"/>
            </a:srgbClr>
          </a:solidFill>
        </p:spPr>
        <p:txBody>
          <a:bodyPr wrap="square" lIns="0" tIns="0" rIns="0" bIns="0" rtlCol="0"/>
          <a:lstStyle/>
          <a:p>
            <a:endParaRPr/>
          </a:p>
        </p:txBody>
      </p:sp>
      <p:sp>
        <p:nvSpPr>
          <p:cNvPr id="39" name="object 39"/>
          <p:cNvSpPr/>
          <p:nvPr/>
        </p:nvSpPr>
        <p:spPr>
          <a:xfrm>
            <a:off x="3580638" y="5255514"/>
            <a:ext cx="5349240" cy="539750"/>
          </a:xfrm>
          <a:custGeom>
            <a:avLst/>
            <a:gdLst/>
            <a:ahLst/>
            <a:cxnLst/>
            <a:rect l="l" t="t" r="r" b="b"/>
            <a:pathLst>
              <a:path w="5349240" h="539750">
                <a:moveTo>
                  <a:pt x="5349240" y="89916"/>
                </a:moveTo>
                <a:lnTo>
                  <a:pt x="5349240" y="449580"/>
                </a:lnTo>
                <a:lnTo>
                  <a:pt x="5342173" y="484578"/>
                </a:lnTo>
                <a:lnTo>
                  <a:pt x="5322903" y="513159"/>
                </a:lnTo>
                <a:lnTo>
                  <a:pt x="5294322" y="532429"/>
                </a:lnTo>
                <a:lnTo>
                  <a:pt x="5259323" y="539496"/>
                </a:lnTo>
                <a:lnTo>
                  <a:pt x="0" y="539496"/>
                </a:lnTo>
                <a:lnTo>
                  <a:pt x="0" y="0"/>
                </a:lnTo>
                <a:lnTo>
                  <a:pt x="5259323" y="0"/>
                </a:lnTo>
                <a:lnTo>
                  <a:pt x="5294322" y="7066"/>
                </a:lnTo>
                <a:lnTo>
                  <a:pt x="5322903" y="26336"/>
                </a:lnTo>
                <a:lnTo>
                  <a:pt x="5342173" y="54917"/>
                </a:lnTo>
                <a:lnTo>
                  <a:pt x="5349240" y="89916"/>
                </a:lnTo>
                <a:close/>
              </a:path>
            </a:pathLst>
          </a:custGeom>
          <a:ln w="25908">
            <a:solidFill>
              <a:srgbClr val="D0D7E8"/>
            </a:solidFill>
          </a:ln>
        </p:spPr>
        <p:txBody>
          <a:bodyPr wrap="square" lIns="0" tIns="0" rIns="0" bIns="0" rtlCol="0"/>
          <a:lstStyle/>
          <a:p>
            <a:endParaRPr/>
          </a:p>
        </p:txBody>
      </p:sp>
      <p:sp>
        <p:nvSpPr>
          <p:cNvPr id="40" name="object 40"/>
          <p:cNvSpPr txBox="1"/>
          <p:nvPr/>
        </p:nvSpPr>
        <p:spPr>
          <a:xfrm>
            <a:off x="3593591" y="5384672"/>
            <a:ext cx="5320030" cy="239395"/>
          </a:xfrm>
          <a:prstGeom prst="rect">
            <a:avLst/>
          </a:prstGeom>
        </p:spPr>
        <p:txBody>
          <a:bodyPr vert="horz" wrap="square" lIns="0" tIns="12700" rIns="0" bIns="0" rtlCol="0">
            <a:spAutoFit/>
          </a:bodyPr>
          <a:lstStyle/>
          <a:p>
            <a:pPr marL="154940" indent="-114935">
              <a:lnSpc>
                <a:spcPct val="100000"/>
              </a:lnSpc>
              <a:spcBef>
                <a:spcPts val="100"/>
              </a:spcBef>
              <a:buChar char="•"/>
              <a:tabLst>
                <a:tab pos="155575" algn="l"/>
              </a:tabLst>
            </a:pPr>
            <a:r>
              <a:rPr sz="1400" spc="-10" dirty="0">
                <a:latin typeface="Calibri"/>
                <a:cs typeface="Calibri"/>
              </a:rPr>
              <a:t>Arrears </a:t>
            </a:r>
            <a:r>
              <a:rPr sz="1400" spc="-5" dirty="0">
                <a:latin typeface="Calibri"/>
                <a:cs typeface="Calibri"/>
              </a:rPr>
              <a:t>due </a:t>
            </a:r>
            <a:r>
              <a:rPr sz="1400" dirty="0">
                <a:latin typeface="Calibri"/>
                <a:cs typeface="Calibri"/>
              </a:rPr>
              <a:t>on </a:t>
            </a:r>
            <a:r>
              <a:rPr sz="1400" spc="-5" dirty="0">
                <a:latin typeface="Calibri"/>
                <a:cs typeface="Calibri"/>
              </a:rPr>
              <a:t>calls </a:t>
            </a:r>
            <a:r>
              <a:rPr sz="1400" spc="-10" dirty="0">
                <a:latin typeface="Calibri"/>
                <a:cs typeface="Calibri"/>
              </a:rPr>
              <a:t>from </a:t>
            </a:r>
            <a:r>
              <a:rPr sz="1400" spc="-5" dirty="0">
                <a:latin typeface="Calibri"/>
                <a:cs typeface="Calibri"/>
              </a:rPr>
              <a:t>every </a:t>
            </a:r>
            <a:r>
              <a:rPr sz="1400" spc="-10" dirty="0">
                <a:latin typeface="Calibri"/>
                <a:cs typeface="Calibri"/>
              </a:rPr>
              <a:t>director </a:t>
            </a:r>
            <a:r>
              <a:rPr sz="1400" dirty="0">
                <a:latin typeface="Calibri"/>
                <a:cs typeface="Calibri"/>
              </a:rPr>
              <a:t>&amp;</a:t>
            </a:r>
            <a:r>
              <a:rPr sz="1400" spc="-15" dirty="0">
                <a:latin typeface="Calibri"/>
                <a:cs typeface="Calibri"/>
              </a:rPr>
              <a:t> </a:t>
            </a:r>
            <a:r>
              <a:rPr sz="1400" spc="-5" dirty="0">
                <a:latin typeface="Calibri"/>
                <a:cs typeface="Calibri"/>
              </a:rPr>
              <a:t>manager</a:t>
            </a:r>
            <a:endParaRPr sz="1400">
              <a:latin typeface="Calibri"/>
              <a:cs typeface="Calibri"/>
            </a:endParaRPr>
          </a:p>
        </p:txBody>
      </p:sp>
      <p:sp>
        <p:nvSpPr>
          <p:cNvPr id="41" name="object 41"/>
          <p:cNvSpPr/>
          <p:nvPr/>
        </p:nvSpPr>
        <p:spPr>
          <a:xfrm>
            <a:off x="572262" y="5186934"/>
            <a:ext cx="3008630" cy="676910"/>
          </a:xfrm>
          <a:custGeom>
            <a:avLst/>
            <a:gdLst/>
            <a:ahLst/>
            <a:cxnLst/>
            <a:rect l="l" t="t" r="r" b="b"/>
            <a:pathLst>
              <a:path w="3008629" h="676910">
                <a:moveTo>
                  <a:pt x="2895600" y="0"/>
                </a:moveTo>
                <a:lnTo>
                  <a:pt x="112775" y="0"/>
                </a:lnTo>
                <a:lnTo>
                  <a:pt x="68880" y="8870"/>
                </a:lnTo>
                <a:lnTo>
                  <a:pt x="33032" y="33051"/>
                </a:lnTo>
                <a:lnTo>
                  <a:pt x="8863" y="68901"/>
                </a:lnTo>
                <a:lnTo>
                  <a:pt x="0" y="112776"/>
                </a:lnTo>
                <a:lnTo>
                  <a:pt x="0" y="563880"/>
                </a:lnTo>
                <a:lnTo>
                  <a:pt x="8863" y="607775"/>
                </a:lnTo>
                <a:lnTo>
                  <a:pt x="33032" y="643623"/>
                </a:lnTo>
                <a:lnTo>
                  <a:pt x="68880" y="667792"/>
                </a:lnTo>
                <a:lnTo>
                  <a:pt x="112775" y="676656"/>
                </a:lnTo>
                <a:lnTo>
                  <a:pt x="2895600" y="676656"/>
                </a:lnTo>
                <a:lnTo>
                  <a:pt x="2939474" y="667792"/>
                </a:lnTo>
                <a:lnTo>
                  <a:pt x="2975324" y="643623"/>
                </a:lnTo>
                <a:lnTo>
                  <a:pt x="2999505" y="607775"/>
                </a:lnTo>
                <a:lnTo>
                  <a:pt x="3008376" y="563880"/>
                </a:lnTo>
                <a:lnTo>
                  <a:pt x="3008376" y="112776"/>
                </a:lnTo>
                <a:lnTo>
                  <a:pt x="2999505" y="68901"/>
                </a:lnTo>
                <a:lnTo>
                  <a:pt x="2975324" y="33051"/>
                </a:lnTo>
                <a:lnTo>
                  <a:pt x="2939474" y="8870"/>
                </a:lnTo>
                <a:lnTo>
                  <a:pt x="2895600" y="0"/>
                </a:lnTo>
                <a:close/>
              </a:path>
            </a:pathLst>
          </a:custGeom>
          <a:solidFill>
            <a:srgbClr val="4F81BC"/>
          </a:solidFill>
        </p:spPr>
        <p:txBody>
          <a:bodyPr wrap="square" lIns="0" tIns="0" rIns="0" bIns="0" rtlCol="0"/>
          <a:lstStyle/>
          <a:p>
            <a:endParaRPr/>
          </a:p>
        </p:txBody>
      </p:sp>
      <p:sp>
        <p:nvSpPr>
          <p:cNvPr id="42" name="object 42"/>
          <p:cNvSpPr/>
          <p:nvPr/>
        </p:nvSpPr>
        <p:spPr>
          <a:xfrm>
            <a:off x="572262" y="5186934"/>
            <a:ext cx="3008630" cy="676910"/>
          </a:xfrm>
          <a:custGeom>
            <a:avLst/>
            <a:gdLst/>
            <a:ahLst/>
            <a:cxnLst/>
            <a:rect l="l" t="t" r="r" b="b"/>
            <a:pathLst>
              <a:path w="3008629" h="676910">
                <a:moveTo>
                  <a:pt x="0" y="112776"/>
                </a:moveTo>
                <a:lnTo>
                  <a:pt x="8863" y="68901"/>
                </a:lnTo>
                <a:lnTo>
                  <a:pt x="33032" y="33051"/>
                </a:lnTo>
                <a:lnTo>
                  <a:pt x="68880" y="8870"/>
                </a:lnTo>
                <a:lnTo>
                  <a:pt x="112775" y="0"/>
                </a:lnTo>
                <a:lnTo>
                  <a:pt x="2895600" y="0"/>
                </a:lnTo>
                <a:lnTo>
                  <a:pt x="2939474" y="8870"/>
                </a:lnTo>
                <a:lnTo>
                  <a:pt x="2975324" y="33051"/>
                </a:lnTo>
                <a:lnTo>
                  <a:pt x="2999505" y="68901"/>
                </a:lnTo>
                <a:lnTo>
                  <a:pt x="3008376" y="112776"/>
                </a:lnTo>
                <a:lnTo>
                  <a:pt x="3008376" y="563880"/>
                </a:lnTo>
                <a:lnTo>
                  <a:pt x="2999505" y="607775"/>
                </a:lnTo>
                <a:lnTo>
                  <a:pt x="2975324" y="643623"/>
                </a:lnTo>
                <a:lnTo>
                  <a:pt x="2939474" y="667792"/>
                </a:lnTo>
                <a:lnTo>
                  <a:pt x="2895600" y="676656"/>
                </a:lnTo>
                <a:lnTo>
                  <a:pt x="112775" y="676656"/>
                </a:lnTo>
                <a:lnTo>
                  <a:pt x="68880" y="667792"/>
                </a:lnTo>
                <a:lnTo>
                  <a:pt x="33032" y="643623"/>
                </a:lnTo>
                <a:lnTo>
                  <a:pt x="8863" y="607775"/>
                </a:lnTo>
                <a:lnTo>
                  <a:pt x="0" y="563880"/>
                </a:lnTo>
                <a:lnTo>
                  <a:pt x="0" y="112776"/>
                </a:lnTo>
                <a:close/>
              </a:path>
            </a:pathLst>
          </a:custGeom>
          <a:ln w="25908">
            <a:solidFill>
              <a:srgbClr val="FFFFFF"/>
            </a:solidFill>
          </a:ln>
        </p:spPr>
        <p:txBody>
          <a:bodyPr wrap="square" lIns="0" tIns="0" rIns="0" bIns="0" rtlCol="0"/>
          <a:lstStyle/>
          <a:p>
            <a:endParaRPr/>
          </a:p>
        </p:txBody>
      </p:sp>
      <p:sp>
        <p:nvSpPr>
          <p:cNvPr id="43" name="object 43"/>
          <p:cNvSpPr txBox="1"/>
          <p:nvPr/>
        </p:nvSpPr>
        <p:spPr>
          <a:xfrm>
            <a:off x="1264666" y="5320690"/>
            <a:ext cx="1624330"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FFFFFF"/>
                </a:solidFill>
                <a:latin typeface="Calibri"/>
                <a:cs typeface="Calibri"/>
              </a:rPr>
              <a:t>Arrears </a:t>
            </a:r>
            <a:r>
              <a:rPr sz="2100" spc="-5" dirty="0">
                <a:solidFill>
                  <a:srgbClr val="FFFFFF"/>
                </a:solidFill>
                <a:latin typeface="Calibri"/>
                <a:cs typeface="Calibri"/>
              </a:rPr>
              <a:t>of</a:t>
            </a:r>
            <a:r>
              <a:rPr sz="2100" spc="-75" dirty="0">
                <a:solidFill>
                  <a:srgbClr val="FFFFFF"/>
                </a:solidFill>
                <a:latin typeface="Calibri"/>
                <a:cs typeface="Calibri"/>
              </a:rPr>
              <a:t> </a:t>
            </a:r>
            <a:r>
              <a:rPr sz="2100" spc="-5" dirty="0">
                <a:solidFill>
                  <a:srgbClr val="FFFFFF"/>
                </a:solidFill>
                <a:latin typeface="Calibri"/>
                <a:cs typeface="Calibri"/>
              </a:rPr>
              <a:t>calls</a:t>
            </a:r>
            <a:endParaRPr sz="2100">
              <a:latin typeface="Calibri"/>
              <a:cs typeface="Calibri"/>
            </a:endParaRPr>
          </a:p>
        </p:txBody>
      </p:sp>
      <p:sp>
        <p:nvSpPr>
          <p:cNvPr id="44" name="object 44"/>
          <p:cNvSpPr/>
          <p:nvPr/>
        </p:nvSpPr>
        <p:spPr>
          <a:xfrm>
            <a:off x="3580638" y="5964173"/>
            <a:ext cx="5349240" cy="541020"/>
          </a:xfrm>
          <a:custGeom>
            <a:avLst/>
            <a:gdLst/>
            <a:ahLst/>
            <a:cxnLst/>
            <a:rect l="l" t="t" r="r" b="b"/>
            <a:pathLst>
              <a:path w="5349240" h="541020">
                <a:moveTo>
                  <a:pt x="5259070" y="0"/>
                </a:moveTo>
                <a:lnTo>
                  <a:pt x="0" y="0"/>
                </a:lnTo>
                <a:lnTo>
                  <a:pt x="0" y="541019"/>
                </a:lnTo>
                <a:lnTo>
                  <a:pt x="5259070" y="541019"/>
                </a:lnTo>
                <a:lnTo>
                  <a:pt x="5294161" y="533933"/>
                </a:lnTo>
                <a:lnTo>
                  <a:pt x="5322823" y="514608"/>
                </a:lnTo>
                <a:lnTo>
                  <a:pt x="5342151" y="485947"/>
                </a:lnTo>
                <a:lnTo>
                  <a:pt x="5349240" y="450849"/>
                </a:lnTo>
                <a:lnTo>
                  <a:pt x="5349240" y="90169"/>
                </a:lnTo>
                <a:lnTo>
                  <a:pt x="5342151" y="55072"/>
                </a:lnTo>
                <a:lnTo>
                  <a:pt x="5322824" y="26411"/>
                </a:lnTo>
                <a:lnTo>
                  <a:pt x="5294161" y="7086"/>
                </a:lnTo>
                <a:lnTo>
                  <a:pt x="5259070" y="0"/>
                </a:lnTo>
                <a:close/>
              </a:path>
            </a:pathLst>
          </a:custGeom>
          <a:solidFill>
            <a:srgbClr val="DCE6F1">
              <a:alpha val="90194"/>
            </a:srgbClr>
          </a:solidFill>
        </p:spPr>
        <p:txBody>
          <a:bodyPr wrap="square" lIns="0" tIns="0" rIns="0" bIns="0" rtlCol="0"/>
          <a:lstStyle/>
          <a:p>
            <a:endParaRPr/>
          </a:p>
        </p:txBody>
      </p:sp>
      <p:sp>
        <p:nvSpPr>
          <p:cNvPr id="45" name="object 45"/>
          <p:cNvSpPr/>
          <p:nvPr/>
        </p:nvSpPr>
        <p:spPr>
          <a:xfrm>
            <a:off x="3580638" y="5964173"/>
            <a:ext cx="5349240" cy="541020"/>
          </a:xfrm>
          <a:custGeom>
            <a:avLst/>
            <a:gdLst/>
            <a:ahLst/>
            <a:cxnLst/>
            <a:rect l="l" t="t" r="r" b="b"/>
            <a:pathLst>
              <a:path w="5349240" h="541020">
                <a:moveTo>
                  <a:pt x="5349240" y="90169"/>
                </a:moveTo>
                <a:lnTo>
                  <a:pt x="5349240" y="450849"/>
                </a:lnTo>
                <a:lnTo>
                  <a:pt x="5342151" y="485947"/>
                </a:lnTo>
                <a:lnTo>
                  <a:pt x="5322823" y="514608"/>
                </a:lnTo>
                <a:lnTo>
                  <a:pt x="5294161" y="533933"/>
                </a:lnTo>
                <a:lnTo>
                  <a:pt x="5259070" y="541019"/>
                </a:lnTo>
                <a:lnTo>
                  <a:pt x="0" y="541019"/>
                </a:lnTo>
                <a:lnTo>
                  <a:pt x="0" y="0"/>
                </a:lnTo>
                <a:lnTo>
                  <a:pt x="5259070" y="0"/>
                </a:lnTo>
                <a:lnTo>
                  <a:pt x="5294161" y="7086"/>
                </a:lnTo>
                <a:lnTo>
                  <a:pt x="5322824" y="26411"/>
                </a:lnTo>
                <a:lnTo>
                  <a:pt x="5342151" y="55072"/>
                </a:lnTo>
                <a:lnTo>
                  <a:pt x="5349240" y="90169"/>
                </a:lnTo>
                <a:close/>
              </a:path>
            </a:pathLst>
          </a:custGeom>
          <a:ln w="25907">
            <a:solidFill>
              <a:srgbClr val="D0D7E8"/>
            </a:solidFill>
          </a:ln>
        </p:spPr>
        <p:txBody>
          <a:bodyPr wrap="square" lIns="0" tIns="0" rIns="0" bIns="0" rtlCol="0"/>
          <a:lstStyle/>
          <a:p>
            <a:endParaRPr/>
          </a:p>
        </p:txBody>
      </p:sp>
      <p:sp>
        <p:nvSpPr>
          <p:cNvPr id="46" name="object 46"/>
          <p:cNvSpPr txBox="1"/>
          <p:nvPr/>
        </p:nvSpPr>
        <p:spPr>
          <a:xfrm>
            <a:off x="3593591" y="5996736"/>
            <a:ext cx="5320030" cy="434975"/>
          </a:xfrm>
          <a:prstGeom prst="rect">
            <a:avLst/>
          </a:prstGeom>
        </p:spPr>
        <p:txBody>
          <a:bodyPr vert="horz" wrap="square" lIns="0" tIns="12700" rIns="0" bIns="0" rtlCol="0">
            <a:spAutoFit/>
          </a:bodyPr>
          <a:lstStyle/>
          <a:p>
            <a:pPr marL="154940" indent="-114935">
              <a:lnSpc>
                <a:spcPts val="1610"/>
              </a:lnSpc>
              <a:spcBef>
                <a:spcPts val="100"/>
              </a:spcBef>
              <a:buChar char="•"/>
              <a:tabLst>
                <a:tab pos="155575" algn="l"/>
              </a:tabLst>
            </a:pPr>
            <a:r>
              <a:rPr sz="1400" spc="-5" dirty="0">
                <a:latin typeface="Calibri"/>
                <a:cs typeface="Calibri"/>
              </a:rPr>
              <a:t>The particulars of </a:t>
            </a:r>
            <a:r>
              <a:rPr sz="1400" spc="-10" dirty="0">
                <a:latin typeface="Calibri"/>
                <a:cs typeface="Calibri"/>
              </a:rPr>
              <a:t>any </a:t>
            </a:r>
            <a:r>
              <a:rPr sz="1400" spc="-5" dirty="0">
                <a:latin typeface="Calibri"/>
                <a:cs typeface="Calibri"/>
              </a:rPr>
              <a:t>commission or </a:t>
            </a:r>
            <a:r>
              <a:rPr sz="1400" spc="-15" dirty="0">
                <a:latin typeface="Calibri"/>
                <a:cs typeface="Calibri"/>
              </a:rPr>
              <a:t>brokerage </a:t>
            </a:r>
            <a:r>
              <a:rPr sz="1400" spc="-5" dirty="0">
                <a:latin typeface="Calibri"/>
                <a:cs typeface="Calibri"/>
              </a:rPr>
              <a:t>paid on </a:t>
            </a:r>
            <a:r>
              <a:rPr sz="1400" spc="-10" dirty="0">
                <a:latin typeface="Calibri"/>
                <a:cs typeface="Calibri"/>
              </a:rPr>
              <a:t>shares</a:t>
            </a:r>
            <a:r>
              <a:rPr sz="1400" spc="-5" dirty="0">
                <a:latin typeface="Calibri"/>
                <a:cs typeface="Calibri"/>
              </a:rPr>
              <a:t> or</a:t>
            </a:r>
            <a:endParaRPr sz="1400">
              <a:latin typeface="Calibri"/>
              <a:cs typeface="Calibri"/>
            </a:endParaRPr>
          </a:p>
          <a:p>
            <a:pPr marL="154940">
              <a:lnSpc>
                <a:spcPts val="1610"/>
              </a:lnSpc>
            </a:pPr>
            <a:r>
              <a:rPr sz="1400" spc="-10" dirty="0">
                <a:latin typeface="Calibri"/>
                <a:cs typeface="Calibri"/>
              </a:rPr>
              <a:t>debentures to </a:t>
            </a:r>
            <a:r>
              <a:rPr sz="1400" spc="-15" dirty="0">
                <a:latin typeface="Calibri"/>
                <a:cs typeface="Calibri"/>
              </a:rPr>
              <a:t>any </a:t>
            </a:r>
            <a:r>
              <a:rPr sz="1400" spc="-10" dirty="0">
                <a:latin typeface="Calibri"/>
                <a:cs typeface="Calibri"/>
              </a:rPr>
              <a:t>director </a:t>
            </a:r>
            <a:r>
              <a:rPr sz="1400" dirty="0">
                <a:latin typeface="Calibri"/>
                <a:cs typeface="Calibri"/>
              </a:rPr>
              <a:t>or</a:t>
            </a:r>
            <a:r>
              <a:rPr sz="1400" spc="35" dirty="0">
                <a:latin typeface="Calibri"/>
                <a:cs typeface="Calibri"/>
              </a:rPr>
              <a:t> </a:t>
            </a:r>
            <a:r>
              <a:rPr sz="1400" spc="-25" dirty="0">
                <a:latin typeface="Calibri"/>
                <a:cs typeface="Calibri"/>
              </a:rPr>
              <a:t>manager.</a:t>
            </a:r>
            <a:endParaRPr sz="1400">
              <a:latin typeface="Calibri"/>
              <a:cs typeface="Calibri"/>
            </a:endParaRPr>
          </a:p>
        </p:txBody>
      </p:sp>
      <p:sp>
        <p:nvSpPr>
          <p:cNvPr id="47" name="object 47"/>
          <p:cNvSpPr/>
          <p:nvPr/>
        </p:nvSpPr>
        <p:spPr>
          <a:xfrm>
            <a:off x="572262" y="5897117"/>
            <a:ext cx="3008630" cy="675640"/>
          </a:xfrm>
          <a:custGeom>
            <a:avLst/>
            <a:gdLst/>
            <a:ahLst/>
            <a:cxnLst/>
            <a:rect l="l" t="t" r="r" b="b"/>
            <a:pathLst>
              <a:path w="3008629" h="675640">
                <a:moveTo>
                  <a:pt x="2895854" y="0"/>
                </a:moveTo>
                <a:lnTo>
                  <a:pt x="112522" y="0"/>
                </a:lnTo>
                <a:lnTo>
                  <a:pt x="68724" y="8842"/>
                </a:lnTo>
                <a:lnTo>
                  <a:pt x="32958" y="32958"/>
                </a:lnTo>
                <a:lnTo>
                  <a:pt x="8842" y="68724"/>
                </a:lnTo>
                <a:lnTo>
                  <a:pt x="0" y="112521"/>
                </a:lnTo>
                <a:lnTo>
                  <a:pt x="0" y="562609"/>
                </a:lnTo>
                <a:lnTo>
                  <a:pt x="8842" y="606407"/>
                </a:lnTo>
                <a:lnTo>
                  <a:pt x="32958" y="642173"/>
                </a:lnTo>
                <a:lnTo>
                  <a:pt x="68724" y="666289"/>
                </a:lnTo>
                <a:lnTo>
                  <a:pt x="112522" y="675131"/>
                </a:lnTo>
                <a:lnTo>
                  <a:pt x="2895854" y="675131"/>
                </a:lnTo>
                <a:lnTo>
                  <a:pt x="2939635" y="666289"/>
                </a:lnTo>
                <a:lnTo>
                  <a:pt x="2975403" y="642173"/>
                </a:lnTo>
                <a:lnTo>
                  <a:pt x="2999527" y="606407"/>
                </a:lnTo>
                <a:lnTo>
                  <a:pt x="3008376" y="562609"/>
                </a:lnTo>
                <a:lnTo>
                  <a:pt x="3008376" y="112521"/>
                </a:lnTo>
                <a:lnTo>
                  <a:pt x="2999527" y="68724"/>
                </a:lnTo>
                <a:lnTo>
                  <a:pt x="2975403" y="32958"/>
                </a:lnTo>
                <a:lnTo>
                  <a:pt x="2939635" y="8842"/>
                </a:lnTo>
                <a:lnTo>
                  <a:pt x="2895854" y="0"/>
                </a:lnTo>
                <a:close/>
              </a:path>
            </a:pathLst>
          </a:custGeom>
          <a:solidFill>
            <a:srgbClr val="4F81BC"/>
          </a:solidFill>
        </p:spPr>
        <p:txBody>
          <a:bodyPr wrap="square" lIns="0" tIns="0" rIns="0" bIns="0" rtlCol="0"/>
          <a:lstStyle/>
          <a:p>
            <a:endParaRPr/>
          </a:p>
        </p:txBody>
      </p:sp>
      <p:sp>
        <p:nvSpPr>
          <p:cNvPr id="48" name="object 48"/>
          <p:cNvSpPr/>
          <p:nvPr/>
        </p:nvSpPr>
        <p:spPr>
          <a:xfrm>
            <a:off x="572262" y="5897117"/>
            <a:ext cx="3008630" cy="675640"/>
          </a:xfrm>
          <a:custGeom>
            <a:avLst/>
            <a:gdLst/>
            <a:ahLst/>
            <a:cxnLst/>
            <a:rect l="l" t="t" r="r" b="b"/>
            <a:pathLst>
              <a:path w="3008629" h="675640">
                <a:moveTo>
                  <a:pt x="0" y="112521"/>
                </a:moveTo>
                <a:lnTo>
                  <a:pt x="8842" y="68724"/>
                </a:lnTo>
                <a:lnTo>
                  <a:pt x="32958" y="32958"/>
                </a:lnTo>
                <a:lnTo>
                  <a:pt x="68724" y="8842"/>
                </a:lnTo>
                <a:lnTo>
                  <a:pt x="112522" y="0"/>
                </a:lnTo>
                <a:lnTo>
                  <a:pt x="2895854" y="0"/>
                </a:lnTo>
                <a:lnTo>
                  <a:pt x="2939635" y="8842"/>
                </a:lnTo>
                <a:lnTo>
                  <a:pt x="2975403" y="32958"/>
                </a:lnTo>
                <a:lnTo>
                  <a:pt x="2999527" y="68724"/>
                </a:lnTo>
                <a:lnTo>
                  <a:pt x="3008376" y="112521"/>
                </a:lnTo>
                <a:lnTo>
                  <a:pt x="3008376" y="562609"/>
                </a:lnTo>
                <a:lnTo>
                  <a:pt x="2999527" y="606407"/>
                </a:lnTo>
                <a:lnTo>
                  <a:pt x="2975403" y="642173"/>
                </a:lnTo>
                <a:lnTo>
                  <a:pt x="2939635" y="666289"/>
                </a:lnTo>
                <a:lnTo>
                  <a:pt x="2895854" y="675131"/>
                </a:lnTo>
                <a:lnTo>
                  <a:pt x="112522" y="675131"/>
                </a:lnTo>
                <a:lnTo>
                  <a:pt x="68724" y="666289"/>
                </a:lnTo>
                <a:lnTo>
                  <a:pt x="32958" y="642173"/>
                </a:lnTo>
                <a:lnTo>
                  <a:pt x="8842" y="606407"/>
                </a:lnTo>
                <a:lnTo>
                  <a:pt x="0" y="562609"/>
                </a:lnTo>
                <a:lnTo>
                  <a:pt x="0" y="112521"/>
                </a:lnTo>
                <a:close/>
              </a:path>
            </a:pathLst>
          </a:custGeom>
          <a:ln w="25908">
            <a:solidFill>
              <a:srgbClr val="FFFFFF"/>
            </a:solidFill>
          </a:ln>
        </p:spPr>
        <p:txBody>
          <a:bodyPr wrap="square" lIns="0" tIns="0" rIns="0" bIns="0" rtlCol="0"/>
          <a:lstStyle/>
          <a:p>
            <a:endParaRPr/>
          </a:p>
        </p:txBody>
      </p:sp>
      <p:sp>
        <p:nvSpPr>
          <p:cNvPr id="49" name="object 49"/>
          <p:cNvSpPr txBox="1"/>
          <p:nvPr/>
        </p:nvSpPr>
        <p:spPr>
          <a:xfrm>
            <a:off x="681024" y="6030569"/>
            <a:ext cx="2788920"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FFFFFF"/>
                </a:solidFill>
                <a:latin typeface="Calibri"/>
                <a:cs typeface="Calibri"/>
              </a:rPr>
              <a:t>Commission </a:t>
            </a:r>
            <a:r>
              <a:rPr sz="2100" spc="-5" dirty="0">
                <a:solidFill>
                  <a:srgbClr val="FFFFFF"/>
                </a:solidFill>
                <a:latin typeface="Calibri"/>
                <a:cs typeface="Calibri"/>
              </a:rPr>
              <a:t>or</a:t>
            </a:r>
            <a:r>
              <a:rPr sz="2100" spc="-35" dirty="0">
                <a:solidFill>
                  <a:srgbClr val="FFFFFF"/>
                </a:solidFill>
                <a:latin typeface="Calibri"/>
                <a:cs typeface="Calibri"/>
              </a:rPr>
              <a:t> </a:t>
            </a:r>
            <a:r>
              <a:rPr sz="2100" spc="-20" dirty="0">
                <a:solidFill>
                  <a:srgbClr val="FFFFFF"/>
                </a:solidFill>
                <a:latin typeface="Calibri"/>
                <a:cs typeface="Calibri"/>
              </a:rPr>
              <a:t>Brokerage</a:t>
            </a:r>
            <a:endParaRPr sz="21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4401" y="253111"/>
            <a:ext cx="5774690" cy="696595"/>
          </a:xfrm>
          <a:prstGeom prst="rect">
            <a:avLst/>
          </a:prstGeom>
        </p:spPr>
        <p:txBody>
          <a:bodyPr vert="horz" wrap="square" lIns="0" tIns="12700" rIns="0" bIns="0" rtlCol="0">
            <a:spAutoFit/>
          </a:bodyPr>
          <a:lstStyle/>
          <a:p>
            <a:pPr marL="12700">
              <a:lnSpc>
                <a:spcPct val="100000"/>
              </a:lnSpc>
              <a:spcBef>
                <a:spcPts val="100"/>
              </a:spcBef>
            </a:pPr>
            <a:r>
              <a:rPr spc="-5" dirty="0"/>
              <a:t>Consequences </a:t>
            </a:r>
            <a:r>
              <a:rPr dirty="0"/>
              <a:t>of</a:t>
            </a:r>
            <a:r>
              <a:rPr spc="-90" dirty="0"/>
              <a:t> </a:t>
            </a:r>
            <a:r>
              <a:rPr spc="-20" dirty="0"/>
              <a:t>Default</a:t>
            </a:r>
          </a:p>
        </p:txBody>
      </p:sp>
      <p:sp>
        <p:nvSpPr>
          <p:cNvPr id="3" name="object 3"/>
          <p:cNvSpPr/>
          <p:nvPr/>
        </p:nvSpPr>
        <p:spPr>
          <a:xfrm>
            <a:off x="572262" y="1852422"/>
            <a:ext cx="8308975" cy="1571625"/>
          </a:xfrm>
          <a:custGeom>
            <a:avLst/>
            <a:gdLst/>
            <a:ahLst/>
            <a:cxnLst/>
            <a:rect l="l" t="t" r="r" b="b"/>
            <a:pathLst>
              <a:path w="8308975" h="1571625">
                <a:moveTo>
                  <a:pt x="0" y="1571243"/>
                </a:moveTo>
                <a:lnTo>
                  <a:pt x="8308848" y="1571243"/>
                </a:lnTo>
                <a:lnTo>
                  <a:pt x="8308848" y="0"/>
                </a:lnTo>
                <a:lnTo>
                  <a:pt x="0" y="0"/>
                </a:lnTo>
                <a:lnTo>
                  <a:pt x="0" y="1571243"/>
                </a:lnTo>
                <a:close/>
              </a:path>
            </a:pathLst>
          </a:custGeom>
          <a:ln w="25908">
            <a:solidFill>
              <a:srgbClr val="938953"/>
            </a:solidFill>
          </a:ln>
        </p:spPr>
        <p:txBody>
          <a:bodyPr wrap="square" lIns="0" tIns="0" rIns="0" bIns="0" rtlCol="0"/>
          <a:lstStyle/>
          <a:p>
            <a:endParaRPr/>
          </a:p>
        </p:txBody>
      </p:sp>
      <p:sp>
        <p:nvSpPr>
          <p:cNvPr id="4" name="object 4"/>
          <p:cNvSpPr/>
          <p:nvPr/>
        </p:nvSpPr>
        <p:spPr>
          <a:xfrm>
            <a:off x="1041653" y="1415033"/>
            <a:ext cx="5817235" cy="1033780"/>
          </a:xfrm>
          <a:custGeom>
            <a:avLst/>
            <a:gdLst/>
            <a:ahLst/>
            <a:cxnLst/>
            <a:rect l="l" t="t" r="r" b="b"/>
            <a:pathLst>
              <a:path w="5817234" h="1033780">
                <a:moveTo>
                  <a:pt x="5644896" y="0"/>
                </a:moveTo>
                <a:lnTo>
                  <a:pt x="172212" y="0"/>
                </a:lnTo>
                <a:lnTo>
                  <a:pt x="126431" y="6150"/>
                </a:lnTo>
                <a:lnTo>
                  <a:pt x="85293" y="23509"/>
                </a:lnTo>
                <a:lnTo>
                  <a:pt x="50439" y="50434"/>
                </a:lnTo>
                <a:lnTo>
                  <a:pt x="23511" y="85287"/>
                </a:lnTo>
                <a:lnTo>
                  <a:pt x="6151" y="126426"/>
                </a:lnTo>
                <a:lnTo>
                  <a:pt x="0" y="172212"/>
                </a:lnTo>
                <a:lnTo>
                  <a:pt x="0" y="861060"/>
                </a:lnTo>
                <a:lnTo>
                  <a:pt x="6151" y="906845"/>
                </a:lnTo>
                <a:lnTo>
                  <a:pt x="23511" y="947984"/>
                </a:lnTo>
                <a:lnTo>
                  <a:pt x="50439" y="982837"/>
                </a:lnTo>
                <a:lnTo>
                  <a:pt x="85293" y="1009762"/>
                </a:lnTo>
                <a:lnTo>
                  <a:pt x="126431" y="1027121"/>
                </a:lnTo>
                <a:lnTo>
                  <a:pt x="172212" y="1033271"/>
                </a:lnTo>
                <a:lnTo>
                  <a:pt x="5644896" y="1033271"/>
                </a:lnTo>
                <a:lnTo>
                  <a:pt x="5690681" y="1027121"/>
                </a:lnTo>
                <a:lnTo>
                  <a:pt x="5731820" y="1009762"/>
                </a:lnTo>
                <a:lnTo>
                  <a:pt x="5766673" y="982837"/>
                </a:lnTo>
                <a:lnTo>
                  <a:pt x="5793598" y="947984"/>
                </a:lnTo>
                <a:lnTo>
                  <a:pt x="5810957" y="906845"/>
                </a:lnTo>
                <a:lnTo>
                  <a:pt x="5817108" y="861060"/>
                </a:lnTo>
                <a:lnTo>
                  <a:pt x="5817108" y="172212"/>
                </a:lnTo>
                <a:lnTo>
                  <a:pt x="5810957" y="126426"/>
                </a:lnTo>
                <a:lnTo>
                  <a:pt x="5793598" y="85287"/>
                </a:lnTo>
                <a:lnTo>
                  <a:pt x="5766673" y="50434"/>
                </a:lnTo>
                <a:lnTo>
                  <a:pt x="5731820" y="23509"/>
                </a:lnTo>
                <a:lnTo>
                  <a:pt x="5690681" y="6150"/>
                </a:lnTo>
                <a:lnTo>
                  <a:pt x="5644896" y="0"/>
                </a:lnTo>
                <a:close/>
              </a:path>
            </a:pathLst>
          </a:custGeom>
          <a:solidFill>
            <a:srgbClr val="4F81BC"/>
          </a:solidFill>
        </p:spPr>
        <p:txBody>
          <a:bodyPr wrap="square" lIns="0" tIns="0" rIns="0" bIns="0" rtlCol="0"/>
          <a:lstStyle/>
          <a:p>
            <a:endParaRPr/>
          </a:p>
        </p:txBody>
      </p:sp>
      <p:sp>
        <p:nvSpPr>
          <p:cNvPr id="5" name="object 5"/>
          <p:cNvSpPr/>
          <p:nvPr/>
        </p:nvSpPr>
        <p:spPr>
          <a:xfrm>
            <a:off x="1041653" y="1415033"/>
            <a:ext cx="5817235" cy="1033780"/>
          </a:xfrm>
          <a:custGeom>
            <a:avLst/>
            <a:gdLst/>
            <a:ahLst/>
            <a:cxnLst/>
            <a:rect l="l" t="t" r="r" b="b"/>
            <a:pathLst>
              <a:path w="5817234" h="1033780">
                <a:moveTo>
                  <a:pt x="0" y="172212"/>
                </a:moveTo>
                <a:lnTo>
                  <a:pt x="6151" y="126426"/>
                </a:lnTo>
                <a:lnTo>
                  <a:pt x="23511" y="85287"/>
                </a:lnTo>
                <a:lnTo>
                  <a:pt x="50439" y="50434"/>
                </a:lnTo>
                <a:lnTo>
                  <a:pt x="85293" y="23509"/>
                </a:lnTo>
                <a:lnTo>
                  <a:pt x="126431" y="6150"/>
                </a:lnTo>
                <a:lnTo>
                  <a:pt x="172212" y="0"/>
                </a:lnTo>
                <a:lnTo>
                  <a:pt x="5644896" y="0"/>
                </a:lnTo>
                <a:lnTo>
                  <a:pt x="5690681" y="6150"/>
                </a:lnTo>
                <a:lnTo>
                  <a:pt x="5731820" y="23509"/>
                </a:lnTo>
                <a:lnTo>
                  <a:pt x="5766673" y="50434"/>
                </a:lnTo>
                <a:lnTo>
                  <a:pt x="5793598" y="85287"/>
                </a:lnTo>
                <a:lnTo>
                  <a:pt x="5810957" y="126426"/>
                </a:lnTo>
                <a:lnTo>
                  <a:pt x="5817108" y="172212"/>
                </a:lnTo>
                <a:lnTo>
                  <a:pt x="5817108" y="861060"/>
                </a:lnTo>
                <a:lnTo>
                  <a:pt x="5810957" y="906845"/>
                </a:lnTo>
                <a:lnTo>
                  <a:pt x="5793598" y="947984"/>
                </a:lnTo>
                <a:lnTo>
                  <a:pt x="5766673" y="982837"/>
                </a:lnTo>
                <a:lnTo>
                  <a:pt x="5731820" y="1009762"/>
                </a:lnTo>
                <a:lnTo>
                  <a:pt x="5690681" y="1027121"/>
                </a:lnTo>
                <a:lnTo>
                  <a:pt x="5644896" y="1033271"/>
                </a:lnTo>
                <a:lnTo>
                  <a:pt x="172212" y="1033271"/>
                </a:lnTo>
                <a:lnTo>
                  <a:pt x="126431" y="1027121"/>
                </a:lnTo>
                <a:lnTo>
                  <a:pt x="85293" y="1009762"/>
                </a:lnTo>
                <a:lnTo>
                  <a:pt x="50439" y="982837"/>
                </a:lnTo>
                <a:lnTo>
                  <a:pt x="23511" y="947984"/>
                </a:lnTo>
                <a:lnTo>
                  <a:pt x="6151" y="906845"/>
                </a:lnTo>
                <a:lnTo>
                  <a:pt x="0" y="861060"/>
                </a:lnTo>
                <a:lnTo>
                  <a:pt x="0" y="172212"/>
                </a:lnTo>
                <a:close/>
              </a:path>
            </a:pathLst>
          </a:custGeom>
          <a:ln w="25908">
            <a:solidFill>
              <a:srgbClr val="FFFFFF"/>
            </a:solidFill>
          </a:ln>
        </p:spPr>
        <p:txBody>
          <a:bodyPr wrap="square" lIns="0" tIns="0" rIns="0" bIns="0" rtlCol="0"/>
          <a:lstStyle/>
          <a:p>
            <a:endParaRPr/>
          </a:p>
        </p:txBody>
      </p:sp>
      <p:sp>
        <p:nvSpPr>
          <p:cNvPr id="6" name="object 6"/>
          <p:cNvSpPr txBox="1"/>
          <p:nvPr/>
        </p:nvSpPr>
        <p:spPr>
          <a:xfrm>
            <a:off x="1203756" y="1625854"/>
            <a:ext cx="6292215" cy="1617980"/>
          </a:xfrm>
          <a:prstGeom prst="rect">
            <a:avLst/>
          </a:prstGeom>
        </p:spPr>
        <p:txBody>
          <a:bodyPr vert="horz" wrap="square" lIns="0" tIns="13335" rIns="0" bIns="0" rtlCol="0">
            <a:spAutoFit/>
          </a:bodyPr>
          <a:lstStyle/>
          <a:p>
            <a:pPr marL="107950">
              <a:lnSpc>
                <a:spcPct val="100000"/>
              </a:lnSpc>
              <a:spcBef>
                <a:spcPts val="105"/>
              </a:spcBef>
            </a:pPr>
            <a:r>
              <a:rPr sz="3200" b="1" dirty="0">
                <a:solidFill>
                  <a:srgbClr val="FFFFFF"/>
                </a:solidFill>
                <a:latin typeface="Calibri"/>
                <a:cs typeface="Calibri"/>
              </a:rPr>
              <a:t>1) Liable </a:t>
            </a:r>
            <a:r>
              <a:rPr sz="3200" b="1" spc="-20" dirty="0">
                <a:solidFill>
                  <a:srgbClr val="FFFFFF"/>
                </a:solidFill>
                <a:latin typeface="Calibri"/>
                <a:cs typeface="Calibri"/>
              </a:rPr>
              <a:t>for </a:t>
            </a:r>
            <a:r>
              <a:rPr sz="3200" b="1" spc="-5" dirty="0">
                <a:solidFill>
                  <a:srgbClr val="FFFFFF"/>
                </a:solidFill>
                <a:latin typeface="Calibri"/>
                <a:cs typeface="Calibri"/>
              </a:rPr>
              <a:t>fine </a:t>
            </a:r>
            <a:r>
              <a:rPr sz="3200" b="1" dirty="0">
                <a:solidFill>
                  <a:srgbClr val="FFFFFF"/>
                </a:solidFill>
                <a:latin typeface="Calibri"/>
                <a:cs typeface="Calibri"/>
              </a:rPr>
              <a:t>[ Sec</a:t>
            </a:r>
            <a:r>
              <a:rPr sz="3200" b="1" spc="-5" dirty="0">
                <a:solidFill>
                  <a:srgbClr val="FFFFFF"/>
                </a:solidFill>
                <a:latin typeface="Calibri"/>
                <a:cs typeface="Calibri"/>
              </a:rPr>
              <a:t> </a:t>
            </a:r>
            <a:r>
              <a:rPr sz="3200" b="1" dirty="0">
                <a:solidFill>
                  <a:srgbClr val="FFFFFF"/>
                </a:solidFill>
                <a:latin typeface="Calibri"/>
                <a:cs typeface="Calibri"/>
              </a:rPr>
              <a:t>165(9)]</a:t>
            </a:r>
            <a:endParaRPr sz="3200">
              <a:latin typeface="Calibri"/>
              <a:cs typeface="Calibri"/>
            </a:endParaRPr>
          </a:p>
          <a:p>
            <a:pPr>
              <a:lnSpc>
                <a:spcPct val="100000"/>
              </a:lnSpc>
              <a:spcBef>
                <a:spcPts val="5"/>
              </a:spcBef>
            </a:pPr>
            <a:endParaRPr sz="3000">
              <a:latin typeface="Times New Roman"/>
              <a:cs typeface="Times New Roman"/>
            </a:endParaRPr>
          </a:p>
          <a:p>
            <a:pPr marL="240665" marR="5080" indent="-228600">
              <a:lnSpc>
                <a:spcPts val="2640"/>
              </a:lnSpc>
              <a:spcBef>
                <a:spcPts val="5"/>
              </a:spcBef>
              <a:buChar char="•"/>
              <a:tabLst>
                <a:tab pos="241300" algn="l"/>
              </a:tabLst>
            </a:pPr>
            <a:r>
              <a:rPr sz="2400" dirty="0">
                <a:latin typeface="Calibri"/>
                <a:cs typeface="Calibri"/>
              </a:rPr>
              <a:t>Up </a:t>
            </a:r>
            <a:r>
              <a:rPr sz="2400" spc="-10" dirty="0">
                <a:latin typeface="Calibri"/>
                <a:cs typeface="Calibri"/>
              </a:rPr>
              <a:t>to </a:t>
            </a:r>
            <a:r>
              <a:rPr sz="2400" spc="-5" dirty="0">
                <a:latin typeface="Calibri"/>
                <a:cs typeface="Calibri"/>
              </a:rPr>
              <a:t>Rs.5,000 </a:t>
            </a:r>
            <a:r>
              <a:rPr sz="2400" spc="-15" dirty="0">
                <a:latin typeface="Calibri"/>
                <a:cs typeface="Calibri"/>
              </a:rPr>
              <a:t>to company </a:t>
            </a:r>
            <a:r>
              <a:rPr sz="2400" dirty="0">
                <a:latin typeface="Calibri"/>
                <a:cs typeface="Calibri"/>
              </a:rPr>
              <a:t>&amp; </a:t>
            </a:r>
            <a:r>
              <a:rPr sz="2400" spc="-5" dirty="0">
                <a:latin typeface="Calibri"/>
                <a:cs typeface="Calibri"/>
              </a:rPr>
              <a:t>every </a:t>
            </a:r>
            <a:r>
              <a:rPr sz="2400" spc="-10" dirty="0">
                <a:latin typeface="Calibri"/>
                <a:cs typeface="Calibri"/>
              </a:rPr>
              <a:t>officer </a:t>
            </a:r>
            <a:r>
              <a:rPr sz="2400" spc="-5" dirty="0">
                <a:latin typeface="Calibri"/>
                <a:cs typeface="Calibri"/>
              </a:rPr>
              <a:t>of </a:t>
            </a:r>
            <a:r>
              <a:rPr sz="2400" dirty="0">
                <a:latin typeface="Calibri"/>
                <a:cs typeface="Calibri"/>
              </a:rPr>
              <a:t>the  </a:t>
            </a:r>
            <a:r>
              <a:rPr sz="2400" spc="-15" dirty="0">
                <a:latin typeface="Calibri"/>
                <a:cs typeface="Calibri"/>
              </a:rPr>
              <a:t>company </a:t>
            </a:r>
            <a:r>
              <a:rPr sz="2400" dirty="0">
                <a:latin typeface="Calibri"/>
                <a:cs typeface="Calibri"/>
              </a:rPr>
              <a:t>who is in</a:t>
            </a:r>
            <a:r>
              <a:rPr sz="2400" spc="10" dirty="0">
                <a:latin typeface="Calibri"/>
                <a:cs typeface="Calibri"/>
              </a:rPr>
              <a:t> </a:t>
            </a:r>
            <a:r>
              <a:rPr sz="2400" spc="-15" dirty="0">
                <a:latin typeface="Calibri"/>
                <a:cs typeface="Calibri"/>
              </a:rPr>
              <a:t>default</a:t>
            </a:r>
            <a:endParaRPr sz="2400">
              <a:latin typeface="Calibri"/>
              <a:cs typeface="Calibri"/>
            </a:endParaRPr>
          </a:p>
        </p:txBody>
      </p:sp>
      <p:sp>
        <p:nvSpPr>
          <p:cNvPr id="7" name="object 7"/>
          <p:cNvSpPr/>
          <p:nvPr/>
        </p:nvSpPr>
        <p:spPr>
          <a:xfrm>
            <a:off x="572262" y="4129278"/>
            <a:ext cx="8308975" cy="1323340"/>
          </a:xfrm>
          <a:custGeom>
            <a:avLst/>
            <a:gdLst/>
            <a:ahLst/>
            <a:cxnLst/>
            <a:rect l="l" t="t" r="r" b="b"/>
            <a:pathLst>
              <a:path w="8308975" h="1323339">
                <a:moveTo>
                  <a:pt x="0" y="1322832"/>
                </a:moveTo>
                <a:lnTo>
                  <a:pt x="8308848" y="1322832"/>
                </a:lnTo>
                <a:lnTo>
                  <a:pt x="8308848" y="0"/>
                </a:lnTo>
                <a:lnTo>
                  <a:pt x="0" y="0"/>
                </a:lnTo>
                <a:lnTo>
                  <a:pt x="0" y="1322832"/>
                </a:lnTo>
                <a:close/>
              </a:path>
            </a:pathLst>
          </a:custGeom>
          <a:ln w="25907">
            <a:solidFill>
              <a:srgbClr val="938953"/>
            </a:solidFill>
          </a:ln>
        </p:spPr>
        <p:txBody>
          <a:bodyPr wrap="square" lIns="0" tIns="0" rIns="0" bIns="0" rtlCol="0"/>
          <a:lstStyle/>
          <a:p>
            <a:endParaRPr/>
          </a:p>
        </p:txBody>
      </p:sp>
      <p:sp>
        <p:nvSpPr>
          <p:cNvPr id="8" name="object 8"/>
          <p:cNvSpPr/>
          <p:nvPr/>
        </p:nvSpPr>
        <p:spPr>
          <a:xfrm>
            <a:off x="988313" y="3612641"/>
            <a:ext cx="5815965" cy="1033780"/>
          </a:xfrm>
          <a:custGeom>
            <a:avLst/>
            <a:gdLst/>
            <a:ahLst/>
            <a:cxnLst/>
            <a:rect l="l" t="t" r="r" b="b"/>
            <a:pathLst>
              <a:path w="5815965" h="1033779">
                <a:moveTo>
                  <a:pt x="5643371" y="0"/>
                </a:moveTo>
                <a:lnTo>
                  <a:pt x="172212" y="0"/>
                </a:lnTo>
                <a:lnTo>
                  <a:pt x="126431" y="6150"/>
                </a:lnTo>
                <a:lnTo>
                  <a:pt x="85293" y="23509"/>
                </a:lnTo>
                <a:lnTo>
                  <a:pt x="50439" y="50434"/>
                </a:lnTo>
                <a:lnTo>
                  <a:pt x="23511" y="85287"/>
                </a:lnTo>
                <a:lnTo>
                  <a:pt x="6151" y="126426"/>
                </a:lnTo>
                <a:lnTo>
                  <a:pt x="0" y="172211"/>
                </a:lnTo>
                <a:lnTo>
                  <a:pt x="0" y="861059"/>
                </a:lnTo>
                <a:lnTo>
                  <a:pt x="6151" y="906845"/>
                </a:lnTo>
                <a:lnTo>
                  <a:pt x="23511" y="947984"/>
                </a:lnTo>
                <a:lnTo>
                  <a:pt x="50439" y="982837"/>
                </a:lnTo>
                <a:lnTo>
                  <a:pt x="85293" y="1009762"/>
                </a:lnTo>
                <a:lnTo>
                  <a:pt x="126431" y="1027121"/>
                </a:lnTo>
                <a:lnTo>
                  <a:pt x="172212" y="1033271"/>
                </a:lnTo>
                <a:lnTo>
                  <a:pt x="5643371" y="1033271"/>
                </a:lnTo>
                <a:lnTo>
                  <a:pt x="5689157" y="1027121"/>
                </a:lnTo>
                <a:lnTo>
                  <a:pt x="5730296" y="1009762"/>
                </a:lnTo>
                <a:lnTo>
                  <a:pt x="5765149" y="982837"/>
                </a:lnTo>
                <a:lnTo>
                  <a:pt x="5792074" y="947984"/>
                </a:lnTo>
                <a:lnTo>
                  <a:pt x="5809433" y="906845"/>
                </a:lnTo>
                <a:lnTo>
                  <a:pt x="5815584" y="861059"/>
                </a:lnTo>
                <a:lnTo>
                  <a:pt x="5815584" y="172211"/>
                </a:lnTo>
                <a:lnTo>
                  <a:pt x="5809433" y="126426"/>
                </a:lnTo>
                <a:lnTo>
                  <a:pt x="5792074" y="85287"/>
                </a:lnTo>
                <a:lnTo>
                  <a:pt x="5765149" y="50434"/>
                </a:lnTo>
                <a:lnTo>
                  <a:pt x="5730296" y="23509"/>
                </a:lnTo>
                <a:lnTo>
                  <a:pt x="5689157" y="6150"/>
                </a:lnTo>
                <a:lnTo>
                  <a:pt x="5643371" y="0"/>
                </a:lnTo>
                <a:close/>
              </a:path>
            </a:pathLst>
          </a:custGeom>
          <a:solidFill>
            <a:srgbClr val="4F81BC"/>
          </a:solidFill>
        </p:spPr>
        <p:txBody>
          <a:bodyPr wrap="square" lIns="0" tIns="0" rIns="0" bIns="0" rtlCol="0"/>
          <a:lstStyle/>
          <a:p>
            <a:endParaRPr/>
          </a:p>
        </p:txBody>
      </p:sp>
      <p:sp>
        <p:nvSpPr>
          <p:cNvPr id="9" name="object 9"/>
          <p:cNvSpPr/>
          <p:nvPr/>
        </p:nvSpPr>
        <p:spPr>
          <a:xfrm>
            <a:off x="988313" y="3612641"/>
            <a:ext cx="5815965" cy="1033780"/>
          </a:xfrm>
          <a:custGeom>
            <a:avLst/>
            <a:gdLst/>
            <a:ahLst/>
            <a:cxnLst/>
            <a:rect l="l" t="t" r="r" b="b"/>
            <a:pathLst>
              <a:path w="5815965" h="1033779">
                <a:moveTo>
                  <a:pt x="0" y="172211"/>
                </a:moveTo>
                <a:lnTo>
                  <a:pt x="6151" y="126426"/>
                </a:lnTo>
                <a:lnTo>
                  <a:pt x="23511" y="85287"/>
                </a:lnTo>
                <a:lnTo>
                  <a:pt x="50439" y="50434"/>
                </a:lnTo>
                <a:lnTo>
                  <a:pt x="85293" y="23509"/>
                </a:lnTo>
                <a:lnTo>
                  <a:pt x="126431" y="6150"/>
                </a:lnTo>
                <a:lnTo>
                  <a:pt x="172212" y="0"/>
                </a:lnTo>
                <a:lnTo>
                  <a:pt x="5643371" y="0"/>
                </a:lnTo>
                <a:lnTo>
                  <a:pt x="5689157" y="6150"/>
                </a:lnTo>
                <a:lnTo>
                  <a:pt x="5730296" y="23509"/>
                </a:lnTo>
                <a:lnTo>
                  <a:pt x="5765149" y="50434"/>
                </a:lnTo>
                <a:lnTo>
                  <a:pt x="5792074" y="85287"/>
                </a:lnTo>
                <a:lnTo>
                  <a:pt x="5809433" y="126426"/>
                </a:lnTo>
                <a:lnTo>
                  <a:pt x="5815584" y="172211"/>
                </a:lnTo>
                <a:lnTo>
                  <a:pt x="5815584" y="861059"/>
                </a:lnTo>
                <a:lnTo>
                  <a:pt x="5809433" y="906845"/>
                </a:lnTo>
                <a:lnTo>
                  <a:pt x="5792074" y="947984"/>
                </a:lnTo>
                <a:lnTo>
                  <a:pt x="5765149" y="982837"/>
                </a:lnTo>
                <a:lnTo>
                  <a:pt x="5730296" y="1009762"/>
                </a:lnTo>
                <a:lnTo>
                  <a:pt x="5689157" y="1027121"/>
                </a:lnTo>
                <a:lnTo>
                  <a:pt x="5643371" y="1033271"/>
                </a:lnTo>
                <a:lnTo>
                  <a:pt x="172212" y="1033271"/>
                </a:lnTo>
                <a:lnTo>
                  <a:pt x="126431" y="1027121"/>
                </a:lnTo>
                <a:lnTo>
                  <a:pt x="85293" y="1009762"/>
                </a:lnTo>
                <a:lnTo>
                  <a:pt x="50439" y="982837"/>
                </a:lnTo>
                <a:lnTo>
                  <a:pt x="23511" y="947984"/>
                </a:lnTo>
                <a:lnTo>
                  <a:pt x="6151" y="906845"/>
                </a:lnTo>
                <a:lnTo>
                  <a:pt x="0" y="861059"/>
                </a:lnTo>
                <a:lnTo>
                  <a:pt x="0" y="172211"/>
                </a:lnTo>
                <a:close/>
              </a:path>
            </a:pathLst>
          </a:custGeom>
          <a:ln w="25908">
            <a:solidFill>
              <a:srgbClr val="FFFFFF"/>
            </a:solidFill>
          </a:ln>
        </p:spPr>
        <p:txBody>
          <a:bodyPr wrap="square" lIns="0" tIns="0" rIns="0" bIns="0" rtlCol="0"/>
          <a:lstStyle/>
          <a:p>
            <a:endParaRPr/>
          </a:p>
        </p:txBody>
      </p:sp>
      <p:sp>
        <p:nvSpPr>
          <p:cNvPr id="10" name="object 10"/>
          <p:cNvSpPr txBox="1"/>
          <p:nvPr/>
        </p:nvSpPr>
        <p:spPr>
          <a:xfrm>
            <a:off x="1203756" y="3823208"/>
            <a:ext cx="6851650" cy="1414780"/>
          </a:xfrm>
          <a:prstGeom prst="rect">
            <a:avLst/>
          </a:prstGeom>
        </p:spPr>
        <p:txBody>
          <a:bodyPr vert="horz" wrap="square" lIns="0" tIns="12700" rIns="0" bIns="0" rtlCol="0">
            <a:spAutoFit/>
          </a:bodyPr>
          <a:lstStyle/>
          <a:p>
            <a:pPr marL="53340">
              <a:lnSpc>
                <a:spcPct val="100000"/>
              </a:lnSpc>
              <a:spcBef>
                <a:spcPts val="100"/>
              </a:spcBef>
            </a:pPr>
            <a:r>
              <a:rPr sz="3200" b="1" dirty="0">
                <a:solidFill>
                  <a:srgbClr val="FFFFFF"/>
                </a:solidFill>
                <a:latin typeface="Calibri"/>
                <a:cs typeface="Calibri"/>
              </a:rPr>
              <a:t>2) </a:t>
            </a:r>
            <a:r>
              <a:rPr sz="3200" b="1" spc="-5" dirty="0">
                <a:solidFill>
                  <a:srgbClr val="FFFFFF"/>
                </a:solidFill>
                <a:latin typeface="Calibri"/>
                <a:cs typeface="Calibri"/>
              </a:rPr>
              <a:t>Winding </a:t>
            </a:r>
            <a:r>
              <a:rPr sz="3200" b="1" dirty="0">
                <a:solidFill>
                  <a:srgbClr val="FFFFFF"/>
                </a:solidFill>
                <a:latin typeface="Calibri"/>
                <a:cs typeface="Calibri"/>
              </a:rPr>
              <a:t>Up [ Sec</a:t>
            </a:r>
            <a:r>
              <a:rPr sz="3200" b="1" spc="-25" dirty="0">
                <a:solidFill>
                  <a:srgbClr val="FFFFFF"/>
                </a:solidFill>
                <a:latin typeface="Calibri"/>
                <a:cs typeface="Calibri"/>
              </a:rPr>
              <a:t> </a:t>
            </a:r>
            <a:r>
              <a:rPr sz="3200" b="1" spc="-5" dirty="0">
                <a:solidFill>
                  <a:srgbClr val="FFFFFF"/>
                </a:solidFill>
                <a:latin typeface="Calibri"/>
                <a:cs typeface="Calibri"/>
              </a:rPr>
              <a:t>433(b)]</a:t>
            </a:r>
            <a:endParaRPr sz="3200">
              <a:latin typeface="Calibri"/>
              <a:cs typeface="Calibri"/>
            </a:endParaRPr>
          </a:p>
          <a:p>
            <a:pPr>
              <a:lnSpc>
                <a:spcPct val="100000"/>
              </a:lnSpc>
            </a:pPr>
            <a:endParaRPr sz="3250">
              <a:latin typeface="Times New Roman"/>
              <a:cs typeface="Times New Roman"/>
            </a:endParaRPr>
          </a:p>
          <a:p>
            <a:pPr marL="299085" indent="-287020">
              <a:lnSpc>
                <a:spcPct val="100000"/>
              </a:lnSpc>
              <a:buChar char="•"/>
              <a:tabLst>
                <a:tab pos="299720" algn="l"/>
              </a:tabLst>
            </a:pPr>
            <a:r>
              <a:rPr sz="2800" spc="-5" dirty="0">
                <a:latin typeface="Calibri"/>
                <a:cs typeface="Calibri"/>
              </a:rPr>
              <a:t>The </a:t>
            </a:r>
            <a:r>
              <a:rPr sz="2800" spc="-10" dirty="0">
                <a:latin typeface="Calibri"/>
                <a:cs typeface="Calibri"/>
              </a:rPr>
              <a:t>court </a:t>
            </a:r>
            <a:r>
              <a:rPr sz="2800" spc="-20" dirty="0">
                <a:latin typeface="Calibri"/>
                <a:cs typeface="Calibri"/>
              </a:rPr>
              <a:t>may </a:t>
            </a:r>
            <a:r>
              <a:rPr sz="2800" spc="-15" dirty="0">
                <a:latin typeface="Calibri"/>
                <a:cs typeface="Calibri"/>
              </a:rPr>
              <a:t>order to </a:t>
            </a:r>
            <a:r>
              <a:rPr sz="2800" spc="-5" dirty="0">
                <a:latin typeface="Calibri"/>
                <a:cs typeface="Calibri"/>
              </a:rPr>
              <a:t>wind up the</a:t>
            </a:r>
            <a:r>
              <a:rPr sz="2800" spc="95" dirty="0">
                <a:latin typeface="Calibri"/>
                <a:cs typeface="Calibri"/>
              </a:rPr>
              <a:t> </a:t>
            </a:r>
            <a:r>
              <a:rPr sz="2800" spc="-15" dirty="0">
                <a:latin typeface="Calibri"/>
                <a:cs typeface="Calibri"/>
              </a:rPr>
              <a:t>company</a:t>
            </a:r>
            <a:endParaRPr sz="2800">
              <a:latin typeface="Calibri"/>
              <a:cs typeface="Calibri"/>
            </a:endParaRPr>
          </a:p>
        </p:txBody>
      </p:sp>
      <p:sp>
        <p:nvSpPr>
          <p:cNvPr id="11" name="object 11"/>
          <p:cNvSpPr/>
          <p:nvPr/>
        </p:nvSpPr>
        <p:spPr>
          <a:xfrm>
            <a:off x="8573261" y="6215634"/>
            <a:ext cx="428625" cy="485140"/>
          </a:xfrm>
          <a:custGeom>
            <a:avLst/>
            <a:gdLst/>
            <a:ahLst/>
            <a:cxnLst/>
            <a:rect l="l" t="t" r="r" b="b"/>
            <a:pathLst>
              <a:path w="428625" h="485140">
                <a:moveTo>
                  <a:pt x="214122" y="0"/>
                </a:moveTo>
                <a:lnTo>
                  <a:pt x="214122" y="121157"/>
                </a:lnTo>
                <a:lnTo>
                  <a:pt x="0" y="121157"/>
                </a:lnTo>
                <a:lnTo>
                  <a:pt x="0" y="363473"/>
                </a:lnTo>
                <a:lnTo>
                  <a:pt x="214122" y="363473"/>
                </a:lnTo>
                <a:lnTo>
                  <a:pt x="214122" y="484631"/>
                </a:lnTo>
                <a:lnTo>
                  <a:pt x="428244" y="242315"/>
                </a:lnTo>
                <a:lnTo>
                  <a:pt x="214122" y="0"/>
                </a:lnTo>
                <a:close/>
              </a:path>
            </a:pathLst>
          </a:custGeom>
          <a:solidFill>
            <a:srgbClr val="4F81BC"/>
          </a:solidFill>
        </p:spPr>
        <p:txBody>
          <a:bodyPr wrap="square" lIns="0" tIns="0" rIns="0" bIns="0" rtlCol="0"/>
          <a:lstStyle/>
          <a:p>
            <a:endParaRPr/>
          </a:p>
        </p:txBody>
      </p:sp>
      <p:sp>
        <p:nvSpPr>
          <p:cNvPr id="12" name="object 12"/>
          <p:cNvSpPr/>
          <p:nvPr/>
        </p:nvSpPr>
        <p:spPr>
          <a:xfrm>
            <a:off x="8573261" y="6215634"/>
            <a:ext cx="428625" cy="485140"/>
          </a:xfrm>
          <a:custGeom>
            <a:avLst/>
            <a:gdLst/>
            <a:ahLst/>
            <a:cxnLst/>
            <a:rect l="l" t="t" r="r" b="b"/>
            <a:pathLst>
              <a:path w="428625" h="485140">
                <a:moveTo>
                  <a:pt x="0" y="121157"/>
                </a:moveTo>
                <a:lnTo>
                  <a:pt x="214122" y="121157"/>
                </a:lnTo>
                <a:lnTo>
                  <a:pt x="214122" y="0"/>
                </a:lnTo>
                <a:lnTo>
                  <a:pt x="428244" y="242315"/>
                </a:lnTo>
                <a:lnTo>
                  <a:pt x="214122" y="484631"/>
                </a:lnTo>
                <a:lnTo>
                  <a:pt x="214122" y="363473"/>
                </a:lnTo>
                <a:lnTo>
                  <a:pt x="0" y="363473"/>
                </a:lnTo>
                <a:lnTo>
                  <a:pt x="0" y="121157"/>
                </a:lnTo>
                <a:close/>
              </a:path>
            </a:pathLst>
          </a:custGeom>
          <a:ln w="25908">
            <a:solidFill>
              <a:srgbClr val="385D89"/>
            </a:solidFill>
          </a:ln>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2381" rIns="0" bIns="0" rtlCol="0">
            <a:spAutoFit/>
          </a:bodyPr>
          <a:lstStyle/>
          <a:p>
            <a:pPr marL="1768475" marR="5080" indent="-1399540">
              <a:lnSpc>
                <a:spcPct val="100000"/>
              </a:lnSpc>
              <a:spcBef>
                <a:spcPts val="95"/>
              </a:spcBef>
            </a:pPr>
            <a:r>
              <a:rPr sz="4000" spc="-15" dirty="0"/>
              <a:t>Extra-Ordinary </a:t>
            </a:r>
            <a:r>
              <a:rPr sz="4000" spc="-20" dirty="0"/>
              <a:t>General </a:t>
            </a:r>
            <a:r>
              <a:rPr sz="4000" spc="-10" dirty="0"/>
              <a:t>Meeting  </a:t>
            </a:r>
            <a:r>
              <a:rPr sz="4000" spc="-5" dirty="0"/>
              <a:t>(Section 98 </a:t>
            </a:r>
            <a:r>
              <a:rPr sz="4000" spc="-20" dirty="0"/>
              <a:t>to</a:t>
            </a:r>
            <a:r>
              <a:rPr sz="4000" spc="20" dirty="0"/>
              <a:t> </a:t>
            </a:r>
            <a:r>
              <a:rPr sz="4000" spc="-5" dirty="0"/>
              <a:t>100)</a:t>
            </a:r>
            <a:endParaRPr sz="4000"/>
          </a:p>
        </p:txBody>
      </p:sp>
      <p:sp>
        <p:nvSpPr>
          <p:cNvPr id="3" name="object 3"/>
          <p:cNvSpPr txBox="1"/>
          <p:nvPr/>
        </p:nvSpPr>
        <p:spPr>
          <a:xfrm>
            <a:off x="364642" y="1476136"/>
            <a:ext cx="8460740" cy="4302760"/>
          </a:xfrm>
          <a:prstGeom prst="rect">
            <a:avLst/>
          </a:prstGeom>
        </p:spPr>
        <p:txBody>
          <a:bodyPr vert="horz" wrap="square" lIns="0" tIns="154940" rIns="0" bIns="0" rtlCol="0">
            <a:spAutoFit/>
          </a:bodyPr>
          <a:lstStyle/>
          <a:p>
            <a:pPr marL="288290">
              <a:lnSpc>
                <a:spcPct val="100000"/>
              </a:lnSpc>
              <a:spcBef>
                <a:spcPts val="1220"/>
              </a:spcBef>
            </a:pPr>
            <a:r>
              <a:rPr sz="4000" b="1" spc="-10" dirty="0">
                <a:latin typeface="Calibri"/>
                <a:cs typeface="Calibri"/>
              </a:rPr>
              <a:t>INTRODUCTION </a:t>
            </a:r>
            <a:r>
              <a:rPr sz="4000" b="1" spc="-5" dirty="0">
                <a:latin typeface="Calibri"/>
                <a:cs typeface="Calibri"/>
              </a:rPr>
              <a:t>:</a:t>
            </a:r>
            <a:endParaRPr sz="4000">
              <a:latin typeface="Calibri"/>
              <a:cs typeface="Calibri"/>
            </a:endParaRPr>
          </a:p>
          <a:p>
            <a:pPr marL="355600" marR="45720" indent="-342900">
              <a:lnSpc>
                <a:spcPct val="100000"/>
              </a:lnSpc>
              <a:spcBef>
                <a:spcPts val="675"/>
              </a:spcBef>
              <a:buFont typeface="Arial"/>
              <a:buChar char="•"/>
              <a:tabLst>
                <a:tab pos="354965" algn="l"/>
                <a:tab pos="355600" algn="l"/>
              </a:tabLst>
            </a:pPr>
            <a:r>
              <a:rPr sz="2400" spc="-5" dirty="0">
                <a:latin typeface="Calibri"/>
                <a:cs typeface="Calibri"/>
              </a:rPr>
              <a:t>Sometimes, </a:t>
            </a:r>
            <a:r>
              <a:rPr sz="2400" spc="-20" dirty="0">
                <a:latin typeface="Calibri"/>
                <a:cs typeface="Calibri"/>
              </a:rPr>
              <a:t>matters </a:t>
            </a:r>
            <a:r>
              <a:rPr sz="2400" spc="-5" dirty="0">
                <a:latin typeface="Calibri"/>
                <a:cs typeface="Calibri"/>
              </a:rPr>
              <a:t>requiring immediate </a:t>
            </a:r>
            <a:r>
              <a:rPr sz="2400" spc="-10" dirty="0">
                <a:latin typeface="Calibri"/>
                <a:cs typeface="Calibri"/>
              </a:rPr>
              <a:t>consideration by  </a:t>
            </a:r>
            <a:r>
              <a:rPr sz="2400" spc="-5" dirty="0">
                <a:latin typeface="Calibri"/>
                <a:cs typeface="Calibri"/>
              </a:rPr>
              <a:t>members </a:t>
            </a:r>
            <a:r>
              <a:rPr sz="2400" spc="-15" dirty="0">
                <a:latin typeface="Calibri"/>
                <a:cs typeface="Calibri"/>
              </a:rPr>
              <a:t>may </a:t>
            </a:r>
            <a:r>
              <a:rPr sz="2400" spc="-10" dirty="0">
                <a:latin typeface="Calibri"/>
                <a:cs typeface="Calibri"/>
              </a:rPr>
              <a:t>crop </a:t>
            </a:r>
            <a:r>
              <a:rPr sz="2400" spc="-5" dirty="0">
                <a:latin typeface="Calibri"/>
                <a:cs typeface="Calibri"/>
              </a:rPr>
              <a:t>up whose </a:t>
            </a:r>
            <a:r>
              <a:rPr sz="2400" spc="-10" dirty="0">
                <a:latin typeface="Calibri"/>
                <a:cs typeface="Calibri"/>
              </a:rPr>
              <a:t>consideration </a:t>
            </a:r>
            <a:r>
              <a:rPr sz="2400" spc="-5" dirty="0">
                <a:latin typeface="Calibri"/>
                <a:cs typeface="Calibri"/>
              </a:rPr>
              <a:t>cannot be </a:t>
            </a:r>
            <a:r>
              <a:rPr sz="2400" spc="-20" dirty="0">
                <a:latin typeface="Calibri"/>
                <a:cs typeface="Calibri"/>
              </a:rPr>
              <a:t>deferred  </a:t>
            </a:r>
            <a:r>
              <a:rPr sz="2400" dirty="0">
                <a:latin typeface="Calibri"/>
                <a:cs typeface="Calibri"/>
              </a:rPr>
              <a:t>till the </a:t>
            </a:r>
            <a:r>
              <a:rPr sz="2400" spc="-10" dirty="0">
                <a:latin typeface="Calibri"/>
                <a:cs typeface="Calibri"/>
              </a:rPr>
              <a:t>next </a:t>
            </a:r>
            <a:r>
              <a:rPr sz="2400" spc="-5" dirty="0">
                <a:latin typeface="Calibri"/>
                <a:cs typeface="Calibri"/>
              </a:rPr>
              <a:t>AGM </a:t>
            </a:r>
            <a:r>
              <a:rPr sz="2400" dirty="0">
                <a:latin typeface="Calibri"/>
                <a:cs typeface="Calibri"/>
              </a:rPr>
              <a:t>. </a:t>
            </a:r>
            <a:r>
              <a:rPr sz="2400" spc="-114" dirty="0">
                <a:latin typeface="Calibri"/>
                <a:cs typeface="Calibri"/>
              </a:rPr>
              <a:t>To </a:t>
            </a:r>
            <a:r>
              <a:rPr sz="2400" dirty="0">
                <a:latin typeface="Calibri"/>
                <a:cs typeface="Calibri"/>
              </a:rPr>
              <a:t>meet </a:t>
            </a:r>
            <a:r>
              <a:rPr sz="2400" spc="-5" dirty="0">
                <a:latin typeface="Calibri"/>
                <a:cs typeface="Calibri"/>
              </a:rPr>
              <a:t>such emergencies, </a:t>
            </a:r>
            <a:r>
              <a:rPr sz="2400" dirty="0">
                <a:latin typeface="Calibri"/>
                <a:cs typeface="Calibri"/>
              </a:rPr>
              <a:t>the </a:t>
            </a:r>
            <a:r>
              <a:rPr sz="2400" spc="-10" dirty="0">
                <a:latin typeface="Calibri"/>
                <a:cs typeface="Calibri"/>
              </a:rPr>
              <a:t>companies can  provide </a:t>
            </a:r>
            <a:r>
              <a:rPr sz="2400" spc="-20" dirty="0">
                <a:latin typeface="Calibri"/>
                <a:cs typeface="Calibri"/>
              </a:rPr>
              <a:t>for </a:t>
            </a:r>
            <a:r>
              <a:rPr sz="2400" spc="-5" dirty="0">
                <a:latin typeface="Calibri"/>
                <a:cs typeface="Calibri"/>
              </a:rPr>
              <a:t>holding </a:t>
            </a:r>
            <a:r>
              <a:rPr sz="2400" spc="-10" dirty="0">
                <a:latin typeface="Calibri"/>
                <a:cs typeface="Calibri"/>
              </a:rPr>
              <a:t>of emergency </a:t>
            </a:r>
            <a:r>
              <a:rPr sz="2400" dirty="0">
                <a:latin typeface="Calibri"/>
                <a:cs typeface="Calibri"/>
              </a:rPr>
              <a:t>meetings </a:t>
            </a:r>
            <a:r>
              <a:rPr sz="2400" spc="-5" dirty="0">
                <a:latin typeface="Calibri"/>
                <a:cs typeface="Calibri"/>
              </a:rPr>
              <a:t>of </a:t>
            </a:r>
            <a:r>
              <a:rPr sz="2400" dirty="0">
                <a:latin typeface="Calibri"/>
                <a:cs typeface="Calibri"/>
              </a:rPr>
              <a:t>the </a:t>
            </a:r>
            <a:r>
              <a:rPr sz="2400" spc="-5" dirty="0">
                <a:latin typeface="Calibri"/>
                <a:cs typeface="Calibri"/>
              </a:rPr>
              <a:t>members  </a:t>
            </a:r>
            <a:r>
              <a:rPr sz="2400" dirty="0">
                <a:latin typeface="Calibri"/>
                <a:cs typeface="Calibri"/>
              </a:rPr>
              <a:t>which </a:t>
            </a:r>
            <a:r>
              <a:rPr sz="2400" spc="-15" dirty="0">
                <a:latin typeface="Calibri"/>
                <a:cs typeface="Calibri"/>
              </a:rPr>
              <a:t>are </a:t>
            </a:r>
            <a:r>
              <a:rPr sz="2400" spc="-5" dirty="0">
                <a:latin typeface="Calibri"/>
                <a:cs typeface="Calibri"/>
              </a:rPr>
              <a:t>known </a:t>
            </a:r>
            <a:r>
              <a:rPr sz="2400" dirty="0">
                <a:latin typeface="Calibri"/>
                <a:cs typeface="Calibri"/>
              </a:rPr>
              <a:t>as </a:t>
            </a:r>
            <a:r>
              <a:rPr sz="2400" spc="-10" dirty="0">
                <a:latin typeface="Calibri"/>
                <a:cs typeface="Calibri"/>
              </a:rPr>
              <a:t>Extra-ordinary General</a:t>
            </a:r>
            <a:r>
              <a:rPr sz="2400" spc="-25" dirty="0">
                <a:latin typeface="Calibri"/>
                <a:cs typeface="Calibri"/>
              </a:rPr>
              <a:t> </a:t>
            </a:r>
            <a:r>
              <a:rPr sz="2400" dirty="0">
                <a:latin typeface="Calibri"/>
                <a:cs typeface="Calibri"/>
              </a:rPr>
              <a:t>Meetings.</a:t>
            </a:r>
            <a:endParaRPr sz="2400">
              <a:latin typeface="Calibri"/>
              <a:cs typeface="Calibri"/>
            </a:endParaRPr>
          </a:p>
          <a:p>
            <a:pPr marL="355600" marR="5080" indent="-342900">
              <a:lnSpc>
                <a:spcPct val="100499"/>
              </a:lnSpc>
              <a:spcBef>
                <a:spcPts val="565"/>
              </a:spcBef>
              <a:buFont typeface="Arial"/>
              <a:buChar char="•"/>
              <a:tabLst>
                <a:tab pos="354965" algn="l"/>
                <a:tab pos="355600" algn="l"/>
              </a:tabLst>
            </a:pPr>
            <a:r>
              <a:rPr sz="2400" b="1" spc="-10" dirty="0">
                <a:latin typeface="Calibri"/>
                <a:cs typeface="Calibri"/>
              </a:rPr>
              <a:t>Regulation </a:t>
            </a:r>
            <a:r>
              <a:rPr sz="2400" b="1" spc="-5" dirty="0">
                <a:latin typeface="Calibri"/>
                <a:cs typeface="Calibri"/>
              </a:rPr>
              <a:t>42 </a:t>
            </a:r>
            <a:r>
              <a:rPr sz="2400" b="1" dirty="0">
                <a:latin typeface="Calibri"/>
                <a:cs typeface="Calibri"/>
              </a:rPr>
              <a:t>of </a:t>
            </a:r>
            <a:r>
              <a:rPr sz="2400" b="1" spc="-40" dirty="0">
                <a:latin typeface="Calibri"/>
                <a:cs typeface="Calibri"/>
              </a:rPr>
              <a:t>Table </a:t>
            </a:r>
            <a:r>
              <a:rPr sz="2400" b="1" dirty="0">
                <a:latin typeface="Calibri"/>
                <a:cs typeface="Calibri"/>
              </a:rPr>
              <a:t>F </a:t>
            </a:r>
            <a:r>
              <a:rPr sz="2400" spc="-10" dirty="0">
                <a:latin typeface="Calibri"/>
                <a:cs typeface="Calibri"/>
              </a:rPr>
              <a:t>provides that </a:t>
            </a:r>
            <a:r>
              <a:rPr sz="2400" dirty="0">
                <a:latin typeface="Calibri"/>
                <a:cs typeface="Calibri"/>
              </a:rPr>
              <a:t>all </a:t>
            </a:r>
            <a:r>
              <a:rPr sz="2400" spc="-10" dirty="0">
                <a:latin typeface="Calibri"/>
                <a:cs typeface="Calibri"/>
              </a:rPr>
              <a:t>general </a:t>
            </a:r>
            <a:r>
              <a:rPr sz="2400" dirty="0">
                <a:latin typeface="Calibri"/>
                <a:cs typeface="Calibri"/>
              </a:rPr>
              <a:t>meetings, </a:t>
            </a:r>
            <a:r>
              <a:rPr sz="2400" spc="-5" dirty="0">
                <a:latin typeface="Calibri"/>
                <a:cs typeface="Calibri"/>
              </a:rPr>
              <a:t>other  </a:t>
            </a:r>
            <a:r>
              <a:rPr sz="2400" dirty="0">
                <a:latin typeface="Calibri"/>
                <a:cs typeface="Calibri"/>
              </a:rPr>
              <a:t>than </a:t>
            </a:r>
            <a:r>
              <a:rPr sz="2400" spc="-5" dirty="0">
                <a:latin typeface="Calibri"/>
                <a:cs typeface="Calibri"/>
              </a:rPr>
              <a:t>AGM, shall be called </a:t>
            </a:r>
            <a:r>
              <a:rPr sz="2400" dirty="0">
                <a:latin typeface="Calibri"/>
                <a:cs typeface="Calibri"/>
              </a:rPr>
              <a:t>as </a:t>
            </a:r>
            <a:r>
              <a:rPr sz="2400" b="1" dirty="0">
                <a:latin typeface="Comic Sans MS"/>
                <a:cs typeface="Comic Sans MS"/>
              </a:rPr>
              <a:t>EGM</a:t>
            </a:r>
            <a:r>
              <a:rPr sz="2400" b="1" spc="-545" dirty="0">
                <a:latin typeface="Comic Sans MS"/>
                <a:cs typeface="Comic Sans MS"/>
              </a:rPr>
              <a:t> </a:t>
            </a:r>
            <a:r>
              <a:rPr sz="2400" dirty="0">
                <a:latin typeface="Calibri"/>
                <a:cs typeface="Calibri"/>
              </a:rPr>
              <a:t>.</a:t>
            </a:r>
            <a:endParaRPr sz="2400">
              <a:latin typeface="Calibri"/>
              <a:cs typeface="Calibri"/>
            </a:endParaRPr>
          </a:p>
          <a:p>
            <a:pPr marL="355600" marR="736600" indent="-342900">
              <a:lnSpc>
                <a:spcPct val="100000"/>
              </a:lnSpc>
              <a:spcBef>
                <a:spcPts val="565"/>
              </a:spcBef>
              <a:buFont typeface="Arial"/>
              <a:buChar char="•"/>
              <a:tabLst>
                <a:tab pos="354965" algn="l"/>
                <a:tab pos="355600" algn="l"/>
              </a:tabLst>
            </a:pPr>
            <a:r>
              <a:rPr sz="2400" dirty="0">
                <a:latin typeface="Calibri"/>
                <a:cs typeface="Calibri"/>
              </a:rPr>
              <a:t>All the </a:t>
            </a:r>
            <a:r>
              <a:rPr sz="2400" spc="-5" dirty="0">
                <a:latin typeface="Calibri"/>
                <a:cs typeface="Calibri"/>
              </a:rPr>
              <a:t>business </a:t>
            </a:r>
            <a:r>
              <a:rPr sz="2400" dirty="0">
                <a:latin typeface="Calibri"/>
                <a:cs typeface="Calibri"/>
              </a:rPr>
              <a:t>which </a:t>
            </a:r>
            <a:r>
              <a:rPr sz="2400" spc="-10" dirty="0">
                <a:latin typeface="Calibri"/>
                <a:cs typeface="Calibri"/>
              </a:rPr>
              <a:t>can </a:t>
            </a:r>
            <a:r>
              <a:rPr sz="2400" spc="-5" dirty="0">
                <a:latin typeface="Calibri"/>
                <a:cs typeface="Calibri"/>
              </a:rPr>
              <a:t>be </a:t>
            </a:r>
            <a:r>
              <a:rPr sz="2400" spc="-10" dirty="0">
                <a:latin typeface="Calibri"/>
                <a:cs typeface="Calibri"/>
              </a:rPr>
              <a:t>transacted </a:t>
            </a:r>
            <a:r>
              <a:rPr sz="2400" spc="-15" dirty="0">
                <a:latin typeface="Calibri"/>
                <a:cs typeface="Calibri"/>
              </a:rPr>
              <a:t>at </a:t>
            </a:r>
            <a:r>
              <a:rPr sz="2400" dirty="0">
                <a:latin typeface="Calibri"/>
                <a:cs typeface="Calibri"/>
              </a:rPr>
              <a:t>an </a:t>
            </a:r>
            <a:r>
              <a:rPr sz="2400" spc="-10" dirty="0">
                <a:latin typeface="Calibri"/>
                <a:cs typeface="Calibri"/>
              </a:rPr>
              <a:t>EGM </a:t>
            </a:r>
            <a:r>
              <a:rPr sz="2400" spc="-5" dirty="0">
                <a:latin typeface="Calibri"/>
                <a:cs typeface="Calibri"/>
              </a:rPr>
              <a:t>shall be  deemed special.</a:t>
            </a:r>
            <a:endParaRPr sz="24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9701" y="117424"/>
            <a:ext cx="4780280" cy="757555"/>
          </a:xfrm>
          <a:prstGeom prst="rect">
            <a:avLst/>
          </a:prstGeom>
        </p:spPr>
        <p:txBody>
          <a:bodyPr vert="horz" wrap="square" lIns="0" tIns="12700" rIns="0" bIns="0" rtlCol="0">
            <a:spAutoFit/>
          </a:bodyPr>
          <a:lstStyle/>
          <a:p>
            <a:pPr marL="12700">
              <a:lnSpc>
                <a:spcPct val="100000"/>
              </a:lnSpc>
              <a:spcBef>
                <a:spcPts val="100"/>
              </a:spcBef>
            </a:pPr>
            <a:r>
              <a:rPr sz="4800" spc="-5" dirty="0"/>
              <a:t>Who </a:t>
            </a:r>
            <a:r>
              <a:rPr sz="4800" spc="-35" dirty="0"/>
              <a:t>may </a:t>
            </a:r>
            <a:r>
              <a:rPr sz="4800" spc="-10" dirty="0"/>
              <a:t>call</a:t>
            </a:r>
            <a:r>
              <a:rPr sz="4800" spc="-50" dirty="0"/>
              <a:t> </a:t>
            </a:r>
            <a:r>
              <a:rPr sz="4800" spc="-30" dirty="0"/>
              <a:t>EGM</a:t>
            </a:r>
            <a:endParaRPr sz="4800"/>
          </a:p>
        </p:txBody>
      </p:sp>
      <p:sp>
        <p:nvSpPr>
          <p:cNvPr id="3" name="object 3"/>
          <p:cNvSpPr txBox="1"/>
          <p:nvPr/>
        </p:nvSpPr>
        <p:spPr>
          <a:xfrm>
            <a:off x="535940" y="1007745"/>
            <a:ext cx="8045450" cy="483489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spc="-5" dirty="0">
                <a:latin typeface="Calibri"/>
                <a:cs typeface="Calibri"/>
              </a:rPr>
              <a:t>The EGM </a:t>
            </a:r>
            <a:r>
              <a:rPr sz="2000" dirty="0">
                <a:latin typeface="Calibri"/>
                <a:cs typeface="Calibri"/>
              </a:rPr>
              <a:t>can </a:t>
            </a:r>
            <a:r>
              <a:rPr sz="2000" spc="-5" dirty="0">
                <a:latin typeface="Calibri"/>
                <a:cs typeface="Calibri"/>
              </a:rPr>
              <a:t>be </a:t>
            </a:r>
            <a:r>
              <a:rPr sz="2000" spc="-10" dirty="0">
                <a:latin typeface="Calibri"/>
                <a:cs typeface="Calibri"/>
              </a:rPr>
              <a:t>convened </a:t>
            </a:r>
            <a:r>
              <a:rPr sz="2000" spc="-5" dirty="0">
                <a:latin typeface="Calibri"/>
                <a:cs typeface="Calibri"/>
              </a:rPr>
              <a:t>by </a:t>
            </a:r>
            <a:r>
              <a:rPr sz="2000" spc="-10" dirty="0">
                <a:latin typeface="Calibri"/>
                <a:cs typeface="Calibri"/>
              </a:rPr>
              <a:t>anyone </a:t>
            </a:r>
            <a:r>
              <a:rPr sz="2000" spc="-5" dirty="0">
                <a:latin typeface="Calibri"/>
                <a:cs typeface="Calibri"/>
              </a:rPr>
              <a:t>of </a:t>
            </a:r>
            <a:r>
              <a:rPr sz="2000" dirty="0">
                <a:latin typeface="Calibri"/>
                <a:cs typeface="Calibri"/>
              </a:rPr>
              <a:t>the</a:t>
            </a:r>
            <a:r>
              <a:rPr sz="2000" spc="-40" dirty="0">
                <a:latin typeface="Calibri"/>
                <a:cs typeface="Calibri"/>
              </a:rPr>
              <a:t> </a:t>
            </a:r>
            <a:r>
              <a:rPr sz="2000" spc="-15" dirty="0">
                <a:latin typeface="Calibri"/>
                <a:cs typeface="Calibri"/>
              </a:rPr>
              <a:t>following:-</a:t>
            </a:r>
            <a:endParaRPr sz="2000">
              <a:latin typeface="Calibri"/>
              <a:cs typeface="Calibri"/>
            </a:endParaRPr>
          </a:p>
          <a:p>
            <a:pPr marL="527685" indent="-515620">
              <a:lnSpc>
                <a:spcPts val="2160"/>
              </a:lnSpc>
              <a:buAutoNum type="arabicParenR"/>
              <a:tabLst>
                <a:tab pos="527685" algn="l"/>
                <a:tab pos="528320" algn="l"/>
              </a:tabLst>
            </a:pPr>
            <a:r>
              <a:rPr sz="2000" b="1" spc="-10" dirty="0">
                <a:latin typeface="Calibri"/>
                <a:cs typeface="Calibri"/>
              </a:rPr>
              <a:t>By </a:t>
            </a:r>
            <a:r>
              <a:rPr sz="2000" b="1" dirty="0">
                <a:latin typeface="Calibri"/>
                <a:cs typeface="Calibri"/>
              </a:rPr>
              <a:t>the </a:t>
            </a:r>
            <a:r>
              <a:rPr sz="2000" b="1" spc="-5" dirty="0">
                <a:latin typeface="Calibri"/>
                <a:cs typeface="Calibri"/>
              </a:rPr>
              <a:t>Board </a:t>
            </a:r>
            <a:r>
              <a:rPr sz="2000" b="1" dirty="0">
                <a:latin typeface="Calibri"/>
                <a:cs typeface="Calibri"/>
              </a:rPr>
              <a:t>of </a:t>
            </a:r>
            <a:r>
              <a:rPr sz="2000" b="1" spc="-10" dirty="0">
                <a:latin typeface="Calibri"/>
                <a:cs typeface="Calibri"/>
              </a:rPr>
              <a:t>directors </a:t>
            </a:r>
            <a:r>
              <a:rPr sz="2000" b="1" dirty="0">
                <a:latin typeface="Calibri"/>
                <a:cs typeface="Calibri"/>
              </a:rPr>
              <a:t>( on </a:t>
            </a:r>
            <a:r>
              <a:rPr sz="2000" b="1" spc="-5" dirty="0">
                <a:latin typeface="Calibri"/>
                <a:cs typeface="Calibri"/>
              </a:rPr>
              <a:t>its </a:t>
            </a:r>
            <a:r>
              <a:rPr sz="2000" b="1" dirty="0">
                <a:latin typeface="Calibri"/>
                <a:cs typeface="Calibri"/>
              </a:rPr>
              <a:t>own </a:t>
            </a:r>
            <a:r>
              <a:rPr sz="2000" b="1" spc="-5" dirty="0">
                <a:latin typeface="Calibri"/>
                <a:cs typeface="Calibri"/>
              </a:rPr>
              <a:t>motion </a:t>
            </a:r>
            <a:r>
              <a:rPr sz="2000" b="1" dirty="0">
                <a:latin typeface="Calibri"/>
                <a:cs typeface="Calibri"/>
              </a:rPr>
              <a:t>or on demand of</a:t>
            </a:r>
            <a:r>
              <a:rPr sz="2000" b="1" spc="-105" dirty="0">
                <a:latin typeface="Calibri"/>
                <a:cs typeface="Calibri"/>
              </a:rPr>
              <a:t> </a:t>
            </a:r>
            <a:r>
              <a:rPr sz="2000" b="1" dirty="0">
                <a:latin typeface="Calibri"/>
                <a:cs typeface="Calibri"/>
              </a:rPr>
              <a:t>the</a:t>
            </a:r>
            <a:endParaRPr sz="2000">
              <a:latin typeface="Calibri"/>
              <a:cs typeface="Calibri"/>
            </a:endParaRPr>
          </a:p>
          <a:p>
            <a:pPr marL="527685">
              <a:lnSpc>
                <a:spcPts val="2160"/>
              </a:lnSpc>
            </a:pPr>
            <a:r>
              <a:rPr sz="2000" b="1" spc="-5" dirty="0">
                <a:latin typeface="Calibri"/>
                <a:cs typeface="Calibri"/>
              </a:rPr>
              <a:t>requisitionists </a:t>
            </a:r>
            <a:r>
              <a:rPr sz="2000" b="1" dirty="0">
                <a:latin typeface="Calibri"/>
                <a:cs typeface="Calibri"/>
              </a:rPr>
              <a:t>),</a:t>
            </a:r>
            <a:r>
              <a:rPr sz="2000" b="1" spc="-50" dirty="0">
                <a:latin typeface="Calibri"/>
                <a:cs typeface="Calibri"/>
              </a:rPr>
              <a:t> </a:t>
            </a:r>
            <a:r>
              <a:rPr sz="2000" b="1" dirty="0">
                <a:latin typeface="Calibri"/>
                <a:cs typeface="Calibri"/>
              </a:rPr>
              <a:t>or</a:t>
            </a:r>
            <a:endParaRPr sz="2000">
              <a:latin typeface="Calibri"/>
              <a:cs typeface="Calibri"/>
            </a:endParaRPr>
          </a:p>
          <a:p>
            <a:pPr marL="527685" indent="-515620">
              <a:lnSpc>
                <a:spcPct val="100000"/>
              </a:lnSpc>
              <a:buAutoNum type="arabicParenR" startAt="2"/>
              <a:tabLst>
                <a:tab pos="527685" algn="l"/>
                <a:tab pos="528320" algn="l"/>
              </a:tabLst>
            </a:pPr>
            <a:r>
              <a:rPr sz="2000" b="1" spc="-10" dirty="0">
                <a:latin typeface="Calibri"/>
                <a:cs typeface="Calibri"/>
              </a:rPr>
              <a:t>By </a:t>
            </a:r>
            <a:r>
              <a:rPr sz="2000" b="1" spc="-15" dirty="0">
                <a:latin typeface="Calibri"/>
                <a:cs typeface="Calibri"/>
              </a:rPr>
              <a:t>any </a:t>
            </a:r>
            <a:r>
              <a:rPr sz="2000" b="1" spc="-10" dirty="0">
                <a:latin typeface="Calibri"/>
                <a:cs typeface="Calibri"/>
              </a:rPr>
              <a:t>directors </a:t>
            </a:r>
            <a:r>
              <a:rPr sz="2000" b="1" dirty="0">
                <a:latin typeface="Calibri"/>
                <a:cs typeface="Calibri"/>
              </a:rPr>
              <a:t>or </a:t>
            </a:r>
            <a:r>
              <a:rPr sz="2000" b="1" spc="-15" dirty="0">
                <a:latin typeface="Calibri"/>
                <a:cs typeface="Calibri"/>
              </a:rPr>
              <a:t>any </a:t>
            </a:r>
            <a:r>
              <a:rPr sz="2000" b="1" spc="-5" dirty="0">
                <a:latin typeface="Calibri"/>
                <a:cs typeface="Calibri"/>
              </a:rPr>
              <a:t>two members </a:t>
            </a:r>
            <a:r>
              <a:rPr sz="2000" b="1" dirty="0">
                <a:latin typeface="Calibri"/>
                <a:cs typeface="Calibri"/>
              </a:rPr>
              <a:t>,</a:t>
            </a:r>
            <a:r>
              <a:rPr sz="2000" b="1" spc="-10" dirty="0">
                <a:latin typeface="Calibri"/>
                <a:cs typeface="Calibri"/>
              </a:rPr>
              <a:t> </a:t>
            </a:r>
            <a:r>
              <a:rPr sz="2000" b="1" dirty="0">
                <a:latin typeface="Calibri"/>
                <a:cs typeface="Calibri"/>
              </a:rPr>
              <a:t>or</a:t>
            </a:r>
            <a:endParaRPr sz="2000">
              <a:latin typeface="Calibri"/>
              <a:cs typeface="Calibri"/>
            </a:endParaRPr>
          </a:p>
          <a:p>
            <a:pPr marL="527685" indent="-515620">
              <a:lnSpc>
                <a:spcPct val="100000"/>
              </a:lnSpc>
              <a:buAutoNum type="arabicParenR" startAt="2"/>
              <a:tabLst>
                <a:tab pos="527685" algn="l"/>
                <a:tab pos="528320" algn="l"/>
              </a:tabLst>
            </a:pPr>
            <a:r>
              <a:rPr sz="2000" b="1" spc="-10" dirty="0">
                <a:latin typeface="Calibri"/>
                <a:cs typeface="Calibri"/>
              </a:rPr>
              <a:t>By </a:t>
            </a:r>
            <a:r>
              <a:rPr sz="2000" b="1" dirty="0">
                <a:latin typeface="Calibri"/>
                <a:cs typeface="Calibri"/>
              </a:rPr>
              <a:t>the </a:t>
            </a:r>
            <a:r>
              <a:rPr sz="2000" b="1" spc="-5" dirty="0">
                <a:latin typeface="Calibri"/>
                <a:cs typeface="Calibri"/>
              </a:rPr>
              <a:t>Requisitionists themselves </a:t>
            </a:r>
            <a:r>
              <a:rPr sz="2000" b="1" dirty="0">
                <a:latin typeface="Calibri"/>
                <a:cs typeface="Calibri"/>
              </a:rPr>
              <a:t>,</a:t>
            </a:r>
            <a:r>
              <a:rPr sz="2000" b="1" spc="-45" dirty="0">
                <a:latin typeface="Calibri"/>
                <a:cs typeface="Calibri"/>
              </a:rPr>
              <a:t> </a:t>
            </a:r>
            <a:r>
              <a:rPr sz="2000" b="1" dirty="0">
                <a:latin typeface="Calibri"/>
                <a:cs typeface="Calibri"/>
              </a:rPr>
              <a:t>or</a:t>
            </a:r>
            <a:endParaRPr sz="2000">
              <a:latin typeface="Calibri"/>
              <a:cs typeface="Calibri"/>
            </a:endParaRPr>
          </a:p>
          <a:p>
            <a:pPr marL="527685" indent="-515620">
              <a:lnSpc>
                <a:spcPct val="100000"/>
              </a:lnSpc>
              <a:buAutoNum type="arabicParenR" startAt="2"/>
              <a:tabLst>
                <a:tab pos="527685" algn="l"/>
                <a:tab pos="528320" algn="l"/>
              </a:tabLst>
            </a:pPr>
            <a:r>
              <a:rPr sz="2000" b="1" spc="-10" dirty="0">
                <a:latin typeface="Calibri"/>
                <a:cs typeface="Calibri"/>
              </a:rPr>
              <a:t>By </a:t>
            </a:r>
            <a:r>
              <a:rPr sz="2000" b="1" spc="-5" dirty="0">
                <a:latin typeface="Calibri"/>
                <a:cs typeface="Calibri"/>
              </a:rPr>
              <a:t>National </a:t>
            </a:r>
            <a:r>
              <a:rPr sz="2000" b="1" spc="-10" dirty="0">
                <a:latin typeface="Calibri"/>
                <a:cs typeface="Calibri"/>
              </a:rPr>
              <a:t>Company </a:t>
            </a:r>
            <a:r>
              <a:rPr sz="2000" b="1" spc="-5" dirty="0">
                <a:latin typeface="Calibri"/>
                <a:cs typeface="Calibri"/>
              </a:rPr>
              <a:t>Law </a:t>
            </a:r>
            <a:r>
              <a:rPr sz="2000" b="1" spc="-15" dirty="0">
                <a:latin typeface="Calibri"/>
                <a:cs typeface="Calibri"/>
              </a:rPr>
              <a:t>Tribunal</a:t>
            </a:r>
            <a:r>
              <a:rPr sz="2000" b="1" spc="-60" dirty="0">
                <a:latin typeface="Calibri"/>
                <a:cs typeface="Calibri"/>
              </a:rPr>
              <a:t> </a:t>
            </a:r>
            <a:r>
              <a:rPr sz="2000" b="1" spc="-25" dirty="0">
                <a:latin typeface="Calibri"/>
                <a:cs typeface="Calibri"/>
              </a:rPr>
              <a:t>(NCLT)</a:t>
            </a:r>
            <a:endParaRPr sz="2000">
              <a:latin typeface="Calibri"/>
              <a:cs typeface="Calibri"/>
            </a:endParaRPr>
          </a:p>
          <a:p>
            <a:pPr>
              <a:lnSpc>
                <a:spcPct val="100000"/>
              </a:lnSpc>
              <a:spcBef>
                <a:spcPts val="50"/>
              </a:spcBef>
              <a:buFont typeface="Calibri"/>
              <a:buAutoNum type="arabicParenR" startAt="2"/>
            </a:pPr>
            <a:endParaRPr sz="2300">
              <a:latin typeface="Times New Roman"/>
              <a:cs typeface="Times New Roman"/>
            </a:endParaRPr>
          </a:p>
          <a:p>
            <a:pPr marR="49530" algn="ctr">
              <a:lnSpc>
                <a:spcPct val="100000"/>
              </a:lnSpc>
            </a:pPr>
            <a:r>
              <a:rPr sz="4800" b="1" spc="-5" dirty="0">
                <a:latin typeface="Calibri"/>
                <a:cs typeface="Calibri"/>
              </a:rPr>
              <a:t>Calling </a:t>
            </a:r>
            <a:r>
              <a:rPr sz="4800" b="1" dirty="0">
                <a:latin typeface="Calibri"/>
                <a:cs typeface="Calibri"/>
              </a:rPr>
              <a:t>of </a:t>
            </a:r>
            <a:r>
              <a:rPr sz="4800" b="1" spc="-30" dirty="0">
                <a:latin typeface="Calibri"/>
                <a:cs typeface="Calibri"/>
              </a:rPr>
              <a:t>EGM </a:t>
            </a:r>
            <a:r>
              <a:rPr sz="4800" b="1" dirty="0">
                <a:latin typeface="Calibri"/>
                <a:cs typeface="Calibri"/>
              </a:rPr>
              <a:t>(Sec</a:t>
            </a:r>
            <a:r>
              <a:rPr sz="4800" b="1" spc="15" dirty="0">
                <a:latin typeface="Calibri"/>
                <a:cs typeface="Calibri"/>
              </a:rPr>
              <a:t> </a:t>
            </a:r>
            <a:r>
              <a:rPr sz="4800" b="1" dirty="0">
                <a:latin typeface="Calibri"/>
                <a:cs typeface="Calibri"/>
              </a:rPr>
              <a:t>100)</a:t>
            </a:r>
            <a:endParaRPr sz="4800">
              <a:latin typeface="Calibri"/>
              <a:cs typeface="Calibri"/>
            </a:endParaRPr>
          </a:p>
          <a:p>
            <a:pPr marL="469900" marR="5080" lvl="1" indent="-342900">
              <a:lnSpc>
                <a:spcPct val="80100"/>
              </a:lnSpc>
              <a:spcBef>
                <a:spcPts val="2280"/>
              </a:spcBef>
              <a:buFont typeface="Arial"/>
              <a:buChar char="•"/>
              <a:tabLst>
                <a:tab pos="469265" algn="l"/>
                <a:tab pos="469900" algn="l"/>
              </a:tabLst>
            </a:pPr>
            <a:r>
              <a:rPr sz="2200" spc="-5" dirty="0">
                <a:latin typeface="Calibri"/>
                <a:cs typeface="Calibri"/>
              </a:rPr>
              <a:t>Section 100(1)of </a:t>
            </a:r>
            <a:r>
              <a:rPr sz="2200" spc="-10" dirty="0">
                <a:latin typeface="Calibri"/>
                <a:cs typeface="Calibri"/>
              </a:rPr>
              <a:t>the </a:t>
            </a:r>
            <a:r>
              <a:rPr sz="2200" spc="-5" dirty="0">
                <a:latin typeface="Calibri"/>
                <a:cs typeface="Calibri"/>
              </a:rPr>
              <a:t>Companies Act , 2013 </a:t>
            </a:r>
            <a:r>
              <a:rPr sz="2200" spc="-15" dirty="0">
                <a:latin typeface="Calibri"/>
                <a:cs typeface="Calibri"/>
              </a:rPr>
              <a:t>empowers </a:t>
            </a:r>
            <a:r>
              <a:rPr sz="2200" spc="-5" dirty="0">
                <a:latin typeface="Calibri"/>
                <a:cs typeface="Calibri"/>
              </a:rPr>
              <a:t>the </a:t>
            </a:r>
            <a:r>
              <a:rPr sz="2200" spc="-10" dirty="0">
                <a:latin typeface="Calibri"/>
                <a:cs typeface="Calibri"/>
              </a:rPr>
              <a:t>board </a:t>
            </a:r>
            <a:r>
              <a:rPr sz="2200" spc="-20" dirty="0">
                <a:latin typeface="Calibri"/>
                <a:cs typeface="Calibri"/>
              </a:rPr>
              <a:t>to  </a:t>
            </a:r>
            <a:r>
              <a:rPr sz="2200" spc="-10" dirty="0">
                <a:latin typeface="Calibri"/>
                <a:cs typeface="Calibri"/>
              </a:rPr>
              <a:t>call </a:t>
            </a:r>
            <a:r>
              <a:rPr sz="2200" spc="-5" dirty="0">
                <a:latin typeface="Calibri"/>
                <a:cs typeface="Calibri"/>
              </a:rPr>
              <a:t>an </a:t>
            </a:r>
            <a:r>
              <a:rPr sz="2200" spc="-15" dirty="0">
                <a:latin typeface="Calibri"/>
                <a:cs typeface="Calibri"/>
              </a:rPr>
              <a:t>extraordinary general </a:t>
            </a:r>
            <a:r>
              <a:rPr sz="2200" spc="-5" dirty="0">
                <a:latin typeface="Calibri"/>
                <a:cs typeface="Calibri"/>
              </a:rPr>
              <a:t>meeting of </a:t>
            </a:r>
            <a:r>
              <a:rPr sz="2200" spc="-10" dirty="0">
                <a:latin typeface="Calibri"/>
                <a:cs typeface="Calibri"/>
              </a:rPr>
              <a:t>the </a:t>
            </a:r>
            <a:r>
              <a:rPr sz="2200" spc="-15" dirty="0">
                <a:latin typeface="Calibri"/>
                <a:cs typeface="Calibri"/>
              </a:rPr>
              <a:t>company at </a:t>
            </a:r>
            <a:r>
              <a:rPr sz="2200" spc="-10" dirty="0">
                <a:latin typeface="Calibri"/>
                <a:cs typeface="Calibri"/>
              </a:rPr>
              <a:t>anytime  </a:t>
            </a:r>
            <a:r>
              <a:rPr sz="2200" spc="-5" dirty="0">
                <a:latin typeface="Calibri"/>
                <a:cs typeface="Calibri"/>
              </a:rPr>
              <a:t>when it </a:t>
            </a:r>
            <a:r>
              <a:rPr sz="2200" spc="-10" dirty="0">
                <a:latin typeface="Calibri"/>
                <a:cs typeface="Calibri"/>
              </a:rPr>
              <a:t>deems </a:t>
            </a:r>
            <a:r>
              <a:rPr sz="2200" spc="-5" dirty="0">
                <a:latin typeface="Calibri"/>
                <a:cs typeface="Calibri"/>
              </a:rPr>
              <a:t>fit</a:t>
            </a:r>
            <a:r>
              <a:rPr sz="2200" spc="45" dirty="0">
                <a:latin typeface="Calibri"/>
                <a:cs typeface="Calibri"/>
              </a:rPr>
              <a:t> </a:t>
            </a:r>
            <a:r>
              <a:rPr sz="2200" spc="-5" dirty="0">
                <a:latin typeface="Calibri"/>
                <a:cs typeface="Calibri"/>
              </a:rPr>
              <a:t>.</a:t>
            </a:r>
            <a:endParaRPr sz="2200">
              <a:latin typeface="Calibri"/>
              <a:cs typeface="Calibri"/>
            </a:endParaRPr>
          </a:p>
          <a:p>
            <a:pPr marL="469900" marR="258445" lvl="1" indent="-342900">
              <a:lnSpc>
                <a:spcPct val="80000"/>
              </a:lnSpc>
              <a:spcBef>
                <a:spcPts val="530"/>
              </a:spcBef>
              <a:buFont typeface="Arial"/>
              <a:buChar char="•"/>
              <a:tabLst>
                <a:tab pos="469265" algn="l"/>
                <a:tab pos="469900" algn="l"/>
              </a:tabLst>
            </a:pPr>
            <a:r>
              <a:rPr sz="2200" spc="-5" dirty="0">
                <a:latin typeface="Calibri"/>
                <a:cs typeface="Calibri"/>
              </a:rPr>
              <a:t>If in </a:t>
            </a:r>
            <a:r>
              <a:rPr sz="2200" spc="-10" dirty="0">
                <a:latin typeface="Calibri"/>
                <a:cs typeface="Calibri"/>
              </a:rPr>
              <a:t>case </a:t>
            </a:r>
            <a:r>
              <a:rPr sz="2200" spc="-5" dirty="0">
                <a:latin typeface="Calibri"/>
                <a:cs typeface="Calibri"/>
              </a:rPr>
              <a:t>the </a:t>
            </a:r>
            <a:r>
              <a:rPr sz="2200" spc="-10" dirty="0">
                <a:latin typeface="Calibri"/>
                <a:cs typeface="Calibri"/>
              </a:rPr>
              <a:t>board </a:t>
            </a:r>
            <a:r>
              <a:rPr sz="2200" spc="-15" dirty="0">
                <a:latin typeface="Calibri"/>
                <a:cs typeface="Calibri"/>
              </a:rPr>
              <a:t>fails </a:t>
            </a:r>
            <a:r>
              <a:rPr sz="2200" spc="-20" dirty="0">
                <a:latin typeface="Calibri"/>
                <a:cs typeface="Calibri"/>
              </a:rPr>
              <a:t>to </a:t>
            </a:r>
            <a:r>
              <a:rPr sz="2200" spc="-10" dirty="0">
                <a:latin typeface="Calibri"/>
                <a:cs typeface="Calibri"/>
              </a:rPr>
              <a:t>call </a:t>
            </a:r>
            <a:r>
              <a:rPr sz="2200" spc="-5" dirty="0">
                <a:latin typeface="Calibri"/>
                <a:cs typeface="Calibri"/>
              </a:rPr>
              <a:t>an </a:t>
            </a:r>
            <a:r>
              <a:rPr sz="2200" spc="-15" dirty="0">
                <a:latin typeface="Calibri"/>
                <a:cs typeface="Calibri"/>
              </a:rPr>
              <a:t>EGM </a:t>
            </a:r>
            <a:r>
              <a:rPr sz="2200" spc="-5" dirty="0">
                <a:latin typeface="Calibri"/>
                <a:cs typeface="Calibri"/>
              </a:rPr>
              <a:t>, it </a:t>
            </a:r>
            <a:r>
              <a:rPr sz="2200" spc="-15" dirty="0">
                <a:latin typeface="Calibri"/>
                <a:cs typeface="Calibri"/>
              </a:rPr>
              <a:t>may </a:t>
            </a:r>
            <a:r>
              <a:rPr sz="2200" spc="-5" dirty="0">
                <a:latin typeface="Calibri"/>
                <a:cs typeface="Calibri"/>
              </a:rPr>
              <a:t>be </a:t>
            </a:r>
            <a:r>
              <a:rPr sz="2200" spc="-10" dirty="0">
                <a:latin typeface="Calibri"/>
                <a:cs typeface="Calibri"/>
              </a:rPr>
              <a:t>called by </a:t>
            </a:r>
            <a:r>
              <a:rPr sz="2200" spc="-5" dirty="0">
                <a:latin typeface="Calibri"/>
                <a:cs typeface="Calibri"/>
              </a:rPr>
              <a:t>the  requisitionists in manner as prescribed </a:t>
            </a:r>
            <a:r>
              <a:rPr sz="2200" spc="-10" dirty="0">
                <a:latin typeface="Calibri"/>
                <a:cs typeface="Calibri"/>
              </a:rPr>
              <a:t>under sub sections </a:t>
            </a:r>
            <a:r>
              <a:rPr sz="2200" spc="-5" dirty="0">
                <a:latin typeface="Calibri"/>
                <a:cs typeface="Calibri"/>
              </a:rPr>
              <a:t>of </a:t>
            </a:r>
            <a:r>
              <a:rPr sz="2200" spc="-10" dirty="0">
                <a:latin typeface="Calibri"/>
                <a:cs typeface="Calibri"/>
              </a:rPr>
              <a:t>the  Section</a:t>
            </a:r>
            <a:r>
              <a:rPr sz="2200" spc="15" dirty="0">
                <a:latin typeface="Calibri"/>
                <a:cs typeface="Calibri"/>
              </a:rPr>
              <a:t> </a:t>
            </a:r>
            <a:r>
              <a:rPr sz="2200" spc="-5" dirty="0">
                <a:latin typeface="Calibri"/>
                <a:cs typeface="Calibri"/>
              </a:rPr>
              <a:t>100</a:t>
            </a:r>
            <a:endParaRPr sz="22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861" y="66294"/>
            <a:ext cx="7661909" cy="1367155"/>
          </a:xfrm>
          <a:prstGeom prst="rect">
            <a:avLst/>
          </a:prstGeom>
        </p:spPr>
        <p:txBody>
          <a:bodyPr vert="horz" wrap="square" lIns="0" tIns="12700" rIns="0" bIns="0" rtlCol="0">
            <a:spAutoFit/>
          </a:bodyPr>
          <a:lstStyle/>
          <a:p>
            <a:pPr marL="2967990" marR="5080" indent="-2955925">
              <a:lnSpc>
                <a:spcPct val="100000"/>
              </a:lnSpc>
              <a:spcBef>
                <a:spcPts val="100"/>
              </a:spcBef>
            </a:pPr>
            <a:r>
              <a:rPr spc="-15" dirty="0"/>
              <a:t>Legal </a:t>
            </a:r>
            <a:r>
              <a:rPr spc="-10" dirty="0"/>
              <a:t>provisions </a:t>
            </a:r>
            <a:r>
              <a:rPr spc="-20" dirty="0"/>
              <a:t>regarding </a:t>
            </a:r>
            <a:r>
              <a:rPr spc="-5" dirty="0"/>
              <a:t>calling  </a:t>
            </a:r>
            <a:r>
              <a:rPr dirty="0"/>
              <a:t>of</a:t>
            </a:r>
            <a:r>
              <a:rPr spc="-5" dirty="0"/>
              <a:t> </a:t>
            </a:r>
            <a:r>
              <a:rPr spc="-25" dirty="0"/>
              <a:t>EGM</a:t>
            </a:r>
          </a:p>
        </p:txBody>
      </p:sp>
      <p:sp>
        <p:nvSpPr>
          <p:cNvPr id="3" name="object 3"/>
          <p:cNvSpPr/>
          <p:nvPr/>
        </p:nvSpPr>
        <p:spPr>
          <a:xfrm>
            <a:off x="429005" y="2387345"/>
            <a:ext cx="8572500" cy="954405"/>
          </a:xfrm>
          <a:custGeom>
            <a:avLst/>
            <a:gdLst/>
            <a:ahLst/>
            <a:cxnLst/>
            <a:rect l="l" t="t" r="r" b="b"/>
            <a:pathLst>
              <a:path w="8572500" h="954404">
                <a:moveTo>
                  <a:pt x="8413496" y="0"/>
                </a:moveTo>
                <a:lnTo>
                  <a:pt x="159003" y="0"/>
                </a:lnTo>
                <a:lnTo>
                  <a:pt x="108749" y="8111"/>
                </a:lnTo>
                <a:lnTo>
                  <a:pt x="65101" y="30695"/>
                </a:lnTo>
                <a:lnTo>
                  <a:pt x="30680" y="65123"/>
                </a:lnTo>
                <a:lnTo>
                  <a:pt x="8106" y="108768"/>
                </a:lnTo>
                <a:lnTo>
                  <a:pt x="0" y="159003"/>
                </a:lnTo>
                <a:lnTo>
                  <a:pt x="0" y="795019"/>
                </a:lnTo>
                <a:lnTo>
                  <a:pt x="8106" y="845255"/>
                </a:lnTo>
                <a:lnTo>
                  <a:pt x="30680" y="888900"/>
                </a:lnTo>
                <a:lnTo>
                  <a:pt x="65101" y="923328"/>
                </a:lnTo>
                <a:lnTo>
                  <a:pt x="108749" y="945912"/>
                </a:lnTo>
                <a:lnTo>
                  <a:pt x="159003" y="954024"/>
                </a:lnTo>
                <a:lnTo>
                  <a:pt x="8413496" y="954024"/>
                </a:lnTo>
                <a:lnTo>
                  <a:pt x="8463731" y="945912"/>
                </a:lnTo>
                <a:lnTo>
                  <a:pt x="8507376" y="923328"/>
                </a:lnTo>
                <a:lnTo>
                  <a:pt x="8541804" y="888900"/>
                </a:lnTo>
                <a:lnTo>
                  <a:pt x="8564388" y="845255"/>
                </a:lnTo>
                <a:lnTo>
                  <a:pt x="8572500" y="795019"/>
                </a:lnTo>
                <a:lnTo>
                  <a:pt x="8572500" y="159003"/>
                </a:lnTo>
                <a:lnTo>
                  <a:pt x="8564388" y="108768"/>
                </a:lnTo>
                <a:lnTo>
                  <a:pt x="8541804" y="65123"/>
                </a:lnTo>
                <a:lnTo>
                  <a:pt x="8507376" y="30695"/>
                </a:lnTo>
                <a:lnTo>
                  <a:pt x="8463731" y="8111"/>
                </a:lnTo>
                <a:lnTo>
                  <a:pt x="8413496" y="0"/>
                </a:lnTo>
                <a:close/>
              </a:path>
            </a:pathLst>
          </a:custGeom>
          <a:solidFill>
            <a:srgbClr val="4F81BC"/>
          </a:solidFill>
        </p:spPr>
        <p:txBody>
          <a:bodyPr wrap="square" lIns="0" tIns="0" rIns="0" bIns="0" rtlCol="0"/>
          <a:lstStyle/>
          <a:p>
            <a:endParaRPr/>
          </a:p>
        </p:txBody>
      </p:sp>
      <p:sp>
        <p:nvSpPr>
          <p:cNvPr id="4" name="object 4"/>
          <p:cNvSpPr/>
          <p:nvPr/>
        </p:nvSpPr>
        <p:spPr>
          <a:xfrm>
            <a:off x="429005" y="2387345"/>
            <a:ext cx="8572500" cy="954405"/>
          </a:xfrm>
          <a:custGeom>
            <a:avLst/>
            <a:gdLst/>
            <a:ahLst/>
            <a:cxnLst/>
            <a:rect l="l" t="t" r="r" b="b"/>
            <a:pathLst>
              <a:path w="8572500" h="954404">
                <a:moveTo>
                  <a:pt x="0" y="159003"/>
                </a:moveTo>
                <a:lnTo>
                  <a:pt x="8106" y="108768"/>
                </a:lnTo>
                <a:lnTo>
                  <a:pt x="30680" y="65123"/>
                </a:lnTo>
                <a:lnTo>
                  <a:pt x="65101" y="30695"/>
                </a:lnTo>
                <a:lnTo>
                  <a:pt x="108749" y="8111"/>
                </a:lnTo>
                <a:lnTo>
                  <a:pt x="159003" y="0"/>
                </a:lnTo>
                <a:lnTo>
                  <a:pt x="8413496" y="0"/>
                </a:lnTo>
                <a:lnTo>
                  <a:pt x="8463731" y="8111"/>
                </a:lnTo>
                <a:lnTo>
                  <a:pt x="8507376" y="30695"/>
                </a:lnTo>
                <a:lnTo>
                  <a:pt x="8541804" y="65123"/>
                </a:lnTo>
                <a:lnTo>
                  <a:pt x="8564388" y="108768"/>
                </a:lnTo>
                <a:lnTo>
                  <a:pt x="8572500" y="159003"/>
                </a:lnTo>
                <a:lnTo>
                  <a:pt x="8572500" y="795019"/>
                </a:lnTo>
                <a:lnTo>
                  <a:pt x="8564388" y="845255"/>
                </a:lnTo>
                <a:lnTo>
                  <a:pt x="8541804" y="888900"/>
                </a:lnTo>
                <a:lnTo>
                  <a:pt x="8507376" y="923328"/>
                </a:lnTo>
                <a:lnTo>
                  <a:pt x="8463731" y="945912"/>
                </a:lnTo>
                <a:lnTo>
                  <a:pt x="8413496" y="954024"/>
                </a:lnTo>
                <a:lnTo>
                  <a:pt x="159003" y="954024"/>
                </a:lnTo>
                <a:lnTo>
                  <a:pt x="108749" y="945912"/>
                </a:lnTo>
                <a:lnTo>
                  <a:pt x="65101" y="923328"/>
                </a:lnTo>
                <a:lnTo>
                  <a:pt x="30680" y="888900"/>
                </a:lnTo>
                <a:lnTo>
                  <a:pt x="8106" y="845255"/>
                </a:lnTo>
                <a:lnTo>
                  <a:pt x="0" y="795019"/>
                </a:lnTo>
                <a:lnTo>
                  <a:pt x="0" y="159003"/>
                </a:lnTo>
                <a:close/>
              </a:path>
            </a:pathLst>
          </a:custGeom>
          <a:ln w="25908">
            <a:solidFill>
              <a:srgbClr val="FFFFFF"/>
            </a:solidFill>
          </a:ln>
        </p:spPr>
        <p:txBody>
          <a:bodyPr wrap="square" lIns="0" tIns="0" rIns="0" bIns="0" rtlCol="0"/>
          <a:lstStyle/>
          <a:p>
            <a:endParaRPr/>
          </a:p>
        </p:txBody>
      </p:sp>
      <p:sp>
        <p:nvSpPr>
          <p:cNvPr id="5" name="object 5"/>
          <p:cNvSpPr/>
          <p:nvPr/>
        </p:nvSpPr>
        <p:spPr>
          <a:xfrm>
            <a:off x="429005" y="4327397"/>
            <a:ext cx="8572500" cy="954405"/>
          </a:xfrm>
          <a:custGeom>
            <a:avLst/>
            <a:gdLst/>
            <a:ahLst/>
            <a:cxnLst/>
            <a:rect l="l" t="t" r="r" b="b"/>
            <a:pathLst>
              <a:path w="8572500" h="954404">
                <a:moveTo>
                  <a:pt x="8413496" y="0"/>
                </a:moveTo>
                <a:lnTo>
                  <a:pt x="159003" y="0"/>
                </a:lnTo>
                <a:lnTo>
                  <a:pt x="108749" y="8111"/>
                </a:lnTo>
                <a:lnTo>
                  <a:pt x="65101" y="30695"/>
                </a:lnTo>
                <a:lnTo>
                  <a:pt x="30680" y="65123"/>
                </a:lnTo>
                <a:lnTo>
                  <a:pt x="8106" y="108768"/>
                </a:lnTo>
                <a:lnTo>
                  <a:pt x="0" y="159003"/>
                </a:lnTo>
                <a:lnTo>
                  <a:pt x="0" y="795019"/>
                </a:lnTo>
                <a:lnTo>
                  <a:pt x="8106" y="845255"/>
                </a:lnTo>
                <a:lnTo>
                  <a:pt x="30680" y="888900"/>
                </a:lnTo>
                <a:lnTo>
                  <a:pt x="65101" y="923328"/>
                </a:lnTo>
                <a:lnTo>
                  <a:pt x="108749" y="945912"/>
                </a:lnTo>
                <a:lnTo>
                  <a:pt x="159003" y="954023"/>
                </a:lnTo>
                <a:lnTo>
                  <a:pt x="8413496" y="954023"/>
                </a:lnTo>
                <a:lnTo>
                  <a:pt x="8463731" y="945912"/>
                </a:lnTo>
                <a:lnTo>
                  <a:pt x="8507376" y="923328"/>
                </a:lnTo>
                <a:lnTo>
                  <a:pt x="8541804" y="888900"/>
                </a:lnTo>
                <a:lnTo>
                  <a:pt x="8564388" y="845255"/>
                </a:lnTo>
                <a:lnTo>
                  <a:pt x="8572500" y="795019"/>
                </a:lnTo>
                <a:lnTo>
                  <a:pt x="8572500" y="159003"/>
                </a:lnTo>
                <a:lnTo>
                  <a:pt x="8564388" y="108768"/>
                </a:lnTo>
                <a:lnTo>
                  <a:pt x="8541804" y="65123"/>
                </a:lnTo>
                <a:lnTo>
                  <a:pt x="8507376" y="30695"/>
                </a:lnTo>
                <a:lnTo>
                  <a:pt x="8463731" y="8111"/>
                </a:lnTo>
                <a:lnTo>
                  <a:pt x="8413496" y="0"/>
                </a:lnTo>
                <a:close/>
              </a:path>
            </a:pathLst>
          </a:custGeom>
          <a:solidFill>
            <a:srgbClr val="4F81BC"/>
          </a:solidFill>
        </p:spPr>
        <p:txBody>
          <a:bodyPr wrap="square" lIns="0" tIns="0" rIns="0" bIns="0" rtlCol="0"/>
          <a:lstStyle/>
          <a:p>
            <a:endParaRPr/>
          </a:p>
        </p:txBody>
      </p:sp>
      <p:sp>
        <p:nvSpPr>
          <p:cNvPr id="6" name="object 6"/>
          <p:cNvSpPr/>
          <p:nvPr/>
        </p:nvSpPr>
        <p:spPr>
          <a:xfrm>
            <a:off x="429005" y="4327397"/>
            <a:ext cx="8572500" cy="954405"/>
          </a:xfrm>
          <a:custGeom>
            <a:avLst/>
            <a:gdLst/>
            <a:ahLst/>
            <a:cxnLst/>
            <a:rect l="l" t="t" r="r" b="b"/>
            <a:pathLst>
              <a:path w="8572500" h="954404">
                <a:moveTo>
                  <a:pt x="0" y="159003"/>
                </a:moveTo>
                <a:lnTo>
                  <a:pt x="8106" y="108768"/>
                </a:lnTo>
                <a:lnTo>
                  <a:pt x="30680" y="65123"/>
                </a:lnTo>
                <a:lnTo>
                  <a:pt x="65101" y="30695"/>
                </a:lnTo>
                <a:lnTo>
                  <a:pt x="108749" y="8111"/>
                </a:lnTo>
                <a:lnTo>
                  <a:pt x="159003" y="0"/>
                </a:lnTo>
                <a:lnTo>
                  <a:pt x="8413496" y="0"/>
                </a:lnTo>
                <a:lnTo>
                  <a:pt x="8463731" y="8111"/>
                </a:lnTo>
                <a:lnTo>
                  <a:pt x="8507376" y="30695"/>
                </a:lnTo>
                <a:lnTo>
                  <a:pt x="8541804" y="65123"/>
                </a:lnTo>
                <a:lnTo>
                  <a:pt x="8564388" y="108768"/>
                </a:lnTo>
                <a:lnTo>
                  <a:pt x="8572500" y="159003"/>
                </a:lnTo>
                <a:lnTo>
                  <a:pt x="8572500" y="795019"/>
                </a:lnTo>
                <a:lnTo>
                  <a:pt x="8564388" y="845255"/>
                </a:lnTo>
                <a:lnTo>
                  <a:pt x="8541804" y="888900"/>
                </a:lnTo>
                <a:lnTo>
                  <a:pt x="8507376" y="923328"/>
                </a:lnTo>
                <a:lnTo>
                  <a:pt x="8463731" y="945912"/>
                </a:lnTo>
                <a:lnTo>
                  <a:pt x="8413496" y="954023"/>
                </a:lnTo>
                <a:lnTo>
                  <a:pt x="159003" y="954023"/>
                </a:lnTo>
                <a:lnTo>
                  <a:pt x="108749" y="945912"/>
                </a:lnTo>
                <a:lnTo>
                  <a:pt x="65101" y="923328"/>
                </a:lnTo>
                <a:lnTo>
                  <a:pt x="30680" y="888900"/>
                </a:lnTo>
                <a:lnTo>
                  <a:pt x="8106" y="845255"/>
                </a:lnTo>
                <a:lnTo>
                  <a:pt x="0" y="795019"/>
                </a:lnTo>
                <a:lnTo>
                  <a:pt x="0" y="159003"/>
                </a:lnTo>
                <a:close/>
              </a:path>
            </a:pathLst>
          </a:custGeom>
          <a:ln w="25908">
            <a:solidFill>
              <a:srgbClr val="FFFFFF"/>
            </a:solidFill>
          </a:ln>
        </p:spPr>
        <p:txBody>
          <a:bodyPr wrap="square" lIns="0" tIns="0" rIns="0" bIns="0" rtlCol="0"/>
          <a:lstStyle/>
          <a:p>
            <a:endParaRPr/>
          </a:p>
        </p:txBody>
      </p:sp>
      <p:sp>
        <p:nvSpPr>
          <p:cNvPr id="7" name="object 7"/>
          <p:cNvSpPr txBox="1"/>
          <p:nvPr/>
        </p:nvSpPr>
        <p:spPr>
          <a:xfrm>
            <a:off x="535940" y="1629918"/>
            <a:ext cx="8192770" cy="4594860"/>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Comic Sans MS"/>
                <a:cs typeface="Comic Sans MS"/>
              </a:rPr>
              <a:t>1) </a:t>
            </a:r>
            <a:r>
              <a:rPr sz="3200" b="1" dirty="0">
                <a:latin typeface="Comic Sans MS"/>
                <a:cs typeface="Comic Sans MS"/>
              </a:rPr>
              <a:t>Eligible </a:t>
            </a:r>
            <a:r>
              <a:rPr sz="3200" b="1" spc="-5" dirty="0">
                <a:latin typeface="Comic Sans MS"/>
                <a:cs typeface="Comic Sans MS"/>
              </a:rPr>
              <a:t>Members</a:t>
            </a:r>
            <a:r>
              <a:rPr sz="3200" b="1" spc="-10" dirty="0">
                <a:latin typeface="Comic Sans MS"/>
                <a:cs typeface="Comic Sans MS"/>
              </a:rPr>
              <a:t> </a:t>
            </a:r>
            <a:r>
              <a:rPr sz="3200" b="1" spc="-5" dirty="0">
                <a:latin typeface="Comic Sans MS"/>
                <a:cs typeface="Comic Sans MS"/>
              </a:rPr>
              <a:t>[Sec100(2)]</a:t>
            </a:r>
            <a:endParaRPr sz="3200">
              <a:latin typeface="Comic Sans MS"/>
              <a:cs typeface="Comic Sans MS"/>
            </a:endParaRPr>
          </a:p>
          <a:p>
            <a:pPr marL="480695" indent="-420370">
              <a:lnSpc>
                <a:spcPct val="100000"/>
              </a:lnSpc>
              <a:spcBef>
                <a:spcPts val="3800"/>
              </a:spcBef>
              <a:buAutoNum type="alphaLcParenR"/>
              <a:tabLst>
                <a:tab pos="481330" algn="l"/>
              </a:tabLst>
            </a:pPr>
            <a:r>
              <a:rPr sz="3200" b="1" dirty="0">
                <a:solidFill>
                  <a:srgbClr val="FFFFFF"/>
                </a:solidFill>
                <a:latin typeface="Calibri"/>
                <a:cs typeface="Calibri"/>
              </a:rPr>
              <a:t>In </a:t>
            </a:r>
            <a:r>
              <a:rPr sz="3200" b="1" spc="-5" dirty="0">
                <a:solidFill>
                  <a:srgbClr val="FFFFFF"/>
                </a:solidFill>
                <a:latin typeface="Calibri"/>
                <a:cs typeface="Calibri"/>
              </a:rPr>
              <a:t>case </a:t>
            </a:r>
            <a:r>
              <a:rPr sz="3200" b="1" dirty="0">
                <a:solidFill>
                  <a:srgbClr val="FFFFFF"/>
                </a:solidFill>
                <a:latin typeface="Calibri"/>
                <a:cs typeface="Calibri"/>
              </a:rPr>
              <a:t>of </a:t>
            </a:r>
            <a:r>
              <a:rPr sz="3200" b="1" spc="-15" dirty="0">
                <a:solidFill>
                  <a:srgbClr val="FFFFFF"/>
                </a:solidFill>
                <a:latin typeface="Calibri"/>
                <a:cs typeface="Calibri"/>
              </a:rPr>
              <a:t>Company </a:t>
            </a:r>
            <a:r>
              <a:rPr sz="3200" b="1" spc="-10" dirty="0">
                <a:solidFill>
                  <a:srgbClr val="FFFFFF"/>
                </a:solidFill>
                <a:latin typeface="Calibri"/>
                <a:cs typeface="Calibri"/>
              </a:rPr>
              <a:t>having </a:t>
            </a:r>
            <a:r>
              <a:rPr sz="3200" b="1" spc="-5" dirty="0">
                <a:solidFill>
                  <a:srgbClr val="FFFFFF"/>
                </a:solidFill>
                <a:latin typeface="Calibri"/>
                <a:cs typeface="Calibri"/>
              </a:rPr>
              <a:t>share</a:t>
            </a:r>
            <a:r>
              <a:rPr sz="3200" b="1" spc="-20" dirty="0">
                <a:solidFill>
                  <a:srgbClr val="FFFFFF"/>
                </a:solidFill>
                <a:latin typeface="Calibri"/>
                <a:cs typeface="Calibri"/>
              </a:rPr>
              <a:t> </a:t>
            </a:r>
            <a:r>
              <a:rPr sz="3200" b="1" spc="-10" dirty="0">
                <a:solidFill>
                  <a:srgbClr val="FFFFFF"/>
                </a:solidFill>
                <a:latin typeface="Calibri"/>
                <a:cs typeface="Calibri"/>
              </a:rPr>
              <a:t>capital</a:t>
            </a:r>
            <a:endParaRPr sz="3200">
              <a:latin typeface="Calibri"/>
              <a:cs typeface="Calibri"/>
            </a:endParaRPr>
          </a:p>
          <a:p>
            <a:pPr marL="393700" marR="128270" lvl="1" indent="-228600">
              <a:lnSpc>
                <a:spcPct val="91600"/>
              </a:lnSpc>
              <a:spcBef>
                <a:spcPts val="1955"/>
              </a:spcBef>
              <a:buChar char="•"/>
              <a:tabLst>
                <a:tab pos="393700" algn="l"/>
              </a:tabLst>
            </a:pPr>
            <a:r>
              <a:rPr sz="2200" spc="-10" dirty="0">
                <a:latin typeface="Calibri"/>
                <a:cs typeface="Calibri"/>
              </a:rPr>
              <a:t>The </a:t>
            </a:r>
            <a:r>
              <a:rPr sz="2200" spc="-5" dirty="0">
                <a:latin typeface="Calibri"/>
                <a:cs typeface="Calibri"/>
              </a:rPr>
              <a:t>requisition shall </a:t>
            </a:r>
            <a:r>
              <a:rPr sz="2200" spc="-10" dirty="0">
                <a:latin typeface="Calibri"/>
                <a:cs typeface="Calibri"/>
              </a:rPr>
              <a:t>be </a:t>
            </a:r>
            <a:r>
              <a:rPr sz="2200" spc="-5" dirty="0">
                <a:latin typeface="Calibri"/>
                <a:cs typeface="Calibri"/>
              </a:rPr>
              <a:t>made </a:t>
            </a:r>
            <a:r>
              <a:rPr sz="2200" spc="-10" dirty="0">
                <a:latin typeface="Calibri"/>
                <a:cs typeface="Calibri"/>
              </a:rPr>
              <a:t>by </a:t>
            </a:r>
            <a:r>
              <a:rPr sz="2200" spc="-5" dirty="0">
                <a:latin typeface="Calibri"/>
                <a:cs typeface="Calibri"/>
              </a:rPr>
              <a:t>the </a:t>
            </a:r>
            <a:r>
              <a:rPr sz="2200" spc="-10" dirty="0">
                <a:latin typeface="Calibri"/>
                <a:cs typeface="Calibri"/>
              </a:rPr>
              <a:t>shareholders </a:t>
            </a:r>
            <a:r>
              <a:rPr sz="2200" spc="-5" dirty="0">
                <a:latin typeface="Calibri"/>
                <a:cs typeface="Calibri"/>
              </a:rPr>
              <a:t>holding not less  than 1/10 of </a:t>
            </a:r>
            <a:r>
              <a:rPr sz="2200" spc="-10" dirty="0">
                <a:latin typeface="Calibri"/>
                <a:cs typeface="Calibri"/>
              </a:rPr>
              <a:t>such </a:t>
            </a:r>
            <a:r>
              <a:rPr sz="2200" spc="-5" dirty="0">
                <a:latin typeface="Calibri"/>
                <a:cs typeface="Calibri"/>
              </a:rPr>
              <a:t>of </a:t>
            </a:r>
            <a:r>
              <a:rPr sz="2200" spc="-10" dirty="0">
                <a:latin typeface="Calibri"/>
                <a:cs typeface="Calibri"/>
              </a:rPr>
              <a:t>the </a:t>
            </a:r>
            <a:r>
              <a:rPr sz="2200" spc="-5" dirty="0">
                <a:latin typeface="Calibri"/>
                <a:cs typeface="Calibri"/>
              </a:rPr>
              <a:t>paid up </a:t>
            </a:r>
            <a:r>
              <a:rPr sz="2200" spc="-10" dirty="0">
                <a:latin typeface="Calibri"/>
                <a:cs typeface="Calibri"/>
              </a:rPr>
              <a:t>share </a:t>
            </a:r>
            <a:r>
              <a:rPr sz="2200" spc="-15" dirty="0">
                <a:latin typeface="Calibri"/>
                <a:cs typeface="Calibri"/>
              </a:rPr>
              <a:t>capital </a:t>
            </a:r>
            <a:r>
              <a:rPr sz="2200" spc="-5" dirty="0">
                <a:latin typeface="Calibri"/>
                <a:cs typeface="Calibri"/>
              </a:rPr>
              <a:t>of </a:t>
            </a:r>
            <a:r>
              <a:rPr sz="2200" spc="-10" dirty="0">
                <a:latin typeface="Calibri"/>
                <a:cs typeface="Calibri"/>
              </a:rPr>
              <a:t>the </a:t>
            </a:r>
            <a:r>
              <a:rPr sz="2200" spc="-15" dirty="0">
                <a:latin typeface="Calibri"/>
                <a:cs typeface="Calibri"/>
              </a:rPr>
              <a:t>company </a:t>
            </a:r>
            <a:r>
              <a:rPr sz="2200" spc="-5" dirty="0">
                <a:latin typeface="Calibri"/>
                <a:cs typeface="Calibri"/>
              </a:rPr>
              <a:t>&amp; </a:t>
            </a:r>
            <a:r>
              <a:rPr sz="2200" spc="-10" dirty="0">
                <a:latin typeface="Calibri"/>
                <a:cs typeface="Calibri"/>
              </a:rPr>
              <a:t>are  entitled </a:t>
            </a:r>
            <a:r>
              <a:rPr sz="2200" spc="-20" dirty="0">
                <a:latin typeface="Calibri"/>
                <a:cs typeface="Calibri"/>
              </a:rPr>
              <a:t>to </a:t>
            </a:r>
            <a:r>
              <a:rPr sz="2200" spc="-15" dirty="0">
                <a:latin typeface="Calibri"/>
                <a:cs typeface="Calibri"/>
              </a:rPr>
              <a:t>vote </a:t>
            </a:r>
            <a:r>
              <a:rPr sz="2200" spc="-5" dirty="0">
                <a:latin typeface="Calibri"/>
                <a:cs typeface="Calibri"/>
              </a:rPr>
              <a:t>on </a:t>
            </a:r>
            <a:r>
              <a:rPr sz="2200" spc="-10" dirty="0">
                <a:latin typeface="Calibri"/>
                <a:cs typeface="Calibri"/>
              </a:rPr>
              <a:t>that occasion </a:t>
            </a:r>
            <a:r>
              <a:rPr sz="2200" spc="-15" dirty="0">
                <a:latin typeface="Calibri"/>
                <a:cs typeface="Calibri"/>
              </a:rPr>
              <a:t>at </a:t>
            </a:r>
            <a:r>
              <a:rPr sz="2200" spc="-5" dirty="0">
                <a:latin typeface="Calibri"/>
                <a:cs typeface="Calibri"/>
              </a:rPr>
              <a:t>the said</a:t>
            </a:r>
            <a:r>
              <a:rPr sz="2200" spc="140" dirty="0">
                <a:latin typeface="Calibri"/>
                <a:cs typeface="Calibri"/>
              </a:rPr>
              <a:t> </a:t>
            </a:r>
            <a:r>
              <a:rPr sz="2200" spc="-15" dirty="0">
                <a:latin typeface="Calibri"/>
                <a:cs typeface="Calibri"/>
              </a:rPr>
              <a:t>EGM</a:t>
            </a:r>
            <a:endParaRPr sz="2200">
              <a:latin typeface="Calibri"/>
              <a:cs typeface="Calibri"/>
            </a:endParaRPr>
          </a:p>
          <a:p>
            <a:pPr marL="532130" indent="-464184">
              <a:lnSpc>
                <a:spcPct val="100000"/>
              </a:lnSpc>
              <a:spcBef>
                <a:spcPts val="1750"/>
              </a:spcBef>
              <a:buAutoNum type="alphaLcParenR"/>
              <a:tabLst>
                <a:tab pos="532765" algn="l"/>
              </a:tabLst>
            </a:pPr>
            <a:r>
              <a:rPr sz="3400" b="1" spc="-5" dirty="0">
                <a:solidFill>
                  <a:srgbClr val="FFFFFF"/>
                </a:solidFill>
                <a:latin typeface="Calibri"/>
                <a:cs typeface="Calibri"/>
              </a:rPr>
              <a:t>In </a:t>
            </a:r>
            <a:r>
              <a:rPr sz="3400" b="1" spc="-10" dirty="0">
                <a:solidFill>
                  <a:srgbClr val="FFFFFF"/>
                </a:solidFill>
                <a:latin typeface="Calibri"/>
                <a:cs typeface="Calibri"/>
              </a:rPr>
              <a:t>case </a:t>
            </a:r>
            <a:r>
              <a:rPr sz="3400" b="1" spc="-5" dirty="0">
                <a:solidFill>
                  <a:srgbClr val="FFFFFF"/>
                </a:solidFill>
                <a:latin typeface="Calibri"/>
                <a:cs typeface="Calibri"/>
              </a:rPr>
              <a:t>of </a:t>
            </a:r>
            <a:r>
              <a:rPr sz="3400" b="1" spc="-15" dirty="0">
                <a:solidFill>
                  <a:srgbClr val="FFFFFF"/>
                </a:solidFill>
                <a:latin typeface="Calibri"/>
                <a:cs typeface="Calibri"/>
              </a:rPr>
              <a:t>company </a:t>
            </a:r>
            <a:r>
              <a:rPr sz="3400" b="1" spc="-10" dirty="0">
                <a:solidFill>
                  <a:srgbClr val="FFFFFF"/>
                </a:solidFill>
                <a:latin typeface="Calibri"/>
                <a:cs typeface="Calibri"/>
              </a:rPr>
              <a:t>having </a:t>
            </a:r>
            <a:r>
              <a:rPr sz="3400" b="1" spc="-5" dirty="0">
                <a:solidFill>
                  <a:srgbClr val="FFFFFF"/>
                </a:solidFill>
                <a:latin typeface="Calibri"/>
                <a:cs typeface="Calibri"/>
              </a:rPr>
              <a:t>no </a:t>
            </a:r>
            <a:r>
              <a:rPr sz="3400" b="1" spc="-10" dirty="0">
                <a:solidFill>
                  <a:srgbClr val="FFFFFF"/>
                </a:solidFill>
                <a:latin typeface="Calibri"/>
                <a:cs typeface="Calibri"/>
              </a:rPr>
              <a:t>share</a:t>
            </a:r>
            <a:r>
              <a:rPr sz="3400" b="1" spc="75" dirty="0">
                <a:solidFill>
                  <a:srgbClr val="FFFFFF"/>
                </a:solidFill>
                <a:latin typeface="Calibri"/>
                <a:cs typeface="Calibri"/>
              </a:rPr>
              <a:t> </a:t>
            </a:r>
            <a:r>
              <a:rPr sz="3400" b="1" spc="-15" dirty="0">
                <a:solidFill>
                  <a:srgbClr val="FFFFFF"/>
                </a:solidFill>
                <a:latin typeface="Calibri"/>
                <a:cs typeface="Calibri"/>
              </a:rPr>
              <a:t>capital</a:t>
            </a:r>
            <a:endParaRPr sz="3400">
              <a:latin typeface="Calibri"/>
              <a:cs typeface="Calibri"/>
            </a:endParaRPr>
          </a:p>
          <a:p>
            <a:pPr marL="393700" marR="74295" lvl="1" indent="-228600">
              <a:lnSpc>
                <a:spcPct val="91600"/>
              </a:lnSpc>
              <a:spcBef>
                <a:spcPts val="2190"/>
              </a:spcBef>
              <a:buChar char="•"/>
              <a:tabLst>
                <a:tab pos="393700" algn="l"/>
              </a:tabLst>
            </a:pPr>
            <a:r>
              <a:rPr sz="2200" spc="-5" dirty="0">
                <a:latin typeface="Calibri"/>
                <a:cs typeface="Calibri"/>
              </a:rPr>
              <a:t>The requisition shall be made </a:t>
            </a:r>
            <a:r>
              <a:rPr sz="2200" spc="-10" dirty="0">
                <a:latin typeface="Calibri"/>
                <a:cs typeface="Calibri"/>
              </a:rPr>
              <a:t>by </a:t>
            </a:r>
            <a:r>
              <a:rPr sz="2200" spc="-5" dirty="0">
                <a:latin typeface="Calibri"/>
                <a:cs typeface="Calibri"/>
              </a:rPr>
              <a:t>the such no. of </a:t>
            </a:r>
            <a:r>
              <a:rPr sz="2200" spc="-15" dirty="0">
                <a:latin typeface="Calibri"/>
                <a:cs typeface="Calibri"/>
              </a:rPr>
              <a:t>members </a:t>
            </a:r>
            <a:r>
              <a:rPr sz="2200" spc="-5" dirty="0">
                <a:latin typeface="Calibri"/>
                <a:cs typeface="Calibri"/>
              </a:rPr>
              <a:t>who </a:t>
            </a:r>
            <a:r>
              <a:rPr sz="2200" spc="-20" dirty="0">
                <a:latin typeface="Calibri"/>
                <a:cs typeface="Calibri"/>
              </a:rPr>
              <a:t>have  </a:t>
            </a:r>
            <a:r>
              <a:rPr sz="2200" spc="-15" dirty="0">
                <a:latin typeface="Calibri"/>
                <a:cs typeface="Calibri"/>
              </a:rPr>
              <a:t>at </a:t>
            </a:r>
            <a:r>
              <a:rPr sz="2200" spc="-5" dirty="0">
                <a:latin typeface="Calibri"/>
                <a:cs typeface="Calibri"/>
              </a:rPr>
              <a:t>least 10% of </a:t>
            </a:r>
            <a:r>
              <a:rPr sz="2200" spc="-10" dirty="0">
                <a:latin typeface="Calibri"/>
                <a:cs typeface="Calibri"/>
              </a:rPr>
              <a:t>the </a:t>
            </a:r>
            <a:r>
              <a:rPr sz="2200" spc="-15" dirty="0">
                <a:latin typeface="Calibri"/>
                <a:cs typeface="Calibri"/>
              </a:rPr>
              <a:t>total </a:t>
            </a:r>
            <a:r>
              <a:rPr sz="2200" spc="-10" dirty="0">
                <a:latin typeface="Calibri"/>
                <a:cs typeface="Calibri"/>
              </a:rPr>
              <a:t>voting </a:t>
            </a:r>
            <a:r>
              <a:rPr sz="2200" spc="-15" dirty="0">
                <a:latin typeface="Calibri"/>
                <a:cs typeface="Calibri"/>
              </a:rPr>
              <a:t>power </a:t>
            </a:r>
            <a:r>
              <a:rPr sz="2200" spc="-5" dirty="0">
                <a:latin typeface="Calibri"/>
                <a:cs typeface="Calibri"/>
              </a:rPr>
              <a:t>&amp; </a:t>
            </a:r>
            <a:r>
              <a:rPr sz="2200" spc="-10" dirty="0">
                <a:latin typeface="Calibri"/>
                <a:cs typeface="Calibri"/>
              </a:rPr>
              <a:t>are entitle </a:t>
            </a:r>
            <a:r>
              <a:rPr sz="2200" spc="-20" dirty="0">
                <a:latin typeface="Calibri"/>
                <a:cs typeface="Calibri"/>
              </a:rPr>
              <a:t>to </a:t>
            </a:r>
            <a:r>
              <a:rPr sz="2200" spc="-15" dirty="0">
                <a:latin typeface="Calibri"/>
                <a:cs typeface="Calibri"/>
              </a:rPr>
              <a:t>vote </a:t>
            </a:r>
            <a:r>
              <a:rPr sz="2200" dirty="0">
                <a:latin typeface="Calibri"/>
                <a:cs typeface="Calibri"/>
              </a:rPr>
              <a:t>on </a:t>
            </a:r>
            <a:r>
              <a:rPr sz="2200" spc="-15" dirty="0">
                <a:latin typeface="Calibri"/>
                <a:cs typeface="Calibri"/>
              </a:rPr>
              <a:t>that  </a:t>
            </a:r>
            <a:r>
              <a:rPr sz="2200" spc="-10" dirty="0">
                <a:latin typeface="Calibri"/>
                <a:cs typeface="Calibri"/>
              </a:rPr>
              <a:t>occasion </a:t>
            </a:r>
            <a:r>
              <a:rPr sz="2200" spc="-15" dirty="0">
                <a:latin typeface="Calibri"/>
                <a:cs typeface="Calibri"/>
              </a:rPr>
              <a:t>at </a:t>
            </a:r>
            <a:r>
              <a:rPr sz="2200" spc="-5" dirty="0">
                <a:latin typeface="Calibri"/>
                <a:cs typeface="Calibri"/>
              </a:rPr>
              <a:t>the said</a:t>
            </a:r>
            <a:r>
              <a:rPr sz="2200" spc="40" dirty="0">
                <a:latin typeface="Calibri"/>
                <a:cs typeface="Calibri"/>
              </a:rPr>
              <a:t> </a:t>
            </a:r>
            <a:r>
              <a:rPr sz="2200" spc="-15" dirty="0">
                <a:latin typeface="Calibri"/>
                <a:cs typeface="Calibri"/>
              </a:rPr>
              <a:t>EGM</a:t>
            </a:r>
            <a:endParaRPr sz="22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642" y="417652"/>
            <a:ext cx="811149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Comic Sans MS"/>
                <a:cs typeface="Comic Sans MS"/>
              </a:rPr>
              <a:t>2) </a:t>
            </a:r>
            <a:r>
              <a:rPr sz="2800" spc="-10" dirty="0">
                <a:latin typeface="Comic Sans MS"/>
                <a:cs typeface="Comic Sans MS"/>
              </a:rPr>
              <a:t>Essentials </a:t>
            </a:r>
            <a:r>
              <a:rPr sz="2800" spc="-5" dirty="0">
                <a:latin typeface="Comic Sans MS"/>
                <a:cs typeface="Comic Sans MS"/>
              </a:rPr>
              <a:t>of a valid </a:t>
            </a:r>
            <a:r>
              <a:rPr sz="2800" spc="-10" dirty="0">
                <a:latin typeface="Comic Sans MS"/>
                <a:cs typeface="Comic Sans MS"/>
              </a:rPr>
              <a:t>requisition</a:t>
            </a:r>
            <a:r>
              <a:rPr sz="2800" spc="220" dirty="0">
                <a:latin typeface="Comic Sans MS"/>
                <a:cs typeface="Comic Sans MS"/>
              </a:rPr>
              <a:t> </a:t>
            </a:r>
            <a:r>
              <a:rPr sz="2800" spc="-10" dirty="0">
                <a:latin typeface="Comic Sans MS"/>
                <a:cs typeface="Comic Sans MS"/>
              </a:rPr>
              <a:t>[Sec100(3)]</a:t>
            </a:r>
            <a:endParaRPr sz="2800">
              <a:latin typeface="Comic Sans MS"/>
              <a:cs typeface="Comic Sans MS"/>
            </a:endParaRPr>
          </a:p>
        </p:txBody>
      </p:sp>
      <p:sp>
        <p:nvSpPr>
          <p:cNvPr id="3" name="object 3"/>
          <p:cNvSpPr/>
          <p:nvPr/>
        </p:nvSpPr>
        <p:spPr>
          <a:xfrm>
            <a:off x="357377" y="1500377"/>
            <a:ext cx="4715510" cy="1358265"/>
          </a:xfrm>
          <a:custGeom>
            <a:avLst/>
            <a:gdLst/>
            <a:ahLst/>
            <a:cxnLst/>
            <a:rect l="l" t="t" r="r" b="b"/>
            <a:pathLst>
              <a:path w="4715510" h="1358264">
                <a:moveTo>
                  <a:pt x="0" y="135762"/>
                </a:moveTo>
                <a:lnTo>
                  <a:pt x="0" y="1222121"/>
                </a:lnTo>
                <a:lnTo>
                  <a:pt x="2507" y="1231041"/>
                </a:lnTo>
                <a:lnTo>
                  <a:pt x="38876" y="1256813"/>
                </a:lnTo>
                <a:lnTo>
                  <a:pt x="85607" y="1272988"/>
                </a:lnTo>
                <a:lnTo>
                  <a:pt x="148877" y="1288191"/>
                </a:lnTo>
                <a:lnTo>
                  <a:pt x="186325" y="1295383"/>
                </a:lnTo>
                <a:lnTo>
                  <a:pt x="227442" y="1302279"/>
                </a:lnTo>
                <a:lnTo>
                  <a:pt x="272073" y="1308859"/>
                </a:lnTo>
                <a:lnTo>
                  <a:pt x="320062" y="1315107"/>
                </a:lnTo>
                <a:lnTo>
                  <a:pt x="371253" y="1321004"/>
                </a:lnTo>
                <a:lnTo>
                  <a:pt x="425491" y="1326533"/>
                </a:lnTo>
                <a:lnTo>
                  <a:pt x="482622" y="1331675"/>
                </a:lnTo>
                <a:lnTo>
                  <a:pt x="542489" y="1336412"/>
                </a:lnTo>
                <a:lnTo>
                  <a:pt x="604937" y="1340727"/>
                </a:lnTo>
                <a:lnTo>
                  <a:pt x="736957" y="1348018"/>
                </a:lnTo>
                <a:lnTo>
                  <a:pt x="877438" y="1353403"/>
                </a:lnTo>
                <a:lnTo>
                  <a:pt x="1025138" y="1356739"/>
                </a:lnTo>
                <a:lnTo>
                  <a:pt x="1101306" y="1357594"/>
                </a:lnTo>
                <a:lnTo>
                  <a:pt x="1178814" y="1357884"/>
                </a:lnTo>
                <a:lnTo>
                  <a:pt x="1332482" y="1356739"/>
                </a:lnTo>
                <a:lnTo>
                  <a:pt x="1480176" y="1353403"/>
                </a:lnTo>
                <a:lnTo>
                  <a:pt x="1620654" y="1348018"/>
                </a:lnTo>
                <a:lnTo>
                  <a:pt x="1752673" y="1340727"/>
                </a:lnTo>
                <a:lnTo>
                  <a:pt x="1815121" y="1336412"/>
                </a:lnTo>
                <a:lnTo>
                  <a:pt x="1874989" y="1331675"/>
                </a:lnTo>
                <a:lnTo>
                  <a:pt x="1932120" y="1326533"/>
                </a:lnTo>
                <a:lnTo>
                  <a:pt x="1986359" y="1321004"/>
                </a:lnTo>
                <a:lnTo>
                  <a:pt x="2037552" y="1315107"/>
                </a:lnTo>
                <a:lnTo>
                  <a:pt x="2085542" y="1308859"/>
                </a:lnTo>
                <a:lnTo>
                  <a:pt x="2130174" y="1302279"/>
                </a:lnTo>
                <a:lnTo>
                  <a:pt x="2171292" y="1295383"/>
                </a:lnTo>
                <a:lnTo>
                  <a:pt x="2208742" y="1288191"/>
                </a:lnTo>
                <a:lnTo>
                  <a:pt x="2272015" y="1272988"/>
                </a:lnTo>
                <a:lnTo>
                  <a:pt x="2318749" y="1256813"/>
                </a:lnTo>
                <a:lnTo>
                  <a:pt x="2355120" y="1231041"/>
                </a:lnTo>
                <a:lnTo>
                  <a:pt x="2360135" y="1213186"/>
                </a:lnTo>
                <a:lnTo>
                  <a:pt x="2367554" y="1204406"/>
                </a:lnTo>
                <a:lnTo>
                  <a:pt x="2417728" y="1179179"/>
                </a:lnTo>
                <a:lnTo>
                  <a:pt x="2472887" y="1163466"/>
                </a:lnTo>
                <a:lnTo>
                  <a:pt x="2543963" y="1148801"/>
                </a:lnTo>
                <a:lnTo>
                  <a:pt x="2585081" y="1141907"/>
                </a:lnTo>
                <a:lnTo>
                  <a:pt x="2629713" y="1135329"/>
                </a:lnTo>
                <a:lnTo>
                  <a:pt x="2677703" y="1129084"/>
                </a:lnTo>
                <a:lnTo>
                  <a:pt x="2728896" y="1123191"/>
                </a:lnTo>
                <a:lnTo>
                  <a:pt x="2783135" y="1117667"/>
                </a:lnTo>
                <a:lnTo>
                  <a:pt x="2840266" y="1112530"/>
                </a:lnTo>
                <a:lnTo>
                  <a:pt x="2900134" y="1107797"/>
                </a:lnTo>
                <a:lnTo>
                  <a:pt x="3027456" y="1099618"/>
                </a:lnTo>
                <a:lnTo>
                  <a:pt x="3163860" y="1093271"/>
                </a:lnTo>
                <a:lnTo>
                  <a:pt x="3308102" y="1088900"/>
                </a:lnTo>
                <a:lnTo>
                  <a:pt x="3382773" y="1087499"/>
                </a:lnTo>
                <a:lnTo>
                  <a:pt x="3458938" y="1086646"/>
                </a:lnTo>
                <a:lnTo>
                  <a:pt x="4715256" y="1086358"/>
                </a:lnTo>
                <a:lnTo>
                  <a:pt x="4715256" y="271525"/>
                </a:lnTo>
                <a:lnTo>
                  <a:pt x="1178814" y="271525"/>
                </a:lnTo>
                <a:lnTo>
                  <a:pt x="1101306" y="271237"/>
                </a:lnTo>
                <a:lnTo>
                  <a:pt x="1025138" y="270384"/>
                </a:lnTo>
                <a:lnTo>
                  <a:pt x="877438" y="267053"/>
                </a:lnTo>
                <a:lnTo>
                  <a:pt x="736957" y="261676"/>
                </a:lnTo>
                <a:lnTo>
                  <a:pt x="604937" y="254396"/>
                </a:lnTo>
                <a:lnTo>
                  <a:pt x="542489" y="250086"/>
                </a:lnTo>
                <a:lnTo>
                  <a:pt x="482622" y="245353"/>
                </a:lnTo>
                <a:lnTo>
                  <a:pt x="425491" y="240216"/>
                </a:lnTo>
                <a:lnTo>
                  <a:pt x="371253" y="234692"/>
                </a:lnTo>
                <a:lnTo>
                  <a:pt x="320062" y="228799"/>
                </a:lnTo>
                <a:lnTo>
                  <a:pt x="272073" y="222554"/>
                </a:lnTo>
                <a:lnTo>
                  <a:pt x="227442" y="215976"/>
                </a:lnTo>
                <a:lnTo>
                  <a:pt x="186325" y="209082"/>
                </a:lnTo>
                <a:lnTo>
                  <a:pt x="148877" y="201890"/>
                </a:lnTo>
                <a:lnTo>
                  <a:pt x="85607" y="186683"/>
                </a:lnTo>
                <a:lnTo>
                  <a:pt x="38876" y="170498"/>
                </a:lnTo>
                <a:lnTo>
                  <a:pt x="2507" y="144697"/>
                </a:lnTo>
                <a:lnTo>
                  <a:pt x="0" y="135762"/>
                </a:lnTo>
                <a:close/>
              </a:path>
              <a:path w="4715510" h="1358264">
                <a:moveTo>
                  <a:pt x="4715256" y="1086358"/>
                </a:moveTo>
                <a:lnTo>
                  <a:pt x="3536442" y="1086358"/>
                </a:lnTo>
                <a:lnTo>
                  <a:pt x="3613945" y="1086646"/>
                </a:lnTo>
                <a:lnTo>
                  <a:pt x="3764781" y="1088900"/>
                </a:lnTo>
                <a:lnTo>
                  <a:pt x="3909023" y="1093271"/>
                </a:lnTo>
                <a:lnTo>
                  <a:pt x="4045427" y="1099618"/>
                </a:lnTo>
                <a:lnTo>
                  <a:pt x="4172749" y="1107797"/>
                </a:lnTo>
                <a:lnTo>
                  <a:pt x="4232617" y="1112530"/>
                </a:lnTo>
                <a:lnTo>
                  <a:pt x="4289748" y="1117667"/>
                </a:lnTo>
                <a:lnTo>
                  <a:pt x="4343987" y="1123191"/>
                </a:lnTo>
                <a:lnTo>
                  <a:pt x="4395180" y="1129084"/>
                </a:lnTo>
                <a:lnTo>
                  <a:pt x="4443170" y="1135329"/>
                </a:lnTo>
                <a:lnTo>
                  <a:pt x="4487802" y="1141907"/>
                </a:lnTo>
                <a:lnTo>
                  <a:pt x="4528920" y="1148801"/>
                </a:lnTo>
                <a:lnTo>
                  <a:pt x="4566370" y="1155993"/>
                </a:lnTo>
                <a:lnTo>
                  <a:pt x="4629643" y="1171200"/>
                </a:lnTo>
                <a:lnTo>
                  <a:pt x="4676377" y="1187385"/>
                </a:lnTo>
                <a:lnTo>
                  <a:pt x="4712748" y="1213186"/>
                </a:lnTo>
                <a:lnTo>
                  <a:pt x="4715256" y="1222121"/>
                </a:lnTo>
                <a:lnTo>
                  <a:pt x="4715256" y="1086358"/>
                </a:lnTo>
                <a:close/>
              </a:path>
              <a:path w="4715510" h="1358264">
                <a:moveTo>
                  <a:pt x="3536442" y="0"/>
                </a:moveTo>
                <a:lnTo>
                  <a:pt x="3458938" y="289"/>
                </a:lnTo>
                <a:lnTo>
                  <a:pt x="3382773" y="1144"/>
                </a:lnTo>
                <a:lnTo>
                  <a:pt x="3308102" y="2547"/>
                </a:lnTo>
                <a:lnTo>
                  <a:pt x="3163860" y="6926"/>
                </a:lnTo>
                <a:lnTo>
                  <a:pt x="3027456" y="13281"/>
                </a:lnTo>
                <a:lnTo>
                  <a:pt x="2900134" y="21471"/>
                </a:lnTo>
                <a:lnTo>
                  <a:pt x="2840266" y="26208"/>
                </a:lnTo>
                <a:lnTo>
                  <a:pt x="2783135" y="31350"/>
                </a:lnTo>
                <a:lnTo>
                  <a:pt x="2728896" y="36879"/>
                </a:lnTo>
                <a:lnTo>
                  <a:pt x="2677703" y="42776"/>
                </a:lnTo>
                <a:lnTo>
                  <a:pt x="2629713" y="49024"/>
                </a:lnTo>
                <a:lnTo>
                  <a:pt x="2585081" y="55604"/>
                </a:lnTo>
                <a:lnTo>
                  <a:pt x="2543963" y="62500"/>
                </a:lnTo>
                <a:lnTo>
                  <a:pt x="2506513" y="69692"/>
                </a:lnTo>
                <a:lnTo>
                  <a:pt x="2443240" y="84895"/>
                </a:lnTo>
                <a:lnTo>
                  <a:pt x="2396506" y="101070"/>
                </a:lnTo>
                <a:lnTo>
                  <a:pt x="2360135" y="126842"/>
                </a:lnTo>
                <a:lnTo>
                  <a:pt x="2355120" y="144697"/>
                </a:lnTo>
                <a:lnTo>
                  <a:pt x="2347701" y="153477"/>
                </a:lnTo>
                <a:lnTo>
                  <a:pt x="2297527" y="178704"/>
                </a:lnTo>
                <a:lnTo>
                  <a:pt x="2242368" y="194417"/>
                </a:lnTo>
                <a:lnTo>
                  <a:pt x="2171292" y="209082"/>
                </a:lnTo>
                <a:lnTo>
                  <a:pt x="2130174" y="215976"/>
                </a:lnTo>
                <a:lnTo>
                  <a:pt x="2085542" y="222554"/>
                </a:lnTo>
                <a:lnTo>
                  <a:pt x="2037552" y="228799"/>
                </a:lnTo>
                <a:lnTo>
                  <a:pt x="1986359" y="234692"/>
                </a:lnTo>
                <a:lnTo>
                  <a:pt x="1932120" y="240216"/>
                </a:lnTo>
                <a:lnTo>
                  <a:pt x="1874989" y="245353"/>
                </a:lnTo>
                <a:lnTo>
                  <a:pt x="1815121" y="250086"/>
                </a:lnTo>
                <a:lnTo>
                  <a:pt x="1752673" y="254396"/>
                </a:lnTo>
                <a:lnTo>
                  <a:pt x="1620654" y="261676"/>
                </a:lnTo>
                <a:lnTo>
                  <a:pt x="1480176" y="267053"/>
                </a:lnTo>
                <a:lnTo>
                  <a:pt x="1332482" y="270384"/>
                </a:lnTo>
                <a:lnTo>
                  <a:pt x="1178814" y="271525"/>
                </a:lnTo>
                <a:lnTo>
                  <a:pt x="4715256" y="271525"/>
                </a:lnTo>
                <a:lnTo>
                  <a:pt x="4715256" y="135762"/>
                </a:lnTo>
                <a:lnTo>
                  <a:pt x="4712748" y="126842"/>
                </a:lnTo>
                <a:lnTo>
                  <a:pt x="4676377" y="101070"/>
                </a:lnTo>
                <a:lnTo>
                  <a:pt x="4629643" y="84895"/>
                </a:lnTo>
                <a:lnTo>
                  <a:pt x="4566370" y="69692"/>
                </a:lnTo>
                <a:lnTo>
                  <a:pt x="4528920" y="62500"/>
                </a:lnTo>
                <a:lnTo>
                  <a:pt x="4487802" y="55604"/>
                </a:lnTo>
                <a:lnTo>
                  <a:pt x="4443170" y="49024"/>
                </a:lnTo>
                <a:lnTo>
                  <a:pt x="4395180" y="42776"/>
                </a:lnTo>
                <a:lnTo>
                  <a:pt x="4343987" y="36879"/>
                </a:lnTo>
                <a:lnTo>
                  <a:pt x="4289748" y="31350"/>
                </a:lnTo>
                <a:lnTo>
                  <a:pt x="4232617" y="26208"/>
                </a:lnTo>
                <a:lnTo>
                  <a:pt x="4172749" y="21471"/>
                </a:lnTo>
                <a:lnTo>
                  <a:pt x="4045427" y="13281"/>
                </a:lnTo>
                <a:lnTo>
                  <a:pt x="3909023" y="6926"/>
                </a:lnTo>
                <a:lnTo>
                  <a:pt x="3764781" y="2547"/>
                </a:lnTo>
                <a:lnTo>
                  <a:pt x="3613945" y="289"/>
                </a:lnTo>
                <a:lnTo>
                  <a:pt x="3536442" y="0"/>
                </a:lnTo>
                <a:close/>
              </a:path>
            </a:pathLst>
          </a:custGeom>
          <a:solidFill>
            <a:srgbClr val="E6B8B8"/>
          </a:solidFill>
        </p:spPr>
        <p:txBody>
          <a:bodyPr wrap="square" lIns="0" tIns="0" rIns="0" bIns="0" rtlCol="0"/>
          <a:lstStyle/>
          <a:p>
            <a:endParaRPr/>
          </a:p>
        </p:txBody>
      </p:sp>
      <p:sp>
        <p:nvSpPr>
          <p:cNvPr id="4" name="object 4"/>
          <p:cNvSpPr/>
          <p:nvPr/>
        </p:nvSpPr>
        <p:spPr>
          <a:xfrm>
            <a:off x="357377" y="1500377"/>
            <a:ext cx="4715510" cy="1358265"/>
          </a:xfrm>
          <a:custGeom>
            <a:avLst/>
            <a:gdLst/>
            <a:ahLst/>
            <a:cxnLst/>
            <a:rect l="l" t="t" r="r" b="b"/>
            <a:pathLst>
              <a:path w="4715510" h="1358264">
                <a:moveTo>
                  <a:pt x="0" y="135762"/>
                </a:moveTo>
                <a:lnTo>
                  <a:pt x="38876" y="170498"/>
                </a:lnTo>
                <a:lnTo>
                  <a:pt x="85607" y="186683"/>
                </a:lnTo>
                <a:lnTo>
                  <a:pt x="148877" y="201890"/>
                </a:lnTo>
                <a:lnTo>
                  <a:pt x="186325" y="209082"/>
                </a:lnTo>
                <a:lnTo>
                  <a:pt x="227442" y="215976"/>
                </a:lnTo>
                <a:lnTo>
                  <a:pt x="272073" y="222554"/>
                </a:lnTo>
                <a:lnTo>
                  <a:pt x="320062" y="228799"/>
                </a:lnTo>
                <a:lnTo>
                  <a:pt x="371253" y="234692"/>
                </a:lnTo>
                <a:lnTo>
                  <a:pt x="425491" y="240216"/>
                </a:lnTo>
                <a:lnTo>
                  <a:pt x="482622" y="245353"/>
                </a:lnTo>
                <a:lnTo>
                  <a:pt x="542489" y="250086"/>
                </a:lnTo>
                <a:lnTo>
                  <a:pt x="604937" y="254396"/>
                </a:lnTo>
                <a:lnTo>
                  <a:pt x="669812" y="258265"/>
                </a:lnTo>
                <a:lnTo>
                  <a:pt x="736957" y="261676"/>
                </a:lnTo>
                <a:lnTo>
                  <a:pt x="806217" y="264612"/>
                </a:lnTo>
                <a:lnTo>
                  <a:pt x="877438" y="267053"/>
                </a:lnTo>
                <a:lnTo>
                  <a:pt x="950463" y="268983"/>
                </a:lnTo>
                <a:lnTo>
                  <a:pt x="1025138" y="270384"/>
                </a:lnTo>
                <a:lnTo>
                  <a:pt x="1101306" y="271237"/>
                </a:lnTo>
                <a:lnTo>
                  <a:pt x="1178814" y="271525"/>
                </a:lnTo>
                <a:lnTo>
                  <a:pt x="1256317" y="271237"/>
                </a:lnTo>
                <a:lnTo>
                  <a:pt x="1332482" y="270384"/>
                </a:lnTo>
                <a:lnTo>
                  <a:pt x="1407153" y="268983"/>
                </a:lnTo>
                <a:lnTo>
                  <a:pt x="1480176" y="267053"/>
                </a:lnTo>
                <a:lnTo>
                  <a:pt x="1551395" y="264612"/>
                </a:lnTo>
                <a:lnTo>
                  <a:pt x="1620654" y="261676"/>
                </a:lnTo>
                <a:lnTo>
                  <a:pt x="1687799" y="258265"/>
                </a:lnTo>
                <a:lnTo>
                  <a:pt x="1752673" y="254396"/>
                </a:lnTo>
                <a:lnTo>
                  <a:pt x="1815121" y="250086"/>
                </a:lnTo>
                <a:lnTo>
                  <a:pt x="1874989" y="245353"/>
                </a:lnTo>
                <a:lnTo>
                  <a:pt x="1932120" y="240216"/>
                </a:lnTo>
                <a:lnTo>
                  <a:pt x="1986359" y="234692"/>
                </a:lnTo>
                <a:lnTo>
                  <a:pt x="2037552" y="228799"/>
                </a:lnTo>
                <a:lnTo>
                  <a:pt x="2085542" y="222554"/>
                </a:lnTo>
                <a:lnTo>
                  <a:pt x="2130174" y="215976"/>
                </a:lnTo>
                <a:lnTo>
                  <a:pt x="2171292" y="209082"/>
                </a:lnTo>
                <a:lnTo>
                  <a:pt x="2208742" y="201890"/>
                </a:lnTo>
                <a:lnTo>
                  <a:pt x="2272015" y="186683"/>
                </a:lnTo>
                <a:lnTo>
                  <a:pt x="2318749" y="170498"/>
                </a:lnTo>
                <a:lnTo>
                  <a:pt x="2355120" y="144697"/>
                </a:lnTo>
                <a:lnTo>
                  <a:pt x="2357628" y="135762"/>
                </a:lnTo>
                <a:lnTo>
                  <a:pt x="2360135" y="126842"/>
                </a:lnTo>
                <a:lnTo>
                  <a:pt x="2396506" y="101070"/>
                </a:lnTo>
                <a:lnTo>
                  <a:pt x="2443240" y="84895"/>
                </a:lnTo>
                <a:lnTo>
                  <a:pt x="2506513" y="69692"/>
                </a:lnTo>
                <a:lnTo>
                  <a:pt x="2543963" y="62500"/>
                </a:lnTo>
                <a:lnTo>
                  <a:pt x="2585081" y="55604"/>
                </a:lnTo>
                <a:lnTo>
                  <a:pt x="2629713" y="49024"/>
                </a:lnTo>
                <a:lnTo>
                  <a:pt x="2677703" y="42776"/>
                </a:lnTo>
                <a:lnTo>
                  <a:pt x="2728896" y="36879"/>
                </a:lnTo>
                <a:lnTo>
                  <a:pt x="2783135" y="31350"/>
                </a:lnTo>
                <a:lnTo>
                  <a:pt x="2840266" y="26208"/>
                </a:lnTo>
                <a:lnTo>
                  <a:pt x="2900134" y="21471"/>
                </a:lnTo>
                <a:lnTo>
                  <a:pt x="2962582" y="17156"/>
                </a:lnTo>
                <a:lnTo>
                  <a:pt x="3027456" y="13281"/>
                </a:lnTo>
                <a:lnTo>
                  <a:pt x="3094601" y="9865"/>
                </a:lnTo>
                <a:lnTo>
                  <a:pt x="3163860" y="6926"/>
                </a:lnTo>
                <a:lnTo>
                  <a:pt x="3235079" y="4480"/>
                </a:lnTo>
                <a:lnTo>
                  <a:pt x="3308102" y="2547"/>
                </a:lnTo>
                <a:lnTo>
                  <a:pt x="3382773" y="1144"/>
                </a:lnTo>
                <a:lnTo>
                  <a:pt x="3458938" y="289"/>
                </a:lnTo>
                <a:lnTo>
                  <a:pt x="3536442" y="0"/>
                </a:lnTo>
                <a:lnTo>
                  <a:pt x="3613945" y="289"/>
                </a:lnTo>
                <a:lnTo>
                  <a:pt x="3690110" y="1144"/>
                </a:lnTo>
                <a:lnTo>
                  <a:pt x="3764781" y="2547"/>
                </a:lnTo>
                <a:lnTo>
                  <a:pt x="3837804" y="4480"/>
                </a:lnTo>
                <a:lnTo>
                  <a:pt x="3909023" y="6926"/>
                </a:lnTo>
                <a:lnTo>
                  <a:pt x="3978282" y="9865"/>
                </a:lnTo>
                <a:lnTo>
                  <a:pt x="4045427" y="13281"/>
                </a:lnTo>
                <a:lnTo>
                  <a:pt x="4110301" y="17156"/>
                </a:lnTo>
                <a:lnTo>
                  <a:pt x="4172749" y="21471"/>
                </a:lnTo>
                <a:lnTo>
                  <a:pt x="4232617" y="26208"/>
                </a:lnTo>
                <a:lnTo>
                  <a:pt x="4289748" y="31350"/>
                </a:lnTo>
                <a:lnTo>
                  <a:pt x="4343987" y="36879"/>
                </a:lnTo>
                <a:lnTo>
                  <a:pt x="4395180" y="42776"/>
                </a:lnTo>
                <a:lnTo>
                  <a:pt x="4443170" y="49024"/>
                </a:lnTo>
                <a:lnTo>
                  <a:pt x="4487802" y="55604"/>
                </a:lnTo>
                <a:lnTo>
                  <a:pt x="4528920" y="62500"/>
                </a:lnTo>
                <a:lnTo>
                  <a:pt x="4566370" y="69692"/>
                </a:lnTo>
                <a:lnTo>
                  <a:pt x="4629643" y="84895"/>
                </a:lnTo>
                <a:lnTo>
                  <a:pt x="4676377" y="101070"/>
                </a:lnTo>
                <a:lnTo>
                  <a:pt x="4712748" y="126842"/>
                </a:lnTo>
                <a:lnTo>
                  <a:pt x="4715256" y="135762"/>
                </a:lnTo>
                <a:lnTo>
                  <a:pt x="4715256" y="1222121"/>
                </a:lnTo>
                <a:lnTo>
                  <a:pt x="4712748" y="1213186"/>
                </a:lnTo>
                <a:lnTo>
                  <a:pt x="4705329" y="1204406"/>
                </a:lnTo>
                <a:lnTo>
                  <a:pt x="4655155" y="1179179"/>
                </a:lnTo>
                <a:lnTo>
                  <a:pt x="4599996" y="1163466"/>
                </a:lnTo>
                <a:lnTo>
                  <a:pt x="4528920" y="1148801"/>
                </a:lnTo>
                <a:lnTo>
                  <a:pt x="4487802" y="1141907"/>
                </a:lnTo>
                <a:lnTo>
                  <a:pt x="4443170" y="1135329"/>
                </a:lnTo>
                <a:lnTo>
                  <a:pt x="4395180" y="1129084"/>
                </a:lnTo>
                <a:lnTo>
                  <a:pt x="4343987" y="1123191"/>
                </a:lnTo>
                <a:lnTo>
                  <a:pt x="4289748" y="1117667"/>
                </a:lnTo>
                <a:lnTo>
                  <a:pt x="4232617" y="1112530"/>
                </a:lnTo>
                <a:lnTo>
                  <a:pt x="4172749" y="1107797"/>
                </a:lnTo>
                <a:lnTo>
                  <a:pt x="4110301" y="1103487"/>
                </a:lnTo>
                <a:lnTo>
                  <a:pt x="4045427" y="1099618"/>
                </a:lnTo>
                <a:lnTo>
                  <a:pt x="3978282" y="1096207"/>
                </a:lnTo>
                <a:lnTo>
                  <a:pt x="3909023" y="1093271"/>
                </a:lnTo>
                <a:lnTo>
                  <a:pt x="3837804" y="1090830"/>
                </a:lnTo>
                <a:lnTo>
                  <a:pt x="3764781" y="1088900"/>
                </a:lnTo>
                <a:lnTo>
                  <a:pt x="3690110" y="1087499"/>
                </a:lnTo>
                <a:lnTo>
                  <a:pt x="3613945" y="1086646"/>
                </a:lnTo>
                <a:lnTo>
                  <a:pt x="3536442" y="1086358"/>
                </a:lnTo>
                <a:lnTo>
                  <a:pt x="3458938" y="1086646"/>
                </a:lnTo>
                <a:lnTo>
                  <a:pt x="3382773" y="1087499"/>
                </a:lnTo>
                <a:lnTo>
                  <a:pt x="3308102" y="1088900"/>
                </a:lnTo>
                <a:lnTo>
                  <a:pt x="3235079" y="1090830"/>
                </a:lnTo>
                <a:lnTo>
                  <a:pt x="3163860" y="1093271"/>
                </a:lnTo>
                <a:lnTo>
                  <a:pt x="3094601" y="1096207"/>
                </a:lnTo>
                <a:lnTo>
                  <a:pt x="3027456" y="1099618"/>
                </a:lnTo>
                <a:lnTo>
                  <a:pt x="2962582" y="1103487"/>
                </a:lnTo>
                <a:lnTo>
                  <a:pt x="2900134" y="1107797"/>
                </a:lnTo>
                <a:lnTo>
                  <a:pt x="2840266" y="1112530"/>
                </a:lnTo>
                <a:lnTo>
                  <a:pt x="2783135" y="1117667"/>
                </a:lnTo>
                <a:lnTo>
                  <a:pt x="2728896" y="1123191"/>
                </a:lnTo>
                <a:lnTo>
                  <a:pt x="2677703" y="1129084"/>
                </a:lnTo>
                <a:lnTo>
                  <a:pt x="2629713" y="1135329"/>
                </a:lnTo>
                <a:lnTo>
                  <a:pt x="2585081" y="1141907"/>
                </a:lnTo>
                <a:lnTo>
                  <a:pt x="2543963" y="1148801"/>
                </a:lnTo>
                <a:lnTo>
                  <a:pt x="2506513" y="1155993"/>
                </a:lnTo>
                <a:lnTo>
                  <a:pt x="2443240" y="1171200"/>
                </a:lnTo>
                <a:lnTo>
                  <a:pt x="2396506" y="1187385"/>
                </a:lnTo>
                <a:lnTo>
                  <a:pt x="2360135" y="1213186"/>
                </a:lnTo>
                <a:lnTo>
                  <a:pt x="2357628" y="1222121"/>
                </a:lnTo>
                <a:lnTo>
                  <a:pt x="2355120" y="1231041"/>
                </a:lnTo>
                <a:lnTo>
                  <a:pt x="2318749" y="1256813"/>
                </a:lnTo>
                <a:lnTo>
                  <a:pt x="2272015" y="1272988"/>
                </a:lnTo>
                <a:lnTo>
                  <a:pt x="2208742" y="1288191"/>
                </a:lnTo>
                <a:lnTo>
                  <a:pt x="2171292" y="1295383"/>
                </a:lnTo>
                <a:lnTo>
                  <a:pt x="2130174" y="1302279"/>
                </a:lnTo>
                <a:lnTo>
                  <a:pt x="2085542" y="1308859"/>
                </a:lnTo>
                <a:lnTo>
                  <a:pt x="2037552" y="1315107"/>
                </a:lnTo>
                <a:lnTo>
                  <a:pt x="1986359" y="1321004"/>
                </a:lnTo>
                <a:lnTo>
                  <a:pt x="1932120" y="1326533"/>
                </a:lnTo>
                <a:lnTo>
                  <a:pt x="1874989" y="1331675"/>
                </a:lnTo>
                <a:lnTo>
                  <a:pt x="1815121" y="1336412"/>
                </a:lnTo>
                <a:lnTo>
                  <a:pt x="1752673" y="1340727"/>
                </a:lnTo>
                <a:lnTo>
                  <a:pt x="1687799" y="1344602"/>
                </a:lnTo>
                <a:lnTo>
                  <a:pt x="1620654" y="1348018"/>
                </a:lnTo>
                <a:lnTo>
                  <a:pt x="1551395" y="1350957"/>
                </a:lnTo>
                <a:lnTo>
                  <a:pt x="1480176" y="1353403"/>
                </a:lnTo>
                <a:lnTo>
                  <a:pt x="1407153" y="1355336"/>
                </a:lnTo>
                <a:lnTo>
                  <a:pt x="1332482" y="1356739"/>
                </a:lnTo>
                <a:lnTo>
                  <a:pt x="1256317" y="1357594"/>
                </a:lnTo>
                <a:lnTo>
                  <a:pt x="1178814" y="1357884"/>
                </a:lnTo>
                <a:lnTo>
                  <a:pt x="1101306" y="1357594"/>
                </a:lnTo>
                <a:lnTo>
                  <a:pt x="1025138" y="1356739"/>
                </a:lnTo>
                <a:lnTo>
                  <a:pt x="950463" y="1355336"/>
                </a:lnTo>
                <a:lnTo>
                  <a:pt x="877438" y="1353403"/>
                </a:lnTo>
                <a:lnTo>
                  <a:pt x="806217" y="1350957"/>
                </a:lnTo>
                <a:lnTo>
                  <a:pt x="736957" y="1348018"/>
                </a:lnTo>
                <a:lnTo>
                  <a:pt x="669812" y="1344602"/>
                </a:lnTo>
                <a:lnTo>
                  <a:pt x="604937" y="1340727"/>
                </a:lnTo>
                <a:lnTo>
                  <a:pt x="542489" y="1336412"/>
                </a:lnTo>
                <a:lnTo>
                  <a:pt x="482622" y="1331675"/>
                </a:lnTo>
                <a:lnTo>
                  <a:pt x="425491" y="1326533"/>
                </a:lnTo>
                <a:lnTo>
                  <a:pt x="371253" y="1321004"/>
                </a:lnTo>
                <a:lnTo>
                  <a:pt x="320062" y="1315107"/>
                </a:lnTo>
                <a:lnTo>
                  <a:pt x="272073" y="1308859"/>
                </a:lnTo>
                <a:lnTo>
                  <a:pt x="227442" y="1302279"/>
                </a:lnTo>
                <a:lnTo>
                  <a:pt x="186325" y="1295383"/>
                </a:lnTo>
                <a:lnTo>
                  <a:pt x="148877" y="1288191"/>
                </a:lnTo>
                <a:lnTo>
                  <a:pt x="85607" y="1272988"/>
                </a:lnTo>
                <a:lnTo>
                  <a:pt x="38876" y="1256813"/>
                </a:lnTo>
                <a:lnTo>
                  <a:pt x="2507" y="1231041"/>
                </a:lnTo>
                <a:lnTo>
                  <a:pt x="0" y="1222121"/>
                </a:lnTo>
                <a:lnTo>
                  <a:pt x="0" y="135762"/>
                </a:lnTo>
                <a:close/>
              </a:path>
            </a:pathLst>
          </a:custGeom>
          <a:ln w="25907">
            <a:solidFill>
              <a:srgbClr val="F79546"/>
            </a:solidFill>
          </a:ln>
        </p:spPr>
        <p:txBody>
          <a:bodyPr wrap="square" lIns="0" tIns="0" rIns="0" bIns="0" rtlCol="0"/>
          <a:lstStyle/>
          <a:p>
            <a:endParaRPr/>
          </a:p>
        </p:txBody>
      </p:sp>
      <p:sp>
        <p:nvSpPr>
          <p:cNvPr id="5" name="object 5"/>
          <p:cNvSpPr/>
          <p:nvPr/>
        </p:nvSpPr>
        <p:spPr>
          <a:xfrm>
            <a:off x="357377" y="4572761"/>
            <a:ext cx="4715510" cy="1358265"/>
          </a:xfrm>
          <a:custGeom>
            <a:avLst/>
            <a:gdLst/>
            <a:ahLst/>
            <a:cxnLst/>
            <a:rect l="l" t="t" r="r" b="b"/>
            <a:pathLst>
              <a:path w="4715510" h="1358264">
                <a:moveTo>
                  <a:pt x="0" y="135762"/>
                </a:moveTo>
                <a:lnTo>
                  <a:pt x="0" y="1222095"/>
                </a:lnTo>
                <a:lnTo>
                  <a:pt x="2507" y="1231023"/>
                </a:lnTo>
                <a:lnTo>
                  <a:pt x="38876" y="1256811"/>
                </a:lnTo>
                <a:lnTo>
                  <a:pt x="85607" y="1272993"/>
                </a:lnTo>
                <a:lnTo>
                  <a:pt x="148877" y="1288200"/>
                </a:lnTo>
                <a:lnTo>
                  <a:pt x="186325" y="1295394"/>
                </a:lnTo>
                <a:lnTo>
                  <a:pt x="227442" y="1302290"/>
                </a:lnTo>
                <a:lnTo>
                  <a:pt x="272073" y="1308871"/>
                </a:lnTo>
                <a:lnTo>
                  <a:pt x="320062" y="1315118"/>
                </a:lnTo>
                <a:lnTo>
                  <a:pt x="371253" y="1321015"/>
                </a:lnTo>
                <a:lnTo>
                  <a:pt x="425491" y="1326543"/>
                </a:lnTo>
                <a:lnTo>
                  <a:pt x="482622" y="1331684"/>
                </a:lnTo>
                <a:lnTo>
                  <a:pt x="542489" y="1336420"/>
                </a:lnTo>
                <a:lnTo>
                  <a:pt x="604937" y="1340734"/>
                </a:lnTo>
                <a:lnTo>
                  <a:pt x="736957" y="1348022"/>
                </a:lnTo>
                <a:lnTo>
                  <a:pt x="877438" y="1353405"/>
                </a:lnTo>
                <a:lnTo>
                  <a:pt x="1025138" y="1356740"/>
                </a:lnTo>
                <a:lnTo>
                  <a:pt x="1178814" y="1357884"/>
                </a:lnTo>
                <a:lnTo>
                  <a:pt x="1256317" y="1357595"/>
                </a:lnTo>
                <a:lnTo>
                  <a:pt x="1407153" y="1355338"/>
                </a:lnTo>
                <a:lnTo>
                  <a:pt x="1551395" y="1350961"/>
                </a:lnTo>
                <a:lnTo>
                  <a:pt x="1687799" y="1344607"/>
                </a:lnTo>
                <a:lnTo>
                  <a:pt x="1815121" y="1336420"/>
                </a:lnTo>
                <a:lnTo>
                  <a:pt x="1874989" y="1331684"/>
                </a:lnTo>
                <a:lnTo>
                  <a:pt x="1932120" y="1326543"/>
                </a:lnTo>
                <a:lnTo>
                  <a:pt x="1986359" y="1321015"/>
                </a:lnTo>
                <a:lnTo>
                  <a:pt x="2037552" y="1315118"/>
                </a:lnTo>
                <a:lnTo>
                  <a:pt x="2085542" y="1308871"/>
                </a:lnTo>
                <a:lnTo>
                  <a:pt x="2130174" y="1302290"/>
                </a:lnTo>
                <a:lnTo>
                  <a:pt x="2171292" y="1295394"/>
                </a:lnTo>
                <a:lnTo>
                  <a:pt x="2208742" y="1288200"/>
                </a:lnTo>
                <a:lnTo>
                  <a:pt x="2272015" y="1272993"/>
                </a:lnTo>
                <a:lnTo>
                  <a:pt x="2318749" y="1256811"/>
                </a:lnTo>
                <a:lnTo>
                  <a:pt x="2355120" y="1231023"/>
                </a:lnTo>
                <a:lnTo>
                  <a:pt x="2360135" y="1213167"/>
                </a:lnTo>
                <a:lnTo>
                  <a:pt x="2367554" y="1204393"/>
                </a:lnTo>
                <a:lnTo>
                  <a:pt x="2417728" y="1179176"/>
                </a:lnTo>
                <a:lnTo>
                  <a:pt x="2472887" y="1163463"/>
                </a:lnTo>
                <a:lnTo>
                  <a:pt x="2543963" y="1148797"/>
                </a:lnTo>
                <a:lnTo>
                  <a:pt x="2585081" y="1141900"/>
                </a:lnTo>
                <a:lnTo>
                  <a:pt x="2629713" y="1135319"/>
                </a:lnTo>
                <a:lnTo>
                  <a:pt x="2677703" y="1129072"/>
                </a:lnTo>
                <a:lnTo>
                  <a:pt x="2728896" y="1123175"/>
                </a:lnTo>
                <a:lnTo>
                  <a:pt x="2783135" y="1117647"/>
                </a:lnTo>
                <a:lnTo>
                  <a:pt x="2840266" y="1112506"/>
                </a:lnTo>
                <a:lnTo>
                  <a:pt x="2900134" y="1107770"/>
                </a:lnTo>
                <a:lnTo>
                  <a:pt x="3027456" y="1099583"/>
                </a:lnTo>
                <a:lnTo>
                  <a:pt x="3163860" y="1093229"/>
                </a:lnTo>
                <a:lnTo>
                  <a:pt x="3308102" y="1088853"/>
                </a:lnTo>
                <a:lnTo>
                  <a:pt x="3458938" y="1086596"/>
                </a:lnTo>
                <a:lnTo>
                  <a:pt x="4715256" y="1086307"/>
                </a:lnTo>
                <a:lnTo>
                  <a:pt x="4715256" y="271525"/>
                </a:lnTo>
                <a:lnTo>
                  <a:pt x="1178814" y="271525"/>
                </a:lnTo>
                <a:lnTo>
                  <a:pt x="1101306" y="271237"/>
                </a:lnTo>
                <a:lnTo>
                  <a:pt x="1025138" y="270384"/>
                </a:lnTo>
                <a:lnTo>
                  <a:pt x="877438" y="267053"/>
                </a:lnTo>
                <a:lnTo>
                  <a:pt x="736957" y="261676"/>
                </a:lnTo>
                <a:lnTo>
                  <a:pt x="604937" y="254396"/>
                </a:lnTo>
                <a:lnTo>
                  <a:pt x="542489" y="250086"/>
                </a:lnTo>
                <a:lnTo>
                  <a:pt x="482622" y="245353"/>
                </a:lnTo>
                <a:lnTo>
                  <a:pt x="425491" y="240216"/>
                </a:lnTo>
                <a:lnTo>
                  <a:pt x="371253" y="234692"/>
                </a:lnTo>
                <a:lnTo>
                  <a:pt x="320062" y="228799"/>
                </a:lnTo>
                <a:lnTo>
                  <a:pt x="272073" y="222554"/>
                </a:lnTo>
                <a:lnTo>
                  <a:pt x="227442" y="215976"/>
                </a:lnTo>
                <a:lnTo>
                  <a:pt x="186325" y="209082"/>
                </a:lnTo>
                <a:lnTo>
                  <a:pt x="148877" y="201890"/>
                </a:lnTo>
                <a:lnTo>
                  <a:pt x="85607" y="186683"/>
                </a:lnTo>
                <a:lnTo>
                  <a:pt x="38876" y="170498"/>
                </a:lnTo>
                <a:lnTo>
                  <a:pt x="2507" y="144697"/>
                </a:lnTo>
                <a:lnTo>
                  <a:pt x="0" y="135762"/>
                </a:lnTo>
                <a:close/>
              </a:path>
              <a:path w="4715510" h="1358264">
                <a:moveTo>
                  <a:pt x="4715256" y="1086307"/>
                </a:moveTo>
                <a:lnTo>
                  <a:pt x="3536442" y="1086307"/>
                </a:lnTo>
                <a:lnTo>
                  <a:pt x="3613945" y="1086596"/>
                </a:lnTo>
                <a:lnTo>
                  <a:pt x="3764781" y="1088853"/>
                </a:lnTo>
                <a:lnTo>
                  <a:pt x="3909023" y="1093229"/>
                </a:lnTo>
                <a:lnTo>
                  <a:pt x="4045427" y="1099583"/>
                </a:lnTo>
                <a:lnTo>
                  <a:pt x="4172749" y="1107770"/>
                </a:lnTo>
                <a:lnTo>
                  <a:pt x="4232617" y="1112506"/>
                </a:lnTo>
                <a:lnTo>
                  <a:pt x="4289748" y="1117647"/>
                </a:lnTo>
                <a:lnTo>
                  <a:pt x="4343987" y="1123175"/>
                </a:lnTo>
                <a:lnTo>
                  <a:pt x="4395180" y="1129072"/>
                </a:lnTo>
                <a:lnTo>
                  <a:pt x="4443170" y="1135319"/>
                </a:lnTo>
                <a:lnTo>
                  <a:pt x="4487802" y="1141900"/>
                </a:lnTo>
                <a:lnTo>
                  <a:pt x="4528920" y="1148797"/>
                </a:lnTo>
                <a:lnTo>
                  <a:pt x="4566370" y="1155990"/>
                </a:lnTo>
                <a:lnTo>
                  <a:pt x="4629643" y="1171197"/>
                </a:lnTo>
                <a:lnTo>
                  <a:pt x="4676377" y="1187380"/>
                </a:lnTo>
                <a:lnTo>
                  <a:pt x="4712748" y="1213167"/>
                </a:lnTo>
                <a:lnTo>
                  <a:pt x="4715256" y="1222095"/>
                </a:lnTo>
                <a:lnTo>
                  <a:pt x="4715256" y="1086307"/>
                </a:lnTo>
                <a:close/>
              </a:path>
              <a:path w="4715510" h="1358264">
                <a:moveTo>
                  <a:pt x="3536442" y="0"/>
                </a:moveTo>
                <a:lnTo>
                  <a:pt x="3458938" y="289"/>
                </a:lnTo>
                <a:lnTo>
                  <a:pt x="3382773" y="1144"/>
                </a:lnTo>
                <a:lnTo>
                  <a:pt x="3308102" y="2547"/>
                </a:lnTo>
                <a:lnTo>
                  <a:pt x="3163860" y="6926"/>
                </a:lnTo>
                <a:lnTo>
                  <a:pt x="3027456" y="13281"/>
                </a:lnTo>
                <a:lnTo>
                  <a:pt x="2900134" y="21471"/>
                </a:lnTo>
                <a:lnTo>
                  <a:pt x="2840266" y="26208"/>
                </a:lnTo>
                <a:lnTo>
                  <a:pt x="2783135" y="31350"/>
                </a:lnTo>
                <a:lnTo>
                  <a:pt x="2728896" y="36879"/>
                </a:lnTo>
                <a:lnTo>
                  <a:pt x="2677703" y="42776"/>
                </a:lnTo>
                <a:lnTo>
                  <a:pt x="2629713" y="49024"/>
                </a:lnTo>
                <a:lnTo>
                  <a:pt x="2585081" y="55604"/>
                </a:lnTo>
                <a:lnTo>
                  <a:pt x="2543963" y="62500"/>
                </a:lnTo>
                <a:lnTo>
                  <a:pt x="2506513" y="69692"/>
                </a:lnTo>
                <a:lnTo>
                  <a:pt x="2443240" y="84895"/>
                </a:lnTo>
                <a:lnTo>
                  <a:pt x="2396506" y="101070"/>
                </a:lnTo>
                <a:lnTo>
                  <a:pt x="2360135" y="126842"/>
                </a:lnTo>
                <a:lnTo>
                  <a:pt x="2355120" y="144697"/>
                </a:lnTo>
                <a:lnTo>
                  <a:pt x="2347701" y="153477"/>
                </a:lnTo>
                <a:lnTo>
                  <a:pt x="2297527" y="178704"/>
                </a:lnTo>
                <a:lnTo>
                  <a:pt x="2242368" y="194417"/>
                </a:lnTo>
                <a:lnTo>
                  <a:pt x="2171292" y="209082"/>
                </a:lnTo>
                <a:lnTo>
                  <a:pt x="2130174" y="215976"/>
                </a:lnTo>
                <a:lnTo>
                  <a:pt x="2085542" y="222554"/>
                </a:lnTo>
                <a:lnTo>
                  <a:pt x="2037552" y="228799"/>
                </a:lnTo>
                <a:lnTo>
                  <a:pt x="1986359" y="234692"/>
                </a:lnTo>
                <a:lnTo>
                  <a:pt x="1932120" y="240216"/>
                </a:lnTo>
                <a:lnTo>
                  <a:pt x="1874989" y="245353"/>
                </a:lnTo>
                <a:lnTo>
                  <a:pt x="1815121" y="250086"/>
                </a:lnTo>
                <a:lnTo>
                  <a:pt x="1752673" y="254396"/>
                </a:lnTo>
                <a:lnTo>
                  <a:pt x="1620654" y="261676"/>
                </a:lnTo>
                <a:lnTo>
                  <a:pt x="1480176" y="267053"/>
                </a:lnTo>
                <a:lnTo>
                  <a:pt x="1332482" y="270384"/>
                </a:lnTo>
                <a:lnTo>
                  <a:pt x="1178814" y="271525"/>
                </a:lnTo>
                <a:lnTo>
                  <a:pt x="4715256" y="271525"/>
                </a:lnTo>
                <a:lnTo>
                  <a:pt x="4715256" y="135762"/>
                </a:lnTo>
                <a:lnTo>
                  <a:pt x="4712748" y="126842"/>
                </a:lnTo>
                <a:lnTo>
                  <a:pt x="4676377" y="101070"/>
                </a:lnTo>
                <a:lnTo>
                  <a:pt x="4629643" y="84895"/>
                </a:lnTo>
                <a:lnTo>
                  <a:pt x="4566370" y="69692"/>
                </a:lnTo>
                <a:lnTo>
                  <a:pt x="4528920" y="62500"/>
                </a:lnTo>
                <a:lnTo>
                  <a:pt x="4487802" y="55604"/>
                </a:lnTo>
                <a:lnTo>
                  <a:pt x="4443170" y="49024"/>
                </a:lnTo>
                <a:lnTo>
                  <a:pt x="4395180" y="42776"/>
                </a:lnTo>
                <a:lnTo>
                  <a:pt x="4343987" y="36879"/>
                </a:lnTo>
                <a:lnTo>
                  <a:pt x="4289748" y="31350"/>
                </a:lnTo>
                <a:lnTo>
                  <a:pt x="4232617" y="26208"/>
                </a:lnTo>
                <a:lnTo>
                  <a:pt x="4172749" y="21471"/>
                </a:lnTo>
                <a:lnTo>
                  <a:pt x="4045427" y="13281"/>
                </a:lnTo>
                <a:lnTo>
                  <a:pt x="3909023" y="6926"/>
                </a:lnTo>
                <a:lnTo>
                  <a:pt x="3764781" y="2547"/>
                </a:lnTo>
                <a:lnTo>
                  <a:pt x="3613945" y="289"/>
                </a:lnTo>
                <a:lnTo>
                  <a:pt x="3536442" y="0"/>
                </a:lnTo>
                <a:close/>
              </a:path>
            </a:pathLst>
          </a:custGeom>
          <a:solidFill>
            <a:srgbClr val="E6B8B8"/>
          </a:solidFill>
        </p:spPr>
        <p:txBody>
          <a:bodyPr wrap="square" lIns="0" tIns="0" rIns="0" bIns="0" rtlCol="0"/>
          <a:lstStyle/>
          <a:p>
            <a:endParaRPr/>
          </a:p>
        </p:txBody>
      </p:sp>
      <p:sp>
        <p:nvSpPr>
          <p:cNvPr id="6" name="object 6"/>
          <p:cNvSpPr/>
          <p:nvPr/>
        </p:nvSpPr>
        <p:spPr>
          <a:xfrm>
            <a:off x="357377" y="4572761"/>
            <a:ext cx="4715510" cy="1358265"/>
          </a:xfrm>
          <a:custGeom>
            <a:avLst/>
            <a:gdLst/>
            <a:ahLst/>
            <a:cxnLst/>
            <a:rect l="l" t="t" r="r" b="b"/>
            <a:pathLst>
              <a:path w="4715510" h="1358264">
                <a:moveTo>
                  <a:pt x="0" y="135762"/>
                </a:moveTo>
                <a:lnTo>
                  <a:pt x="38876" y="170498"/>
                </a:lnTo>
                <a:lnTo>
                  <a:pt x="85607" y="186683"/>
                </a:lnTo>
                <a:lnTo>
                  <a:pt x="148877" y="201890"/>
                </a:lnTo>
                <a:lnTo>
                  <a:pt x="186325" y="209082"/>
                </a:lnTo>
                <a:lnTo>
                  <a:pt x="227442" y="215976"/>
                </a:lnTo>
                <a:lnTo>
                  <a:pt x="272073" y="222554"/>
                </a:lnTo>
                <a:lnTo>
                  <a:pt x="320062" y="228799"/>
                </a:lnTo>
                <a:lnTo>
                  <a:pt x="371253" y="234692"/>
                </a:lnTo>
                <a:lnTo>
                  <a:pt x="425491" y="240216"/>
                </a:lnTo>
                <a:lnTo>
                  <a:pt x="482622" y="245353"/>
                </a:lnTo>
                <a:lnTo>
                  <a:pt x="542489" y="250086"/>
                </a:lnTo>
                <a:lnTo>
                  <a:pt x="604937" y="254396"/>
                </a:lnTo>
                <a:lnTo>
                  <a:pt x="669812" y="258265"/>
                </a:lnTo>
                <a:lnTo>
                  <a:pt x="736957" y="261676"/>
                </a:lnTo>
                <a:lnTo>
                  <a:pt x="806217" y="264612"/>
                </a:lnTo>
                <a:lnTo>
                  <a:pt x="877438" y="267053"/>
                </a:lnTo>
                <a:lnTo>
                  <a:pt x="950463" y="268983"/>
                </a:lnTo>
                <a:lnTo>
                  <a:pt x="1025138" y="270384"/>
                </a:lnTo>
                <a:lnTo>
                  <a:pt x="1101306" y="271237"/>
                </a:lnTo>
                <a:lnTo>
                  <a:pt x="1178814" y="271525"/>
                </a:lnTo>
                <a:lnTo>
                  <a:pt x="1256317" y="271237"/>
                </a:lnTo>
                <a:lnTo>
                  <a:pt x="1332482" y="270384"/>
                </a:lnTo>
                <a:lnTo>
                  <a:pt x="1407153" y="268983"/>
                </a:lnTo>
                <a:lnTo>
                  <a:pt x="1480176" y="267053"/>
                </a:lnTo>
                <a:lnTo>
                  <a:pt x="1551395" y="264612"/>
                </a:lnTo>
                <a:lnTo>
                  <a:pt x="1620654" y="261676"/>
                </a:lnTo>
                <a:lnTo>
                  <a:pt x="1687799" y="258265"/>
                </a:lnTo>
                <a:lnTo>
                  <a:pt x="1752673" y="254396"/>
                </a:lnTo>
                <a:lnTo>
                  <a:pt x="1815121" y="250086"/>
                </a:lnTo>
                <a:lnTo>
                  <a:pt x="1874989" y="245353"/>
                </a:lnTo>
                <a:lnTo>
                  <a:pt x="1932120" y="240216"/>
                </a:lnTo>
                <a:lnTo>
                  <a:pt x="1986359" y="234692"/>
                </a:lnTo>
                <a:lnTo>
                  <a:pt x="2037552" y="228799"/>
                </a:lnTo>
                <a:lnTo>
                  <a:pt x="2085542" y="222554"/>
                </a:lnTo>
                <a:lnTo>
                  <a:pt x="2130174" y="215976"/>
                </a:lnTo>
                <a:lnTo>
                  <a:pt x="2171292" y="209082"/>
                </a:lnTo>
                <a:lnTo>
                  <a:pt x="2208742" y="201890"/>
                </a:lnTo>
                <a:lnTo>
                  <a:pt x="2272015" y="186683"/>
                </a:lnTo>
                <a:lnTo>
                  <a:pt x="2318749" y="170498"/>
                </a:lnTo>
                <a:lnTo>
                  <a:pt x="2355120" y="144697"/>
                </a:lnTo>
                <a:lnTo>
                  <a:pt x="2357628" y="135762"/>
                </a:lnTo>
                <a:lnTo>
                  <a:pt x="2360135" y="126842"/>
                </a:lnTo>
                <a:lnTo>
                  <a:pt x="2396506" y="101070"/>
                </a:lnTo>
                <a:lnTo>
                  <a:pt x="2443240" y="84895"/>
                </a:lnTo>
                <a:lnTo>
                  <a:pt x="2506513" y="69692"/>
                </a:lnTo>
                <a:lnTo>
                  <a:pt x="2543963" y="62500"/>
                </a:lnTo>
                <a:lnTo>
                  <a:pt x="2585081" y="55604"/>
                </a:lnTo>
                <a:lnTo>
                  <a:pt x="2629713" y="49024"/>
                </a:lnTo>
                <a:lnTo>
                  <a:pt x="2677703" y="42776"/>
                </a:lnTo>
                <a:lnTo>
                  <a:pt x="2728896" y="36879"/>
                </a:lnTo>
                <a:lnTo>
                  <a:pt x="2783135" y="31350"/>
                </a:lnTo>
                <a:lnTo>
                  <a:pt x="2840266" y="26208"/>
                </a:lnTo>
                <a:lnTo>
                  <a:pt x="2900134" y="21471"/>
                </a:lnTo>
                <a:lnTo>
                  <a:pt x="2962582" y="17156"/>
                </a:lnTo>
                <a:lnTo>
                  <a:pt x="3027456" y="13281"/>
                </a:lnTo>
                <a:lnTo>
                  <a:pt x="3094601" y="9865"/>
                </a:lnTo>
                <a:lnTo>
                  <a:pt x="3163860" y="6926"/>
                </a:lnTo>
                <a:lnTo>
                  <a:pt x="3235079" y="4480"/>
                </a:lnTo>
                <a:lnTo>
                  <a:pt x="3308102" y="2547"/>
                </a:lnTo>
                <a:lnTo>
                  <a:pt x="3382773" y="1144"/>
                </a:lnTo>
                <a:lnTo>
                  <a:pt x="3458938" y="289"/>
                </a:lnTo>
                <a:lnTo>
                  <a:pt x="3536442" y="0"/>
                </a:lnTo>
                <a:lnTo>
                  <a:pt x="3613945" y="289"/>
                </a:lnTo>
                <a:lnTo>
                  <a:pt x="3690110" y="1144"/>
                </a:lnTo>
                <a:lnTo>
                  <a:pt x="3764781" y="2547"/>
                </a:lnTo>
                <a:lnTo>
                  <a:pt x="3837804" y="4480"/>
                </a:lnTo>
                <a:lnTo>
                  <a:pt x="3909023" y="6926"/>
                </a:lnTo>
                <a:lnTo>
                  <a:pt x="3978282" y="9865"/>
                </a:lnTo>
                <a:lnTo>
                  <a:pt x="4045427" y="13281"/>
                </a:lnTo>
                <a:lnTo>
                  <a:pt x="4110301" y="17156"/>
                </a:lnTo>
                <a:lnTo>
                  <a:pt x="4172749" y="21471"/>
                </a:lnTo>
                <a:lnTo>
                  <a:pt x="4232617" y="26208"/>
                </a:lnTo>
                <a:lnTo>
                  <a:pt x="4289748" y="31350"/>
                </a:lnTo>
                <a:lnTo>
                  <a:pt x="4343987" y="36879"/>
                </a:lnTo>
                <a:lnTo>
                  <a:pt x="4395180" y="42776"/>
                </a:lnTo>
                <a:lnTo>
                  <a:pt x="4443170" y="49024"/>
                </a:lnTo>
                <a:lnTo>
                  <a:pt x="4487802" y="55604"/>
                </a:lnTo>
                <a:lnTo>
                  <a:pt x="4528920" y="62500"/>
                </a:lnTo>
                <a:lnTo>
                  <a:pt x="4566370" y="69692"/>
                </a:lnTo>
                <a:lnTo>
                  <a:pt x="4629643" y="84895"/>
                </a:lnTo>
                <a:lnTo>
                  <a:pt x="4676377" y="101070"/>
                </a:lnTo>
                <a:lnTo>
                  <a:pt x="4712748" y="126842"/>
                </a:lnTo>
                <a:lnTo>
                  <a:pt x="4715256" y="135762"/>
                </a:lnTo>
                <a:lnTo>
                  <a:pt x="4715256" y="1222095"/>
                </a:lnTo>
                <a:lnTo>
                  <a:pt x="4712748" y="1213167"/>
                </a:lnTo>
                <a:lnTo>
                  <a:pt x="4705329" y="1204393"/>
                </a:lnTo>
                <a:lnTo>
                  <a:pt x="4655155" y="1179176"/>
                </a:lnTo>
                <a:lnTo>
                  <a:pt x="4599996" y="1163463"/>
                </a:lnTo>
                <a:lnTo>
                  <a:pt x="4528920" y="1148797"/>
                </a:lnTo>
                <a:lnTo>
                  <a:pt x="4487802" y="1141900"/>
                </a:lnTo>
                <a:lnTo>
                  <a:pt x="4443170" y="1135319"/>
                </a:lnTo>
                <a:lnTo>
                  <a:pt x="4395180" y="1129072"/>
                </a:lnTo>
                <a:lnTo>
                  <a:pt x="4343987" y="1123175"/>
                </a:lnTo>
                <a:lnTo>
                  <a:pt x="4289748" y="1117647"/>
                </a:lnTo>
                <a:lnTo>
                  <a:pt x="4232617" y="1112506"/>
                </a:lnTo>
                <a:lnTo>
                  <a:pt x="4172749" y="1107770"/>
                </a:lnTo>
                <a:lnTo>
                  <a:pt x="4110301" y="1103456"/>
                </a:lnTo>
                <a:lnTo>
                  <a:pt x="4045427" y="1099583"/>
                </a:lnTo>
                <a:lnTo>
                  <a:pt x="3978282" y="1096168"/>
                </a:lnTo>
                <a:lnTo>
                  <a:pt x="3909023" y="1093229"/>
                </a:lnTo>
                <a:lnTo>
                  <a:pt x="3837804" y="1090785"/>
                </a:lnTo>
                <a:lnTo>
                  <a:pt x="3764781" y="1088853"/>
                </a:lnTo>
                <a:lnTo>
                  <a:pt x="3690110" y="1087450"/>
                </a:lnTo>
                <a:lnTo>
                  <a:pt x="3613945" y="1086596"/>
                </a:lnTo>
                <a:lnTo>
                  <a:pt x="3536442" y="1086307"/>
                </a:lnTo>
                <a:lnTo>
                  <a:pt x="3458938" y="1086596"/>
                </a:lnTo>
                <a:lnTo>
                  <a:pt x="3382773" y="1087450"/>
                </a:lnTo>
                <a:lnTo>
                  <a:pt x="3308102" y="1088853"/>
                </a:lnTo>
                <a:lnTo>
                  <a:pt x="3235079" y="1090785"/>
                </a:lnTo>
                <a:lnTo>
                  <a:pt x="3163860" y="1093229"/>
                </a:lnTo>
                <a:lnTo>
                  <a:pt x="3094601" y="1096168"/>
                </a:lnTo>
                <a:lnTo>
                  <a:pt x="3027456" y="1099583"/>
                </a:lnTo>
                <a:lnTo>
                  <a:pt x="2962582" y="1103456"/>
                </a:lnTo>
                <a:lnTo>
                  <a:pt x="2900134" y="1107770"/>
                </a:lnTo>
                <a:lnTo>
                  <a:pt x="2840266" y="1112506"/>
                </a:lnTo>
                <a:lnTo>
                  <a:pt x="2783135" y="1117647"/>
                </a:lnTo>
                <a:lnTo>
                  <a:pt x="2728896" y="1123175"/>
                </a:lnTo>
                <a:lnTo>
                  <a:pt x="2677703" y="1129072"/>
                </a:lnTo>
                <a:lnTo>
                  <a:pt x="2629713" y="1135319"/>
                </a:lnTo>
                <a:lnTo>
                  <a:pt x="2585081" y="1141900"/>
                </a:lnTo>
                <a:lnTo>
                  <a:pt x="2543963" y="1148797"/>
                </a:lnTo>
                <a:lnTo>
                  <a:pt x="2506513" y="1155990"/>
                </a:lnTo>
                <a:lnTo>
                  <a:pt x="2443240" y="1171197"/>
                </a:lnTo>
                <a:lnTo>
                  <a:pt x="2396506" y="1187380"/>
                </a:lnTo>
                <a:lnTo>
                  <a:pt x="2360135" y="1213167"/>
                </a:lnTo>
                <a:lnTo>
                  <a:pt x="2355120" y="1231023"/>
                </a:lnTo>
                <a:lnTo>
                  <a:pt x="2347701" y="1239797"/>
                </a:lnTo>
                <a:lnTo>
                  <a:pt x="2297527" y="1265015"/>
                </a:lnTo>
                <a:lnTo>
                  <a:pt x="2242368" y="1280727"/>
                </a:lnTo>
                <a:lnTo>
                  <a:pt x="2171292" y="1295394"/>
                </a:lnTo>
                <a:lnTo>
                  <a:pt x="2130174" y="1302290"/>
                </a:lnTo>
                <a:lnTo>
                  <a:pt x="2085542" y="1308871"/>
                </a:lnTo>
                <a:lnTo>
                  <a:pt x="2037552" y="1315118"/>
                </a:lnTo>
                <a:lnTo>
                  <a:pt x="1986359" y="1321015"/>
                </a:lnTo>
                <a:lnTo>
                  <a:pt x="1932120" y="1326543"/>
                </a:lnTo>
                <a:lnTo>
                  <a:pt x="1874989" y="1331684"/>
                </a:lnTo>
                <a:lnTo>
                  <a:pt x="1815121" y="1336420"/>
                </a:lnTo>
                <a:lnTo>
                  <a:pt x="1752673" y="1340734"/>
                </a:lnTo>
                <a:lnTo>
                  <a:pt x="1687799" y="1344607"/>
                </a:lnTo>
                <a:lnTo>
                  <a:pt x="1620654" y="1348022"/>
                </a:lnTo>
                <a:lnTo>
                  <a:pt x="1551395" y="1350961"/>
                </a:lnTo>
                <a:lnTo>
                  <a:pt x="1480176" y="1353405"/>
                </a:lnTo>
                <a:lnTo>
                  <a:pt x="1407153" y="1355338"/>
                </a:lnTo>
                <a:lnTo>
                  <a:pt x="1332482" y="1356740"/>
                </a:lnTo>
                <a:lnTo>
                  <a:pt x="1256317" y="1357595"/>
                </a:lnTo>
                <a:lnTo>
                  <a:pt x="1178814" y="1357884"/>
                </a:lnTo>
                <a:lnTo>
                  <a:pt x="1101306" y="1357595"/>
                </a:lnTo>
                <a:lnTo>
                  <a:pt x="1025138" y="1356740"/>
                </a:lnTo>
                <a:lnTo>
                  <a:pt x="950463" y="1355338"/>
                </a:lnTo>
                <a:lnTo>
                  <a:pt x="877438" y="1353405"/>
                </a:lnTo>
                <a:lnTo>
                  <a:pt x="806217" y="1350961"/>
                </a:lnTo>
                <a:lnTo>
                  <a:pt x="736957" y="1348022"/>
                </a:lnTo>
                <a:lnTo>
                  <a:pt x="669812" y="1344607"/>
                </a:lnTo>
                <a:lnTo>
                  <a:pt x="604937" y="1340734"/>
                </a:lnTo>
                <a:lnTo>
                  <a:pt x="542489" y="1336420"/>
                </a:lnTo>
                <a:lnTo>
                  <a:pt x="482622" y="1331684"/>
                </a:lnTo>
                <a:lnTo>
                  <a:pt x="425491" y="1326543"/>
                </a:lnTo>
                <a:lnTo>
                  <a:pt x="371253" y="1321015"/>
                </a:lnTo>
                <a:lnTo>
                  <a:pt x="320062" y="1315118"/>
                </a:lnTo>
                <a:lnTo>
                  <a:pt x="272073" y="1308871"/>
                </a:lnTo>
                <a:lnTo>
                  <a:pt x="227442" y="1302290"/>
                </a:lnTo>
                <a:lnTo>
                  <a:pt x="186325" y="1295394"/>
                </a:lnTo>
                <a:lnTo>
                  <a:pt x="148877" y="1288200"/>
                </a:lnTo>
                <a:lnTo>
                  <a:pt x="85607" y="1272993"/>
                </a:lnTo>
                <a:lnTo>
                  <a:pt x="38876" y="1256811"/>
                </a:lnTo>
                <a:lnTo>
                  <a:pt x="2507" y="1231023"/>
                </a:lnTo>
                <a:lnTo>
                  <a:pt x="0" y="1222095"/>
                </a:lnTo>
                <a:lnTo>
                  <a:pt x="0" y="135762"/>
                </a:lnTo>
                <a:close/>
              </a:path>
            </a:pathLst>
          </a:custGeom>
          <a:ln w="25908">
            <a:solidFill>
              <a:srgbClr val="F79546"/>
            </a:solidFill>
          </a:ln>
        </p:spPr>
        <p:txBody>
          <a:bodyPr wrap="square" lIns="0" tIns="0" rIns="0" bIns="0" rtlCol="0"/>
          <a:lstStyle/>
          <a:p>
            <a:endParaRPr/>
          </a:p>
        </p:txBody>
      </p:sp>
      <p:sp>
        <p:nvSpPr>
          <p:cNvPr id="7" name="object 7"/>
          <p:cNvSpPr txBox="1"/>
          <p:nvPr/>
        </p:nvSpPr>
        <p:spPr>
          <a:xfrm>
            <a:off x="834339" y="4949444"/>
            <a:ext cx="3763645" cy="574040"/>
          </a:xfrm>
          <a:prstGeom prst="rect">
            <a:avLst/>
          </a:prstGeom>
        </p:spPr>
        <p:txBody>
          <a:bodyPr vert="horz" wrap="square" lIns="0" tIns="12700" rIns="0" bIns="0" rtlCol="0">
            <a:spAutoFit/>
          </a:bodyPr>
          <a:lstStyle/>
          <a:p>
            <a:pPr marL="1068705" marR="5080" indent="-1056640">
              <a:lnSpc>
                <a:spcPct val="100000"/>
              </a:lnSpc>
              <a:spcBef>
                <a:spcPts val="100"/>
              </a:spcBef>
            </a:pPr>
            <a:r>
              <a:rPr sz="1800" spc="-5" dirty="0">
                <a:latin typeface="Calibri"/>
                <a:cs typeface="Calibri"/>
              </a:rPr>
              <a:t>The requisition </a:t>
            </a:r>
            <a:r>
              <a:rPr sz="1800" dirty="0">
                <a:latin typeface="Calibri"/>
                <a:cs typeface="Calibri"/>
              </a:rPr>
              <a:t>shall be </a:t>
            </a:r>
            <a:r>
              <a:rPr sz="1800" spc="-5" dirty="0">
                <a:latin typeface="Calibri"/>
                <a:cs typeface="Calibri"/>
              </a:rPr>
              <a:t>deposited at </a:t>
            </a:r>
            <a:r>
              <a:rPr sz="1800" dirty="0">
                <a:latin typeface="Calibri"/>
                <a:cs typeface="Calibri"/>
              </a:rPr>
              <a:t>the  </a:t>
            </a:r>
            <a:r>
              <a:rPr sz="1800" spc="-15" dirty="0">
                <a:latin typeface="Calibri"/>
                <a:cs typeface="Calibri"/>
              </a:rPr>
              <a:t>registered </a:t>
            </a:r>
            <a:r>
              <a:rPr sz="1800" spc="-10" dirty="0">
                <a:latin typeface="Calibri"/>
                <a:cs typeface="Calibri"/>
              </a:rPr>
              <a:t>office</a:t>
            </a:r>
            <a:r>
              <a:rPr sz="1800" spc="40" dirty="0">
                <a:latin typeface="Calibri"/>
                <a:cs typeface="Calibri"/>
              </a:rPr>
              <a:t> </a:t>
            </a:r>
            <a:r>
              <a:rPr sz="1800" dirty="0">
                <a:latin typeface="Calibri"/>
                <a:cs typeface="Calibri"/>
              </a:rPr>
              <a:t>.</a:t>
            </a:r>
            <a:endParaRPr sz="1800">
              <a:latin typeface="Calibri"/>
              <a:cs typeface="Calibri"/>
            </a:endParaRPr>
          </a:p>
        </p:txBody>
      </p:sp>
      <p:sp>
        <p:nvSpPr>
          <p:cNvPr id="8" name="object 8"/>
          <p:cNvSpPr/>
          <p:nvPr/>
        </p:nvSpPr>
        <p:spPr>
          <a:xfrm>
            <a:off x="4286250" y="2643377"/>
            <a:ext cx="4715510" cy="1786255"/>
          </a:xfrm>
          <a:custGeom>
            <a:avLst/>
            <a:gdLst/>
            <a:ahLst/>
            <a:cxnLst/>
            <a:rect l="l" t="t" r="r" b="b"/>
            <a:pathLst>
              <a:path w="4715509" h="1786254">
                <a:moveTo>
                  <a:pt x="0" y="178562"/>
                </a:moveTo>
                <a:lnTo>
                  <a:pt x="0" y="1607566"/>
                </a:lnTo>
                <a:lnTo>
                  <a:pt x="2507" y="1619299"/>
                </a:lnTo>
                <a:lnTo>
                  <a:pt x="38878" y="1653195"/>
                </a:lnTo>
                <a:lnTo>
                  <a:pt x="85612" y="1674469"/>
                </a:lnTo>
                <a:lnTo>
                  <a:pt x="148885" y="1694465"/>
                </a:lnTo>
                <a:lnTo>
                  <a:pt x="186335" y="1703925"/>
                </a:lnTo>
                <a:lnTo>
                  <a:pt x="227453" y="1712994"/>
                </a:lnTo>
                <a:lnTo>
                  <a:pt x="272085" y="1721649"/>
                </a:lnTo>
                <a:lnTo>
                  <a:pt x="320075" y="1729866"/>
                </a:lnTo>
                <a:lnTo>
                  <a:pt x="371268" y="1737622"/>
                </a:lnTo>
                <a:lnTo>
                  <a:pt x="425507" y="1744894"/>
                </a:lnTo>
                <a:lnTo>
                  <a:pt x="482638" y="1751657"/>
                </a:lnTo>
                <a:lnTo>
                  <a:pt x="542506" y="1757887"/>
                </a:lnTo>
                <a:lnTo>
                  <a:pt x="604954" y="1763563"/>
                </a:lnTo>
                <a:lnTo>
                  <a:pt x="669828" y="1768658"/>
                </a:lnTo>
                <a:lnTo>
                  <a:pt x="736973" y="1773152"/>
                </a:lnTo>
                <a:lnTo>
                  <a:pt x="806232" y="1777018"/>
                </a:lnTo>
                <a:lnTo>
                  <a:pt x="877451" y="1780235"/>
                </a:lnTo>
                <a:lnTo>
                  <a:pt x="950474" y="1782777"/>
                </a:lnTo>
                <a:lnTo>
                  <a:pt x="1025145" y="1784623"/>
                </a:lnTo>
                <a:lnTo>
                  <a:pt x="1178814" y="1786128"/>
                </a:lnTo>
                <a:lnTo>
                  <a:pt x="1332482" y="1784623"/>
                </a:lnTo>
                <a:lnTo>
                  <a:pt x="1407153" y="1782777"/>
                </a:lnTo>
                <a:lnTo>
                  <a:pt x="1480176" y="1780235"/>
                </a:lnTo>
                <a:lnTo>
                  <a:pt x="1551395" y="1777018"/>
                </a:lnTo>
                <a:lnTo>
                  <a:pt x="1620654" y="1773152"/>
                </a:lnTo>
                <a:lnTo>
                  <a:pt x="1687799" y="1768658"/>
                </a:lnTo>
                <a:lnTo>
                  <a:pt x="1752673" y="1763563"/>
                </a:lnTo>
                <a:lnTo>
                  <a:pt x="1815121" y="1757887"/>
                </a:lnTo>
                <a:lnTo>
                  <a:pt x="1874989" y="1751657"/>
                </a:lnTo>
                <a:lnTo>
                  <a:pt x="1932120" y="1744894"/>
                </a:lnTo>
                <a:lnTo>
                  <a:pt x="1986359" y="1737622"/>
                </a:lnTo>
                <a:lnTo>
                  <a:pt x="2037552" y="1729866"/>
                </a:lnTo>
                <a:lnTo>
                  <a:pt x="2085542" y="1721649"/>
                </a:lnTo>
                <a:lnTo>
                  <a:pt x="2130174" y="1712994"/>
                </a:lnTo>
                <a:lnTo>
                  <a:pt x="2171292" y="1703925"/>
                </a:lnTo>
                <a:lnTo>
                  <a:pt x="2208742" y="1694465"/>
                </a:lnTo>
                <a:lnTo>
                  <a:pt x="2272015" y="1674469"/>
                </a:lnTo>
                <a:lnTo>
                  <a:pt x="2318749" y="1653195"/>
                </a:lnTo>
                <a:lnTo>
                  <a:pt x="2355120" y="1619299"/>
                </a:lnTo>
                <a:lnTo>
                  <a:pt x="2360135" y="1595818"/>
                </a:lnTo>
                <a:lnTo>
                  <a:pt x="2367554" y="1584272"/>
                </a:lnTo>
                <a:lnTo>
                  <a:pt x="2417728" y="1551089"/>
                </a:lnTo>
                <a:lnTo>
                  <a:pt x="2472887" y="1530413"/>
                </a:lnTo>
                <a:lnTo>
                  <a:pt x="2543963" y="1511113"/>
                </a:lnTo>
                <a:lnTo>
                  <a:pt x="2585081" y="1502038"/>
                </a:lnTo>
                <a:lnTo>
                  <a:pt x="2629713" y="1493377"/>
                </a:lnTo>
                <a:lnTo>
                  <a:pt x="2677703" y="1485156"/>
                </a:lnTo>
                <a:lnTo>
                  <a:pt x="2728896" y="1477396"/>
                </a:lnTo>
                <a:lnTo>
                  <a:pt x="2783135" y="1470121"/>
                </a:lnTo>
                <a:lnTo>
                  <a:pt x="2840266" y="1463355"/>
                </a:lnTo>
                <a:lnTo>
                  <a:pt x="2900134" y="1457122"/>
                </a:lnTo>
                <a:lnTo>
                  <a:pt x="2962582" y="1451446"/>
                </a:lnTo>
                <a:lnTo>
                  <a:pt x="3027456" y="1446348"/>
                </a:lnTo>
                <a:lnTo>
                  <a:pt x="3094601" y="1441854"/>
                </a:lnTo>
                <a:lnTo>
                  <a:pt x="3163860" y="1437987"/>
                </a:lnTo>
                <a:lnTo>
                  <a:pt x="3235079" y="1434770"/>
                </a:lnTo>
                <a:lnTo>
                  <a:pt x="3308102" y="1432227"/>
                </a:lnTo>
                <a:lnTo>
                  <a:pt x="3458938" y="1429257"/>
                </a:lnTo>
                <a:lnTo>
                  <a:pt x="4715256" y="1428877"/>
                </a:lnTo>
                <a:lnTo>
                  <a:pt x="4715256" y="357250"/>
                </a:lnTo>
                <a:lnTo>
                  <a:pt x="1178814" y="357250"/>
                </a:lnTo>
                <a:lnTo>
                  <a:pt x="1025145" y="355746"/>
                </a:lnTo>
                <a:lnTo>
                  <a:pt x="950474" y="353900"/>
                </a:lnTo>
                <a:lnTo>
                  <a:pt x="877451" y="351357"/>
                </a:lnTo>
                <a:lnTo>
                  <a:pt x="806232" y="348140"/>
                </a:lnTo>
                <a:lnTo>
                  <a:pt x="736973" y="344273"/>
                </a:lnTo>
                <a:lnTo>
                  <a:pt x="669828" y="339779"/>
                </a:lnTo>
                <a:lnTo>
                  <a:pt x="604954" y="334681"/>
                </a:lnTo>
                <a:lnTo>
                  <a:pt x="542506" y="329005"/>
                </a:lnTo>
                <a:lnTo>
                  <a:pt x="482638" y="322772"/>
                </a:lnTo>
                <a:lnTo>
                  <a:pt x="425507" y="316006"/>
                </a:lnTo>
                <a:lnTo>
                  <a:pt x="371268" y="308731"/>
                </a:lnTo>
                <a:lnTo>
                  <a:pt x="320075" y="300971"/>
                </a:lnTo>
                <a:lnTo>
                  <a:pt x="272085" y="292750"/>
                </a:lnTo>
                <a:lnTo>
                  <a:pt x="227453" y="284089"/>
                </a:lnTo>
                <a:lnTo>
                  <a:pt x="186335" y="275014"/>
                </a:lnTo>
                <a:lnTo>
                  <a:pt x="148885" y="265548"/>
                </a:lnTo>
                <a:lnTo>
                  <a:pt x="85612" y="245536"/>
                </a:lnTo>
                <a:lnTo>
                  <a:pt x="38878" y="224242"/>
                </a:lnTo>
                <a:lnTo>
                  <a:pt x="2507" y="190309"/>
                </a:lnTo>
                <a:lnTo>
                  <a:pt x="0" y="178562"/>
                </a:lnTo>
                <a:close/>
              </a:path>
              <a:path w="4715509" h="1786254">
                <a:moveTo>
                  <a:pt x="4715256" y="1428877"/>
                </a:moveTo>
                <a:lnTo>
                  <a:pt x="3536442" y="1428877"/>
                </a:lnTo>
                <a:lnTo>
                  <a:pt x="3613945" y="1429257"/>
                </a:lnTo>
                <a:lnTo>
                  <a:pt x="3764781" y="1432227"/>
                </a:lnTo>
                <a:lnTo>
                  <a:pt x="3837804" y="1434770"/>
                </a:lnTo>
                <a:lnTo>
                  <a:pt x="3909023" y="1437987"/>
                </a:lnTo>
                <a:lnTo>
                  <a:pt x="3978282" y="1441854"/>
                </a:lnTo>
                <a:lnTo>
                  <a:pt x="4045427" y="1446348"/>
                </a:lnTo>
                <a:lnTo>
                  <a:pt x="4110301" y="1451446"/>
                </a:lnTo>
                <a:lnTo>
                  <a:pt x="4172749" y="1457122"/>
                </a:lnTo>
                <a:lnTo>
                  <a:pt x="4232617" y="1463355"/>
                </a:lnTo>
                <a:lnTo>
                  <a:pt x="4289748" y="1470121"/>
                </a:lnTo>
                <a:lnTo>
                  <a:pt x="4343987" y="1477396"/>
                </a:lnTo>
                <a:lnTo>
                  <a:pt x="4395180" y="1485156"/>
                </a:lnTo>
                <a:lnTo>
                  <a:pt x="4443170" y="1493377"/>
                </a:lnTo>
                <a:lnTo>
                  <a:pt x="4487802" y="1502038"/>
                </a:lnTo>
                <a:lnTo>
                  <a:pt x="4528920" y="1511113"/>
                </a:lnTo>
                <a:lnTo>
                  <a:pt x="4566370" y="1520579"/>
                </a:lnTo>
                <a:lnTo>
                  <a:pt x="4629643" y="1540591"/>
                </a:lnTo>
                <a:lnTo>
                  <a:pt x="4676377" y="1561885"/>
                </a:lnTo>
                <a:lnTo>
                  <a:pt x="4712748" y="1595818"/>
                </a:lnTo>
                <a:lnTo>
                  <a:pt x="4715256" y="1607566"/>
                </a:lnTo>
                <a:lnTo>
                  <a:pt x="4715256" y="1428877"/>
                </a:lnTo>
                <a:close/>
              </a:path>
              <a:path w="4715509" h="1786254">
                <a:moveTo>
                  <a:pt x="3536442" y="0"/>
                </a:moveTo>
                <a:lnTo>
                  <a:pt x="3458938" y="380"/>
                </a:lnTo>
                <a:lnTo>
                  <a:pt x="3382773" y="1504"/>
                </a:lnTo>
                <a:lnTo>
                  <a:pt x="3308102" y="3350"/>
                </a:lnTo>
                <a:lnTo>
                  <a:pt x="3235079" y="5892"/>
                </a:lnTo>
                <a:lnTo>
                  <a:pt x="3163860" y="9109"/>
                </a:lnTo>
                <a:lnTo>
                  <a:pt x="3094601" y="12975"/>
                </a:lnTo>
                <a:lnTo>
                  <a:pt x="3027456" y="17469"/>
                </a:lnTo>
                <a:lnTo>
                  <a:pt x="2962582" y="22564"/>
                </a:lnTo>
                <a:lnTo>
                  <a:pt x="2900134" y="28240"/>
                </a:lnTo>
                <a:lnTo>
                  <a:pt x="2840266" y="34470"/>
                </a:lnTo>
                <a:lnTo>
                  <a:pt x="2783135" y="41233"/>
                </a:lnTo>
                <a:lnTo>
                  <a:pt x="2728896" y="48505"/>
                </a:lnTo>
                <a:lnTo>
                  <a:pt x="2677703" y="56261"/>
                </a:lnTo>
                <a:lnTo>
                  <a:pt x="2629713" y="64478"/>
                </a:lnTo>
                <a:lnTo>
                  <a:pt x="2585081" y="73133"/>
                </a:lnTo>
                <a:lnTo>
                  <a:pt x="2543963" y="82202"/>
                </a:lnTo>
                <a:lnTo>
                  <a:pt x="2506513" y="91662"/>
                </a:lnTo>
                <a:lnTo>
                  <a:pt x="2443240" y="111658"/>
                </a:lnTo>
                <a:lnTo>
                  <a:pt x="2396506" y="132932"/>
                </a:lnTo>
                <a:lnTo>
                  <a:pt x="2360135" y="166828"/>
                </a:lnTo>
                <a:lnTo>
                  <a:pt x="2355120" y="190309"/>
                </a:lnTo>
                <a:lnTo>
                  <a:pt x="2347701" y="201855"/>
                </a:lnTo>
                <a:lnTo>
                  <a:pt x="2297527" y="235038"/>
                </a:lnTo>
                <a:lnTo>
                  <a:pt x="2242368" y="255714"/>
                </a:lnTo>
                <a:lnTo>
                  <a:pt x="2171292" y="275014"/>
                </a:lnTo>
                <a:lnTo>
                  <a:pt x="2130174" y="284089"/>
                </a:lnTo>
                <a:lnTo>
                  <a:pt x="2085542" y="292750"/>
                </a:lnTo>
                <a:lnTo>
                  <a:pt x="2037552" y="300971"/>
                </a:lnTo>
                <a:lnTo>
                  <a:pt x="1986359" y="308731"/>
                </a:lnTo>
                <a:lnTo>
                  <a:pt x="1932120" y="316006"/>
                </a:lnTo>
                <a:lnTo>
                  <a:pt x="1874989" y="322772"/>
                </a:lnTo>
                <a:lnTo>
                  <a:pt x="1815121" y="329005"/>
                </a:lnTo>
                <a:lnTo>
                  <a:pt x="1752673" y="334681"/>
                </a:lnTo>
                <a:lnTo>
                  <a:pt x="1687799" y="339779"/>
                </a:lnTo>
                <a:lnTo>
                  <a:pt x="1620654" y="344273"/>
                </a:lnTo>
                <a:lnTo>
                  <a:pt x="1551395" y="348140"/>
                </a:lnTo>
                <a:lnTo>
                  <a:pt x="1480176" y="351357"/>
                </a:lnTo>
                <a:lnTo>
                  <a:pt x="1407153" y="353900"/>
                </a:lnTo>
                <a:lnTo>
                  <a:pt x="1332482" y="355746"/>
                </a:lnTo>
                <a:lnTo>
                  <a:pt x="1178814" y="357250"/>
                </a:lnTo>
                <a:lnTo>
                  <a:pt x="4715256" y="357250"/>
                </a:lnTo>
                <a:lnTo>
                  <a:pt x="4715256" y="178562"/>
                </a:lnTo>
                <a:lnTo>
                  <a:pt x="4712748" y="166828"/>
                </a:lnTo>
                <a:lnTo>
                  <a:pt x="4676377" y="132932"/>
                </a:lnTo>
                <a:lnTo>
                  <a:pt x="4629643" y="111658"/>
                </a:lnTo>
                <a:lnTo>
                  <a:pt x="4566370" y="91662"/>
                </a:lnTo>
                <a:lnTo>
                  <a:pt x="4528920" y="82202"/>
                </a:lnTo>
                <a:lnTo>
                  <a:pt x="4487802" y="73133"/>
                </a:lnTo>
                <a:lnTo>
                  <a:pt x="4443170" y="64478"/>
                </a:lnTo>
                <a:lnTo>
                  <a:pt x="4395180" y="56261"/>
                </a:lnTo>
                <a:lnTo>
                  <a:pt x="4343987" y="48505"/>
                </a:lnTo>
                <a:lnTo>
                  <a:pt x="4289748" y="41233"/>
                </a:lnTo>
                <a:lnTo>
                  <a:pt x="4232617" y="34470"/>
                </a:lnTo>
                <a:lnTo>
                  <a:pt x="4172749" y="28240"/>
                </a:lnTo>
                <a:lnTo>
                  <a:pt x="4110301" y="22564"/>
                </a:lnTo>
                <a:lnTo>
                  <a:pt x="4045427" y="17469"/>
                </a:lnTo>
                <a:lnTo>
                  <a:pt x="3978282" y="12975"/>
                </a:lnTo>
                <a:lnTo>
                  <a:pt x="3909023" y="9109"/>
                </a:lnTo>
                <a:lnTo>
                  <a:pt x="3837804" y="5892"/>
                </a:lnTo>
                <a:lnTo>
                  <a:pt x="3764781" y="3350"/>
                </a:lnTo>
                <a:lnTo>
                  <a:pt x="3613945" y="380"/>
                </a:lnTo>
                <a:lnTo>
                  <a:pt x="3536442" y="0"/>
                </a:lnTo>
                <a:close/>
              </a:path>
            </a:pathLst>
          </a:custGeom>
          <a:solidFill>
            <a:srgbClr val="E6B8B8"/>
          </a:solidFill>
        </p:spPr>
        <p:txBody>
          <a:bodyPr wrap="square" lIns="0" tIns="0" rIns="0" bIns="0" rtlCol="0"/>
          <a:lstStyle/>
          <a:p>
            <a:endParaRPr/>
          </a:p>
        </p:txBody>
      </p:sp>
      <p:sp>
        <p:nvSpPr>
          <p:cNvPr id="9" name="object 9"/>
          <p:cNvSpPr/>
          <p:nvPr/>
        </p:nvSpPr>
        <p:spPr>
          <a:xfrm>
            <a:off x="4286250" y="2643377"/>
            <a:ext cx="4715510" cy="1786255"/>
          </a:xfrm>
          <a:custGeom>
            <a:avLst/>
            <a:gdLst/>
            <a:ahLst/>
            <a:cxnLst/>
            <a:rect l="l" t="t" r="r" b="b"/>
            <a:pathLst>
              <a:path w="4715509" h="1786254">
                <a:moveTo>
                  <a:pt x="0" y="178562"/>
                </a:moveTo>
                <a:lnTo>
                  <a:pt x="22102" y="213173"/>
                </a:lnTo>
                <a:lnTo>
                  <a:pt x="60100" y="235038"/>
                </a:lnTo>
                <a:lnTo>
                  <a:pt x="115259" y="255714"/>
                </a:lnTo>
                <a:lnTo>
                  <a:pt x="186335" y="275014"/>
                </a:lnTo>
                <a:lnTo>
                  <a:pt x="227453" y="284089"/>
                </a:lnTo>
                <a:lnTo>
                  <a:pt x="272085" y="292750"/>
                </a:lnTo>
                <a:lnTo>
                  <a:pt x="320075" y="300971"/>
                </a:lnTo>
                <a:lnTo>
                  <a:pt x="371268" y="308731"/>
                </a:lnTo>
                <a:lnTo>
                  <a:pt x="425507" y="316006"/>
                </a:lnTo>
                <a:lnTo>
                  <a:pt x="482638" y="322772"/>
                </a:lnTo>
                <a:lnTo>
                  <a:pt x="542506" y="329005"/>
                </a:lnTo>
                <a:lnTo>
                  <a:pt x="604954" y="334681"/>
                </a:lnTo>
                <a:lnTo>
                  <a:pt x="669828" y="339779"/>
                </a:lnTo>
                <a:lnTo>
                  <a:pt x="736973" y="344273"/>
                </a:lnTo>
                <a:lnTo>
                  <a:pt x="806232" y="348140"/>
                </a:lnTo>
                <a:lnTo>
                  <a:pt x="877451" y="351357"/>
                </a:lnTo>
                <a:lnTo>
                  <a:pt x="950474" y="353900"/>
                </a:lnTo>
                <a:lnTo>
                  <a:pt x="1025145" y="355746"/>
                </a:lnTo>
                <a:lnTo>
                  <a:pt x="1101310" y="356870"/>
                </a:lnTo>
                <a:lnTo>
                  <a:pt x="1178814" y="357250"/>
                </a:lnTo>
                <a:lnTo>
                  <a:pt x="1256317" y="356870"/>
                </a:lnTo>
                <a:lnTo>
                  <a:pt x="1332482" y="355746"/>
                </a:lnTo>
                <a:lnTo>
                  <a:pt x="1407153" y="353900"/>
                </a:lnTo>
                <a:lnTo>
                  <a:pt x="1480176" y="351357"/>
                </a:lnTo>
                <a:lnTo>
                  <a:pt x="1551395" y="348140"/>
                </a:lnTo>
                <a:lnTo>
                  <a:pt x="1620654" y="344273"/>
                </a:lnTo>
                <a:lnTo>
                  <a:pt x="1687799" y="339779"/>
                </a:lnTo>
                <a:lnTo>
                  <a:pt x="1752673" y="334681"/>
                </a:lnTo>
                <a:lnTo>
                  <a:pt x="1815121" y="329005"/>
                </a:lnTo>
                <a:lnTo>
                  <a:pt x="1874989" y="322772"/>
                </a:lnTo>
                <a:lnTo>
                  <a:pt x="1932120" y="316006"/>
                </a:lnTo>
                <a:lnTo>
                  <a:pt x="1986359" y="308731"/>
                </a:lnTo>
                <a:lnTo>
                  <a:pt x="2037552" y="300971"/>
                </a:lnTo>
                <a:lnTo>
                  <a:pt x="2085542" y="292750"/>
                </a:lnTo>
                <a:lnTo>
                  <a:pt x="2130174" y="284089"/>
                </a:lnTo>
                <a:lnTo>
                  <a:pt x="2171292" y="275014"/>
                </a:lnTo>
                <a:lnTo>
                  <a:pt x="2208742" y="265548"/>
                </a:lnTo>
                <a:lnTo>
                  <a:pt x="2272015" y="245536"/>
                </a:lnTo>
                <a:lnTo>
                  <a:pt x="2318749" y="224242"/>
                </a:lnTo>
                <a:lnTo>
                  <a:pt x="2355120" y="190309"/>
                </a:lnTo>
                <a:lnTo>
                  <a:pt x="2357628" y="178562"/>
                </a:lnTo>
                <a:lnTo>
                  <a:pt x="2360135" y="166828"/>
                </a:lnTo>
                <a:lnTo>
                  <a:pt x="2396506" y="132932"/>
                </a:lnTo>
                <a:lnTo>
                  <a:pt x="2443240" y="111658"/>
                </a:lnTo>
                <a:lnTo>
                  <a:pt x="2506513" y="91662"/>
                </a:lnTo>
                <a:lnTo>
                  <a:pt x="2543963" y="82202"/>
                </a:lnTo>
                <a:lnTo>
                  <a:pt x="2585081" y="73133"/>
                </a:lnTo>
                <a:lnTo>
                  <a:pt x="2629713" y="64478"/>
                </a:lnTo>
                <a:lnTo>
                  <a:pt x="2677703" y="56261"/>
                </a:lnTo>
                <a:lnTo>
                  <a:pt x="2728896" y="48505"/>
                </a:lnTo>
                <a:lnTo>
                  <a:pt x="2783135" y="41233"/>
                </a:lnTo>
                <a:lnTo>
                  <a:pt x="2840266" y="34470"/>
                </a:lnTo>
                <a:lnTo>
                  <a:pt x="2900134" y="28240"/>
                </a:lnTo>
                <a:lnTo>
                  <a:pt x="2962582" y="22564"/>
                </a:lnTo>
                <a:lnTo>
                  <a:pt x="3027456" y="17469"/>
                </a:lnTo>
                <a:lnTo>
                  <a:pt x="3094601" y="12975"/>
                </a:lnTo>
                <a:lnTo>
                  <a:pt x="3163860" y="9109"/>
                </a:lnTo>
                <a:lnTo>
                  <a:pt x="3235079" y="5892"/>
                </a:lnTo>
                <a:lnTo>
                  <a:pt x="3308102" y="3350"/>
                </a:lnTo>
                <a:lnTo>
                  <a:pt x="3382773" y="1504"/>
                </a:lnTo>
                <a:lnTo>
                  <a:pt x="3458938" y="380"/>
                </a:lnTo>
                <a:lnTo>
                  <a:pt x="3536442" y="0"/>
                </a:lnTo>
                <a:lnTo>
                  <a:pt x="3613945" y="380"/>
                </a:lnTo>
                <a:lnTo>
                  <a:pt x="3690110" y="1504"/>
                </a:lnTo>
                <a:lnTo>
                  <a:pt x="3764781" y="3350"/>
                </a:lnTo>
                <a:lnTo>
                  <a:pt x="3837804" y="5892"/>
                </a:lnTo>
                <a:lnTo>
                  <a:pt x="3909023" y="9109"/>
                </a:lnTo>
                <a:lnTo>
                  <a:pt x="3978282" y="12975"/>
                </a:lnTo>
                <a:lnTo>
                  <a:pt x="4045427" y="17469"/>
                </a:lnTo>
                <a:lnTo>
                  <a:pt x="4110301" y="22564"/>
                </a:lnTo>
                <a:lnTo>
                  <a:pt x="4172749" y="28240"/>
                </a:lnTo>
                <a:lnTo>
                  <a:pt x="4232617" y="34470"/>
                </a:lnTo>
                <a:lnTo>
                  <a:pt x="4289748" y="41233"/>
                </a:lnTo>
                <a:lnTo>
                  <a:pt x="4343987" y="48505"/>
                </a:lnTo>
                <a:lnTo>
                  <a:pt x="4395180" y="56261"/>
                </a:lnTo>
                <a:lnTo>
                  <a:pt x="4443170" y="64478"/>
                </a:lnTo>
                <a:lnTo>
                  <a:pt x="4487802" y="73133"/>
                </a:lnTo>
                <a:lnTo>
                  <a:pt x="4528920" y="82202"/>
                </a:lnTo>
                <a:lnTo>
                  <a:pt x="4566370" y="91662"/>
                </a:lnTo>
                <a:lnTo>
                  <a:pt x="4629643" y="111658"/>
                </a:lnTo>
                <a:lnTo>
                  <a:pt x="4676377" y="132932"/>
                </a:lnTo>
                <a:lnTo>
                  <a:pt x="4712748" y="166828"/>
                </a:lnTo>
                <a:lnTo>
                  <a:pt x="4715256" y="178562"/>
                </a:lnTo>
                <a:lnTo>
                  <a:pt x="4715256" y="1607566"/>
                </a:lnTo>
                <a:lnTo>
                  <a:pt x="4712748" y="1595818"/>
                </a:lnTo>
                <a:lnTo>
                  <a:pt x="4705329" y="1584272"/>
                </a:lnTo>
                <a:lnTo>
                  <a:pt x="4655155" y="1551089"/>
                </a:lnTo>
                <a:lnTo>
                  <a:pt x="4599996" y="1530413"/>
                </a:lnTo>
                <a:lnTo>
                  <a:pt x="4528920" y="1511113"/>
                </a:lnTo>
                <a:lnTo>
                  <a:pt x="4487802" y="1502038"/>
                </a:lnTo>
                <a:lnTo>
                  <a:pt x="4443170" y="1493377"/>
                </a:lnTo>
                <a:lnTo>
                  <a:pt x="4395180" y="1485156"/>
                </a:lnTo>
                <a:lnTo>
                  <a:pt x="4343987" y="1477396"/>
                </a:lnTo>
                <a:lnTo>
                  <a:pt x="4289748" y="1470121"/>
                </a:lnTo>
                <a:lnTo>
                  <a:pt x="4232617" y="1463355"/>
                </a:lnTo>
                <a:lnTo>
                  <a:pt x="4172749" y="1457122"/>
                </a:lnTo>
                <a:lnTo>
                  <a:pt x="4110301" y="1451446"/>
                </a:lnTo>
                <a:lnTo>
                  <a:pt x="4045427" y="1446348"/>
                </a:lnTo>
                <a:lnTo>
                  <a:pt x="3978282" y="1441854"/>
                </a:lnTo>
                <a:lnTo>
                  <a:pt x="3909023" y="1437987"/>
                </a:lnTo>
                <a:lnTo>
                  <a:pt x="3837804" y="1434770"/>
                </a:lnTo>
                <a:lnTo>
                  <a:pt x="3764781" y="1432227"/>
                </a:lnTo>
                <a:lnTo>
                  <a:pt x="3690110" y="1430381"/>
                </a:lnTo>
                <a:lnTo>
                  <a:pt x="3613945" y="1429257"/>
                </a:lnTo>
                <a:lnTo>
                  <a:pt x="3536442" y="1428877"/>
                </a:lnTo>
                <a:lnTo>
                  <a:pt x="3458938" y="1429257"/>
                </a:lnTo>
                <a:lnTo>
                  <a:pt x="3382773" y="1430381"/>
                </a:lnTo>
                <a:lnTo>
                  <a:pt x="3308102" y="1432227"/>
                </a:lnTo>
                <a:lnTo>
                  <a:pt x="3235079" y="1434770"/>
                </a:lnTo>
                <a:lnTo>
                  <a:pt x="3163860" y="1437987"/>
                </a:lnTo>
                <a:lnTo>
                  <a:pt x="3094601" y="1441854"/>
                </a:lnTo>
                <a:lnTo>
                  <a:pt x="3027456" y="1446348"/>
                </a:lnTo>
                <a:lnTo>
                  <a:pt x="2962582" y="1451446"/>
                </a:lnTo>
                <a:lnTo>
                  <a:pt x="2900134" y="1457122"/>
                </a:lnTo>
                <a:lnTo>
                  <a:pt x="2840266" y="1463355"/>
                </a:lnTo>
                <a:lnTo>
                  <a:pt x="2783135" y="1470121"/>
                </a:lnTo>
                <a:lnTo>
                  <a:pt x="2728896" y="1477396"/>
                </a:lnTo>
                <a:lnTo>
                  <a:pt x="2677703" y="1485156"/>
                </a:lnTo>
                <a:lnTo>
                  <a:pt x="2629713" y="1493377"/>
                </a:lnTo>
                <a:lnTo>
                  <a:pt x="2585081" y="1502038"/>
                </a:lnTo>
                <a:lnTo>
                  <a:pt x="2543963" y="1511113"/>
                </a:lnTo>
                <a:lnTo>
                  <a:pt x="2506513" y="1520579"/>
                </a:lnTo>
                <a:lnTo>
                  <a:pt x="2443240" y="1540591"/>
                </a:lnTo>
                <a:lnTo>
                  <a:pt x="2396506" y="1561885"/>
                </a:lnTo>
                <a:lnTo>
                  <a:pt x="2360135" y="1595818"/>
                </a:lnTo>
                <a:lnTo>
                  <a:pt x="2357628" y="1607566"/>
                </a:lnTo>
                <a:lnTo>
                  <a:pt x="2355120" y="1619299"/>
                </a:lnTo>
                <a:lnTo>
                  <a:pt x="2318749" y="1653195"/>
                </a:lnTo>
                <a:lnTo>
                  <a:pt x="2272015" y="1674469"/>
                </a:lnTo>
                <a:lnTo>
                  <a:pt x="2208742" y="1694465"/>
                </a:lnTo>
                <a:lnTo>
                  <a:pt x="2171292" y="1703925"/>
                </a:lnTo>
                <a:lnTo>
                  <a:pt x="2130174" y="1712994"/>
                </a:lnTo>
                <a:lnTo>
                  <a:pt x="2085542" y="1721649"/>
                </a:lnTo>
                <a:lnTo>
                  <a:pt x="2037552" y="1729866"/>
                </a:lnTo>
                <a:lnTo>
                  <a:pt x="1986359" y="1737622"/>
                </a:lnTo>
                <a:lnTo>
                  <a:pt x="1932120" y="1744894"/>
                </a:lnTo>
                <a:lnTo>
                  <a:pt x="1874989" y="1751657"/>
                </a:lnTo>
                <a:lnTo>
                  <a:pt x="1815121" y="1757887"/>
                </a:lnTo>
                <a:lnTo>
                  <a:pt x="1752673" y="1763563"/>
                </a:lnTo>
                <a:lnTo>
                  <a:pt x="1687799" y="1768658"/>
                </a:lnTo>
                <a:lnTo>
                  <a:pt x="1620654" y="1773152"/>
                </a:lnTo>
                <a:lnTo>
                  <a:pt x="1551395" y="1777018"/>
                </a:lnTo>
                <a:lnTo>
                  <a:pt x="1480176" y="1780235"/>
                </a:lnTo>
                <a:lnTo>
                  <a:pt x="1407153" y="1782777"/>
                </a:lnTo>
                <a:lnTo>
                  <a:pt x="1332482" y="1784623"/>
                </a:lnTo>
                <a:lnTo>
                  <a:pt x="1256317" y="1785747"/>
                </a:lnTo>
                <a:lnTo>
                  <a:pt x="1178814" y="1786128"/>
                </a:lnTo>
                <a:lnTo>
                  <a:pt x="1101310" y="1785747"/>
                </a:lnTo>
                <a:lnTo>
                  <a:pt x="1025145" y="1784623"/>
                </a:lnTo>
                <a:lnTo>
                  <a:pt x="950474" y="1782777"/>
                </a:lnTo>
                <a:lnTo>
                  <a:pt x="877451" y="1780235"/>
                </a:lnTo>
                <a:lnTo>
                  <a:pt x="806232" y="1777018"/>
                </a:lnTo>
                <a:lnTo>
                  <a:pt x="736973" y="1773152"/>
                </a:lnTo>
                <a:lnTo>
                  <a:pt x="669828" y="1768658"/>
                </a:lnTo>
                <a:lnTo>
                  <a:pt x="604954" y="1763563"/>
                </a:lnTo>
                <a:lnTo>
                  <a:pt x="542506" y="1757887"/>
                </a:lnTo>
                <a:lnTo>
                  <a:pt x="482638" y="1751657"/>
                </a:lnTo>
                <a:lnTo>
                  <a:pt x="425507" y="1744894"/>
                </a:lnTo>
                <a:lnTo>
                  <a:pt x="371268" y="1737622"/>
                </a:lnTo>
                <a:lnTo>
                  <a:pt x="320075" y="1729866"/>
                </a:lnTo>
                <a:lnTo>
                  <a:pt x="272085" y="1721649"/>
                </a:lnTo>
                <a:lnTo>
                  <a:pt x="227453" y="1712994"/>
                </a:lnTo>
                <a:lnTo>
                  <a:pt x="186335" y="1703925"/>
                </a:lnTo>
                <a:lnTo>
                  <a:pt x="148885" y="1694465"/>
                </a:lnTo>
                <a:lnTo>
                  <a:pt x="85612" y="1674469"/>
                </a:lnTo>
                <a:lnTo>
                  <a:pt x="38878" y="1653195"/>
                </a:lnTo>
                <a:lnTo>
                  <a:pt x="2507" y="1619299"/>
                </a:lnTo>
                <a:lnTo>
                  <a:pt x="0" y="1607566"/>
                </a:lnTo>
                <a:lnTo>
                  <a:pt x="0" y="178562"/>
                </a:lnTo>
                <a:close/>
              </a:path>
            </a:pathLst>
          </a:custGeom>
          <a:ln w="25908">
            <a:solidFill>
              <a:srgbClr val="F79546"/>
            </a:solidFill>
          </a:ln>
        </p:spPr>
        <p:txBody>
          <a:bodyPr wrap="square" lIns="0" tIns="0" rIns="0" bIns="0" rtlCol="0"/>
          <a:lstStyle/>
          <a:p>
            <a:endParaRPr/>
          </a:p>
        </p:txBody>
      </p:sp>
      <p:sp>
        <p:nvSpPr>
          <p:cNvPr id="10" name="object 10"/>
          <p:cNvSpPr txBox="1"/>
          <p:nvPr/>
        </p:nvSpPr>
        <p:spPr>
          <a:xfrm>
            <a:off x="483819" y="1877059"/>
            <a:ext cx="8431530" cy="2205990"/>
          </a:xfrm>
          <a:prstGeom prst="rect">
            <a:avLst/>
          </a:prstGeom>
        </p:spPr>
        <p:txBody>
          <a:bodyPr vert="horz" wrap="square" lIns="0" tIns="12700" rIns="0" bIns="0" rtlCol="0">
            <a:spAutoFit/>
          </a:bodyPr>
          <a:lstStyle/>
          <a:p>
            <a:pPr marL="260985" marR="3978910" indent="-248920">
              <a:lnSpc>
                <a:spcPct val="100000"/>
              </a:lnSpc>
              <a:spcBef>
                <a:spcPts val="100"/>
              </a:spcBef>
            </a:pPr>
            <a:r>
              <a:rPr sz="1800" spc="-5" dirty="0">
                <a:latin typeface="Calibri"/>
                <a:cs typeface="Calibri"/>
              </a:rPr>
              <a:t>The </a:t>
            </a:r>
            <a:r>
              <a:rPr sz="1800" spc="-10" dirty="0">
                <a:latin typeface="Calibri"/>
                <a:cs typeface="Calibri"/>
              </a:rPr>
              <a:t>requisition </a:t>
            </a:r>
            <a:r>
              <a:rPr sz="1800" dirty="0">
                <a:latin typeface="Calibri"/>
                <a:cs typeface="Calibri"/>
              </a:rPr>
              <a:t>shall specify the </a:t>
            </a:r>
            <a:r>
              <a:rPr sz="1800" spc="-20" dirty="0">
                <a:latin typeface="Calibri"/>
                <a:cs typeface="Calibri"/>
              </a:rPr>
              <a:t>matters </a:t>
            </a:r>
            <a:r>
              <a:rPr sz="1800" spc="-15" dirty="0">
                <a:latin typeface="Calibri"/>
                <a:cs typeface="Calibri"/>
              </a:rPr>
              <a:t>for </a:t>
            </a:r>
            <a:r>
              <a:rPr sz="1800" dirty="0">
                <a:latin typeface="Calibri"/>
                <a:cs typeface="Calibri"/>
              </a:rPr>
              <a:t>the  </a:t>
            </a:r>
            <a:r>
              <a:rPr sz="1800" spc="-10" dirty="0">
                <a:latin typeface="Calibri"/>
                <a:cs typeface="Calibri"/>
              </a:rPr>
              <a:t>consideration </a:t>
            </a:r>
            <a:r>
              <a:rPr sz="1800" spc="-5" dirty="0">
                <a:latin typeface="Calibri"/>
                <a:cs typeface="Calibri"/>
              </a:rPr>
              <a:t>of which </a:t>
            </a:r>
            <a:r>
              <a:rPr sz="1800" spc="-10" dirty="0">
                <a:latin typeface="Calibri"/>
                <a:cs typeface="Calibri"/>
              </a:rPr>
              <a:t>EGM </a:t>
            </a:r>
            <a:r>
              <a:rPr sz="1800" spc="-5" dirty="0">
                <a:latin typeface="Calibri"/>
                <a:cs typeface="Calibri"/>
              </a:rPr>
              <a:t>is </a:t>
            </a:r>
            <a:r>
              <a:rPr sz="1800" spc="-10" dirty="0">
                <a:latin typeface="Calibri"/>
                <a:cs typeface="Calibri"/>
              </a:rPr>
              <a:t>to </a:t>
            </a:r>
            <a:r>
              <a:rPr sz="1800" spc="-5" dirty="0">
                <a:latin typeface="Calibri"/>
                <a:cs typeface="Calibri"/>
              </a:rPr>
              <a:t>be</a:t>
            </a:r>
            <a:r>
              <a:rPr sz="1800" spc="80" dirty="0">
                <a:latin typeface="Calibri"/>
                <a:cs typeface="Calibri"/>
              </a:rPr>
              <a:t> </a:t>
            </a:r>
            <a:r>
              <a:rPr sz="1800" spc="-10" dirty="0">
                <a:latin typeface="Calibri"/>
                <a:cs typeface="Calibri"/>
              </a:rPr>
              <a:t>called</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10"/>
              </a:spcBef>
            </a:pPr>
            <a:endParaRPr sz="1850">
              <a:latin typeface="Times New Roman"/>
              <a:cs typeface="Times New Roman"/>
            </a:endParaRPr>
          </a:p>
          <a:p>
            <a:pPr marL="3898265" marR="5080" algn="ctr">
              <a:lnSpc>
                <a:spcPct val="100000"/>
              </a:lnSpc>
            </a:pPr>
            <a:r>
              <a:rPr sz="1800" spc="-5" dirty="0">
                <a:latin typeface="Calibri"/>
                <a:cs typeface="Calibri"/>
              </a:rPr>
              <a:t>The </a:t>
            </a:r>
            <a:r>
              <a:rPr sz="1800" spc="-10" dirty="0">
                <a:latin typeface="Calibri"/>
                <a:cs typeface="Calibri"/>
              </a:rPr>
              <a:t>requisition </a:t>
            </a:r>
            <a:r>
              <a:rPr sz="1800" dirty="0">
                <a:latin typeface="Calibri"/>
                <a:cs typeface="Calibri"/>
              </a:rPr>
              <a:t>shall </a:t>
            </a:r>
            <a:r>
              <a:rPr sz="1800" spc="-5" dirty="0">
                <a:latin typeface="Calibri"/>
                <a:cs typeface="Calibri"/>
              </a:rPr>
              <a:t>be signed by all </a:t>
            </a:r>
            <a:r>
              <a:rPr sz="1800" dirty="0">
                <a:latin typeface="Calibri"/>
                <a:cs typeface="Calibri"/>
              </a:rPr>
              <a:t>the  </a:t>
            </a:r>
            <a:r>
              <a:rPr sz="1800" spc="-10" dirty="0">
                <a:latin typeface="Calibri"/>
                <a:cs typeface="Calibri"/>
              </a:rPr>
              <a:t>requisitionists. </a:t>
            </a:r>
            <a:r>
              <a:rPr sz="1800" dirty="0">
                <a:latin typeface="Calibri"/>
                <a:cs typeface="Calibri"/>
              </a:rPr>
              <a:t>In </a:t>
            </a:r>
            <a:r>
              <a:rPr sz="1800" spc="-5" dirty="0">
                <a:latin typeface="Calibri"/>
                <a:cs typeface="Calibri"/>
              </a:rPr>
              <a:t>case of Joint </a:t>
            </a:r>
            <a:r>
              <a:rPr sz="1800" spc="-10" dirty="0">
                <a:latin typeface="Calibri"/>
                <a:cs typeface="Calibri"/>
              </a:rPr>
              <a:t>shareholders </a:t>
            </a:r>
            <a:r>
              <a:rPr sz="1800" dirty="0">
                <a:latin typeface="Calibri"/>
                <a:cs typeface="Calibri"/>
              </a:rPr>
              <a:t>, </a:t>
            </a:r>
            <a:r>
              <a:rPr sz="1800" spc="-5" dirty="0">
                <a:latin typeface="Calibri"/>
                <a:cs typeface="Calibri"/>
              </a:rPr>
              <a:t>it is  </a:t>
            </a:r>
            <a:r>
              <a:rPr sz="1800" spc="-10" dirty="0">
                <a:latin typeface="Calibri"/>
                <a:cs typeface="Calibri"/>
              </a:rPr>
              <a:t>to </a:t>
            </a:r>
            <a:r>
              <a:rPr sz="1800" spc="-5" dirty="0">
                <a:latin typeface="Calibri"/>
                <a:cs typeface="Calibri"/>
              </a:rPr>
              <a:t>be signed by </a:t>
            </a:r>
            <a:r>
              <a:rPr sz="1800" spc="-15" dirty="0">
                <a:latin typeface="Calibri"/>
                <a:cs typeface="Calibri"/>
              </a:rPr>
              <a:t>anyone </a:t>
            </a:r>
            <a:r>
              <a:rPr sz="1800" spc="-5" dirty="0">
                <a:latin typeface="Calibri"/>
                <a:cs typeface="Calibri"/>
              </a:rPr>
              <a:t>of </a:t>
            </a:r>
            <a:r>
              <a:rPr sz="1800" dirty="0">
                <a:latin typeface="Calibri"/>
                <a:cs typeface="Calibri"/>
              </a:rPr>
              <a:t>them </a:t>
            </a:r>
            <a:r>
              <a:rPr sz="1800" spc="-5" dirty="0">
                <a:latin typeface="Calibri"/>
                <a:cs typeface="Calibri"/>
              </a:rPr>
              <a:t>shall be </a:t>
            </a:r>
            <a:r>
              <a:rPr sz="1800" dirty="0">
                <a:latin typeface="Calibri"/>
                <a:cs typeface="Calibri"/>
              </a:rPr>
              <a:t>deemed  </a:t>
            </a:r>
            <a:r>
              <a:rPr sz="1800" spc="-10" dirty="0">
                <a:latin typeface="Calibri"/>
                <a:cs typeface="Calibri"/>
              </a:rPr>
              <a:t>to </a:t>
            </a:r>
            <a:r>
              <a:rPr sz="1800" spc="-5" dirty="0">
                <a:latin typeface="Calibri"/>
                <a:cs typeface="Calibri"/>
              </a:rPr>
              <a:t>be</a:t>
            </a:r>
            <a:r>
              <a:rPr sz="1800" spc="15" dirty="0">
                <a:latin typeface="Calibri"/>
                <a:cs typeface="Calibri"/>
              </a:rPr>
              <a:t> </a:t>
            </a:r>
            <a:r>
              <a:rPr sz="1800" spc="-10" dirty="0">
                <a:latin typeface="Calibri"/>
                <a:cs typeface="Calibri"/>
              </a:rPr>
              <a:t>valid</a:t>
            </a:r>
            <a:endParaRPr sz="18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4532" y="299465"/>
            <a:ext cx="7400290" cy="513715"/>
          </a:xfrm>
          <a:prstGeom prst="rect">
            <a:avLst/>
          </a:prstGeom>
        </p:spPr>
        <p:txBody>
          <a:bodyPr vert="horz" wrap="square" lIns="0" tIns="12700" rIns="0" bIns="0" rtlCol="0">
            <a:spAutoFit/>
          </a:bodyPr>
          <a:lstStyle/>
          <a:p>
            <a:pPr marL="12700">
              <a:lnSpc>
                <a:spcPct val="100000"/>
              </a:lnSpc>
              <a:spcBef>
                <a:spcPts val="100"/>
              </a:spcBef>
              <a:tabLst>
                <a:tab pos="5942965" algn="l"/>
              </a:tabLst>
            </a:pPr>
            <a:r>
              <a:rPr sz="3200" spc="-5" dirty="0">
                <a:latin typeface="Comic Sans MS"/>
                <a:cs typeface="Comic Sans MS"/>
              </a:rPr>
              <a:t>3) EGM called </a:t>
            </a:r>
            <a:r>
              <a:rPr sz="3200" spc="-10" dirty="0">
                <a:latin typeface="Comic Sans MS"/>
                <a:cs typeface="Comic Sans MS"/>
              </a:rPr>
              <a:t>by</a:t>
            </a:r>
            <a:r>
              <a:rPr sz="3200" spc="65" dirty="0">
                <a:latin typeface="Comic Sans MS"/>
                <a:cs typeface="Comic Sans MS"/>
              </a:rPr>
              <a:t> </a:t>
            </a:r>
            <a:r>
              <a:rPr sz="3200" spc="-5" dirty="0">
                <a:latin typeface="Comic Sans MS"/>
                <a:cs typeface="Comic Sans MS"/>
              </a:rPr>
              <a:t>Board</a:t>
            </a:r>
            <a:r>
              <a:rPr sz="3200" spc="-10" dirty="0">
                <a:latin typeface="Comic Sans MS"/>
                <a:cs typeface="Comic Sans MS"/>
              </a:rPr>
              <a:t> </a:t>
            </a:r>
            <a:r>
              <a:rPr sz="3200" spc="-5" dirty="0">
                <a:latin typeface="Comic Sans MS"/>
                <a:cs typeface="Comic Sans MS"/>
              </a:rPr>
              <a:t>[Sec	100(4)]</a:t>
            </a:r>
            <a:endParaRPr sz="3200">
              <a:latin typeface="Comic Sans MS"/>
              <a:cs typeface="Comic Sans MS"/>
            </a:endParaRPr>
          </a:p>
        </p:txBody>
      </p:sp>
      <p:sp>
        <p:nvSpPr>
          <p:cNvPr id="3" name="object 3"/>
          <p:cNvSpPr txBox="1"/>
          <p:nvPr/>
        </p:nvSpPr>
        <p:spPr>
          <a:xfrm>
            <a:off x="535940" y="870584"/>
            <a:ext cx="7693659" cy="2513330"/>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spc="-5" dirty="0">
                <a:latin typeface="Calibri"/>
                <a:cs typeface="Calibri"/>
              </a:rPr>
              <a:t>On </a:t>
            </a:r>
            <a:r>
              <a:rPr sz="2400" dirty="0">
                <a:latin typeface="Calibri"/>
                <a:cs typeface="Calibri"/>
              </a:rPr>
              <a:t>a </a:t>
            </a:r>
            <a:r>
              <a:rPr sz="2400" spc="-5" dirty="0">
                <a:latin typeface="Calibri"/>
                <a:cs typeface="Calibri"/>
              </a:rPr>
              <a:t>receipt of </a:t>
            </a:r>
            <a:r>
              <a:rPr sz="2400" dirty="0">
                <a:latin typeface="Calibri"/>
                <a:cs typeface="Calibri"/>
              </a:rPr>
              <a:t>a </a:t>
            </a:r>
            <a:r>
              <a:rPr sz="2400" spc="-10" dirty="0">
                <a:latin typeface="Calibri"/>
                <a:cs typeface="Calibri"/>
              </a:rPr>
              <a:t>valid </a:t>
            </a:r>
            <a:r>
              <a:rPr sz="2400" spc="-5" dirty="0">
                <a:latin typeface="Calibri"/>
                <a:cs typeface="Calibri"/>
              </a:rPr>
              <a:t>requisition, the </a:t>
            </a:r>
            <a:r>
              <a:rPr sz="2400" spc="-10" dirty="0">
                <a:latin typeface="Calibri"/>
                <a:cs typeface="Calibri"/>
              </a:rPr>
              <a:t>Board </a:t>
            </a:r>
            <a:r>
              <a:rPr sz="2400" spc="-5" dirty="0">
                <a:latin typeface="Calibri"/>
                <a:cs typeface="Calibri"/>
              </a:rPr>
              <a:t>shall </a:t>
            </a:r>
            <a:r>
              <a:rPr sz="2400" dirty="0">
                <a:latin typeface="Calibri"/>
                <a:cs typeface="Calibri"/>
              </a:rPr>
              <a:t>within </a:t>
            </a:r>
            <a:r>
              <a:rPr sz="2400" spc="-5" dirty="0">
                <a:latin typeface="Calibri"/>
                <a:cs typeface="Calibri"/>
              </a:rPr>
              <a:t>21  </a:t>
            </a:r>
            <a:r>
              <a:rPr sz="2400" spc="-20" dirty="0">
                <a:latin typeface="Calibri"/>
                <a:cs typeface="Calibri"/>
              </a:rPr>
              <a:t>days </a:t>
            </a:r>
            <a:r>
              <a:rPr sz="2400" spc="-10" dirty="0">
                <a:latin typeface="Calibri"/>
                <a:cs typeface="Calibri"/>
              </a:rPr>
              <a:t>proceed </a:t>
            </a:r>
            <a:r>
              <a:rPr sz="2400" spc="-15" dirty="0">
                <a:latin typeface="Calibri"/>
                <a:cs typeface="Calibri"/>
              </a:rPr>
              <a:t>to </a:t>
            </a:r>
            <a:r>
              <a:rPr sz="2400" spc="-10" dirty="0">
                <a:latin typeface="Calibri"/>
                <a:cs typeface="Calibri"/>
              </a:rPr>
              <a:t>call EGM </a:t>
            </a:r>
            <a:r>
              <a:rPr sz="2400" spc="-15" dirty="0">
                <a:latin typeface="Calibri"/>
                <a:cs typeface="Calibri"/>
              </a:rPr>
              <a:t>to </a:t>
            </a:r>
            <a:r>
              <a:rPr sz="2400" spc="-5" dirty="0">
                <a:latin typeface="Calibri"/>
                <a:cs typeface="Calibri"/>
              </a:rPr>
              <a:t>be </a:t>
            </a:r>
            <a:r>
              <a:rPr sz="2400" dirty="0">
                <a:latin typeface="Calibri"/>
                <a:cs typeface="Calibri"/>
              </a:rPr>
              <a:t>held </a:t>
            </a:r>
            <a:r>
              <a:rPr sz="2400" spc="-5" dirty="0">
                <a:latin typeface="Calibri"/>
                <a:cs typeface="Calibri"/>
              </a:rPr>
              <a:t>not </a:t>
            </a:r>
            <a:r>
              <a:rPr sz="2400" spc="-10" dirty="0">
                <a:latin typeface="Calibri"/>
                <a:cs typeface="Calibri"/>
              </a:rPr>
              <a:t>later </a:t>
            </a:r>
            <a:r>
              <a:rPr sz="2400" dirty="0">
                <a:latin typeface="Calibri"/>
                <a:cs typeface="Calibri"/>
              </a:rPr>
              <a:t>than 45 </a:t>
            </a:r>
            <a:r>
              <a:rPr sz="2400" spc="-20" dirty="0">
                <a:latin typeface="Calibri"/>
                <a:cs typeface="Calibri"/>
              </a:rPr>
              <a:t>days  </a:t>
            </a:r>
            <a:r>
              <a:rPr sz="2400" spc="-10" dirty="0">
                <a:latin typeface="Calibri"/>
                <a:cs typeface="Calibri"/>
              </a:rPr>
              <a:t>from </a:t>
            </a:r>
            <a:r>
              <a:rPr sz="2400" dirty="0">
                <a:latin typeface="Calibri"/>
                <a:cs typeface="Calibri"/>
              </a:rPr>
              <a:t>the </a:t>
            </a:r>
            <a:r>
              <a:rPr sz="2400" spc="-15" dirty="0">
                <a:latin typeface="Calibri"/>
                <a:cs typeface="Calibri"/>
              </a:rPr>
              <a:t>date </a:t>
            </a:r>
            <a:r>
              <a:rPr sz="2400" spc="-5" dirty="0">
                <a:latin typeface="Calibri"/>
                <a:cs typeface="Calibri"/>
              </a:rPr>
              <a:t>of deposit of requisition</a:t>
            </a:r>
            <a:r>
              <a:rPr sz="2400" spc="25"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760"/>
              </a:spcBef>
            </a:pPr>
            <a:r>
              <a:rPr sz="3200" b="1" spc="-5" dirty="0">
                <a:latin typeface="Comic Sans MS"/>
                <a:cs typeface="Comic Sans MS"/>
              </a:rPr>
              <a:t>4) EGM called </a:t>
            </a:r>
            <a:r>
              <a:rPr sz="3200" b="1" spc="-10" dirty="0">
                <a:latin typeface="Comic Sans MS"/>
                <a:cs typeface="Comic Sans MS"/>
              </a:rPr>
              <a:t>by</a:t>
            </a:r>
            <a:r>
              <a:rPr sz="3200" b="1" dirty="0">
                <a:latin typeface="Comic Sans MS"/>
                <a:cs typeface="Comic Sans MS"/>
              </a:rPr>
              <a:t> Requisitionists</a:t>
            </a:r>
            <a:endParaRPr sz="3200">
              <a:latin typeface="Comic Sans MS"/>
              <a:cs typeface="Comic Sans MS"/>
            </a:endParaRPr>
          </a:p>
          <a:p>
            <a:pPr marL="355600" indent="-342900">
              <a:lnSpc>
                <a:spcPct val="100000"/>
              </a:lnSpc>
              <a:spcBef>
                <a:spcPts val="585"/>
              </a:spcBef>
              <a:buFont typeface="Wingdings"/>
              <a:buChar char=""/>
              <a:tabLst>
                <a:tab pos="355600" algn="l"/>
              </a:tabLst>
            </a:pPr>
            <a:r>
              <a:rPr sz="2400" dirty="0">
                <a:latin typeface="Calibri"/>
                <a:cs typeface="Calibri"/>
              </a:rPr>
              <a:t>If the </a:t>
            </a:r>
            <a:r>
              <a:rPr sz="2400" spc="-10" dirty="0">
                <a:latin typeface="Calibri"/>
                <a:cs typeface="Calibri"/>
              </a:rPr>
              <a:t>board fails </a:t>
            </a:r>
            <a:r>
              <a:rPr sz="2400" spc="-15" dirty="0">
                <a:latin typeface="Calibri"/>
                <a:cs typeface="Calibri"/>
              </a:rPr>
              <a:t>to </a:t>
            </a:r>
            <a:r>
              <a:rPr sz="2400" spc="-10" dirty="0">
                <a:latin typeface="Calibri"/>
                <a:cs typeface="Calibri"/>
              </a:rPr>
              <a:t>call </a:t>
            </a:r>
            <a:r>
              <a:rPr sz="2400" dirty="0">
                <a:latin typeface="Calibri"/>
                <a:cs typeface="Calibri"/>
              </a:rPr>
              <a:t>an </a:t>
            </a:r>
            <a:r>
              <a:rPr sz="2400" spc="-5" dirty="0">
                <a:latin typeface="Calibri"/>
                <a:cs typeface="Calibri"/>
              </a:rPr>
              <a:t>EGM, </a:t>
            </a:r>
            <a:r>
              <a:rPr sz="2400" dirty="0">
                <a:latin typeface="Calibri"/>
                <a:cs typeface="Calibri"/>
              </a:rPr>
              <a:t>it </a:t>
            </a:r>
            <a:r>
              <a:rPr sz="2400" spc="-15" dirty="0">
                <a:latin typeface="Calibri"/>
                <a:cs typeface="Calibri"/>
              </a:rPr>
              <a:t>may </a:t>
            </a:r>
            <a:r>
              <a:rPr sz="2400" spc="-5" dirty="0">
                <a:latin typeface="Calibri"/>
                <a:cs typeface="Calibri"/>
              </a:rPr>
              <a:t>be called </a:t>
            </a:r>
            <a:r>
              <a:rPr sz="2400" spc="-10" dirty="0">
                <a:latin typeface="Calibri"/>
                <a:cs typeface="Calibri"/>
              </a:rPr>
              <a:t>by</a:t>
            </a:r>
            <a:r>
              <a:rPr sz="2400" spc="10" dirty="0">
                <a:latin typeface="Calibri"/>
                <a:cs typeface="Calibri"/>
              </a:rPr>
              <a:t> </a:t>
            </a:r>
            <a:r>
              <a:rPr sz="2400" dirty="0">
                <a:latin typeface="Calibri"/>
                <a:cs typeface="Calibri"/>
              </a:rPr>
              <a:t>the</a:t>
            </a:r>
            <a:endParaRPr sz="2400">
              <a:latin typeface="Calibri"/>
              <a:cs typeface="Calibri"/>
            </a:endParaRPr>
          </a:p>
          <a:p>
            <a:pPr marL="355600">
              <a:lnSpc>
                <a:spcPct val="100000"/>
              </a:lnSpc>
              <a:spcBef>
                <a:spcPts val="5"/>
              </a:spcBef>
            </a:pPr>
            <a:r>
              <a:rPr sz="2400" spc="-5" dirty="0">
                <a:latin typeface="Calibri"/>
                <a:cs typeface="Calibri"/>
              </a:rPr>
              <a:t>requisitionists themselves </a:t>
            </a:r>
            <a:r>
              <a:rPr sz="2400" dirty="0">
                <a:latin typeface="Calibri"/>
                <a:cs typeface="Calibri"/>
              </a:rPr>
              <a:t>as </a:t>
            </a:r>
            <a:r>
              <a:rPr sz="2400" spc="-15" dirty="0">
                <a:latin typeface="Calibri"/>
                <a:cs typeface="Calibri"/>
              </a:rPr>
              <a:t>follows</a:t>
            </a:r>
            <a:r>
              <a:rPr sz="2400" dirty="0">
                <a:latin typeface="Calibri"/>
                <a:cs typeface="Calibri"/>
              </a:rPr>
              <a:t> :</a:t>
            </a:r>
            <a:endParaRPr sz="2400">
              <a:latin typeface="Calibri"/>
              <a:cs typeface="Calibri"/>
            </a:endParaRPr>
          </a:p>
        </p:txBody>
      </p:sp>
      <p:sp>
        <p:nvSpPr>
          <p:cNvPr id="4" name="object 4"/>
          <p:cNvSpPr/>
          <p:nvPr/>
        </p:nvSpPr>
        <p:spPr>
          <a:xfrm>
            <a:off x="215645" y="3429761"/>
            <a:ext cx="1643380" cy="3286125"/>
          </a:xfrm>
          <a:custGeom>
            <a:avLst/>
            <a:gdLst/>
            <a:ahLst/>
            <a:cxnLst/>
            <a:rect l="l" t="t" r="r" b="b"/>
            <a:pathLst>
              <a:path w="1643380" h="3286125">
                <a:moveTo>
                  <a:pt x="1642872" y="0"/>
                </a:moveTo>
                <a:lnTo>
                  <a:pt x="1594432" y="700"/>
                </a:lnTo>
                <a:lnTo>
                  <a:pt x="1546340" y="2789"/>
                </a:lnTo>
                <a:lnTo>
                  <a:pt x="1498615" y="6246"/>
                </a:lnTo>
                <a:lnTo>
                  <a:pt x="1451277" y="11053"/>
                </a:lnTo>
                <a:lnTo>
                  <a:pt x="1404344" y="17190"/>
                </a:lnTo>
                <a:lnTo>
                  <a:pt x="1357837" y="24639"/>
                </a:lnTo>
                <a:lnTo>
                  <a:pt x="1311774" y="33379"/>
                </a:lnTo>
                <a:lnTo>
                  <a:pt x="1266174" y="43391"/>
                </a:lnTo>
                <a:lnTo>
                  <a:pt x="1221057" y="54657"/>
                </a:lnTo>
                <a:lnTo>
                  <a:pt x="1176443" y="67157"/>
                </a:lnTo>
                <a:lnTo>
                  <a:pt x="1132349" y="80872"/>
                </a:lnTo>
                <a:lnTo>
                  <a:pt x="1088796" y="95782"/>
                </a:lnTo>
                <a:lnTo>
                  <a:pt x="1045803" y="111868"/>
                </a:lnTo>
                <a:lnTo>
                  <a:pt x="1003389" y="129111"/>
                </a:lnTo>
                <a:lnTo>
                  <a:pt x="961574" y="147492"/>
                </a:lnTo>
                <a:lnTo>
                  <a:pt x="920376" y="166991"/>
                </a:lnTo>
                <a:lnTo>
                  <a:pt x="879814" y="187589"/>
                </a:lnTo>
                <a:lnTo>
                  <a:pt x="839909" y="209267"/>
                </a:lnTo>
                <a:lnTo>
                  <a:pt x="800680" y="232006"/>
                </a:lnTo>
                <a:lnTo>
                  <a:pt x="762145" y="255786"/>
                </a:lnTo>
                <a:lnTo>
                  <a:pt x="724324" y="280588"/>
                </a:lnTo>
                <a:lnTo>
                  <a:pt x="687236" y="306393"/>
                </a:lnTo>
                <a:lnTo>
                  <a:pt x="650900" y="333182"/>
                </a:lnTo>
                <a:lnTo>
                  <a:pt x="615336" y="360934"/>
                </a:lnTo>
                <a:lnTo>
                  <a:pt x="580564" y="389632"/>
                </a:lnTo>
                <a:lnTo>
                  <a:pt x="546601" y="419255"/>
                </a:lnTo>
                <a:lnTo>
                  <a:pt x="513468" y="449785"/>
                </a:lnTo>
                <a:lnTo>
                  <a:pt x="481183" y="481202"/>
                </a:lnTo>
                <a:lnTo>
                  <a:pt x="449767" y="513488"/>
                </a:lnTo>
                <a:lnTo>
                  <a:pt x="419238" y="546621"/>
                </a:lnTo>
                <a:lnTo>
                  <a:pt x="389615" y="580585"/>
                </a:lnTo>
                <a:lnTo>
                  <a:pt x="360918" y="615358"/>
                </a:lnTo>
                <a:lnTo>
                  <a:pt x="333166" y="650922"/>
                </a:lnTo>
                <a:lnTo>
                  <a:pt x="306379" y="687258"/>
                </a:lnTo>
                <a:lnTo>
                  <a:pt x="280575" y="724346"/>
                </a:lnTo>
                <a:lnTo>
                  <a:pt x="255774" y="762167"/>
                </a:lnTo>
                <a:lnTo>
                  <a:pt x="231994" y="800702"/>
                </a:lnTo>
                <a:lnTo>
                  <a:pt x="209257" y="839932"/>
                </a:lnTo>
                <a:lnTo>
                  <a:pt x="187579" y="879837"/>
                </a:lnTo>
                <a:lnTo>
                  <a:pt x="166982" y="920398"/>
                </a:lnTo>
                <a:lnTo>
                  <a:pt x="147484" y="961595"/>
                </a:lnTo>
                <a:lnTo>
                  <a:pt x="129104" y="1003411"/>
                </a:lnTo>
                <a:lnTo>
                  <a:pt x="111861" y="1045824"/>
                </a:lnTo>
                <a:lnTo>
                  <a:pt x="95776" y="1088816"/>
                </a:lnTo>
                <a:lnTo>
                  <a:pt x="80867" y="1132368"/>
                </a:lnTo>
                <a:lnTo>
                  <a:pt x="67153" y="1176461"/>
                </a:lnTo>
                <a:lnTo>
                  <a:pt x="54654" y="1221075"/>
                </a:lnTo>
                <a:lnTo>
                  <a:pt x="43389" y="1266190"/>
                </a:lnTo>
                <a:lnTo>
                  <a:pt x="33377" y="1311788"/>
                </a:lnTo>
                <a:lnTo>
                  <a:pt x="24637" y="1357850"/>
                </a:lnTo>
                <a:lnTo>
                  <a:pt x="17189" y="1404356"/>
                </a:lnTo>
                <a:lnTo>
                  <a:pt x="11052" y="1451286"/>
                </a:lnTo>
                <a:lnTo>
                  <a:pt x="6246" y="1498622"/>
                </a:lnTo>
                <a:lnTo>
                  <a:pt x="2788" y="1546345"/>
                </a:lnTo>
                <a:lnTo>
                  <a:pt x="700" y="1594434"/>
                </a:lnTo>
                <a:lnTo>
                  <a:pt x="0" y="1642871"/>
                </a:lnTo>
                <a:lnTo>
                  <a:pt x="700" y="1691311"/>
                </a:lnTo>
                <a:lnTo>
                  <a:pt x="2788" y="1739402"/>
                </a:lnTo>
                <a:lnTo>
                  <a:pt x="6246" y="1787126"/>
                </a:lnTo>
                <a:lnTo>
                  <a:pt x="11052" y="1834464"/>
                </a:lnTo>
                <a:lnTo>
                  <a:pt x="17189" y="1881396"/>
                </a:lnTo>
                <a:lnTo>
                  <a:pt x="24637" y="1927903"/>
                </a:lnTo>
                <a:lnTo>
                  <a:pt x="33377" y="1973965"/>
                </a:lnTo>
                <a:lnTo>
                  <a:pt x="43389" y="2019565"/>
                </a:lnTo>
                <a:lnTo>
                  <a:pt x="54654" y="2064681"/>
                </a:lnTo>
                <a:lnTo>
                  <a:pt x="67153" y="2109296"/>
                </a:lnTo>
                <a:lnTo>
                  <a:pt x="80867" y="2153389"/>
                </a:lnTo>
                <a:lnTo>
                  <a:pt x="95776" y="2196942"/>
                </a:lnTo>
                <a:lnTo>
                  <a:pt x="111861" y="2239935"/>
                </a:lnTo>
                <a:lnTo>
                  <a:pt x="129104" y="2282348"/>
                </a:lnTo>
                <a:lnTo>
                  <a:pt x="147484" y="2324164"/>
                </a:lnTo>
                <a:lnTo>
                  <a:pt x="166982" y="2365362"/>
                </a:lnTo>
                <a:lnTo>
                  <a:pt x="187579" y="2405923"/>
                </a:lnTo>
                <a:lnTo>
                  <a:pt x="209257" y="2445828"/>
                </a:lnTo>
                <a:lnTo>
                  <a:pt x="231994" y="2485058"/>
                </a:lnTo>
                <a:lnTo>
                  <a:pt x="255774" y="2523593"/>
                </a:lnTo>
                <a:lnTo>
                  <a:pt x="280575" y="2561414"/>
                </a:lnTo>
                <a:lnTo>
                  <a:pt x="306379" y="2598502"/>
                </a:lnTo>
                <a:lnTo>
                  <a:pt x="333166" y="2634837"/>
                </a:lnTo>
                <a:lnTo>
                  <a:pt x="360918" y="2670401"/>
                </a:lnTo>
                <a:lnTo>
                  <a:pt x="389615" y="2705174"/>
                </a:lnTo>
                <a:lnTo>
                  <a:pt x="419238" y="2739137"/>
                </a:lnTo>
                <a:lnTo>
                  <a:pt x="449767" y="2772270"/>
                </a:lnTo>
                <a:lnTo>
                  <a:pt x="481183" y="2804555"/>
                </a:lnTo>
                <a:lnTo>
                  <a:pt x="513468" y="2835971"/>
                </a:lnTo>
                <a:lnTo>
                  <a:pt x="546601" y="2866501"/>
                </a:lnTo>
                <a:lnTo>
                  <a:pt x="580564" y="2896124"/>
                </a:lnTo>
                <a:lnTo>
                  <a:pt x="615336" y="2924821"/>
                </a:lnTo>
                <a:lnTo>
                  <a:pt x="650900" y="2952573"/>
                </a:lnTo>
                <a:lnTo>
                  <a:pt x="687236" y="2979361"/>
                </a:lnTo>
                <a:lnTo>
                  <a:pt x="724324" y="3005165"/>
                </a:lnTo>
                <a:lnTo>
                  <a:pt x="762145" y="3029966"/>
                </a:lnTo>
                <a:lnTo>
                  <a:pt x="800680" y="3053746"/>
                </a:lnTo>
                <a:lnTo>
                  <a:pt x="839909" y="3076484"/>
                </a:lnTo>
                <a:lnTo>
                  <a:pt x="879814" y="3098161"/>
                </a:lnTo>
                <a:lnTo>
                  <a:pt x="920376" y="3118759"/>
                </a:lnTo>
                <a:lnTo>
                  <a:pt x="961574" y="3138257"/>
                </a:lnTo>
                <a:lnTo>
                  <a:pt x="1003389" y="3156637"/>
                </a:lnTo>
                <a:lnTo>
                  <a:pt x="1045803" y="3173880"/>
                </a:lnTo>
                <a:lnTo>
                  <a:pt x="1088796" y="3189966"/>
                </a:lnTo>
                <a:lnTo>
                  <a:pt x="1132349" y="3204875"/>
                </a:lnTo>
                <a:lnTo>
                  <a:pt x="1176443" y="3218589"/>
                </a:lnTo>
                <a:lnTo>
                  <a:pt x="1221057" y="3231088"/>
                </a:lnTo>
                <a:lnTo>
                  <a:pt x="1266174" y="3242354"/>
                </a:lnTo>
                <a:lnTo>
                  <a:pt x="1311774" y="3252366"/>
                </a:lnTo>
                <a:lnTo>
                  <a:pt x="1357837" y="3261106"/>
                </a:lnTo>
                <a:lnTo>
                  <a:pt x="1404344" y="3268554"/>
                </a:lnTo>
                <a:lnTo>
                  <a:pt x="1451277" y="3274691"/>
                </a:lnTo>
                <a:lnTo>
                  <a:pt x="1498615" y="3279497"/>
                </a:lnTo>
                <a:lnTo>
                  <a:pt x="1546340" y="3282955"/>
                </a:lnTo>
                <a:lnTo>
                  <a:pt x="1594432" y="3285043"/>
                </a:lnTo>
                <a:lnTo>
                  <a:pt x="1642872" y="3285743"/>
                </a:lnTo>
                <a:lnTo>
                  <a:pt x="1642872" y="0"/>
                </a:lnTo>
                <a:close/>
              </a:path>
            </a:pathLst>
          </a:custGeom>
          <a:solidFill>
            <a:srgbClr val="D99593"/>
          </a:solidFill>
        </p:spPr>
        <p:txBody>
          <a:bodyPr wrap="square" lIns="0" tIns="0" rIns="0" bIns="0" rtlCol="0"/>
          <a:lstStyle/>
          <a:p>
            <a:endParaRPr/>
          </a:p>
        </p:txBody>
      </p:sp>
      <p:sp>
        <p:nvSpPr>
          <p:cNvPr id="5" name="object 5"/>
          <p:cNvSpPr/>
          <p:nvPr/>
        </p:nvSpPr>
        <p:spPr>
          <a:xfrm>
            <a:off x="215645" y="3429761"/>
            <a:ext cx="1643380" cy="3286125"/>
          </a:xfrm>
          <a:custGeom>
            <a:avLst/>
            <a:gdLst/>
            <a:ahLst/>
            <a:cxnLst/>
            <a:rect l="l" t="t" r="r" b="b"/>
            <a:pathLst>
              <a:path w="1643380" h="3286125">
                <a:moveTo>
                  <a:pt x="1642872" y="3285743"/>
                </a:moveTo>
                <a:lnTo>
                  <a:pt x="1594432" y="3285043"/>
                </a:lnTo>
                <a:lnTo>
                  <a:pt x="1546340" y="3282955"/>
                </a:lnTo>
                <a:lnTo>
                  <a:pt x="1498615" y="3279497"/>
                </a:lnTo>
                <a:lnTo>
                  <a:pt x="1451277" y="3274691"/>
                </a:lnTo>
                <a:lnTo>
                  <a:pt x="1404344" y="3268554"/>
                </a:lnTo>
                <a:lnTo>
                  <a:pt x="1357837" y="3261106"/>
                </a:lnTo>
                <a:lnTo>
                  <a:pt x="1311774" y="3252366"/>
                </a:lnTo>
                <a:lnTo>
                  <a:pt x="1266174" y="3242354"/>
                </a:lnTo>
                <a:lnTo>
                  <a:pt x="1221057" y="3231088"/>
                </a:lnTo>
                <a:lnTo>
                  <a:pt x="1176443" y="3218589"/>
                </a:lnTo>
                <a:lnTo>
                  <a:pt x="1132349" y="3204875"/>
                </a:lnTo>
                <a:lnTo>
                  <a:pt x="1088796" y="3189966"/>
                </a:lnTo>
                <a:lnTo>
                  <a:pt x="1045803" y="3173880"/>
                </a:lnTo>
                <a:lnTo>
                  <a:pt x="1003389" y="3156637"/>
                </a:lnTo>
                <a:lnTo>
                  <a:pt x="961574" y="3138257"/>
                </a:lnTo>
                <a:lnTo>
                  <a:pt x="920376" y="3118759"/>
                </a:lnTo>
                <a:lnTo>
                  <a:pt x="879814" y="3098161"/>
                </a:lnTo>
                <a:lnTo>
                  <a:pt x="839909" y="3076484"/>
                </a:lnTo>
                <a:lnTo>
                  <a:pt x="800680" y="3053746"/>
                </a:lnTo>
                <a:lnTo>
                  <a:pt x="762145" y="3029966"/>
                </a:lnTo>
                <a:lnTo>
                  <a:pt x="724324" y="3005165"/>
                </a:lnTo>
                <a:lnTo>
                  <a:pt x="687236" y="2979361"/>
                </a:lnTo>
                <a:lnTo>
                  <a:pt x="650900" y="2952573"/>
                </a:lnTo>
                <a:lnTo>
                  <a:pt x="615336" y="2924821"/>
                </a:lnTo>
                <a:lnTo>
                  <a:pt x="580564" y="2896124"/>
                </a:lnTo>
                <a:lnTo>
                  <a:pt x="546601" y="2866501"/>
                </a:lnTo>
                <a:lnTo>
                  <a:pt x="513468" y="2835971"/>
                </a:lnTo>
                <a:lnTo>
                  <a:pt x="481183" y="2804555"/>
                </a:lnTo>
                <a:lnTo>
                  <a:pt x="449767" y="2772270"/>
                </a:lnTo>
                <a:lnTo>
                  <a:pt x="419238" y="2739137"/>
                </a:lnTo>
                <a:lnTo>
                  <a:pt x="389615" y="2705174"/>
                </a:lnTo>
                <a:lnTo>
                  <a:pt x="360918" y="2670401"/>
                </a:lnTo>
                <a:lnTo>
                  <a:pt x="333166" y="2634837"/>
                </a:lnTo>
                <a:lnTo>
                  <a:pt x="306379" y="2598502"/>
                </a:lnTo>
                <a:lnTo>
                  <a:pt x="280575" y="2561414"/>
                </a:lnTo>
                <a:lnTo>
                  <a:pt x="255774" y="2523593"/>
                </a:lnTo>
                <a:lnTo>
                  <a:pt x="231994" y="2485058"/>
                </a:lnTo>
                <a:lnTo>
                  <a:pt x="209257" y="2445828"/>
                </a:lnTo>
                <a:lnTo>
                  <a:pt x="187579" y="2405923"/>
                </a:lnTo>
                <a:lnTo>
                  <a:pt x="166982" y="2365362"/>
                </a:lnTo>
                <a:lnTo>
                  <a:pt x="147484" y="2324164"/>
                </a:lnTo>
                <a:lnTo>
                  <a:pt x="129104" y="2282348"/>
                </a:lnTo>
                <a:lnTo>
                  <a:pt x="111861" y="2239935"/>
                </a:lnTo>
                <a:lnTo>
                  <a:pt x="95776" y="2196942"/>
                </a:lnTo>
                <a:lnTo>
                  <a:pt x="80867" y="2153389"/>
                </a:lnTo>
                <a:lnTo>
                  <a:pt x="67153" y="2109296"/>
                </a:lnTo>
                <a:lnTo>
                  <a:pt x="54654" y="2064681"/>
                </a:lnTo>
                <a:lnTo>
                  <a:pt x="43389" y="2019565"/>
                </a:lnTo>
                <a:lnTo>
                  <a:pt x="33377" y="1973965"/>
                </a:lnTo>
                <a:lnTo>
                  <a:pt x="24637" y="1927903"/>
                </a:lnTo>
                <a:lnTo>
                  <a:pt x="17189" y="1881396"/>
                </a:lnTo>
                <a:lnTo>
                  <a:pt x="11052" y="1834464"/>
                </a:lnTo>
                <a:lnTo>
                  <a:pt x="6246" y="1787126"/>
                </a:lnTo>
                <a:lnTo>
                  <a:pt x="2788" y="1739402"/>
                </a:lnTo>
                <a:lnTo>
                  <a:pt x="700" y="1691311"/>
                </a:lnTo>
                <a:lnTo>
                  <a:pt x="0" y="1642871"/>
                </a:lnTo>
                <a:lnTo>
                  <a:pt x="700" y="1594434"/>
                </a:lnTo>
                <a:lnTo>
                  <a:pt x="2788" y="1546345"/>
                </a:lnTo>
                <a:lnTo>
                  <a:pt x="6246" y="1498622"/>
                </a:lnTo>
                <a:lnTo>
                  <a:pt x="11052" y="1451286"/>
                </a:lnTo>
                <a:lnTo>
                  <a:pt x="17189" y="1404356"/>
                </a:lnTo>
                <a:lnTo>
                  <a:pt x="24637" y="1357850"/>
                </a:lnTo>
                <a:lnTo>
                  <a:pt x="33377" y="1311788"/>
                </a:lnTo>
                <a:lnTo>
                  <a:pt x="43389" y="1266190"/>
                </a:lnTo>
                <a:lnTo>
                  <a:pt x="54654" y="1221075"/>
                </a:lnTo>
                <a:lnTo>
                  <a:pt x="67153" y="1176461"/>
                </a:lnTo>
                <a:lnTo>
                  <a:pt x="80867" y="1132368"/>
                </a:lnTo>
                <a:lnTo>
                  <a:pt x="95776" y="1088816"/>
                </a:lnTo>
                <a:lnTo>
                  <a:pt x="111861" y="1045824"/>
                </a:lnTo>
                <a:lnTo>
                  <a:pt x="129104" y="1003411"/>
                </a:lnTo>
                <a:lnTo>
                  <a:pt x="147484" y="961595"/>
                </a:lnTo>
                <a:lnTo>
                  <a:pt x="166982" y="920398"/>
                </a:lnTo>
                <a:lnTo>
                  <a:pt x="187579" y="879837"/>
                </a:lnTo>
                <a:lnTo>
                  <a:pt x="209257" y="839932"/>
                </a:lnTo>
                <a:lnTo>
                  <a:pt x="231994" y="800702"/>
                </a:lnTo>
                <a:lnTo>
                  <a:pt x="255774" y="762167"/>
                </a:lnTo>
                <a:lnTo>
                  <a:pt x="280575" y="724346"/>
                </a:lnTo>
                <a:lnTo>
                  <a:pt x="306379" y="687258"/>
                </a:lnTo>
                <a:lnTo>
                  <a:pt x="333166" y="650922"/>
                </a:lnTo>
                <a:lnTo>
                  <a:pt x="360918" y="615358"/>
                </a:lnTo>
                <a:lnTo>
                  <a:pt x="389615" y="580585"/>
                </a:lnTo>
                <a:lnTo>
                  <a:pt x="419238" y="546621"/>
                </a:lnTo>
                <a:lnTo>
                  <a:pt x="449767" y="513488"/>
                </a:lnTo>
                <a:lnTo>
                  <a:pt x="481183" y="481202"/>
                </a:lnTo>
                <a:lnTo>
                  <a:pt x="513468" y="449785"/>
                </a:lnTo>
                <a:lnTo>
                  <a:pt x="546601" y="419255"/>
                </a:lnTo>
                <a:lnTo>
                  <a:pt x="580564" y="389632"/>
                </a:lnTo>
                <a:lnTo>
                  <a:pt x="615336" y="360934"/>
                </a:lnTo>
                <a:lnTo>
                  <a:pt x="650900" y="333182"/>
                </a:lnTo>
                <a:lnTo>
                  <a:pt x="687236" y="306393"/>
                </a:lnTo>
                <a:lnTo>
                  <a:pt x="724324" y="280588"/>
                </a:lnTo>
                <a:lnTo>
                  <a:pt x="762145" y="255786"/>
                </a:lnTo>
                <a:lnTo>
                  <a:pt x="800680" y="232006"/>
                </a:lnTo>
                <a:lnTo>
                  <a:pt x="839909" y="209267"/>
                </a:lnTo>
                <a:lnTo>
                  <a:pt x="879814" y="187589"/>
                </a:lnTo>
                <a:lnTo>
                  <a:pt x="920376" y="166991"/>
                </a:lnTo>
                <a:lnTo>
                  <a:pt x="961574" y="147492"/>
                </a:lnTo>
                <a:lnTo>
                  <a:pt x="1003389" y="129111"/>
                </a:lnTo>
                <a:lnTo>
                  <a:pt x="1045803" y="111868"/>
                </a:lnTo>
                <a:lnTo>
                  <a:pt x="1088796" y="95782"/>
                </a:lnTo>
                <a:lnTo>
                  <a:pt x="1132349" y="80872"/>
                </a:lnTo>
                <a:lnTo>
                  <a:pt x="1176443" y="67157"/>
                </a:lnTo>
                <a:lnTo>
                  <a:pt x="1221057" y="54657"/>
                </a:lnTo>
                <a:lnTo>
                  <a:pt x="1266174" y="43391"/>
                </a:lnTo>
                <a:lnTo>
                  <a:pt x="1311774" y="33379"/>
                </a:lnTo>
                <a:lnTo>
                  <a:pt x="1357837" y="24639"/>
                </a:lnTo>
                <a:lnTo>
                  <a:pt x="1404344" y="17190"/>
                </a:lnTo>
                <a:lnTo>
                  <a:pt x="1451277" y="11053"/>
                </a:lnTo>
                <a:lnTo>
                  <a:pt x="1498615" y="6246"/>
                </a:lnTo>
                <a:lnTo>
                  <a:pt x="1546340" y="2789"/>
                </a:lnTo>
                <a:lnTo>
                  <a:pt x="1594432" y="700"/>
                </a:lnTo>
                <a:lnTo>
                  <a:pt x="1642872" y="0"/>
                </a:lnTo>
                <a:lnTo>
                  <a:pt x="1642872" y="1642871"/>
                </a:lnTo>
                <a:lnTo>
                  <a:pt x="1642872" y="3285743"/>
                </a:lnTo>
                <a:close/>
              </a:path>
            </a:pathLst>
          </a:custGeom>
          <a:ln w="25908">
            <a:solidFill>
              <a:srgbClr val="F79546"/>
            </a:solidFill>
          </a:ln>
        </p:spPr>
        <p:txBody>
          <a:bodyPr wrap="square" lIns="0" tIns="0" rIns="0" bIns="0" rtlCol="0"/>
          <a:lstStyle/>
          <a:p>
            <a:endParaRPr/>
          </a:p>
        </p:txBody>
      </p:sp>
      <p:sp>
        <p:nvSpPr>
          <p:cNvPr id="6" name="object 6"/>
          <p:cNvSpPr/>
          <p:nvPr/>
        </p:nvSpPr>
        <p:spPr>
          <a:xfrm>
            <a:off x="1858517" y="3429761"/>
            <a:ext cx="6430010" cy="1004569"/>
          </a:xfrm>
          <a:custGeom>
            <a:avLst/>
            <a:gdLst/>
            <a:ahLst/>
            <a:cxnLst/>
            <a:rect l="l" t="t" r="r" b="b"/>
            <a:pathLst>
              <a:path w="6430009" h="1004570">
                <a:moveTo>
                  <a:pt x="0" y="1004316"/>
                </a:moveTo>
                <a:lnTo>
                  <a:pt x="6429756" y="1004316"/>
                </a:lnTo>
                <a:lnTo>
                  <a:pt x="6429756" y="0"/>
                </a:lnTo>
                <a:lnTo>
                  <a:pt x="0" y="0"/>
                </a:lnTo>
                <a:lnTo>
                  <a:pt x="0" y="1004316"/>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1858517" y="6570726"/>
            <a:ext cx="6430010" cy="144780"/>
          </a:xfrm>
          <a:custGeom>
            <a:avLst/>
            <a:gdLst/>
            <a:ahLst/>
            <a:cxnLst/>
            <a:rect l="l" t="t" r="r" b="b"/>
            <a:pathLst>
              <a:path w="6430009" h="144779">
                <a:moveTo>
                  <a:pt x="0" y="144780"/>
                </a:moveTo>
                <a:lnTo>
                  <a:pt x="6429756" y="144780"/>
                </a:lnTo>
                <a:lnTo>
                  <a:pt x="6429756" y="0"/>
                </a:lnTo>
                <a:lnTo>
                  <a:pt x="0" y="0"/>
                </a:lnTo>
                <a:lnTo>
                  <a:pt x="0" y="144780"/>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790194" y="4415790"/>
            <a:ext cx="1068705" cy="2135505"/>
          </a:xfrm>
          <a:custGeom>
            <a:avLst/>
            <a:gdLst/>
            <a:ahLst/>
            <a:cxnLst/>
            <a:rect l="l" t="t" r="r" b="b"/>
            <a:pathLst>
              <a:path w="1068705" h="2135504">
                <a:moveTo>
                  <a:pt x="1068324" y="0"/>
                </a:moveTo>
                <a:lnTo>
                  <a:pt x="1020736" y="1040"/>
                </a:lnTo>
                <a:lnTo>
                  <a:pt x="973682" y="4131"/>
                </a:lnTo>
                <a:lnTo>
                  <a:pt x="927205" y="9230"/>
                </a:lnTo>
                <a:lnTo>
                  <a:pt x="881347" y="16293"/>
                </a:lnTo>
                <a:lnTo>
                  <a:pt x="836152" y="25278"/>
                </a:lnTo>
                <a:lnTo>
                  <a:pt x="791664" y="36140"/>
                </a:lnTo>
                <a:lnTo>
                  <a:pt x="747927" y="48836"/>
                </a:lnTo>
                <a:lnTo>
                  <a:pt x="704983" y="63323"/>
                </a:lnTo>
                <a:lnTo>
                  <a:pt x="662876" y="79558"/>
                </a:lnTo>
                <a:lnTo>
                  <a:pt x="621649" y="97497"/>
                </a:lnTo>
                <a:lnTo>
                  <a:pt x="581346" y="117097"/>
                </a:lnTo>
                <a:lnTo>
                  <a:pt x="542010" y="138315"/>
                </a:lnTo>
                <a:lnTo>
                  <a:pt x="503686" y="161106"/>
                </a:lnTo>
                <a:lnTo>
                  <a:pt x="466415" y="185428"/>
                </a:lnTo>
                <a:lnTo>
                  <a:pt x="430242" y="211238"/>
                </a:lnTo>
                <a:lnTo>
                  <a:pt x="395209" y="238491"/>
                </a:lnTo>
                <a:lnTo>
                  <a:pt x="361361" y="267145"/>
                </a:lnTo>
                <a:lnTo>
                  <a:pt x="328741" y="297157"/>
                </a:lnTo>
                <a:lnTo>
                  <a:pt x="297392" y="328482"/>
                </a:lnTo>
                <a:lnTo>
                  <a:pt x="267358" y="361077"/>
                </a:lnTo>
                <a:lnTo>
                  <a:pt x="238682" y="394900"/>
                </a:lnTo>
                <a:lnTo>
                  <a:pt x="211408" y="429907"/>
                </a:lnTo>
                <a:lnTo>
                  <a:pt x="185578" y="466053"/>
                </a:lnTo>
                <a:lnTo>
                  <a:pt x="161237" y="503297"/>
                </a:lnTo>
                <a:lnTo>
                  <a:pt x="138427" y="541595"/>
                </a:lnTo>
                <a:lnTo>
                  <a:pt x="117193" y="580903"/>
                </a:lnTo>
                <a:lnTo>
                  <a:pt x="97577" y="621177"/>
                </a:lnTo>
                <a:lnTo>
                  <a:pt x="79624" y="662375"/>
                </a:lnTo>
                <a:lnTo>
                  <a:pt x="63376" y="704454"/>
                </a:lnTo>
                <a:lnTo>
                  <a:pt x="48877" y="747369"/>
                </a:lnTo>
                <a:lnTo>
                  <a:pt x="36170" y="791077"/>
                </a:lnTo>
                <a:lnTo>
                  <a:pt x="25299" y="835536"/>
                </a:lnTo>
                <a:lnTo>
                  <a:pt x="16307" y="880701"/>
                </a:lnTo>
                <a:lnTo>
                  <a:pt x="9237" y="926530"/>
                </a:lnTo>
                <a:lnTo>
                  <a:pt x="4134" y="972978"/>
                </a:lnTo>
                <a:lnTo>
                  <a:pt x="1040" y="1020003"/>
                </a:lnTo>
                <a:lnTo>
                  <a:pt x="0" y="1067562"/>
                </a:lnTo>
                <a:lnTo>
                  <a:pt x="1040" y="1115115"/>
                </a:lnTo>
                <a:lnTo>
                  <a:pt x="4134" y="1162136"/>
                </a:lnTo>
                <a:lnTo>
                  <a:pt x="9237" y="1208580"/>
                </a:lnTo>
                <a:lnTo>
                  <a:pt x="16307" y="1254405"/>
                </a:lnTo>
                <a:lnTo>
                  <a:pt x="25299" y="1299568"/>
                </a:lnTo>
                <a:lnTo>
                  <a:pt x="36170" y="1344024"/>
                </a:lnTo>
                <a:lnTo>
                  <a:pt x="48877" y="1387730"/>
                </a:lnTo>
                <a:lnTo>
                  <a:pt x="63376" y="1430644"/>
                </a:lnTo>
                <a:lnTo>
                  <a:pt x="79624" y="1472721"/>
                </a:lnTo>
                <a:lnTo>
                  <a:pt x="97577" y="1513918"/>
                </a:lnTo>
                <a:lnTo>
                  <a:pt x="117193" y="1554192"/>
                </a:lnTo>
                <a:lnTo>
                  <a:pt x="138427" y="1593500"/>
                </a:lnTo>
                <a:lnTo>
                  <a:pt x="161237" y="1631798"/>
                </a:lnTo>
                <a:lnTo>
                  <a:pt x="185578" y="1669042"/>
                </a:lnTo>
                <a:lnTo>
                  <a:pt x="211408" y="1705189"/>
                </a:lnTo>
                <a:lnTo>
                  <a:pt x="238682" y="1740196"/>
                </a:lnTo>
                <a:lnTo>
                  <a:pt x="267358" y="1774020"/>
                </a:lnTo>
                <a:lnTo>
                  <a:pt x="297392" y="1806617"/>
                </a:lnTo>
                <a:lnTo>
                  <a:pt x="328741" y="1837943"/>
                </a:lnTo>
                <a:lnTo>
                  <a:pt x="361361" y="1867956"/>
                </a:lnTo>
                <a:lnTo>
                  <a:pt x="395209" y="1896612"/>
                </a:lnTo>
                <a:lnTo>
                  <a:pt x="430242" y="1923867"/>
                </a:lnTo>
                <a:lnTo>
                  <a:pt x="466415" y="1949678"/>
                </a:lnTo>
                <a:lnTo>
                  <a:pt x="503686" y="1974002"/>
                </a:lnTo>
                <a:lnTo>
                  <a:pt x="542010" y="1996795"/>
                </a:lnTo>
                <a:lnTo>
                  <a:pt x="581346" y="2018014"/>
                </a:lnTo>
                <a:lnTo>
                  <a:pt x="621649" y="2037615"/>
                </a:lnTo>
                <a:lnTo>
                  <a:pt x="662876" y="2055556"/>
                </a:lnTo>
                <a:lnTo>
                  <a:pt x="704983" y="2071793"/>
                </a:lnTo>
                <a:lnTo>
                  <a:pt x="747927" y="2086281"/>
                </a:lnTo>
                <a:lnTo>
                  <a:pt x="791664" y="2098979"/>
                </a:lnTo>
                <a:lnTo>
                  <a:pt x="836152" y="2109842"/>
                </a:lnTo>
                <a:lnTo>
                  <a:pt x="881347" y="2118828"/>
                </a:lnTo>
                <a:lnTo>
                  <a:pt x="927205" y="2125892"/>
                </a:lnTo>
                <a:lnTo>
                  <a:pt x="973682" y="2130992"/>
                </a:lnTo>
                <a:lnTo>
                  <a:pt x="1020736" y="2134083"/>
                </a:lnTo>
                <a:lnTo>
                  <a:pt x="1068324" y="2135124"/>
                </a:lnTo>
                <a:lnTo>
                  <a:pt x="1068324" y="0"/>
                </a:lnTo>
                <a:close/>
              </a:path>
            </a:pathLst>
          </a:custGeom>
          <a:solidFill>
            <a:srgbClr val="E6B8B8"/>
          </a:solidFill>
        </p:spPr>
        <p:txBody>
          <a:bodyPr wrap="square" lIns="0" tIns="0" rIns="0" bIns="0" rtlCol="0"/>
          <a:lstStyle/>
          <a:p>
            <a:endParaRPr/>
          </a:p>
        </p:txBody>
      </p:sp>
      <p:sp>
        <p:nvSpPr>
          <p:cNvPr id="9" name="object 9"/>
          <p:cNvSpPr/>
          <p:nvPr/>
        </p:nvSpPr>
        <p:spPr>
          <a:xfrm>
            <a:off x="790194" y="4415790"/>
            <a:ext cx="1068705" cy="2135505"/>
          </a:xfrm>
          <a:custGeom>
            <a:avLst/>
            <a:gdLst/>
            <a:ahLst/>
            <a:cxnLst/>
            <a:rect l="l" t="t" r="r" b="b"/>
            <a:pathLst>
              <a:path w="1068705" h="2135504">
                <a:moveTo>
                  <a:pt x="1068324" y="2135124"/>
                </a:moveTo>
                <a:lnTo>
                  <a:pt x="1020736" y="2134083"/>
                </a:lnTo>
                <a:lnTo>
                  <a:pt x="973682" y="2130992"/>
                </a:lnTo>
                <a:lnTo>
                  <a:pt x="927205" y="2125892"/>
                </a:lnTo>
                <a:lnTo>
                  <a:pt x="881347" y="2118828"/>
                </a:lnTo>
                <a:lnTo>
                  <a:pt x="836152" y="2109842"/>
                </a:lnTo>
                <a:lnTo>
                  <a:pt x="791664" y="2098979"/>
                </a:lnTo>
                <a:lnTo>
                  <a:pt x="747927" y="2086281"/>
                </a:lnTo>
                <a:lnTo>
                  <a:pt x="704983" y="2071793"/>
                </a:lnTo>
                <a:lnTo>
                  <a:pt x="662876" y="2055556"/>
                </a:lnTo>
                <a:lnTo>
                  <a:pt x="621649" y="2037615"/>
                </a:lnTo>
                <a:lnTo>
                  <a:pt x="581346" y="2018014"/>
                </a:lnTo>
                <a:lnTo>
                  <a:pt x="542010" y="1996795"/>
                </a:lnTo>
                <a:lnTo>
                  <a:pt x="503686" y="1974002"/>
                </a:lnTo>
                <a:lnTo>
                  <a:pt x="466415" y="1949678"/>
                </a:lnTo>
                <a:lnTo>
                  <a:pt x="430242" y="1923867"/>
                </a:lnTo>
                <a:lnTo>
                  <a:pt x="395209" y="1896612"/>
                </a:lnTo>
                <a:lnTo>
                  <a:pt x="361361" y="1867956"/>
                </a:lnTo>
                <a:lnTo>
                  <a:pt x="328741" y="1837943"/>
                </a:lnTo>
                <a:lnTo>
                  <a:pt x="297392" y="1806617"/>
                </a:lnTo>
                <a:lnTo>
                  <a:pt x="267358" y="1774020"/>
                </a:lnTo>
                <a:lnTo>
                  <a:pt x="238682" y="1740196"/>
                </a:lnTo>
                <a:lnTo>
                  <a:pt x="211408" y="1705189"/>
                </a:lnTo>
                <a:lnTo>
                  <a:pt x="185578" y="1669042"/>
                </a:lnTo>
                <a:lnTo>
                  <a:pt x="161237" y="1631798"/>
                </a:lnTo>
                <a:lnTo>
                  <a:pt x="138427" y="1593500"/>
                </a:lnTo>
                <a:lnTo>
                  <a:pt x="117193" y="1554192"/>
                </a:lnTo>
                <a:lnTo>
                  <a:pt x="97577" y="1513918"/>
                </a:lnTo>
                <a:lnTo>
                  <a:pt x="79624" y="1472721"/>
                </a:lnTo>
                <a:lnTo>
                  <a:pt x="63376" y="1430644"/>
                </a:lnTo>
                <a:lnTo>
                  <a:pt x="48877" y="1387730"/>
                </a:lnTo>
                <a:lnTo>
                  <a:pt x="36170" y="1344024"/>
                </a:lnTo>
                <a:lnTo>
                  <a:pt x="25299" y="1299568"/>
                </a:lnTo>
                <a:lnTo>
                  <a:pt x="16307" y="1254405"/>
                </a:lnTo>
                <a:lnTo>
                  <a:pt x="9237" y="1208580"/>
                </a:lnTo>
                <a:lnTo>
                  <a:pt x="4134" y="1162136"/>
                </a:lnTo>
                <a:lnTo>
                  <a:pt x="1040" y="1115115"/>
                </a:lnTo>
                <a:lnTo>
                  <a:pt x="0" y="1067562"/>
                </a:lnTo>
                <a:lnTo>
                  <a:pt x="1040" y="1020003"/>
                </a:lnTo>
                <a:lnTo>
                  <a:pt x="4134" y="972978"/>
                </a:lnTo>
                <a:lnTo>
                  <a:pt x="9237" y="926530"/>
                </a:lnTo>
                <a:lnTo>
                  <a:pt x="16307" y="880701"/>
                </a:lnTo>
                <a:lnTo>
                  <a:pt x="25299" y="835536"/>
                </a:lnTo>
                <a:lnTo>
                  <a:pt x="36170" y="791077"/>
                </a:lnTo>
                <a:lnTo>
                  <a:pt x="48877" y="747369"/>
                </a:lnTo>
                <a:lnTo>
                  <a:pt x="63376" y="704454"/>
                </a:lnTo>
                <a:lnTo>
                  <a:pt x="79624" y="662375"/>
                </a:lnTo>
                <a:lnTo>
                  <a:pt x="97577" y="621177"/>
                </a:lnTo>
                <a:lnTo>
                  <a:pt x="117193" y="580903"/>
                </a:lnTo>
                <a:lnTo>
                  <a:pt x="138427" y="541595"/>
                </a:lnTo>
                <a:lnTo>
                  <a:pt x="161237" y="503297"/>
                </a:lnTo>
                <a:lnTo>
                  <a:pt x="185578" y="466053"/>
                </a:lnTo>
                <a:lnTo>
                  <a:pt x="211408" y="429907"/>
                </a:lnTo>
                <a:lnTo>
                  <a:pt x="238682" y="394900"/>
                </a:lnTo>
                <a:lnTo>
                  <a:pt x="267358" y="361077"/>
                </a:lnTo>
                <a:lnTo>
                  <a:pt x="297392" y="328482"/>
                </a:lnTo>
                <a:lnTo>
                  <a:pt x="328741" y="297157"/>
                </a:lnTo>
                <a:lnTo>
                  <a:pt x="361361" y="267145"/>
                </a:lnTo>
                <a:lnTo>
                  <a:pt x="395209" y="238491"/>
                </a:lnTo>
                <a:lnTo>
                  <a:pt x="430242" y="211238"/>
                </a:lnTo>
                <a:lnTo>
                  <a:pt x="466415" y="185428"/>
                </a:lnTo>
                <a:lnTo>
                  <a:pt x="503686" y="161106"/>
                </a:lnTo>
                <a:lnTo>
                  <a:pt x="542010" y="138315"/>
                </a:lnTo>
                <a:lnTo>
                  <a:pt x="581346" y="117097"/>
                </a:lnTo>
                <a:lnTo>
                  <a:pt x="621649" y="97497"/>
                </a:lnTo>
                <a:lnTo>
                  <a:pt x="662876" y="79558"/>
                </a:lnTo>
                <a:lnTo>
                  <a:pt x="704983" y="63323"/>
                </a:lnTo>
                <a:lnTo>
                  <a:pt x="747927" y="48836"/>
                </a:lnTo>
                <a:lnTo>
                  <a:pt x="791664" y="36140"/>
                </a:lnTo>
                <a:lnTo>
                  <a:pt x="836152" y="25278"/>
                </a:lnTo>
                <a:lnTo>
                  <a:pt x="881347" y="16293"/>
                </a:lnTo>
                <a:lnTo>
                  <a:pt x="927205" y="9230"/>
                </a:lnTo>
                <a:lnTo>
                  <a:pt x="973682" y="4131"/>
                </a:lnTo>
                <a:lnTo>
                  <a:pt x="1020736" y="1040"/>
                </a:lnTo>
                <a:lnTo>
                  <a:pt x="1068324" y="0"/>
                </a:lnTo>
                <a:lnTo>
                  <a:pt x="1068324" y="1067562"/>
                </a:lnTo>
                <a:lnTo>
                  <a:pt x="1068324" y="2135124"/>
                </a:lnTo>
                <a:close/>
              </a:path>
            </a:pathLst>
          </a:custGeom>
          <a:ln w="25908">
            <a:solidFill>
              <a:srgbClr val="F79546"/>
            </a:solidFill>
          </a:ln>
        </p:spPr>
        <p:txBody>
          <a:bodyPr wrap="square" lIns="0" tIns="0" rIns="0" bIns="0" rtlCol="0"/>
          <a:lstStyle/>
          <a:p>
            <a:endParaRPr/>
          </a:p>
        </p:txBody>
      </p:sp>
      <p:sp>
        <p:nvSpPr>
          <p:cNvPr id="10" name="object 10"/>
          <p:cNvSpPr/>
          <p:nvPr/>
        </p:nvSpPr>
        <p:spPr>
          <a:xfrm>
            <a:off x="1858517" y="4434078"/>
            <a:ext cx="6430010" cy="967740"/>
          </a:xfrm>
          <a:custGeom>
            <a:avLst/>
            <a:gdLst/>
            <a:ahLst/>
            <a:cxnLst/>
            <a:rect l="l" t="t" r="r" b="b"/>
            <a:pathLst>
              <a:path w="6430009" h="967739">
                <a:moveTo>
                  <a:pt x="0" y="967740"/>
                </a:moveTo>
                <a:lnTo>
                  <a:pt x="6429756" y="967740"/>
                </a:lnTo>
                <a:lnTo>
                  <a:pt x="6429756" y="0"/>
                </a:lnTo>
                <a:lnTo>
                  <a:pt x="0" y="0"/>
                </a:lnTo>
                <a:lnTo>
                  <a:pt x="0" y="96774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1858517" y="6387846"/>
            <a:ext cx="6430010" cy="182880"/>
          </a:xfrm>
          <a:custGeom>
            <a:avLst/>
            <a:gdLst/>
            <a:ahLst/>
            <a:cxnLst/>
            <a:rect l="l" t="t" r="r" b="b"/>
            <a:pathLst>
              <a:path w="6430009" h="182879">
                <a:moveTo>
                  <a:pt x="0" y="182879"/>
                </a:moveTo>
                <a:lnTo>
                  <a:pt x="6429756" y="182879"/>
                </a:lnTo>
                <a:lnTo>
                  <a:pt x="6429756" y="0"/>
                </a:lnTo>
                <a:lnTo>
                  <a:pt x="0" y="0"/>
                </a:lnTo>
                <a:lnTo>
                  <a:pt x="0" y="182879"/>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364741" y="5401817"/>
            <a:ext cx="493395" cy="986155"/>
          </a:xfrm>
          <a:custGeom>
            <a:avLst/>
            <a:gdLst/>
            <a:ahLst/>
            <a:cxnLst/>
            <a:rect l="l" t="t" r="r" b="b"/>
            <a:pathLst>
              <a:path w="493394" h="986154">
                <a:moveTo>
                  <a:pt x="493014" y="0"/>
                </a:moveTo>
                <a:lnTo>
                  <a:pt x="445532" y="2256"/>
                </a:lnTo>
                <a:lnTo>
                  <a:pt x="399328" y="8889"/>
                </a:lnTo>
                <a:lnTo>
                  <a:pt x="354608" y="19691"/>
                </a:lnTo>
                <a:lnTo>
                  <a:pt x="311578" y="34456"/>
                </a:lnTo>
                <a:lnTo>
                  <a:pt x="270445" y="52977"/>
                </a:lnTo>
                <a:lnTo>
                  <a:pt x="231415" y="75048"/>
                </a:lnTo>
                <a:lnTo>
                  <a:pt x="194695" y="100462"/>
                </a:lnTo>
                <a:lnTo>
                  <a:pt x="160492" y="129012"/>
                </a:lnTo>
                <a:lnTo>
                  <a:pt x="129012" y="160492"/>
                </a:lnTo>
                <a:lnTo>
                  <a:pt x="100462" y="194695"/>
                </a:lnTo>
                <a:lnTo>
                  <a:pt x="75048" y="231415"/>
                </a:lnTo>
                <a:lnTo>
                  <a:pt x="52977" y="270445"/>
                </a:lnTo>
                <a:lnTo>
                  <a:pt x="34456" y="311578"/>
                </a:lnTo>
                <a:lnTo>
                  <a:pt x="19691" y="354608"/>
                </a:lnTo>
                <a:lnTo>
                  <a:pt x="8889" y="399328"/>
                </a:lnTo>
                <a:lnTo>
                  <a:pt x="2256" y="445532"/>
                </a:lnTo>
                <a:lnTo>
                  <a:pt x="0" y="493013"/>
                </a:lnTo>
                <a:lnTo>
                  <a:pt x="2256" y="540495"/>
                </a:lnTo>
                <a:lnTo>
                  <a:pt x="8889" y="586699"/>
                </a:lnTo>
                <a:lnTo>
                  <a:pt x="19691" y="631419"/>
                </a:lnTo>
                <a:lnTo>
                  <a:pt x="34456" y="674449"/>
                </a:lnTo>
                <a:lnTo>
                  <a:pt x="52977" y="715582"/>
                </a:lnTo>
                <a:lnTo>
                  <a:pt x="75048" y="754612"/>
                </a:lnTo>
                <a:lnTo>
                  <a:pt x="100462" y="791332"/>
                </a:lnTo>
                <a:lnTo>
                  <a:pt x="129012" y="825535"/>
                </a:lnTo>
                <a:lnTo>
                  <a:pt x="160492" y="857015"/>
                </a:lnTo>
                <a:lnTo>
                  <a:pt x="194695" y="885565"/>
                </a:lnTo>
                <a:lnTo>
                  <a:pt x="231415" y="910979"/>
                </a:lnTo>
                <a:lnTo>
                  <a:pt x="270445" y="933050"/>
                </a:lnTo>
                <a:lnTo>
                  <a:pt x="311578" y="951571"/>
                </a:lnTo>
                <a:lnTo>
                  <a:pt x="354608" y="966336"/>
                </a:lnTo>
                <a:lnTo>
                  <a:pt x="399328" y="977138"/>
                </a:lnTo>
                <a:lnTo>
                  <a:pt x="445532" y="983771"/>
                </a:lnTo>
                <a:lnTo>
                  <a:pt x="493014" y="986027"/>
                </a:lnTo>
                <a:lnTo>
                  <a:pt x="493014" y="0"/>
                </a:lnTo>
                <a:close/>
              </a:path>
            </a:pathLst>
          </a:custGeom>
          <a:solidFill>
            <a:srgbClr val="F1DCDB"/>
          </a:solidFill>
        </p:spPr>
        <p:txBody>
          <a:bodyPr wrap="square" lIns="0" tIns="0" rIns="0" bIns="0" rtlCol="0"/>
          <a:lstStyle/>
          <a:p>
            <a:endParaRPr/>
          </a:p>
        </p:txBody>
      </p:sp>
      <p:sp>
        <p:nvSpPr>
          <p:cNvPr id="13" name="object 13"/>
          <p:cNvSpPr/>
          <p:nvPr/>
        </p:nvSpPr>
        <p:spPr>
          <a:xfrm>
            <a:off x="1364741" y="5401817"/>
            <a:ext cx="493395" cy="986155"/>
          </a:xfrm>
          <a:custGeom>
            <a:avLst/>
            <a:gdLst/>
            <a:ahLst/>
            <a:cxnLst/>
            <a:rect l="l" t="t" r="r" b="b"/>
            <a:pathLst>
              <a:path w="493394" h="986154">
                <a:moveTo>
                  <a:pt x="493014" y="986027"/>
                </a:moveTo>
                <a:lnTo>
                  <a:pt x="445532" y="983771"/>
                </a:lnTo>
                <a:lnTo>
                  <a:pt x="399328" y="977138"/>
                </a:lnTo>
                <a:lnTo>
                  <a:pt x="354608" y="966336"/>
                </a:lnTo>
                <a:lnTo>
                  <a:pt x="311578" y="951571"/>
                </a:lnTo>
                <a:lnTo>
                  <a:pt x="270445" y="933050"/>
                </a:lnTo>
                <a:lnTo>
                  <a:pt x="231415" y="910979"/>
                </a:lnTo>
                <a:lnTo>
                  <a:pt x="194695" y="885565"/>
                </a:lnTo>
                <a:lnTo>
                  <a:pt x="160492" y="857015"/>
                </a:lnTo>
                <a:lnTo>
                  <a:pt x="129012" y="825535"/>
                </a:lnTo>
                <a:lnTo>
                  <a:pt x="100462" y="791332"/>
                </a:lnTo>
                <a:lnTo>
                  <a:pt x="75048" y="754612"/>
                </a:lnTo>
                <a:lnTo>
                  <a:pt x="52977" y="715582"/>
                </a:lnTo>
                <a:lnTo>
                  <a:pt x="34456" y="674449"/>
                </a:lnTo>
                <a:lnTo>
                  <a:pt x="19691" y="631419"/>
                </a:lnTo>
                <a:lnTo>
                  <a:pt x="8889" y="586699"/>
                </a:lnTo>
                <a:lnTo>
                  <a:pt x="2256" y="540495"/>
                </a:lnTo>
                <a:lnTo>
                  <a:pt x="0" y="493013"/>
                </a:lnTo>
                <a:lnTo>
                  <a:pt x="2256" y="445532"/>
                </a:lnTo>
                <a:lnTo>
                  <a:pt x="8889" y="399328"/>
                </a:lnTo>
                <a:lnTo>
                  <a:pt x="19691" y="354608"/>
                </a:lnTo>
                <a:lnTo>
                  <a:pt x="34456" y="311578"/>
                </a:lnTo>
                <a:lnTo>
                  <a:pt x="52977" y="270445"/>
                </a:lnTo>
                <a:lnTo>
                  <a:pt x="75048" y="231415"/>
                </a:lnTo>
                <a:lnTo>
                  <a:pt x="100462" y="194695"/>
                </a:lnTo>
                <a:lnTo>
                  <a:pt x="129012" y="160492"/>
                </a:lnTo>
                <a:lnTo>
                  <a:pt x="160492" y="129012"/>
                </a:lnTo>
                <a:lnTo>
                  <a:pt x="194695" y="100462"/>
                </a:lnTo>
                <a:lnTo>
                  <a:pt x="231415" y="75048"/>
                </a:lnTo>
                <a:lnTo>
                  <a:pt x="270445" y="52977"/>
                </a:lnTo>
                <a:lnTo>
                  <a:pt x="311578" y="34456"/>
                </a:lnTo>
                <a:lnTo>
                  <a:pt x="354608" y="19691"/>
                </a:lnTo>
                <a:lnTo>
                  <a:pt x="399328" y="8889"/>
                </a:lnTo>
                <a:lnTo>
                  <a:pt x="445532" y="2256"/>
                </a:lnTo>
                <a:lnTo>
                  <a:pt x="493014" y="0"/>
                </a:lnTo>
                <a:lnTo>
                  <a:pt x="493014" y="493013"/>
                </a:lnTo>
                <a:lnTo>
                  <a:pt x="493014" y="986027"/>
                </a:lnTo>
                <a:close/>
              </a:path>
            </a:pathLst>
          </a:custGeom>
          <a:ln w="25908">
            <a:solidFill>
              <a:srgbClr val="F79546"/>
            </a:solidFill>
          </a:ln>
        </p:spPr>
        <p:txBody>
          <a:bodyPr wrap="square" lIns="0" tIns="0" rIns="0" bIns="0" rtlCol="0"/>
          <a:lstStyle/>
          <a:p>
            <a:endParaRPr/>
          </a:p>
        </p:txBody>
      </p:sp>
      <p:sp>
        <p:nvSpPr>
          <p:cNvPr id="14" name="object 14"/>
          <p:cNvSpPr/>
          <p:nvPr/>
        </p:nvSpPr>
        <p:spPr>
          <a:xfrm>
            <a:off x="1858517" y="5401817"/>
            <a:ext cx="6430010" cy="986155"/>
          </a:xfrm>
          <a:custGeom>
            <a:avLst/>
            <a:gdLst/>
            <a:ahLst/>
            <a:cxnLst/>
            <a:rect l="l" t="t" r="r" b="b"/>
            <a:pathLst>
              <a:path w="6430009" h="986154">
                <a:moveTo>
                  <a:pt x="0" y="986027"/>
                </a:moveTo>
                <a:lnTo>
                  <a:pt x="6429756" y="986027"/>
                </a:lnTo>
                <a:lnTo>
                  <a:pt x="6429756" y="0"/>
                </a:lnTo>
                <a:lnTo>
                  <a:pt x="0" y="0"/>
                </a:lnTo>
                <a:lnTo>
                  <a:pt x="0" y="986027"/>
                </a:lnTo>
                <a:close/>
              </a:path>
            </a:pathLst>
          </a:custGeom>
          <a:solidFill>
            <a:srgbClr val="FFFFFF">
              <a:alpha val="90194"/>
            </a:srgbClr>
          </a:solidFill>
        </p:spPr>
        <p:txBody>
          <a:bodyPr wrap="square" lIns="0" tIns="0" rIns="0" bIns="0" rtlCol="0"/>
          <a:lstStyle/>
          <a:p>
            <a:endParaRPr/>
          </a:p>
        </p:txBody>
      </p:sp>
      <p:graphicFrame>
        <p:nvGraphicFramePr>
          <p:cNvPr id="15" name="object 15"/>
          <p:cNvGraphicFramePr>
            <a:graphicFrameLocks noGrp="1"/>
          </p:cNvGraphicFramePr>
          <p:nvPr/>
        </p:nvGraphicFramePr>
        <p:xfrm>
          <a:off x="1845564" y="3416808"/>
          <a:ext cx="6430010" cy="3285743"/>
        </p:xfrm>
        <a:graphic>
          <a:graphicData uri="http://schemas.openxmlformats.org/drawingml/2006/table">
            <a:tbl>
              <a:tblPr firstRow="1" bandRow="1">
                <a:tableStyleId>{2D5ABB26-0587-4C30-8999-92F81FD0307C}</a:tableStyleId>
              </a:tblPr>
              <a:tblGrid>
                <a:gridCol w="6430010"/>
              </a:tblGrid>
              <a:tr h="1004316">
                <a:tc>
                  <a:txBody>
                    <a:bodyPr/>
                    <a:lstStyle/>
                    <a:p>
                      <a:pPr marL="119380">
                        <a:lnSpc>
                          <a:spcPts val="2210"/>
                        </a:lnSpc>
                        <a:spcBef>
                          <a:spcPts val="1105"/>
                        </a:spcBef>
                        <a:tabLst>
                          <a:tab pos="3461385" algn="l"/>
                        </a:tabLst>
                      </a:pPr>
                      <a:r>
                        <a:rPr sz="3600" b="1" spc="-7" baseline="5787" dirty="0">
                          <a:latin typeface="Calibri"/>
                          <a:cs typeface="Calibri"/>
                        </a:rPr>
                        <a:t>Time </a:t>
                      </a:r>
                      <a:r>
                        <a:rPr sz="3600" b="1" baseline="5787" dirty="0">
                          <a:latin typeface="Calibri"/>
                          <a:cs typeface="Calibri"/>
                        </a:rPr>
                        <a:t>period</a:t>
                      </a:r>
                      <a:r>
                        <a:rPr sz="3600" b="1" spc="15" baseline="5787" dirty="0">
                          <a:latin typeface="Calibri"/>
                          <a:cs typeface="Calibri"/>
                        </a:rPr>
                        <a:t> </a:t>
                      </a:r>
                      <a:r>
                        <a:rPr sz="3600" b="1" spc="-22" baseline="5787" dirty="0">
                          <a:latin typeface="Calibri"/>
                          <a:cs typeface="Calibri"/>
                        </a:rPr>
                        <a:t>for</a:t>
                      </a:r>
                      <a:r>
                        <a:rPr sz="3600" b="1" spc="7" baseline="5787" dirty="0">
                          <a:latin typeface="Calibri"/>
                          <a:cs typeface="Calibri"/>
                        </a:rPr>
                        <a:t> </a:t>
                      </a:r>
                      <a:r>
                        <a:rPr sz="3600" b="1" spc="-7" baseline="5787" dirty="0">
                          <a:latin typeface="Calibri"/>
                          <a:cs typeface="Calibri"/>
                        </a:rPr>
                        <a:t>holding	</a:t>
                      </a:r>
                      <a:r>
                        <a:rPr sz="1400" dirty="0">
                          <a:latin typeface="Calibri"/>
                          <a:cs typeface="Calibri"/>
                        </a:rPr>
                        <a:t>• </a:t>
                      </a:r>
                      <a:r>
                        <a:rPr sz="1400" b="1" dirty="0">
                          <a:latin typeface="Calibri"/>
                          <a:cs typeface="Calibri"/>
                        </a:rPr>
                        <a:t>It </a:t>
                      </a:r>
                      <a:r>
                        <a:rPr sz="1400" b="1" spc="-5" dirty="0">
                          <a:latin typeface="Calibri"/>
                          <a:cs typeface="Calibri"/>
                        </a:rPr>
                        <a:t>must </a:t>
                      </a:r>
                      <a:r>
                        <a:rPr sz="1400" b="1" dirty="0">
                          <a:latin typeface="Calibri"/>
                          <a:cs typeface="Calibri"/>
                        </a:rPr>
                        <a:t>be held within 3</a:t>
                      </a:r>
                      <a:r>
                        <a:rPr sz="1400" b="1" spc="-200" dirty="0">
                          <a:latin typeface="Calibri"/>
                          <a:cs typeface="Calibri"/>
                        </a:rPr>
                        <a:t> </a:t>
                      </a:r>
                      <a:r>
                        <a:rPr sz="1400" b="1" spc="-5" dirty="0">
                          <a:latin typeface="Calibri"/>
                          <a:cs typeface="Calibri"/>
                        </a:rPr>
                        <a:t>months</a:t>
                      </a:r>
                      <a:endParaRPr sz="1400">
                        <a:latin typeface="Calibri"/>
                        <a:cs typeface="Calibri"/>
                      </a:endParaRPr>
                    </a:p>
                    <a:p>
                      <a:pPr marL="520065">
                        <a:lnSpc>
                          <a:spcPts val="2210"/>
                        </a:lnSpc>
                        <a:tabLst>
                          <a:tab pos="3575685" algn="l"/>
                        </a:tabLst>
                      </a:pPr>
                      <a:r>
                        <a:rPr sz="3600" b="1" spc="-22" baseline="-19675" dirty="0">
                          <a:latin typeface="Calibri"/>
                          <a:cs typeface="Calibri"/>
                        </a:rPr>
                        <a:t>EGM</a:t>
                      </a:r>
                      <a:r>
                        <a:rPr sz="3600" b="1" spc="-15" baseline="-19675" dirty="0">
                          <a:latin typeface="Calibri"/>
                          <a:cs typeface="Calibri"/>
                        </a:rPr>
                        <a:t> </a:t>
                      </a:r>
                      <a:r>
                        <a:rPr sz="3600" b="1" baseline="-19675" dirty="0">
                          <a:latin typeface="Calibri"/>
                          <a:cs typeface="Calibri"/>
                        </a:rPr>
                        <a:t>[Sec </a:t>
                      </a:r>
                      <a:r>
                        <a:rPr sz="3600" b="1" spc="-15" baseline="-19675" dirty="0">
                          <a:latin typeface="Calibri"/>
                          <a:cs typeface="Calibri"/>
                        </a:rPr>
                        <a:t>100(4)]	</a:t>
                      </a:r>
                      <a:r>
                        <a:rPr sz="1400" b="1" spc="-5" dirty="0">
                          <a:latin typeface="Calibri"/>
                          <a:cs typeface="Calibri"/>
                        </a:rPr>
                        <a:t>from </a:t>
                      </a:r>
                      <a:r>
                        <a:rPr sz="1400" b="1" dirty="0">
                          <a:latin typeface="Calibri"/>
                          <a:cs typeface="Calibri"/>
                        </a:rPr>
                        <a:t>the deposits of </a:t>
                      </a:r>
                      <a:r>
                        <a:rPr sz="1400" b="1" spc="-5" dirty="0">
                          <a:latin typeface="Calibri"/>
                          <a:cs typeface="Calibri"/>
                        </a:rPr>
                        <a:t>requisition</a:t>
                      </a:r>
                      <a:r>
                        <a:rPr sz="1400" b="1" spc="-85" dirty="0">
                          <a:latin typeface="Calibri"/>
                          <a:cs typeface="Calibri"/>
                        </a:rPr>
                        <a:t> </a:t>
                      </a:r>
                      <a:r>
                        <a:rPr sz="1400" b="1" dirty="0">
                          <a:latin typeface="Calibri"/>
                          <a:cs typeface="Calibri"/>
                        </a:rPr>
                        <a:t>.</a:t>
                      </a:r>
                      <a:endParaRPr sz="1400">
                        <a:latin typeface="Calibri"/>
                        <a:cs typeface="Calibri"/>
                      </a:endParaRPr>
                    </a:p>
                  </a:txBody>
                  <a:tcPr marL="0" marR="0" marT="140335" marB="0">
                    <a:lnL w="28575">
                      <a:solidFill>
                        <a:srgbClr val="F79546"/>
                      </a:solidFill>
                      <a:prstDash val="solid"/>
                    </a:lnL>
                    <a:lnR w="28575">
                      <a:solidFill>
                        <a:srgbClr val="F79546"/>
                      </a:solidFill>
                      <a:prstDash val="solid"/>
                    </a:lnR>
                    <a:lnT w="28575">
                      <a:solidFill>
                        <a:srgbClr val="F79546"/>
                      </a:solidFill>
                      <a:prstDash val="solid"/>
                    </a:lnT>
                    <a:lnB w="28575">
                      <a:solidFill>
                        <a:srgbClr val="F79546"/>
                      </a:solidFill>
                      <a:prstDash val="solid"/>
                    </a:lnB>
                  </a:tcPr>
                </a:tc>
              </a:tr>
              <a:tr h="967740">
                <a:tc>
                  <a:txBody>
                    <a:bodyPr/>
                    <a:lstStyle/>
                    <a:p>
                      <a:pPr marL="3576320" indent="-114300">
                        <a:lnSpc>
                          <a:spcPts val="1110"/>
                        </a:lnSpc>
                        <a:spcBef>
                          <a:spcPts val="425"/>
                        </a:spcBef>
                        <a:buFont typeface="Calibri"/>
                        <a:buChar char="•"/>
                        <a:tabLst>
                          <a:tab pos="3576320" algn="l"/>
                        </a:tabLst>
                      </a:pPr>
                      <a:r>
                        <a:rPr sz="1400" b="1" spc="-5" dirty="0">
                          <a:latin typeface="Calibri"/>
                          <a:cs typeface="Calibri"/>
                        </a:rPr>
                        <a:t>The requisitionists </a:t>
                      </a:r>
                      <a:r>
                        <a:rPr sz="1400" b="1" dirty="0">
                          <a:latin typeface="Calibri"/>
                          <a:cs typeface="Calibri"/>
                        </a:rPr>
                        <a:t>shall </a:t>
                      </a:r>
                      <a:r>
                        <a:rPr sz="1400" b="1" spc="-5" dirty="0">
                          <a:latin typeface="Calibri"/>
                          <a:cs typeface="Calibri"/>
                        </a:rPr>
                        <a:t>call</a:t>
                      </a:r>
                      <a:r>
                        <a:rPr sz="1400" b="1" spc="-80" dirty="0">
                          <a:latin typeface="Calibri"/>
                          <a:cs typeface="Calibri"/>
                        </a:rPr>
                        <a:t> </a:t>
                      </a:r>
                      <a:r>
                        <a:rPr sz="1400" b="1" dirty="0">
                          <a:latin typeface="Calibri"/>
                          <a:cs typeface="Calibri"/>
                        </a:rPr>
                        <a:t>the</a:t>
                      </a:r>
                      <a:endParaRPr sz="1400">
                        <a:latin typeface="Calibri"/>
                        <a:cs typeface="Calibri"/>
                      </a:endParaRPr>
                    </a:p>
                    <a:p>
                      <a:pPr marR="316865" algn="r">
                        <a:lnSpc>
                          <a:spcPts val="1635"/>
                        </a:lnSpc>
                        <a:tabLst>
                          <a:tab pos="3413760" algn="l"/>
                        </a:tabLst>
                      </a:pPr>
                      <a:r>
                        <a:rPr sz="3600" b="1" spc="-7" baseline="2314" dirty="0">
                          <a:latin typeface="Calibri"/>
                          <a:cs typeface="Calibri"/>
                        </a:rPr>
                        <a:t>Manner </a:t>
                      </a:r>
                      <a:r>
                        <a:rPr sz="3600" b="1" baseline="2314" dirty="0">
                          <a:latin typeface="Calibri"/>
                          <a:cs typeface="Calibri"/>
                        </a:rPr>
                        <a:t>of</a:t>
                      </a:r>
                      <a:r>
                        <a:rPr sz="3600" b="1" spc="7" baseline="2314" dirty="0">
                          <a:latin typeface="Calibri"/>
                          <a:cs typeface="Calibri"/>
                        </a:rPr>
                        <a:t> </a:t>
                      </a:r>
                      <a:r>
                        <a:rPr sz="3600" b="1" spc="-7" baseline="2314" dirty="0">
                          <a:latin typeface="Calibri"/>
                          <a:cs typeface="Calibri"/>
                        </a:rPr>
                        <a:t>calling</a:t>
                      </a:r>
                      <a:r>
                        <a:rPr sz="3600" b="1" baseline="2314" dirty="0">
                          <a:latin typeface="Calibri"/>
                          <a:cs typeface="Calibri"/>
                        </a:rPr>
                        <a:t> </a:t>
                      </a:r>
                      <a:r>
                        <a:rPr sz="3600" b="1" spc="-22" baseline="2314" dirty="0">
                          <a:latin typeface="Calibri"/>
                          <a:cs typeface="Calibri"/>
                        </a:rPr>
                        <a:t>EGM	</a:t>
                      </a:r>
                      <a:r>
                        <a:rPr sz="1400" b="1" spc="-10" dirty="0">
                          <a:latin typeface="Calibri"/>
                          <a:cs typeface="Calibri"/>
                        </a:rPr>
                        <a:t>EGM </a:t>
                      </a:r>
                      <a:r>
                        <a:rPr sz="1400" b="1" dirty="0">
                          <a:latin typeface="Calibri"/>
                          <a:cs typeface="Calibri"/>
                        </a:rPr>
                        <a:t>in the same </a:t>
                      </a:r>
                      <a:r>
                        <a:rPr sz="1400" b="1" spc="-5" dirty="0">
                          <a:latin typeface="Calibri"/>
                          <a:cs typeface="Calibri"/>
                        </a:rPr>
                        <a:t>manner </a:t>
                      </a:r>
                      <a:r>
                        <a:rPr sz="1400" b="1" dirty="0">
                          <a:latin typeface="Calibri"/>
                          <a:cs typeface="Calibri"/>
                        </a:rPr>
                        <a:t>in</a:t>
                      </a:r>
                      <a:r>
                        <a:rPr sz="1400" b="1" spc="-105" dirty="0">
                          <a:latin typeface="Calibri"/>
                          <a:cs typeface="Calibri"/>
                        </a:rPr>
                        <a:t> </a:t>
                      </a:r>
                      <a:r>
                        <a:rPr sz="1400" b="1" spc="-5" dirty="0">
                          <a:latin typeface="Calibri"/>
                          <a:cs typeface="Calibri"/>
                        </a:rPr>
                        <a:t>which</a:t>
                      </a:r>
                      <a:endParaRPr sz="1400">
                        <a:latin typeface="Calibri"/>
                        <a:cs typeface="Calibri"/>
                      </a:endParaRPr>
                    </a:p>
                    <a:p>
                      <a:pPr marR="303530" algn="r">
                        <a:lnSpc>
                          <a:spcPts val="2035"/>
                        </a:lnSpc>
                        <a:tabLst>
                          <a:tab pos="2685415" algn="l"/>
                        </a:tabLst>
                      </a:pPr>
                      <a:r>
                        <a:rPr sz="3600" b="1" spc="-7" baseline="-23148" dirty="0">
                          <a:latin typeface="Calibri"/>
                          <a:cs typeface="Calibri"/>
                        </a:rPr>
                        <a:t>[Sec100(5)]	</a:t>
                      </a:r>
                      <a:r>
                        <a:rPr sz="1400" b="1" dirty="0">
                          <a:latin typeface="Calibri"/>
                          <a:cs typeface="Calibri"/>
                        </a:rPr>
                        <a:t>a </a:t>
                      </a:r>
                      <a:r>
                        <a:rPr sz="1400" b="1" spc="-5" dirty="0">
                          <a:latin typeface="Calibri"/>
                          <a:cs typeface="Calibri"/>
                        </a:rPr>
                        <a:t>meeting </a:t>
                      </a:r>
                      <a:r>
                        <a:rPr sz="1400" b="1" dirty="0">
                          <a:latin typeface="Calibri"/>
                          <a:cs typeface="Calibri"/>
                        </a:rPr>
                        <a:t>is </a:t>
                      </a:r>
                      <a:r>
                        <a:rPr sz="1400" b="1" spc="-5" dirty="0">
                          <a:latin typeface="Calibri"/>
                          <a:cs typeface="Calibri"/>
                        </a:rPr>
                        <a:t>called by </a:t>
                      </a:r>
                      <a:r>
                        <a:rPr sz="1400" b="1" dirty="0">
                          <a:latin typeface="Calibri"/>
                          <a:cs typeface="Calibri"/>
                        </a:rPr>
                        <a:t>the Board</a:t>
                      </a:r>
                      <a:r>
                        <a:rPr sz="1400" b="1" spc="-100" dirty="0">
                          <a:latin typeface="Calibri"/>
                          <a:cs typeface="Calibri"/>
                        </a:rPr>
                        <a:t> </a:t>
                      </a:r>
                      <a:r>
                        <a:rPr sz="1400" b="1" dirty="0">
                          <a:latin typeface="Calibri"/>
                          <a:cs typeface="Calibri"/>
                        </a:rPr>
                        <a:t>of</a:t>
                      </a:r>
                      <a:endParaRPr sz="1400">
                        <a:latin typeface="Calibri"/>
                        <a:cs typeface="Calibri"/>
                      </a:endParaRPr>
                    </a:p>
                    <a:p>
                      <a:pPr marL="1395095" algn="ctr">
                        <a:lnSpc>
                          <a:spcPts val="1510"/>
                        </a:lnSpc>
                      </a:pPr>
                      <a:r>
                        <a:rPr sz="1400" b="1" spc="-5" dirty="0">
                          <a:latin typeface="Calibri"/>
                          <a:cs typeface="Calibri"/>
                        </a:rPr>
                        <a:t>Directors</a:t>
                      </a:r>
                      <a:endParaRPr sz="1400">
                        <a:latin typeface="Calibri"/>
                        <a:cs typeface="Calibri"/>
                      </a:endParaRPr>
                    </a:p>
                  </a:txBody>
                  <a:tcPr marL="0" marR="0" marT="53975" marB="0">
                    <a:lnL w="28575">
                      <a:solidFill>
                        <a:srgbClr val="F79546"/>
                      </a:solidFill>
                      <a:prstDash val="solid"/>
                    </a:lnL>
                    <a:lnR w="28575">
                      <a:solidFill>
                        <a:srgbClr val="F79546"/>
                      </a:solidFill>
                      <a:prstDash val="solid"/>
                    </a:lnR>
                    <a:lnT w="28575">
                      <a:solidFill>
                        <a:srgbClr val="F79546"/>
                      </a:solidFill>
                      <a:prstDash val="solid"/>
                    </a:lnT>
                    <a:lnB w="28575">
                      <a:solidFill>
                        <a:srgbClr val="F79546"/>
                      </a:solidFill>
                      <a:prstDash val="solid"/>
                    </a:lnB>
                  </a:tcPr>
                </a:tc>
              </a:tr>
              <a:tr h="986027">
                <a:tc>
                  <a:txBody>
                    <a:bodyPr/>
                    <a:lstStyle/>
                    <a:p>
                      <a:pPr marL="3531870" indent="-70485">
                        <a:lnSpc>
                          <a:spcPts val="615"/>
                        </a:lnSpc>
                        <a:spcBef>
                          <a:spcPts val="570"/>
                        </a:spcBef>
                        <a:buSzPct val="90909"/>
                        <a:buFont typeface="Calibri"/>
                        <a:buChar char="•"/>
                        <a:tabLst>
                          <a:tab pos="3532504" algn="l"/>
                        </a:tabLst>
                      </a:pPr>
                      <a:r>
                        <a:rPr sz="1100" b="1" dirty="0">
                          <a:latin typeface="Calibri"/>
                          <a:cs typeface="Calibri"/>
                        </a:rPr>
                        <a:t>All </a:t>
                      </a:r>
                      <a:r>
                        <a:rPr sz="1100" b="1" spc="-5" dirty="0">
                          <a:latin typeface="Calibri"/>
                          <a:cs typeface="Calibri"/>
                        </a:rPr>
                        <a:t>reasonable expenses </a:t>
                      </a:r>
                      <a:r>
                        <a:rPr sz="1100" b="1" dirty="0">
                          <a:latin typeface="Calibri"/>
                          <a:cs typeface="Calibri"/>
                        </a:rPr>
                        <a:t>incurred </a:t>
                      </a:r>
                      <a:r>
                        <a:rPr sz="1100" b="1" spc="-5" dirty="0">
                          <a:latin typeface="Calibri"/>
                          <a:cs typeface="Calibri"/>
                        </a:rPr>
                        <a:t>by</a:t>
                      </a:r>
                      <a:r>
                        <a:rPr sz="1100" b="1" spc="-45" dirty="0">
                          <a:latin typeface="Calibri"/>
                          <a:cs typeface="Calibri"/>
                        </a:rPr>
                        <a:t> </a:t>
                      </a:r>
                      <a:r>
                        <a:rPr sz="1100" b="1" dirty="0">
                          <a:latin typeface="Calibri"/>
                          <a:cs typeface="Calibri"/>
                        </a:rPr>
                        <a:t>the</a:t>
                      </a:r>
                      <a:endParaRPr sz="1100">
                        <a:latin typeface="Calibri"/>
                        <a:cs typeface="Calibri"/>
                      </a:endParaRPr>
                    </a:p>
                    <a:p>
                      <a:pPr marR="506095" algn="r">
                        <a:lnSpc>
                          <a:spcPts val="1989"/>
                        </a:lnSpc>
                        <a:tabLst>
                          <a:tab pos="3087370" algn="l"/>
                        </a:tabLst>
                      </a:pPr>
                      <a:r>
                        <a:rPr sz="3600" b="1" spc="-15" baseline="-8101" dirty="0">
                          <a:latin typeface="Calibri"/>
                          <a:cs typeface="Calibri"/>
                        </a:rPr>
                        <a:t>Reimbursement</a:t>
                      </a:r>
                      <a:r>
                        <a:rPr sz="3600" b="1" spc="-22" baseline="-8101" dirty="0">
                          <a:latin typeface="Calibri"/>
                          <a:cs typeface="Calibri"/>
                        </a:rPr>
                        <a:t> </a:t>
                      </a:r>
                      <a:r>
                        <a:rPr sz="3600" b="1" baseline="-8101" dirty="0">
                          <a:latin typeface="Calibri"/>
                          <a:cs typeface="Calibri"/>
                        </a:rPr>
                        <a:t>of	</a:t>
                      </a:r>
                      <a:r>
                        <a:rPr sz="1100" b="1" spc="-5" dirty="0">
                          <a:latin typeface="Calibri"/>
                          <a:cs typeface="Calibri"/>
                        </a:rPr>
                        <a:t>requisitionists </a:t>
                      </a:r>
                      <a:r>
                        <a:rPr sz="1100" b="1" dirty="0">
                          <a:latin typeface="Calibri"/>
                          <a:cs typeface="Calibri"/>
                        </a:rPr>
                        <a:t>to call EGM </a:t>
                      </a:r>
                      <a:r>
                        <a:rPr sz="1100" b="1" spc="-5" dirty="0">
                          <a:latin typeface="Calibri"/>
                          <a:cs typeface="Calibri"/>
                        </a:rPr>
                        <a:t>shall be</a:t>
                      </a:r>
                      <a:r>
                        <a:rPr sz="1100" b="1" spc="-45" dirty="0">
                          <a:latin typeface="Calibri"/>
                          <a:cs typeface="Calibri"/>
                        </a:rPr>
                        <a:t> </a:t>
                      </a:r>
                      <a:r>
                        <a:rPr sz="1100" b="1" spc="-5" dirty="0">
                          <a:latin typeface="Calibri"/>
                          <a:cs typeface="Calibri"/>
                        </a:rPr>
                        <a:t>repaid</a:t>
                      </a:r>
                      <a:endParaRPr sz="1100">
                        <a:latin typeface="Calibri"/>
                        <a:cs typeface="Calibri"/>
                      </a:endParaRPr>
                    </a:p>
                    <a:p>
                      <a:pPr marL="3519804">
                        <a:lnSpc>
                          <a:spcPts val="530"/>
                        </a:lnSpc>
                      </a:pPr>
                      <a:r>
                        <a:rPr sz="1100" b="1" spc="-5" dirty="0">
                          <a:latin typeface="Calibri"/>
                          <a:cs typeface="Calibri"/>
                        </a:rPr>
                        <a:t>back </a:t>
                      </a:r>
                      <a:r>
                        <a:rPr sz="1100" b="1" dirty="0">
                          <a:latin typeface="Calibri"/>
                          <a:cs typeface="Calibri"/>
                        </a:rPr>
                        <a:t>to</a:t>
                      </a:r>
                      <a:r>
                        <a:rPr sz="1100" b="1" spc="-15" dirty="0">
                          <a:latin typeface="Calibri"/>
                          <a:cs typeface="Calibri"/>
                        </a:rPr>
                        <a:t> </a:t>
                      </a:r>
                      <a:r>
                        <a:rPr sz="1100" b="1" spc="-5" dirty="0">
                          <a:latin typeface="Calibri"/>
                          <a:cs typeface="Calibri"/>
                        </a:rPr>
                        <a:t>them</a:t>
                      </a:r>
                      <a:endParaRPr sz="1100">
                        <a:latin typeface="Calibri"/>
                        <a:cs typeface="Calibri"/>
                      </a:endParaRPr>
                    </a:p>
                    <a:p>
                      <a:pPr marR="462280" algn="r">
                        <a:lnSpc>
                          <a:spcPts val="2090"/>
                        </a:lnSpc>
                        <a:tabLst>
                          <a:tab pos="3188335" algn="l"/>
                        </a:tabLst>
                      </a:pPr>
                      <a:r>
                        <a:rPr sz="3600" b="1" spc="-15" baseline="-9259" dirty="0">
                          <a:latin typeface="Calibri"/>
                          <a:cs typeface="Calibri"/>
                        </a:rPr>
                        <a:t>expenses</a:t>
                      </a:r>
                      <a:r>
                        <a:rPr sz="3600" b="1" baseline="-9259" dirty="0">
                          <a:latin typeface="Calibri"/>
                          <a:cs typeface="Calibri"/>
                        </a:rPr>
                        <a:t> </a:t>
                      </a:r>
                      <a:r>
                        <a:rPr sz="3600" b="1" spc="-7" baseline="-9259" dirty="0">
                          <a:latin typeface="Calibri"/>
                          <a:cs typeface="Calibri"/>
                        </a:rPr>
                        <a:t>[Sec100(6)]	</a:t>
                      </a:r>
                      <a:r>
                        <a:rPr sz="1100" dirty="0">
                          <a:latin typeface="Calibri"/>
                          <a:cs typeface="Calibri"/>
                        </a:rPr>
                        <a:t>•</a:t>
                      </a:r>
                      <a:r>
                        <a:rPr sz="1100" b="1" dirty="0">
                          <a:latin typeface="Calibri"/>
                          <a:cs typeface="Calibri"/>
                        </a:rPr>
                        <a:t>The sum so </a:t>
                      </a:r>
                      <a:r>
                        <a:rPr sz="1100" b="1" spc="-5" dirty="0">
                          <a:latin typeface="Calibri"/>
                          <a:cs typeface="Calibri"/>
                        </a:rPr>
                        <a:t>repaid shall be </a:t>
                      </a:r>
                      <a:r>
                        <a:rPr sz="1100" b="1" dirty="0">
                          <a:latin typeface="Calibri"/>
                          <a:cs typeface="Calibri"/>
                        </a:rPr>
                        <a:t>deducted</a:t>
                      </a:r>
                      <a:r>
                        <a:rPr sz="1100" b="1" spc="-65" dirty="0">
                          <a:latin typeface="Calibri"/>
                          <a:cs typeface="Calibri"/>
                        </a:rPr>
                        <a:t> </a:t>
                      </a:r>
                      <a:r>
                        <a:rPr sz="1100" b="1" spc="-5" dirty="0">
                          <a:latin typeface="Calibri"/>
                          <a:cs typeface="Calibri"/>
                        </a:rPr>
                        <a:t>from</a:t>
                      </a:r>
                      <a:endParaRPr sz="1100">
                        <a:latin typeface="Calibri"/>
                        <a:cs typeface="Calibri"/>
                      </a:endParaRPr>
                    </a:p>
                    <a:p>
                      <a:pPr marL="3519804">
                        <a:lnSpc>
                          <a:spcPts val="1135"/>
                        </a:lnSpc>
                      </a:pPr>
                      <a:r>
                        <a:rPr sz="1100" b="1" dirty="0">
                          <a:latin typeface="Calibri"/>
                          <a:cs typeface="Calibri"/>
                        </a:rPr>
                        <a:t>the </a:t>
                      </a:r>
                      <a:r>
                        <a:rPr sz="1100" b="1" spc="-5" dirty="0">
                          <a:latin typeface="Calibri"/>
                          <a:cs typeface="Calibri"/>
                        </a:rPr>
                        <a:t>remuneration of </a:t>
                      </a:r>
                      <a:r>
                        <a:rPr sz="1100" b="1" dirty="0">
                          <a:latin typeface="Calibri"/>
                          <a:cs typeface="Calibri"/>
                        </a:rPr>
                        <a:t>the </a:t>
                      </a:r>
                      <a:r>
                        <a:rPr sz="1100" b="1" spc="-5" dirty="0">
                          <a:latin typeface="Calibri"/>
                          <a:cs typeface="Calibri"/>
                        </a:rPr>
                        <a:t>defaulting</a:t>
                      </a:r>
                      <a:r>
                        <a:rPr sz="1100" b="1" spc="-40" dirty="0">
                          <a:latin typeface="Calibri"/>
                          <a:cs typeface="Calibri"/>
                        </a:rPr>
                        <a:t> </a:t>
                      </a:r>
                      <a:r>
                        <a:rPr sz="1100" b="1" dirty="0">
                          <a:latin typeface="Calibri"/>
                          <a:cs typeface="Calibri"/>
                        </a:rPr>
                        <a:t>directors</a:t>
                      </a:r>
                      <a:endParaRPr sz="1100">
                        <a:latin typeface="Calibri"/>
                        <a:cs typeface="Calibri"/>
                      </a:endParaRPr>
                    </a:p>
                  </a:txBody>
                  <a:tcPr marL="0" marR="0" marT="72390" marB="0">
                    <a:lnL w="28575">
                      <a:solidFill>
                        <a:srgbClr val="F79546"/>
                      </a:solidFill>
                      <a:prstDash val="solid"/>
                    </a:lnL>
                    <a:lnR w="28575">
                      <a:solidFill>
                        <a:srgbClr val="F79546"/>
                      </a:solidFill>
                      <a:prstDash val="solid"/>
                    </a:lnR>
                    <a:lnT w="28575">
                      <a:solidFill>
                        <a:srgbClr val="F79546"/>
                      </a:solidFill>
                      <a:prstDash val="solid"/>
                    </a:lnT>
                    <a:lnB w="28575">
                      <a:solidFill>
                        <a:srgbClr val="F79546"/>
                      </a:solidFill>
                      <a:prstDash val="solid"/>
                    </a:lnB>
                  </a:tcPr>
                </a:tc>
              </a:tr>
              <a:tr h="182880">
                <a:tc>
                  <a:txBody>
                    <a:bodyPr/>
                    <a:lstStyle/>
                    <a:p>
                      <a:pPr>
                        <a:lnSpc>
                          <a:spcPct val="100000"/>
                        </a:lnSpc>
                      </a:pPr>
                      <a:endParaRPr sz="1000">
                        <a:latin typeface="Times New Roman"/>
                        <a:cs typeface="Times New Roman"/>
                      </a:endParaRPr>
                    </a:p>
                  </a:txBody>
                  <a:tcPr marL="0" marR="0" marT="0" marB="0">
                    <a:lnL w="28575">
                      <a:solidFill>
                        <a:srgbClr val="F79546"/>
                      </a:solidFill>
                      <a:prstDash val="solid"/>
                    </a:lnL>
                    <a:lnR w="28575">
                      <a:solidFill>
                        <a:srgbClr val="F79546"/>
                      </a:solidFill>
                      <a:prstDash val="solid"/>
                    </a:lnR>
                    <a:lnT w="28575">
                      <a:solidFill>
                        <a:srgbClr val="F79546"/>
                      </a:solidFill>
                      <a:prstDash val="solid"/>
                    </a:lnT>
                    <a:lnB w="28575">
                      <a:solidFill>
                        <a:srgbClr val="F79546"/>
                      </a:solidFill>
                      <a:prstDash val="solid"/>
                    </a:lnB>
                  </a:tcPr>
                </a:tc>
              </a:tr>
              <a:tr h="144780">
                <a:tc>
                  <a:txBody>
                    <a:bodyPr/>
                    <a:lstStyle/>
                    <a:p>
                      <a:pPr>
                        <a:lnSpc>
                          <a:spcPct val="100000"/>
                        </a:lnSpc>
                      </a:pPr>
                      <a:endParaRPr sz="800">
                        <a:latin typeface="Times New Roman"/>
                        <a:cs typeface="Times New Roman"/>
                      </a:endParaRPr>
                    </a:p>
                  </a:txBody>
                  <a:tcPr marL="0" marR="0" marT="0" marB="0">
                    <a:lnL w="28575">
                      <a:solidFill>
                        <a:srgbClr val="F79546"/>
                      </a:solidFill>
                      <a:prstDash val="solid"/>
                    </a:lnL>
                    <a:lnR w="28575">
                      <a:solidFill>
                        <a:srgbClr val="F79546"/>
                      </a:solidFill>
                      <a:prstDash val="solid"/>
                    </a:lnR>
                    <a:lnT w="28575">
                      <a:solidFill>
                        <a:srgbClr val="F79546"/>
                      </a:solidFill>
                      <a:prstDash val="solid"/>
                    </a:lnT>
                    <a:lnB w="28575">
                      <a:solidFill>
                        <a:srgbClr val="F79546"/>
                      </a:solidFill>
                      <a:prstDash val="solid"/>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6572" rIns="0" bIns="0" rtlCol="0">
            <a:spAutoFit/>
          </a:bodyPr>
          <a:lstStyle/>
          <a:p>
            <a:pPr marL="2874010" marR="5080" indent="-2408555">
              <a:lnSpc>
                <a:spcPct val="100000"/>
              </a:lnSpc>
              <a:spcBef>
                <a:spcPts val="100"/>
              </a:spcBef>
            </a:pPr>
            <a:r>
              <a:rPr sz="4200" spc="-30" dirty="0"/>
              <a:t>Power </a:t>
            </a:r>
            <a:r>
              <a:rPr sz="4200" dirty="0"/>
              <a:t>of </a:t>
            </a:r>
            <a:r>
              <a:rPr sz="4200" spc="-35" dirty="0"/>
              <a:t>Tribunal </a:t>
            </a:r>
            <a:r>
              <a:rPr sz="4200" spc="-25" dirty="0"/>
              <a:t>to </a:t>
            </a:r>
            <a:r>
              <a:rPr sz="4200" spc="-10" dirty="0"/>
              <a:t>call </a:t>
            </a:r>
            <a:r>
              <a:rPr sz="4200" spc="-25" dirty="0"/>
              <a:t>EGM  </a:t>
            </a:r>
            <a:r>
              <a:rPr sz="4200" dirty="0"/>
              <a:t>(Sec 98)</a:t>
            </a:r>
            <a:endParaRPr sz="4200"/>
          </a:p>
        </p:txBody>
      </p:sp>
      <p:sp>
        <p:nvSpPr>
          <p:cNvPr id="3" name="object 3"/>
          <p:cNvSpPr txBox="1"/>
          <p:nvPr/>
        </p:nvSpPr>
        <p:spPr>
          <a:xfrm>
            <a:off x="364642" y="1518284"/>
            <a:ext cx="8465185" cy="430593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1800" spc="-5" dirty="0">
                <a:latin typeface="Calibri"/>
                <a:cs typeface="Calibri"/>
              </a:rPr>
              <a:t>Section 98(1) of </a:t>
            </a:r>
            <a:r>
              <a:rPr sz="1800" dirty="0">
                <a:latin typeface="Calibri"/>
                <a:cs typeface="Calibri"/>
              </a:rPr>
              <a:t>the </a:t>
            </a:r>
            <a:r>
              <a:rPr sz="1800" spc="-5" dirty="0">
                <a:latin typeface="Calibri"/>
                <a:cs typeface="Calibri"/>
              </a:rPr>
              <a:t>Companies Act,2013 </a:t>
            </a:r>
            <a:r>
              <a:rPr sz="1800" spc="-10" dirty="0">
                <a:latin typeface="Calibri"/>
                <a:cs typeface="Calibri"/>
              </a:rPr>
              <a:t>provides </a:t>
            </a:r>
            <a:r>
              <a:rPr sz="1800" spc="-5" dirty="0">
                <a:latin typeface="Calibri"/>
                <a:cs typeface="Calibri"/>
              </a:rPr>
              <a:t>that </a:t>
            </a:r>
            <a:r>
              <a:rPr sz="1800" dirty="0">
                <a:latin typeface="Calibri"/>
                <a:cs typeface="Calibri"/>
              </a:rPr>
              <a:t>when </a:t>
            </a:r>
            <a:r>
              <a:rPr sz="1800" spc="-15" dirty="0">
                <a:latin typeface="Calibri"/>
                <a:cs typeface="Calibri"/>
              </a:rPr>
              <a:t>for any </a:t>
            </a:r>
            <a:r>
              <a:rPr sz="1800" dirty="0">
                <a:latin typeface="Calibri"/>
                <a:cs typeface="Calibri"/>
              </a:rPr>
              <a:t>it </a:t>
            </a:r>
            <a:r>
              <a:rPr sz="1800" spc="-5" dirty="0">
                <a:latin typeface="Calibri"/>
                <a:cs typeface="Calibri"/>
              </a:rPr>
              <a:t>is </a:t>
            </a:r>
            <a:r>
              <a:rPr sz="1800" spc="-10" dirty="0">
                <a:latin typeface="Calibri"/>
                <a:cs typeface="Calibri"/>
              </a:rPr>
              <a:t>impracticable  to call, </a:t>
            </a:r>
            <a:r>
              <a:rPr sz="1800" spc="-5" dirty="0">
                <a:latin typeface="Calibri"/>
                <a:cs typeface="Calibri"/>
              </a:rPr>
              <a:t>hold </a:t>
            </a:r>
            <a:r>
              <a:rPr sz="1800" dirty="0">
                <a:latin typeface="Calibri"/>
                <a:cs typeface="Calibri"/>
              </a:rPr>
              <a:t>&amp; </a:t>
            </a:r>
            <a:r>
              <a:rPr sz="1800" spc="-10" dirty="0">
                <a:latin typeface="Calibri"/>
                <a:cs typeface="Calibri"/>
              </a:rPr>
              <a:t>conduct </a:t>
            </a:r>
            <a:r>
              <a:rPr sz="1800" dirty="0">
                <a:latin typeface="Calibri"/>
                <a:cs typeface="Calibri"/>
              </a:rPr>
              <a:t>the </a:t>
            </a:r>
            <a:r>
              <a:rPr sz="1800" spc="-5" dirty="0">
                <a:latin typeface="Calibri"/>
                <a:cs typeface="Calibri"/>
              </a:rPr>
              <a:t>meeting of </a:t>
            </a:r>
            <a:r>
              <a:rPr sz="1800" dirty="0">
                <a:latin typeface="Calibri"/>
                <a:cs typeface="Calibri"/>
              </a:rPr>
              <a:t>the </a:t>
            </a:r>
            <a:r>
              <a:rPr sz="1800" spc="-5" dirty="0">
                <a:latin typeface="Calibri"/>
                <a:cs typeface="Calibri"/>
              </a:rPr>
              <a:t>Co. </a:t>
            </a:r>
            <a:r>
              <a:rPr sz="1800" spc="-10" dirty="0">
                <a:latin typeface="Calibri"/>
                <a:cs typeface="Calibri"/>
              </a:rPr>
              <a:t>according to </a:t>
            </a:r>
            <a:r>
              <a:rPr sz="1800" dirty="0">
                <a:latin typeface="Calibri"/>
                <a:cs typeface="Calibri"/>
              </a:rPr>
              <a:t>the </a:t>
            </a:r>
            <a:r>
              <a:rPr sz="1800" spc="-10" dirty="0">
                <a:latin typeface="Calibri"/>
                <a:cs typeface="Calibri"/>
              </a:rPr>
              <a:t>provision </a:t>
            </a:r>
            <a:r>
              <a:rPr sz="1800" spc="-5" dirty="0">
                <a:latin typeface="Calibri"/>
                <a:cs typeface="Calibri"/>
              </a:rPr>
              <a:t>of </a:t>
            </a:r>
            <a:r>
              <a:rPr sz="1800" dirty="0">
                <a:latin typeface="Calibri"/>
                <a:cs typeface="Calibri"/>
              </a:rPr>
              <a:t>the </a:t>
            </a:r>
            <a:r>
              <a:rPr sz="1800" spc="-5" dirty="0">
                <a:latin typeface="Calibri"/>
                <a:cs typeface="Calibri"/>
              </a:rPr>
              <a:t>law or  of </a:t>
            </a:r>
            <a:r>
              <a:rPr sz="1800" dirty="0">
                <a:latin typeface="Calibri"/>
                <a:cs typeface="Calibri"/>
              </a:rPr>
              <a:t>the </a:t>
            </a:r>
            <a:r>
              <a:rPr sz="1800" spc="-5" dirty="0">
                <a:latin typeface="Calibri"/>
                <a:cs typeface="Calibri"/>
              </a:rPr>
              <a:t>article of </a:t>
            </a:r>
            <a:r>
              <a:rPr sz="1800" dirty="0">
                <a:latin typeface="Calibri"/>
                <a:cs typeface="Calibri"/>
              </a:rPr>
              <a:t>the </a:t>
            </a:r>
            <a:r>
              <a:rPr sz="1800" spc="-30" dirty="0">
                <a:latin typeface="Calibri"/>
                <a:cs typeface="Calibri"/>
              </a:rPr>
              <a:t>company, </a:t>
            </a:r>
            <a:r>
              <a:rPr sz="1800" dirty="0">
                <a:latin typeface="Calibri"/>
                <a:cs typeface="Calibri"/>
              </a:rPr>
              <a:t>the </a:t>
            </a:r>
            <a:r>
              <a:rPr sz="1800" spc="-35" dirty="0">
                <a:latin typeface="Calibri"/>
                <a:cs typeface="Calibri"/>
              </a:rPr>
              <a:t>NCLT </a:t>
            </a:r>
            <a:r>
              <a:rPr sz="1800" spc="-15" dirty="0">
                <a:latin typeface="Calibri"/>
                <a:cs typeface="Calibri"/>
              </a:rPr>
              <a:t>may </a:t>
            </a:r>
            <a:r>
              <a:rPr sz="1800" spc="-10" dirty="0">
                <a:latin typeface="Calibri"/>
                <a:cs typeface="Calibri"/>
              </a:rPr>
              <a:t>order </a:t>
            </a:r>
            <a:r>
              <a:rPr sz="1800" dirty="0">
                <a:latin typeface="Calibri"/>
                <a:cs typeface="Calibri"/>
              </a:rPr>
              <a:t>a </a:t>
            </a:r>
            <a:r>
              <a:rPr sz="1800" spc="-5" dirty="0">
                <a:latin typeface="Calibri"/>
                <a:cs typeface="Calibri"/>
              </a:rPr>
              <a:t>meeting of </a:t>
            </a:r>
            <a:r>
              <a:rPr sz="1800" dirty="0">
                <a:latin typeface="Calibri"/>
                <a:cs typeface="Calibri"/>
              </a:rPr>
              <a:t>the </a:t>
            </a:r>
            <a:r>
              <a:rPr sz="1800" spc="-10" dirty="0">
                <a:latin typeface="Calibri"/>
                <a:cs typeface="Calibri"/>
              </a:rPr>
              <a:t>company to </a:t>
            </a:r>
            <a:r>
              <a:rPr sz="1800" spc="-5" dirty="0">
                <a:latin typeface="Calibri"/>
                <a:cs typeface="Calibri"/>
              </a:rPr>
              <a:t>be held  or </a:t>
            </a:r>
            <a:r>
              <a:rPr sz="1800" spc="-10" dirty="0">
                <a:latin typeface="Calibri"/>
                <a:cs typeface="Calibri"/>
              </a:rPr>
              <a:t>conducted </a:t>
            </a:r>
            <a:r>
              <a:rPr sz="1800" spc="-5" dirty="0">
                <a:latin typeface="Calibri"/>
                <a:cs typeface="Calibri"/>
              </a:rPr>
              <a:t>in such </a:t>
            </a:r>
            <a:r>
              <a:rPr sz="1800" dirty="0">
                <a:latin typeface="Calibri"/>
                <a:cs typeface="Calibri"/>
              </a:rPr>
              <a:t>a manner as it </a:t>
            </a:r>
            <a:r>
              <a:rPr sz="1800" spc="-5" dirty="0">
                <a:latin typeface="Calibri"/>
                <a:cs typeface="Calibri"/>
              </a:rPr>
              <a:t>thinks deem</a:t>
            </a:r>
            <a:r>
              <a:rPr sz="1800" spc="75" dirty="0">
                <a:latin typeface="Calibri"/>
                <a:cs typeface="Calibri"/>
              </a:rPr>
              <a:t> </a:t>
            </a:r>
            <a:r>
              <a:rPr sz="1800" spc="-5" dirty="0">
                <a:latin typeface="Calibri"/>
                <a:cs typeface="Calibri"/>
              </a:rPr>
              <a:t>fit.</a:t>
            </a:r>
            <a:endParaRPr sz="1800">
              <a:latin typeface="Calibri"/>
              <a:cs typeface="Calibri"/>
            </a:endParaRPr>
          </a:p>
          <a:p>
            <a:pPr marL="355600" marR="470534" indent="1071245">
              <a:lnSpc>
                <a:spcPct val="100000"/>
              </a:lnSpc>
              <a:spcBef>
                <a:spcPts val="434"/>
              </a:spcBef>
            </a:pPr>
            <a:r>
              <a:rPr sz="1800" spc="-10" dirty="0">
                <a:latin typeface="Calibri"/>
                <a:cs typeface="Calibri"/>
              </a:rPr>
              <a:t>Here </a:t>
            </a:r>
            <a:r>
              <a:rPr sz="1800" dirty="0">
                <a:latin typeface="Calibri"/>
                <a:cs typeface="Calibri"/>
              </a:rPr>
              <a:t>the </a:t>
            </a:r>
            <a:r>
              <a:rPr sz="1800" spc="-15" dirty="0">
                <a:latin typeface="Calibri"/>
                <a:cs typeface="Calibri"/>
              </a:rPr>
              <a:t>word </a:t>
            </a:r>
            <a:r>
              <a:rPr sz="1800" spc="-10" dirty="0">
                <a:latin typeface="Calibri"/>
                <a:cs typeface="Calibri"/>
              </a:rPr>
              <a:t>“impracticable” </a:t>
            </a:r>
            <a:r>
              <a:rPr sz="1800" dirty="0">
                <a:latin typeface="Calibri"/>
                <a:cs typeface="Calibri"/>
              </a:rPr>
              <a:t>means </a:t>
            </a:r>
            <a:r>
              <a:rPr sz="1800" spc="-10" dirty="0">
                <a:latin typeface="Calibri"/>
                <a:cs typeface="Calibri"/>
              </a:rPr>
              <a:t>impracticable from </a:t>
            </a:r>
            <a:r>
              <a:rPr sz="1800" dirty="0">
                <a:latin typeface="Calibri"/>
                <a:cs typeface="Calibri"/>
              </a:rPr>
              <a:t>a </a:t>
            </a:r>
            <a:r>
              <a:rPr sz="1800" spc="-5" dirty="0">
                <a:latin typeface="Calibri"/>
                <a:cs typeface="Calibri"/>
              </a:rPr>
              <a:t>reasonable  </a:t>
            </a:r>
            <a:r>
              <a:rPr sz="1800" spc="-10" dirty="0">
                <a:latin typeface="Calibri"/>
                <a:cs typeface="Calibri"/>
              </a:rPr>
              <a:t>point </a:t>
            </a:r>
            <a:r>
              <a:rPr sz="1800" spc="-5" dirty="0">
                <a:latin typeface="Calibri"/>
                <a:cs typeface="Calibri"/>
              </a:rPr>
              <a:t>of</a:t>
            </a:r>
            <a:r>
              <a:rPr sz="1800" spc="5" dirty="0">
                <a:latin typeface="Calibri"/>
                <a:cs typeface="Calibri"/>
              </a:rPr>
              <a:t> </a:t>
            </a:r>
            <a:r>
              <a:rPr sz="1800" spc="-30" dirty="0">
                <a:latin typeface="Calibri"/>
                <a:cs typeface="Calibri"/>
              </a:rPr>
              <a:t>view.</a:t>
            </a:r>
            <a:endParaRPr sz="1800">
              <a:latin typeface="Calibri"/>
              <a:cs typeface="Calibri"/>
            </a:endParaRPr>
          </a:p>
          <a:p>
            <a:pPr>
              <a:lnSpc>
                <a:spcPct val="100000"/>
              </a:lnSpc>
              <a:spcBef>
                <a:spcPts val="30"/>
              </a:spcBef>
            </a:pPr>
            <a:endParaRPr sz="2600">
              <a:latin typeface="Times New Roman"/>
              <a:cs typeface="Times New Roman"/>
            </a:endParaRPr>
          </a:p>
          <a:p>
            <a:pPr marL="355600" indent="-342900">
              <a:lnSpc>
                <a:spcPct val="100000"/>
              </a:lnSpc>
              <a:spcBef>
                <a:spcPts val="5"/>
              </a:spcBef>
              <a:buFont typeface="Wingdings"/>
              <a:buChar char=""/>
              <a:tabLst>
                <a:tab pos="354965" algn="l"/>
                <a:tab pos="355600" algn="l"/>
              </a:tabLst>
            </a:pPr>
            <a:r>
              <a:rPr sz="1800" b="1" dirty="0">
                <a:latin typeface="Calibri"/>
                <a:cs typeface="Calibri"/>
              </a:rPr>
              <a:t>Holding a </a:t>
            </a:r>
            <a:r>
              <a:rPr sz="1800" b="1" spc="-5" dirty="0">
                <a:latin typeface="Calibri"/>
                <a:cs typeface="Calibri"/>
              </a:rPr>
              <a:t>meeting </a:t>
            </a:r>
            <a:r>
              <a:rPr sz="1800" b="1" dirty="0">
                <a:latin typeface="Calibri"/>
                <a:cs typeface="Calibri"/>
              </a:rPr>
              <a:t>is </a:t>
            </a:r>
            <a:r>
              <a:rPr sz="1800" b="1" spc="-5" dirty="0">
                <a:latin typeface="Calibri"/>
                <a:cs typeface="Calibri"/>
              </a:rPr>
              <a:t>supposed </a:t>
            </a:r>
            <a:r>
              <a:rPr sz="1800" b="1" spc="-10" dirty="0">
                <a:latin typeface="Calibri"/>
                <a:cs typeface="Calibri"/>
              </a:rPr>
              <a:t>to </a:t>
            </a:r>
            <a:r>
              <a:rPr sz="1800" b="1" dirty="0">
                <a:latin typeface="Calibri"/>
                <a:cs typeface="Calibri"/>
              </a:rPr>
              <a:t>be </a:t>
            </a:r>
            <a:r>
              <a:rPr sz="1800" b="1" spc="-10" dirty="0">
                <a:latin typeface="Calibri"/>
                <a:cs typeface="Calibri"/>
              </a:rPr>
              <a:t>impracticable </a:t>
            </a:r>
            <a:r>
              <a:rPr sz="1800" b="1" dirty="0">
                <a:latin typeface="Calibri"/>
                <a:cs typeface="Calibri"/>
              </a:rPr>
              <a:t>in the </a:t>
            </a:r>
            <a:r>
              <a:rPr sz="1800" b="1" spc="-10" dirty="0">
                <a:latin typeface="Calibri"/>
                <a:cs typeface="Calibri"/>
              </a:rPr>
              <a:t>following</a:t>
            </a:r>
            <a:r>
              <a:rPr sz="1800" b="1" spc="-125" dirty="0">
                <a:latin typeface="Calibri"/>
                <a:cs typeface="Calibri"/>
              </a:rPr>
              <a:t> </a:t>
            </a:r>
            <a:r>
              <a:rPr sz="1800" b="1" spc="-10" dirty="0">
                <a:latin typeface="Calibri"/>
                <a:cs typeface="Calibri"/>
              </a:rPr>
              <a:t>circumstances</a:t>
            </a:r>
            <a:endParaRPr sz="1800">
              <a:latin typeface="Calibri"/>
              <a:cs typeface="Calibri"/>
            </a:endParaRPr>
          </a:p>
          <a:p>
            <a:pPr>
              <a:lnSpc>
                <a:spcPct val="100000"/>
              </a:lnSpc>
              <a:spcBef>
                <a:spcPts val="35"/>
              </a:spcBef>
            </a:pPr>
            <a:endParaRPr sz="2600">
              <a:latin typeface="Times New Roman"/>
              <a:cs typeface="Times New Roman"/>
            </a:endParaRPr>
          </a:p>
          <a:p>
            <a:pPr marL="469900" marR="28575" indent="-457200">
              <a:lnSpc>
                <a:spcPct val="100000"/>
              </a:lnSpc>
              <a:buAutoNum type="arabicPeriod"/>
              <a:tabLst>
                <a:tab pos="469265" algn="l"/>
                <a:tab pos="469900" algn="l"/>
              </a:tabLst>
            </a:pPr>
            <a:r>
              <a:rPr sz="1800" spc="-5" dirty="0">
                <a:latin typeface="Calibri"/>
                <a:cs typeface="Calibri"/>
              </a:rPr>
              <a:t>When </a:t>
            </a:r>
            <a:r>
              <a:rPr sz="1800" spc="-10" dirty="0">
                <a:latin typeface="Calibri"/>
                <a:cs typeface="Calibri"/>
              </a:rPr>
              <a:t>there </a:t>
            </a:r>
            <a:r>
              <a:rPr sz="1800" spc="-5" dirty="0">
                <a:latin typeface="Calibri"/>
                <a:cs typeface="Calibri"/>
              </a:rPr>
              <a:t>is </a:t>
            </a:r>
            <a:r>
              <a:rPr sz="1800" spc="-10" dirty="0">
                <a:latin typeface="Calibri"/>
                <a:cs typeface="Calibri"/>
              </a:rPr>
              <a:t>dispute </a:t>
            </a:r>
            <a:r>
              <a:rPr sz="1800" spc="-5" dirty="0">
                <a:latin typeface="Calibri"/>
                <a:cs typeface="Calibri"/>
              </a:rPr>
              <a:t>between </a:t>
            </a:r>
            <a:r>
              <a:rPr sz="1800" dirty="0">
                <a:latin typeface="Calibri"/>
                <a:cs typeface="Calibri"/>
              </a:rPr>
              <a:t>the </a:t>
            </a:r>
            <a:r>
              <a:rPr sz="1800" spc="-10" dirty="0">
                <a:latin typeface="Calibri"/>
                <a:cs typeface="Calibri"/>
              </a:rPr>
              <a:t>various </a:t>
            </a:r>
            <a:r>
              <a:rPr sz="1800" dirty="0">
                <a:latin typeface="Calibri"/>
                <a:cs typeface="Calibri"/>
              </a:rPr>
              <a:t>the </a:t>
            </a:r>
            <a:r>
              <a:rPr sz="1800" spc="-10" dirty="0">
                <a:latin typeface="Calibri"/>
                <a:cs typeface="Calibri"/>
              </a:rPr>
              <a:t>shareholders </a:t>
            </a:r>
            <a:r>
              <a:rPr sz="1800" spc="-5" dirty="0">
                <a:latin typeface="Calibri"/>
                <a:cs typeface="Calibri"/>
              </a:rPr>
              <a:t>that, </a:t>
            </a:r>
            <a:r>
              <a:rPr sz="1800" dirty="0">
                <a:latin typeface="Calibri"/>
                <a:cs typeface="Calibri"/>
              </a:rPr>
              <a:t>who </a:t>
            </a:r>
            <a:r>
              <a:rPr sz="1800" spc="-10" dirty="0">
                <a:latin typeface="Calibri"/>
                <a:cs typeface="Calibri"/>
              </a:rPr>
              <a:t>are </a:t>
            </a:r>
            <a:r>
              <a:rPr sz="1800" dirty="0">
                <a:latin typeface="Calibri"/>
                <a:cs typeface="Calibri"/>
              </a:rPr>
              <a:t>the </a:t>
            </a:r>
            <a:r>
              <a:rPr sz="1800" spc="-5" dirty="0">
                <a:latin typeface="Calibri"/>
                <a:cs typeface="Calibri"/>
              </a:rPr>
              <a:t>lawful  </a:t>
            </a:r>
            <a:r>
              <a:rPr sz="1800" spc="-15" dirty="0">
                <a:latin typeface="Calibri"/>
                <a:cs typeface="Calibri"/>
              </a:rPr>
              <a:t>directors </a:t>
            </a:r>
            <a:r>
              <a:rPr sz="1800" spc="-5" dirty="0">
                <a:latin typeface="Calibri"/>
                <a:cs typeface="Calibri"/>
              </a:rPr>
              <a:t>of </a:t>
            </a:r>
            <a:r>
              <a:rPr sz="1800" dirty="0">
                <a:latin typeface="Calibri"/>
                <a:cs typeface="Calibri"/>
              </a:rPr>
              <a:t>the </a:t>
            </a:r>
            <a:r>
              <a:rPr sz="1800" spc="-10" dirty="0">
                <a:latin typeface="Calibri"/>
                <a:cs typeface="Calibri"/>
              </a:rPr>
              <a:t>company to </a:t>
            </a:r>
            <a:r>
              <a:rPr sz="1800" spc="-5" dirty="0">
                <a:latin typeface="Calibri"/>
                <a:cs typeface="Calibri"/>
              </a:rPr>
              <a:t>call </a:t>
            </a:r>
            <a:r>
              <a:rPr sz="1800" dirty="0">
                <a:latin typeface="Calibri"/>
                <a:cs typeface="Calibri"/>
              </a:rPr>
              <a:t>the</a:t>
            </a:r>
            <a:r>
              <a:rPr sz="1800" spc="75" dirty="0">
                <a:latin typeface="Calibri"/>
                <a:cs typeface="Calibri"/>
              </a:rPr>
              <a:t> </a:t>
            </a:r>
            <a:r>
              <a:rPr sz="1800" spc="-5" dirty="0">
                <a:latin typeface="Calibri"/>
                <a:cs typeface="Calibri"/>
              </a:rPr>
              <a:t>meetings.</a:t>
            </a:r>
            <a:endParaRPr sz="1800">
              <a:latin typeface="Calibri"/>
              <a:cs typeface="Calibri"/>
            </a:endParaRPr>
          </a:p>
          <a:p>
            <a:pPr marL="469900" indent="-457200">
              <a:lnSpc>
                <a:spcPct val="100000"/>
              </a:lnSpc>
              <a:spcBef>
                <a:spcPts val="430"/>
              </a:spcBef>
              <a:buAutoNum type="arabicPeriod"/>
              <a:tabLst>
                <a:tab pos="469265" algn="l"/>
                <a:tab pos="469900" algn="l"/>
              </a:tabLst>
            </a:pPr>
            <a:r>
              <a:rPr sz="1800" spc="-10" dirty="0">
                <a:latin typeface="Calibri"/>
                <a:cs typeface="Calibri"/>
              </a:rPr>
              <a:t>Where </a:t>
            </a:r>
            <a:r>
              <a:rPr sz="1800" dirty="0">
                <a:latin typeface="Calibri"/>
                <a:cs typeface="Calibri"/>
              </a:rPr>
              <a:t>the </a:t>
            </a:r>
            <a:r>
              <a:rPr sz="1800" spc="-15" dirty="0">
                <a:latin typeface="Calibri"/>
                <a:cs typeface="Calibri"/>
              </a:rPr>
              <a:t>Registered </a:t>
            </a:r>
            <a:r>
              <a:rPr sz="1800" spc="-10" dirty="0">
                <a:latin typeface="Calibri"/>
                <a:cs typeface="Calibri"/>
              </a:rPr>
              <a:t>office </a:t>
            </a:r>
            <a:r>
              <a:rPr sz="1800" spc="-5" dirty="0">
                <a:latin typeface="Calibri"/>
                <a:cs typeface="Calibri"/>
              </a:rPr>
              <a:t>or </a:t>
            </a:r>
            <a:r>
              <a:rPr sz="1800" spc="-15" dirty="0">
                <a:latin typeface="Calibri"/>
                <a:cs typeface="Calibri"/>
              </a:rPr>
              <a:t>any </a:t>
            </a:r>
            <a:r>
              <a:rPr sz="1800" spc="-5" dirty="0">
                <a:latin typeface="Calibri"/>
                <a:cs typeface="Calibri"/>
              </a:rPr>
              <a:t>other place </a:t>
            </a:r>
            <a:r>
              <a:rPr sz="1800" spc="-15" dirty="0">
                <a:latin typeface="Calibri"/>
                <a:cs typeface="Calibri"/>
              </a:rPr>
              <a:t>fixed for </a:t>
            </a:r>
            <a:r>
              <a:rPr sz="1800" dirty="0">
                <a:latin typeface="Calibri"/>
                <a:cs typeface="Calibri"/>
              </a:rPr>
              <a:t>the </a:t>
            </a:r>
            <a:r>
              <a:rPr sz="1800" spc="-5" dirty="0">
                <a:latin typeface="Calibri"/>
                <a:cs typeface="Calibri"/>
              </a:rPr>
              <a:t>meeting has been</a:t>
            </a:r>
            <a:r>
              <a:rPr sz="1800" spc="280" dirty="0">
                <a:latin typeface="Calibri"/>
                <a:cs typeface="Calibri"/>
              </a:rPr>
              <a:t> </a:t>
            </a:r>
            <a:r>
              <a:rPr sz="1800" spc="-15" dirty="0">
                <a:latin typeface="Calibri"/>
                <a:cs typeface="Calibri"/>
              </a:rPr>
              <a:t>locked.</a:t>
            </a:r>
            <a:endParaRPr sz="1800">
              <a:latin typeface="Calibri"/>
              <a:cs typeface="Calibri"/>
            </a:endParaRPr>
          </a:p>
          <a:p>
            <a:pPr marL="469900" indent="-457200">
              <a:lnSpc>
                <a:spcPct val="100000"/>
              </a:lnSpc>
              <a:spcBef>
                <a:spcPts val="434"/>
              </a:spcBef>
              <a:buAutoNum type="arabicPeriod"/>
              <a:tabLst>
                <a:tab pos="469265" algn="l"/>
                <a:tab pos="469900" algn="l"/>
              </a:tabLst>
            </a:pPr>
            <a:r>
              <a:rPr sz="1800" spc="-10" dirty="0">
                <a:latin typeface="Calibri"/>
                <a:cs typeface="Calibri"/>
              </a:rPr>
              <a:t>Where </a:t>
            </a:r>
            <a:r>
              <a:rPr sz="1800" dirty="0">
                <a:latin typeface="Calibri"/>
                <a:cs typeface="Calibri"/>
              </a:rPr>
              <a:t>the </a:t>
            </a:r>
            <a:r>
              <a:rPr sz="1800" spc="-10" dirty="0">
                <a:latin typeface="Calibri"/>
                <a:cs typeface="Calibri"/>
              </a:rPr>
              <a:t>company </a:t>
            </a:r>
            <a:r>
              <a:rPr sz="1800" spc="-5" dirty="0">
                <a:latin typeface="Calibri"/>
                <a:cs typeface="Calibri"/>
              </a:rPr>
              <a:t>does not </a:t>
            </a:r>
            <a:r>
              <a:rPr sz="1800" spc="-10" dirty="0">
                <a:latin typeface="Calibri"/>
                <a:cs typeface="Calibri"/>
              </a:rPr>
              <a:t>have </a:t>
            </a:r>
            <a:r>
              <a:rPr sz="1800" spc="-20" dirty="0">
                <a:latin typeface="Calibri"/>
                <a:cs typeface="Calibri"/>
              </a:rPr>
              <a:t>it’s </a:t>
            </a:r>
            <a:r>
              <a:rPr sz="1800" spc="-5" dirty="0">
                <a:latin typeface="Calibri"/>
                <a:cs typeface="Calibri"/>
              </a:rPr>
              <a:t>duly </a:t>
            </a:r>
            <a:r>
              <a:rPr sz="1800" spc="-10" dirty="0">
                <a:latin typeface="Calibri"/>
                <a:cs typeface="Calibri"/>
              </a:rPr>
              <a:t>appointed Board </a:t>
            </a:r>
            <a:r>
              <a:rPr sz="1800" spc="-5" dirty="0">
                <a:latin typeface="Calibri"/>
                <a:cs typeface="Calibri"/>
              </a:rPr>
              <a:t>of</a:t>
            </a:r>
            <a:r>
              <a:rPr sz="1800" spc="150" dirty="0">
                <a:latin typeface="Calibri"/>
                <a:cs typeface="Calibri"/>
              </a:rPr>
              <a:t> </a:t>
            </a:r>
            <a:r>
              <a:rPr sz="1800" spc="-15" dirty="0">
                <a:latin typeface="Calibri"/>
                <a:cs typeface="Calibri"/>
              </a:rPr>
              <a:t>Directors.</a:t>
            </a:r>
            <a:endParaRPr sz="1800">
              <a:latin typeface="Calibri"/>
              <a:cs typeface="Calibri"/>
            </a:endParaRPr>
          </a:p>
          <a:p>
            <a:pPr marL="469900" indent="-457200">
              <a:lnSpc>
                <a:spcPct val="100000"/>
              </a:lnSpc>
              <a:spcBef>
                <a:spcPts val="430"/>
              </a:spcBef>
              <a:buAutoNum type="arabicPeriod"/>
              <a:tabLst>
                <a:tab pos="469265" algn="l"/>
                <a:tab pos="469900" algn="l"/>
              </a:tabLst>
            </a:pPr>
            <a:r>
              <a:rPr sz="1800" spc="-10" dirty="0">
                <a:latin typeface="Calibri"/>
                <a:cs typeface="Calibri"/>
              </a:rPr>
              <a:t>Where there </a:t>
            </a:r>
            <a:r>
              <a:rPr sz="1800" spc="-5" dirty="0">
                <a:latin typeface="Calibri"/>
                <a:cs typeface="Calibri"/>
              </a:rPr>
              <a:t>is chance of </a:t>
            </a:r>
            <a:r>
              <a:rPr sz="1800" spc="-10" dirty="0">
                <a:latin typeface="Calibri"/>
                <a:cs typeface="Calibri"/>
              </a:rPr>
              <a:t>quarrel </a:t>
            </a:r>
            <a:r>
              <a:rPr sz="1800" dirty="0">
                <a:latin typeface="Calibri"/>
                <a:cs typeface="Calibri"/>
              </a:rPr>
              <a:t>&amp; </a:t>
            </a:r>
            <a:r>
              <a:rPr sz="1800" spc="-5" dirty="0">
                <a:latin typeface="Calibri"/>
                <a:cs typeface="Calibri"/>
              </a:rPr>
              <a:t>violence </a:t>
            </a:r>
            <a:r>
              <a:rPr sz="1800" spc="-10" dirty="0">
                <a:latin typeface="Calibri"/>
                <a:cs typeface="Calibri"/>
              </a:rPr>
              <a:t>at </a:t>
            </a:r>
            <a:r>
              <a:rPr sz="1800" dirty="0">
                <a:latin typeface="Calibri"/>
                <a:cs typeface="Calibri"/>
              </a:rPr>
              <a:t>the</a:t>
            </a:r>
            <a:r>
              <a:rPr sz="1800" spc="155" dirty="0">
                <a:latin typeface="Calibri"/>
                <a:cs typeface="Calibri"/>
              </a:rPr>
              <a:t> </a:t>
            </a:r>
            <a:r>
              <a:rPr sz="1800" spc="-5" dirty="0">
                <a:latin typeface="Calibri"/>
                <a:cs typeface="Calibri"/>
              </a:rPr>
              <a:t>meeting.</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49" y="304800"/>
            <a:ext cx="7486700" cy="684706"/>
          </a:xfrm>
        </p:spPr>
        <p:txBody>
          <a:bodyPr/>
          <a:lstStyle/>
          <a:p>
            <a:r>
              <a:rPr lang="en-US" sz="3600" dirty="0" smtClean="0"/>
              <a:t>Characteristics of a Company Meeting:</a:t>
            </a:r>
            <a:br>
              <a:rPr lang="en-US" sz="3600" dirty="0" smtClean="0"/>
            </a:br>
            <a:endParaRPr lang="en-US" sz="3600" dirty="0"/>
          </a:p>
        </p:txBody>
      </p:sp>
      <p:sp>
        <p:nvSpPr>
          <p:cNvPr id="3" name="Text Placeholder 2"/>
          <p:cNvSpPr>
            <a:spLocks noGrp="1"/>
          </p:cNvSpPr>
          <p:nvPr>
            <p:ph type="body" idx="1"/>
          </p:nvPr>
        </p:nvSpPr>
        <p:spPr>
          <a:xfrm>
            <a:off x="344449" y="1370838"/>
            <a:ext cx="8455101" cy="4739759"/>
          </a:xfrm>
        </p:spPr>
        <p:txBody>
          <a:bodyPr/>
          <a:lstStyle/>
          <a:p>
            <a:pPr algn="just" fontAlgn="base"/>
            <a:r>
              <a:rPr lang="en-US" sz="2800" dirty="0" smtClean="0"/>
              <a:t>1. Two or more persons (who are the members of the Company) must be present at the meeting.</a:t>
            </a:r>
          </a:p>
          <a:p>
            <a:pPr algn="just" fontAlgn="base"/>
            <a:r>
              <a:rPr lang="en-US" sz="2800" dirty="0" smtClean="0"/>
              <a:t>2. The assembly of persons must be for discussion and transaction of some lawful business.</a:t>
            </a:r>
          </a:p>
          <a:p>
            <a:pPr algn="just" fontAlgn="base"/>
            <a:r>
              <a:rPr lang="en-US" sz="2800" dirty="0" smtClean="0"/>
              <a:t>3. A previous notice would be given for convening a meeting.</a:t>
            </a:r>
          </a:p>
          <a:p>
            <a:pPr algn="just" fontAlgn="base"/>
            <a:r>
              <a:rPr lang="en-US" sz="2800" dirty="0" smtClean="0"/>
              <a:t>4. The meeting must be held at a particular place, date and time.</a:t>
            </a:r>
          </a:p>
          <a:p>
            <a:pPr algn="just" fontAlgn="base"/>
            <a:r>
              <a:rPr lang="en-US" sz="2800" dirty="0" smtClean="0"/>
              <a:t>5. The meeting must be held as per provisions/rules of Companies Act.</a:t>
            </a:r>
          </a:p>
          <a:p>
            <a:pPr algn="just"/>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4642" y="416128"/>
            <a:ext cx="8287384" cy="1928495"/>
          </a:xfrm>
          <a:prstGeom prst="rect">
            <a:avLst/>
          </a:prstGeom>
        </p:spPr>
        <p:txBody>
          <a:bodyPr vert="horz" wrap="square" lIns="0" tIns="12700" rIns="0" bIns="0" rtlCol="0">
            <a:spAutoFit/>
          </a:bodyPr>
          <a:lstStyle/>
          <a:p>
            <a:pPr marL="355600" marR="62865" indent="-342900">
              <a:lnSpc>
                <a:spcPct val="100000"/>
              </a:lnSpc>
              <a:spcBef>
                <a:spcPts val="100"/>
              </a:spcBef>
              <a:buFont typeface="Wingdings"/>
              <a:buChar char=""/>
              <a:tabLst>
                <a:tab pos="355600" algn="l"/>
              </a:tabLst>
            </a:pPr>
            <a:r>
              <a:rPr sz="2400" dirty="0">
                <a:latin typeface="Calibri"/>
                <a:cs typeface="Calibri"/>
              </a:rPr>
              <a:t>It </a:t>
            </a:r>
            <a:r>
              <a:rPr sz="2400" spc="-20" dirty="0">
                <a:latin typeface="Calibri"/>
                <a:cs typeface="Calibri"/>
              </a:rPr>
              <a:t>may </a:t>
            </a:r>
            <a:r>
              <a:rPr sz="2400" dirty="0">
                <a:latin typeface="Calibri"/>
                <a:cs typeface="Calibri"/>
              </a:rPr>
              <a:t>also </a:t>
            </a:r>
            <a:r>
              <a:rPr sz="2400" spc="-10" dirty="0">
                <a:latin typeface="Calibri"/>
                <a:cs typeface="Calibri"/>
              </a:rPr>
              <a:t>give </a:t>
            </a:r>
            <a:r>
              <a:rPr sz="2400" spc="-5" dirty="0">
                <a:latin typeface="Calibri"/>
                <a:cs typeface="Calibri"/>
              </a:rPr>
              <a:t>such </a:t>
            </a:r>
            <a:r>
              <a:rPr sz="2400" dirty="0">
                <a:latin typeface="Calibri"/>
                <a:cs typeface="Calibri"/>
              </a:rPr>
              <a:t>ancillary </a:t>
            </a:r>
            <a:r>
              <a:rPr sz="2400" spc="-10" dirty="0">
                <a:latin typeface="Calibri"/>
                <a:cs typeface="Calibri"/>
              </a:rPr>
              <a:t>direction </a:t>
            </a:r>
            <a:r>
              <a:rPr sz="2400" dirty="0">
                <a:latin typeface="Calibri"/>
                <a:cs typeface="Calibri"/>
              </a:rPr>
              <a:t>as it </a:t>
            </a:r>
            <a:r>
              <a:rPr sz="2400" spc="-5" dirty="0">
                <a:latin typeface="Calibri"/>
                <a:cs typeface="Calibri"/>
              </a:rPr>
              <a:t>thinks fit. The  directions </a:t>
            </a:r>
            <a:r>
              <a:rPr sz="2400" spc="-10" dirty="0">
                <a:latin typeface="Calibri"/>
                <a:cs typeface="Calibri"/>
              </a:rPr>
              <a:t>given </a:t>
            </a:r>
            <a:r>
              <a:rPr sz="2400" spc="-5" dirty="0">
                <a:latin typeface="Calibri"/>
                <a:cs typeface="Calibri"/>
              </a:rPr>
              <a:t>under </a:t>
            </a:r>
            <a:r>
              <a:rPr sz="2400" dirty="0">
                <a:latin typeface="Calibri"/>
                <a:cs typeface="Calibri"/>
              </a:rPr>
              <a:t>this </a:t>
            </a:r>
            <a:r>
              <a:rPr sz="2400" spc="-5" dirty="0">
                <a:latin typeface="Calibri"/>
                <a:cs typeface="Calibri"/>
              </a:rPr>
              <a:t>section </a:t>
            </a:r>
            <a:r>
              <a:rPr sz="2400" spc="-15" dirty="0">
                <a:latin typeface="Calibri"/>
                <a:cs typeface="Calibri"/>
              </a:rPr>
              <a:t>may </a:t>
            </a:r>
            <a:r>
              <a:rPr sz="2400" dirty="0">
                <a:latin typeface="Calibri"/>
                <a:cs typeface="Calibri"/>
              </a:rPr>
              <a:t>also include a </a:t>
            </a:r>
            <a:r>
              <a:rPr sz="2400" spc="-5" dirty="0">
                <a:latin typeface="Calibri"/>
                <a:cs typeface="Calibri"/>
              </a:rPr>
              <a:t>direction  </a:t>
            </a:r>
            <a:r>
              <a:rPr sz="2400" spc="-10" dirty="0">
                <a:latin typeface="Calibri"/>
                <a:cs typeface="Calibri"/>
              </a:rPr>
              <a:t>that </a:t>
            </a:r>
            <a:r>
              <a:rPr sz="2400" spc="-5" dirty="0">
                <a:latin typeface="Calibri"/>
                <a:cs typeface="Calibri"/>
              </a:rPr>
              <a:t>one member of </a:t>
            </a:r>
            <a:r>
              <a:rPr sz="2400" dirty="0">
                <a:latin typeface="Calibri"/>
                <a:cs typeface="Calibri"/>
              </a:rPr>
              <a:t>the </a:t>
            </a:r>
            <a:r>
              <a:rPr sz="2400" spc="-15" dirty="0">
                <a:latin typeface="Calibri"/>
                <a:cs typeface="Calibri"/>
              </a:rPr>
              <a:t>company </a:t>
            </a:r>
            <a:r>
              <a:rPr sz="2400" spc="-10" dirty="0">
                <a:latin typeface="Calibri"/>
                <a:cs typeface="Calibri"/>
              </a:rPr>
              <a:t>present </a:t>
            </a:r>
            <a:r>
              <a:rPr sz="2400" dirty="0">
                <a:latin typeface="Calibri"/>
                <a:cs typeface="Calibri"/>
              </a:rPr>
              <a:t>in </a:t>
            </a:r>
            <a:r>
              <a:rPr sz="2400" spc="-10" dirty="0">
                <a:latin typeface="Calibri"/>
                <a:cs typeface="Calibri"/>
              </a:rPr>
              <a:t>person </a:t>
            </a:r>
            <a:r>
              <a:rPr sz="2400" spc="-5" dirty="0">
                <a:latin typeface="Calibri"/>
                <a:cs typeface="Calibri"/>
              </a:rPr>
              <a:t>or </a:t>
            </a:r>
            <a:r>
              <a:rPr sz="2400" spc="-10" dirty="0">
                <a:latin typeface="Calibri"/>
                <a:cs typeface="Calibri"/>
              </a:rPr>
              <a:t>by </a:t>
            </a:r>
            <a:r>
              <a:rPr sz="2400" spc="-25" dirty="0">
                <a:latin typeface="Calibri"/>
                <a:cs typeface="Calibri"/>
              </a:rPr>
              <a:t>proxy  </a:t>
            </a:r>
            <a:r>
              <a:rPr sz="2400" spc="-5" dirty="0">
                <a:latin typeface="Calibri"/>
                <a:cs typeface="Calibri"/>
              </a:rPr>
              <a:t>shall be deemed </a:t>
            </a:r>
            <a:r>
              <a:rPr sz="2400" spc="-15" dirty="0">
                <a:latin typeface="Calibri"/>
                <a:cs typeface="Calibri"/>
              </a:rPr>
              <a:t>to </a:t>
            </a:r>
            <a:r>
              <a:rPr sz="2400" spc="-10" dirty="0">
                <a:latin typeface="Calibri"/>
                <a:cs typeface="Calibri"/>
              </a:rPr>
              <a:t>constitute </a:t>
            </a:r>
            <a:r>
              <a:rPr sz="2400" dirty="0">
                <a:latin typeface="Calibri"/>
                <a:cs typeface="Calibri"/>
              </a:rPr>
              <a:t>a meeting</a:t>
            </a:r>
            <a:r>
              <a:rPr sz="2400" spc="-45" dirty="0">
                <a:latin typeface="Calibri"/>
                <a:cs typeface="Calibri"/>
              </a:rPr>
              <a:t> </a:t>
            </a:r>
            <a:r>
              <a:rPr sz="2400" dirty="0">
                <a:latin typeface="Calibri"/>
                <a:cs typeface="Calibri"/>
              </a:rPr>
              <a:t>.</a:t>
            </a:r>
            <a:endParaRPr sz="2400">
              <a:latin typeface="Calibri"/>
              <a:cs typeface="Calibri"/>
            </a:endParaRPr>
          </a:p>
          <a:p>
            <a:pPr marL="355600" indent="-342900">
              <a:lnSpc>
                <a:spcPct val="100000"/>
              </a:lnSpc>
              <a:spcBef>
                <a:spcPts val="580"/>
              </a:spcBef>
              <a:buFont typeface="Wingdings"/>
              <a:buChar char=""/>
              <a:tabLst>
                <a:tab pos="355600" algn="l"/>
              </a:tabLst>
            </a:pPr>
            <a:r>
              <a:rPr sz="2400" b="1" spc="-5" dirty="0">
                <a:latin typeface="Calibri"/>
                <a:cs typeface="Calibri"/>
              </a:rPr>
              <a:t>The </a:t>
            </a:r>
            <a:r>
              <a:rPr sz="2400" b="1" spc="-10" dirty="0">
                <a:latin typeface="Calibri"/>
                <a:cs typeface="Calibri"/>
              </a:rPr>
              <a:t>Company Law </a:t>
            </a:r>
            <a:r>
              <a:rPr sz="2400" b="1" spc="-5" dirty="0">
                <a:latin typeface="Calibri"/>
                <a:cs typeface="Calibri"/>
              </a:rPr>
              <a:t>Board/ </a:t>
            </a:r>
            <a:r>
              <a:rPr sz="2400" b="1" spc="-20" dirty="0">
                <a:latin typeface="Calibri"/>
                <a:cs typeface="Calibri"/>
              </a:rPr>
              <a:t>Tribunal </a:t>
            </a:r>
            <a:r>
              <a:rPr sz="2400" b="1" spc="-5" dirty="0">
                <a:latin typeface="Calibri"/>
                <a:cs typeface="Calibri"/>
              </a:rPr>
              <a:t>can </a:t>
            </a:r>
            <a:r>
              <a:rPr sz="2400" b="1" dirty="0">
                <a:latin typeface="Calibri"/>
                <a:cs typeface="Calibri"/>
              </a:rPr>
              <a:t>issue such </a:t>
            </a:r>
            <a:r>
              <a:rPr sz="2400" b="1" spc="-10" dirty="0">
                <a:latin typeface="Calibri"/>
                <a:cs typeface="Calibri"/>
              </a:rPr>
              <a:t>orders</a:t>
            </a:r>
            <a:r>
              <a:rPr sz="2400" b="1" spc="-50" dirty="0">
                <a:latin typeface="Calibri"/>
                <a:cs typeface="Calibri"/>
              </a:rPr>
              <a:t> </a:t>
            </a:r>
            <a:r>
              <a:rPr sz="2400" b="1" spc="-10" dirty="0">
                <a:latin typeface="Calibri"/>
                <a:cs typeface="Calibri"/>
              </a:rPr>
              <a:t>either</a:t>
            </a:r>
            <a:endParaRPr sz="2400">
              <a:latin typeface="Calibri"/>
              <a:cs typeface="Calibri"/>
            </a:endParaRPr>
          </a:p>
        </p:txBody>
      </p:sp>
      <p:sp>
        <p:nvSpPr>
          <p:cNvPr id="3" name="object 3"/>
          <p:cNvSpPr/>
          <p:nvPr/>
        </p:nvSpPr>
        <p:spPr>
          <a:xfrm>
            <a:off x="2098920" y="2690984"/>
            <a:ext cx="5234194" cy="39217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3801" rIns="0" bIns="0" rtlCol="0">
            <a:spAutoFit/>
          </a:bodyPr>
          <a:lstStyle/>
          <a:p>
            <a:pPr marL="2311400" marR="5080" indent="-1497330">
              <a:lnSpc>
                <a:spcPct val="100000"/>
              </a:lnSpc>
              <a:spcBef>
                <a:spcPts val="100"/>
              </a:spcBef>
            </a:pPr>
            <a:r>
              <a:rPr sz="4800" spc="-20" dirty="0"/>
              <a:t>Default </a:t>
            </a:r>
            <a:r>
              <a:rPr sz="4800" spc="-10" dirty="0"/>
              <a:t>in </a:t>
            </a:r>
            <a:r>
              <a:rPr sz="4800" dirty="0"/>
              <a:t>holding </a:t>
            </a:r>
            <a:r>
              <a:rPr sz="4800" spc="-30" dirty="0"/>
              <a:t>EGM  </a:t>
            </a:r>
            <a:r>
              <a:rPr sz="4800" dirty="0"/>
              <a:t>(Section</a:t>
            </a:r>
            <a:r>
              <a:rPr sz="4800" spc="-10" dirty="0"/>
              <a:t> </a:t>
            </a:r>
            <a:r>
              <a:rPr sz="4800" dirty="0"/>
              <a:t>99)</a:t>
            </a:r>
            <a:endParaRPr sz="4800"/>
          </a:p>
        </p:txBody>
      </p:sp>
      <p:sp>
        <p:nvSpPr>
          <p:cNvPr id="3" name="object 3"/>
          <p:cNvSpPr txBox="1"/>
          <p:nvPr/>
        </p:nvSpPr>
        <p:spPr>
          <a:xfrm>
            <a:off x="535940" y="1910537"/>
            <a:ext cx="7867015" cy="3538854"/>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5" dirty="0">
                <a:latin typeface="Calibri"/>
                <a:cs typeface="Calibri"/>
              </a:rPr>
              <a:t>The </a:t>
            </a:r>
            <a:r>
              <a:rPr sz="3200" spc="-15" dirty="0">
                <a:latin typeface="Calibri"/>
                <a:cs typeface="Calibri"/>
              </a:rPr>
              <a:t>failure </a:t>
            </a:r>
            <a:r>
              <a:rPr sz="3200" spc="-20" dirty="0">
                <a:latin typeface="Calibri"/>
                <a:cs typeface="Calibri"/>
              </a:rPr>
              <a:t>to </a:t>
            </a:r>
            <a:r>
              <a:rPr sz="3200" spc="-5" dirty="0">
                <a:latin typeface="Calibri"/>
                <a:cs typeface="Calibri"/>
              </a:rPr>
              <a:t>call </a:t>
            </a:r>
            <a:r>
              <a:rPr sz="3200" dirty="0">
                <a:latin typeface="Calibri"/>
                <a:cs typeface="Calibri"/>
              </a:rPr>
              <a:t>this meeting is </a:t>
            </a:r>
            <a:r>
              <a:rPr sz="3200" spc="5" dirty="0">
                <a:latin typeface="Calibri"/>
                <a:cs typeface="Calibri"/>
              </a:rPr>
              <a:t>an </a:t>
            </a:r>
            <a:r>
              <a:rPr sz="3200" spc="-15" dirty="0">
                <a:latin typeface="Calibri"/>
                <a:cs typeface="Calibri"/>
              </a:rPr>
              <a:t>offence  </a:t>
            </a:r>
            <a:r>
              <a:rPr sz="3200" spc="-5" dirty="0">
                <a:latin typeface="Calibri"/>
                <a:cs typeface="Calibri"/>
              </a:rPr>
              <a:t>punishable </a:t>
            </a:r>
            <a:r>
              <a:rPr sz="3200" dirty="0">
                <a:latin typeface="Calibri"/>
                <a:cs typeface="Calibri"/>
              </a:rPr>
              <a:t>with </a:t>
            </a:r>
            <a:r>
              <a:rPr sz="3200" spc="-5" dirty="0">
                <a:latin typeface="Calibri"/>
                <a:cs typeface="Calibri"/>
              </a:rPr>
              <a:t>fine, </a:t>
            </a:r>
            <a:r>
              <a:rPr sz="3200" dirty="0">
                <a:latin typeface="Calibri"/>
                <a:cs typeface="Calibri"/>
              </a:rPr>
              <a:t>which </a:t>
            </a:r>
            <a:r>
              <a:rPr sz="3200" spc="-20" dirty="0">
                <a:latin typeface="Calibri"/>
                <a:cs typeface="Calibri"/>
              </a:rPr>
              <a:t>may </a:t>
            </a:r>
            <a:r>
              <a:rPr sz="3200" spc="-10" dirty="0">
                <a:latin typeface="Calibri"/>
                <a:cs typeface="Calibri"/>
              </a:rPr>
              <a:t>extend </a:t>
            </a:r>
            <a:r>
              <a:rPr sz="3200" spc="-20" dirty="0">
                <a:latin typeface="Calibri"/>
                <a:cs typeface="Calibri"/>
              </a:rPr>
              <a:t>to  </a:t>
            </a:r>
            <a:r>
              <a:rPr sz="3200" spc="-5" dirty="0">
                <a:latin typeface="Calibri"/>
                <a:cs typeface="Calibri"/>
              </a:rPr>
              <a:t>Rs.1,00,000/- on </a:t>
            </a:r>
            <a:r>
              <a:rPr sz="3200" dirty="0">
                <a:latin typeface="Calibri"/>
                <a:cs typeface="Calibri"/>
              </a:rPr>
              <a:t>the </a:t>
            </a:r>
            <a:r>
              <a:rPr sz="3200" spc="-15" dirty="0">
                <a:latin typeface="Calibri"/>
                <a:cs typeface="Calibri"/>
              </a:rPr>
              <a:t>company </a:t>
            </a:r>
            <a:r>
              <a:rPr sz="3200" dirty="0">
                <a:latin typeface="Calibri"/>
                <a:cs typeface="Calibri"/>
              </a:rPr>
              <a:t>&amp; </a:t>
            </a:r>
            <a:r>
              <a:rPr sz="3200" spc="-10" dirty="0">
                <a:latin typeface="Calibri"/>
                <a:cs typeface="Calibri"/>
              </a:rPr>
              <a:t>every officer  </a:t>
            </a:r>
            <a:r>
              <a:rPr sz="3200" dirty="0">
                <a:latin typeface="Calibri"/>
                <a:cs typeface="Calibri"/>
              </a:rPr>
              <a:t>of the</a:t>
            </a:r>
            <a:r>
              <a:rPr sz="3200" spc="-10" dirty="0">
                <a:latin typeface="Calibri"/>
                <a:cs typeface="Calibri"/>
              </a:rPr>
              <a:t> </a:t>
            </a:r>
            <a:r>
              <a:rPr sz="3200" spc="-40" dirty="0">
                <a:latin typeface="Calibri"/>
                <a:cs typeface="Calibri"/>
              </a:rPr>
              <a:t>company.</a:t>
            </a:r>
            <a:endParaRPr sz="3200">
              <a:latin typeface="Calibri"/>
              <a:cs typeface="Calibri"/>
            </a:endParaRPr>
          </a:p>
          <a:p>
            <a:pPr marL="355600" marR="95250" indent="-342900" algn="just">
              <a:lnSpc>
                <a:spcPct val="100000"/>
              </a:lnSpc>
              <a:spcBef>
                <a:spcPts val="775"/>
              </a:spcBef>
              <a:buFont typeface="Arial"/>
              <a:buChar char="•"/>
              <a:tabLst>
                <a:tab pos="355600" algn="l"/>
              </a:tabLst>
            </a:pPr>
            <a:r>
              <a:rPr sz="3200" dirty="0">
                <a:latin typeface="Calibri"/>
                <a:cs typeface="Calibri"/>
              </a:rPr>
              <a:t>In </a:t>
            </a:r>
            <a:r>
              <a:rPr sz="3200" spc="-5" dirty="0">
                <a:latin typeface="Calibri"/>
                <a:cs typeface="Calibri"/>
              </a:rPr>
              <a:t>case of continuing </a:t>
            </a:r>
            <a:r>
              <a:rPr sz="3200" spc="-15" dirty="0">
                <a:latin typeface="Calibri"/>
                <a:cs typeface="Calibri"/>
              </a:rPr>
              <a:t>default </a:t>
            </a:r>
            <a:r>
              <a:rPr sz="3200" dirty="0">
                <a:latin typeface="Calibri"/>
                <a:cs typeface="Calibri"/>
              </a:rPr>
              <a:t>, </a:t>
            </a:r>
            <a:r>
              <a:rPr sz="3200" spc="-10" dirty="0">
                <a:latin typeface="Calibri"/>
                <a:cs typeface="Calibri"/>
              </a:rPr>
              <a:t>there </a:t>
            </a:r>
            <a:r>
              <a:rPr sz="3200" spc="-5" dirty="0">
                <a:latin typeface="Calibri"/>
                <a:cs typeface="Calibri"/>
              </a:rPr>
              <a:t>can be </a:t>
            </a:r>
            <a:r>
              <a:rPr sz="3200" dirty="0">
                <a:latin typeface="Calibri"/>
                <a:cs typeface="Calibri"/>
              </a:rPr>
              <a:t>a  </a:t>
            </a:r>
            <a:r>
              <a:rPr sz="3200" spc="-5" dirty="0">
                <a:latin typeface="Calibri"/>
                <a:cs typeface="Calibri"/>
              </a:rPr>
              <a:t>further fine, </a:t>
            </a:r>
            <a:r>
              <a:rPr sz="3200" dirty="0">
                <a:latin typeface="Calibri"/>
                <a:cs typeface="Calibri"/>
              </a:rPr>
              <a:t>which </a:t>
            </a:r>
            <a:r>
              <a:rPr sz="3200" spc="-20" dirty="0">
                <a:latin typeface="Calibri"/>
                <a:cs typeface="Calibri"/>
              </a:rPr>
              <a:t>may </a:t>
            </a:r>
            <a:r>
              <a:rPr sz="3200" spc="-10" dirty="0">
                <a:latin typeface="Calibri"/>
                <a:cs typeface="Calibri"/>
              </a:rPr>
              <a:t>extend </a:t>
            </a:r>
            <a:r>
              <a:rPr sz="3200" spc="-20" dirty="0">
                <a:latin typeface="Calibri"/>
                <a:cs typeface="Calibri"/>
              </a:rPr>
              <a:t>to </a:t>
            </a:r>
            <a:r>
              <a:rPr sz="3200" dirty="0">
                <a:latin typeface="Calibri"/>
                <a:cs typeface="Calibri"/>
              </a:rPr>
              <a:t>Rs. </a:t>
            </a:r>
            <a:r>
              <a:rPr sz="3200" spc="-10" dirty="0">
                <a:latin typeface="Calibri"/>
                <a:cs typeface="Calibri"/>
              </a:rPr>
              <a:t>5,000/-  </a:t>
            </a:r>
            <a:r>
              <a:rPr sz="3200" spc="-30" dirty="0">
                <a:latin typeface="Calibri"/>
                <a:cs typeface="Calibri"/>
              </a:rPr>
              <a:t>for </a:t>
            </a:r>
            <a:r>
              <a:rPr sz="3200" spc="-15" dirty="0">
                <a:latin typeface="Calibri"/>
                <a:cs typeface="Calibri"/>
              </a:rPr>
              <a:t>everyday </a:t>
            </a:r>
            <a:r>
              <a:rPr sz="3200" dirty="0">
                <a:latin typeface="Calibri"/>
                <a:cs typeface="Calibri"/>
              </a:rPr>
              <a:t>of</a:t>
            </a:r>
            <a:r>
              <a:rPr sz="3200" spc="25" dirty="0">
                <a:latin typeface="Calibri"/>
                <a:cs typeface="Calibri"/>
              </a:rPr>
              <a:t> </a:t>
            </a:r>
            <a:r>
              <a:rPr sz="3200" spc="-10" dirty="0">
                <a:latin typeface="Calibri"/>
                <a:cs typeface="Calibri"/>
              </a:rPr>
              <a:t>default.</a:t>
            </a:r>
            <a:endParaRPr sz="32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1402" y="378078"/>
            <a:ext cx="6922770" cy="848360"/>
          </a:xfrm>
          <a:prstGeom prst="rect">
            <a:avLst/>
          </a:prstGeom>
        </p:spPr>
        <p:txBody>
          <a:bodyPr vert="horz" wrap="square" lIns="0" tIns="12700" rIns="0" bIns="0" rtlCol="0">
            <a:spAutoFit/>
          </a:bodyPr>
          <a:lstStyle/>
          <a:p>
            <a:pPr marL="12700">
              <a:lnSpc>
                <a:spcPct val="100000"/>
              </a:lnSpc>
              <a:spcBef>
                <a:spcPts val="100"/>
              </a:spcBef>
            </a:pPr>
            <a:r>
              <a:rPr sz="5400" spc="-15" dirty="0"/>
              <a:t>Important </a:t>
            </a:r>
            <a:r>
              <a:rPr sz="5400" spc="-5" dirty="0"/>
              <a:t>Cases </a:t>
            </a:r>
            <a:r>
              <a:rPr sz="5400" dirty="0"/>
              <a:t>of</a:t>
            </a:r>
            <a:r>
              <a:rPr sz="5400" spc="-50" dirty="0"/>
              <a:t> </a:t>
            </a:r>
            <a:r>
              <a:rPr sz="5400" spc="-30" dirty="0"/>
              <a:t>EGM</a:t>
            </a:r>
            <a:endParaRPr sz="5400"/>
          </a:p>
        </p:txBody>
      </p:sp>
      <p:sp>
        <p:nvSpPr>
          <p:cNvPr id="3" name="object 3"/>
          <p:cNvSpPr txBox="1"/>
          <p:nvPr/>
        </p:nvSpPr>
        <p:spPr>
          <a:xfrm>
            <a:off x="535940" y="1591183"/>
            <a:ext cx="8073390" cy="359854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b="1" spc="-15" dirty="0">
                <a:latin typeface="Calibri"/>
                <a:cs typeface="Calibri"/>
              </a:rPr>
              <a:t>A.D. </a:t>
            </a:r>
            <a:r>
              <a:rPr sz="2400" b="1" spc="-5" dirty="0">
                <a:latin typeface="Calibri"/>
                <a:cs typeface="Calibri"/>
              </a:rPr>
              <a:t>Chaudhary </a:t>
            </a:r>
            <a:r>
              <a:rPr sz="2400" b="1" spc="-85" dirty="0">
                <a:latin typeface="Calibri"/>
                <a:cs typeface="Calibri"/>
              </a:rPr>
              <a:t>v. </a:t>
            </a:r>
            <a:r>
              <a:rPr sz="2400" b="1" spc="-10" dirty="0">
                <a:latin typeface="Calibri"/>
                <a:cs typeface="Calibri"/>
              </a:rPr>
              <a:t>Mysore </a:t>
            </a:r>
            <a:r>
              <a:rPr sz="2400" b="1" spc="-15" dirty="0">
                <a:latin typeface="Calibri"/>
                <a:cs typeface="Calibri"/>
              </a:rPr>
              <a:t>Paper </a:t>
            </a:r>
            <a:r>
              <a:rPr sz="2400" b="1" dirty="0">
                <a:latin typeface="Calibri"/>
                <a:cs typeface="Calibri"/>
              </a:rPr>
              <a:t>Mills</a:t>
            </a:r>
            <a:r>
              <a:rPr sz="2400" b="1" spc="110" dirty="0">
                <a:latin typeface="Calibri"/>
                <a:cs typeface="Calibri"/>
              </a:rPr>
              <a:t> </a:t>
            </a:r>
            <a:r>
              <a:rPr sz="2400" b="1" spc="-15" dirty="0">
                <a:latin typeface="Calibri"/>
                <a:cs typeface="Calibri"/>
              </a:rPr>
              <a:t>Ltd.:</a:t>
            </a:r>
            <a:endParaRPr sz="2400">
              <a:latin typeface="Calibri"/>
              <a:cs typeface="Calibri"/>
            </a:endParaRPr>
          </a:p>
          <a:p>
            <a:pPr marL="355600" marR="601345" indent="13335">
              <a:lnSpc>
                <a:spcPts val="1730"/>
              </a:lnSpc>
              <a:spcBef>
                <a:spcPts val="439"/>
              </a:spcBef>
            </a:pPr>
            <a:r>
              <a:rPr sz="1800" dirty="0">
                <a:latin typeface="Calibri"/>
                <a:cs typeface="Calibri"/>
              </a:rPr>
              <a:t>It </a:t>
            </a:r>
            <a:r>
              <a:rPr sz="1800" spc="-10" dirty="0">
                <a:latin typeface="Calibri"/>
                <a:cs typeface="Calibri"/>
              </a:rPr>
              <a:t>was </a:t>
            </a:r>
            <a:r>
              <a:rPr sz="1800" spc="-5" dirty="0">
                <a:latin typeface="Calibri"/>
                <a:cs typeface="Calibri"/>
              </a:rPr>
              <a:t>held </a:t>
            </a:r>
            <a:r>
              <a:rPr sz="1800" dirty="0">
                <a:latin typeface="Calibri"/>
                <a:cs typeface="Calibri"/>
              </a:rPr>
              <a:t>that the BOD </a:t>
            </a:r>
            <a:r>
              <a:rPr sz="1800" spc="-5" dirty="0">
                <a:latin typeface="Calibri"/>
                <a:cs typeface="Calibri"/>
              </a:rPr>
              <a:t>is right in refusing </a:t>
            </a:r>
            <a:r>
              <a:rPr sz="1800" spc="-10" dirty="0">
                <a:latin typeface="Calibri"/>
                <a:cs typeface="Calibri"/>
              </a:rPr>
              <a:t>to </a:t>
            </a:r>
            <a:r>
              <a:rPr sz="1800" spc="-5" dirty="0">
                <a:latin typeface="Calibri"/>
                <a:cs typeface="Calibri"/>
              </a:rPr>
              <a:t>call </a:t>
            </a:r>
            <a:r>
              <a:rPr sz="1800" dirty="0">
                <a:latin typeface="Calibri"/>
                <a:cs typeface="Calibri"/>
              </a:rPr>
              <a:t>&amp; </a:t>
            </a:r>
            <a:r>
              <a:rPr sz="1800" spc="-5" dirty="0">
                <a:latin typeface="Calibri"/>
                <a:cs typeface="Calibri"/>
              </a:rPr>
              <a:t>hold </a:t>
            </a:r>
            <a:r>
              <a:rPr sz="1800" dirty="0">
                <a:latin typeface="Calibri"/>
                <a:cs typeface="Calibri"/>
              </a:rPr>
              <a:t>an </a:t>
            </a:r>
            <a:r>
              <a:rPr sz="1800" spc="-10" dirty="0">
                <a:latin typeface="Calibri"/>
                <a:cs typeface="Calibri"/>
              </a:rPr>
              <a:t>EGM </a:t>
            </a:r>
            <a:r>
              <a:rPr sz="1800" spc="-5" dirty="0">
                <a:latin typeface="Calibri"/>
                <a:cs typeface="Calibri"/>
              </a:rPr>
              <a:t>on </a:t>
            </a:r>
            <a:r>
              <a:rPr sz="1800" dirty="0">
                <a:latin typeface="Calibri"/>
                <a:cs typeface="Calibri"/>
              </a:rPr>
              <a:t>the  </a:t>
            </a:r>
            <a:r>
              <a:rPr sz="1800" spc="-5" dirty="0">
                <a:latin typeface="Calibri"/>
                <a:cs typeface="Calibri"/>
              </a:rPr>
              <a:t>requisition of members where there is </a:t>
            </a:r>
            <a:r>
              <a:rPr sz="1800" dirty="0">
                <a:latin typeface="Calibri"/>
                <a:cs typeface="Calibri"/>
              </a:rPr>
              <a:t>an </a:t>
            </a:r>
            <a:r>
              <a:rPr sz="1800" spc="-10" dirty="0">
                <a:latin typeface="Calibri"/>
                <a:cs typeface="Calibri"/>
              </a:rPr>
              <a:t>order </a:t>
            </a:r>
            <a:r>
              <a:rPr sz="1800" spc="-5" dirty="0">
                <a:latin typeface="Calibri"/>
                <a:cs typeface="Calibri"/>
              </a:rPr>
              <a:t>of injunction, </a:t>
            </a:r>
            <a:r>
              <a:rPr sz="1800" spc="-10" dirty="0">
                <a:latin typeface="Calibri"/>
                <a:cs typeface="Calibri"/>
              </a:rPr>
              <a:t>restraining </a:t>
            </a:r>
            <a:r>
              <a:rPr sz="1800" dirty="0">
                <a:latin typeface="Calibri"/>
                <a:cs typeface="Calibri"/>
              </a:rPr>
              <a:t>the  </a:t>
            </a:r>
            <a:r>
              <a:rPr sz="1800" spc="-10" dirty="0">
                <a:latin typeface="Calibri"/>
                <a:cs typeface="Calibri"/>
              </a:rPr>
              <a:t>company from </a:t>
            </a:r>
            <a:r>
              <a:rPr sz="1800" spc="-5" dirty="0">
                <a:latin typeface="Calibri"/>
                <a:cs typeface="Calibri"/>
              </a:rPr>
              <a:t>holding </a:t>
            </a:r>
            <a:r>
              <a:rPr sz="1800" spc="-10" dirty="0">
                <a:latin typeface="Calibri"/>
                <a:cs typeface="Calibri"/>
              </a:rPr>
              <a:t>any </a:t>
            </a:r>
            <a:r>
              <a:rPr sz="1800" spc="-5" dirty="0">
                <a:latin typeface="Calibri"/>
                <a:cs typeface="Calibri"/>
              </a:rPr>
              <a:t>meeting is </a:t>
            </a:r>
            <a:r>
              <a:rPr sz="1800" dirty="0">
                <a:latin typeface="Calibri"/>
                <a:cs typeface="Calibri"/>
              </a:rPr>
              <a:t>in</a:t>
            </a:r>
            <a:r>
              <a:rPr sz="1800" spc="120" dirty="0">
                <a:latin typeface="Calibri"/>
                <a:cs typeface="Calibri"/>
              </a:rPr>
              <a:t> </a:t>
            </a:r>
            <a:r>
              <a:rPr sz="1800" spc="-15" dirty="0">
                <a:latin typeface="Calibri"/>
                <a:cs typeface="Calibri"/>
              </a:rPr>
              <a:t>force.</a:t>
            </a:r>
            <a:endParaRPr sz="1800">
              <a:latin typeface="Calibri"/>
              <a:cs typeface="Calibri"/>
            </a:endParaRPr>
          </a:p>
          <a:p>
            <a:pPr marL="355600" indent="-342900">
              <a:lnSpc>
                <a:spcPct val="100000"/>
              </a:lnSpc>
              <a:spcBef>
                <a:spcPts val="1560"/>
              </a:spcBef>
              <a:buFont typeface="Arial"/>
              <a:buChar char="•"/>
              <a:tabLst>
                <a:tab pos="354965" algn="l"/>
                <a:tab pos="355600" algn="l"/>
              </a:tabLst>
            </a:pPr>
            <a:r>
              <a:rPr sz="2000" b="1" dirty="0">
                <a:latin typeface="Calibri"/>
                <a:cs typeface="Calibri"/>
              </a:rPr>
              <a:t>LIC of India </a:t>
            </a:r>
            <a:r>
              <a:rPr sz="2000" b="1" spc="-75" dirty="0">
                <a:latin typeface="Calibri"/>
                <a:cs typeface="Calibri"/>
              </a:rPr>
              <a:t>v. </a:t>
            </a:r>
            <a:r>
              <a:rPr sz="2000" b="1" dirty="0">
                <a:latin typeface="Calibri"/>
                <a:cs typeface="Calibri"/>
              </a:rPr>
              <a:t>Escorts </a:t>
            </a:r>
            <a:r>
              <a:rPr sz="2000" b="1" spc="-15" dirty="0">
                <a:latin typeface="Calibri"/>
                <a:cs typeface="Calibri"/>
              </a:rPr>
              <a:t>Ltd </a:t>
            </a:r>
            <a:r>
              <a:rPr sz="2000" b="1" dirty="0">
                <a:latin typeface="Calibri"/>
                <a:cs typeface="Calibri"/>
              </a:rPr>
              <a:t>.</a:t>
            </a:r>
            <a:r>
              <a:rPr sz="2000" b="1" spc="30" dirty="0">
                <a:latin typeface="Calibri"/>
                <a:cs typeface="Calibri"/>
              </a:rPr>
              <a:t> </a:t>
            </a:r>
            <a:r>
              <a:rPr sz="2000" b="1" dirty="0">
                <a:latin typeface="Calibri"/>
                <a:cs typeface="Calibri"/>
              </a:rPr>
              <a:t>(1986)</a:t>
            </a:r>
            <a:endParaRPr sz="2000">
              <a:latin typeface="Calibri"/>
              <a:cs typeface="Calibri"/>
            </a:endParaRPr>
          </a:p>
          <a:p>
            <a:pPr marL="355600" marR="26670" indent="77470">
              <a:lnSpc>
                <a:spcPct val="80000"/>
              </a:lnSpc>
              <a:spcBef>
                <a:spcPts val="459"/>
              </a:spcBef>
            </a:pPr>
            <a:r>
              <a:rPr sz="1900" b="1" spc="-5" dirty="0">
                <a:latin typeface="Calibri"/>
                <a:cs typeface="Calibri"/>
              </a:rPr>
              <a:t>I</a:t>
            </a:r>
            <a:r>
              <a:rPr sz="1900" spc="-5" dirty="0">
                <a:latin typeface="Calibri"/>
                <a:cs typeface="Calibri"/>
              </a:rPr>
              <a:t>t </a:t>
            </a:r>
            <a:r>
              <a:rPr sz="1900" spc="-10" dirty="0">
                <a:latin typeface="Calibri"/>
                <a:cs typeface="Calibri"/>
              </a:rPr>
              <a:t>was </a:t>
            </a:r>
            <a:r>
              <a:rPr sz="1900" spc="-5" dirty="0">
                <a:latin typeface="Calibri"/>
                <a:cs typeface="Calibri"/>
              </a:rPr>
              <a:t>held that as </a:t>
            </a:r>
            <a:r>
              <a:rPr sz="1900" spc="-10" dirty="0">
                <a:latin typeface="Calibri"/>
                <a:cs typeface="Calibri"/>
              </a:rPr>
              <a:t>every </a:t>
            </a:r>
            <a:r>
              <a:rPr sz="1900" spc="-5" dirty="0">
                <a:latin typeface="Calibri"/>
                <a:cs typeface="Calibri"/>
              </a:rPr>
              <a:t>shareholder </a:t>
            </a:r>
            <a:r>
              <a:rPr sz="1900" spc="-10" dirty="0">
                <a:latin typeface="Calibri"/>
                <a:cs typeface="Calibri"/>
              </a:rPr>
              <a:t>has </a:t>
            </a:r>
            <a:r>
              <a:rPr sz="1900" spc="-5" dirty="0">
                <a:latin typeface="Calibri"/>
                <a:cs typeface="Calibri"/>
              </a:rPr>
              <a:t>a </a:t>
            </a:r>
            <a:r>
              <a:rPr sz="1900" spc="-10" dirty="0">
                <a:latin typeface="Calibri"/>
                <a:cs typeface="Calibri"/>
              </a:rPr>
              <a:t>right </a:t>
            </a:r>
            <a:r>
              <a:rPr sz="1900" spc="-15" dirty="0">
                <a:latin typeface="Calibri"/>
                <a:cs typeface="Calibri"/>
              </a:rPr>
              <a:t>to </a:t>
            </a:r>
            <a:r>
              <a:rPr sz="1900" spc="-5" dirty="0">
                <a:latin typeface="Calibri"/>
                <a:cs typeface="Calibri"/>
              </a:rPr>
              <a:t>requisition an </a:t>
            </a:r>
            <a:r>
              <a:rPr sz="1900" spc="-15" dirty="0">
                <a:latin typeface="Calibri"/>
                <a:cs typeface="Calibri"/>
              </a:rPr>
              <a:t>EGM </a:t>
            </a:r>
            <a:r>
              <a:rPr sz="1900" spc="-5" dirty="0">
                <a:latin typeface="Calibri"/>
                <a:cs typeface="Calibri"/>
              </a:rPr>
              <a:t>, so </a:t>
            </a:r>
            <a:r>
              <a:rPr sz="1900" spc="-10" dirty="0">
                <a:latin typeface="Calibri"/>
                <a:cs typeface="Calibri"/>
              </a:rPr>
              <a:t>he  cannot </a:t>
            </a:r>
            <a:r>
              <a:rPr sz="1900" spc="-5" dirty="0">
                <a:latin typeface="Calibri"/>
                <a:cs typeface="Calibri"/>
              </a:rPr>
              <a:t>be </a:t>
            </a:r>
            <a:r>
              <a:rPr sz="1900" spc="-10" dirty="0">
                <a:latin typeface="Calibri"/>
                <a:cs typeface="Calibri"/>
              </a:rPr>
              <a:t>restrained </a:t>
            </a:r>
            <a:r>
              <a:rPr sz="1900" spc="-15" dirty="0">
                <a:latin typeface="Calibri"/>
                <a:cs typeface="Calibri"/>
              </a:rPr>
              <a:t>from </a:t>
            </a:r>
            <a:r>
              <a:rPr sz="1900" spc="-5" dirty="0">
                <a:latin typeface="Calibri"/>
                <a:cs typeface="Calibri"/>
              </a:rPr>
              <a:t>requisitioning an </a:t>
            </a:r>
            <a:r>
              <a:rPr sz="1900" spc="-15" dirty="0">
                <a:latin typeface="Calibri"/>
                <a:cs typeface="Calibri"/>
              </a:rPr>
              <a:t>EGM </a:t>
            </a:r>
            <a:r>
              <a:rPr sz="1900" spc="-5" dirty="0">
                <a:latin typeface="Calibri"/>
                <a:cs typeface="Calibri"/>
              </a:rPr>
              <a:t>&amp; he is </a:t>
            </a:r>
            <a:r>
              <a:rPr sz="1900" spc="-10" dirty="0">
                <a:latin typeface="Calibri"/>
                <a:cs typeface="Calibri"/>
              </a:rPr>
              <a:t>not bound </a:t>
            </a:r>
            <a:r>
              <a:rPr sz="1900" spc="-15" dirty="0">
                <a:latin typeface="Calibri"/>
                <a:cs typeface="Calibri"/>
              </a:rPr>
              <a:t>to </a:t>
            </a:r>
            <a:r>
              <a:rPr sz="1900" spc="-5" dirty="0">
                <a:latin typeface="Calibri"/>
                <a:cs typeface="Calibri"/>
              </a:rPr>
              <a:t>disclose  the </a:t>
            </a:r>
            <a:r>
              <a:rPr sz="1900" spc="-10" dirty="0">
                <a:latin typeface="Calibri"/>
                <a:cs typeface="Calibri"/>
              </a:rPr>
              <a:t>reasons </a:t>
            </a:r>
            <a:r>
              <a:rPr sz="1900" spc="-20" dirty="0">
                <a:latin typeface="Calibri"/>
                <a:cs typeface="Calibri"/>
              </a:rPr>
              <a:t>for </a:t>
            </a:r>
            <a:r>
              <a:rPr sz="1900" spc="-5" dirty="0">
                <a:latin typeface="Calibri"/>
                <a:cs typeface="Calibri"/>
              </a:rPr>
              <a:t>the </a:t>
            </a:r>
            <a:r>
              <a:rPr sz="1900" spc="-15" dirty="0">
                <a:latin typeface="Calibri"/>
                <a:cs typeface="Calibri"/>
              </a:rPr>
              <a:t>removal </a:t>
            </a:r>
            <a:r>
              <a:rPr sz="1900" spc="-10" dirty="0">
                <a:latin typeface="Calibri"/>
                <a:cs typeface="Calibri"/>
              </a:rPr>
              <a:t>where </a:t>
            </a:r>
            <a:r>
              <a:rPr sz="1900" spc="-5" dirty="0">
                <a:latin typeface="Calibri"/>
                <a:cs typeface="Calibri"/>
              </a:rPr>
              <a:t>the meeting </a:t>
            </a:r>
            <a:r>
              <a:rPr sz="1900" spc="-10" dirty="0">
                <a:latin typeface="Calibri"/>
                <a:cs typeface="Calibri"/>
              </a:rPr>
              <a:t>get </a:t>
            </a:r>
            <a:r>
              <a:rPr sz="1900" spc="-5" dirty="0">
                <a:latin typeface="Calibri"/>
                <a:cs typeface="Calibri"/>
              </a:rPr>
              <a:t>held </a:t>
            </a:r>
            <a:r>
              <a:rPr sz="1900" spc="-15" dirty="0">
                <a:latin typeface="Calibri"/>
                <a:cs typeface="Calibri"/>
              </a:rPr>
              <a:t>for </a:t>
            </a:r>
            <a:r>
              <a:rPr sz="1900" spc="-5" dirty="0">
                <a:latin typeface="Calibri"/>
                <a:cs typeface="Calibri"/>
              </a:rPr>
              <a:t>the purpose </a:t>
            </a:r>
            <a:r>
              <a:rPr sz="1900" spc="-10" dirty="0">
                <a:latin typeface="Calibri"/>
                <a:cs typeface="Calibri"/>
              </a:rPr>
              <a:t>of  removing </a:t>
            </a:r>
            <a:r>
              <a:rPr sz="1900" spc="-5" dirty="0">
                <a:latin typeface="Calibri"/>
                <a:cs typeface="Calibri"/>
              </a:rPr>
              <a:t>bunch of</a:t>
            </a:r>
            <a:r>
              <a:rPr sz="1900" spc="40" dirty="0">
                <a:latin typeface="Calibri"/>
                <a:cs typeface="Calibri"/>
              </a:rPr>
              <a:t> </a:t>
            </a:r>
            <a:r>
              <a:rPr sz="1900" spc="-15" dirty="0">
                <a:latin typeface="Calibri"/>
                <a:cs typeface="Calibri"/>
              </a:rPr>
              <a:t>directors</a:t>
            </a:r>
            <a:endParaRPr sz="1900">
              <a:latin typeface="Calibri"/>
              <a:cs typeface="Calibri"/>
            </a:endParaRPr>
          </a:p>
          <a:p>
            <a:pPr>
              <a:lnSpc>
                <a:spcPct val="100000"/>
              </a:lnSpc>
              <a:spcBef>
                <a:spcPts val="20"/>
              </a:spcBef>
            </a:pPr>
            <a:endParaRPr sz="1800">
              <a:latin typeface="Times New Roman"/>
              <a:cs typeface="Times New Roman"/>
            </a:endParaRPr>
          </a:p>
          <a:p>
            <a:pPr marL="355600" marR="5080" indent="-342900">
              <a:lnSpc>
                <a:spcPct val="81100"/>
              </a:lnSpc>
              <a:buFont typeface="Arial"/>
              <a:buChar char="•"/>
              <a:tabLst>
                <a:tab pos="354965" algn="l"/>
                <a:tab pos="355600" algn="l"/>
                <a:tab pos="4286250" algn="l"/>
              </a:tabLst>
            </a:pPr>
            <a:r>
              <a:rPr sz="2400" b="1" spc="-10" dirty="0">
                <a:latin typeface="Calibri"/>
                <a:cs typeface="Calibri"/>
              </a:rPr>
              <a:t>Metal </a:t>
            </a:r>
            <a:r>
              <a:rPr sz="2400" b="1" spc="-15" dirty="0">
                <a:latin typeface="Calibri"/>
                <a:cs typeface="Calibri"/>
              </a:rPr>
              <a:t>box </a:t>
            </a:r>
            <a:r>
              <a:rPr sz="2400" b="1" spc="-5" dirty="0">
                <a:latin typeface="Calibri"/>
                <a:cs typeface="Calibri"/>
              </a:rPr>
              <a:t>India </a:t>
            </a:r>
            <a:r>
              <a:rPr sz="2400" b="1" spc="-25" dirty="0">
                <a:latin typeface="Calibri"/>
                <a:cs typeface="Calibri"/>
              </a:rPr>
              <a:t>Ltd </a:t>
            </a:r>
            <a:r>
              <a:rPr sz="2400" b="1" dirty="0">
                <a:latin typeface="Calibri"/>
                <a:cs typeface="Calibri"/>
              </a:rPr>
              <a:t>,</a:t>
            </a:r>
            <a:r>
              <a:rPr sz="2400" b="1" spc="80" dirty="0">
                <a:latin typeface="Calibri"/>
                <a:cs typeface="Calibri"/>
              </a:rPr>
              <a:t> </a:t>
            </a:r>
            <a:r>
              <a:rPr sz="2400" b="1" spc="-10" dirty="0">
                <a:latin typeface="Calibri"/>
                <a:cs typeface="Calibri"/>
              </a:rPr>
              <a:t>re</a:t>
            </a:r>
            <a:r>
              <a:rPr sz="2400" b="1" dirty="0">
                <a:latin typeface="Calibri"/>
                <a:cs typeface="Calibri"/>
              </a:rPr>
              <a:t> </a:t>
            </a:r>
            <a:r>
              <a:rPr sz="2400" b="1" spc="-5" dirty="0">
                <a:latin typeface="Calibri"/>
                <a:cs typeface="Calibri"/>
              </a:rPr>
              <a:t>(2001)	</a:t>
            </a:r>
            <a:r>
              <a:rPr sz="2400" b="1" dirty="0">
                <a:latin typeface="Calibri"/>
                <a:cs typeface="Calibri"/>
              </a:rPr>
              <a:t>: </a:t>
            </a:r>
            <a:r>
              <a:rPr sz="1800" dirty="0">
                <a:latin typeface="Calibri"/>
                <a:cs typeface="Calibri"/>
              </a:rPr>
              <a:t>It </a:t>
            </a:r>
            <a:r>
              <a:rPr sz="1800" spc="-10" dirty="0">
                <a:latin typeface="Calibri"/>
                <a:cs typeface="Calibri"/>
              </a:rPr>
              <a:t>was </a:t>
            </a:r>
            <a:r>
              <a:rPr sz="1800" spc="-5" dirty="0">
                <a:latin typeface="Calibri"/>
                <a:cs typeface="Calibri"/>
              </a:rPr>
              <a:t>held </a:t>
            </a:r>
            <a:r>
              <a:rPr sz="1800" spc="-20" dirty="0">
                <a:latin typeface="Calibri"/>
                <a:cs typeface="Calibri"/>
              </a:rPr>
              <a:t>it’s </a:t>
            </a:r>
            <a:r>
              <a:rPr sz="1800" spc="-5" dirty="0">
                <a:latin typeface="Calibri"/>
                <a:cs typeface="Calibri"/>
              </a:rPr>
              <a:t>not </a:t>
            </a:r>
            <a:r>
              <a:rPr sz="1800" dirty="0">
                <a:latin typeface="Calibri"/>
                <a:cs typeface="Calibri"/>
              </a:rPr>
              <a:t>necessary </a:t>
            </a:r>
            <a:r>
              <a:rPr sz="1800" spc="-5" dirty="0">
                <a:latin typeface="Calibri"/>
                <a:cs typeface="Calibri"/>
              </a:rPr>
              <a:t>to </a:t>
            </a:r>
            <a:r>
              <a:rPr sz="1800" dirty="0">
                <a:latin typeface="Calibri"/>
                <a:cs typeface="Calibri"/>
              </a:rPr>
              <a:t>held  the </a:t>
            </a:r>
            <a:r>
              <a:rPr sz="1800" spc="-5" dirty="0">
                <a:latin typeface="Calibri"/>
                <a:cs typeface="Calibri"/>
              </a:rPr>
              <a:t>meeting at </a:t>
            </a:r>
            <a:r>
              <a:rPr sz="1800" dirty="0">
                <a:latin typeface="Calibri"/>
                <a:cs typeface="Calibri"/>
              </a:rPr>
              <a:t>the </a:t>
            </a:r>
            <a:r>
              <a:rPr sz="1800" spc="-10" dirty="0">
                <a:latin typeface="Calibri"/>
                <a:cs typeface="Calibri"/>
              </a:rPr>
              <a:t>registered </a:t>
            </a:r>
            <a:r>
              <a:rPr sz="1800" spc="-5" dirty="0">
                <a:latin typeface="Calibri"/>
                <a:cs typeface="Calibri"/>
              </a:rPr>
              <a:t>office </a:t>
            </a:r>
            <a:r>
              <a:rPr sz="1800" dirty="0">
                <a:latin typeface="Calibri"/>
                <a:cs typeface="Calibri"/>
              </a:rPr>
              <a:t>so </a:t>
            </a:r>
            <a:r>
              <a:rPr sz="1800" spc="-10" dirty="0">
                <a:latin typeface="Calibri"/>
                <a:cs typeface="Calibri"/>
              </a:rPr>
              <a:t>resolution </a:t>
            </a:r>
            <a:r>
              <a:rPr sz="1800" dirty="0">
                <a:latin typeface="Calibri"/>
                <a:cs typeface="Calibri"/>
              </a:rPr>
              <a:t>passed </a:t>
            </a:r>
            <a:r>
              <a:rPr sz="1800" spc="-5" dirty="0">
                <a:latin typeface="Calibri"/>
                <a:cs typeface="Calibri"/>
              </a:rPr>
              <a:t>at </a:t>
            </a:r>
            <a:r>
              <a:rPr sz="1800" dirty="0">
                <a:latin typeface="Calibri"/>
                <a:cs typeface="Calibri"/>
              </a:rPr>
              <a:t>such </a:t>
            </a:r>
            <a:r>
              <a:rPr sz="1800" spc="-5" dirty="0">
                <a:latin typeface="Calibri"/>
                <a:cs typeface="Calibri"/>
              </a:rPr>
              <a:t>meeting would </a:t>
            </a:r>
            <a:r>
              <a:rPr sz="1800" dirty="0">
                <a:latin typeface="Calibri"/>
                <a:cs typeface="Calibri"/>
              </a:rPr>
              <a:t>be  </a:t>
            </a:r>
            <a:r>
              <a:rPr sz="1800" spc="-5" dirty="0">
                <a:latin typeface="Calibri"/>
                <a:cs typeface="Calibri"/>
              </a:rPr>
              <a:t>equally </a:t>
            </a:r>
            <a:r>
              <a:rPr sz="1800" spc="-10" dirty="0">
                <a:latin typeface="Calibri"/>
                <a:cs typeface="Calibri"/>
              </a:rPr>
              <a:t>valid </a:t>
            </a:r>
            <a:r>
              <a:rPr sz="1800" dirty="0">
                <a:latin typeface="Calibri"/>
                <a:cs typeface="Calibri"/>
              </a:rPr>
              <a:t>as </a:t>
            </a:r>
            <a:r>
              <a:rPr sz="1800" spc="-5" dirty="0">
                <a:latin typeface="Calibri"/>
                <a:cs typeface="Calibri"/>
              </a:rPr>
              <a:t>it held at </a:t>
            </a:r>
            <a:r>
              <a:rPr sz="1800" spc="-10" dirty="0">
                <a:latin typeface="Calibri"/>
                <a:cs typeface="Calibri"/>
              </a:rPr>
              <a:t>registered</a:t>
            </a:r>
            <a:r>
              <a:rPr sz="1800" spc="75" dirty="0">
                <a:latin typeface="Calibri"/>
                <a:cs typeface="Calibri"/>
              </a:rPr>
              <a:t> </a:t>
            </a:r>
            <a:r>
              <a:rPr sz="1800" spc="-5" dirty="0">
                <a:latin typeface="Calibri"/>
                <a:cs typeface="Calibri"/>
              </a:rPr>
              <a:t>office.</a:t>
            </a:r>
            <a:endParaRPr sz="18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3352" y="378078"/>
            <a:ext cx="4257675" cy="848360"/>
          </a:xfrm>
          <a:prstGeom prst="rect">
            <a:avLst/>
          </a:prstGeom>
        </p:spPr>
        <p:txBody>
          <a:bodyPr vert="horz" wrap="square" lIns="0" tIns="12700" rIns="0" bIns="0" rtlCol="0">
            <a:spAutoFit/>
          </a:bodyPr>
          <a:lstStyle/>
          <a:p>
            <a:pPr marL="12700">
              <a:lnSpc>
                <a:spcPct val="100000"/>
              </a:lnSpc>
              <a:spcBef>
                <a:spcPts val="100"/>
              </a:spcBef>
            </a:pPr>
            <a:r>
              <a:rPr sz="5400" spc="-5" dirty="0"/>
              <a:t>Class</a:t>
            </a:r>
            <a:r>
              <a:rPr sz="5400" spc="-90" dirty="0"/>
              <a:t> </a:t>
            </a:r>
            <a:r>
              <a:rPr sz="5400" spc="-5" dirty="0"/>
              <a:t>Meetings</a:t>
            </a:r>
            <a:endParaRPr sz="5400"/>
          </a:p>
        </p:txBody>
      </p:sp>
      <p:sp>
        <p:nvSpPr>
          <p:cNvPr id="3" name="object 3"/>
          <p:cNvSpPr txBox="1">
            <a:spLocks noGrp="1"/>
          </p:cNvSpPr>
          <p:nvPr>
            <p:ph type="body" idx="1"/>
          </p:nvPr>
        </p:nvSpPr>
        <p:spPr>
          <a:prstGeom prst="rect">
            <a:avLst/>
          </a:prstGeom>
        </p:spPr>
        <p:txBody>
          <a:bodyPr vert="horz" wrap="square" lIns="0" tIns="259206" rIns="0" bIns="0" rtlCol="0">
            <a:spAutoFit/>
          </a:bodyPr>
          <a:lstStyle/>
          <a:p>
            <a:pPr marL="546735" marR="5080" indent="-342900">
              <a:lnSpc>
                <a:spcPct val="100000"/>
              </a:lnSpc>
              <a:spcBef>
                <a:spcPts val="105"/>
              </a:spcBef>
              <a:buFont typeface="Arial"/>
              <a:buChar char="•"/>
              <a:tabLst>
                <a:tab pos="546735" algn="l"/>
                <a:tab pos="547370" algn="l"/>
              </a:tabLst>
            </a:pPr>
            <a:r>
              <a:rPr sz="2000" dirty="0"/>
              <a:t>Besides the GMs, the articles </a:t>
            </a:r>
            <a:r>
              <a:rPr sz="2000" spc="-5" dirty="0"/>
              <a:t>of </a:t>
            </a:r>
            <a:r>
              <a:rPr sz="2000" dirty="0"/>
              <a:t>a </a:t>
            </a:r>
            <a:r>
              <a:rPr sz="2000" spc="-5" dirty="0"/>
              <a:t>company </a:t>
            </a:r>
            <a:r>
              <a:rPr sz="2000" spc="-15" dirty="0"/>
              <a:t>may </a:t>
            </a:r>
            <a:r>
              <a:rPr sz="2000" spc="-10" dirty="0"/>
              <a:t>provide </a:t>
            </a:r>
            <a:r>
              <a:rPr sz="2000" spc="-5" dirty="0"/>
              <a:t>that certain </a:t>
            </a:r>
            <a:r>
              <a:rPr sz="2000" spc="-15" dirty="0"/>
              <a:t>matters  </a:t>
            </a:r>
            <a:r>
              <a:rPr sz="2000" spc="-10" dirty="0"/>
              <a:t>affecting </a:t>
            </a:r>
            <a:r>
              <a:rPr sz="2000" dirty="0"/>
              <a:t>the </a:t>
            </a:r>
            <a:r>
              <a:rPr sz="2000" spc="-15" dirty="0"/>
              <a:t>interest </a:t>
            </a:r>
            <a:r>
              <a:rPr sz="2000" dirty="0"/>
              <a:t>of the </a:t>
            </a:r>
            <a:r>
              <a:rPr sz="2000" spc="-5" dirty="0"/>
              <a:t>holders </a:t>
            </a:r>
            <a:r>
              <a:rPr sz="2000" dirty="0"/>
              <a:t>of a particular class of </a:t>
            </a:r>
            <a:r>
              <a:rPr sz="2000" spc="-5" dirty="0"/>
              <a:t>shares shall be  </a:t>
            </a:r>
            <a:r>
              <a:rPr sz="2000" dirty="0"/>
              <a:t>subject </a:t>
            </a:r>
            <a:r>
              <a:rPr sz="2000" spc="-15" dirty="0"/>
              <a:t>to </a:t>
            </a:r>
            <a:r>
              <a:rPr sz="2000" dirty="0"/>
              <a:t>the </a:t>
            </a:r>
            <a:r>
              <a:rPr sz="2000" spc="-5" dirty="0"/>
              <a:t>consideration </a:t>
            </a:r>
            <a:r>
              <a:rPr sz="2000" dirty="0"/>
              <a:t>&amp; decision </a:t>
            </a:r>
            <a:r>
              <a:rPr sz="2000" spc="-5" dirty="0"/>
              <a:t>of </a:t>
            </a:r>
            <a:r>
              <a:rPr sz="2000" dirty="0"/>
              <a:t>a </a:t>
            </a:r>
            <a:r>
              <a:rPr sz="2000" spc="-5" dirty="0"/>
              <a:t>meeting of </a:t>
            </a:r>
            <a:r>
              <a:rPr sz="2000" dirty="0"/>
              <a:t>those </a:t>
            </a:r>
            <a:r>
              <a:rPr sz="2000" spc="-10" dirty="0"/>
              <a:t>holders </a:t>
            </a:r>
            <a:r>
              <a:rPr sz="2000" spc="-30" dirty="0"/>
              <a:t>only,  </a:t>
            </a:r>
            <a:r>
              <a:rPr sz="2000" dirty="0"/>
              <a:t>such meetings </a:t>
            </a:r>
            <a:r>
              <a:rPr sz="2000" spc="-10" dirty="0"/>
              <a:t>are </a:t>
            </a:r>
            <a:r>
              <a:rPr sz="2000" spc="-5" dirty="0"/>
              <a:t>called “Class</a:t>
            </a:r>
            <a:r>
              <a:rPr sz="2000" spc="30" dirty="0"/>
              <a:t> </a:t>
            </a:r>
            <a:r>
              <a:rPr sz="2000" dirty="0"/>
              <a:t>Meetings”</a:t>
            </a:r>
            <a:endParaRPr sz="2000"/>
          </a:p>
          <a:p>
            <a:pPr marL="546735" marR="659765" indent="-342900">
              <a:lnSpc>
                <a:spcPct val="100000"/>
              </a:lnSpc>
              <a:spcBef>
                <a:spcPts val="480"/>
              </a:spcBef>
              <a:buFont typeface="Arial"/>
              <a:buChar char="•"/>
              <a:tabLst>
                <a:tab pos="546735" algn="l"/>
                <a:tab pos="547370" algn="l"/>
              </a:tabLst>
            </a:pPr>
            <a:r>
              <a:rPr sz="2000" dirty="0"/>
              <a:t>In other </a:t>
            </a:r>
            <a:r>
              <a:rPr sz="2000" spc="-10" dirty="0"/>
              <a:t>words </a:t>
            </a:r>
            <a:r>
              <a:rPr sz="2000" spc="-5" dirty="0"/>
              <a:t>Class </a:t>
            </a:r>
            <a:r>
              <a:rPr sz="2000" dirty="0"/>
              <a:t>Meetings </a:t>
            </a:r>
            <a:r>
              <a:rPr sz="2000" spc="-5" dirty="0"/>
              <a:t>are those </a:t>
            </a:r>
            <a:r>
              <a:rPr sz="2000" dirty="0"/>
              <a:t>meetings </a:t>
            </a:r>
            <a:r>
              <a:rPr sz="2000" spc="-5" dirty="0"/>
              <a:t>that </a:t>
            </a:r>
            <a:r>
              <a:rPr sz="2000" spc="-10" dirty="0"/>
              <a:t>are </a:t>
            </a:r>
            <a:r>
              <a:rPr sz="2000" dirty="0"/>
              <a:t>held </a:t>
            </a:r>
            <a:r>
              <a:rPr sz="2000" spc="-5" dirty="0"/>
              <a:t>by </a:t>
            </a:r>
            <a:r>
              <a:rPr sz="2000" dirty="0"/>
              <a:t>the  </a:t>
            </a:r>
            <a:r>
              <a:rPr sz="2000" spc="-10" dirty="0"/>
              <a:t>shareholders </a:t>
            </a:r>
            <a:r>
              <a:rPr sz="2000" spc="-5" dirty="0"/>
              <a:t>of </a:t>
            </a:r>
            <a:r>
              <a:rPr sz="2000" dirty="0"/>
              <a:t>a particular class </a:t>
            </a:r>
            <a:r>
              <a:rPr sz="2000" spc="-5" dirty="0"/>
              <a:t>of shares </a:t>
            </a:r>
            <a:r>
              <a:rPr sz="2000" spc="5" dirty="0"/>
              <a:t>e.g. </a:t>
            </a:r>
            <a:r>
              <a:rPr sz="2000" spc="-10" dirty="0"/>
              <a:t>Preference</a:t>
            </a:r>
            <a:r>
              <a:rPr sz="2000" spc="35" dirty="0"/>
              <a:t> </a:t>
            </a:r>
            <a:r>
              <a:rPr sz="2000" spc="-5" dirty="0"/>
              <a:t>shares</a:t>
            </a:r>
            <a:endParaRPr sz="2000"/>
          </a:p>
          <a:p>
            <a:pPr marL="546735" marR="179070" indent="-342900">
              <a:lnSpc>
                <a:spcPct val="100000"/>
              </a:lnSpc>
              <a:spcBef>
                <a:spcPts val="480"/>
              </a:spcBef>
              <a:buFont typeface="Arial"/>
              <a:buChar char="•"/>
              <a:tabLst>
                <a:tab pos="546735" algn="l"/>
                <a:tab pos="547370" algn="l"/>
              </a:tabLst>
            </a:pPr>
            <a:r>
              <a:rPr sz="2000" spc="-5" dirty="0"/>
              <a:t>The </a:t>
            </a:r>
            <a:r>
              <a:rPr sz="2000" dirty="0"/>
              <a:t>class meeting </a:t>
            </a:r>
            <a:r>
              <a:rPr sz="2000" spc="-10" dirty="0"/>
              <a:t>are </a:t>
            </a:r>
            <a:r>
              <a:rPr sz="2000" spc="-5" dirty="0"/>
              <a:t>usually required </a:t>
            </a:r>
            <a:r>
              <a:rPr sz="2000" spc="-15" dirty="0"/>
              <a:t>to </a:t>
            </a:r>
            <a:r>
              <a:rPr sz="2000" spc="5" dirty="0"/>
              <a:t>be </a:t>
            </a:r>
            <a:r>
              <a:rPr sz="2000" spc="-5" dirty="0"/>
              <a:t>held when </a:t>
            </a:r>
            <a:r>
              <a:rPr sz="2000" dirty="0"/>
              <a:t>it </a:t>
            </a:r>
            <a:r>
              <a:rPr sz="2000" spc="-5" dirty="0"/>
              <a:t>is proposed </a:t>
            </a:r>
            <a:r>
              <a:rPr sz="2000" spc="-10" dirty="0"/>
              <a:t>to  </a:t>
            </a:r>
            <a:r>
              <a:rPr sz="2000" spc="-35" dirty="0"/>
              <a:t>alter, </a:t>
            </a:r>
            <a:r>
              <a:rPr sz="2000" spc="-5" dirty="0"/>
              <a:t>vary or </a:t>
            </a:r>
            <a:r>
              <a:rPr sz="2000" spc="-15" dirty="0"/>
              <a:t>affect </a:t>
            </a:r>
            <a:r>
              <a:rPr sz="2000" dirty="0"/>
              <a:t>the </a:t>
            </a:r>
            <a:r>
              <a:rPr sz="2000" spc="-5" dirty="0"/>
              <a:t>rights </a:t>
            </a:r>
            <a:r>
              <a:rPr sz="2000" dirty="0"/>
              <a:t>of a particular class </a:t>
            </a:r>
            <a:r>
              <a:rPr sz="2000" spc="-5" dirty="0"/>
              <a:t>of shares. </a:t>
            </a:r>
            <a:r>
              <a:rPr sz="2000" dirty="0"/>
              <a:t>So </a:t>
            </a:r>
            <a:r>
              <a:rPr sz="2000" spc="-15" dirty="0"/>
              <a:t>for </a:t>
            </a:r>
            <a:r>
              <a:rPr sz="2000" spc="-10" dirty="0"/>
              <a:t>effecting  </a:t>
            </a:r>
            <a:r>
              <a:rPr sz="2000" dirty="0"/>
              <a:t>such changes, it becomes necessary </a:t>
            </a:r>
            <a:r>
              <a:rPr sz="2000" spc="-10" dirty="0"/>
              <a:t>to </a:t>
            </a:r>
            <a:r>
              <a:rPr sz="2000" dirty="0"/>
              <a:t>call </a:t>
            </a:r>
            <a:r>
              <a:rPr sz="2000" spc="-10" dirty="0"/>
              <a:t>separate </a:t>
            </a:r>
            <a:r>
              <a:rPr sz="2000" dirty="0"/>
              <a:t>class </a:t>
            </a:r>
            <a:r>
              <a:rPr sz="2000" spc="-5" dirty="0"/>
              <a:t>meeting of </a:t>
            </a:r>
            <a:r>
              <a:rPr sz="2000" dirty="0"/>
              <a:t>the  </a:t>
            </a:r>
            <a:r>
              <a:rPr sz="2000" spc="-10" dirty="0"/>
              <a:t>holders </a:t>
            </a:r>
            <a:r>
              <a:rPr sz="2000" spc="-5" dirty="0"/>
              <a:t>of </a:t>
            </a:r>
            <a:r>
              <a:rPr sz="2000" dirty="0"/>
              <a:t>those </a:t>
            </a:r>
            <a:r>
              <a:rPr sz="2000" spc="-5" dirty="0"/>
              <a:t>shares </a:t>
            </a:r>
            <a:r>
              <a:rPr sz="2000" dirty="0"/>
              <a:t>&amp; </a:t>
            </a:r>
            <a:r>
              <a:rPr sz="2000" spc="-5" dirty="0"/>
              <a:t>seek </a:t>
            </a:r>
            <a:r>
              <a:rPr sz="2000" dirty="0"/>
              <a:t>their</a:t>
            </a:r>
            <a:r>
              <a:rPr sz="2000" spc="40" dirty="0"/>
              <a:t> </a:t>
            </a:r>
            <a:r>
              <a:rPr sz="2000" spc="-10" dirty="0"/>
              <a:t>approval.</a:t>
            </a:r>
            <a:endParaRPr sz="2000"/>
          </a:p>
          <a:p>
            <a:pPr marL="546735" marR="52705" indent="-342900">
              <a:lnSpc>
                <a:spcPct val="100000"/>
              </a:lnSpc>
              <a:spcBef>
                <a:spcPts val="480"/>
              </a:spcBef>
              <a:buFont typeface="Arial"/>
              <a:buChar char="•"/>
              <a:tabLst>
                <a:tab pos="546735" algn="l"/>
                <a:tab pos="547370" algn="l"/>
              </a:tabLst>
            </a:pPr>
            <a:r>
              <a:rPr sz="2000" spc="-10" dirty="0"/>
              <a:t>For example </a:t>
            </a:r>
            <a:r>
              <a:rPr sz="2000" dirty="0"/>
              <a:t>: As </a:t>
            </a:r>
            <a:r>
              <a:rPr sz="2000" spc="-5" dirty="0"/>
              <a:t>per </a:t>
            </a:r>
            <a:r>
              <a:rPr sz="2000" dirty="0"/>
              <a:t>Section </a:t>
            </a:r>
            <a:r>
              <a:rPr sz="2000" spc="5" dirty="0"/>
              <a:t>48 </a:t>
            </a:r>
            <a:r>
              <a:rPr sz="2000" dirty="0"/>
              <a:t>of 2013 act, </a:t>
            </a:r>
            <a:r>
              <a:rPr sz="2000" spc="-10" dirty="0"/>
              <a:t>where </a:t>
            </a:r>
            <a:r>
              <a:rPr sz="2000" dirty="0"/>
              <a:t>a </a:t>
            </a:r>
            <a:r>
              <a:rPr sz="2000" spc="-5" dirty="0"/>
              <a:t>company </a:t>
            </a:r>
            <a:r>
              <a:rPr sz="2000" spc="-10" dirty="0"/>
              <a:t>desires to  </a:t>
            </a:r>
            <a:r>
              <a:rPr sz="2000" dirty="0"/>
              <a:t>cancel the </a:t>
            </a:r>
            <a:r>
              <a:rPr sz="2000" spc="-10" dirty="0"/>
              <a:t>arrears </a:t>
            </a:r>
            <a:r>
              <a:rPr sz="2000" spc="-5" dirty="0"/>
              <a:t>of dividends on cumulative </a:t>
            </a:r>
            <a:r>
              <a:rPr sz="2000" spc="-10" dirty="0"/>
              <a:t>preference </a:t>
            </a:r>
            <a:r>
              <a:rPr sz="2000" spc="-5" dirty="0"/>
              <a:t>shares, </a:t>
            </a:r>
            <a:r>
              <a:rPr sz="2000" dirty="0"/>
              <a:t>it is  necessary </a:t>
            </a:r>
            <a:r>
              <a:rPr sz="2000" spc="-10" dirty="0"/>
              <a:t>to </a:t>
            </a:r>
            <a:r>
              <a:rPr sz="2000" dirty="0"/>
              <a:t>call a </a:t>
            </a:r>
            <a:r>
              <a:rPr sz="2000" spc="-5" dirty="0"/>
              <a:t>meeting of </a:t>
            </a:r>
            <a:r>
              <a:rPr sz="2000" dirty="0"/>
              <a:t>such </a:t>
            </a:r>
            <a:r>
              <a:rPr sz="2000" spc="-10" dirty="0"/>
              <a:t>shareholders </a:t>
            </a:r>
            <a:r>
              <a:rPr sz="2000" dirty="0"/>
              <a:t>&amp; </a:t>
            </a:r>
            <a:r>
              <a:rPr sz="2000" spc="-5" dirty="0"/>
              <a:t>pass </a:t>
            </a:r>
            <a:r>
              <a:rPr sz="2000" dirty="0"/>
              <a:t>a special</a:t>
            </a:r>
            <a:r>
              <a:rPr sz="2000" spc="155" dirty="0"/>
              <a:t> </a:t>
            </a:r>
            <a:r>
              <a:rPr sz="2000" spc="-5" dirty="0"/>
              <a:t>resolution.</a:t>
            </a:r>
            <a:endParaRPr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88969" y="861060"/>
            <a:ext cx="5463317" cy="50457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085842"/>
            <a:ext cx="2941320" cy="277215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628132" y="3906011"/>
            <a:ext cx="3349752" cy="277977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12191"/>
            <a:ext cx="3858767" cy="269900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84976" y="70103"/>
            <a:ext cx="2717292" cy="221742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4890" y="496950"/>
            <a:ext cx="7497445" cy="635000"/>
          </a:xfrm>
          <a:prstGeom prst="rect">
            <a:avLst/>
          </a:prstGeom>
        </p:spPr>
        <p:txBody>
          <a:bodyPr vert="horz" wrap="square" lIns="0" tIns="12065" rIns="0" bIns="0" rtlCol="0">
            <a:spAutoFit/>
          </a:bodyPr>
          <a:lstStyle/>
          <a:p>
            <a:pPr marL="12700">
              <a:lnSpc>
                <a:spcPct val="100000"/>
              </a:lnSpc>
              <a:spcBef>
                <a:spcPts val="95"/>
              </a:spcBef>
            </a:pPr>
            <a:r>
              <a:rPr sz="4000" spc="-15" dirty="0"/>
              <a:t>Board </a:t>
            </a:r>
            <a:r>
              <a:rPr sz="4000" spc="-5" dirty="0"/>
              <a:t>Meeting [Section 173 </a:t>
            </a:r>
            <a:r>
              <a:rPr sz="4000" spc="-25" dirty="0"/>
              <a:t>to</a:t>
            </a:r>
            <a:r>
              <a:rPr sz="4000" spc="5" dirty="0"/>
              <a:t> </a:t>
            </a:r>
            <a:r>
              <a:rPr sz="4000" spc="-5" dirty="0"/>
              <a:t>176]</a:t>
            </a:r>
            <a:endParaRPr sz="4000"/>
          </a:p>
        </p:txBody>
      </p:sp>
      <p:sp>
        <p:nvSpPr>
          <p:cNvPr id="3" name="object 3"/>
          <p:cNvSpPr/>
          <p:nvPr/>
        </p:nvSpPr>
        <p:spPr>
          <a:xfrm>
            <a:off x="355091" y="3355847"/>
            <a:ext cx="3660648" cy="32186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447040" marR="55244" indent="-342900">
              <a:lnSpc>
                <a:spcPct val="100000"/>
              </a:lnSpc>
              <a:spcBef>
                <a:spcPts val="100"/>
              </a:spcBef>
              <a:buFont typeface="Wingdings"/>
              <a:buChar char=""/>
              <a:tabLst>
                <a:tab pos="447040" algn="l"/>
              </a:tabLst>
            </a:pPr>
            <a:r>
              <a:rPr spc="-5" dirty="0"/>
              <a:t>The </a:t>
            </a:r>
            <a:r>
              <a:rPr spc="-20" dirty="0"/>
              <a:t>affairs </a:t>
            </a:r>
            <a:r>
              <a:rPr spc="-10" dirty="0"/>
              <a:t>of </a:t>
            </a:r>
            <a:r>
              <a:rPr dirty="0"/>
              <a:t>a </a:t>
            </a:r>
            <a:r>
              <a:rPr spc="-15" dirty="0"/>
              <a:t>company are </a:t>
            </a:r>
            <a:r>
              <a:rPr spc="-5" dirty="0"/>
              <a:t>managed </a:t>
            </a:r>
            <a:r>
              <a:rPr spc="-10" dirty="0"/>
              <a:t>by </a:t>
            </a:r>
            <a:r>
              <a:rPr dirty="0"/>
              <a:t>the </a:t>
            </a:r>
            <a:r>
              <a:rPr spc="-10" dirty="0"/>
              <a:t>Board </a:t>
            </a:r>
            <a:r>
              <a:rPr spc="-5" dirty="0"/>
              <a:t>of </a:t>
            </a:r>
            <a:r>
              <a:rPr spc="-15" dirty="0"/>
              <a:t>Directors.  </a:t>
            </a:r>
            <a:r>
              <a:rPr spc="-5" dirty="0"/>
              <a:t>So </a:t>
            </a:r>
            <a:r>
              <a:rPr dirty="0"/>
              <a:t>it is necessary </a:t>
            </a:r>
            <a:r>
              <a:rPr spc="-10" dirty="0"/>
              <a:t>that </a:t>
            </a:r>
            <a:r>
              <a:rPr dirty="0"/>
              <a:t>the </a:t>
            </a:r>
            <a:r>
              <a:rPr spc="-15" dirty="0"/>
              <a:t>directors </a:t>
            </a:r>
            <a:r>
              <a:rPr spc="-5" dirty="0"/>
              <a:t>should </a:t>
            </a:r>
            <a:r>
              <a:rPr spc="-10" dirty="0"/>
              <a:t>often </a:t>
            </a:r>
            <a:r>
              <a:rPr dirty="0"/>
              <a:t>meet </a:t>
            </a:r>
            <a:r>
              <a:rPr spc="-15" dirty="0"/>
              <a:t>to </a:t>
            </a:r>
            <a:r>
              <a:rPr spc="-5" dirty="0"/>
              <a:t>discuss  </a:t>
            </a:r>
            <a:r>
              <a:rPr spc="-10" dirty="0"/>
              <a:t>various </a:t>
            </a:r>
            <a:r>
              <a:rPr spc="-20" dirty="0"/>
              <a:t>matters </a:t>
            </a:r>
            <a:r>
              <a:rPr spc="-15" dirty="0"/>
              <a:t>regarding </a:t>
            </a:r>
            <a:r>
              <a:rPr dirty="0"/>
              <a:t>the </a:t>
            </a:r>
            <a:r>
              <a:rPr spc="-5" dirty="0"/>
              <a:t>management </a:t>
            </a:r>
            <a:r>
              <a:rPr dirty="0"/>
              <a:t>&amp; </a:t>
            </a:r>
            <a:r>
              <a:rPr spc="-10" dirty="0"/>
              <a:t>administration </a:t>
            </a:r>
            <a:r>
              <a:rPr spc="-5" dirty="0"/>
              <a:t>of  </a:t>
            </a:r>
            <a:r>
              <a:rPr dirty="0"/>
              <a:t>the </a:t>
            </a:r>
            <a:r>
              <a:rPr spc="-20" dirty="0"/>
              <a:t>affairs </a:t>
            </a:r>
            <a:r>
              <a:rPr spc="-5" dirty="0"/>
              <a:t>of </a:t>
            </a:r>
            <a:r>
              <a:rPr dirty="0"/>
              <a:t>the </a:t>
            </a:r>
            <a:r>
              <a:rPr spc="-15" dirty="0"/>
              <a:t>company </a:t>
            </a:r>
            <a:r>
              <a:rPr dirty="0"/>
              <a:t>in the </a:t>
            </a:r>
            <a:r>
              <a:rPr spc="-10" dirty="0"/>
              <a:t>best </a:t>
            </a:r>
            <a:r>
              <a:rPr spc="-15" dirty="0"/>
              <a:t>interest </a:t>
            </a:r>
            <a:r>
              <a:rPr spc="-5" dirty="0"/>
              <a:t>of </a:t>
            </a:r>
            <a:r>
              <a:rPr dirty="0"/>
              <a:t>the  </a:t>
            </a:r>
            <a:r>
              <a:rPr spc="-10" dirty="0"/>
              <a:t>shareholders </a:t>
            </a:r>
            <a:r>
              <a:rPr dirty="0"/>
              <a:t>&amp; the</a:t>
            </a:r>
            <a:r>
              <a:rPr spc="-15" dirty="0"/>
              <a:t> </a:t>
            </a:r>
            <a:r>
              <a:rPr spc="-5" dirty="0"/>
              <a:t>public.</a:t>
            </a:r>
          </a:p>
          <a:p>
            <a:pPr marL="4233545" lvl="1" indent="-343535">
              <a:lnSpc>
                <a:spcPct val="100000"/>
              </a:lnSpc>
              <a:spcBef>
                <a:spcPts val="1885"/>
              </a:spcBef>
              <a:buFont typeface="Wingdings"/>
              <a:buChar char=""/>
              <a:tabLst>
                <a:tab pos="4234180" algn="l"/>
              </a:tabLst>
            </a:pPr>
            <a:r>
              <a:rPr sz="2800" b="1" spc="-10" dirty="0">
                <a:latin typeface="Calibri"/>
                <a:cs typeface="Calibri"/>
              </a:rPr>
              <a:t>Essentials </a:t>
            </a:r>
            <a:r>
              <a:rPr sz="2800" b="1" spc="-5" dirty="0">
                <a:latin typeface="Calibri"/>
                <a:cs typeface="Calibri"/>
              </a:rPr>
              <a:t>of a </a:t>
            </a:r>
            <a:r>
              <a:rPr sz="2800" b="1" spc="-35" dirty="0">
                <a:latin typeface="Calibri"/>
                <a:cs typeface="Calibri"/>
              </a:rPr>
              <a:t>Valid</a:t>
            </a:r>
            <a:r>
              <a:rPr sz="2800" b="1" spc="35" dirty="0">
                <a:latin typeface="Calibri"/>
                <a:cs typeface="Calibri"/>
              </a:rPr>
              <a:t> </a:t>
            </a:r>
            <a:r>
              <a:rPr sz="2800" b="1" spc="-10" dirty="0">
                <a:latin typeface="Calibri"/>
                <a:cs typeface="Calibri"/>
              </a:rPr>
              <a:t>Meeting</a:t>
            </a:r>
            <a:endParaRPr sz="2800">
              <a:latin typeface="Calibri"/>
              <a:cs typeface="Calibri"/>
            </a:endParaRPr>
          </a:p>
          <a:p>
            <a:pPr marL="4347845" indent="-457834">
              <a:lnSpc>
                <a:spcPct val="100000"/>
              </a:lnSpc>
              <a:spcBef>
                <a:spcPts val="580"/>
              </a:spcBef>
              <a:buAutoNum type="arabicPeriod"/>
              <a:tabLst>
                <a:tab pos="4347845" algn="l"/>
                <a:tab pos="4348480" algn="l"/>
              </a:tabLst>
            </a:pPr>
            <a:r>
              <a:rPr sz="2200" spc="-10" dirty="0"/>
              <a:t>Frequency </a:t>
            </a:r>
            <a:r>
              <a:rPr sz="2200" spc="-5" dirty="0"/>
              <a:t>of Board </a:t>
            </a:r>
            <a:r>
              <a:rPr sz="2200" spc="-10" dirty="0"/>
              <a:t>Meeting</a:t>
            </a:r>
            <a:endParaRPr sz="2200"/>
          </a:p>
          <a:p>
            <a:pPr marL="4347845" indent="-457834">
              <a:lnSpc>
                <a:spcPct val="100000"/>
              </a:lnSpc>
              <a:spcBef>
                <a:spcPts val="525"/>
              </a:spcBef>
              <a:buAutoNum type="arabicPeriod"/>
              <a:tabLst>
                <a:tab pos="4347845" algn="l"/>
                <a:tab pos="4348480" algn="l"/>
              </a:tabLst>
            </a:pPr>
            <a:r>
              <a:rPr sz="2200" spc="-5" dirty="0"/>
              <a:t>Notice of Board</a:t>
            </a:r>
            <a:r>
              <a:rPr sz="2200" dirty="0"/>
              <a:t> </a:t>
            </a:r>
            <a:r>
              <a:rPr sz="2200" spc="-5" dirty="0"/>
              <a:t>meeting</a:t>
            </a:r>
            <a:endParaRPr sz="2200"/>
          </a:p>
          <a:p>
            <a:pPr marL="4347845" indent="-457834">
              <a:lnSpc>
                <a:spcPct val="100000"/>
              </a:lnSpc>
              <a:spcBef>
                <a:spcPts val="530"/>
              </a:spcBef>
              <a:buAutoNum type="arabicPeriod"/>
              <a:tabLst>
                <a:tab pos="4347845" algn="l"/>
                <a:tab pos="4348480" algn="l"/>
              </a:tabLst>
            </a:pPr>
            <a:r>
              <a:rPr sz="2200" spc="-5" dirty="0"/>
              <a:t>Quorum of a Board</a:t>
            </a:r>
            <a:r>
              <a:rPr sz="2200" spc="-25" dirty="0"/>
              <a:t> </a:t>
            </a:r>
            <a:r>
              <a:rPr sz="2200" spc="-10" dirty="0"/>
              <a:t>Meeting</a:t>
            </a:r>
            <a:endParaRPr sz="2200"/>
          </a:p>
          <a:p>
            <a:pPr marL="4347845" indent="-457834">
              <a:lnSpc>
                <a:spcPct val="100000"/>
              </a:lnSpc>
              <a:spcBef>
                <a:spcPts val="530"/>
              </a:spcBef>
              <a:buAutoNum type="arabicPeriod"/>
              <a:tabLst>
                <a:tab pos="4347845" algn="l"/>
                <a:tab pos="4348480" algn="l"/>
              </a:tabLst>
            </a:pPr>
            <a:r>
              <a:rPr sz="2200" spc="-5" dirty="0"/>
              <a:t>Chairman of a Board</a:t>
            </a:r>
            <a:r>
              <a:rPr sz="2200" spc="-35" dirty="0"/>
              <a:t> </a:t>
            </a:r>
            <a:r>
              <a:rPr sz="2200" spc="-10" dirty="0"/>
              <a:t>Meeting</a:t>
            </a:r>
            <a:endParaRPr sz="2200"/>
          </a:p>
          <a:p>
            <a:pPr marL="4347845" indent="-457834">
              <a:lnSpc>
                <a:spcPct val="100000"/>
              </a:lnSpc>
              <a:spcBef>
                <a:spcPts val="530"/>
              </a:spcBef>
              <a:buAutoNum type="arabicPeriod"/>
              <a:tabLst>
                <a:tab pos="4347845" algn="l"/>
                <a:tab pos="4348480" algn="l"/>
              </a:tabLst>
            </a:pPr>
            <a:r>
              <a:rPr sz="2200" spc="-10" dirty="0"/>
              <a:t>Agenda </a:t>
            </a:r>
            <a:r>
              <a:rPr sz="2200" spc="-5" dirty="0"/>
              <a:t>of a Board</a:t>
            </a:r>
            <a:r>
              <a:rPr sz="2200" dirty="0"/>
              <a:t> </a:t>
            </a:r>
            <a:r>
              <a:rPr sz="2200" spc="-10" dirty="0"/>
              <a:t>Meeting</a:t>
            </a:r>
            <a:endParaRPr sz="2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49" y="221691"/>
            <a:ext cx="7924800" cy="635000"/>
          </a:xfrm>
          <a:prstGeom prst="rect">
            <a:avLst/>
          </a:prstGeom>
        </p:spPr>
        <p:txBody>
          <a:bodyPr vert="horz" wrap="square" lIns="0" tIns="12065" rIns="0" bIns="0" rtlCol="0">
            <a:spAutoFit/>
          </a:bodyPr>
          <a:lstStyle/>
          <a:p>
            <a:pPr marL="12700">
              <a:lnSpc>
                <a:spcPct val="100000"/>
              </a:lnSpc>
              <a:spcBef>
                <a:spcPts val="95"/>
              </a:spcBef>
            </a:pPr>
            <a:r>
              <a:rPr sz="4000" b="0" spc="-5" dirty="0">
                <a:latin typeface="Calibri"/>
                <a:cs typeface="Calibri"/>
              </a:rPr>
              <a:t>Notice of a </a:t>
            </a:r>
            <a:r>
              <a:rPr sz="4000" b="0" spc="-15" dirty="0">
                <a:latin typeface="Calibri"/>
                <a:cs typeface="Calibri"/>
              </a:rPr>
              <a:t>Board </a:t>
            </a:r>
            <a:r>
              <a:rPr sz="4000" b="0" spc="-5" dirty="0">
                <a:latin typeface="Calibri"/>
                <a:cs typeface="Calibri"/>
              </a:rPr>
              <a:t>Meeting</a:t>
            </a:r>
            <a:r>
              <a:rPr sz="4000" b="0" spc="30" dirty="0">
                <a:latin typeface="Calibri"/>
                <a:cs typeface="Calibri"/>
              </a:rPr>
              <a:t> </a:t>
            </a:r>
            <a:r>
              <a:rPr sz="4000" b="0" spc="-5" dirty="0">
                <a:latin typeface="Calibri"/>
                <a:cs typeface="Calibri"/>
              </a:rPr>
              <a:t>[Sec173(3)]</a:t>
            </a:r>
            <a:endParaRPr sz="4000">
              <a:latin typeface="Calibri"/>
              <a:cs typeface="Calibri"/>
            </a:endParaRPr>
          </a:p>
        </p:txBody>
      </p:sp>
      <p:sp>
        <p:nvSpPr>
          <p:cNvPr id="3" name="object 3"/>
          <p:cNvSpPr/>
          <p:nvPr/>
        </p:nvSpPr>
        <p:spPr>
          <a:xfrm>
            <a:off x="457962" y="1142238"/>
            <a:ext cx="8229600" cy="576580"/>
          </a:xfrm>
          <a:custGeom>
            <a:avLst/>
            <a:gdLst/>
            <a:ahLst/>
            <a:cxnLst/>
            <a:rect l="l" t="t" r="r" b="b"/>
            <a:pathLst>
              <a:path w="8229600" h="576580">
                <a:moveTo>
                  <a:pt x="8133588" y="0"/>
                </a:moveTo>
                <a:lnTo>
                  <a:pt x="96011" y="0"/>
                </a:lnTo>
                <a:lnTo>
                  <a:pt x="58641" y="7536"/>
                </a:lnTo>
                <a:lnTo>
                  <a:pt x="28122" y="28098"/>
                </a:lnTo>
                <a:lnTo>
                  <a:pt x="7545" y="58614"/>
                </a:lnTo>
                <a:lnTo>
                  <a:pt x="0" y="96012"/>
                </a:lnTo>
                <a:lnTo>
                  <a:pt x="0" y="480060"/>
                </a:lnTo>
                <a:lnTo>
                  <a:pt x="7545" y="517457"/>
                </a:lnTo>
                <a:lnTo>
                  <a:pt x="28122" y="547973"/>
                </a:lnTo>
                <a:lnTo>
                  <a:pt x="58641" y="568535"/>
                </a:lnTo>
                <a:lnTo>
                  <a:pt x="96011" y="576072"/>
                </a:lnTo>
                <a:lnTo>
                  <a:pt x="8133588" y="576072"/>
                </a:lnTo>
                <a:lnTo>
                  <a:pt x="8170985" y="568535"/>
                </a:lnTo>
                <a:lnTo>
                  <a:pt x="8201501" y="547973"/>
                </a:lnTo>
                <a:lnTo>
                  <a:pt x="8222063" y="517457"/>
                </a:lnTo>
                <a:lnTo>
                  <a:pt x="8229600" y="480060"/>
                </a:lnTo>
                <a:lnTo>
                  <a:pt x="8229600" y="96012"/>
                </a:lnTo>
                <a:lnTo>
                  <a:pt x="8222063" y="58614"/>
                </a:lnTo>
                <a:lnTo>
                  <a:pt x="8201501" y="28098"/>
                </a:lnTo>
                <a:lnTo>
                  <a:pt x="8170985" y="7536"/>
                </a:lnTo>
                <a:lnTo>
                  <a:pt x="8133588" y="0"/>
                </a:lnTo>
                <a:close/>
              </a:path>
            </a:pathLst>
          </a:custGeom>
          <a:solidFill>
            <a:srgbClr val="4F81BC"/>
          </a:solidFill>
        </p:spPr>
        <p:txBody>
          <a:bodyPr wrap="square" lIns="0" tIns="0" rIns="0" bIns="0" rtlCol="0"/>
          <a:lstStyle/>
          <a:p>
            <a:endParaRPr/>
          </a:p>
        </p:txBody>
      </p:sp>
      <p:sp>
        <p:nvSpPr>
          <p:cNvPr id="4" name="object 4"/>
          <p:cNvSpPr/>
          <p:nvPr/>
        </p:nvSpPr>
        <p:spPr>
          <a:xfrm>
            <a:off x="457962" y="1142238"/>
            <a:ext cx="8229600" cy="576580"/>
          </a:xfrm>
          <a:custGeom>
            <a:avLst/>
            <a:gdLst/>
            <a:ahLst/>
            <a:cxnLst/>
            <a:rect l="l" t="t" r="r" b="b"/>
            <a:pathLst>
              <a:path w="8229600" h="576580">
                <a:moveTo>
                  <a:pt x="0" y="96012"/>
                </a:moveTo>
                <a:lnTo>
                  <a:pt x="7545" y="58614"/>
                </a:lnTo>
                <a:lnTo>
                  <a:pt x="28122" y="28098"/>
                </a:lnTo>
                <a:lnTo>
                  <a:pt x="58641" y="7536"/>
                </a:lnTo>
                <a:lnTo>
                  <a:pt x="96011" y="0"/>
                </a:lnTo>
                <a:lnTo>
                  <a:pt x="8133588" y="0"/>
                </a:lnTo>
                <a:lnTo>
                  <a:pt x="8170985" y="7536"/>
                </a:lnTo>
                <a:lnTo>
                  <a:pt x="8201501" y="28098"/>
                </a:lnTo>
                <a:lnTo>
                  <a:pt x="8222063" y="58614"/>
                </a:lnTo>
                <a:lnTo>
                  <a:pt x="8229600" y="96012"/>
                </a:lnTo>
                <a:lnTo>
                  <a:pt x="8229600" y="480060"/>
                </a:lnTo>
                <a:lnTo>
                  <a:pt x="8222063" y="517457"/>
                </a:lnTo>
                <a:lnTo>
                  <a:pt x="8201501" y="547973"/>
                </a:lnTo>
                <a:lnTo>
                  <a:pt x="8170985" y="568535"/>
                </a:lnTo>
                <a:lnTo>
                  <a:pt x="8133588" y="576072"/>
                </a:lnTo>
                <a:lnTo>
                  <a:pt x="96011" y="576072"/>
                </a:lnTo>
                <a:lnTo>
                  <a:pt x="58641" y="568535"/>
                </a:lnTo>
                <a:lnTo>
                  <a:pt x="28122" y="547973"/>
                </a:lnTo>
                <a:lnTo>
                  <a:pt x="7545" y="517457"/>
                </a:lnTo>
                <a:lnTo>
                  <a:pt x="0" y="480060"/>
                </a:lnTo>
                <a:lnTo>
                  <a:pt x="0" y="96012"/>
                </a:lnTo>
                <a:close/>
              </a:path>
            </a:pathLst>
          </a:custGeom>
          <a:ln w="25908">
            <a:solidFill>
              <a:srgbClr val="FFFFFF"/>
            </a:solidFill>
          </a:ln>
        </p:spPr>
        <p:txBody>
          <a:bodyPr wrap="square" lIns="0" tIns="0" rIns="0" bIns="0" rtlCol="0"/>
          <a:lstStyle/>
          <a:p>
            <a:endParaRPr/>
          </a:p>
        </p:txBody>
      </p:sp>
      <p:sp>
        <p:nvSpPr>
          <p:cNvPr id="5" name="object 5"/>
          <p:cNvSpPr/>
          <p:nvPr/>
        </p:nvSpPr>
        <p:spPr>
          <a:xfrm>
            <a:off x="457962" y="2637282"/>
            <a:ext cx="8229600" cy="576580"/>
          </a:xfrm>
          <a:custGeom>
            <a:avLst/>
            <a:gdLst/>
            <a:ahLst/>
            <a:cxnLst/>
            <a:rect l="l" t="t" r="r" b="b"/>
            <a:pathLst>
              <a:path w="8229600" h="576580">
                <a:moveTo>
                  <a:pt x="8133588" y="0"/>
                </a:moveTo>
                <a:lnTo>
                  <a:pt x="96011" y="0"/>
                </a:lnTo>
                <a:lnTo>
                  <a:pt x="58641" y="7536"/>
                </a:lnTo>
                <a:lnTo>
                  <a:pt x="28122" y="28098"/>
                </a:lnTo>
                <a:lnTo>
                  <a:pt x="7545" y="58614"/>
                </a:lnTo>
                <a:lnTo>
                  <a:pt x="0" y="96012"/>
                </a:lnTo>
                <a:lnTo>
                  <a:pt x="0" y="480059"/>
                </a:lnTo>
                <a:lnTo>
                  <a:pt x="7545" y="517457"/>
                </a:lnTo>
                <a:lnTo>
                  <a:pt x="28122" y="547973"/>
                </a:lnTo>
                <a:lnTo>
                  <a:pt x="58641" y="568535"/>
                </a:lnTo>
                <a:lnTo>
                  <a:pt x="96011" y="576071"/>
                </a:lnTo>
                <a:lnTo>
                  <a:pt x="8133588" y="576071"/>
                </a:lnTo>
                <a:lnTo>
                  <a:pt x="8170985" y="568535"/>
                </a:lnTo>
                <a:lnTo>
                  <a:pt x="8201501" y="547973"/>
                </a:lnTo>
                <a:lnTo>
                  <a:pt x="8222063" y="517457"/>
                </a:lnTo>
                <a:lnTo>
                  <a:pt x="8229600" y="480059"/>
                </a:lnTo>
                <a:lnTo>
                  <a:pt x="8229600" y="96012"/>
                </a:lnTo>
                <a:lnTo>
                  <a:pt x="8222063" y="58614"/>
                </a:lnTo>
                <a:lnTo>
                  <a:pt x="8201501" y="28098"/>
                </a:lnTo>
                <a:lnTo>
                  <a:pt x="8170985" y="7536"/>
                </a:lnTo>
                <a:lnTo>
                  <a:pt x="8133588" y="0"/>
                </a:lnTo>
                <a:close/>
              </a:path>
            </a:pathLst>
          </a:custGeom>
          <a:solidFill>
            <a:srgbClr val="4F81BC"/>
          </a:solidFill>
        </p:spPr>
        <p:txBody>
          <a:bodyPr wrap="square" lIns="0" tIns="0" rIns="0" bIns="0" rtlCol="0"/>
          <a:lstStyle/>
          <a:p>
            <a:endParaRPr/>
          </a:p>
        </p:txBody>
      </p:sp>
      <p:sp>
        <p:nvSpPr>
          <p:cNvPr id="6" name="object 6"/>
          <p:cNvSpPr/>
          <p:nvPr/>
        </p:nvSpPr>
        <p:spPr>
          <a:xfrm>
            <a:off x="457962" y="2637282"/>
            <a:ext cx="8229600" cy="576580"/>
          </a:xfrm>
          <a:custGeom>
            <a:avLst/>
            <a:gdLst/>
            <a:ahLst/>
            <a:cxnLst/>
            <a:rect l="l" t="t" r="r" b="b"/>
            <a:pathLst>
              <a:path w="8229600" h="576580">
                <a:moveTo>
                  <a:pt x="0" y="96012"/>
                </a:moveTo>
                <a:lnTo>
                  <a:pt x="7545" y="58614"/>
                </a:lnTo>
                <a:lnTo>
                  <a:pt x="28122" y="28098"/>
                </a:lnTo>
                <a:lnTo>
                  <a:pt x="58641" y="7536"/>
                </a:lnTo>
                <a:lnTo>
                  <a:pt x="96011" y="0"/>
                </a:lnTo>
                <a:lnTo>
                  <a:pt x="8133588" y="0"/>
                </a:lnTo>
                <a:lnTo>
                  <a:pt x="8170985" y="7536"/>
                </a:lnTo>
                <a:lnTo>
                  <a:pt x="8201501" y="28098"/>
                </a:lnTo>
                <a:lnTo>
                  <a:pt x="8222063" y="58614"/>
                </a:lnTo>
                <a:lnTo>
                  <a:pt x="8229600" y="96012"/>
                </a:lnTo>
                <a:lnTo>
                  <a:pt x="8229600" y="480059"/>
                </a:lnTo>
                <a:lnTo>
                  <a:pt x="8222063" y="517457"/>
                </a:lnTo>
                <a:lnTo>
                  <a:pt x="8201501" y="547973"/>
                </a:lnTo>
                <a:lnTo>
                  <a:pt x="8170985" y="568535"/>
                </a:lnTo>
                <a:lnTo>
                  <a:pt x="8133588" y="576071"/>
                </a:lnTo>
                <a:lnTo>
                  <a:pt x="96011" y="576071"/>
                </a:lnTo>
                <a:lnTo>
                  <a:pt x="58641" y="568535"/>
                </a:lnTo>
                <a:lnTo>
                  <a:pt x="28122" y="547973"/>
                </a:lnTo>
                <a:lnTo>
                  <a:pt x="7545" y="517457"/>
                </a:lnTo>
                <a:lnTo>
                  <a:pt x="0" y="480059"/>
                </a:lnTo>
                <a:lnTo>
                  <a:pt x="0" y="96012"/>
                </a:lnTo>
                <a:close/>
              </a:path>
            </a:pathLst>
          </a:custGeom>
          <a:ln w="25907">
            <a:solidFill>
              <a:srgbClr val="FFFFFF"/>
            </a:solidFill>
          </a:ln>
        </p:spPr>
        <p:txBody>
          <a:bodyPr wrap="square" lIns="0" tIns="0" rIns="0" bIns="0" rtlCol="0"/>
          <a:lstStyle/>
          <a:p>
            <a:endParaRPr/>
          </a:p>
        </p:txBody>
      </p:sp>
      <p:sp>
        <p:nvSpPr>
          <p:cNvPr id="7" name="object 7"/>
          <p:cNvSpPr/>
          <p:nvPr/>
        </p:nvSpPr>
        <p:spPr>
          <a:xfrm>
            <a:off x="429005" y="4429505"/>
            <a:ext cx="8144509" cy="623570"/>
          </a:xfrm>
          <a:custGeom>
            <a:avLst/>
            <a:gdLst/>
            <a:ahLst/>
            <a:cxnLst/>
            <a:rect l="l" t="t" r="r" b="b"/>
            <a:pathLst>
              <a:path w="8144509" h="623570">
                <a:moveTo>
                  <a:pt x="8040370" y="0"/>
                </a:moveTo>
                <a:lnTo>
                  <a:pt x="103886" y="0"/>
                </a:lnTo>
                <a:lnTo>
                  <a:pt x="63447" y="8159"/>
                </a:lnTo>
                <a:lnTo>
                  <a:pt x="30426" y="30416"/>
                </a:lnTo>
                <a:lnTo>
                  <a:pt x="8163" y="63436"/>
                </a:lnTo>
                <a:lnTo>
                  <a:pt x="0" y="103886"/>
                </a:lnTo>
                <a:lnTo>
                  <a:pt x="0" y="519430"/>
                </a:lnTo>
                <a:lnTo>
                  <a:pt x="8163" y="559879"/>
                </a:lnTo>
                <a:lnTo>
                  <a:pt x="30426" y="592899"/>
                </a:lnTo>
                <a:lnTo>
                  <a:pt x="63447" y="615156"/>
                </a:lnTo>
                <a:lnTo>
                  <a:pt x="103886" y="623316"/>
                </a:lnTo>
                <a:lnTo>
                  <a:pt x="8040370" y="623316"/>
                </a:lnTo>
                <a:lnTo>
                  <a:pt x="8080819" y="615156"/>
                </a:lnTo>
                <a:lnTo>
                  <a:pt x="8113839" y="592899"/>
                </a:lnTo>
                <a:lnTo>
                  <a:pt x="8136096" y="559879"/>
                </a:lnTo>
                <a:lnTo>
                  <a:pt x="8144256" y="519430"/>
                </a:lnTo>
                <a:lnTo>
                  <a:pt x="8144256" y="103886"/>
                </a:lnTo>
                <a:lnTo>
                  <a:pt x="8136096" y="63436"/>
                </a:lnTo>
                <a:lnTo>
                  <a:pt x="8113839" y="30416"/>
                </a:lnTo>
                <a:lnTo>
                  <a:pt x="8080819" y="8159"/>
                </a:lnTo>
                <a:lnTo>
                  <a:pt x="8040370" y="0"/>
                </a:lnTo>
                <a:close/>
              </a:path>
            </a:pathLst>
          </a:custGeom>
          <a:solidFill>
            <a:srgbClr val="4F81BC"/>
          </a:solidFill>
        </p:spPr>
        <p:txBody>
          <a:bodyPr wrap="square" lIns="0" tIns="0" rIns="0" bIns="0" rtlCol="0"/>
          <a:lstStyle/>
          <a:p>
            <a:endParaRPr/>
          </a:p>
        </p:txBody>
      </p:sp>
      <p:sp>
        <p:nvSpPr>
          <p:cNvPr id="8" name="object 8"/>
          <p:cNvSpPr/>
          <p:nvPr/>
        </p:nvSpPr>
        <p:spPr>
          <a:xfrm>
            <a:off x="429005" y="4429505"/>
            <a:ext cx="8144509" cy="623570"/>
          </a:xfrm>
          <a:custGeom>
            <a:avLst/>
            <a:gdLst/>
            <a:ahLst/>
            <a:cxnLst/>
            <a:rect l="l" t="t" r="r" b="b"/>
            <a:pathLst>
              <a:path w="8144509" h="623570">
                <a:moveTo>
                  <a:pt x="0" y="103886"/>
                </a:moveTo>
                <a:lnTo>
                  <a:pt x="8163" y="63436"/>
                </a:lnTo>
                <a:lnTo>
                  <a:pt x="30426" y="30416"/>
                </a:lnTo>
                <a:lnTo>
                  <a:pt x="63447" y="8159"/>
                </a:lnTo>
                <a:lnTo>
                  <a:pt x="103886" y="0"/>
                </a:lnTo>
                <a:lnTo>
                  <a:pt x="8040370" y="0"/>
                </a:lnTo>
                <a:lnTo>
                  <a:pt x="8080819" y="8159"/>
                </a:lnTo>
                <a:lnTo>
                  <a:pt x="8113839" y="30416"/>
                </a:lnTo>
                <a:lnTo>
                  <a:pt x="8136096" y="63436"/>
                </a:lnTo>
                <a:lnTo>
                  <a:pt x="8144256" y="103886"/>
                </a:lnTo>
                <a:lnTo>
                  <a:pt x="8144256" y="519430"/>
                </a:lnTo>
                <a:lnTo>
                  <a:pt x="8136096" y="559879"/>
                </a:lnTo>
                <a:lnTo>
                  <a:pt x="8113839" y="592899"/>
                </a:lnTo>
                <a:lnTo>
                  <a:pt x="8080819" y="615156"/>
                </a:lnTo>
                <a:lnTo>
                  <a:pt x="8040370" y="623316"/>
                </a:lnTo>
                <a:lnTo>
                  <a:pt x="103886" y="623316"/>
                </a:lnTo>
                <a:lnTo>
                  <a:pt x="63447" y="615156"/>
                </a:lnTo>
                <a:lnTo>
                  <a:pt x="30426" y="592899"/>
                </a:lnTo>
                <a:lnTo>
                  <a:pt x="8163" y="559879"/>
                </a:lnTo>
                <a:lnTo>
                  <a:pt x="0" y="519430"/>
                </a:lnTo>
                <a:lnTo>
                  <a:pt x="0" y="103886"/>
                </a:lnTo>
                <a:close/>
              </a:path>
            </a:pathLst>
          </a:custGeom>
          <a:ln w="25908">
            <a:solidFill>
              <a:srgbClr val="FFFFFF"/>
            </a:solidFill>
          </a:ln>
        </p:spPr>
        <p:txBody>
          <a:bodyPr wrap="square" lIns="0" tIns="0" rIns="0" bIns="0" rtlCol="0"/>
          <a:lstStyle/>
          <a:p>
            <a:endParaRPr/>
          </a:p>
        </p:txBody>
      </p:sp>
      <p:sp>
        <p:nvSpPr>
          <p:cNvPr id="9" name="object 9"/>
          <p:cNvSpPr txBox="1"/>
          <p:nvPr/>
        </p:nvSpPr>
        <p:spPr>
          <a:xfrm>
            <a:off x="545388" y="1032662"/>
            <a:ext cx="7781925" cy="4584065"/>
          </a:xfrm>
          <a:prstGeom prst="rect">
            <a:avLst/>
          </a:prstGeom>
        </p:spPr>
        <p:txBody>
          <a:bodyPr vert="horz" wrap="square" lIns="0" tIns="177800" rIns="0" bIns="0" rtlCol="0">
            <a:spAutoFit/>
          </a:bodyPr>
          <a:lstStyle/>
          <a:p>
            <a:pPr marL="31115">
              <a:lnSpc>
                <a:spcPct val="100000"/>
              </a:lnSpc>
              <a:spcBef>
                <a:spcPts val="1400"/>
              </a:spcBef>
            </a:pPr>
            <a:r>
              <a:rPr sz="2400" spc="-10" dirty="0">
                <a:solidFill>
                  <a:srgbClr val="FFFFFF"/>
                </a:solidFill>
                <a:latin typeface="Calibri"/>
                <a:cs typeface="Calibri"/>
              </a:rPr>
              <a:t>Length </a:t>
            </a:r>
            <a:r>
              <a:rPr sz="2400" dirty="0">
                <a:solidFill>
                  <a:srgbClr val="FFFFFF"/>
                </a:solidFill>
                <a:latin typeface="Calibri"/>
                <a:cs typeface="Calibri"/>
              </a:rPr>
              <a:t>&amp; mode </a:t>
            </a:r>
            <a:r>
              <a:rPr sz="2400" spc="-5" dirty="0">
                <a:solidFill>
                  <a:srgbClr val="FFFFFF"/>
                </a:solidFill>
                <a:latin typeface="Calibri"/>
                <a:cs typeface="Calibri"/>
              </a:rPr>
              <a:t>of notice</a:t>
            </a:r>
            <a:endParaRPr sz="2400">
              <a:latin typeface="Calibri"/>
              <a:cs typeface="Calibri"/>
            </a:endParaRPr>
          </a:p>
          <a:p>
            <a:pPr marL="345440" marR="126364" indent="-172720">
              <a:lnSpc>
                <a:spcPts val="2090"/>
              </a:lnSpc>
              <a:spcBef>
                <a:spcPts val="1255"/>
              </a:spcBef>
              <a:buChar char="•"/>
              <a:tabLst>
                <a:tab pos="346075" algn="l"/>
              </a:tabLst>
            </a:pPr>
            <a:r>
              <a:rPr sz="1900" spc="-10" dirty="0">
                <a:latin typeface="Calibri"/>
                <a:cs typeface="Calibri"/>
              </a:rPr>
              <a:t>The </a:t>
            </a:r>
            <a:r>
              <a:rPr sz="1900" spc="-5" dirty="0">
                <a:latin typeface="Calibri"/>
                <a:cs typeface="Calibri"/>
              </a:rPr>
              <a:t>act </a:t>
            </a:r>
            <a:r>
              <a:rPr sz="1900" spc="-10" dirty="0">
                <a:latin typeface="Calibri"/>
                <a:cs typeface="Calibri"/>
              </a:rPr>
              <a:t>requires </a:t>
            </a:r>
            <a:r>
              <a:rPr sz="1900" spc="-5" dirty="0">
                <a:latin typeface="Calibri"/>
                <a:cs typeface="Calibri"/>
              </a:rPr>
              <a:t>that </a:t>
            </a:r>
            <a:r>
              <a:rPr sz="1900" spc="-10" dirty="0">
                <a:latin typeface="Calibri"/>
                <a:cs typeface="Calibri"/>
              </a:rPr>
              <a:t>not </a:t>
            </a:r>
            <a:r>
              <a:rPr sz="1900" spc="-5" dirty="0">
                <a:latin typeface="Calibri"/>
                <a:cs typeface="Calibri"/>
              </a:rPr>
              <a:t>less than 7 </a:t>
            </a:r>
            <a:r>
              <a:rPr sz="1900" spc="-15" dirty="0">
                <a:latin typeface="Calibri"/>
                <a:cs typeface="Calibri"/>
              </a:rPr>
              <a:t>days </a:t>
            </a:r>
            <a:r>
              <a:rPr sz="1900" spc="-10" dirty="0">
                <a:latin typeface="Calibri"/>
                <a:cs typeface="Calibri"/>
              </a:rPr>
              <a:t>notice </a:t>
            </a:r>
            <a:r>
              <a:rPr sz="1900" spc="-5" dirty="0">
                <a:latin typeface="Calibri"/>
                <a:cs typeface="Calibri"/>
              </a:rPr>
              <a:t>in writing shall be </a:t>
            </a:r>
            <a:r>
              <a:rPr sz="1900" spc="-10" dirty="0">
                <a:latin typeface="Calibri"/>
                <a:cs typeface="Calibri"/>
              </a:rPr>
              <a:t>given </a:t>
            </a:r>
            <a:r>
              <a:rPr sz="1900" spc="-15" dirty="0">
                <a:latin typeface="Calibri"/>
                <a:cs typeface="Calibri"/>
              </a:rPr>
              <a:t>to  </a:t>
            </a:r>
            <a:r>
              <a:rPr sz="1900" spc="-10" dirty="0">
                <a:latin typeface="Calibri"/>
                <a:cs typeface="Calibri"/>
              </a:rPr>
              <a:t>every </a:t>
            </a:r>
            <a:r>
              <a:rPr sz="1900" spc="-15" dirty="0">
                <a:latin typeface="Calibri"/>
                <a:cs typeface="Calibri"/>
              </a:rPr>
              <a:t>director </a:t>
            </a:r>
            <a:r>
              <a:rPr sz="1900" spc="-10" dirty="0">
                <a:latin typeface="Calibri"/>
                <a:cs typeface="Calibri"/>
              </a:rPr>
              <a:t>at </a:t>
            </a:r>
            <a:r>
              <a:rPr sz="1900" spc="-5" dirty="0">
                <a:latin typeface="Calibri"/>
                <a:cs typeface="Calibri"/>
              </a:rPr>
              <a:t>the </a:t>
            </a:r>
            <a:r>
              <a:rPr sz="1900" spc="-15" dirty="0">
                <a:latin typeface="Calibri"/>
                <a:cs typeface="Calibri"/>
              </a:rPr>
              <a:t>registered </a:t>
            </a:r>
            <a:r>
              <a:rPr sz="1900" spc="-10" dirty="0">
                <a:latin typeface="Calibri"/>
                <a:cs typeface="Calibri"/>
              </a:rPr>
              <a:t>address </a:t>
            </a:r>
            <a:r>
              <a:rPr sz="1900" spc="-5" dirty="0">
                <a:latin typeface="Calibri"/>
                <a:cs typeface="Calibri"/>
              </a:rPr>
              <a:t>as </a:t>
            </a:r>
            <a:r>
              <a:rPr sz="1900" spc="-10" dirty="0">
                <a:latin typeface="Calibri"/>
                <a:cs typeface="Calibri"/>
              </a:rPr>
              <a:t>available </a:t>
            </a:r>
            <a:r>
              <a:rPr sz="1900" spc="-5" dirty="0">
                <a:latin typeface="Calibri"/>
                <a:cs typeface="Calibri"/>
              </a:rPr>
              <a:t>with the</a:t>
            </a:r>
            <a:r>
              <a:rPr sz="1900" spc="165" dirty="0">
                <a:latin typeface="Calibri"/>
                <a:cs typeface="Calibri"/>
              </a:rPr>
              <a:t> </a:t>
            </a:r>
            <a:r>
              <a:rPr sz="1900" spc="-30" dirty="0">
                <a:latin typeface="Calibri"/>
                <a:cs typeface="Calibri"/>
              </a:rPr>
              <a:t>company.</a:t>
            </a:r>
            <a:endParaRPr sz="1900">
              <a:latin typeface="Calibri"/>
              <a:cs typeface="Calibri"/>
            </a:endParaRPr>
          </a:p>
          <a:p>
            <a:pPr marL="345440" indent="-173355" algn="just">
              <a:lnSpc>
                <a:spcPct val="100000"/>
              </a:lnSpc>
              <a:spcBef>
                <a:spcPts val="235"/>
              </a:spcBef>
              <a:buChar char="•"/>
              <a:tabLst>
                <a:tab pos="346075" algn="l"/>
              </a:tabLst>
            </a:pPr>
            <a:r>
              <a:rPr sz="1900" spc="-10" dirty="0">
                <a:latin typeface="Calibri"/>
                <a:cs typeface="Calibri"/>
              </a:rPr>
              <a:t>The notice can </a:t>
            </a:r>
            <a:r>
              <a:rPr sz="1900" spc="-5" dirty="0">
                <a:latin typeface="Calibri"/>
                <a:cs typeface="Calibri"/>
              </a:rPr>
              <a:t>be </a:t>
            </a:r>
            <a:r>
              <a:rPr sz="1900" spc="-10" dirty="0">
                <a:latin typeface="Calibri"/>
                <a:cs typeface="Calibri"/>
              </a:rPr>
              <a:t>given by hand delivery </a:t>
            </a:r>
            <a:r>
              <a:rPr sz="1900" spc="-5" dirty="0">
                <a:latin typeface="Calibri"/>
                <a:cs typeface="Calibri"/>
              </a:rPr>
              <a:t>or </a:t>
            </a:r>
            <a:r>
              <a:rPr sz="1900" spc="-10" dirty="0">
                <a:latin typeface="Calibri"/>
                <a:cs typeface="Calibri"/>
              </a:rPr>
              <a:t>by </a:t>
            </a:r>
            <a:r>
              <a:rPr sz="1900" spc="-15" dirty="0">
                <a:latin typeface="Calibri"/>
                <a:cs typeface="Calibri"/>
              </a:rPr>
              <a:t>post </a:t>
            </a:r>
            <a:r>
              <a:rPr sz="1900" spc="-5" dirty="0">
                <a:latin typeface="Calibri"/>
                <a:cs typeface="Calibri"/>
              </a:rPr>
              <a:t>or </a:t>
            </a:r>
            <a:r>
              <a:rPr sz="1900" spc="-10" dirty="0">
                <a:latin typeface="Calibri"/>
                <a:cs typeface="Calibri"/>
              </a:rPr>
              <a:t>by electronic</a:t>
            </a:r>
            <a:r>
              <a:rPr sz="1900" spc="254" dirty="0">
                <a:latin typeface="Calibri"/>
                <a:cs typeface="Calibri"/>
              </a:rPr>
              <a:t> </a:t>
            </a:r>
            <a:r>
              <a:rPr sz="1900" spc="-5" dirty="0">
                <a:latin typeface="Calibri"/>
                <a:cs typeface="Calibri"/>
              </a:rPr>
              <a:t>means</a:t>
            </a:r>
            <a:endParaRPr sz="1900">
              <a:latin typeface="Calibri"/>
              <a:cs typeface="Calibri"/>
            </a:endParaRPr>
          </a:p>
          <a:p>
            <a:pPr marL="31115">
              <a:lnSpc>
                <a:spcPct val="100000"/>
              </a:lnSpc>
              <a:spcBef>
                <a:spcPts val="944"/>
              </a:spcBef>
            </a:pPr>
            <a:r>
              <a:rPr sz="2400" spc="-10" dirty="0">
                <a:solidFill>
                  <a:srgbClr val="FFFFFF"/>
                </a:solidFill>
                <a:latin typeface="Calibri"/>
                <a:cs typeface="Calibri"/>
              </a:rPr>
              <a:t>Shorter</a:t>
            </a:r>
            <a:r>
              <a:rPr sz="2400" spc="-15" dirty="0">
                <a:solidFill>
                  <a:srgbClr val="FFFFFF"/>
                </a:solidFill>
                <a:latin typeface="Calibri"/>
                <a:cs typeface="Calibri"/>
              </a:rPr>
              <a:t> </a:t>
            </a:r>
            <a:r>
              <a:rPr sz="2400" spc="-5" dirty="0">
                <a:solidFill>
                  <a:srgbClr val="FFFFFF"/>
                </a:solidFill>
                <a:latin typeface="Calibri"/>
                <a:cs typeface="Calibri"/>
              </a:rPr>
              <a:t>notice</a:t>
            </a:r>
            <a:endParaRPr sz="2400">
              <a:latin typeface="Calibri"/>
              <a:cs typeface="Calibri"/>
            </a:endParaRPr>
          </a:p>
          <a:p>
            <a:pPr marL="345440" indent="-173355" algn="just">
              <a:lnSpc>
                <a:spcPct val="100000"/>
              </a:lnSpc>
              <a:spcBef>
                <a:spcPts val="1025"/>
              </a:spcBef>
              <a:buChar char="•"/>
              <a:tabLst>
                <a:tab pos="346075" algn="l"/>
              </a:tabLst>
            </a:pPr>
            <a:r>
              <a:rPr sz="1900" spc="-30" dirty="0">
                <a:latin typeface="Calibri"/>
                <a:cs typeface="Calibri"/>
              </a:rPr>
              <a:t>At </a:t>
            </a:r>
            <a:r>
              <a:rPr sz="1900" spc="-10" dirty="0">
                <a:latin typeface="Calibri"/>
                <a:cs typeface="Calibri"/>
              </a:rPr>
              <a:t>least one </a:t>
            </a:r>
            <a:r>
              <a:rPr sz="1900" spc="-5" dirty="0">
                <a:latin typeface="Calibri"/>
                <a:cs typeface="Calibri"/>
              </a:rPr>
              <a:t>independent </a:t>
            </a:r>
            <a:r>
              <a:rPr sz="1900" spc="-15" dirty="0">
                <a:latin typeface="Calibri"/>
                <a:cs typeface="Calibri"/>
              </a:rPr>
              <a:t>director </a:t>
            </a:r>
            <a:r>
              <a:rPr sz="1900" spc="-5" dirty="0">
                <a:latin typeface="Calibri"/>
                <a:cs typeface="Calibri"/>
              </a:rPr>
              <a:t>shall be </a:t>
            </a:r>
            <a:r>
              <a:rPr sz="1900" spc="-10" dirty="0">
                <a:latin typeface="Calibri"/>
                <a:cs typeface="Calibri"/>
              </a:rPr>
              <a:t>present </a:t>
            </a:r>
            <a:r>
              <a:rPr sz="1900" spc="-5" dirty="0">
                <a:latin typeface="Calibri"/>
                <a:cs typeface="Calibri"/>
              </a:rPr>
              <a:t>at the</a:t>
            </a:r>
            <a:r>
              <a:rPr sz="1900" spc="85" dirty="0">
                <a:latin typeface="Calibri"/>
                <a:cs typeface="Calibri"/>
              </a:rPr>
              <a:t> </a:t>
            </a:r>
            <a:r>
              <a:rPr sz="1900" spc="-5" dirty="0">
                <a:latin typeface="Calibri"/>
                <a:cs typeface="Calibri"/>
              </a:rPr>
              <a:t>meeting.</a:t>
            </a:r>
            <a:endParaRPr sz="1900">
              <a:latin typeface="Calibri"/>
              <a:cs typeface="Calibri"/>
            </a:endParaRPr>
          </a:p>
          <a:p>
            <a:pPr marL="345440" marR="348615" indent="-172720" algn="just">
              <a:lnSpc>
                <a:spcPts val="2090"/>
              </a:lnSpc>
              <a:spcBef>
                <a:spcPts val="505"/>
              </a:spcBef>
              <a:buChar char="•"/>
              <a:tabLst>
                <a:tab pos="346075" algn="l"/>
              </a:tabLst>
            </a:pPr>
            <a:r>
              <a:rPr sz="1900" spc="-5" dirty="0">
                <a:latin typeface="Calibri"/>
                <a:cs typeface="Calibri"/>
              </a:rPr>
              <a:t>If he is not </a:t>
            </a:r>
            <a:r>
              <a:rPr sz="1900" spc="-10" dirty="0">
                <a:latin typeface="Calibri"/>
                <a:cs typeface="Calibri"/>
              </a:rPr>
              <a:t>present </a:t>
            </a:r>
            <a:r>
              <a:rPr sz="1900" spc="-5" dirty="0">
                <a:latin typeface="Calibri"/>
                <a:cs typeface="Calibri"/>
              </a:rPr>
              <a:t>then decision of the meeting shall be </a:t>
            </a:r>
            <a:r>
              <a:rPr sz="1900" spc="-10" dirty="0">
                <a:latin typeface="Calibri"/>
                <a:cs typeface="Calibri"/>
              </a:rPr>
              <a:t>circulated </a:t>
            </a:r>
            <a:r>
              <a:rPr sz="1900" spc="-15" dirty="0">
                <a:latin typeface="Calibri"/>
                <a:cs typeface="Calibri"/>
              </a:rPr>
              <a:t>to </a:t>
            </a:r>
            <a:r>
              <a:rPr sz="1900" spc="-5" dirty="0">
                <a:latin typeface="Calibri"/>
                <a:cs typeface="Calibri"/>
              </a:rPr>
              <a:t>all  </a:t>
            </a:r>
            <a:r>
              <a:rPr sz="1900" spc="-15" dirty="0">
                <a:latin typeface="Calibri"/>
                <a:cs typeface="Calibri"/>
              </a:rPr>
              <a:t>directors </a:t>
            </a:r>
            <a:r>
              <a:rPr sz="1900" spc="-5" dirty="0">
                <a:latin typeface="Calibri"/>
                <a:cs typeface="Calibri"/>
              </a:rPr>
              <a:t>&amp; </a:t>
            </a:r>
            <a:r>
              <a:rPr sz="1900" spc="-10" dirty="0">
                <a:latin typeface="Calibri"/>
                <a:cs typeface="Calibri"/>
              </a:rPr>
              <a:t>shall </a:t>
            </a:r>
            <a:r>
              <a:rPr sz="1900" spc="-5" dirty="0">
                <a:latin typeface="Calibri"/>
                <a:cs typeface="Calibri"/>
              </a:rPr>
              <a:t>be </a:t>
            </a:r>
            <a:r>
              <a:rPr sz="1900" spc="-10" dirty="0">
                <a:latin typeface="Calibri"/>
                <a:cs typeface="Calibri"/>
              </a:rPr>
              <a:t>final only after ratification </a:t>
            </a:r>
            <a:r>
              <a:rPr sz="1900" spc="-5" dirty="0">
                <a:latin typeface="Calibri"/>
                <a:cs typeface="Calibri"/>
              </a:rPr>
              <a:t>of decision </a:t>
            </a:r>
            <a:r>
              <a:rPr sz="1900" spc="-10" dirty="0">
                <a:latin typeface="Calibri"/>
                <a:cs typeface="Calibri"/>
              </a:rPr>
              <a:t>by at least one  </a:t>
            </a:r>
            <a:r>
              <a:rPr sz="1900" spc="-5" dirty="0">
                <a:latin typeface="Calibri"/>
                <a:cs typeface="Calibri"/>
              </a:rPr>
              <a:t>Independent</a:t>
            </a:r>
            <a:r>
              <a:rPr sz="1900" spc="-10" dirty="0">
                <a:latin typeface="Calibri"/>
                <a:cs typeface="Calibri"/>
              </a:rPr>
              <a:t> </a:t>
            </a:r>
            <a:r>
              <a:rPr sz="1900" spc="-15" dirty="0">
                <a:latin typeface="Calibri"/>
                <a:cs typeface="Calibri"/>
              </a:rPr>
              <a:t>Director</a:t>
            </a:r>
            <a:endParaRPr sz="1900">
              <a:latin typeface="Calibri"/>
              <a:cs typeface="Calibri"/>
            </a:endParaRPr>
          </a:p>
          <a:p>
            <a:pPr marL="12700">
              <a:lnSpc>
                <a:spcPct val="100000"/>
              </a:lnSpc>
              <a:spcBef>
                <a:spcPts val="1200"/>
              </a:spcBef>
            </a:pPr>
            <a:r>
              <a:rPr sz="2600" spc="-5" dirty="0">
                <a:solidFill>
                  <a:srgbClr val="FFFFFF"/>
                </a:solidFill>
                <a:latin typeface="Calibri"/>
                <a:cs typeface="Calibri"/>
              </a:rPr>
              <a:t>Consequences </a:t>
            </a:r>
            <a:r>
              <a:rPr sz="2600" dirty="0">
                <a:solidFill>
                  <a:srgbClr val="FFFFFF"/>
                </a:solidFill>
                <a:latin typeface="Calibri"/>
                <a:cs typeface="Calibri"/>
              </a:rPr>
              <a:t>of</a:t>
            </a:r>
            <a:r>
              <a:rPr sz="2600" spc="-45" dirty="0">
                <a:solidFill>
                  <a:srgbClr val="FFFFFF"/>
                </a:solidFill>
                <a:latin typeface="Calibri"/>
                <a:cs typeface="Calibri"/>
              </a:rPr>
              <a:t> </a:t>
            </a:r>
            <a:r>
              <a:rPr sz="2600" spc="-10" dirty="0">
                <a:solidFill>
                  <a:srgbClr val="FFFFFF"/>
                </a:solidFill>
                <a:latin typeface="Calibri"/>
                <a:cs typeface="Calibri"/>
              </a:rPr>
              <a:t>Default</a:t>
            </a:r>
            <a:endParaRPr sz="2600">
              <a:latin typeface="Calibri"/>
              <a:cs typeface="Calibri"/>
            </a:endParaRPr>
          </a:p>
          <a:p>
            <a:pPr marL="370205" marR="5080" indent="-228600">
              <a:lnSpc>
                <a:spcPts val="2210"/>
              </a:lnSpc>
              <a:spcBef>
                <a:spcPts val="1160"/>
              </a:spcBef>
              <a:buChar char="•"/>
              <a:tabLst>
                <a:tab pos="370840" algn="l"/>
              </a:tabLst>
            </a:pPr>
            <a:r>
              <a:rPr sz="2000" spc="-15" dirty="0">
                <a:latin typeface="Calibri"/>
                <a:cs typeface="Calibri"/>
              </a:rPr>
              <a:t>Every </a:t>
            </a:r>
            <a:r>
              <a:rPr sz="2000" spc="-10" dirty="0">
                <a:latin typeface="Calibri"/>
                <a:cs typeface="Calibri"/>
              </a:rPr>
              <a:t>officer </a:t>
            </a:r>
            <a:r>
              <a:rPr sz="2000" spc="-5" dirty="0">
                <a:latin typeface="Calibri"/>
                <a:cs typeface="Calibri"/>
              </a:rPr>
              <a:t>of </a:t>
            </a:r>
            <a:r>
              <a:rPr sz="2000" dirty="0">
                <a:latin typeface="Calibri"/>
                <a:cs typeface="Calibri"/>
              </a:rPr>
              <a:t>the </a:t>
            </a:r>
            <a:r>
              <a:rPr sz="2000" spc="-25" dirty="0">
                <a:latin typeface="Calibri"/>
                <a:cs typeface="Calibri"/>
              </a:rPr>
              <a:t>company, </a:t>
            </a:r>
            <a:r>
              <a:rPr sz="2000" dirty="0">
                <a:latin typeface="Calibri"/>
                <a:cs typeface="Calibri"/>
              </a:rPr>
              <a:t>whose duty is </a:t>
            </a:r>
            <a:r>
              <a:rPr sz="2000" spc="-10" dirty="0">
                <a:latin typeface="Calibri"/>
                <a:cs typeface="Calibri"/>
              </a:rPr>
              <a:t>to give </a:t>
            </a:r>
            <a:r>
              <a:rPr sz="2000" spc="-5" dirty="0">
                <a:latin typeface="Calibri"/>
                <a:cs typeface="Calibri"/>
              </a:rPr>
              <a:t>notice </a:t>
            </a:r>
            <a:r>
              <a:rPr sz="2000" dirty="0">
                <a:latin typeface="Calibri"/>
                <a:cs typeface="Calibri"/>
              </a:rPr>
              <a:t>&amp; who </a:t>
            </a:r>
            <a:r>
              <a:rPr sz="2000" spc="-10" dirty="0">
                <a:latin typeface="Calibri"/>
                <a:cs typeface="Calibri"/>
              </a:rPr>
              <a:t>fails </a:t>
            </a:r>
            <a:r>
              <a:rPr sz="2000" spc="-15" dirty="0">
                <a:latin typeface="Calibri"/>
                <a:cs typeface="Calibri"/>
              </a:rPr>
              <a:t>to  </a:t>
            </a:r>
            <a:r>
              <a:rPr sz="2000" spc="-5" dirty="0">
                <a:latin typeface="Calibri"/>
                <a:cs typeface="Calibri"/>
              </a:rPr>
              <a:t>do </a:t>
            </a:r>
            <a:r>
              <a:rPr sz="2000" spc="-20" dirty="0">
                <a:latin typeface="Calibri"/>
                <a:cs typeface="Calibri"/>
              </a:rPr>
              <a:t>so, </a:t>
            </a:r>
            <a:r>
              <a:rPr sz="2000" spc="-5" dirty="0">
                <a:latin typeface="Calibri"/>
                <a:cs typeface="Calibri"/>
              </a:rPr>
              <a:t>shall be punishable with fine </a:t>
            </a:r>
            <a:r>
              <a:rPr sz="2000" dirty="0">
                <a:latin typeface="Calibri"/>
                <a:cs typeface="Calibri"/>
              </a:rPr>
              <a:t>which </a:t>
            </a:r>
            <a:r>
              <a:rPr sz="2000" spc="-15" dirty="0">
                <a:latin typeface="Calibri"/>
                <a:cs typeface="Calibri"/>
              </a:rPr>
              <a:t>may extend to </a:t>
            </a:r>
            <a:r>
              <a:rPr sz="2000" dirty="0">
                <a:latin typeface="Calibri"/>
                <a:cs typeface="Calibri"/>
              </a:rPr>
              <a:t>Rs.</a:t>
            </a:r>
            <a:r>
              <a:rPr sz="2000" spc="65" dirty="0">
                <a:latin typeface="Calibri"/>
                <a:cs typeface="Calibri"/>
              </a:rPr>
              <a:t> </a:t>
            </a:r>
            <a:r>
              <a:rPr sz="2000" spc="5" dirty="0">
                <a:latin typeface="Calibri"/>
                <a:cs typeface="Calibri"/>
              </a:rPr>
              <a:t>25000/-</a:t>
            </a:r>
            <a:endParaRPr sz="20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9745" y="10795"/>
            <a:ext cx="5598795" cy="756920"/>
          </a:xfrm>
          <a:prstGeom prst="rect">
            <a:avLst/>
          </a:prstGeom>
        </p:spPr>
        <p:txBody>
          <a:bodyPr vert="horz" wrap="square" lIns="0" tIns="12700" rIns="0" bIns="0" rtlCol="0">
            <a:spAutoFit/>
          </a:bodyPr>
          <a:lstStyle/>
          <a:p>
            <a:pPr marL="12700">
              <a:lnSpc>
                <a:spcPct val="100000"/>
              </a:lnSpc>
              <a:spcBef>
                <a:spcPts val="100"/>
              </a:spcBef>
            </a:pPr>
            <a:r>
              <a:rPr sz="4800" spc="-5" dirty="0"/>
              <a:t>Quorum [Section</a:t>
            </a:r>
            <a:r>
              <a:rPr sz="4800" spc="-90" dirty="0"/>
              <a:t> </a:t>
            </a:r>
            <a:r>
              <a:rPr sz="4800" dirty="0"/>
              <a:t>174]</a:t>
            </a:r>
            <a:endParaRPr sz="4800"/>
          </a:p>
        </p:txBody>
      </p:sp>
      <p:sp>
        <p:nvSpPr>
          <p:cNvPr id="3" name="object 3"/>
          <p:cNvSpPr/>
          <p:nvPr/>
        </p:nvSpPr>
        <p:spPr>
          <a:xfrm>
            <a:off x="429005" y="1094994"/>
            <a:ext cx="8359140" cy="1187450"/>
          </a:xfrm>
          <a:custGeom>
            <a:avLst/>
            <a:gdLst/>
            <a:ahLst/>
            <a:cxnLst/>
            <a:rect l="l" t="t" r="r" b="b"/>
            <a:pathLst>
              <a:path w="8359140" h="1187450">
                <a:moveTo>
                  <a:pt x="0" y="1187196"/>
                </a:moveTo>
                <a:lnTo>
                  <a:pt x="8359140" y="1187196"/>
                </a:lnTo>
                <a:lnTo>
                  <a:pt x="8359140" y="0"/>
                </a:lnTo>
                <a:lnTo>
                  <a:pt x="0" y="0"/>
                </a:lnTo>
                <a:lnTo>
                  <a:pt x="0" y="1187196"/>
                </a:lnTo>
                <a:close/>
              </a:path>
            </a:pathLst>
          </a:custGeom>
          <a:ln w="25907">
            <a:solidFill>
              <a:srgbClr val="4F81BC"/>
            </a:solidFill>
          </a:ln>
        </p:spPr>
        <p:txBody>
          <a:bodyPr wrap="square" lIns="0" tIns="0" rIns="0" bIns="0" rtlCol="0"/>
          <a:lstStyle/>
          <a:p>
            <a:endParaRPr/>
          </a:p>
        </p:txBody>
      </p:sp>
      <p:sp>
        <p:nvSpPr>
          <p:cNvPr id="4" name="object 4"/>
          <p:cNvSpPr/>
          <p:nvPr/>
        </p:nvSpPr>
        <p:spPr>
          <a:xfrm>
            <a:off x="846582" y="902969"/>
            <a:ext cx="5852160" cy="384175"/>
          </a:xfrm>
          <a:custGeom>
            <a:avLst/>
            <a:gdLst/>
            <a:ahLst/>
            <a:cxnLst/>
            <a:rect l="l" t="t" r="r" b="b"/>
            <a:pathLst>
              <a:path w="5852159" h="384175">
                <a:moveTo>
                  <a:pt x="5788152" y="0"/>
                </a:moveTo>
                <a:lnTo>
                  <a:pt x="64008" y="0"/>
                </a:lnTo>
                <a:lnTo>
                  <a:pt x="39090" y="5036"/>
                </a:lnTo>
                <a:lnTo>
                  <a:pt x="18745" y="18764"/>
                </a:lnTo>
                <a:lnTo>
                  <a:pt x="5029" y="39112"/>
                </a:lnTo>
                <a:lnTo>
                  <a:pt x="0" y="64007"/>
                </a:lnTo>
                <a:lnTo>
                  <a:pt x="0" y="320039"/>
                </a:lnTo>
                <a:lnTo>
                  <a:pt x="5029" y="344935"/>
                </a:lnTo>
                <a:lnTo>
                  <a:pt x="18745" y="365283"/>
                </a:lnTo>
                <a:lnTo>
                  <a:pt x="39090" y="379011"/>
                </a:lnTo>
                <a:lnTo>
                  <a:pt x="64008" y="384047"/>
                </a:lnTo>
                <a:lnTo>
                  <a:pt x="5788152" y="384047"/>
                </a:lnTo>
                <a:lnTo>
                  <a:pt x="5813047" y="379011"/>
                </a:lnTo>
                <a:lnTo>
                  <a:pt x="5833395" y="365283"/>
                </a:lnTo>
                <a:lnTo>
                  <a:pt x="5847123" y="344935"/>
                </a:lnTo>
                <a:lnTo>
                  <a:pt x="5852160" y="320039"/>
                </a:lnTo>
                <a:lnTo>
                  <a:pt x="5852160" y="64007"/>
                </a:lnTo>
                <a:lnTo>
                  <a:pt x="5847123" y="39112"/>
                </a:lnTo>
                <a:lnTo>
                  <a:pt x="5833395" y="18764"/>
                </a:lnTo>
                <a:lnTo>
                  <a:pt x="5813047" y="5036"/>
                </a:lnTo>
                <a:lnTo>
                  <a:pt x="5788152" y="0"/>
                </a:lnTo>
                <a:close/>
              </a:path>
            </a:pathLst>
          </a:custGeom>
          <a:solidFill>
            <a:srgbClr val="4F81BC"/>
          </a:solidFill>
        </p:spPr>
        <p:txBody>
          <a:bodyPr wrap="square" lIns="0" tIns="0" rIns="0" bIns="0" rtlCol="0"/>
          <a:lstStyle/>
          <a:p>
            <a:endParaRPr/>
          </a:p>
        </p:txBody>
      </p:sp>
      <p:sp>
        <p:nvSpPr>
          <p:cNvPr id="5" name="object 5"/>
          <p:cNvSpPr/>
          <p:nvPr/>
        </p:nvSpPr>
        <p:spPr>
          <a:xfrm>
            <a:off x="846582" y="902969"/>
            <a:ext cx="5852160" cy="384175"/>
          </a:xfrm>
          <a:custGeom>
            <a:avLst/>
            <a:gdLst/>
            <a:ahLst/>
            <a:cxnLst/>
            <a:rect l="l" t="t" r="r" b="b"/>
            <a:pathLst>
              <a:path w="5852159" h="384175">
                <a:moveTo>
                  <a:pt x="0" y="64007"/>
                </a:moveTo>
                <a:lnTo>
                  <a:pt x="5029" y="39112"/>
                </a:lnTo>
                <a:lnTo>
                  <a:pt x="18745" y="18764"/>
                </a:lnTo>
                <a:lnTo>
                  <a:pt x="39090" y="5036"/>
                </a:lnTo>
                <a:lnTo>
                  <a:pt x="64008" y="0"/>
                </a:lnTo>
                <a:lnTo>
                  <a:pt x="5788152" y="0"/>
                </a:lnTo>
                <a:lnTo>
                  <a:pt x="5813047" y="5036"/>
                </a:lnTo>
                <a:lnTo>
                  <a:pt x="5833395" y="18764"/>
                </a:lnTo>
                <a:lnTo>
                  <a:pt x="5847123" y="39112"/>
                </a:lnTo>
                <a:lnTo>
                  <a:pt x="5852160" y="64007"/>
                </a:lnTo>
                <a:lnTo>
                  <a:pt x="5852160" y="320039"/>
                </a:lnTo>
                <a:lnTo>
                  <a:pt x="5847123" y="344935"/>
                </a:lnTo>
                <a:lnTo>
                  <a:pt x="5833395" y="365283"/>
                </a:lnTo>
                <a:lnTo>
                  <a:pt x="5813047" y="379011"/>
                </a:lnTo>
                <a:lnTo>
                  <a:pt x="5788152" y="384047"/>
                </a:lnTo>
                <a:lnTo>
                  <a:pt x="64008" y="384047"/>
                </a:lnTo>
                <a:lnTo>
                  <a:pt x="39090" y="379011"/>
                </a:lnTo>
                <a:lnTo>
                  <a:pt x="18745" y="365283"/>
                </a:lnTo>
                <a:lnTo>
                  <a:pt x="5029" y="344935"/>
                </a:lnTo>
                <a:lnTo>
                  <a:pt x="0" y="320039"/>
                </a:lnTo>
                <a:lnTo>
                  <a:pt x="0" y="64007"/>
                </a:lnTo>
                <a:close/>
              </a:path>
            </a:pathLst>
          </a:custGeom>
          <a:ln w="25908">
            <a:solidFill>
              <a:srgbClr val="FFFFFF"/>
            </a:solidFill>
          </a:ln>
        </p:spPr>
        <p:txBody>
          <a:bodyPr wrap="square" lIns="0" tIns="0" rIns="0" bIns="0" rtlCol="0"/>
          <a:lstStyle/>
          <a:p>
            <a:endParaRPr/>
          </a:p>
        </p:txBody>
      </p:sp>
      <p:sp>
        <p:nvSpPr>
          <p:cNvPr id="6" name="object 6"/>
          <p:cNvSpPr/>
          <p:nvPr/>
        </p:nvSpPr>
        <p:spPr>
          <a:xfrm>
            <a:off x="429005" y="2544317"/>
            <a:ext cx="8359140" cy="1432560"/>
          </a:xfrm>
          <a:custGeom>
            <a:avLst/>
            <a:gdLst/>
            <a:ahLst/>
            <a:cxnLst/>
            <a:rect l="l" t="t" r="r" b="b"/>
            <a:pathLst>
              <a:path w="8359140" h="1432560">
                <a:moveTo>
                  <a:pt x="0" y="1432560"/>
                </a:moveTo>
                <a:lnTo>
                  <a:pt x="8359140" y="1432560"/>
                </a:lnTo>
                <a:lnTo>
                  <a:pt x="8359140" y="0"/>
                </a:lnTo>
                <a:lnTo>
                  <a:pt x="0" y="0"/>
                </a:lnTo>
                <a:lnTo>
                  <a:pt x="0" y="1432560"/>
                </a:lnTo>
                <a:close/>
              </a:path>
            </a:pathLst>
          </a:custGeom>
          <a:ln w="25908">
            <a:solidFill>
              <a:srgbClr val="4F81BC"/>
            </a:solidFill>
          </a:ln>
        </p:spPr>
        <p:txBody>
          <a:bodyPr wrap="square" lIns="0" tIns="0" rIns="0" bIns="0" rtlCol="0"/>
          <a:lstStyle/>
          <a:p>
            <a:endParaRPr/>
          </a:p>
        </p:txBody>
      </p:sp>
      <p:sp>
        <p:nvSpPr>
          <p:cNvPr id="7" name="object 7"/>
          <p:cNvSpPr/>
          <p:nvPr/>
        </p:nvSpPr>
        <p:spPr>
          <a:xfrm>
            <a:off x="846582" y="2352294"/>
            <a:ext cx="5852160" cy="384175"/>
          </a:xfrm>
          <a:custGeom>
            <a:avLst/>
            <a:gdLst/>
            <a:ahLst/>
            <a:cxnLst/>
            <a:rect l="l" t="t" r="r" b="b"/>
            <a:pathLst>
              <a:path w="5852159" h="384175">
                <a:moveTo>
                  <a:pt x="5788152" y="0"/>
                </a:moveTo>
                <a:lnTo>
                  <a:pt x="64008" y="0"/>
                </a:lnTo>
                <a:lnTo>
                  <a:pt x="39090" y="5036"/>
                </a:lnTo>
                <a:lnTo>
                  <a:pt x="18745" y="18764"/>
                </a:lnTo>
                <a:lnTo>
                  <a:pt x="5029" y="39112"/>
                </a:lnTo>
                <a:lnTo>
                  <a:pt x="0" y="64007"/>
                </a:lnTo>
                <a:lnTo>
                  <a:pt x="0" y="320039"/>
                </a:lnTo>
                <a:lnTo>
                  <a:pt x="5029" y="344935"/>
                </a:lnTo>
                <a:lnTo>
                  <a:pt x="18745" y="365283"/>
                </a:lnTo>
                <a:lnTo>
                  <a:pt x="39090" y="379011"/>
                </a:lnTo>
                <a:lnTo>
                  <a:pt x="64008" y="384047"/>
                </a:lnTo>
                <a:lnTo>
                  <a:pt x="5788152" y="384047"/>
                </a:lnTo>
                <a:lnTo>
                  <a:pt x="5813047" y="379011"/>
                </a:lnTo>
                <a:lnTo>
                  <a:pt x="5833395" y="365283"/>
                </a:lnTo>
                <a:lnTo>
                  <a:pt x="5847123" y="344935"/>
                </a:lnTo>
                <a:lnTo>
                  <a:pt x="5852160" y="320039"/>
                </a:lnTo>
                <a:lnTo>
                  <a:pt x="5852160" y="64007"/>
                </a:lnTo>
                <a:lnTo>
                  <a:pt x="5847123" y="39112"/>
                </a:lnTo>
                <a:lnTo>
                  <a:pt x="5833395" y="18764"/>
                </a:lnTo>
                <a:lnTo>
                  <a:pt x="5813047" y="5036"/>
                </a:lnTo>
                <a:lnTo>
                  <a:pt x="5788152" y="0"/>
                </a:lnTo>
                <a:close/>
              </a:path>
            </a:pathLst>
          </a:custGeom>
          <a:solidFill>
            <a:srgbClr val="4F81BC"/>
          </a:solidFill>
        </p:spPr>
        <p:txBody>
          <a:bodyPr wrap="square" lIns="0" tIns="0" rIns="0" bIns="0" rtlCol="0"/>
          <a:lstStyle/>
          <a:p>
            <a:endParaRPr/>
          </a:p>
        </p:txBody>
      </p:sp>
      <p:sp>
        <p:nvSpPr>
          <p:cNvPr id="8" name="object 8"/>
          <p:cNvSpPr/>
          <p:nvPr/>
        </p:nvSpPr>
        <p:spPr>
          <a:xfrm>
            <a:off x="846582" y="2352294"/>
            <a:ext cx="5852160" cy="384175"/>
          </a:xfrm>
          <a:custGeom>
            <a:avLst/>
            <a:gdLst/>
            <a:ahLst/>
            <a:cxnLst/>
            <a:rect l="l" t="t" r="r" b="b"/>
            <a:pathLst>
              <a:path w="5852159" h="384175">
                <a:moveTo>
                  <a:pt x="0" y="64007"/>
                </a:moveTo>
                <a:lnTo>
                  <a:pt x="5029" y="39112"/>
                </a:lnTo>
                <a:lnTo>
                  <a:pt x="18745" y="18764"/>
                </a:lnTo>
                <a:lnTo>
                  <a:pt x="39090" y="5036"/>
                </a:lnTo>
                <a:lnTo>
                  <a:pt x="64008" y="0"/>
                </a:lnTo>
                <a:lnTo>
                  <a:pt x="5788152" y="0"/>
                </a:lnTo>
                <a:lnTo>
                  <a:pt x="5813047" y="5036"/>
                </a:lnTo>
                <a:lnTo>
                  <a:pt x="5833395" y="18764"/>
                </a:lnTo>
                <a:lnTo>
                  <a:pt x="5847123" y="39112"/>
                </a:lnTo>
                <a:lnTo>
                  <a:pt x="5852160" y="64007"/>
                </a:lnTo>
                <a:lnTo>
                  <a:pt x="5852160" y="320039"/>
                </a:lnTo>
                <a:lnTo>
                  <a:pt x="5847123" y="344935"/>
                </a:lnTo>
                <a:lnTo>
                  <a:pt x="5833395" y="365283"/>
                </a:lnTo>
                <a:lnTo>
                  <a:pt x="5813047" y="379011"/>
                </a:lnTo>
                <a:lnTo>
                  <a:pt x="5788152" y="384047"/>
                </a:lnTo>
                <a:lnTo>
                  <a:pt x="64008" y="384047"/>
                </a:lnTo>
                <a:lnTo>
                  <a:pt x="39090" y="379011"/>
                </a:lnTo>
                <a:lnTo>
                  <a:pt x="18745" y="365283"/>
                </a:lnTo>
                <a:lnTo>
                  <a:pt x="5029" y="344935"/>
                </a:lnTo>
                <a:lnTo>
                  <a:pt x="0" y="320039"/>
                </a:lnTo>
                <a:lnTo>
                  <a:pt x="0" y="64007"/>
                </a:lnTo>
                <a:close/>
              </a:path>
            </a:pathLst>
          </a:custGeom>
          <a:ln w="25908">
            <a:solidFill>
              <a:srgbClr val="FFFFFF"/>
            </a:solidFill>
          </a:ln>
        </p:spPr>
        <p:txBody>
          <a:bodyPr wrap="square" lIns="0" tIns="0" rIns="0" bIns="0" rtlCol="0"/>
          <a:lstStyle/>
          <a:p>
            <a:endParaRPr/>
          </a:p>
        </p:txBody>
      </p:sp>
      <p:sp>
        <p:nvSpPr>
          <p:cNvPr id="9" name="object 9"/>
          <p:cNvSpPr/>
          <p:nvPr/>
        </p:nvSpPr>
        <p:spPr>
          <a:xfrm>
            <a:off x="429005" y="4239005"/>
            <a:ext cx="8359140" cy="1004569"/>
          </a:xfrm>
          <a:custGeom>
            <a:avLst/>
            <a:gdLst/>
            <a:ahLst/>
            <a:cxnLst/>
            <a:rect l="l" t="t" r="r" b="b"/>
            <a:pathLst>
              <a:path w="8359140" h="1004570">
                <a:moveTo>
                  <a:pt x="0" y="1004316"/>
                </a:moveTo>
                <a:lnTo>
                  <a:pt x="8359140" y="1004316"/>
                </a:lnTo>
                <a:lnTo>
                  <a:pt x="8359140" y="0"/>
                </a:lnTo>
                <a:lnTo>
                  <a:pt x="0" y="0"/>
                </a:lnTo>
                <a:lnTo>
                  <a:pt x="0" y="1004316"/>
                </a:lnTo>
                <a:close/>
              </a:path>
            </a:pathLst>
          </a:custGeom>
          <a:ln w="25907">
            <a:solidFill>
              <a:srgbClr val="4F81BC"/>
            </a:solidFill>
          </a:ln>
        </p:spPr>
        <p:txBody>
          <a:bodyPr wrap="square" lIns="0" tIns="0" rIns="0" bIns="0" rtlCol="0"/>
          <a:lstStyle/>
          <a:p>
            <a:endParaRPr/>
          </a:p>
        </p:txBody>
      </p:sp>
      <p:sp>
        <p:nvSpPr>
          <p:cNvPr id="10" name="object 10"/>
          <p:cNvSpPr/>
          <p:nvPr/>
        </p:nvSpPr>
        <p:spPr>
          <a:xfrm>
            <a:off x="846582" y="4046982"/>
            <a:ext cx="5852160" cy="384175"/>
          </a:xfrm>
          <a:custGeom>
            <a:avLst/>
            <a:gdLst/>
            <a:ahLst/>
            <a:cxnLst/>
            <a:rect l="l" t="t" r="r" b="b"/>
            <a:pathLst>
              <a:path w="5852159" h="384175">
                <a:moveTo>
                  <a:pt x="5788152" y="0"/>
                </a:moveTo>
                <a:lnTo>
                  <a:pt x="64008" y="0"/>
                </a:lnTo>
                <a:lnTo>
                  <a:pt x="39090" y="5036"/>
                </a:lnTo>
                <a:lnTo>
                  <a:pt x="18745" y="18764"/>
                </a:lnTo>
                <a:lnTo>
                  <a:pt x="5029" y="39112"/>
                </a:lnTo>
                <a:lnTo>
                  <a:pt x="0" y="64008"/>
                </a:lnTo>
                <a:lnTo>
                  <a:pt x="0" y="320040"/>
                </a:lnTo>
                <a:lnTo>
                  <a:pt x="5029" y="344935"/>
                </a:lnTo>
                <a:lnTo>
                  <a:pt x="18745" y="365283"/>
                </a:lnTo>
                <a:lnTo>
                  <a:pt x="39090" y="379011"/>
                </a:lnTo>
                <a:lnTo>
                  <a:pt x="64008" y="384048"/>
                </a:lnTo>
                <a:lnTo>
                  <a:pt x="5788152" y="384048"/>
                </a:lnTo>
                <a:lnTo>
                  <a:pt x="5813047" y="379011"/>
                </a:lnTo>
                <a:lnTo>
                  <a:pt x="5833395" y="365283"/>
                </a:lnTo>
                <a:lnTo>
                  <a:pt x="5847123" y="344935"/>
                </a:lnTo>
                <a:lnTo>
                  <a:pt x="5852160" y="320040"/>
                </a:lnTo>
                <a:lnTo>
                  <a:pt x="5852160" y="64008"/>
                </a:lnTo>
                <a:lnTo>
                  <a:pt x="5847123" y="39112"/>
                </a:lnTo>
                <a:lnTo>
                  <a:pt x="5833395" y="18764"/>
                </a:lnTo>
                <a:lnTo>
                  <a:pt x="5813047" y="5036"/>
                </a:lnTo>
                <a:lnTo>
                  <a:pt x="5788152" y="0"/>
                </a:lnTo>
                <a:close/>
              </a:path>
            </a:pathLst>
          </a:custGeom>
          <a:solidFill>
            <a:srgbClr val="4F81BC"/>
          </a:solidFill>
        </p:spPr>
        <p:txBody>
          <a:bodyPr wrap="square" lIns="0" tIns="0" rIns="0" bIns="0" rtlCol="0"/>
          <a:lstStyle/>
          <a:p>
            <a:endParaRPr/>
          </a:p>
        </p:txBody>
      </p:sp>
      <p:sp>
        <p:nvSpPr>
          <p:cNvPr id="11" name="object 11"/>
          <p:cNvSpPr/>
          <p:nvPr/>
        </p:nvSpPr>
        <p:spPr>
          <a:xfrm>
            <a:off x="846582" y="4046982"/>
            <a:ext cx="5852160" cy="384175"/>
          </a:xfrm>
          <a:custGeom>
            <a:avLst/>
            <a:gdLst/>
            <a:ahLst/>
            <a:cxnLst/>
            <a:rect l="l" t="t" r="r" b="b"/>
            <a:pathLst>
              <a:path w="5852159" h="384175">
                <a:moveTo>
                  <a:pt x="0" y="64008"/>
                </a:moveTo>
                <a:lnTo>
                  <a:pt x="5029" y="39112"/>
                </a:lnTo>
                <a:lnTo>
                  <a:pt x="18745" y="18764"/>
                </a:lnTo>
                <a:lnTo>
                  <a:pt x="39090" y="5036"/>
                </a:lnTo>
                <a:lnTo>
                  <a:pt x="64008" y="0"/>
                </a:lnTo>
                <a:lnTo>
                  <a:pt x="5788152" y="0"/>
                </a:lnTo>
                <a:lnTo>
                  <a:pt x="5813047" y="5036"/>
                </a:lnTo>
                <a:lnTo>
                  <a:pt x="5833395" y="18764"/>
                </a:lnTo>
                <a:lnTo>
                  <a:pt x="5847123" y="39112"/>
                </a:lnTo>
                <a:lnTo>
                  <a:pt x="5852160" y="64008"/>
                </a:lnTo>
                <a:lnTo>
                  <a:pt x="5852160" y="320040"/>
                </a:lnTo>
                <a:lnTo>
                  <a:pt x="5847123" y="344935"/>
                </a:lnTo>
                <a:lnTo>
                  <a:pt x="5833395" y="365283"/>
                </a:lnTo>
                <a:lnTo>
                  <a:pt x="5813047" y="379011"/>
                </a:lnTo>
                <a:lnTo>
                  <a:pt x="5788152" y="384048"/>
                </a:lnTo>
                <a:lnTo>
                  <a:pt x="64008" y="384048"/>
                </a:lnTo>
                <a:lnTo>
                  <a:pt x="39090" y="379011"/>
                </a:lnTo>
                <a:lnTo>
                  <a:pt x="18745" y="365283"/>
                </a:lnTo>
                <a:lnTo>
                  <a:pt x="5029" y="344935"/>
                </a:lnTo>
                <a:lnTo>
                  <a:pt x="0" y="320040"/>
                </a:lnTo>
                <a:lnTo>
                  <a:pt x="0" y="64008"/>
                </a:lnTo>
                <a:close/>
              </a:path>
            </a:pathLst>
          </a:custGeom>
          <a:ln w="25908">
            <a:solidFill>
              <a:srgbClr val="FFFFFF"/>
            </a:solidFill>
          </a:ln>
        </p:spPr>
        <p:txBody>
          <a:bodyPr wrap="square" lIns="0" tIns="0" rIns="0" bIns="0" rtlCol="0"/>
          <a:lstStyle/>
          <a:p>
            <a:endParaRPr/>
          </a:p>
        </p:txBody>
      </p:sp>
      <p:sp>
        <p:nvSpPr>
          <p:cNvPr id="12" name="object 12"/>
          <p:cNvSpPr/>
          <p:nvPr/>
        </p:nvSpPr>
        <p:spPr>
          <a:xfrm>
            <a:off x="500633" y="5359146"/>
            <a:ext cx="8216265" cy="1356360"/>
          </a:xfrm>
          <a:custGeom>
            <a:avLst/>
            <a:gdLst/>
            <a:ahLst/>
            <a:cxnLst/>
            <a:rect l="l" t="t" r="r" b="b"/>
            <a:pathLst>
              <a:path w="8216265" h="1356359">
                <a:moveTo>
                  <a:pt x="0" y="135635"/>
                </a:moveTo>
                <a:lnTo>
                  <a:pt x="37909" y="161713"/>
                </a:lnTo>
                <a:lnTo>
                  <a:pt x="95222" y="176583"/>
                </a:lnTo>
                <a:lnTo>
                  <a:pt x="146882" y="186110"/>
                </a:lnTo>
                <a:lnTo>
                  <a:pt x="208770" y="195294"/>
                </a:lnTo>
                <a:lnTo>
                  <a:pt x="280430" y="204103"/>
                </a:lnTo>
                <a:lnTo>
                  <a:pt x="319781" y="208357"/>
                </a:lnTo>
                <a:lnTo>
                  <a:pt x="361405" y="212507"/>
                </a:lnTo>
                <a:lnTo>
                  <a:pt x="405242" y="216549"/>
                </a:lnTo>
                <a:lnTo>
                  <a:pt x="451238" y="220477"/>
                </a:lnTo>
                <a:lnTo>
                  <a:pt x="499334" y="224290"/>
                </a:lnTo>
                <a:lnTo>
                  <a:pt x="549473" y="227983"/>
                </a:lnTo>
                <a:lnTo>
                  <a:pt x="601599" y="231552"/>
                </a:lnTo>
                <a:lnTo>
                  <a:pt x="655653" y="234994"/>
                </a:lnTo>
                <a:lnTo>
                  <a:pt x="711580" y="238305"/>
                </a:lnTo>
                <a:lnTo>
                  <a:pt x="769322" y="241480"/>
                </a:lnTo>
                <a:lnTo>
                  <a:pt x="828822" y="244517"/>
                </a:lnTo>
                <a:lnTo>
                  <a:pt x="890022" y="247411"/>
                </a:lnTo>
                <a:lnTo>
                  <a:pt x="952867" y="250160"/>
                </a:lnTo>
                <a:lnTo>
                  <a:pt x="1017298" y="252758"/>
                </a:lnTo>
                <a:lnTo>
                  <a:pt x="1083258" y="255202"/>
                </a:lnTo>
                <a:lnTo>
                  <a:pt x="1150692" y="257489"/>
                </a:lnTo>
                <a:lnTo>
                  <a:pt x="1219540" y="259614"/>
                </a:lnTo>
                <a:lnTo>
                  <a:pt x="1289747" y="261575"/>
                </a:lnTo>
                <a:lnTo>
                  <a:pt x="1361256" y="263366"/>
                </a:lnTo>
                <a:lnTo>
                  <a:pt x="1434008" y="264985"/>
                </a:lnTo>
                <a:lnTo>
                  <a:pt x="1507948" y="266428"/>
                </a:lnTo>
                <a:lnTo>
                  <a:pt x="1583018" y="267690"/>
                </a:lnTo>
                <a:lnTo>
                  <a:pt x="1659161" y="268769"/>
                </a:lnTo>
                <a:lnTo>
                  <a:pt x="1736319" y="269660"/>
                </a:lnTo>
                <a:lnTo>
                  <a:pt x="1814436" y="270359"/>
                </a:lnTo>
                <a:lnTo>
                  <a:pt x="1893456" y="270864"/>
                </a:lnTo>
                <a:lnTo>
                  <a:pt x="1973319" y="271169"/>
                </a:lnTo>
                <a:lnTo>
                  <a:pt x="2053971" y="271271"/>
                </a:lnTo>
                <a:lnTo>
                  <a:pt x="2134622" y="271169"/>
                </a:lnTo>
                <a:lnTo>
                  <a:pt x="2214485" y="270864"/>
                </a:lnTo>
                <a:lnTo>
                  <a:pt x="2293505" y="270359"/>
                </a:lnTo>
                <a:lnTo>
                  <a:pt x="2371622" y="269660"/>
                </a:lnTo>
                <a:lnTo>
                  <a:pt x="2448780" y="268769"/>
                </a:lnTo>
                <a:lnTo>
                  <a:pt x="2524923" y="267690"/>
                </a:lnTo>
                <a:lnTo>
                  <a:pt x="2599993" y="266428"/>
                </a:lnTo>
                <a:lnTo>
                  <a:pt x="2673933" y="264985"/>
                </a:lnTo>
                <a:lnTo>
                  <a:pt x="2746685" y="263366"/>
                </a:lnTo>
                <a:lnTo>
                  <a:pt x="2818194" y="261575"/>
                </a:lnTo>
                <a:lnTo>
                  <a:pt x="2888401" y="259614"/>
                </a:lnTo>
                <a:lnTo>
                  <a:pt x="2957249" y="257489"/>
                </a:lnTo>
                <a:lnTo>
                  <a:pt x="3024683" y="255202"/>
                </a:lnTo>
                <a:lnTo>
                  <a:pt x="3090643" y="252758"/>
                </a:lnTo>
                <a:lnTo>
                  <a:pt x="3155074" y="250160"/>
                </a:lnTo>
                <a:lnTo>
                  <a:pt x="3217919" y="247411"/>
                </a:lnTo>
                <a:lnTo>
                  <a:pt x="3279119" y="244517"/>
                </a:lnTo>
                <a:lnTo>
                  <a:pt x="3338619" y="241480"/>
                </a:lnTo>
                <a:lnTo>
                  <a:pt x="3396361" y="238305"/>
                </a:lnTo>
                <a:lnTo>
                  <a:pt x="3452288" y="234994"/>
                </a:lnTo>
                <a:lnTo>
                  <a:pt x="3506342" y="231552"/>
                </a:lnTo>
                <a:lnTo>
                  <a:pt x="3558468" y="227983"/>
                </a:lnTo>
                <a:lnTo>
                  <a:pt x="3608607" y="224290"/>
                </a:lnTo>
                <a:lnTo>
                  <a:pt x="3656703" y="220477"/>
                </a:lnTo>
                <a:lnTo>
                  <a:pt x="3702699" y="216549"/>
                </a:lnTo>
                <a:lnTo>
                  <a:pt x="3746536" y="212507"/>
                </a:lnTo>
                <a:lnTo>
                  <a:pt x="3788160" y="208357"/>
                </a:lnTo>
                <a:lnTo>
                  <a:pt x="3827511" y="204103"/>
                </a:lnTo>
                <a:lnTo>
                  <a:pt x="3899171" y="195294"/>
                </a:lnTo>
                <a:lnTo>
                  <a:pt x="3961059" y="186110"/>
                </a:lnTo>
                <a:lnTo>
                  <a:pt x="4012719" y="176583"/>
                </a:lnTo>
                <a:lnTo>
                  <a:pt x="4053694" y="166742"/>
                </a:lnTo>
                <a:lnTo>
                  <a:pt x="4094123" y="151457"/>
                </a:lnTo>
                <a:lnTo>
                  <a:pt x="4107941" y="135635"/>
                </a:lnTo>
                <a:lnTo>
                  <a:pt x="4109496" y="130308"/>
                </a:lnTo>
                <a:lnTo>
                  <a:pt x="4145851" y="109558"/>
                </a:lnTo>
                <a:lnTo>
                  <a:pt x="4203164" y="94688"/>
                </a:lnTo>
                <a:lnTo>
                  <a:pt x="4254824" y="85161"/>
                </a:lnTo>
                <a:lnTo>
                  <a:pt x="4316712" y="75977"/>
                </a:lnTo>
                <a:lnTo>
                  <a:pt x="4388372" y="67168"/>
                </a:lnTo>
                <a:lnTo>
                  <a:pt x="4427723" y="62914"/>
                </a:lnTo>
                <a:lnTo>
                  <a:pt x="4469347" y="58764"/>
                </a:lnTo>
                <a:lnTo>
                  <a:pt x="4513184" y="54722"/>
                </a:lnTo>
                <a:lnTo>
                  <a:pt x="4559180" y="50794"/>
                </a:lnTo>
                <a:lnTo>
                  <a:pt x="4607276" y="46981"/>
                </a:lnTo>
                <a:lnTo>
                  <a:pt x="4657415" y="43288"/>
                </a:lnTo>
                <a:lnTo>
                  <a:pt x="4709541" y="39719"/>
                </a:lnTo>
                <a:lnTo>
                  <a:pt x="4763595" y="36277"/>
                </a:lnTo>
                <a:lnTo>
                  <a:pt x="4819522" y="32966"/>
                </a:lnTo>
                <a:lnTo>
                  <a:pt x="4877264" y="29791"/>
                </a:lnTo>
                <a:lnTo>
                  <a:pt x="4936764" y="26754"/>
                </a:lnTo>
                <a:lnTo>
                  <a:pt x="4997964" y="23860"/>
                </a:lnTo>
                <a:lnTo>
                  <a:pt x="5060809" y="21111"/>
                </a:lnTo>
                <a:lnTo>
                  <a:pt x="5125240" y="18513"/>
                </a:lnTo>
                <a:lnTo>
                  <a:pt x="5191200" y="16069"/>
                </a:lnTo>
                <a:lnTo>
                  <a:pt x="5258634" y="13782"/>
                </a:lnTo>
                <a:lnTo>
                  <a:pt x="5327482" y="11657"/>
                </a:lnTo>
                <a:lnTo>
                  <a:pt x="5397689" y="9696"/>
                </a:lnTo>
                <a:lnTo>
                  <a:pt x="5469198" y="7905"/>
                </a:lnTo>
                <a:lnTo>
                  <a:pt x="5541950" y="6286"/>
                </a:lnTo>
                <a:lnTo>
                  <a:pt x="5615890" y="4843"/>
                </a:lnTo>
                <a:lnTo>
                  <a:pt x="5690960" y="3581"/>
                </a:lnTo>
                <a:lnTo>
                  <a:pt x="5767103" y="2502"/>
                </a:lnTo>
                <a:lnTo>
                  <a:pt x="5844261" y="1611"/>
                </a:lnTo>
                <a:lnTo>
                  <a:pt x="5922378" y="912"/>
                </a:lnTo>
                <a:lnTo>
                  <a:pt x="6001398" y="407"/>
                </a:lnTo>
                <a:lnTo>
                  <a:pt x="6081261" y="102"/>
                </a:lnTo>
                <a:lnTo>
                  <a:pt x="6161913" y="0"/>
                </a:lnTo>
                <a:lnTo>
                  <a:pt x="6242564" y="102"/>
                </a:lnTo>
                <a:lnTo>
                  <a:pt x="6322427" y="407"/>
                </a:lnTo>
                <a:lnTo>
                  <a:pt x="6401447" y="912"/>
                </a:lnTo>
                <a:lnTo>
                  <a:pt x="6479564" y="1611"/>
                </a:lnTo>
                <a:lnTo>
                  <a:pt x="6556722" y="2502"/>
                </a:lnTo>
                <a:lnTo>
                  <a:pt x="6632865" y="3581"/>
                </a:lnTo>
                <a:lnTo>
                  <a:pt x="6707935" y="4843"/>
                </a:lnTo>
                <a:lnTo>
                  <a:pt x="6781875" y="6286"/>
                </a:lnTo>
                <a:lnTo>
                  <a:pt x="6854627" y="7905"/>
                </a:lnTo>
                <a:lnTo>
                  <a:pt x="6926136" y="9696"/>
                </a:lnTo>
                <a:lnTo>
                  <a:pt x="6996343" y="11657"/>
                </a:lnTo>
                <a:lnTo>
                  <a:pt x="7065191" y="13782"/>
                </a:lnTo>
                <a:lnTo>
                  <a:pt x="7132625" y="16069"/>
                </a:lnTo>
                <a:lnTo>
                  <a:pt x="7198585" y="18513"/>
                </a:lnTo>
                <a:lnTo>
                  <a:pt x="7263016" y="21111"/>
                </a:lnTo>
                <a:lnTo>
                  <a:pt x="7325861" y="23860"/>
                </a:lnTo>
                <a:lnTo>
                  <a:pt x="7387061" y="26754"/>
                </a:lnTo>
                <a:lnTo>
                  <a:pt x="7446561" y="29791"/>
                </a:lnTo>
                <a:lnTo>
                  <a:pt x="7504303" y="32966"/>
                </a:lnTo>
                <a:lnTo>
                  <a:pt x="7560230" y="36277"/>
                </a:lnTo>
                <a:lnTo>
                  <a:pt x="7614285" y="39719"/>
                </a:lnTo>
                <a:lnTo>
                  <a:pt x="7666410" y="43288"/>
                </a:lnTo>
                <a:lnTo>
                  <a:pt x="7716549" y="46981"/>
                </a:lnTo>
                <a:lnTo>
                  <a:pt x="7764645" y="50794"/>
                </a:lnTo>
                <a:lnTo>
                  <a:pt x="7810641" y="54722"/>
                </a:lnTo>
                <a:lnTo>
                  <a:pt x="7854478" y="58764"/>
                </a:lnTo>
                <a:lnTo>
                  <a:pt x="7896102" y="62914"/>
                </a:lnTo>
                <a:lnTo>
                  <a:pt x="7935453" y="67168"/>
                </a:lnTo>
                <a:lnTo>
                  <a:pt x="8007113" y="75977"/>
                </a:lnTo>
                <a:lnTo>
                  <a:pt x="8069001" y="85161"/>
                </a:lnTo>
                <a:lnTo>
                  <a:pt x="8120661" y="94688"/>
                </a:lnTo>
                <a:lnTo>
                  <a:pt x="8161636" y="104529"/>
                </a:lnTo>
                <a:lnTo>
                  <a:pt x="8202065" y="119814"/>
                </a:lnTo>
                <a:lnTo>
                  <a:pt x="8215884" y="135635"/>
                </a:lnTo>
                <a:lnTo>
                  <a:pt x="8215884" y="1220723"/>
                </a:lnTo>
                <a:lnTo>
                  <a:pt x="8214329" y="1215398"/>
                </a:lnTo>
                <a:lnTo>
                  <a:pt x="8209704" y="1210124"/>
                </a:lnTo>
                <a:lnTo>
                  <a:pt x="8161636" y="1189625"/>
                </a:lnTo>
                <a:lnTo>
                  <a:pt x="8120661" y="1179785"/>
                </a:lnTo>
                <a:lnTo>
                  <a:pt x="8069001" y="1170259"/>
                </a:lnTo>
                <a:lnTo>
                  <a:pt x="8007113" y="1161076"/>
                </a:lnTo>
                <a:lnTo>
                  <a:pt x="7935453" y="1152268"/>
                </a:lnTo>
                <a:lnTo>
                  <a:pt x="7896102" y="1148013"/>
                </a:lnTo>
                <a:lnTo>
                  <a:pt x="7854478" y="1143863"/>
                </a:lnTo>
                <a:lnTo>
                  <a:pt x="7810641" y="1139821"/>
                </a:lnTo>
                <a:lnTo>
                  <a:pt x="7764645" y="1135892"/>
                </a:lnTo>
                <a:lnTo>
                  <a:pt x="7716549" y="1132079"/>
                </a:lnTo>
                <a:lnTo>
                  <a:pt x="7666410" y="1128386"/>
                </a:lnTo>
                <a:lnTo>
                  <a:pt x="7614285" y="1124816"/>
                </a:lnTo>
                <a:lnTo>
                  <a:pt x="7560230" y="1121374"/>
                </a:lnTo>
                <a:lnTo>
                  <a:pt x="7504303" y="1118063"/>
                </a:lnTo>
                <a:lnTo>
                  <a:pt x="7446561" y="1114887"/>
                </a:lnTo>
                <a:lnTo>
                  <a:pt x="7387061" y="1111849"/>
                </a:lnTo>
                <a:lnTo>
                  <a:pt x="7325861" y="1108954"/>
                </a:lnTo>
                <a:lnTo>
                  <a:pt x="7263016" y="1106206"/>
                </a:lnTo>
                <a:lnTo>
                  <a:pt x="7198585" y="1103607"/>
                </a:lnTo>
                <a:lnTo>
                  <a:pt x="7132625" y="1101162"/>
                </a:lnTo>
                <a:lnTo>
                  <a:pt x="7065191" y="1098875"/>
                </a:lnTo>
                <a:lnTo>
                  <a:pt x="6996343" y="1096749"/>
                </a:lnTo>
                <a:lnTo>
                  <a:pt x="6926136" y="1094788"/>
                </a:lnTo>
                <a:lnTo>
                  <a:pt x="6854627" y="1092995"/>
                </a:lnTo>
                <a:lnTo>
                  <a:pt x="6781875" y="1091376"/>
                </a:lnTo>
                <a:lnTo>
                  <a:pt x="6707935" y="1089933"/>
                </a:lnTo>
                <a:lnTo>
                  <a:pt x="6632865" y="1088670"/>
                </a:lnTo>
                <a:lnTo>
                  <a:pt x="6556722" y="1087591"/>
                </a:lnTo>
                <a:lnTo>
                  <a:pt x="6479564" y="1086700"/>
                </a:lnTo>
                <a:lnTo>
                  <a:pt x="6401447" y="1086000"/>
                </a:lnTo>
                <a:lnTo>
                  <a:pt x="6322427" y="1085496"/>
                </a:lnTo>
                <a:lnTo>
                  <a:pt x="6242564" y="1085190"/>
                </a:lnTo>
                <a:lnTo>
                  <a:pt x="6161913" y="1085087"/>
                </a:lnTo>
                <a:lnTo>
                  <a:pt x="6081261" y="1085190"/>
                </a:lnTo>
                <a:lnTo>
                  <a:pt x="6001398" y="1085496"/>
                </a:lnTo>
                <a:lnTo>
                  <a:pt x="5922378" y="1086000"/>
                </a:lnTo>
                <a:lnTo>
                  <a:pt x="5844261" y="1086700"/>
                </a:lnTo>
                <a:lnTo>
                  <a:pt x="5767103" y="1087591"/>
                </a:lnTo>
                <a:lnTo>
                  <a:pt x="5690960" y="1088670"/>
                </a:lnTo>
                <a:lnTo>
                  <a:pt x="5615890" y="1089933"/>
                </a:lnTo>
                <a:lnTo>
                  <a:pt x="5541950" y="1091376"/>
                </a:lnTo>
                <a:lnTo>
                  <a:pt x="5469198" y="1092995"/>
                </a:lnTo>
                <a:lnTo>
                  <a:pt x="5397689" y="1094788"/>
                </a:lnTo>
                <a:lnTo>
                  <a:pt x="5327482" y="1096749"/>
                </a:lnTo>
                <a:lnTo>
                  <a:pt x="5258634" y="1098875"/>
                </a:lnTo>
                <a:lnTo>
                  <a:pt x="5191200" y="1101162"/>
                </a:lnTo>
                <a:lnTo>
                  <a:pt x="5125240" y="1103607"/>
                </a:lnTo>
                <a:lnTo>
                  <a:pt x="5060809" y="1106206"/>
                </a:lnTo>
                <a:lnTo>
                  <a:pt x="4997964" y="1108954"/>
                </a:lnTo>
                <a:lnTo>
                  <a:pt x="4936764" y="1111849"/>
                </a:lnTo>
                <a:lnTo>
                  <a:pt x="4877264" y="1114887"/>
                </a:lnTo>
                <a:lnTo>
                  <a:pt x="4819522" y="1118063"/>
                </a:lnTo>
                <a:lnTo>
                  <a:pt x="4763595" y="1121374"/>
                </a:lnTo>
                <a:lnTo>
                  <a:pt x="4709541" y="1124816"/>
                </a:lnTo>
                <a:lnTo>
                  <a:pt x="4657415" y="1128386"/>
                </a:lnTo>
                <a:lnTo>
                  <a:pt x="4607276" y="1132079"/>
                </a:lnTo>
                <a:lnTo>
                  <a:pt x="4559180" y="1135892"/>
                </a:lnTo>
                <a:lnTo>
                  <a:pt x="4513184" y="1139821"/>
                </a:lnTo>
                <a:lnTo>
                  <a:pt x="4469347" y="1143863"/>
                </a:lnTo>
                <a:lnTo>
                  <a:pt x="4427723" y="1148013"/>
                </a:lnTo>
                <a:lnTo>
                  <a:pt x="4388372" y="1152268"/>
                </a:lnTo>
                <a:lnTo>
                  <a:pt x="4316712" y="1161076"/>
                </a:lnTo>
                <a:lnTo>
                  <a:pt x="4254824" y="1170259"/>
                </a:lnTo>
                <a:lnTo>
                  <a:pt x="4203164" y="1179785"/>
                </a:lnTo>
                <a:lnTo>
                  <a:pt x="4162189" y="1189625"/>
                </a:lnTo>
                <a:lnTo>
                  <a:pt x="4121760" y="1204906"/>
                </a:lnTo>
                <a:lnTo>
                  <a:pt x="4106387" y="1226049"/>
                </a:lnTo>
                <a:lnTo>
                  <a:pt x="4101762" y="1231323"/>
                </a:lnTo>
                <a:lnTo>
                  <a:pt x="4053694" y="1251822"/>
                </a:lnTo>
                <a:lnTo>
                  <a:pt x="4012719" y="1261662"/>
                </a:lnTo>
                <a:lnTo>
                  <a:pt x="3961059" y="1271188"/>
                </a:lnTo>
                <a:lnTo>
                  <a:pt x="3899171" y="1280371"/>
                </a:lnTo>
                <a:lnTo>
                  <a:pt x="3827511" y="1289179"/>
                </a:lnTo>
                <a:lnTo>
                  <a:pt x="3788160" y="1293434"/>
                </a:lnTo>
                <a:lnTo>
                  <a:pt x="3746536" y="1297584"/>
                </a:lnTo>
                <a:lnTo>
                  <a:pt x="3702699" y="1301626"/>
                </a:lnTo>
                <a:lnTo>
                  <a:pt x="3656703" y="1305555"/>
                </a:lnTo>
                <a:lnTo>
                  <a:pt x="3608607" y="1309368"/>
                </a:lnTo>
                <a:lnTo>
                  <a:pt x="3558468" y="1313061"/>
                </a:lnTo>
                <a:lnTo>
                  <a:pt x="3506342" y="1316631"/>
                </a:lnTo>
                <a:lnTo>
                  <a:pt x="3452288" y="1320073"/>
                </a:lnTo>
                <a:lnTo>
                  <a:pt x="3396361" y="1323384"/>
                </a:lnTo>
                <a:lnTo>
                  <a:pt x="3338619" y="1326560"/>
                </a:lnTo>
                <a:lnTo>
                  <a:pt x="3279119" y="1329598"/>
                </a:lnTo>
                <a:lnTo>
                  <a:pt x="3217919" y="1332493"/>
                </a:lnTo>
                <a:lnTo>
                  <a:pt x="3155074" y="1335241"/>
                </a:lnTo>
                <a:lnTo>
                  <a:pt x="3090643" y="1337840"/>
                </a:lnTo>
                <a:lnTo>
                  <a:pt x="3024683" y="1340285"/>
                </a:lnTo>
                <a:lnTo>
                  <a:pt x="2957249" y="1342572"/>
                </a:lnTo>
                <a:lnTo>
                  <a:pt x="2888401" y="1344698"/>
                </a:lnTo>
                <a:lnTo>
                  <a:pt x="2818194" y="1346659"/>
                </a:lnTo>
                <a:lnTo>
                  <a:pt x="2746685" y="1348452"/>
                </a:lnTo>
                <a:lnTo>
                  <a:pt x="2673933" y="1350071"/>
                </a:lnTo>
                <a:lnTo>
                  <a:pt x="2599993" y="1351514"/>
                </a:lnTo>
                <a:lnTo>
                  <a:pt x="2524923" y="1352777"/>
                </a:lnTo>
                <a:lnTo>
                  <a:pt x="2448780" y="1353856"/>
                </a:lnTo>
                <a:lnTo>
                  <a:pt x="2371622" y="1354747"/>
                </a:lnTo>
                <a:lnTo>
                  <a:pt x="2293505" y="1355447"/>
                </a:lnTo>
                <a:lnTo>
                  <a:pt x="2214485" y="1355951"/>
                </a:lnTo>
                <a:lnTo>
                  <a:pt x="2134622" y="1356257"/>
                </a:lnTo>
                <a:lnTo>
                  <a:pt x="2053971" y="1356359"/>
                </a:lnTo>
                <a:lnTo>
                  <a:pt x="1973319" y="1356257"/>
                </a:lnTo>
                <a:lnTo>
                  <a:pt x="1893456" y="1355951"/>
                </a:lnTo>
                <a:lnTo>
                  <a:pt x="1814436" y="1355447"/>
                </a:lnTo>
                <a:lnTo>
                  <a:pt x="1736319" y="1354747"/>
                </a:lnTo>
                <a:lnTo>
                  <a:pt x="1659161" y="1353856"/>
                </a:lnTo>
                <a:lnTo>
                  <a:pt x="1583018" y="1352777"/>
                </a:lnTo>
                <a:lnTo>
                  <a:pt x="1507948" y="1351514"/>
                </a:lnTo>
                <a:lnTo>
                  <a:pt x="1434008" y="1350071"/>
                </a:lnTo>
                <a:lnTo>
                  <a:pt x="1361256" y="1348452"/>
                </a:lnTo>
                <a:lnTo>
                  <a:pt x="1289747" y="1346659"/>
                </a:lnTo>
                <a:lnTo>
                  <a:pt x="1219540" y="1344698"/>
                </a:lnTo>
                <a:lnTo>
                  <a:pt x="1150692" y="1342572"/>
                </a:lnTo>
                <a:lnTo>
                  <a:pt x="1083258" y="1340285"/>
                </a:lnTo>
                <a:lnTo>
                  <a:pt x="1017298" y="1337840"/>
                </a:lnTo>
                <a:lnTo>
                  <a:pt x="952867" y="1335241"/>
                </a:lnTo>
                <a:lnTo>
                  <a:pt x="890022" y="1332493"/>
                </a:lnTo>
                <a:lnTo>
                  <a:pt x="828822" y="1329598"/>
                </a:lnTo>
                <a:lnTo>
                  <a:pt x="769322" y="1326560"/>
                </a:lnTo>
                <a:lnTo>
                  <a:pt x="711580" y="1323384"/>
                </a:lnTo>
                <a:lnTo>
                  <a:pt x="655653" y="1320073"/>
                </a:lnTo>
                <a:lnTo>
                  <a:pt x="601599" y="1316631"/>
                </a:lnTo>
                <a:lnTo>
                  <a:pt x="549473" y="1313061"/>
                </a:lnTo>
                <a:lnTo>
                  <a:pt x="499334" y="1309368"/>
                </a:lnTo>
                <a:lnTo>
                  <a:pt x="451238" y="1305555"/>
                </a:lnTo>
                <a:lnTo>
                  <a:pt x="405242" y="1301626"/>
                </a:lnTo>
                <a:lnTo>
                  <a:pt x="361405" y="1297584"/>
                </a:lnTo>
                <a:lnTo>
                  <a:pt x="319781" y="1293434"/>
                </a:lnTo>
                <a:lnTo>
                  <a:pt x="280430" y="1289179"/>
                </a:lnTo>
                <a:lnTo>
                  <a:pt x="208770" y="1280371"/>
                </a:lnTo>
                <a:lnTo>
                  <a:pt x="146882" y="1271188"/>
                </a:lnTo>
                <a:lnTo>
                  <a:pt x="95222" y="1261662"/>
                </a:lnTo>
                <a:lnTo>
                  <a:pt x="54247" y="1251822"/>
                </a:lnTo>
                <a:lnTo>
                  <a:pt x="13818" y="1236541"/>
                </a:lnTo>
                <a:lnTo>
                  <a:pt x="0" y="1220723"/>
                </a:lnTo>
                <a:lnTo>
                  <a:pt x="0" y="135635"/>
                </a:lnTo>
                <a:close/>
              </a:path>
            </a:pathLst>
          </a:custGeom>
          <a:ln w="25908">
            <a:solidFill>
              <a:srgbClr val="385D89"/>
            </a:solidFill>
          </a:ln>
        </p:spPr>
        <p:txBody>
          <a:bodyPr wrap="square" lIns="0" tIns="0" rIns="0" bIns="0" rtlCol="0"/>
          <a:lstStyle/>
          <a:p>
            <a:endParaRPr/>
          </a:p>
        </p:txBody>
      </p:sp>
      <p:sp>
        <p:nvSpPr>
          <p:cNvPr id="13" name="object 13"/>
          <p:cNvSpPr txBox="1"/>
          <p:nvPr/>
        </p:nvSpPr>
        <p:spPr>
          <a:xfrm>
            <a:off x="588162" y="728036"/>
            <a:ext cx="8032115" cy="5718810"/>
          </a:xfrm>
          <a:prstGeom prst="rect">
            <a:avLst/>
          </a:prstGeom>
        </p:spPr>
        <p:txBody>
          <a:bodyPr vert="horz" wrap="square" lIns="0" tIns="182245" rIns="0" bIns="0" rtlCol="0">
            <a:spAutoFit/>
          </a:bodyPr>
          <a:lstStyle/>
          <a:p>
            <a:pPr marL="497840">
              <a:lnSpc>
                <a:spcPct val="100000"/>
              </a:lnSpc>
              <a:spcBef>
                <a:spcPts val="1435"/>
              </a:spcBef>
            </a:pPr>
            <a:r>
              <a:rPr sz="2000" b="1" spc="-10" dirty="0">
                <a:solidFill>
                  <a:srgbClr val="FFFFFF"/>
                </a:solidFill>
                <a:latin typeface="Calibri"/>
                <a:cs typeface="Calibri"/>
              </a:rPr>
              <a:t>Required</a:t>
            </a:r>
            <a:r>
              <a:rPr sz="2000" b="1" spc="-40" dirty="0">
                <a:solidFill>
                  <a:srgbClr val="FFFFFF"/>
                </a:solidFill>
                <a:latin typeface="Calibri"/>
                <a:cs typeface="Calibri"/>
              </a:rPr>
              <a:t> </a:t>
            </a:r>
            <a:r>
              <a:rPr sz="2000" b="1" dirty="0">
                <a:solidFill>
                  <a:srgbClr val="FFFFFF"/>
                </a:solidFill>
                <a:latin typeface="Calibri"/>
                <a:cs typeface="Calibri"/>
              </a:rPr>
              <a:t>quorum</a:t>
            </a:r>
            <a:endParaRPr sz="2000">
              <a:latin typeface="Calibri"/>
              <a:cs typeface="Calibri"/>
            </a:endParaRPr>
          </a:p>
          <a:p>
            <a:pPr marL="603250" indent="-114935">
              <a:lnSpc>
                <a:spcPct val="100000"/>
              </a:lnSpc>
              <a:spcBef>
                <a:spcPts val="940"/>
              </a:spcBef>
              <a:buFont typeface="Calibri"/>
              <a:buChar char="•"/>
              <a:tabLst>
                <a:tab pos="603885" algn="l"/>
              </a:tabLst>
            </a:pPr>
            <a:r>
              <a:rPr sz="1400" b="1" dirty="0">
                <a:latin typeface="Calibri"/>
                <a:cs typeface="Calibri"/>
              </a:rPr>
              <a:t>As per Sec </a:t>
            </a:r>
            <a:r>
              <a:rPr sz="1400" b="1" spc="-5" dirty="0">
                <a:latin typeface="Calibri"/>
                <a:cs typeface="Calibri"/>
              </a:rPr>
              <a:t>174(1)</a:t>
            </a:r>
            <a:r>
              <a:rPr sz="1400" spc="-5" dirty="0">
                <a:latin typeface="Calibri"/>
                <a:cs typeface="Calibri"/>
              </a:rPr>
              <a:t>, </a:t>
            </a:r>
            <a:r>
              <a:rPr sz="1400" dirty="0">
                <a:latin typeface="Calibri"/>
                <a:cs typeface="Calibri"/>
              </a:rPr>
              <a:t>it </a:t>
            </a:r>
            <a:r>
              <a:rPr sz="1400" spc="-5" dirty="0">
                <a:latin typeface="Calibri"/>
                <a:cs typeface="Calibri"/>
              </a:rPr>
              <a:t>shall be </a:t>
            </a:r>
            <a:r>
              <a:rPr sz="1400" b="1" dirty="0">
                <a:latin typeface="Calibri"/>
                <a:cs typeface="Calibri"/>
              </a:rPr>
              <a:t>1/3</a:t>
            </a:r>
            <a:r>
              <a:rPr sz="1350" b="1" baseline="24691" dirty="0">
                <a:latin typeface="Calibri"/>
                <a:cs typeface="Calibri"/>
              </a:rPr>
              <a:t>rd </a:t>
            </a:r>
            <a:r>
              <a:rPr sz="1400" spc="-5" dirty="0">
                <a:latin typeface="Calibri"/>
                <a:cs typeface="Calibri"/>
              </a:rPr>
              <a:t>of </a:t>
            </a:r>
            <a:r>
              <a:rPr sz="1400" dirty="0">
                <a:latin typeface="Calibri"/>
                <a:cs typeface="Calibri"/>
              </a:rPr>
              <a:t>its </a:t>
            </a:r>
            <a:r>
              <a:rPr sz="1400" spc="-10" dirty="0">
                <a:latin typeface="Calibri"/>
                <a:cs typeface="Calibri"/>
              </a:rPr>
              <a:t>total strength </a:t>
            </a:r>
            <a:r>
              <a:rPr sz="1400" spc="-5" dirty="0">
                <a:latin typeface="Calibri"/>
                <a:cs typeface="Calibri"/>
              </a:rPr>
              <a:t>or </a:t>
            </a:r>
            <a:r>
              <a:rPr sz="1400" b="1" spc="-5" dirty="0">
                <a:latin typeface="Calibri"/>
                <a:cs typeface="Calibri"/>
              </a:rPr>
              <a:t>two directors </a:t>
            </a:r>
            <a:r>
              <a:rPr sz="1400" spc="-5" dirty="0">
                <a:latin typeface="Calibri"/>
                <a:cs typeface="Calibri"/>
              </a:rPr>
              <a:t>whichever </a:t>
            </a:r>
            <a:r>
              <a:rPr sz="1400" dirty="0">
                <a:latin typeface="Calibri"/>
                <a:cs typeface="Calibri"/>
              </a:rPr>
              <a:t>is</a:t>
            </a:r>
            <a:r>
              <a:rPr sz="1400" spc="-120" dirty="0">
                <a:latin typeface="Calibri"/>
                <a:cs typeface="Calibri"/>
              </a:rPr>
              <a:t> </a:t>
            </a:r>
            <a:r>
              <a:rPr sz="1400" spc="-5" dirty="0">
                <a:latin typeface="Calibri"/>
                <a:cs typeface="Calibri"/>
              </a:rPr>
              <a:t>higher</a:t>
            </a:r>
            <a:endParaRPr sz="1400">
              <a:latin typeface="Calibri"/>
              <a:cs typeface="Calibri"/>
            </a:endParaRPr>
          </a:p>
          <a:p>
            <a:pPr marL="603250" marR="611505" indent="-114300">
              <a:lnSpc>
                <a:spcPct val="91800"/>
              </a:lnSpc>
              <a:spcBef>
                <a:spcPts val="250"/>
              </a:spcBef>
              <a:buFont typeface="Calibri"/>
              <a:buChar char="•"/>
              <a:tabLst>
                <a:tab pos="603885" algn="l"/>
              </a:tabLst>
            </a:pPr>
            <a:r>
              <a:rPr sz="1400" b="1" dirty="0">
                <a:latin typeface="Calibri"/>
                <a:cs typeface="Calibri"/>
              </a:rPr>
              <a:t>As per </a:t>
            </a:r>
            <a:r>
              <a:rPr sz="1400" b="1" spc="-5" dirty="0">
                <a:latin typeface="Calibri"/>
                <a:cs typeface="Calibri"/>
              </a:rPr>
              <a:t>Sec174(3), </a:t>
            </a:r>
            <a:r>
              <a:rPr sz="1400" spc="-5" dirty="0">
                <a:latin typeface="Calibri"/>
                <a:cs typeface="Calibri"/>
              </a:rPr>
              <a:t>where </a:t>
            </a:r>
            <a:r>
              <a:rPr sz="1400" spc="-10" dirty="0">
                <a:latin typeface="Calibri"/>
                <a:cs typeface="Calibri"/>
              </a:rPr>
              <a:t>at any </a:t>
            </a:r>
            <a:r>
              <a:rPr sz="1400" spc="-5" dirty="0">
                <a:latin typeface="Calibri"/>
                <a:cs typeface="Calibri"/>
              </a:rPr>
              <a:t>time the no. of </a:t>
            </a:r>
            <a:r>
              <a:rPr sz="1400" spc="-10" dirty="0">
                <a:latin typeface="Calibri"/>
                <a:cs typeface="Calibri"/>
              </a:rPr>
              <a:t>interested directors </a:t>
            </a:r>
            <a:r>
              <a:rPr sz="1400" spc="-15" dirty="0">
                <a:latin typeface="Calibri"/>
                <a:cs typeface="Calibri"/>
              </a:rPr>
              <a:t>exceeds </a:t>
            </a:r>
            <a:r>
              <a:rPr sz="1400" spc="-5" dirty="0">
                <a:latin typeface="Calibri"/>
                <a:cs typeface="Calibri"/>
              </a:rPr>
              <a:t>or </a:t>
            </a:r>
            <a:r>
              <a:rPr sz="1400" dirty="0">
                <a:latin typeface="Calibri"/>
                <a:cs typeface="Calibri"/>
              </a:rPr>
              <a:t>is </a:t>
            </a:r>
            <a:r>
              <a:rPr sz="1400" spc="-5" dirty="0">
                <a:latin typeface="Calibri"/>
                <a:cs typeface="Calibri"/>
              </a:rPr>
              <a:t>equal </a:t>
            </a:r>
            <a:r>
              <a:rPr sz="1400" spc="-10" dirty="0">
                <a:latin typeface="Calibri"/>
                <a:cs typeface="Calibri"/>
              </a:rPr>
              <a:t>to </a:t>
            </a:r>
            <a:r>
              <a:rPr sz="1400" b="1" dirty="0">
                <a:latin typeface="Calibri"/>
                <a:cs typeface="Calibri"/>
              </a:rPr>
              <a:t>2/3</a:t>
            </a:r>
            <a:r>
              <a:rPr sz="1350" b="1" baseline="24691" dirty="0">
                <a:latin typeface="Calibri"/>
                <a:cs typeface="Calibri"/>
              </a:rPr>
              <a:t>rd </a:t>
            </a:r>
            <a:r>
              <a:rPr sz="900" b="1" dirty="0">
                <a:latin typeface="Calibri"/>
                <a:cs typeface="Calibri"/>
              </a:rPr>
              <a:t> </a:t>
            </a:r>
            <a:r>
              <a:rPr sz="1400" spc="-5" dirty="0">
                <a:latin typeface="Calibri"/>
                <a:cs typeface="Calibri"/>
              </a:rPr>
              <a:t>of the </a:t>
            </a:r>
            <a:r>
              <a:rPr sz="1400" spc="-10" dirty="0">
                <a:latin typeface="Calibri"/>
                <a:cs typeface="Calibri"/>
              </a:rPr>
              <a:t>total strength </a:t>
            </a:r>
            <a:r>
              <a:rPr sz="1400" spc="-5" dirty="0">
                <a:latin typeface="Calibri"/>
                <a:cs typeface="Calibri"/>
              </a:rPr>
              <a:t>of </a:t>
            </a:r>
            <a:r>
              <a:rPr sz="1400" spc="-15" dirty="0">
                <a:latin typeface="Calibri"/>
                <a:cs typeface="Calibri"/>
              </a:rPr>
              <a:t>BOD, </a:t>
            </a:r>
            <a:r>
              <a:rPr sz="1400" spc="-5" dirty="0">
                <a:latin typeface="Calibri"/>
                <a:cs typeface="Calibri"/>
              </a:rPr>
              <a:t>the number of </a:t>
            </a:r>
            <a:r>
              <a:rPr sz="1400" spc="-10" dirty="0">
                <a:latin typeface="Calibri"/>
                <a:cs typeface="Calibri"/>
              </a:rPr>
              <a:t>directors </a:t>
            </a:r>
            <a:r>
              <a:rPr sz="1400" dirty="0">
                <a:latin typeface="Calibri"/>
                <a:cs typeface="Calibri"/>
              </a:rPr>
              <a:t>who </a:t>
            </a:r>
            <a:r>
              <a:rPr sz="1400" spc="-10" dirty="0">
                <a:latin typeface="Calibri"/>
                <a:cs typeface="Calibri"/>
              </a:rPr>
              <a:t>are </a:t>
            </a:r>
            <a:r>
              <a:rPr sz="1400" b="1" dirty="0">
                <a:latin typeface="Calibri"/>
                <a:cs typeface="Calibri"/>
              </a:rPr>
              <a:t>not </a:t>
            </a:r>
            <a:r>
              <a:rPr sz="1400" b="1" spc="-10" dirty="0">
                <a:latin typeface="Calibri"/>
                <a:cs typeface="Calibri"/>
              </a:rPr>
              <a:t>interested </a:t>
            </a:r>
            <a:r>
              <a:rPr sz="1400" b="1" spc="-5" dirty="0">
                <a:latin typeface="Calibri"/>
                <a:cs typeface="Calibri"/>
              </a:rPr>
              <a:t>directors </a:t>
            </a:r>
            <a:r>
              <a:rPr sz="1400" dirty="0">
                <a:latin typeface="Calibri"/>
                <a:cs typeface="Calibri"/>
              </a:rPr>
              <a:t>&amp;  </a:t>
            </a:r>
            <a:r>
              <a:rPr sz="1400" spc="-10" dirty="0">
                <a:latin typeface="Calibri"/>
                <a:cs typeface="Calibri"/>
              </a:rPr>
              <a:t>present at </a:t>
            </a:r>
            <a:r>
              <a:rPr sz="1400" spc="-5" dirty="0">
                <a:latin typeface="Calibri"/>
                <a:cs typeface="Calibri"/>
              </a:rPr>
              <a:t>the meeting, being </a:t>
            </a:r>
            <a:r>
              <a:rPr sz="1400" b="1" dirty="0">
                <a:latin typeface="Calibri"/>
                <a:cs typeface="Calibri"/>
              </a:rPr>
              <a:t>not less than </a:t>
            </a:r>
            <a:r>
              <a:rPr sz="1400" b="1" spc="-10" dirty="0">
                <a:latin typeface="Calibri"/>
                <a:cs typeface="Calibri"/>
              </a:rPr>
              <a:t>two, </a:t>
            </a:r>
            <a:r>
              <a:rPr sz="1400" spc="-5" dirty="0">
                <a:latin typeface="Calibri"/>
                <a:cs typeface="Calibri"/>
              </a:rPr>
              <a:t>shall be </a:t>
            </a:r>
            <a:r>
              <a:rPr sz="1400" dirty="0">
                <a:latin typeface="Calibri"/>
                <a:cs typeface="Calibri"/>
              </a:rPr>
              <a:t>the </a:t>
            </a:r>
            <a:r>
              <a:rPr sz="1400" spc="-5" dirty="0">
                <a:latin typeface="Calibri"/>
                <a:cs typeface="Calibri"/>
              </a:rPr>
              <a:t>quorum during such</a:t>
            </a:r>
            <a:r>
              <a:rPr sz="1400" spc="35" dirty="0">
                <a:latin typeface="Calibri"/>
                <a:cs typeface="Calibri"/>
              </a:rPr>
              <a:t> </a:t>
            </a:r>
            <a:r>
              <a:rPr sz="1400" spc="-5" dirty="0">
                <a:latin typeface="Calibri"/>
                <a:cs typeface="Calibri"/>
              </a:rPr>
              <a:t>time.</a:t>
            </a:r>
            <a:endParaRPr sz="1400">
              <a:latin typeface="Calibri"/>
              <a:cs typeface="Calibri"/>
            </a:endParaRPr>
          </a:p>
          <a:p>
            <a:pPr>
              <a:lnSpc>
                <a:spcPct val="100000"/>
              </a:lnSpc>
              <a:spcBef>
                <a:spcPts val="25"/>
              </a:spcBef>
              <a:buFont typeface="Calibri"/>
              <a:buChar char="•"/>
            </a:pPr>
            <a:endParaRPr sz="1300">
              <a:latin typeface="Times New Roman"/>
              <a:cs typeface="Times New Roman"/>
            </a:endParaRPr>
          </a:p>
          <a:p>
            <a:pPr marL="497840">
              <a:lnSpc>
                <a:spcPct val="100000"/>
              </a:lnSpc>
            </a:pPr>
            <a:r>
              <a:rPr sz="2000" b="1" spc="-20" dirty="0">
                <a:solidFill>
                  <a:srgbClr val="FFFFFF"/>
                </a:solidFill>
                <a:latin typeface="Calibri"/>
                <a:cs typeface="Calibri"/>
              </a:rPr>
              <a:t>Effect </a:t>
            </a:r>
            <a:r>
              <a:rPr sz="2000" b="1" dirty="0">
                <a:solidFill>
                  <a:srgbClr val="FFFFFF"/>
                </a:solidFill>
                <a:latin typeface="Calibri"/>
                <a:cs typeface="Calibri"/>
              </a:rPr>
              <a:t>of no</a:t>
            </a:r>
            <a:r>
              <a:rPr sz="2000" b="1" spc="-15" dirty="0">
                <a:solidFill>
                  <a:srgbClr val="FFFFFF"/>
                </a:solidFill>
                <a:latin typeface="Calibri"/>
                <a:cs typeface="Calibri"/>
              </a:rPr>
              <a:t> </a:t>
            </a:r>
            <a:r>
              <a:rPr sz="2000" b="1" dirty="0">
                <a:solidFill>
                  <a:srgbClr val="FFFFFF"/>
                </a:solidFill>
                <a:latin typeface="Calibri"/>
                <a:cs typeface="Calibri"/>
              </a:rPr>
              <a:t>quorum</a:t>
            </a:r>
            <a:endParaRPr sz="2000">
              <a:latin typeface="Calibri"/>
              <a:cs typeface="Calibri"/>
            </a:endParaRPr>
          </a:p>
          <a:p>
            <a:pPr marL="603250" indent="-114935">
              <a:lnSpc>
                <a:spcPts val="1610"/>
              </a:lnSpc>
              <a:spcBef>
                <a:spcPts val="940"/>
              </a:spcBef>
              <a:buChar char="•"/>
              <a:tabLst>
                <a:tab pos="603885" algn="l"/>
              </a:tabLst>
            </a:pPr>
            <a:r>
              <a:rPr sz="1400" spc="-5" dirty="0">
                <a:latin typeface="Calibri"/>
                <a:cs typeface="Calibri"/>
              </a:rPr>
              <a:t>Due </a:t>
            </a:r>
            <a:r>
              <a:rPr sz="1400" spc="-10" dirty="0">
                <a:latin typeface="Calibri"/>
                <a:cs typeface="Calibri"/>
              </a:rPr>
              <a:t>to </a:t>
            </a:r>
            <a:r>
              <a:rPr sz="1400" spc="-5" dirty="0">
                <a:latin typeface="Calibri"/>
                <a:cs typeface="Calibri"/>
              </a:rPr>
              <a:t>lack </a:t>
            </a:r>
            <a:r>
              <a:rPr sz="1400" dirty="0">
                <a:latin typeface="Calibri"/>
                <a:cs typeface="Calibri"/>
              </a:rPr>
              <a:t>of </a:t>
            </a:r>
            <a:r>
              <a:rPr sz="1400" spc="-5" dirty="0">
                <a:latin typeface="Calibri"/>
                <a:cs typeface="Calibri"/>
              </a:rPr>
              <a:t>quorum the meeting shall automatically </a:t>
            </a:r>
            <a:r>
              <a:rPr sz="1400" spc="-10" dirty="0">
                <a:latin typeface="Calibri"/>
                <a:cs typeface="Calibri"/>
              </a:rPr>
              <a:t>stand </a:t>
            </a:r>
            <a:r>
              <a:rPr sz="1400" spc="-5" dirty="0">
                <a:latin typeface="Calibri"/>
                <a:cs typeface="Calibri"/>
              </a:rPr>
              <a:t>adjourned </a:t>
            </a:r>
            <a:r>
              <a:rPr sz="1400" spc="-10" dirty="0">
                <a:latin typeface="Calibri"/>
                <a:cs typeface="Calibri"/>
              </a:rPr>
              <a:t>to </a:t>
            </a:r>
            <a:r>
              <a:rPr sz="1400" b="1" dirty="0">
                <a:latin typeface="Calibri"/>
                <a:cs typeface="Calibri"/>
              </a:rPr>
              <a:t>the same </a:t>
            </a:r>
            <a:r>
              <a:rPr sz="1400" b="1" spc="-5" dirty="0">
                <a:latin typeface="Calibri"/>
                <a:cs typeface="Calibri"/>
              </a:rPr>
              <a:t>day at</a:t>
            </a:r>
            <a:r>
              <a:rPr sz="1400" b="1" spc="10" dirty="0">
                <a:latin typeface="Calibri"/>
                <a:cs typeface="Calibri"/>
              </a:rPr>
              <a:t> </a:t>
            </a:r>
            <a:r>
              <a:rPr sz="1400" b="1" dirty="0">
                <a:latin typeface="Calibri"/>
                <a:cs typeface="Calibri"/>
              </a:rPr>
              <a:t>the</a:t>
            </a:r>
            <a:endParaRPr sz="1400">
              <a:latin typeface="Calibri"/>
              <a:cs typeface="Calibri"/>
            </a:endParaRPr>
          </a:p>
          <a:p>
            <a:pPr marL="603250">
              <a:lnSpc>
                <a:spcPts val="1610"/>
              </a:lnSpc>
            </a:pPr>
            <a:r>
              <a:rPr sz="1400" b="1" dirty="0">
                <a:latin typeface="Calibri"/>
                <a:cs typeface="Calibri"/>
              </a:rPr>
              <a:t>same time &amp; place </a:t>
            </a:r>
            <a:r>
              <a:rPr sz="1400" dirty="0">
                <a:latin typeface="Calibri"/>
                <a:cs typeface="Calibri"/>
              </a:rPr>
              <a:t>in </a:t>
            </a:r>
            <a:r>
              <a:rPr sz="1400" spc="-5" dirty="0">
                <a:latin typeface="Calibri"/>
                <a:cs typeface="Calibri"/>
              </a:rPr>
              <a:t>the </a:t>
            </a:r>
            <a:r>
              <a:rPr sz="1400" spc="-10" dirty="0">
                <a:latin typeface="Calibri"/>
                <a:cs typeface="Calibri"/>
              </a:rPr>
              <a:t>next</a:t>
            </a:r>
            <a:r>
              <a:rPr sz="1400" spc="-65" dirty="0">
                <a:latin typeface="Calibri"/>
                <a:cs typeface="Calibri"/>
              </a:rPr>
              <a:t> </a:t>
            </a:r>
            <a:r>
              <a:rPr sz="1400" spc="-5" dirty="0">
                <a:latin typeface="Calibri"/>
                <a:cs typeface="Calibri"/>
              </a:rPr>
              <a:t>week</a:t>
            </a:r>
            <a:endParaRPr sz="1400">
              <a:latin typeface="Calibri"/>
              <a:cs typeface="Calibri"/>
            </a:endParaRPr>
          </a:p>
          <a:p>
            <a:pPr marL="603250" marR="630555" indent="-114300">
              <a:lnSpc>
                <a:spcPts val="1540"/>
              </a:lnSpc>
              <a:spcBef>
                <a:spcPts val="290"/>
              </a:spcBef>
              <a:buChar char="•"/>
              <a:tabLst>
                <a:tab pos="603885" algn="l"/>
              </a:tabLst>
            </a:pPr>
            <a:r>
              <a:rPr sz="1400" spc="-5" dirty="0">
                <a:latin typeface="Calibri"/>
                <a:cs typeface="Calibri"/>
              </a:rPr>
              <a:t>If that </a:t>
            </a:r>
            <a:r>
              <a:rPr sz="1400" spc="-10" dirty="0">
                <a:latin typeface="Calibri"/>
                <a:cs typeface="Calibri"/>
              </a:rPr>
              <a:t>day </a:t>
            </a:r>
            <a:r>
              <a:rPr sz="1400" dirty="0">
                <a:latin typeface="Calibri"/>
                <a:cs typeface="Calibri"/>
              </a:rPr>
              <a:t>is a </a:t>
            </a:r>
            <a:r>
              <a:rPr sz="1400" b="1" dirty="0">
                <a:latin typeface="Calibri"/>
                <a:cs typeface="Calibri"/>
              </a:rPr>
              <a:t>national </a:t>
            </a:r>
            <a:r>
              <a:rPr sz="1400" b="1" spc="-5" dirty="0">
                <a:latin typeface="Calibri"/>
                <a:cs typeface="Calibri"/>
              </a:rPr>
              <a:t>holiday </a:t>
            </a:r>
            <a:r>
              <a:rPr sz="1400" dirty="0">
                <a:latin typeface="Calibri"/>
                <a:cs typeface="Calibri"/>
              </a:rPr>
              <a:t>till </a:t>
            </a:r>
            <a:r>
              <a:rPr sz="1400" spc="-5" dirty="0">
                <a:latin typeface="Calibri"/>
                <a:cs typeface="Calibri"/>
              </a:rPr>
              <a:t>the </a:t>
            </a:r>
            <a:r>
              <a:rPr sz="1400" spc="-10" dirty="0">
                <a:latin typeface="Calibri"/>
                <a:cs typeface="Calibri"/>
              </a:rPr>
              <a:t>next </a:t>
            </a:r>
            <a:r>
              <a:rPr sz="1400" spc="-5" dirty="0">
                <a:latin typeface="Calibri"/>
                <a:cs typeface="Calibri"/>
              </a:rPr>
              <a:t>succeeding </a:t>
            </a:r>
            <a:r>
              <a:rPr sz="1400" spc="-35" dirty="0">
                <a:latin typeface="Calibri"/>
                <a:cs typeface="Calibri"/>
              </a:rPr>
              <a:t>day, </a:t>
            </a:r>
            <a:r>
              <a:rPr sz="1400" spc="-5" dirty="0">
                <a:latin typeface="Calibri"/>
                <a:cs typeface="Calibri"/>
              </a:rPr>
              <a:t>which </a:t>
            </a:r>
            <a:r>
              <a:rPr sz="1400" dirty="0">
                <a:latin typeface="Calibri"/>
                <a:cs typeface="Calibri"/>
              </a:rPr>
              <a:t>is </a:t>
            </a:r>
            <a:r>
              <a:rPr sz="1400" spc="-5" dirty="0">
                <a:latin typeface="Calibri"/>
                <a:cs typeface="Calibri"/>
              </a:rPr>
              <a:t>not </a:t>
            </a:r>
            <a:r>
              <a:rPr sz="1400" dirty="0">
                <a:latin typeface="Calibri"/>
                <a:cs typeface="Calibri"/>
              </a:rPr>
              <a:t>a </a:t>
            </a:r>
            <a:r>
              <a:rPr sz="1400" spc="-20" dirty="0">
                <a:latin typeface="Calibri"/>
                <a:cs typeface="Calibri"/>
              </a:rPr>
              <a:t>holiday, </a:t>
            </a:r>
            <a:r>
              <a:rPr sz="1400" spc="-10" dirty="0">
                <a:latin typeface="Calibri"/>
                <a:cs typeface="Calibri"/>
              </a:rPr>
              <a:t>at </a:t>
            </a:r>
            <a:r>
              <a:rPr sz="1400" spc="-5" dirty="0">
                <a:latin typeface="Calibri"/>
                <a:cs typeface="Calibri"/>
              </a:rPr>
              <a:t>the </a:t>
            </a:r>
            <a:r>
              <a:rPr sz="1400" dirty="0">
                <a:latin typeface="Calibri"/>
                <a:cs typeface="Calibri"/>
              </a:rPr>
              <a:t>same  </a:t>
            </a:r>
            <a:r>
              <a:rPr sz="1400" spc="-5" dirty="0">
                <a:latin typeface="Calibri"/>
                <a:cs typeface="Calibri"/>
              </a:rPr>
              <a:t>time </a:t>
            </a:r>
            <a:r>
              <a:rPr sz="1400" dirty="0">
                <a:latin typeface="Calibri"/>
                <a:cs typeface="Calibri"/>
              </a:rPr>
              <a:t>&amp;</a:t>
            </a:r>
            <a:r>
              <a:rPr sz="1400" spc="-10" dirty="0">
                <a:latin typeface="Calibri"/>
                <a:cs typeface="Calibri"/>
              </a:rPr>
              <a:t> </a:t>
            </a:r>
            <a:r>
              <a:rPr sz="1400" spc="-5" dirty="0">
                <a:latin typeface="Calibri"/>
                <a:cs typeface="Calibri"/>
              </a:rPr>
              <a:t>place</a:t>
            </a:r>
            <a:endParaRPr sz="1400">
              <a:latin typeface="Calibri"/>
              <a:cs typeface="Calibri"/>
            </a:endParaRPr>
          </a:p>
          <a:p>
            <a:pPr marL="603250" indent="-114935">
              <a:lnSpc>
                <a:spcPct val="100000"/>
              </a:lnSpc>
              <a:spcBef>
                <a:spcPts val="75"/>
              </a:spcBef>
              <a:buChar char="•"/>
              <a:tabLst>
                <a:tab pos="603885" algn="l"/>
              </a:tabLst>
            </a:pPr>
            <a:r>
              <a:rPr sz="1400" spc="-10" dirty="0">
                <a:latin typeface="Calibri"/>
                <a:cs typeface="Calibri"/>
              </a:rPr>
              <a:t>Proper </a:t>
            </a:r>
            <a:r>
              <a:rPr sz="1400" spc="-5" dirty="0">
                <a:latin typeface="Calibri"/>
                <a:cs typeface="Calibri"/>
              </a:rPr>
              <a:t>quorum </a:t>
            </a:r>
            <a:r>
              <a:rPr sz="1400" dirty="0">
                <a:latin typeface="Calibri"/>
                <a:cs typeface="Calibri"/>
              </a:rPr>
              <a:t>is </a:t>
            </a:r>
            <a:r>
              <a:rPr sz="1400" spc="-10" dirty="0">
                <a:latin typeface="Calibri"/>
                <a:cs typeface="Calibri"/>
              </a:rPr>
              <a:t>required at </a:t>
            </a:r>
            <a:r>
              <a:rPr sz="1400" spc="-5" dirty="0">
                <a:latin typeface="Calibri"/>
                <a:cs typeface="Calibri"/>
              </a:rPr>
              <a:t>adjourned meeting but </a:t>
            </a:r>
            <a:r>
              <a:rPr sz="1400" dirty="0">
                <a:latin typeface="Calibri"/>
                <a:cs typeface="Calibri"/>
              </a:rPr>
              <a:t>issue </a:t>
            </a:r>
            <a:r>
              <a:rPr sz="1400" spc="-5" dirty="0">
                <a:latin typeface="Calibri"/>
                <a:cs typeface="Calibri"/>
              </a:rPr>
              <a:t>of fresh notice </a:t>
            </a:r>
            <a:r>
              <a:rPr sz="1400" dirty="0">
                <a:latin typeface="Calibri"/>
                <a:cs typeface="Calibri"/>
              </a:rPr>
              <a:t>is </a:t>
            </a:r>
            <a:r>
              <a:rPr sz="1400" spc="-5" dirty="0">
                <a:latin typeface="Calibri"/>
                <a:cs typeface="Calibri"/>
              </a:rPr>
              <a:t>not </a:t>
            </a:r>
            <a:r>
              <a:rPr sz="1400" spc="-10" dirty="0">
                <a:latin typeface="Calibri"/>
                <a:cs typeface="Calibri"/>
              </a:rPr>
              <a:t>required</a:t>
            </a:r>
            <a:r>
              <a:rPr sz="1400" spc="20" dirty="0">
                <a:latin typeface="Calibri"/>
                <a:cs typeface="Calibri"/>
              </a:rPr>
              <a:t> </a:t>
            </a:r>
            <a:r>
              <a:rPr sz="1400" dirty="0">
                <a:latin typeface="Calibri"/>
                <a:cs typeface="Calibri"/>
              </a:rPr>
              <a:t>.</a:t>
            </a:r>
            <a:endParaRPr sz="1400">
              <a:latin typeface="Calibri"/>
              <a:cs typeface="Calibri"/>
            </a:endParaRPr>
          </a:p>
          <a:p>
            <a:pPr>
              <a:lnSpc>
                <a:spcPct val="100000"/>
              </a:lnSpc>
              <a:spcBef>
                <a:spcPts val="5"/>
              </a:spcBef>
              <a:buFont typeface="Calibri"/>
              <a:buChar char="•"/>
            </a:pPr>
            <a:endParaRPr sz="1450">
              <a:latin typeface="Times New Roman"/>
              <a:cs typeface="Times New Roman"/>
            </a:endParaRPr>
          </a:p>
          <a:p>
            <a:pPr marL="497840">
              <a:lnSpc>
                <a:spcPct val="100000"/>
              </a:lnSpc>
            </a:pPr>
            <a:r>
              <a:rPr sz="2000" b="1" spc="-5" dirty="0">
                <a:solidFill>
                  <a:srgbClr val="FFFFFF"/>
                </a:solidFill>
                <a:latin typeface="Calibri"/>
                <a:cs typeface="Calibri"/>
              </a:rPr>
              <a:t>Board </a:t>
            </a:r>
            <a:r>
              <a:rPr sz="2000" b="1" spc="-15" dirty="0">
                <a:solidFill>
                  <a:srgbClr val="FFFFFF"/>
                </a:solidFill>
                <a:latin typeface="Calibri"/>
                <a:cs typeface="Calibri"/>
              </a:rPr>
              <a:t>may </a:t>
            </a:r>
            <a:r>
              <a:rPr sz="2000" b="1" dirty="0">
                <a:solidFill>
                  <a:srgbClr val="FFFFFF"/>
                </a:solidFill>
                <a:latin typeface="Calibri"/>
                <a:cs typeface="Calibri"/>
              </a:rPr>
              <a:t>act </a:t>
            </a:r>
            <a:r>
              <a:rPr sz="2000" b="1" spc="-5" dirty="0">
                <a:solidFill>
                  <a:srgbClr val="FFFFFF"/>
                </a:solidFill>
                <a:latin typeface="Calibri"/>
                <a:cs typeface="Calibri"/>
              </a:rPr>
              <a:t>notwithstanding</a:t>
            </a:r>
            <a:r>
              <a:rPr sz="2000" b="1" spc="-30" dirty="0">
                <a:solidFill>
                  <a:srgbClr val="FFFFFF"/>
                </a:solidFill>
                <a:latin typeface="Calibri"/>
                <a:cs typeface="Calibri"/>
              </a:rPr>
              <a:t> </a:t>
            </a:r>
            <a:r>
              <a:rPr sz="2000" b="1" spc="-5" dirty="0">
                <a:solidFill>
                  <a:srgbClr val="FFFFFF"/>
                </a:solidFill>
                <a:latin typeface="Calibri"/>
                <a:cs typeface="Calibri"/>
              </a:rPr>
              <a:t>vacancies</a:t>
            </a:r>
            <a:endParaRPr sz="2000">
              <a:latin typeface="Calibri"/>
              <a:cs typeface="Calibri"/>
            </a:endParaRPr>
          </a:p>
          <a:p>
            <a:pPr marL="603250" indent="-114935">
              <a:lnSpc>
                <a:spcPct val="100000"/>
              </a:lnSpc>
              <a:spcBef>
                <a:spcPts val="940"/>
              </a:spcBef>
              <a:buChar char="•"/>
              <a:tabLst>
                <a:tab pos="603885" algn="l"/>
              </a:tabLst>
            </a:pPr>
            <a:r>
              <a:rPr sz="1400" dirty="0">
                <a:latin typeface="Calibri"/>
                <a:cs typeface="Calibri"/>
              </a:rPr>
              <a:t>When </a:t>
            </a:r>
            <a:r>
              <a:rPr sz="1400" spc="-10" dirty="0">
                <a:latin typeface="Calibri"/>
                <a:cs typeface="Calibri"/>
              </a:rPr>
              <a:t>there </a:t>
            </a:r>
            <a:r>
              <a:rPr sz="1400" dirty="0">
                <a:latin typeface="Calibri"/>
                <a:cs typeface="Calibri"/>
              </a:rPr>
              <a:t>is </a:t>
            </a:r>
            <a:r>
              <a:rPr sz="1400" spc="-10" dirty="0">
                <a:latin typeface="Calibri"/>
                <a:cs typeface="Calibri"/>
              </a:rPr>
              <a:t>vacancy </a:t>
            </a:r>
            <a:r>
              <a:rPr sz="1400" dirty="0">
                <a:latin typeface="Calibri"/>
                <a:cs typeface="Calibri"/>
              </a:rPr>
              <a:t>in </a:t>
            </a:r>
            <a:r>
              <a:rPr sz="1400" spc="-5" dirty="0">
                <a:latin typeface="Calibri"/>
                <a:cs typeface="Calibri"/>
              </a:rPr>
              <a:t>Board then continuing </a:t>
            </a:r>
            <a:r>
              <a:rPr sz="1400" spc="-10" dirty="0">
                <a:latin typeface="Calibri"/>
                <a:cs typeface="Calibri"/>
              </a:rPr>
              <a:t>directors may </a:t>
            </a:r>
            <a:r>
              <a:rPr sz="1400" spc="-5" dirty="0">
                <a:latin typeface="Calibri"/>
                <a:cs typeface="Calibri"/>
              </a:rPr>
              <a:t>act</a:t>
            </a:r>
            <a:r>
              <a:rPr sz="1400" spc="10" dirty="0">
                <a:latin typeface="Calibri"/>
                <a:cs typeface="Calibri"/>
              </a:rPr>
              <a:t> </a:t>
            </a:r>
            <a:r>
              <a:rPr sz="1400" spc="-10" dirty="0">
                <a:latin typeface="Calibri"/>
                <a:cs typeface="Calibri"/>
              </a:rPr>
              <a:t>there</a:t>
            </a:r>
            <a:endParaRPr sz="1400">
              <a:latin typeface="Calibri"/>
              <a:cs typeface="Calibri"/>
            </a:endParaRPr>
          </a:p>
          <a:p>
            <a:pPr marL="603250" marR="765175" indent="-114300">
              <a:lnSpc>
                <a:spcPts val="1550"/>
              </a:lnSpc>
              <a:spcBef>
                <a:spcPts val="270"/>
              </a:spcBef>
              <a:buChar char="•"/>
              <a:tabLst>
                <a:tab pos="603885" algn="l"/>
              </a:tabLst>
            </a:pPr>
            <a:r>
              <a:rPr sz="1400" spc="-5" dirty="0">
                <a:latin typeface="Calibri"/>
                <a:cs typeface="Calibri"/>
              </a:rPr>
              <a:t>But </a:t>
            </a:r>
            <a:r>
              <a:rPr sz="1400" dirty="0">
                <a:latin typeface="Calibri"/>
                <a:cs typeface="Calibri"/>
              </a:rPr>
              <a:t>if </a:t>
            </a:r>
            <a:r>
              <a:rPr sz="1400" spc="-5" dirty="0">
                <a:latin typeface="Calibri"/>
                <a:cs typeface="Calibri"/>
              </a:rPr>
              <a:t>their no. Is </a:t>
            </a:r>
            <a:r>
              <a:rPr sz="1400" spc="-10" dirty="0">
                <a:latin typeface="Calibri"/>
                <a:cs typeface="Calibri"/>
              </a:rPr>
              <a:t>reduced </a:t>
            </a:r>
            <a:r>
              <a:rPr sz="1400" dirty="0">
                <a:latin typeface="Calibri"/>
                <a:cs typeface="Calibri"/>
              </a:rPr>
              <a:t>below </a:t>
            </a:r>
            <a:r>
              <a:rPr sz="1400" spc="-5" dirty="0">
                <a:latin typeface="Calibri"/>
                <a:cs typeface="Calibri"/>
              </a:rPr>
              <a:t>the quorum </a:t>
            </a:r>
            <a:r>
              <a:rPr sz="1400" spc="-10" dirty="0">
                <a:latin typeface="Calibri"/>
                <a:cs typeface="Calibri"/>
              </a:rPr>
              <a:t>fixed by </a:t>
            </a:r>
            <a:r>
              <a:rPr sz="1400" spc="-5" dirty="0">
                <a:latin typeface="Calibri"/>
                <a:cs typeface="Calibri"/>
              </a:rPr>
              <a:t>the </a:t>
            </a:r>
            <a:r>
              <a:rPr sz="1400" dirty="0">
                <a:latin typeface="Calibri"/>
                <a:cs typeface="Calibri"/>
              </a:rPr>
              <a:t>act </a:t>
            </a:r>
            <a:r>
              <a:rPr sz="1400" spc="-5" dirty="0">
                <a:latin typeface="Calibri"/>
                <a:cs typeface="Calibri"/>
              </a:rPr>
              <a:t>then the continuing </a:t>
            </a:r>
            <a:r>
              <a:rPr sz="1400" spc="-10" dirty="0">
                <a:latin typeface="Calibri"/>
                <a:cs typeface="Calibri"/>
              </a:rPr>
              <a:t>directors  may </a:t>
            </a:r>
            <a:r>
              <a:rPr sz="1400" spc="-5" dirty="0">
                <a:latin typeface="Calibri"/>
                <a:cs typeface="Calibri"/>
              </a:rPr>
              <a:t>act only </a:t>
            </a:r>
            <a:r>
              <a:rPr sz="1400" spc="-10" dirty="0">
                <a:latin typeface="Calibri"/>
                <a:cs typeface="Calibri"/>
              </a:rPr>
              <a:t>for </a:t>
            </a:r>
            <a:r>
              <a:rPr sz="1400" b="1" dirty="0">
                <a:latin typeface="Calibri"/>
                <a:cs typeface="Calibri"/>
              </a:rPr>
              <a:t>increasing the no. of </a:t>
            </a:r>
            <a:r>
              <a:rPr sz="1400" b="1" spc="-5" dirty="0">
                <a:latin typeface="Calibri"/>
                <a:cs typeface="Calibri"/>
              </a:rPr>
              <a:t>directors </a:t>
            </a:r>
            <a:r>
              <a:rPr sz="1400" b="1" dirty="0">
                <a:latin typeface="Calibri"/>
                <a:cs typeface="Calibri"/>
              </a:rPr>
              <a:t>or </a:t>
            </a:r>
            <a:r>
              <a:rPr sz="1400" b="1" spc="-5" dirty="0">
                <a:latin typeface="Calibri"/>
                <a:cs typeface="Calibri"/>
              </a:rPr>
              <a:t>summoning </a:t>
            </a:r>
            <a:r>
              <a:rPr sz="1400" b="1" dirty="0">
                <a:latin typeface="Calibri"/>
                <a:cs typeface="Calibri"/>
              </a:rPr>
              <a:t>a</a:t>
            </a:r>
            <a:r>
              <a:rPr sz="1400" b="1" spc="-140" dirty="0">
                <a:latin typeface="Calibri"/>
                <a:cs typeface="Calibri"/>
              </a:rPr>
              <a:t> </a:t>
            </a:r>
            <a:r>
              <a:rPr sz="1400" b="1" spc="-5" dirty="0">
                <a:latin typeface="Calibri"/>
                <a:cs typeface="Calibri"/>
              </a:rPr>
              <a:t>GM</a:t>
            </a:r>
            <a:endParaRPr sz="1400">
              <a:latin typeface="Calibri"/>
              <a:cs typeface="Calibri"/>
            </a:endParaRPr>
          </a:p>
          <a:p>
            <a:pPr>
              <a:lnSpc>
                <a:spcPct val="100000"/>
              </a:lnSpc>
            </a:pPr>
            <a:endParaRPr sz="1400">
              <a:latin typeface="Times New Roman"/>
              <a:cs typeface="Times New Roman"/>
            </a:endParaRPr>
          </a:p>
          <a:p>
            <a:pPr>
              <a:lnSpc>
                <a:spcPct val="100000"/>
              </a:lnSpc>
            </a:pPr>
            <a:endParaRPr sz="1950">
              <a:latin typeface="Times New Roman"/>
              <a:cs typeface="Times New Roman"/>
            </a:endParaRPr>
          </a:p>
          <a:p>
            <a:pPr marL="25400" marR="17780" indent="1270" algn="ctr">
              <a:lnSpc>
                <a:spcPct val="100000"/>
              </a:lnSpc>
            </a:pPr>
            <a:r>
              <a:rPr sz="1800" dirty="0">
                <a:latin typeface="Calibri"/>
                <a:cs typeface="Calibri"/>
              </a:rPr>
              <a:t>As </a:t>
            </a:r>
            <a:r>
              <a:rPr sz="1800" spc="-5" dirty="0">
                <a:latin typeface="Calibri"/>
                <a:cs typeface="Calibri"/>
              </a:rPr>
              <a:t>per Sec </a:t>
            </a:r>
            <a:r>
              <a:rPr sz="1800" dirty="0">
                <a:latin typeface="Calibri"/>
                <a:cs typeface="Calibri"/>
              </a:rPr>
              <a:t>184 “ </a:t>
            </a:r>
            <a:r>
              <a:rPr sz="1800" spc="-15" dirty="0">
                <a:latin typeface="Calibri"/>
                <a:cs typeface="Calibri"/>
              </a:rPr>
              <a:t>Interested </a:t>
            </a:r>
            <a:r>
              <a:rPr sz="1800" dirty="0">
                <a:latin typeface="Calibri"/>
                <a:cs typeface="Calibri"/>
              </a:rPr>
              <a:t>Director” means </a:t>
            </a:r>
            <a:r>
              <a:rPr sz="1800" spc="-15" dirty="0">
                <a:latin typeface="Calibri"/>
                <a:cs typeface="Calibri"/>
              </a:rPr>
              <a:t>any </a:t>
            </a:r>
            <a:r>
              <a:rPr sz="1800" spc="-10" dirty="0">
                <a:latin typeface="Calibri"/>
                <a:cs typeface="Calibri"/>
              </a:rPr>
              <a:t>director </a:t>
            </a:r>
            <a:r>
              <a:rPr sz="1800" dirty="0">
                <a:latin typeface="Calibri"/>
                <a:cs typeface="Calibri"/>
              </a:rPr>
              <a:t>whose </a:t>
            </a:r>
            <a:r>
              <a:rPr sz="1800" spc="-5" dirty="0">
                <a:latin typeface="Calibri"/>
                <a:cs typeface="Calibri"/>
              </a:rPr>
              <a:t>presence cannot be  </a:t>
            </a:r>
            <a:r>
              <a:rPr sz="1800" spc="-10" dirty="0">
                <a:latin typeface="Calibri"/>
                <a:cs typeface="Calibri"/>
              </a:rPr>
              <a:t>counted </a:t>
            </a:r>
            <a:r>
              <a:rPr sz="1800" spc="-15" dirty="0">
                <a:latin typeface="Calibri"/>
                <a:cs typeface="Calibri"/>
              </a:rPr>
              <a:t>for </a:t>
            </a:r>
            <a:r>
              <a:rPr sz="1800" dirty="0">
                <a:latin typeface="Calibri"/>
                <a:cs typeface="Calibri"/>
              </a:rPr>
              <a:t>the </a:t>
            </a:r>
            <a:r>
              <a:rPr sz="1800" spc="-5" dirty="0">
                <a:latin typeface="Calibri"/>
                <a:cs typeface="Calibri"/>
              </a:rPr>
              <a:t>purpose of </a:t>
            </a:r>
            <a:r>
              <a:rPr sz="1800" spc="-10" dirty="0">
                <a:latin typeface="Calibri"/>
                <a:cs typeface="Calibri"/>
              </a:rPr>
              <a:t>forming </a:t>
            </a:r>
            <a:r>
              <a:rPr sz="1800" dirty="0">
                <a:latin typeface="Calibri"/>
                <a:cs typeface="Calibri"/>
              </a:rPr>
              <a:t>a </a:t>
            </a:r>
            <a:r>
              <a:rPr sz="1800" spc="-5" dirty="0">
                <a:latin typeface="Calibri"/>
                <a:cs typeface="Calibri"/>
              </a:rPr>
              <a:t>quorum </a:t>
            </a:r>
            <a:r>
              <a:rPr sz="1800" spc="-10" dirty="0">
                <a:latin typeface="Calibri"/>
                <a:cs typeface="Calibri"/>
              </a:rPr>
              <a:t>at </a:t>
            </a:r>
            <a:r>
              <a:rPr sz="1800" dirty="0">
                <a:latin typeface="Calibri"/>
                <a:cs typeface="Calibri"/>
              </a:rPr>
              <a:t>a </a:t>
            </a:r>
            <a:r>
              <a:rPr sz="1800" spc="-5" dirty="0">
                <a:latin typeface="Calibri"/>
                <a:cs typeface="Calibri"/>
              </a:rPr>
              <a:t>meeting of </a:t>
            </a:r>
            <a:r>
              <a:rPr sz="1800" dirty="0">
                <a:latin typeface="Calibri"/>
                <a:cs typeface="Calibri"/>
              </a:rPr>
              <a:t>the </a:t>
            </a:r>
            <a:r>
              <a:rPr sz="1800" spc="-10" dirty="0">
                <a:latin typeface="Calibri"/>
                <a:cs typeface="Calibri"/>
              </a:rPr>
              <a:t>board at </a:t>
            </a:r>
            <a:r>
              <a:rPr sz="1800" dirty="0">
                <a:latin typeface="Calibri"/>
                <a:cs typeface="Calibri"/>
              </a:rPr>
              <a:t>the </a:t>
            </a:r>
            <a:r>
              <a:rPr sz="1800" spc="-5" dirty="0">
                <a:latin typeface="Calibri"/>
                <a:cs typeface="Calibri"/>
              </a:rPr>
              <a:t>time of  discussion or </a:t>
            </a:r>
            <a:r>
              <a:rPr sz="1800" spc="-15" dirty="0">
                <a:latin typeface="Calibri"/>
                <a:cs typeface="Calibri"/>
              </a:rPr>
              <a:t>vote </a:t>
            </a:r>
            <a:r>
              <a:rPr sz="1800" spc="-5" dirty="0">
                <a:latin typeface="Calibri"/>
                <a:cs typeface="Calibri"/>
              </a:rPr>
              <a:t>on </a:t>
            </a:r>
            <a:r>
              <a:rPr sz="1800" spc="-15" dirty="0">
                <a:latin typeface="Calibri"/>
                <a:cs typeface="Calibri"/>
              </a:rPr>
              <a:t>any</a:t>
            </a:r>
            <a:r>
              <a:rPr sz="1800" spc="40" dirty="0">
                <a:latin typeface="Calibri"/>
                <a:cs typeface="Calibri"/>
              </a:rPr>
              <a:t> </a:t>
            </a:r>
            <a:r>
              <a:rPr sz="1800" spc="-15" dirty="0">
                <a:latin typeface="Calibri"/>
                <a:cs typeface="Calibri"/>
              </a:rPr>
              <a:t>matter</a:t>
            </a:r>
            <a:endParaRPr sz="18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8731" rIns="0" bIns="0" rtlCol="0">
            <a:spAutoFit/>
          </a:bodyPr>
          <a:lstStyle/>
          <a:p>
            <a:pPr marL="2369185" marR="5080" indent="-1669414">
              <a:lnSpc>
                <a:spcPct val="100000"/>
              </a:lnSpc>
              <a:spcBef>
                <a:spcPts val="100"/>
              </a:spcBef>
            </a:pPr>
            <a:r>
              <a:rPr dirty="0"/>
              <a:t>Number of </a:t>
            </a:r>
            <a:r>
              <a:rPr spc="-10" dirty="0"/>
              <a:t>Board</a:t>
            </a:r>
            <a:r>
              <a:rPr spc="-80" dirty="0"/>
              <a:t> </a:t>
            </a:r>
            <a:r>
              <a:rPr spc="-5" dirty="0"/>
              <a:t>Meeting  </a:t>
            </a:r>
            <a:r>
              <a:rPr dirty="0"/>
              <a:t>[Sec</a:t>
            </a:r>
            <a:r>
              <a:rPr spc="-35" dirty="0"/>
              <a:t> </a:t>
            </a:r>
            <a:r>
              <a:rPr dirty="0"/>
              <a:t>173(1)]</a:t>
            </a:r>
          </a:p>
        </p:txBody>
      </p:sp>
      <p:sp>
        <p:nvSpPr>
          <p:cNvPr id="3" name="object 3"/>
          <p:cNvSpPr/>
          <p:nvPr/>
        </p:nvSpPr>
        <p:spPr>
          <a:xfrm>
            <a:off x="457962" y="1922526"/>
            <a:ext cx="8229600" cy="1559560"/>
          </a:xfrm>
          <a:custGeom>
            <a:avLst/>
            <a:gdLst/>
            <a:ahLst/>
            <a:cxnLst/>
            <a:rect l="l" t="t" r="r" b="b"/>
            <a:pathLst>
              <a:path w="8229600" h="1559560">
                <a:moveTo>
                  <a:pt x="0" y="1559052"/>
                </a:moveTo>
                <a:lnTo>
                  <a:pt x="8229600" y="1559052"/>
                </a:lnTo>
                <a:lnTo>
                  <a:pt x="8229600" y="0"/>
                </a:lnTo>
                <a:lnTo>
                  <a:pt x="0" y="0"/>
                </a:lnTo>
                <a:lnTo>
                  <a:pt x="0" y="1559052"/>
                </a:lnTo>
                <a:close/>
              </a:path>
            </a:pathLst>
          </a:custGeom>
          <a:ln w="25908">
            <a:solidFill>
              <a:srgbClr val="4F81BC"/>
            </a:solidFill>
          </a:ln>
        </p:spPr>
        <p:txBody>
          <a:bodyPr wrap="square" lIns="0" tIns="0" rIns="0" bIns="0" rtlCol="0"/>
          <a:lstStyle/>
          <a:p>
            <a:endParaRPr/>
          </a:p>
        </p:txBody>
      </p:sp>
      <p:sp>
        <p:nvSpPr>
          <p:cNvPr id="4" name="object 4"/>
          <p:cNvSpPr/>
          <p:nvPr/>
        </p:nvSpPr>
        <p:spPr>
          <a:xfrm>
            <a:off x="869441" y="1655826"/>
            <a:ext cx="5760720" cy="532130"/>
          </a:xfrm>
          <a:custGeom>
            <a:avLst/>
            <a:gdLst/>
            <a:ahLst/>
            <a:cxnLst/>
            <a:rect l="l" t="t" r="r" b="b"/>
            <a:pathLst>
              <a:path w="5760720" h="532130">
                <a:moveTo>
                  <a:pt x="5672074" y="0"/>
                </a:moveTo>
                <a:lnTo>
                  <a:pt x="88646" y="0"/>
                </a:lnTo>
                <a:lnTo>
                  <a:pt x="54140" y="6975"/>
                </a:lnTo>
                <a:lnTo>
                  <a:pt x="25963" y="25987"/>
                </a:lnTo>
                <a:lnTo>
                  <a:pt x="6966" y="54167"/>
                </a:lnTo>
                <a:lnTo>
                  <a:pt x="0" y="88646"/>
                </a:lnTo>
                <a:lnTo>
                  <a:pt x="0" y="443229"/>
                </a:lnTo>
                <a:lnTo>
                  <a:pt x="6966" y="477708"/>
                </a:lnTo>
                <a:lnTo>
                  <a:pt x="25963" y="505888"/>
                </a:lnTo>
                <a:lnTo>
                  <a:pt x="54140" y="524900"/>
                </a:lnTo>
                <a:lnTo>
                  <a:pt x="88646" y="531876"/>
                </a:lnTo>
                <a:lnTo>
                  <a:pt x="5672074" y="531876"/>
                </a:lnTo>
                <a:lnTo>
                  <a:pt x="5706552" y="524900"/>
                </a:lnTo>
                <a:lnTo>
                  <a:pt x="5734732" y="505888"/>
                </a:lnTo>
                <a:lnTo>
                  <a:pt x="5753744" y="477708"/>
                </a:lnTo>
                <a:lnTo>
                  <a:pt x="5760720" y="443229"/>
                </a:lnTo>
                <a:lnTo>
                  <a:pt x="5760720" y="88646"/>
                </a:lnTo>
                <a:lnTo>
                  <a:pt x="5753744" y="54167"/>
                </a:lnTo>
                <a:lnTo>
                  <a:pt x="5734732" y="25987"/>
                </a:lnTo>
                <a:lnTo>
                  <a:pt x="5706552" y="6975"/>
                </a:lnTo>
                <a:lnTo>
                  <a:pt x="5672074" y="0"/>
                </a:lnTo>
                <a:close/>
              </a:path>
            </a:pathLst>
          </a:custGeom>
          <a:solidFill>
            <a:srgbClr val="4F81BC"/>
          </a:solidFill>
        </p:spPr>
        <p:txBody>
          <a:bodyPr wrap="square" lIns="0" tIns="0" rIns="0" bIns="0" rtlCol="0"/>
          <a:lstStyle/>
          <a:p>
            <a:endParaRPr/>
          </a:p>
        </p:txBody>
      </p:sp>
      <p:sp>
        <p:nvSpPr>
          <p:cNvPr id="5" name="object 5"/>
          <p:cNvSpPr/>
          <p:nvPr/>
        </p:nvSpPr>
        <p:spPr>
          <a:xfrm>
            <a:off x="869441" y="1655826"/>
            <a:ext cx="5760720" cy="532130"/>
          </a:xfrm>
          <a:custGeom>
            <a:avLst/>
            <a:gdLst/>
            <a:ahLst/>
            <a:cxnLst/>
            <a:rect l="l" t="t" r="r" b="b"/>
            <a:pathLst>
              <a:path w="5760720" h="532130">
                <a:moveTo>
                  <a:pt x="0" y="88646"/>
                </a:moveTo>
                <a:lnTo>
                  <a:pt x="6966" y="54167"/>
                </a:lnTo>
                <a:lnTo>
                  <a:pt x="25963" y="25987"/>
                </a:lnTo>
                <a:lnTo>
                  <a:pt x="54140" y="6975"/>
                </a:lnTo>
                <a:lnTo>
                  <a:pt x="88646" y="0"/>
                </a:lnTo>
                <a:lnTo>
                  <a:pt x="5672074" y="0"/>
                </a:lnTo>
                <a:lnTo>
                  <a:pt x="5706552" y="6975"/>
                </a:lnTo>
                <a:lnTo>
                  <a:pt x="5734732" y="25987"/>
                </a:lnTo>
                <a:lnTo>
                  <a:pt x="5753744" y="54167"/>
                </a:lnTo>
                <a:lnTo>
                  <a:pt x="5760720" y="88646"/>
                </a:lnTo>
                <a:lnTo>
                  <a:pt x="5760720" y="443229"/>
                </a:lnTo>
                <a:lnTo>
                  <a:pt x="5753744" y="477708"/>
                </a:lnTo>
                <a:lnTo>
                  <a:pt x="5734732" y="505888"/>
                </a:lnTo>
                <a:lnTo>
                  <a:pt x="5706552" y="524900"/>
                </a:lnTo>
                <a:lnTo>
                  <a:pt x="5672074" y="531876"/>
                </a:lnTo>
                <a:lnTo>
                  <a:pt x="88646" y="531876"/>
                </a:lnTo>
                <a:lnTo>
                  <a:pt x="54140" y="524900"/>
                </a:lnTo>
                <a:lnTo>
                  <a:pt x="25963" y="505888"/>
                </a:lnTo>
                <a:lnTo>
                  <a:pt x="6966" y="477708"/>
                </a:lnTo>
                <a:lnTo>
                  <a:pt x="0" y="443229"/>
                </a:lnTo>
                <a:lnTo>
                  <a:pt x="0" y="88646"/>
                </a:lnTo>
                <a:close/>
              </a:path>
            </a:pathLst>
          </a:custGeom>
          <a:ln w="25908">
            <a:solidFill>
              <a:srgbClr val="FFFFFF"/>
            </a:solidFill>
          </a:ln>
        </p:spPr>
        <p:txBody>
          <a:bodyPr wrap="square" lIns="0" tIns="0" rIns="0" bIns="0" rtlCol="0"/>
          <a:lstStyle/>
          <a:p>
            <a:endParaRPr/>
          </a:p>
        </p:txBody>
      </p:sp>
      <p:sp>
        <p:nvSpPr>
          <p:cNvPr id="6" name="object 6"/>
          <p:cNvSpPr/>
          <p:nvPr/>
        </p:nvSpPr>
        <p:spPr>
          <a:xfrm>
            <a:off x="457962" y="3844290"/>
            <a:ext cx="8229600" cy="1049020"/>
          </a:xfrm>
          <a:custGeom>
            <a:avLst/>
            <a:gdLst/>
            <a:ahLst/>
            <a:cxnLst/>
            <a:rect l="l" t="t" r="r" b="b"/>
            <a:pathLst>
              <a:path w="8229600" h="1049020">
                <a:moveTo>
                  <a:pt x="0" y="1048512"/>
                </a:moveTo>
                <a:lnTo>
                  <a:pt x="8229600" y="1048512"/>
                </a:lnTo>
                <a:lnTo>
                  <a:pt x="8229600" y="0"/>
                </a:lnTo>
                <a:lnTo>
                  <a:pt x="0" y="0"/>
                </a:lnTo>
                <a:lnTo>
                  <a:pt x="0" y="1048512"/>
                </a:lnTo>
                <a:close/>
              </a:path>
            </a:pathLst>
          </a:custGeom>
          <a:ln w="25908">
            <a:solidFill>
              <a:srgbClr val="4F81BC"/>
            </a:solidFill>
          </a:ln>
        </p:spPr>
        <p:txBody>
          <a:bodyPr wrap="square" lIns="0" tIns="0" rIns="0" bIns="0" rtlCol="0"/>
          <a:lstStyle/>
          <a:p>
            <a:endParaRPr/>
          </a:p>
        </p:txBody>
      </p:sp>
      <p:sp>
        <p:nvSpPr>
          <p:cNvPr id="7" name="object 7"/>
          <p:cNvSpPr/>
          <p:nvPr/>
        </p:nvSpPr>
        <p:spPr>
          <a:xfrm>
            <a:off x="869441" y="3579114"/>
            <a:ext cx="5760720" cy="530860"/>
          </a:xfrm>
          <a:custGeom>
            <a:avLst/>
            <a:gdLst/>
            <a:ahLst/>
            <a:cxnLst/>
            <a:rect l="l" t="t" r="r" b="b"/>
            <a:pathLst>
              <a:path w="5760720" h="530860">
                <a:moveTo>
                  <a:pt x="5672328" y="0"/>
                </a:moveTo>
                <a:lnTo>
                  <a:pt x="88392" y="0"/>
                </a:lnTo>
                <a:lnTo>
                  <a:pt x="53985" y="6953"/>
                </a:lnTo>
                <a:lnTo>
                  <a:pt x="25888" y="25908"/>
                </a:lnTo>
                <a:lnTo>
                  <a:pt x="6946" y="54006"/>
                </a:lnTo>
                <a:lnTo>
                  <a:pt x="0" y="88392"/>
                </a:lnTo>
                <a:lnTo>
                  <a:pt x="0" y="441960"/>
                </a:lnTo>
                <a:lnTo>
                  <a:pt x="6946" y="476345"/>
                </a:lnTo>
                <a:lnTo>
                  <a:pt x="25888" y="504444"/>
                </a:lnTo>
                <a:lnTo>
                  <a:pt x="53985" y="523398"/>
                </a:lnTo>
                <a:lnTo>
                  <a:pt x="88392" y="530352"/>
                </a:lnTo>
                <a:lnTo>
                  <a:pt x="5672328" y="530352"/>
                </a:lnTo>
                <a:lnTo>
                  <a:pt x="5706713" y="523398"/>
                </a:lnTo>
                <a:lnTo>
                  <a:pt x="5734812" y="504444"/>
                </a:lnTo>
                <a:lnTo>
                  <a:pt x="5753766" y="476345"/>
                </a:lnTo>
                <a:lnTo>
                  <a:pt x="5760720" y="441960"/>
                </a:lnTo>
                <a:lnTo>
                  <a:pt x="5760720" y="88392"/>
                </a:lnTo>
                <a:lnTo>
                  <a:pt x="5753766" y="54006"/>
                </a:lnTo>
                <a:lnTo>
                  <a:pt x="5734812" y="25908"/>
                </a:lnTo>
                <a:lnTo>
                  <a:pt x="5706713" y="6953"/>
                </a:lnTo>
                <a:lnTo>
                  <a:pt x="5672328" y="0"/>
                </a:lnTo>
                <a:close/>
              </a:path>
            </a:pathLst>
          </a:custGeom>
          <a:solidFill>
            <a:srgbClr val="4F81BC"/>
          </a:solidFill>
        </p:spPr>
        <p:txBody>
          <a:bodyPr wrap="square" lIns="0" tIns="0" rIns="0" bIns="0" rtlCol="0"/>
          <a:lstStyle/>
          <a:p>
            <a:endParaRPr/>
          </a:p>
        </p:txBody>
      </p:sp>
      <p:sp>
        <p:nvSpPr>
          <p:cNvPr id="8" name="object 8"/>
          <p:cNvSpPr/>
          <p:nvPr/>
        </p:nvSpPr>
        <p:spPr>
          <a:xfrm>
            <a:off x="869441" y="3579114"/>
            <a:ext cx="5760720" cy="530860"/>
          </a:xfrm>
          <a:custGeom>
            <a:avLst/>
            <a:gdLst/>
            <a:ahLst/>
            <a:cxnLst/>
            <a:rect l="l" t="t" r="r" b="b"/>
            <a:pathLst>
              <a:path w="5760720" h="530860">
                <a:moveTo>
                  <a:pt x="0" y="88392"/>
                </a:moveTo>
                <a:lnTo>
                  <a:pt x="6946" y="54006"/>
                </a:lnTo>
                <a:lnTo>
                  <a:pt x="25888" y="25907"/>
                </a:lnTo>
                <a:lnTo>
                  <a:pt x="53985" y="6953"/>
                </a:lnTo>
                <a:lnTo>
                  <a:pt x="88392" y="0"/>
                </a:lnTo>
                <a:lnTo>
                  <a:pt x="5672328" y="0"/>
                </a:lnTo>
                <a:lnTo>
                  <a:pt x="5706713" y="6953"/>
                </a:lnTo>
                <a:lnTo>
                  <a:pt x="5734812" y="25908"/>
                </a:lnTo>
                <a:lnTo>
                  <a:pt x="5753766" y="54006"/>
                </a:lnTo>
                <a:lnTo>
                  <a:pt x="5760720" y="88392"/>
                </a:lnTo>
                <a:lnTo>
                  <a:pt x="5760720" y="441960"/>
                </a:lnTo>
                <a:lnTo>
                  <a:pt x="5753766" y="476345"/>
                </a:lnTo>
                <a:lnTo>
                  <a:pt x="5734812" y="504444"/>
                </a:lnTo>
                <a:lnTo>
                  <a:pt x="5706713" y="523398"/>
                </a:lnTo>
                <a:lnTo>
                  <a:pt x="5672328" y="530352"/>
                </a:lnTo>
                <a:lnTo>
                  <a:pt x="88392" y="530352"/>
                </a:lnTo>
                <a:lnTo>
                  <a:pt x="53985" y="523398"/>
                </a:lnTo>
                <a:lnTo>
                  <a:pt x="25888" y="504444"/>
                </a:lnTo>
                <a:lnTo>
                  <a:pt x="6946" y="476345"/>
                </a:lnTo>
                <a:lnTo>
                  <a:pt x="0" y="441960"/>
                </a:lnTo>
                <a:lnTo>
                  <a:pt x="0" y="88392"/>
                </a:lnTo>
                <a:close/>
              </a:path>
            </a:pathLst>
          </a:custGeom>
          <a:ln w="25908">
            <a:solidFill>
              <a:srgbClr val="FFFFFF"/>
            </a:solidFill>
          </a:ln>
        </p:spPr>
        <p:txBody>
          <a:bodyPr wrap="square" lIns="0" tIns="0" rIns="0" bIns="0" rtlCol="0"/>
          <a:lstStyle/>
          <a:p>
            <a:endParaRPr/>
          </a:p>
        </p:txBody>
      </p:sp>
      <p:sp>
        <p:nvSpPr>
          <p:cNvPr id="9" name="object 9"/>
          <p:cNvSpPr/>
          <p:nvPr/>
        </p:nvSpPr>
        <p:spPr>
          <a:xfrm>
            <a:off x="457962" y="5255514"/>
            <a:ext cx="8229600" cy="1304925"/>
          </a:xfrm>
          <a:custGeom>
            <a:avLst/>
            <a:gdLst/>
            <a:ahLst/>
            <a:cxnLst/>
            <a:rect l="l" t="t" r="r" b="b"/>
            <a:pathLst>
              <a:path w="8229600" h="1304925">
                <a:moveTo>
                  <a:pt x="0" y="1304544"/>
                </a:moveTo>
                <a:lnTo>
                  <a:pt x="8229600" y="1304544"/>
                </a:lnTo>
                <a:lnTo>
                  <a:pt x="8229600" y="0"/>
                </a:lnTo>
                <a:lnTo>
                  <a:pt x="0" y="0"/>
                </a:lnTo>
                <a:lnTo>
                  <a:pt x="0" y="1304544"/>
                </a:lnTo>
                <a:close/>
              </a:path>
            </a:pathLst>
          </a:custGeom>
          <a:ln w="25908">
            <a:solidFill>
              <a:srgbClr val="4F81BC"/>
            </a:solidFill>
          </a:ln>
        </p:spPr>
        <p:txBody>
          <a:bodyPr wrap="square" lIns="0" tIns="0" rIns="0" bIns="0" rtlCol="0"/>
          <a:lstStyle/>
          <a:p>
            <a:endParaRPr/>
          </a:p>
        </p:txBody>
      </p:sp>
      <p:sp>
        <p:nvSpPr>
          <p:cNvPr id="10" name="object 10"/>
          <p:cNvSpPr/>
          <p:nvPr/>
        </p:nvSpPr>
        <p:spPr>
          <a:xfrm>
            <a:off x="869441" y="4990338"/>
            <a:ext cx="5760720" cy="532130"/>
          </a:xfrm>
          <a:custGeom>
            <a:avLst/>
            <a:gdLst/>
            <a:ahLst/>
            <a:cxnLst/>
            <a:rect l="l" t="t" r="r" b="b"/>
            <a:pathLst>
              <a:path w="5760720" h="532129">
                <a:moveTo>
                  <a:pt x="5672074" y="0"/>
                </a:moveTo>
                <a:lnTo>
                  <a:pt x="88646" y="0"/>
                </a:lnTo>
                <a:lnTo>
                  <a:pt x="54140" y="6975"/>
                </a:lnTo>
                <a:lnTo>
                  <a:pt x="25963" y="25987"/>
                </a:lnTo>
                <a:lnTo>
                  <a:pt x="6966" y="54167"/>
                </a:lnTo>
                <a:lnTo>
                  <a:pt x="0" y="88645"/>
                </a:lnTo>
                <a:lnTo>
                  <a:pt x="0" y="443230"/>
                </a:lnTo>
                <a:lnTo>
                  <a:pt x="6966" y="477708"/>
                </a:lnTo>
                <a:lnTo>
                  <a:pt x="25963" y="505888"/>
                </a:lnTo>
                <a:lnTo>
                  <a:pt x="54140" y="524900"/>
                </a:lnTo>
                <a:lnTo>
                  <a:pt x="88646" y="531876"/>
                </a:lnTo>
                <a:lnTo>
                  <a:pt x="5672074" y="531876"/>
                </a:lnTo>
                <a:lnTo>
                  <a:pt x="5706552" y="524900"/>
                </a:lnTo>
                <a:lnTo>
                  <a:pt x="5734732" y="505888"/>
                </a:lnTo>
                <a:lnTo>
                  <a:pt x="5753744" y="477708"/>
                </a:lnTo>
                <a:lnTo>
                  <a:pt x="5760720" y="443230"/>
                </a:lnTo>
                <a:lnTo>
                  <a:pt x="5760720" y="88645"/>
                </a:lnTo>
                <a:lnTo>
                  <a:pt x="5753744" y="54167"/>
                </a:lnTo>
                <a:lnTo>
                  <a:pt x="5734732" y="25987"/>
                </a:lnTo>
                <a:lnTo>
                  <a:pt x="5706552" y="6975"/>
                </a:lnTo>
                <a:lnTo>
                  <a:pt x="5672074" y="0"/>
                </a:lnTo>
                <a:close/>
              </a:path>
            </a:pathLst>
          </a:custGeom>
          <a:solidFill>
            <a:srgbClr val="4F81BC"/>
          </a:solidFill>
        </p:spPr>
        <p:txBody>
          <a:bodyPr wrap="square" lIns="0" tIns="0" rIns="0" bIns="0" rtlCol="0"/>
          <a:lstStyle/>
          <a:p>
            <a:endParaRPr/>
          </a:p>
        </p:txBody>
      </p:sp>
      <p:sp>
        <p:nvSpPr>
          <p:cNvPr id="11" name="object 11"/>
          <p:cNvSpPr/>
          <p:nvPr/>
        </p:nvSpPr>
        <p:spPr>
          <a:xfrm>
            <a:off x="869441" y="4990338"/>
            <a:ext cx="5760720" cy="532130"/>
          </a:xfrm>
          <a:custGeom>
            <a:avLst/>
            <a:gdLst/>
            <a:ahLst/>
            <a:cxnLst/>
            <a:rect l="l" t="t" r="r" b="b"/>
            <a:pathLst>
              <a:path w="5760720" h="532129">
                <a:moveTo>
                  <a:pt x="0" y="88645"/>
                </a:moveTo>
                <a:lnTo>
                  <a:pt x="6966" y="54167"/>
                </a:lnTo>
                <a:lnTo>
                  <a:pt x="25963" y="25987"/>
                </a:lnTo>
                <a:lnTo>
                  <a:pt x="54140" y="6975"/>
                </a:lnTo>
                <a:lnTo>
                  <a:pt x="88646" y="0"/>
                </a:lnTo>
                <a:lnTo>
                  <a:pt x="5672074" y="0"/>
                </a:lnTo>
                <a:lnTo>
                  <a:pt x="5706552" y="6975"/>
                </a:lnTo>
                <a:lnTo>
                  <a:pt x="5734732" y="25987"/>
                </a:lnTo>
                <a:lnTo>
                  <a:pt x="5753744" y="54167"/>
                </a:lnTo>
                <a:lnTo>
                  <a:pt x="5760720" y="88645"/>
                </a:lnTo>
                <a:lnTo>
                  <a:pt x="5760720" y="443230"/>
                </a:lnTo>
                <a:lnTo>
                  <a:pt x="5753744" y="477708"/>
                </a:lnTo>
                <a:lnTo>
                  <a:pt x="5734732" y="505888"/>
                </a:lnTo>
                <a:lnTo>
                  <a:pt x="5706552" y="524900"/>
                </a:lnTo>
                <a:lnTo>
                  <a:pt x="5672074" y="531876"/>
                </a:lnTo>
                <a:lnTo>
                  <a:pt x="88646" y="531876"/>
                </a:lnTo>
                <a:lnTo>
                  <a:pt x="54140" y="524900"/>
                </a:lnTo>
                <a:lnTo>
                  <a:pt x="25963" y="505888"/>
                </a:lnTo>
                <a:lnTo>
                  <a:pt x="6966" y="477708"/>
                </a:lnTo>
                <a:lnTo>
                  <a:pt x="0" y="443230"/>
                </a:lnTo>
                <a:lnTo>
                  <a:pt x="0" y="88645"/>
                </a:lnTo>
                <a:close/>
              </a:path>
            </a:pathLst>
          </a:custGeom>
          <a:ln w="25908">
            <a:solidFill>
              <a:srgbClr val="FFFFFF"/>
            </a:solidFill>
          </a:ln>
        </p:spPr>
        <p:txBody>
          <a:bodyPr wrap="square" lIns="0" tIns="0" rIns="0" bIns="0" rtlCol="0"/>
          <a:lstStyle/>
          <a:p>
            <a:endParaRPr/>
          </a:p>
        </p:txBody>
      </p:sp>
      <p:sp>
        <p:nvSpPr>
          <p:cNvPr id="12" name="object 12"/>
          <p:cNvSpPr txBox="1"/>
          <p:nvPr/>
        </p:nvSpPr>
        <p:spPr>
          <a:xfrm>
            <a:off x="994460" y="1689861"/>
            <a:ext cx="7018020" cy="4735195"/>
          </a:xfrm>
          <a:prstGeom prst="rect">
            <a:avLst/>
          </a:prstGeom>
        </p:spPr>
        <p:txBody>
          <a:bodyPr vert="horz" wrap="square" lIns="0" tIns="12700" rIns="0" bIns="0" rtlCol="0">
            <a:spAutoFit/>
          </a:bodyPr>
          <a:lstStyle/>
          <a:p>
            <a:pPr marL="117475">
              <a:lnSpc>
                <a:spcPct val="100000"/>
              </a:lnSpc>
              <a:spcBef>
                <a:spcPts val="100"/>
              </a:spcBef>
            </a:pPr>
            <a:r>
              <a:rPr sz="2400" b="1" spc="-5" dirty="0">
                <a:solidFill>
                  <a:srgbClr val="FFFFFF"/>
                </a:solidFill>
                <a:latin typeface="Calibri"/>
                <a:cs typeface="Calibri"/>
              </a:rPr>
              <a:t>Minimum number </a:t>
            </a:r>
            <a:r>
              <a:rPr sz="2400" b="1" dirty="0">
                <a:solidFill>
                  <a:srgbClr val="FFFFFF"/>
                </a:solidFill>
                <a:latin typeface="Calibri"/>
                <a:cs typeface="Calibri"/>
              </a:rPr>
              <a:t>of BMs</a:t>
            </a:r>
            <a:endParaRPr sz="2400">
              <a:latin typeface="Calibri"/>
              <a:cs typeface="Calibri"/>
            </a:endParaRPr>
          </a:p>
          <a:p>
            <a:pPr marL="273685" marR="514350" indent="-172720">
              <a:lnSpc>
                <a:spcPts val="1970"/>
              </a:lnSpc>
              <a:spcBef>
                <a:spcPts val="1720"/>
              </a:spcBef>
              <a:buChar char="•"/>
              <a:tabLst>
                <a:tab pos="274320" algn="l"/>
              </a:tabLst>
            </a:pPr>
            <a:r>
              <a:rPr sz="1800" spc="-5" dirty="0">
                <a:latin typeface="Calibri"/>
                <a:cs typeface="Calibri"/>
              </a:rPr>
              <a:t>The 1</a:t>
            </a:r>
            <a:r>
              <a:rPr sz="1800" spc="-7" baseline="25462" dirty="0">
                <a:latin typeface="Calibri"/>
                <a:cs typeface="Calibri"/>
              </a:rPr>
              <a:t>st </a:t>
            </a:r>
            <a:r>
              <a:rPr sz="1800" dirty="0">
                <a:latin typeface="Calibri"/>
                <a:cs typeface="Calibri"/>
              </a:rPr>
              <a:t>BM </a:t>
            </a:r>
            <a:r>
              <a:rPr sz="1800" spc="-5" dirty="0">
                <a:latin typeface="Calibri"/>
                <a:cs typeface="Calibri"/>
              </a:rPr>
              <a:t>of </a:t>
            </a:r>
            <a:r>
              <a:rPr sz="1800" dirty="0">
                <a:latin typeface="Calibri"/>
                <a:cs typeface="Calibri"/>
              </a:rPr>
              <a:t>a </a:t>
            </a:r>
            <a:r>
              <a:rPr sz="1800" spc="-10" dirty="0">
                <a:latin typeface="Calibri"/>
                <a:cs typeface="Calibri"/>
              </a:rPr>
              <a:t>company </a:t>
            </a:r>
            <a:r>
              <a:rPr sz="1800" dirty="0">
                <a:latin typeface="Calibri"/>
                <a:cs typeface="Calibri"/>
              </a:rPr>
              <a:t>shall be </a:t>
            </a:r>
            <a:r>
              <a:rPr sz="1800" spc="-5" dirty="0">
                <a:latin typeface="Calibri"/>
                <a:cs typeface="Calibri"/>
              </a:rPr>
              <a:t>held within </a:t>
            </a:r>
            <a:r>
              <a:rPr sz="1800" dirty="0">
                <a:latin typeface="Calibri"/>
                <a:cs typeface="Calibri"/>
              </a:rPr>
              <a:t>30 </a:t>
            </a:r>
            <a:r>
              <a:rPr sz="1800" spc="-10" dirty="0">
                <a:latin typeface="Calibri"/>
                <a:cs typeface="Calibri"/>
              </a:rPr>
              <a:t>days </a:t>
            </a:r>
            <a:r>
              <a:rPr sz="1800" spc="-5" dirty="0">
                <a:latin typeface="Calibri"/>
                <a:cs typeface="Calibri"/>
              </a:rPr>
              <a:t>of </a:t>
            </a:r>
            <a:r>
              <a:rPr sz="1800" dirty="0">
                <a:latin typeface="Calibri"/>
                <a:cs typeface="Calibri"/>
              </a:rPr>
              <a:t>the </a:t>
            </a:r>
            <a:r>
              <a:rPr sz="1800" spc="-10" dirty="0">
                <a:latin typeface="Calibri"/>
                <a:cs typeface="Calibri"/>
              </a:rPr>
              <a:t>date </a:t>
            </a:r>
            <a:r>
              <a:rPr sz="1800" spc="-5" dirty="0">
                <a:latin typeface="Calibri"/>
                <a:cs typeface="Calibri"/>
              </a:rPr>
              <a:t>of  </a:t>
            </a:r>
            <a:r>
              <a:rPr sz="1800" spc="-10" dirty="0">
                <a:latin typeface="Calibri"/>
                <a:cs typeface="Calibri"/>
              </a:rPr>
              <a:t>incorporation</a:t>
            </a:r>
            <a:endParaRPr sz="1800">
              <a:latin typeface="Calibri"/>
              <a:cs typeface="Calibri"/>
            </a:endParaRPr>
          </a:p>
          <a:p>
            <a:pPr marL="273685" marR="422275" indent="-172720">
              <a:lnSpc>
                <a:spcPts val="1980"/>
              </a:lnSpc>
              <a:spcBef>
                <a:spcPts val="340"/>
              </a:spcBef>
              <a:buChar char="•"/>
              <a:tabLst>
                <a:tab pos="274320" algn="l"/>
              </a:tabLst>
            </a:pPr>
            <a:r>
              <a:rPr sz="1800" spc="-10" dirty="0">
                <a:latin typeface="Calibri"/>
                <a:cs typeface="Calibri"/>
              </a:rPr>
              <a:t>There </a:t>
            </a:r>
            <a:r>
              <a:rPr sz="1800" dirty="0">
                <a:latin typeface="Calibri"/>
                <a:cs typeface="Calibri"/>
              </a:rPr>
              <a:t>shall </a:t>
            </a:r>
            <a:r>
              <a:rPr sz="1800" spc="-5" dirty="0">
                <a:latin typeface="Calibri"/>
                <a:cs typeface="Calibri"/>
              </a:rPr>
              <a:t>be minimum of </a:t>
            </a:r>
            <a:r>
              <a:rPr sz="1800" dirty="0">
                <a:latin typeface="Calibri"/>
                <a:cs typeface="Calibri"/>
              </a:rPr>
              <a:t>4 </a:t>
            </a:r>
            <a:r>
              <a:rPr sz="1800" spc="-10" dirty="0">
                <a:latin typeface="Calibri"/>
                <a:cs typeface="Calibri"/>
              </a:rPr>
              <a:t>board </a:t>
            </a:r>
            <a:r>
              <a:rPr sz="1800" spc="-5" dirty="0">
                <a:latin typeface="Calibri"/>
                <a:cs typeface="Calibri"/>
              </a:rPr>
              <a:t>meeting every </a:t>
            </a:r>
            <a:r>
              <a:rPr sz="1800" spc="-10" dirty="0">
                <a:latin typeface="Calibri"/>
                <a:cs typeface="Calibri"/>
              </a:rPr>
              <a:t>year </a:t>
            </a:r>
            <a:r>
              <a:rPr sz="1800" spc="-5" dirty="0">
                <a:latin typeface="Calibri"/>
                <a:cs typeface="Calibri"/>
              </a:rPr>
              <a:t>at </a:t>
            </a:r>
            <a:r>
              <a:rPr sz="1800" spc="-10" dirty="0">
                <a:latin typeface="Calibri"/>
                <a:cs typeface="Calibri"/>
              </a:rPr>
              <a:t>interval </a:t>
            </a:r>
            <a:r>
              <a:rPr sz="1800" spc="-5" dirty="0">
                <a:latin typeface="Calibri"/>
                <a:cs typeface="Calibri"/>
              </a:rPr>
              <a:t>of  maximum of </a:t>
            </a:r>
            <a:r>
              <a:rPr sz="1800" dirty="0">
                <a:latin typeface="Calibri"/>
                <a:cs typeface="Calibri"/>
              </a:rPr>
              <a:t>120</a:t>
            </a:r>
            <a:r>
              <a:rPr sz="1800" spc="-10" dirty="0">
                <a:latin typeface="Calibri"/>
                <a:cs typeface="Calibri"/>
              </a:rPr>
              <a:t> </a:t>
            </a:r>
            <a:r>
              <a:rPr sz="1800" spc="-15" dirty="0">
                <a:latin typeface="Calibri"/>
                <a:cs typeface="Calibri"/>
              </a:rPr>
              <a:t>days.</a:t>
            </a:r>
            <a:endParaRPr sz="1800">
              <a:latin typeface="Calibri"/>
              <a:cs typeface="Calibri"/>
            </a:endParaRPr>
          </a:p>
          <a:p>
            <a:pPr>
              <a:lnSpc>
                <a:spcPct val="100000"/>
              </a:lnSpc>
              <a:buFont typeface="Calibri"/>
              <a:buChar char="•"/>
            </a:pPr>
            <a:endParaRPr sz="2000">
              <a:latin typeface="Times New Roman"/>
              <a:cs typeface="Times New Roman"/>
            </a:endParaRPr>
          </a:p>
          <a:p>
            <a:pPr marL="117475">
              <a:lnSpc>
                <a:spcPct val="100000"/>
              </a:lnSpc>
            </a:pPr>
            <a:r>
              <a:rPr sz="2400" b="1" spc="-10" dirty="0">
                <a:solidFill>
                  <a:srgbClr val="FFFFFF"/>
                </a:solidFill>
                <a:latin typeface="Calibri"/>
                <a:cs typeface="Calibri"/>
              </a:rPr>
              <a:t>Exemption by</a:t>
            </a:r>
            <a:r>
              <a:rPr sz="2400" b="1" spc="5" dirty="0">
                <a:solidFill>
                  <a:srgbClr val="FFFFFF"/>
                </a:solidFill>
                <a:latin typeface="Calibri"/>
                <a:cs typeface="Calibri"/>
              </a:rPr>
              <a:t> </a:t>
            </a:r>
            <a:r>
              <a:rPr sz="2400" b="1" spc="-10" dirty="0">
                <a:solidFill>
                  <a:srgbClr val="FFFFFF"/>
                </a:solidFill>
                <a:latin typeface="Calibri"/>
                <a:cs typeface="Calibri"/>
              </a:rPr>
              <a:t>CG</a:t>
            </a:r>
            <a:endParaRPr sz="2400">
              <a:latin typeface="Calibri"/>
              <a:cs typeface="Calibri"/>
            </a:endParaRPr>
          </a:p>
          <a:p>
            <a:pPr marL="273685" indent="-172720">
              <a:lnSpc>
                <a:spcPct val="100000"/>
              </a:lnSpc>
              <a:spcBef>
                <a:spcPts val="1495"/>
              </a:spcBef>
              <a:buChar char="•"/>
              <a:tabLst>
                <a:tab pos="274320" algn="l"/>
              </a:tabLst>
            </a:pPr>
            <a:r>
              <a:rPr sz="1800" spc="-80" dirty="0">
                <a:latin typeface="Calibri"/>
                <a:cs typeface="Calibri"/>
              </a:rPr>
              <a:t>To </a:t>
            </a:r>
            <a:r>
              <a:rPr sz="1800" spc="-15" dirty="0">
                <a:latin typeface="Calibri"/>
                <a:cs typeface="Calibri"/>
              </a:rPr>
              <a:t>any </a:t>
            </a:r>
            <a:r>
              <a:rPr sz="1800" spc="-5" dirty="0">
                <a:latin typeface="Calibri"/>
                <a:cs typeface="Calibri"/>
              </a:rPr>
              <a:t>class of</a:t>
            </a:r>
            <a:r>
              <a:rPr sz="1800" spc="75" dirty="0">
                <a:latin typeface="Calibri"/>
                <a:cs typeface="Calibri"/>
              </a:rPr>
              <a:t> </a:t>
            </a:r>
            <a:r>
              <a:rPr sz="1800" spc="-10" dirty="0">
                <a:latin typeface="Calibri"/>
                <a:cs typeface="Calibri"/>
              </a:rPr>
              <a:t>companies</a:t>
            </a:r>
            <a:endParaRPr sz="1800">
              <a:latin typeface="Calibri"/>
              <a:cs typeface="Calibri"/>
            </a:endParaRPr>
          </a:p>
          <a:p>
            <a:pPr marL="273685" indent="-172720">
              <a:lnSpc>
                <a:spcPct val="100000"/>
              </a:lnSpc>
              <a:spcBef>
                <a:spcPts val="145"/>
              </a:spcBef>
              <a:buChar char="•"/>
              <a:tabLst>
                <a:tab pos="274320" algn="l"/>
              </a:tabLst>
            </a:pPr>
            <a:r>
              <a:rPr sz="1800" spc="-5" dirty="0">
                <a:latin typeface="Calibri"/>
                <a:cs typeface="Calibri"/>
              </a:rPr>
              <a:t>By </a:t>
            </a:r>
            <a:r>
              <a:rPr sz="1800" spc="-10" dirty="0">
                <a:latin typeface="Calibri"/>
                <a:cs typeface="Calibri"/>
              </a:rPr>
              <a:t>notification </a:t>
            </a:r>
            <a:r>
              <a:rPr sz="1800" spc="-5" dirty="0">
                <a:latin typeface="Calibri"/>
                <a:cs typeface="Calibri"/>
              </a:rPr>
              <a:t>in </a:t>
            </a:r>
            <a:r>
              <a:rPr sz="1800" dirty="0">
                <a:latin typeface="Calibri"/>
                <a:cs typeface="Calibri"/>
              </a:rPr>
              <a:t>the </a:t>
            </a:r>
            <a:r>
              <a:rPr sz="1800" spc="-10" dirty="0">
                <a:latin typeface="Calibri"/>
                <a:cs typeface="Calibri"/>
              </a:rPr>
              <a:t>Official</a:t>
            </a:r>
            <a:r>
              <a:rPr sz="1800" spc="10" dirty="0">
                <a:latin typeface="Calibri"/>
                <a:cs typeface="Calibri"/>
              </a:rPr>
              <a:t> </a:t>
            </a:r>
            <a:r>
              <a:rPr sz="1800" spc="-20" dirty="0">
                <a:latin typeface="Calibri"/>
                <a:cs typeface="Calibri"/>
              </a:rPr>
              <a:t>Gazette</a:t>
            </a:r>
            <a:endParaRPr sz="1800">
              <a:latin typeface="Calibri"/>
              <a:cs typeface="Calibri"/>
            </a:endParaRPr>
          </a:p>
          <a:p>
            <a:pPr>
              <a:lnSpc>
                <a:spcPct val="100000"/>
              </a:lnSpc>
              <a:spcBef>
                <a:spcPts val="30"/>
              </a:spcBef>
              <a:buFont typeface="Calibri"/>
              <a:buChar char="•"/>
            </a:pPr>
            <a:endParaRPr sz="1950">
              <a:latin typeface="Times New Roman"/>
              <a:cs typeface="Times New Roman"/>
            </a:endParaRPr>
          </a:p>
          <a:p>
            <a:pPr marL="117475">
              <a:lnSpc>
                <a:spcPct val="100000"/>
              </a:lnSpc>
            </a:pPr>
            <a:r>
              <a:rPr sz="2400" b="1" spc="-15" dirty="0">
                <a:solidFill>
                  <a:srgbClr val="FFFFFF"/>
                </a:solidFill>
                <a:latin typeface="Calibri"/>
                <a:cs typeface="Calibri"/>
              </a:rPr>
              <a:t>Relaxations </a:t>
            </a:r>
            <a:r>
              <a:rPr sz="2400" b="1" dirty="0">
                <a:solidFill>
                  <a:srgbClr val="FFFFFF"/>
                </a:solidFill>
                <a:latin typeface="Calibri"/>
                <a:cs typeface="Calibri"/>
              </a:rPr>
              <a:t>[ Sec </a:t>
            </a:r>
            <a:r>
              <a:rPr sz="2400" b="1" spc="-5" dirty="0">
                <a:solidFill>
                  <a:srgbClr val="FFFFFF"/>
                </a:solidFill>
                <a:latin typeface="Calibri"/>
                <a:cs typeface="Calibri"/>
              </a:rPr>
              <a:t>173(5)]</a:t>
            </a:r>
            <a:endParaRPr sz="2400">
              <a:latin typeface="Calibri"/>
              <a:cs typeface="Calibri"/>
            </a:endParaRPr>
          </a:p>
          <a:p>
            <a:pPr marL="273685" indent="-172720">
              <a:lnSpc>
                <a:spcPct val="100000"/>
              </a:lnSpc>
              <a:spcBef>
                <a:spcPts val="1505"/>
              </a:spcBef>
              <a:buChar char="•"/>
              <a:tabLst>
                <a:tab pos="274320" algn="l"/>
              </a:tabLst>
            </a:pPr>
            <a:r>
              <a:rPr sz="1800" spc="-80" dirty="0">
                <a:latin typeface="Calibri"/>
                <a:cs typeface="Calibri"/>
              </a:rPr>
              <a:t>To </a:t>
            </a:r>
            <a:r>
              <a:rPr sz="1800" spc="-5" dirty="0">
                <a:latin typeface="Calibri"/>
                <a:cs typeface="Calibri"/>
              </a:rPr>
              <a:t>one </a:t>
            </a:r>
            <a:r>
              <a:rPr sz="1800" spc="-10" dirty="0">
                <a:latin typeface="Calibri"/>
                <a:cs typeface="Calibri"/>
              </a:rPr>
              <a:t>person company </a:t>
            </a:r>
            <a:r>
              <a:rPr sz="1800" dirty="0">
                <a:latin typeface="Calibri"/>
                <a:cs typeface="Calibri"/>
              </a:rPr>
              <a:t>, </a:t>
            </a:r>
            <a:r>
              <a:rPr sz="1800" spc="-5" dirty="0">
                <a:latin typeface="Calibri"/>
                <a:cs typeface="Calibri"/>
              </a:rPr>
              <a:t>small </a:t>
            </a:r>
            <a:r>
              <a:rPr sz="1800" spc="-10" dirty="0">
                <a:latin typeface="Calibri"/>
                <a:cs typeface="Calibri"/>
              </a:rPr>
              <a:t>company </a:t>
            </a:r>
            <a:r>
              <a:rPr sz="1800" dirty="0">
                <a:latin typeface="Calibri"/>
                <a:cs typeface="Calibri"/>
              </a:rPr>
              <a:t>&amp; </a:t>
            </a:r>
            <a:r>
              <a:rPr sz="1800" spc="-5" dirty="0">
                <a:latin typeface="Calibri"/>
                <a:cs typeface="Calibri"/>
              </a:rPr>
              <a:t>dormant</a:t>
            </a:r>
            <a:r>
              <a:rPr sz="1800" spc="50" dirty="0">
                <a:latin typeface="Calibri"/>
                <a:cs typeface="Calibri"/>
              </a:rPr>
              <a:t> </a:t>
            </a:r>
            <a:r>
              <a:rPr sz="1800" spc="-10" dirty="0">
                <a:latin typeface="Calibri"/>
                <a:cs typeface="Calibri"/>
              </a:rPr>
              <a:t>company</a:t>
            </a:r>
            <a:endParaRPr sz="1800">
              <a:latin typeface="Calibri"/>
              <a:cs typeface="Calibri"/>
            </a:endParaRPr>
          </a:p>
          <a:p>
            <a:pPr marL="273685" marR="17780" indent="-172720">
              <a:lnSpc>
                <a:spcPts val="1980"/>
              </a:lnSpc>
              <a:spcBef>
                <a:spcPts val="359"/>
              </a:spcBef>
              <a:buChar char="•"/>
              <a:tabLst>
                <a:tab pos="274320" algn="l"/>
              </a:tabLst>
            </a:pPr>
            <a:r>
              <a:rPr sz="1800" spc="-5" dirty="0">
                <a:latin typeface="Calibri"/>
                <a:cs typeface="Calibri"/>
              </a:rPr>
              <a:t>One </a:t>
            </a:r>
            <a:r>
              <a:rPr sz="1800" spc="-10" dirty="0">
                <a:latin typeface="Calibri"/>
                <a:cs typeface="Calibri"/>
              </a:rPr>
              <a:t>board </a:t>
            </a:r>
            <a:r>
              <a:rPr sz="1800" spc="-5" dirty="0">
                <a:latin typeface="Calibri"/>
                <a:cs typeface="Calibri"/>
              </a:rPr>
              <a:t>meeting </a:t>
            </a:r>
            <a:r>
              <a:rPr sz="1800" dirty="0">
                <a:latin typeface="Calibri"/>
                <a:cs typeface="Calibri"/>
              </a:rPr>
              <a:t>in each </a:t>
            </a:r>
            <a:r>
              <a:rPr sz="1800" spc="-5" dirty="0">
                <a:latin typeface="Calibri"/>
                <a:cs typeface="Calibri"/>
              </a:rPr>
              <a:t>half of </a:t>
            </a:r>
            <a:r>
              <a:rPr sz="1800" dirty="0">
                <a:latin typeface="Calibri"/>
                <a:cs typeface="Calibri"/>
              </a:rPr>
              <a:t>a </a:t>
            </a:r>
            <a:r>
              <a:rPr sz="1800" spc="-5" dirty="0">
                <a:latin typeface="Calibri"/>
                <a:cs typeface="Calibri"/>
              </a:rPr>
              <a:t>calendar </a:t>
            </a:r>
            <a:r>
              <a:rPr sz="1800" spc="-10" dirty="0">
                <a:latin typeface="Calibri"/>
                <a:cs typeface="Calibri"/>
              </a:rPr>
              <a:t>year </a:t>
            </a:r>
            <a:r>
              <a:rPr sz="1800" spc="-5" dirty="0">
                <a:latin typeface="Calibri"/>
                <a:cs typeface="Calibri"/>
              </a:rPr>
              <a:t>at minimum </a:t>
            </a:r>
            <a:r>
              <a:rPr sz="1800" spc="-15" dirty="0">
                <a:latin typeface="Calibri"/>
                <a:cs typeface="Calibri"/>
              </a:rPr>
              <a:t>gap </a:t>
            </a:r>
            <a:r>
              <a:rPr sz="1800" spc="-5" dirty="0">
                <a:latin typeface="Calibri"/>
                <a:cs typeface="Calibri"/>
              </a:rPr>
              <a:t>of </a:t>
            </a:r>
            <a:r>
              <a:rPr sz="1800" dirty="0">
                <a:latin typeface="Calibri"/>
                <a:cs typeface="Calibri"/>
              </a:rPr>
              <a:t>90  </a:t>
            </a:r>
            <a:r>
              <a:rPr sz="1800" spc="-15" dirty="0">
                <a:latin typeface="Calibri"/>
                <a:cs typeface="Calibri"/>
              </a:rPr>
              <a:t>days </a:t>
            </a:r>
            <a:r>
              <a:rPr sz="1800" spc="-5" dirty="0">
                <a:latin typeface="Calibri"/>
                <a:cs typeface="Calibri"/>
              </a:rPr>
              <a:t>in two </a:t>
            </a:r>
            <a:r>
              <a:rPr sz="1800" spc="-10" dirty="0">
                <a:latin typeface="Calibri"/>
                <a:cs typeface="Calibri"/>
              </a:rPr>
              <a:t>board</a:t>
            </a:r>
            <a:r>
              <a:rPr sz="1800" spc="-5" dirty="0">
                <a:latin typeface="Calibri"/>
                <a:cs typeface="Calibri"/>
              </a:rPr>
              <a:t> meeting</a:t>
            </a:r>
            <a:endParaRPr sz="1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5856" rIns="0" bIns="0" rtlCol="0">
            <a:spAutoFit/>
          </a:bodyPr>
          <a:lstStyle/>
          <a:p>
            <a:pPr marL="2369185" marR="5080" indent="-2344420">
              <a:lnSpc>
                <a:spcPct val="100000"/>
              </a:lnSpc>
              <a:spcBef>
                <a:spcPts val="100"/>
              </a:spcBef>
            </a:pPr>
            <a:r>
              <a:rPr dirty="0"/>
              <a:t>BM </a:t>
            </a:r>
            <a:r>
              <a:rPr spc="-10" dirty="0"/>
              <a:t>through </a:t>
            </a:r>
            <a:r>
              <a:rPr spc="-5" dirty="0"/>
              <a:t>Video </a:t>
            </a:r>
            <a:r>
              <a:rPr spc="-20" dirty="0"/>
              <a:t>Conferencing  </a:t>
            </a:r>
            <a:r>
              <a:rPr dirty="0"/>
              <a:t>[Sec</a:t>
            </a:r>
            <a:r>
              <a:rPr spc="-25" dirty="0"/>
              <a:t> </a:t>
            </a:r>
            <a:r>
              <a:rPr spc="-5" dirty="0"/>
              <a:t>173(2)]</a:t>
            </a:r>
          </a:p>
        </p:txBody>
      </p:sp>
      <p:sp>
        <p:nvSpPr>
          <p:cNvPr id="3" name="object 3"/>
          <p:cNvSpPr/>
          <p:nvPr/>
        </p:nvSpPr>
        <p:spPr>
          <a:xfrm>
            <a:off x="4357878" y="2114550"/>
            <a:ext cx="4572000" cy="2004060"/>
          </a:xfrm>
          <a:custGeom>
            <a:avLst/>
            <a:gdLst/>
            <a:ahLst/>
            <a:cxnLst/>
            <a:rect l="l" t="t" r="r" b="b"/>
            <a:pathLst>
              <a:path w="4572000" h="2004060">
                <a:moveTo>
                  <a:pt x="0" y="2004060"/>
                </a:moveTo>
                <a:lnTo>
                  <a:pt x="4572000" y="2004060"/>
                </a:lnTo>
                <a:lnTo>
                  <a:pt x="4572000" y="0"/>
                </a:lnTo>
                <a:lnTo>
                  <a:pt x="0" y="0"/>
                </a:lnTo>
                <a:lnTo>
                  <a:pt x="0" y="2004060"/>
                </a:lnTo>
                <a:close/>
              </a:path>
            </a:pathLst>
          </a:custGeom>
          <a:ln w="25908">
            <a:solidFill>
              <a:srgbClr val="F79546"/>
            </a:solidFill>
          </a:ln>
        </p:spPr>
        <p:txBody>
          <a:bodyPr wrap="square" lIns="0" tIns="0" rIns="0" bIns="0" rtlCol="0"/>
          <a:lstStyle/>
          <a:p>
            <a:endParaRPr/>
          </a:p>
        </p:txBody>
      </p:sp>
      <p:sp>
        <p:nvSpPr>
          <p:cNvPr id="4" name="object 4"/>
          <p:cNvSpPr/>
          <p:nvPr/>
        </p:nvSpPr>
        <p:spPr>
          <a:xfrm>
            <a:off x="4586478" y="1500377"/>
            <a:ext cx="3200400" cy="757555"/>
          </a:xfrm>
          <a:custGeom>
            <a:avLst/>
            <a:gdLst/>
            <a:ahLst/>
            <a:cxnLst/>
            <a:rect l="l" t="t" r="r" b="b"/>
            <a:pathLst>
              <a:path w="3200400" h="757555">
                <a:moveTo>
                  <a:pt x="3074162" y="0"/>
                </a:moveTo>
                <a:lnTo>
                  <a:pt x="126237" y="0"/>
                </a:lnTo>
                <a:lnTo>
                  <a:pt x="77098" y="9919"/>
                </a:lnTo>
                <a:lnTo>
                  <a:pt x="36972" y="36972"/>
                </a:lnTo>
                <a:lnTo>
                  <a:pt x="9919" y="77098"/>
                </a:lnTo>
                <a:lnTo>
                  <a:pt x="0" y="126237"/>
                </a:lnTo>
                <a:lnTo>
                  <a:pt x="0" y="631189"/>
                </a:lnTo>
                <a:lnTo>
                  <a:pt x="9919" y="680329"/>
                </a:lnTo>
                <a:lnTo>
                  <a:pt x="36972" y="720455"/>
                </a:lnTo>
                <a:lnTo>
                  <a:pt x="77098" y="747508"/>
                </a:lnTo>
                <a:lnTo>
                  <a:pt x="126237" y="757427"/>
                </a:lnTo>
                <a:lnTo>
                  <a:pt x="3074162" y="757427"/>
                </a:lnTo>
                <a:lnTo>
                  <a:pt x="3123301" y="747508"/>
                </a:lnTo>
                <a:lnTo>
                  <a:pt x="3163427" y="720455"/>
                </a:lnTo>
                <a:lnTo>
                  <a:pt x="3190480" y="680329"/>
                </a:lnTo>
                <a:lnTo>
                  <a:pt x="3200400" y="631189"/>
                </a:lnTo>
                <a:lnTo>
                  <a:pt x="3200400" y="126237"/>
                </a:lnTo>
                <a:lnTo>
                  <a:pt x="3190480" y="77098"/>
                </a:lnTo>
                <a:lnTo>
                  <a:pt x="3163427" y="36972"/>
                </a:lnTo>
                <a:lnTo>
                  <a:pt x="3123301" y="9919"/>
                </a:lnTo>
                <a:lnTo>
                  <a:pt x="3074162" y="0"/>
                </a:lnTo>
                <a:close/>
              </a:path>
            </a:pathLst>
          </a:custGeom>
          <a:solidFill>
            <a:srgbClr val="E6B8B8"/>
          </a:solidFill>
        </p:spPr>
        <p:txBody>
          <a:bodyPr wrap="square" lIns="0" tIns="0" rIns="0" bIns="0" rtlCol="0"/>
          <a:lstStyle/>
          <a:p>
            <a:endParaRPr/>
          </a:p>
        </p:txBody>
      </p:sp>
      <p:sp>
        <p:nvSpPr>
          <p:cNvPr id="5" name="object 5"/>
          <p:cNvSpPr/>
          <p:nvPr/>
        </p:nvSpPr>
        <p:spPr>
          <a:xfrm>
            <a:off x="4586478" y="1500377"/>
            <a:ext cx="3200400" cy="757555"/>
          </a:xfrm>
          <a:custGeom>
            <a:avLst/>
            <a:gdLst/>
            <a:ahLst/>
            <a:cxnLst/>
            <a:rect l="l" t="t" r="r" b="b"/>
            <a:pathLst>
              <a:path w="3200400" h="757555">
                <a:moveTo>
                  <a:pt x="0" y="126237"/>
                </a:moveTo>
                <a:lnTo>
                  <a:pt x="9919" y="77098"/>
                </a:lnTo>
                <a:lnTo>
                  <a:pt x="36972" y="36972"/>
                </a:lnTo>
                <a:lnTo>
                  <a:pt x="77098" y="9919"/>
                </a:lnTo>
                <a:lnTo>
                  <a:pt x="126237" y="0"/>
                </a:lnTo>
                <a:lnTo>
                  <a:pt x="3074162" y="0"/>
                </a:lnTo>
                <a:lnTo>
                  <a:pt x="3123301" y="9919"/>
                </a:lnTo>
                <a:lnTo>
                  <a:pt x="3163427" y="36972"/>
                </a:lnTo>
                <a:lnTo>
                  <a:pt x="3190480" y="77098"/>
                </a:lnTo>
                <a:lnTo>
                  <a:pt x="3200400" y="126237"/>
                </a:lnTo>
                <a:lnTo>
                  <a:pt x="3200400" y="631189"/>
                </a:lnTo>
                <a:lnTo>
                  <a:pt x="3190480" y="680329"/>
                </a:lnTo>
                <a:lnTo>
                  <a:pt x="3163427" y="720455"/>
                </a:lnTo>
                <a:lnTo>
                  <a:pt x="3123301" y="747508"/>
                </a:lnTo>
                <a:lnTo>
                  <a:pt x="3074162" y="757427"/>
                </a:lnTo>
                <a:lnTo>
                  <a:pt x="126237" y="757427"/>
                </a:lnTo>
                <a:lnTo>
                  <a:pt x="77098" y="747508"/>
                </a:lnTo>
                <a:lnTo>
                  <a:pt x="36972" y="720455"/>
                </a:lnTo>
                <a:lnTo>
                  <a:pt x="9919" y="680329"/>
                </a:lnTo>
                <a:lnTo>
                  <a:pt x="0" y="631189"/>
                </a:lnTo>
                <a:lnTo>
                  <a:pt x="0" y="126237"/>
                </a:lnTo>
                <a:close/>
              </a:path>
            </a:pathLst>
          </a:custGeom>
          <a:ln w="25907">
            <a:solidFill>
              <a:srgbClr val="F79546"/>
            </a:solidFill>
          </a:ln>
        </p:spPr>
        <p:txBody>
          <a:bodyPr wrap="square" lIns="0" tIns="0" rIns="0" bIns="0" rtlCol="0"/>
          <a:lstStyle/>
          <a:p>
            <a:endParaRPr/>
          </a:p>
        </p:txBody>
      </p:sp>
      <p:sp>
        <p:nvSpPr>
          <p:cNvPr id="6" name="object 6"/>
          <p:cNvSpPr txBox="1"/>
          <p:nvPr/>
        </p:nvSpPr>
        <p:spPr>
          <a:xfrm>
            <a:off x="4700396" y="1721357"/>
            <a:ext cx="3794125" cy="2059939"/>
          </a:xfrm>
          <a:prstGeom prst="rect">
            <a:avLst/>
          </a:prstGeom>
        </p:spPr>
        <p:txBody>
          <a:bodyPr vert="horz" wrap="square" lIns="0" tIns="12065" rIns="0" bIns="0" rtlCol="0">
            <a:spAutoFit/>
          </a:bodyPr>
          <a:lstStyle/>
          <a:p>
            <a:pPr marL="44450">
              <a:lnSpc>
                <a:spcPct val="100000"/>
              </a:lnSpc>
              <a:spcBef>
                <a:spcPts val="95"/>
              </a:spcBef>
            </a:pPr>
            <a:r>
              <a:rPr sz="1600" b="1" spc="-5" dirty="0">
                <a:latin typeface="Calibri"/>
                <a:cs typeface="Calibri"/>
              </a:rPr>
              <a:t>Manner of participation in</a:t>
            </a:r>
            <a:r>
              <a:rPr sz="1600" b="1" spc="15" dirty="0">
                <a:latin typeface="Calibri"/>
                <a:cs typeface="Calibri"/>
              </a:rPr>
              <a:t> </a:t>
            </a:r>
            <a:r>
              <a:rPr sz="1600" b="1" spc="-5" dirty="0">
                <a:latin typeface="Calibri"/>
                <a:cs typeface="Calibri"/>
              </a:rPr>
              <a:t>BM</a:t>
            </a:r>
            <a:endParaRPr sz="1600">
              <a:latin typeface="Calibri"/>
              <a:cs typeface="Calibri"/>
            </a:endParaRPr>
          </a:p>
          <a:p>
            <a:pPr>
              <a:lnSpc>
                <a:spcPct val="100000"/>
              </a:lnSpc>
            </a:pPr>
            <a:endParaRPr sz="1600">
              <a:latin typeface="Times New Roman"/>
              <a:cs typeface="Times New Roman"/>
            </a:endParaRPr>
          </a:p>
          <a:p>
            <a:pPr>
              <a:lnSpc>
                <a:spcPct val="100000"/>
              </a:lnSpc>
              <a:spcBef>
                <a:spcPts val="30"/>
              </a:spcBef>
            </a:pPr>
            <a:endParaRPr sz="1250">
              <a:latin typeface="Times New Roman"/>
              <a:cs typeface="Times New Roman"/>
            </a:endParaRPr>
          </a:p>
          <a:p>
            <a:pPr marL="184785" marR="138430" indent="-172720">
              <a:lnSpc>
                <a:spcPts val="1750"/>
              </a:lnSpc>
              <a:buChar char="•"/>
              <a:tabLst>
                <a:tab pos="185420" algn="l"/>
              </a:tabLst>
            </a:pPr>
            <a:r>
              <a:rPr sz="1600" spc="-5" dirty="0">
                <a:latin typeface="Calibri"/>
                <a:cs typeface="Calibri"/>
              </a:rPr>
              <a:t>Either </a:t>
            </a:r>
            <a:r>
              <a:rPr sz="1600" dirty="0">
                <a:latin typeface="Calibri"/>
                <a:cs typeface="Calibri"/>
              </a:rPr>
              <a:t>in </a:t>
            </a:r>
            <a:r>
              <a:rPr sz="1600" spc="-10" dirty="0">
                <a:latin typeface="Calibri"/>
                <a:cs typeface="Calibri"/>
              </a:rPr>
              <a:t>person </a:t>
            </a:r>
            <a:r>
              <a:rPr sz="1600" spc="-5" dirty="0">
                <a:latin typeface="Calibri"/>
                <a:cs typeface="Calibri"/>
              </a:rPr>
              <a:t>or </a:t>
            </a:r>
            <a:r>
              <a:rPr sz="1600" spc="-10" dirty="0">
                <a:latin typeface="Calibri"/>
                <a:cs typeface="Calibri"/>
              </a:rPr>
              <a:t>through </a:t>
            </a:r>
            <a:r>
              <a:rPr sz="1600" spc="-5" dirty="0">
                <a:latin typeface="Calibri"/>
                <a:cs typeface="Calibri"/>
              </a:rPr>
              <a:t>video  </a:t>
            </a:r>
            <a:r>
              <a:rPr sz="1600" spc="-10" dirty="0">
                <a:latin typeface="Calibri"/>
                <a:cs typeface="Calibri"/>
              </a:rPr>
              <a:t>conferencing </a:t>
            </a:r>
            <a:r>
              <a:rPr sz="1600" spc="-5" dirty="0">
                <a:latin typeface="Calibri"/>
                <a:cs typeface="Calibri"/>
              </a:rPr>
              <a:t>or other audio visual</a:t>
            </a:r>
            <a:r>
              <a:rPr sz="1600" spc="10" dirty="0">
                <a:latin typeface="Calibri"/>
                <a:cs typeface="Calibri"/>
              </a:rPr>
              <a:t> </a:t>
            </a:r>
            <a:r>
              <a:rPr sz="1600" spc="-5" dirty="0">
                <a:latin typeface="Calibri"/>
                <a:cs typeface="Calibri"/>
              </a:rPr>
              <a:t>means.</a:t>
            </a:r>
            <a:endParaRPr sz="1600">
              <a:latin typeface="Calibri"/>
              <a:cs typeface="Calibri"/>
            </a:endParaRPr>
          </a:p>
          <a:p>
            <a:pPr marL="184785" marR="5080" indent="-172720">
              <a:lnSpc>
                <a:spcPct val="91500"/>
              </a:lnSpc>
              <a:spcBef>
                <a:spcPts val="265"/>
              </a:spcBef>
              <a:buChar char="•"/>
              <a:tabLst>
                <a:tab pos="185420" algn="l"/>
              </a:tabLst>
            </a:pPr>
            <a:r>
              <a:rPr sz="1600" spc="-5" dirty="0">
                <a:latin typeface="Calibri"/>
                <a:cs typeface="Calibri"/>
              </a:rPr>
              <a:t>It must capable of </a:t>
            </a:r>
            <a:r>
              <a:rPr sz="1600" spc="-15" dirty="0">
                <a:latin typeface="Calibri"/>
                <a:cs typeface="Calibri"/>
              </a:rPr>
              <a:t>recording </a:t>
            </a:r>
            <a:r>
              <a:rPr sz="1600" spc="-5" dirty="0">
                <a:latin typeface="Calibri"/>
                <a:cs typeface="Calibri"/>
              </a:rPr>
              <a:t>&amp; </a:t>
            </a:r>
            <a:r>
              <a:rPr sz="1600" spc="-10" dirty="0">
                <a:latin typeface="Calibri"/>
                <a:cs typeface="Calibri"/>
              </a:rPr>
              <a:t>recognising  </a:t>
            </a:r>
            <a:r>
              <a:rPr sz="1600" spc="-5" dirty="0">
                <a:latin typeface="Calibri"/>
                <a:cs typeface="Calibri"/>
              </a:rPr>
              <a:t>the participation of </a:t>
            </a:r>
            <a:r>
              <a:rPr sz="1600" spc="-10" dirty="0">
                <a:latin typeface="Calibri"/>
                <a:cs typeface="Calibri"/>
              </a:rPr>
              <a:t>directors </a:t>
            </a:r>
            <a:r>
              <a:rPr sz="1600" spc="-5" dirty="0">
                <a:latin typeface="Calibri"/>
                <a:cs typeface="Calibri"/>
              </a:rPr>
              <a:t>&amp; of </a:t>
            </a:r>
            <a:r>
              <a:rPr sz="1600" spc="-15" dirty="0">
                <a:latin typeface="Calibri"/>
                <a:cs typeface="Calibri"/>
              </a:rPr>
              <a:t>recording  </a:t>
            </a:r>
            <a:r>
              <a:rPr sz="1600" spc="-5" dirty="0">
                <a:latin typeface="Calibri"/>
                <a:cs typeface="Calibri"/>
              </a:rPr>
              <a:t>&amp; storing the </a:t>
            </a:r>
            <a:r>
              <a:rPr sz="1600" spc="-10" dirty="0">
                <a:latin typeface="Calibri"/>
                <a:cs typeface="Calibri"/>
              </a:rPr>
              <a:t>proceedings </a:t>
            </a:r>
            <a:r>
              <a:rPr sz="1600" spc="-5" dirty="0">
                <a:latin typeface="Calibri"/>
                <a:cs typeface="Calibri"/>
              </a:rPr>
              <a:t>of such meetings  along with </a:t>
            </a:r>
            <a:r>
              <a:rPr sz="1600" spc="-10" dirty="0">
                <a:latin typeface="Calibri"/>
                <a:cs typeface="Calibri"/>
              </a:rPr>
              <a:t>date </a:t>
            </a:r>
            <a:r>
              <a:rPr sz="1600" spc="-5" dirty="0">
                <a:latin typeface="Calibri"/>
                <a:cs typeface="Calibri"/>
              </a:rPr>
              <a:t>&amp;</a:t>
            </a:r>
            <a:r>
              <a:rPr sz="1600" dirty="0">
                <a:latin typeface="Calibri"/>
                <a:cs typeface="Calibri"/>
              </a:rPr>
              <a:t> </a:t>
            </a:r>
            <a:r>
              <a:rPr sz="1600" spc="-5" dirty="0">
                <a:latin typeface="Calibri"/>
                <a:cs typeface="Calibri"/>
              </a:rPr>
              <a:t>time.</a:t>
            </a:r>
            <a:endParaRPr sz="1600">
              <a:latin typeface="Calibri"/>
              <a:cs typeface="Calibri"/>
            </a:endParaRPr>
          </a:p>
        </p:txBody>
      </p:sp>
      <p:sp>
        <p:nvSpPr>
          <p:cNvPr id="7" name="object 7"/>
          <p:cNvSpPr/>
          <p:nvPr/>
        </p:nvSpPr>
        <p:spPr>
          <a:xfrm>
            <a:off x="4357878" y="4929378"/>
            <a:ext cx="4572000" cy="1468120"/>
          </a:xfrm>
          <a:custGeom>
            <a:avLst/>
            <a:gdLst/>
            <a:ahLst/>
            <a:cxnLst/>
            <a:rect l="l" t="t" r="r" b="b"/>
            <a:pathLst>
              <a:path w="4572000" h="1468120">
                <a:moveTo>
                  <a:pt x="0" y="1467612"/>
                </a:moveTo>
                <a:lnTo>
                  <a:pt x="4572000" y="1467612"/>
                </a:lnTo>
                <a:lnTo>
                  <a:pt x="4572000" y="0"/>
                </a:lnTo>
                <a:lnTo>
                  <a:pt x="0" y="0"/>
                </a:lnTo>
                <a:lnTo>
                  <a:pt x="0" y="1467612"/>
                </a:lnTo>
                <a:close/>
              </a:path>
            </a:pathLst>
          </a:custGeom>
          <a:ln w="25907">
            <a:solidFill>
              <a:srgbClr val="F79546"/>
            </a:solidFill>
          </a:ln>
        </p:spPr>
        <p:txBody>
          <a:bodyPr wrap="square" lIns="0" tIns="0" rIns="0" bIns="0" rtlCol="0"/>
          <a:lstStyle/>
          <a:p>
            <a:endParaRPr/>
          </a:p>
        </p:txBody>
      </p:sp>
      <p:sp>
        <p:nvSpPr>
          <p:cNvPr id="8" name="object 8"/>
          <p:cNvSpPr/>
          <p:nvPr/>
        </p:nvSpPr>
        <p:spPr>
          <a:xfrm>
            <a:off x="4586478" y="4260341"/>
            <a:ext cx="3200400" cy="949960"/>
          </a:xfrm>
          <a:custGeom>
            <a:avLst/>
            <a:gdLst/>
            <a:ahLst/>
            <a:cxnLst/>
            <a:rect l="l" t="t" r="r" b="b"/>
            <a:pathLst>
              <a:path w="3200400" h="949960">
                <a:moveTo>
                  <a:pt x="3042157" y="0"/>
                </a:moveTo>
                <a:lnTo>
                  <a:pt x="158242" y="0"/>
                </a:lnTo>
                <a:lnTo>
                  <a:pt x="108232" y="8069"/>
                </a:lnTo>
                <a:lnTo>
                  <a:pt x="64794" y="30536"/>
                </a:lnTo>
                <a:lnTo>
                  <a:pt x="30536" y="64794"/>
                </a:lnTo>
                <a:lnTo>
                  <a:pt x="8069" y="108232"/>
                </a:lnTo>
                <a:lnTo>
                  <a:pt x="0" y="158241"/>
                </a:lnTo>
                <a:lnTo>
                  <a:pt x="0" y="791209"/>
                </a:lnTo>
                <a:lnTo>
                  <a:pt x="8069" y="841219"/>
                </a:lnTo>
                <a:lnTo>
                  <a:pt x="30536" y="884657"/>
                </a:lnTo>
                <a:lnTo>
                  <a:pt x="64794" y="918915"/>
                </a:lnTo>
                <a:lnTo>
                  <a:pt x="108232" y="941382"/>
                </a:lnTo>
                <a:lnTo>
                  <a:pt x="158242" y="949451"/>
                </a:lnTo>
                <a:lnTo>
                  <a:pt x="3042157" y="949451"/>
                </a:lnTo>
                <a:lnTo>
                  <a:pt x="3092167" y="941382"/>
                </a:lnTo>
                <a:lnTo>
                  <a:pt x="3135605" y="918915"/>
                </a:lnTo>
                <a:lnTo>
                  <a:pt x="3169863" y="884657"/>
                </a:lnTo>
                <a:lnTo>
                  <a:pt x="3192330" y="841219"/>
                </a:lnTo>
                <a:lnTo>
                  <a:pt x="3200400" y="791209"/>
                </a:lnTo>
                <a:lnTo>
                  <a:pt x="3200400" y="158241"/>
                </a:lnTo>
                <a:lnTo>
                  <a:pt x="3192330" y="108232"/>
                </a:lnTo>
                <a:lnTo>
                  <a:pt x="3169863" y="64794"/>
                </a:lnTo>
                <a:lnTo>
                  <a:pt x="3135605" y="30536"/>
                </a:lnTo>
                <a:lnTo>
                  <a:pt x="3092167" y="8069"/>
                </a:lnTo>
                <a:lnTo>
                  <a:pt x="3042157" y="0"/>
                </a:lnTo>
                <a:close/>
              </a:path>
            </a:pathLst>
          </a:custGeom>
          <a:solidFill>
            <a:srgbClr val="E6B8B8"/>
          </a:solidFill>
        </p:spPr>
        <p:txBody>
          <a:bodyPr wrap="square" lIns="0" tIns="0" rIns="0" bIns="0" rtlCol="0"/>
          <a:lstStyle/>
          <a:p>
            <a:endParaRPr/>
          </a:p>
        </p:txBody>
      </p:sp>
      <p:sp>
        <p:nvSpPr>
          <p:cNvPr id="9" name="object 9"/>
          <p:cNvSpPr/>
          <p:nvPr/>
        </p:nvSpPr>
        <p:spPr>
          <a:xfrm>
            <a:off x="4586478" y="4260341"/>
            <a:ext cx="3200400" cy="949960"/>
          </a:xfrm>
          <a:custGeom>
            <a:avLst/>
            <a:gdLst/>
            <a:ahLst/>
            <a:cxnLst/>
            <a:rect l="l" t="t" r="r" b="b"/>
            <a:pathLst>
              <a:path w="3200400" h="949960">
                <a:moveTo>
                  <a:pt x="0" y="158241"/>
                </a:moveTo>
                <a:lnTo>
                  <a:pt x="8069" y="108232"/>
                </a:lnTo>
                <a:lnTo>
                  <a:pt x="30536" y="64794"/>
                </a:lnTo>
                <a:lnTo>
                  <a:pt x="64794" y="30536"/>
                </a:lnTo>
                <a:lnTo>
                  <a:pt x="108232" y="8069"/>
                </a:lnTo>
                <a:lnTo>
                  <a:pt x="158242" y="0"/>
                </a:lnTo>
                <a:lnTo>
                  <a:pt x="3042157" y="0"/>
                </a:lnTo>
                <a:lnTo>
                  <a:pt x="3092167" y="8069"/>
                </a:lnTo>
                <a:lnTo>
                  <a:pt x="3135605" y="30536"/>
                </a:lnTo>
                <a:lnTo>
                  <a:pt x="3169863" y="64794"/>
                </a:lnTo>
                <a:lnTo>
                  <a:pt x="3192330" y="108232"/>
                </a:lnTo>
                <a:lnTo>
                  <a:pt x="3200400" y="158241"/>
                </a:lnTo>
                <a:lnTo>
                  <a:pt x="3200400" y="791209"/>
                </a:lnTo>
                <a:lnTo>
                  <a:pt x="3192330" y="841219"/>
                </a:lnTo>
                <a:lnTo>
                  <a:pt x="3169863" y="884657"/>
                </a:lnTo>
                <a:lnTo>
                  <a:pt x="3135605" y="918915"/>
                </a:lnTo>
                <a:lnTo>
                  <a:pt x="3092167" y="941382"/>
                </a:lnTo>
                <a:lnTo>
                  <a:pt x="3042157" y="949451"/>
                </a:lnTo>
                <a:lnTo>
                  <a:pt x="158242" y="949451"/>
                </a:lnTo>
                <a:lnTo>
                  <a:pt x="108232" y="941382"/>
                </a:lnTo>
                <a:lnTo>
                  <a:pt x="64794" y="918915"/>
                </a:lnTo>
                <a:lnTo>
                  <a:pt x="30536" y="884657"/>
                </a:lnTo>
                <a:lnTo>
                  <a:pt x="8069" y="841219"/>
                </a:lnTo>
                <a:lnTo>
                  <a:pt x="0" y="791209"/>
                </a:lnTo>
                <a:lnTo>
                  <a:pt x="0" y="158241"/>
                </a:lnTo>
                <a:close/>
              </a:path>
            </a:pathLst>
          </a:custGeom>
          <a:ln w="25907">
            <a:solidFill>
              <a:srgbClr val="F79546"/>
            </a:solidFill>
          </a:ln>
        </p:spPr>
        <p:txBody>
          <a:bodyPr wrap="square" lIns="0" tIns="0" rIns="0" bIns="0" rtlCol="0"/>
          <a:lstStyle/>
          <a:p>
            <a:endParaRPr/>
          </a:p>
        </p:txBody>
      </p:sp>
      <p:sp>
        <p:nvSpPr>
          <p:cNvPr id="10" name="object 10"/>
          <p:cNvSpPr txBox="1"/>
          <p:nvPr/>
        </p:nvSpPr>
        <p:spPr>
          <a:xfrm>
            <a:off x="4700396" y="4465701"/>
            <a:ext cx="3737610" cy="1766570"/>
          </a:xfrm>
          <a:prstGeom prst="rect">
            <a:avLst/>
          </a:prstGeom>
        </p:spPr>
        <p:txBody>
          <a:bodyPr vert="horz" wrap="square" lIns="0" tIns="12065" rIns="0" bIns="0" rtlCol="0">
            <a:spAutoFit/>
          </a:bodyPr>
          <a:lstStyle/>
          <a:p>
            <a:pPr marL="53340">
              <a:lnSpc>
                <a:spcPts val="1835"/>
              </a:lnSpc>
              <a:spcBef>
                <a:spcPts val="95"/>
              </a:spcBef>
            </a:pPr>
            <a:r>
              <a:rPr sz="1600" b="1" spc="-5" dirty="0">
                <a:latin typeface="Calibri"/>
                <a:cs typeface="Calibri"/>
              </a:rPr>
              <a:t>Video </a:t>
            </a:r>
            <a:r>
              <a:rPr sz="1600" b="1" spc="-15" dirty="0">
                <a:latin typeface="Calibri"/>
                <a:cs typeface="Calibri"/>
              </a:rPr>
              <a:t>conferencing</a:t>
            </a:r>
            <a:r>
              <a:rPr sz="1600" b="1" spc="15" dirty="0">
                <a:latin typeface="Calibri"/>
                <a:cs typeface="Calibri"/>
              </a:rPr>
              <a:t> </a:t>
            </a:r>
            <a:r>
              <a:rPr sz="1600" b="1" spc="-10" dirty="0">
                <a:latin typeface="Calibri"/>
                <a:cs typeface="Calibri"/>
              </a:rPr>
              <a:t>prohibited</a:t>
            </a:r>
            <a:endParaRPr sz="1600">
              <a:latin typeface="Calibri"/>
              <a:cs typeface="Calibri"/>
            </a:endParaRPr>
          </a:p>
          <a:p>
            <a:pPr marL="53340">
              <a:lnSpc>
                <a:spcPts val="1835"/>
              </a:lnSpc>
            </a:pPr>
            <a:r>
              <a:rPr sz="1600" b="1" spc="-50" dirty="0">
                <a:latin typeface="Calibri"/>
                <a:cs typeface="Calibri"/>
              </a:rPr>
              <a:t>w.r.t. </a:t>
            </a:r>
            <a:r>
              <a:rPr sz="1600" b="1" spc="-5" dirty="0">
                <a:latin typeface="Calibri"/>
                <a:cs typeface="Calibri"/>
              </a:rPr>
              <a:t>certain </a:t>
            </a:r>
            <a:r>
              <a:rPr sz="1600" b="1" spc="-20" dirty="0">
                <a:latin typeface="Calibri"/>
                <a:cs typeface="Calibri"/>
              </a:rPr>
              <a:t>matters </a:t>
            </a:r>
            <a:r>
              <a:rPr sz="1600" b="1" spc="-5" dirty="0">
                <a:latin typeface="Calibri"/>
                <a:cs typeface="Calibri"/>
              </a:rPr>
              <a:t>(Rule</a:t>
            </a:r>
            <a:r>
              <a:rPr sz="1600" b="1" spc="95" dirty="0">
                <a:latin typeface="Calibri"/>
                <a:cs typeface="Calibri"/>
              </a:rPr>
              <a:t> </a:t>
            </a:r>
            <a:r>
              <a:rPr sz="1600" b="1" spc="-5" dirty="0">
                <a:latin typeface="Calibri"/>
                <a:cs typeface="Calibri"/>
              </a:rPr>
              <a:t>4)</a:t>
            </a:r>
            <a:endParaRPr sz="1600">
              <a:latin typeface="Calibri"/>
              <a:cs typeface="Calibri"/>
            </a:endParaRPr>
          </a:p>
          <a:p>
            <a:pPr>
              <a:lnSpc>
                <a:spcPct val="100000"/>
              </a:lnSpc>
              <a:spcBef>
                <a:spcPts val="45"/>
              </a:spcBef>
            </a:pPr>
            <a:endParaRPr sz="1800">
              <a:latin typeface="Times New Roman"/>
              <a:cs typeface="Times New Roman"/>
            </a:endParaRPr>
          </a:p>
          <a:p>
            <a:pPr marL="127000" marR="247650" indent="-114300">
              <a:lnSpc>
                <a:spcPts val="1540"/>
              </a:lnSpc>
              <a:spcBef>
                <a:spcPts val="5"/>
              </a:spcBef>
              <a:buChar char="•"/>
              <a:tabLst>
                <a:tab pos="127000" algn="l"/>
              </a:tabLst>
            </a:pPr>
            <a:r>
              <a:rPr sz="1400" spc="-5" dirty="0">
                <a:latin typeface="Calibri"/>
                <a:cs typeface="Calibri"/>
              </a:rPr>
              <a:t>In case of </a:t>
            </a:r>
            <a:r>
              <a:rPr sz="1400" spc="-10" dirty="0">
                <a:latin typeface="Calibri"/>
                <a:cs typeface="Calibri"/>
              </a:rPr>
              <a:t>approval </a:t>
            </a:r>
            <a:r>
              <a:rPr sz="1400" spc="-5" dirty="0">
                <a:latin typeface="Calibri"/>
                <a:cs typeface="Calibri"/>
              </a:rPr>
              <a:t>of Annual financial, </a:t>
            </a:r>
            <a:r>
              <a:rPr sz="1400" spc="-20" dirty="0">
                <a:latin typeface="Calibri"/>
                <a:cs typeface="Calibri"/>
              </a:rPr>
              <a:t>Board’s  </a:t>
            </a:r>
            <a:r>
              <a:rPr sz="1400" spc="-5" dirty="0">
                <a:latin typeface="Calibri"/>
                <a:cs typeface="Calibri"/>
              </a:rPr>
              <a:t>report </a:t>
            </a:r>
            <a:r>
              <a:rPr sz="1400" dirty="0">
                <a:latin typeface="Calibri"/>
                <a:cs typeface="Calibri"/>
              </a:rPr>
              <a:t>, </a:t>
            </a:r>
            <a:r>
              <a:rPr sz="1400" spc="-5" dirty="0">
                <a:latin typeface="Calibri"/>
                <a:cs typeface="Calibri"/>
              </a:rPr>
              <a:t>prospectus </a:t>
            </a:r>
            <a:r>
              <a:rPr sz="1400" dirty="0">
                <a:latin typeface="Calibri"/>
                <a:cs typeface="Calibri"/>
              </a:rPr>
              <a:t>, </a:t>
            </a:r>
            <a:r>
              <a:rPr sz="1400" spc="-5" dirty="0">
                <a:latin typeface="Calibri"/>
                <a:cs typeface="Calibri"/>
              </a:rPr>
              <a:t>amalgamation, </a:t>
            </a:r>
            <a:r>
              <a:rPr sz="1400" spc="-25" dirty="0">
                <a:latin typeface="Calibri"/>
                <a:cs typeface="Calibri"/>
              </a:rPr>
              <a:t>merger,  </a:t>
            </a:r>
            <a:r>
              <a:rPr sz="1400" spc="-20" dirty="0">
                <a:latin typeface="Calibri"/>
                <a:cs typeface="Calibri"/>
              </a:rPr>
              <a:t>demerger, </a:t>
            </a:r>
            <a:r>
              <a:rPr sz="1400" spc="-5" dirty="0">
                <a:latin typeface="Calibri"/>
                <a:cs typeface="Calibri"/>
              </a:rPr>
              <a:t>acquisition </a:t>
            </a:r>
            <a:r>
              <a:rPr sz="1400" dirty="0">
                <a:latin typeface="Calibri"/>
                <a:cs typeface="Calibri"/>
              </a:rPr>
              <a:t>&amp;</a:t>
            </a:r>
            <a:r>
              <a:rPr sz="1400" spc="10" dirty="0">
                <a:latin typeface="Calibri"/>
                <a:cs typeface="Calibri"/>
              </a:rPr>
              <a:t> </a:t>
            </a:r>
            <a:r>
              <a:rPr sz="1400" spc="-25" dirty="0">
                <a:latin typeface="Calibri"/>
                <a:cs typeface="Calibri"/>
              </a:rPr>
              <a:t>takeover.</a:t>
            </a:r>
            <a:endParaRPr sz="1400">
              <a:latin typeface="Calibri"/>
              <a:cs typeface="Calibri"/>
            </a:endParaRPr>
          </a:p>
          <a:p>
            <a:pPr marL="127000" indent="-114300">
              <a:lnSpc>
                <a:spcPts val="1610"/>
              </a:lnSpc>
              <a:spcBef>
                <a:spcPts val="80"/>
              </a:spcBef>
              <a:buChar char="•"/>
              <a:tabLst>
                <a:tab pos="127000" algn="l"/>
              </a:tabLst>
            </a:pPr>
            <a:r>
              <a:rPr sz="1400" spc="-5" dirty="0">
                <a:latin typeface="Calibri"/>
                <a:cs typeface="Calibri"/>
              </a:rPr>
              <a:t>Meetings </a:t>
            </a:r>
            <a:r>
              <a:rPr sz="1400" dirty="0">
                <a:latin typeface="Calibri"/>
                <a:cs typeface="Calibri"/>
              </a:rPr>
              <a:t>of </a:t>
            </a:r>
            <a:r>
              <a:rPr sz="1400" spc="-5" dirty="0">
                <a:latin typeface="Calibri"/>
                <a:cs typeface="Calibri"/>
              </a:rPr>
              <a:t>Audit </a:t>
            </a:r>
            <a:r>
              <a:rPr sz="1400" spc="-10" dirty="0">
                <a:latin typeface="Calibri"/>
                <a:cs typeface="Calibri"/>
              </a:rPr>
              <a:t>Committee for </a:t>
            </a:r>
            <a:r>
              <a:rPr sz="1400" spc="-5" dirty="0">
                <a:latin typeface="Calibri"/>
                <a:cs typeface="Calibri"/>
              </a:rPr>
              <a:t>consideration</a:t>
            </a:r>
            <a:r>
              <a:rPr sz="1400" spc="-30" dirty="0">
                <a:latin typeface="Calibri"/>
                <a:cs typeface="Calibri"/>
              </a:rPr>
              <a:t> </a:t>
            </a:r>
            <a:r>
              <a:rPr sz="1400" spc="-5" dirty="0">
                <a:latin typeface="Calibri"/>
                <a:cs typeface="Calibri"/>
              </a:rPr>
              <a:t>of</a:t>
            </a:r>
            <a:endParaRPr sz="1400">
              <a:latin typeface="Calibri"/>
              <a:cs typeface="Calibri"/>
            </a:endParaRPr>
          </a:p>
          <a:p>
            <a:pPr marL="127000">
              <a:lnSpc>
                <a:spcPts val="1610"/>
              </a:lnSpc>
            </a:pPr>
            <a:r>
              <a:rPr sz="1400" spc="-5" dirty="0">
                <a:latin typeface="Calibri"/>
                <a:cs typeface="Calibri"/>
              </a:rPr>
              <a:t>financial </a:t>
            </a:r>
            <a:r>
              <a:rPr sz="1400" spc="-10" dirty="0">
                <a:latin typeface="Calibri"/>
                <a:cs typeface="Calibri"/>
              </a:rPr>
              <a:t>statement.</a:t>
            </a:r>
            <a:endParaRPr sz="1400">
              <a:latin typeface="Calibri"/>
              <a:cs typeface="Calibri"/>
            </a:endParaRPr>
          </a:p>
        </p:txBody>
      </p:sp>
      <p:sp>
        <p:nvSpPr>
          <p:cNvPr id="11" name="object 11"/>
          <p:cNvSpPr/>
          <p:nvPr/>
        </p:nvSpPr>
        <p:spPr>
          <a:xfrm>
            <a:off x="0" y="1748776"/>
            <a:ext cx="3578754" cy="2522275"/>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0" y="4658867"/>
            <a:ext cx="4379976" cy="219913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5776" y="1651"/>
            <a:ext cx="5096510" cy="848360"/>
          </a:xfrm>
          <a:prstGeom prst="rect">
            <a:avLst/>
          </a:prstGeom>
        </p:spPr>
        <p:txBody>
          <a:bodyPr vert="horz" wrap="square" lIns="0" tIns="12700" rIns="0" bIns="0" rtlCol="0">
            <a:spAutoFit/>
          </a:bodyPr>
          <a:lstStyle/>
          <a:p>
            <a:pPr marL="12700">
              <a:lnSpc>
                <a:spcPct val="100000"/>
              </a:lnSpc>
              <a:spcBef>
                <a:spcPts val="100"/>
              </a:spcBef>
            </a:pPr>
            <a:r>
              <a:rPr sz="5400" dirty="0"/>
              <a:t>Kinds of</a:t>
            </a:r>
            <a:r>
              <a:rPr sz="5400" spc="-90" dirty="0"/>
              <a:t> </a:t>
            </a:r>
            <a:r>
              <a:rPr sz="5400" spc="-5" dirty="0"/>
              <a:t>meetings</a:t>
            </a:r>
            <a:endParaRPr sz="5400"/>
          </a:p>
        </p:txBody>
      </p:sp>
      <p:sp>
        <p:nvSpPr>
          <p:cNvPr id="3" name="object 3"/>
          <p:cNvSpPr/>
          <p:nvPr/>
        </p:nvSpPr>
        <p:spPr>
          <a:xfrm>
            <a:off x="3001517" y="1143761"/>
            <a:ext cx="3070860" cy="928369"/>
          </a:xfrm>
          <a:custGeom>
            <a:avLst/>
            <a:gdLst/>
            <a:ahLst/>
            <a:cxnLst/>
            <a:rect l="l" t="t" r="r" b="b"/>
            <a:pathLst>
              <a:path w="3070860" h="928369">
                <a:moveTo>
                  <a:pt x="2916173" y="0"/>
                </a:moveTo>
                <a:lnTo>
                  <a:pt x="154686" y="0"/>
                </a:lnTo>
                <a:lnTo>
                  <a:pt x="105777" y="7882"/>
                </a:lnTo>
                <a:lnTo>
                  <a:pt x="63313" y="29833"/>
                </a:lnTo>
                <a:lnTo>
                  <a:pt x="29833" y="63313"/>
                </a:lnTo>
                <a:lnTo>
                  <a:pt x="7882" y="105777"/>
                </a:lnTo>
                <a:lnTo>
                  <a:pt x="0" y="154686"/>
                </a:lnTo>
                <a:lnTo>
                  <a:pt x="0" y="773429"/>
                </a:lnTo>
                <a:lnTo>
                  <a:pt x="7882" y="822338"/>
                </a:lnTo>
                <a:lnTo>
                  <a:pt x="29833" y="864802"/>
                </a:lnTo>
                <a:lnTo>
                  <a:pt x="63313" y="898282"/>
                </a:lnTo>
                <a:lnTo>
                  <a:pt x="105777" y="920233"/>
                </a:lnTo>
                <a:lnTo>
                  <a:pt x="154686" y="928115"/>
                </a:lnTo>
                <a:lnTo>
                  <a:pt x="2916173" y="928115"/>
                </a:lnTo>
                <a:lnTo>
                  <a:pt x="2965082" y="920233"/>
                </a:lnTo>
                <a:lnTo>
                  <a:pt x="3007546" y="898282"/>
                </a:lnTo>
                <a:lnTo>
                  <a:pt x="3041026" y="864802"/>
                </a:lnTo>
                <a:lnTo>
                  <a:pt x="3062977" y="822338"/>
                </a:lnTo>
                <a:lnTo>
                  <a:pt x="3070860" y="773429"/>
                </a:lnTo>
                <a:lnTo>
                  <a:pt x="3070860" y="154686"/>
                </a:lnTo>
                <a:lnTo>
                  <a:pt x="3062977" y="105777"/>
                </a:lnTo>
                <a:lnTo>
                  <a:pt x="3041026" y="63313"/>
                </a:lnTo>
                <a:lnTo>
                  <a:pt x="3007546" y="29833"/>
                </a:lnTo>
                <a:lnTo>
                  <a:pt x="2965082" y="7882"/>
                </a:lnTo>
                <a:lnTo>
                  <a:pt x="2916173" y="0"/>
                </a:lnTo>
                <a:close/>
              </a:path>
            </a:pathLst>
          </a:custGeom>
          <a:solidFill>
            <a:srgbClr val="4F81BC"/>
          </a:solidFill>
        </p:spPr>
        <p:txBody>
          <a:bodyPr wrap="square" lIns="0" tIns="0" rIns="0" bIns="0" rtlCol="0"/>
          <a:lstStyle/>
          <a:p>
            <a:endParaRPr/>
          </a:p>
        </p:txBody>
      </p:sp>
      <p:sp>
        <p:nvSpPr>
          <p:cNvPr id="4" name="object 4"/>
          <p:cNvSpPr/>
          <p:nvPr/>
        </p:nvSpPr>
        <p:spPr>
          <a:xfrm>
            <a:off x="3001517" y="1143761"/>
            <a:ext cx="3070860" cy="928369"/>
          </a:xfrm>
          <a:custGeom>
            <a:avLst/>
            <a:gdLst/>
            <a:ahLst/>
            <a:cxnLst/>
            <a:rect l="l" t="t" r="r" b="b"/>
            <a:pathLst>
              <a:path w="3070860" h="928369">
                <a:moveTo>
                  <a:pt x="0" y="154686"/>
                </a:moveTo>
                <a:lnTo>
                  <a:pt x="7882" y="105777"/>
                </a:lnTo>
                <a:lnTo>
                  <a:pt x="29833" y="63313"/>
                </a:lnTo>
                <a:lnTo>
                  <a:pt x="63313" y="29833"/>
                </a:lnTo>
                <a:lnTo>
                  <a:pt x="105777" y="7882"/>
                </a:lnTo>
                <a:lnTo>
                  <a:pt x="154686" y="0"/>
                </a:lnTo>
                <a:lnTo>
                  <a:pt x="2916173" y="0"/>
                </a:lnTo>
                <a:lnTo>
                  <a:pt x="2965082" y="7882"/>
                </a:lnTo>
                <a:lnTo>
                  <a:pt x="3007546" y="29833"/>
                </a:lnTo>
                <a:lnTo>
                  <a:pt x="3041026" y="63313"/>
                </a:lnTo>
                <a:lnTo>
                  <a:pt x="3062977" y="105777"/>
                </a:lnTo>
                <a:lnTo>
                  <a:pt x="3070860" y="154686"/>
                </a:lnTo>
                <a:lnTo>
                  <a:pt x="3070860" y="773429"/>
                </a:lnTo>
                <a:lnTo>
                  <a:pt x="3062977" y="822338"/>
                </a:lnTo>
                <a:lnTo>
                  <a:pt x="3041026" y="864802"/>
                </a:lnTo>
                <a:lnTo>
                  <a:pt x="3007546" y="898282"/>
                </a:lnTo>
                <a:lnTo>
                  <a:pt x="2965082" y="920233"/>
                </a:lnTo>
                <a:lnTo>
                  <a:pt x="2916173" y="928115"/>
                </a:lnTo>
                <a:lnTo>
                  <a:pt x="154686" y="928115"/>
                </a:lnTo>
                <a:lnTo>
                  <a:pt x="105777" y="920233"/>
                </a:lnTo>
                <a:lnTo>
                  <a:pt x="63313" y="898282"/>
                </a:lnTo>
                <a:lnTo>
                  <a:pt x="29833" y="864802"/>
                </a:lnTo>
                <a:lnTo>
                  <a:pt x="7882" y="822338"/>
                </a:lnTo>
                <a:lnTo>
                  <a:pt x="0" y="773429"/>
                </a:lnTo>
                <a:lnTo>
                  <a:pt x="0" y="154686"/>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3413505" y="1258316"/>
            <a:ext cx="2246630" cy="635000"/>
          </a:xfrm>
          <a:prstGeom prst="rect">
            <a:avLst/>
          </a:prstGeom>
        </p:spPr>
        <p:txBody>
          <a:bodyPr vert="horz" wrap="square" lIns="0" tIns="12065" rIns="0" bIns="0" rtlCol="0">
            <a:spAutoFit/>
          </a:bodyPr>
          <a:lstStyle/>
          <a:p>
            <a:pPr marL="12700">
              <a:lnSpc>
                <a:spcPct val="100000"/>
              </a:lnSpc>
              <a:spcBef>
                <a:spcPts val="95"/>
              </a:spcBef>
            </a:pPr>
            <a:r>
              <a:rPr sz="4000" b="1" spc="-10" dirty="0">
                <a:solidFill>
                  <a:srgbClr val="FFFFFF"/>
                </a:solidFill>
                <a:latin typeface="Calibri"/>
                <a:cs typeface="Calibri"/>
              </a:rPr>
              <a:t>MEETINGS</a:t>
            </a:r>
            <a:endParaRPr sz="4000">
              <a:latin typeface="Calibri"/>
              <a:cs typeface="Calibri"/>
            </a:endParaRPr>
          </a:p>
        </p:txBody>
      </p:sp>
      <p:sp>
        <p:nvSpPr>
          <p:cNvPr id="6" name="object 6"/>
          <p:cNvSpPr/>
          <p:nvPr/>
        </p:nvSpPr>
        <p:spPr>
          <a:xfrm>
            <a:off x="1375155" y="2215895"/>
            <a:ext cx="103505" cy="357505"/>
          </a:xfrm>
          <a:custGeom>
            <a:avLst/>
            <a:gdLst/>
            <a:ahLst/>
            <a:cxnLst/>
            <a:rect l="l" t="t" r="r" b="b"/>
            <a:pathLst>
              <a:path w="103505" h="357505">
                <a:moveTo>
                  <a:pt x="7112" y="260984"/>
                </a:moveTo>
                <a:lnTo>
                  <a:pt x="4063" y="262763"/>
                </a:lnTo>
                <a:lnTo>
                  <a:pt x="1015" y="264413"/>
                </a:lnTo>
                <a:lnTo>
                  <a:pt x="0" y="268350"/>
                </a:lnTo>
                <a:lnTo>
                  <a:pt x="1778" y="271399"/>
                </a:lnTo>
                <a:lnTo>
                  <a:pt x="51307" y="357250"/>
                </a:lnTo>
                <a:lnTo>
                  <a:pt x="58706" y="344677"/>
                </a:lnTo>
                <a:lnTo>
                  <a:pt x="44957" y="344550"/>
                </a:lnTo>
                <a:lnTo>
                  <a:pt x="45070" y="321046"/>
                </a:lnTo>
                <a:lnTo>
                  <a:pt x="12631" y="264921"/>
                </a:lnTo>
                <a:lnTo>
                  <a:pt x="11049" y="262000"/>
                </a:lnTo>
                <a:lnTo>
                  <a:pt x="7112" y="260984"/>
                </a:lnTo>
                <a:close/>
              </a:path>
              <a:path w="103505" h="357505">
                <a:moveTo>
                  <a:pt x="45070" y="321046"/>
                </a:moveTo>
                <a:lnTo>
                  <a:pt x="44957" y="344550"/>
                </a:lnTo>
                <a:lnTo>
                  <a:pt x="57657" y="344677"/>
                </a:lnTo>
                <a:lnTo>
                  <a:pt x="57673" y="341502"/>
                </a:lnTo>
                <a:lnTo>
                  <a:pt x="45846" y="341375"/>
                </a:lnTo>
                <a:lnTo>
                  <a:pt x="51392" y="331982"/>
                </a:lnTo>
                <a:lnTo>
                  <a:pt x="45070" y="321046"/>
                </a:lnTo>
                <a:close/>
              </a:path>
              <a:path w="103505" h="357505">
                <a:moveTo>
                  <a:pt x="96393" y="261365"/>
                </a:moveTo>
                <a:lnTo>
                  <a:pt x="92456" y="262381"/>
                </a:lnTo>
                <a:lnTo>
                  <a:pt x="90678" y="265429"/>
                </a:lnTo>
                <a:lnTo>
                  <a:pt x="57770" y="321176"/>
                </a:lnTo>
                <a:lnTo>
                  <a:pt x="57657" y="344677"/>
                </a:lnTo>
                <a:lnTo>
                  <a:pt x="58706" y="344677"/>
                </a:lnTo>
                <a:lnTo>
                  <a:pt x="101600" y="271779"/>
                </a:lnTo>
                <a:lnTo>
                  <a:pt x="103378" y="268858"/>
                </a:lnTo>
                <a:lnTo>
                  <a:pt x="102362" y="264921"/>
                </a:lnTo>
                <a:lnTo>
                  <a:pt x="99313" y="263143"/>
                </a:lnTo>
                <a:lnTo>
                  <a:pt x="96393" y="261365"/>
                </a:lnTo>
                <a:close/>
              </a:path>
              <a:path w="103505" h="357505">
                <a:moveTo>
                  <a:pt x="51392" y="331982"/>
                </a:moveTo>
                <a:lnTo>
                  <a:pt x="45846" y="341375"/>
                </a:lnTo>
                <a:lnTo>
                  <a:pt x="56896" y="341502"/>
                </a:lnTo>
                <a:lnTo>
                  <a:pt x="51392" y="331982"/>
                </a:lnTo>
                <a:close/>
              </a:path>
              <a:path w="103505" h="357505">
                <a:moveTo>
                  <a:pt x="57770" y="321176"/>
                </a:moveTo>
                <a:lnTo>
                  <a:pt x="51392" y="331982"/>
                </a:lnTo>
                <a:lnTo>
                  <a:pt x="56896" y="341502"/>
                </a:lnTo>
                <a:lnTo>
                  <a:pt x="57673" y="341502"/>
                </a:lnTo>
                <a:lnTo>
                  <a:pt x="57770" y="321176"/>
                </a:lnTo>
                <a:close/>
              </a:path>
              <a:path w="103505" h="357505">
                <a:moveTo>
                  <a:pt x="59309" y="0"/>
                </a:moveTo>
                <a:lnTo>
                  <a:pt x="46609" y="0"/>
                </a:lnTo>
                <a:lnTo>
                  <a:pt x="45070" y="321046"/>
                </a:lnTo>
                <a:lnTo>
                  <a:pt x="51392" y="331982"/>
                </a:lnTo>
                <a:lnTo>
                  <a:pt x="57770" y="321176"/>
                </a:lnTo>
                <a:lnTo>
                  <a:pt x="59309" y="0"/>
                </a:lnTo>
                <a:close/>
              </a:path>
            </a:pathLst>
          </a:custGeom>
          <a:solidFill>
            <a:srgbClr val="497DBA"/>
          </a:solidFill>
        </p:spPr>
        <p:txBody>
          <a:bodyPr wrap="square" lIns="0" tIns="0" rIns="0" bIns="0" rtlCol="0"/>
          <a:lstStyle/>
          <a:p>
            <a:endParaRPr/>
          </a:p>
        </p:txBody>
      </p:sp>
      <p:sp>
        <p:nvSpPr>
          <p:cNvPr id="7" name="object 7"/>
          <p:cNvSpPr/>
          <p:nvPr/>
        </p:nvSpPr>
        <p:spPr>
          <a:xfrm>
            <a:off x="1427988" y="2214372"/>
            <a:ext cx="6358255" cy="1905"/>
          </a:xfrm>
          <a:custGeom>
            <a:avLst/>
            <a:gdLst/>
            <a:ahLst/>
            <a:cxnLst/>
            <a:rect l="l" t="t" r="r" b="b"/>
            <a:pathLst>
              <a:path w="6358255" h="1905">
                <a:moveTo>
                  <a:pt x="0" y="0"/>
                </a:moveTo>
                <a:lnTo>
                  <a:pt x="6358001" y="1650"/>
                </a:lnTo>
              </a:path>
            </a:pathLst>
          </a:custGeom>
          <a:ln w="9144">
            <a:solidFill>
              <a:srgbClr val="497DBA"/>
            </a:solidFill>
          </a:ln>
        </p:spPr>
        <p:txBody>
          <a:bodyPr wrap="square" lIns="0" tIns="0" rIns="0" bIns="0" rtlCol="0"/>
          <a:lstStyle/>
          <a:p>
            <a:endParaRPr/>
          </a:p>
        </p:txBody>
      </p:sp>
      <p:sp>
        <p:nvSpPr>
          <p:cNvPr id="8" name="object 8"/>
          <p:cNvSpPr/>
          <p:nvPr/>
        </p:nvSpPr>
        <p:spPr>
          <a:xfrm>
            <a:off x="428244" y="3572255"/>
            <a:ext cx="2286000" cy="1905"/>
          </a:xfrm>
          <a:custGeom>
            <a:avLst/>
            <a:gdLst/>
            <a:ahLst/>
            <a:cxnLst/>
            <a:rect l="l" t="t" r="r" b="b"/>
            <a:pathLst>
              <a:path w="2286000" h="1904">
                <a:moveTo>
                  <a:pt x="0" y="0"/>
                </a:moveTo>
                <a:lnTo>
                  <a:pt x="2286000" y="1524"/>
                </a:lnTo>
              </a:path>
            </a:pathLst>
          </a:custGeom>
          <a:ln w="9144">
            <a:solidFill>
              <a:srgbClr val="497DBA"/>
            </a:solidFill>
          </a:ln>
        </p:spPr>
        <p:txBody>
          <a:bodyPr wrap="square" lIns="0" tIns="0" rIns="0" bIns="0" rtlCol="0"/>
          <a:lstStyle/>
          <a:p>
            <a:endParaRPr/>
          </a:p>
        </p:txBody>
      </p:sp>
      <p:sp>
        <p:nvSpPr>
          <p:cNvPr id="9" name="object 9"/>
          <p:cNvSpPr/>
          <p:nvPr/>
        </p:nvSpPr>
        <p:spPr>
          <a:xfrm>
            <a:off x="856488" y="5426964"/>
            <a:ext cx="7143750" cy="1905"/>
          </a:xfrm>
          <a:custGeom>
            <a:avLst/>
            <a:gdLst/>
            <a:ahLst/>
            <a:cxnLst/>
            <a:rect l="l" t="t" r="r" b="b"/>
            <a:pathLst>
              <a:path w="7143750" h="1904">
                <a:moveTo>
                  <a:pt x="0" y="0"/>
                </a:moveTo>
                <a:lnTo>
                  <a:pt x="7143750" y="1651"/>
                </a:lnTo>
              </a:path>
            </a:pathLst>
          </a:custGeom>
          <a:ln w="9144">
            <a:solidFill>
              <a:srgbClr val="497DBA"/>
            </a:solidFill>
          </a:ln>
        </p:spPr>
        <p:txBody>
          <a:bodyPr wrap="square" lIns="0" tIns="0" rIns="0" bIns="0" rtlCol="0"/>
          <a:lstStyle/>
          <a:p>
            <a:endParaRPr/>
          </a:p>
        </p:txBody>
      </p:sp>
      <p:sp>
        <p:nvSpPr>
          <p:cNvPr id="10" name="object 10"/>
          <p:cNvSpPr/>
          <p:nvPr/>
        </p:nvSpPr>
        <p:spPr>
          <a:xfrm>
            <a:off x="572262" y="2643377"/>
            <a:ext cx="1929764" cy="571500"/>
          </a:xfrm>
          <a:custGeom>
            <a:avLst/>
            <a:gdLst/>
            <a:ahLst/>
            <a:cxnLst/>
            <a:rect l="l" t="t" r="r" b="b"/>
            <a:pathLst>
              <a:path w="1929764" h="571500">
                <a:moveTo>
                  <a:pt x="1834133" y="0"/>
                </a:moveTo>
                <a:lnTo>
                  <a:pt x="95250" y="0"/>
                </a:lnTo>
                <a:lnTo>
                  <a:pt x="58175" y="7489"/>
                </a:lnTo>
                <a:lnTo>
                  <a:pt x="27898" y="27908"/>
                </a:lnTo>
                <a:lnTo>
                  <a:pt x="7485" y="58185"/>
                </a:lnTo>
                <a:lnTo>
                  <a:pt x="0" y="95250"/>
                </a:lnTo>
                <a:lnTo>
                  <a:pt x="0" y="476250"/>
                </a:lnTo>
                <a:lnTo>
                  <a:pt x="7485" y="513314"/>
                </a:lnTo>
                <a:lnTo>
                  <a:pt x="27898" y="543591"/>
                </a:lnTo>
                <a:lnTo>
                  <a:pt x="58175" y="564010"/>
                </a:lnTo>
                <a:lnTo>
                  <a:pt x="95250" y="571500"/>
                </a:lnTo>
                <a:lnTo>
                  <a:pt x="1834133" y="571500"/>
                </a:lnTo>
                <a:lnTo>
                  <a:pt x="1871198" y="564010"/>
                </a:lnTo>
                <a:lnTo>
                  <a:pt x="1901475" y="543591"/>
                </a:lnTo>
                <a:lnTo>
                  <a:pt x="1921894" y="513314"/>
                </a:lnTo>
                <a:lnTo>
                  <a:pt x="1929383" y="476250"/>
                </a:lnTo>
                <a:lnTo>
                  <a:pt x="1929383" y="95250"/>
                </a:lnTo>
                <a:lnTo>
                  <a:pt x="1921894" y="58185"/>
                </a:lnTo>
                <a:lnTo>
                  <a:pt x="1901475" y="27908"/>
                </a:lnTo>
                <a:lnTo>
                  <a:pt x="1871198" y="7489"/>
                </a:lnTo>
                <a:lnTo>
                  <a:pt x="1834133" y="0"/>
                </a:lnTo>
                <a:close/>
              </a:path>
            </a:pathLst>
          </a:custGeom>
          <a:solidFill>
            <a:srgbClr val="4F81BC"/>
          </a:solidFill>
        </p:spPr>
        <p:txBody>
          <a:bodyPr wrap="square" lIns="0" tIns="0" rIns="0" bIns="0" rtlCol="0"/>
          <a:lstStyle/>
          <a:p>
            <a:endParaRPr/>
          </a:p>
        </p:txBody>
      </p:sp>
      <p:sp>
        <p:nvSpPr>
          <p:cNvPr id="11" name="object 11"/>
          <p:cNvSpPr/>
          <p:nvPr/>
        </p:nvSpPr>
        <p:spPr>
          <a:xfrm>
            <a:off x="572262" y="2643377"/>
            <a:ext cx="1929764" cy="571500"/>
          </a:xfrm>
          <a:custGeom>
            <a:avLst/>
            <a:gdLst/>
            <a:ahLst/>
            <a:cxnLst/>
            <a:rect l="l" t="t" r="r" b="b"/>
            <a:pathLst>
              <a:path w="1929764" h="571500">
                <a:moveTo>
                  <a:pt x="0" y="95250"/>
                </a:moveTo>
                <a:lnTo>
                  <a:pt x="7485" y="58185"/>
                </a:lnTo>
                <a:lnTo>
                  <a:pt x="27898" y="27908"/>
                </a:lnTo>
                <a:lnTo>
                  <a:pt x="58175" y="7489"/>
                </a:lnTo>
                <a:lnTo>
                  <a:pt x="95250" y="0"/>
                </a:lnTo>
                <a:lnTo>
                  <a:pt x="1834133" y="0"/>
                </a:lnTo>
                <a:lnTo>
                  <a:pt x="1871198" y="7489"/>
                </a:lnTo>
                <a:lnTo>
                  <a:pt x="1901475" y="27908"/>
                </a:lnTo>
                <a:lnTo>
                  <a:pt x="1921894" y="58185"/>
                </a:lnTo>
                <a:lnTo>
                  <a:pt x="1929383" y="95250"/>
                </a:lnTo>
                <a:lnTo>
                  <a:pt x="1929383" y="476250"/>
                </a:lnTo>
                <a:lnTo>
                  <a:pt x="1921894" y="513314"/>
                </a:lnTo>
                <a:lnTo>
                  <a:pt x="1901475" y="543591"/>
                </a:lnTo>
                <a:lnTo>
                  <a:pt x="1871198" y="564010"/>
                </a:lnTo>
                <a:lnTo>
                  <a:pt x="1834133" y="571500"/>
                </a:lnTo>
                <a:lnTo>
                  <a:pt x="95250" y="571500"/>
                </a:lnTo>
                <a:lnTo>
                  <a:pt x="58175" y="564010"/>
                </a:lnTo>
                <a:lnTo>
                  <a:pt x="27898" y="543591"/>
                </a:lnTo>
                <a:lnTo>
                  <a:pt x="7485" y="513314"/>
                </a:lnTo>
                <a:lnTo>
                  <a:pt x="0" y="476250"/>
                </a:lnTo>
                <a:lnTo>
                  <a:pt x="0" y="95250"/>
                </a:lnTo>
                <a:close/>
              </a:path>
            </a:pathLst>
          </a:custGeom>
          <a:ln w="25908">
            <a:solidFill>
              <a:srgbClr val="385D89"/>
            </a:solidFill>
          </a:ln>
        </p:spPr>
        <p:txBody>
          <a:bodyPr wrap="square" lIns="0" tIns="0" rIns="0" bIns="0" rtlCol="0"/>
          <a:lstStyle/>
          <a:p>
            <a:endParaRPr/>
          </a:p>
        </p:txBody>
      </p:sp>
      <p:sp>
        <p:nvSpPr>
          <p:cNvPr id="12" name="object 12"/>
          <p:cNvSpPr txBox="1"/>
          <p:nvPr/>
        </p:nvSpPr>
        <p:spPr>
          <a:xfrm>
            <a:off x="855675" y="2680157"/>
            <a:ext cx="136080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FFFFFF"/>
                </a:solidFill>
                <a:latin typeface="Calibri"/>
                <a:cs typeface="Calibri"/>
              </a:rPr>
              <a:t>Di</a:t>
            </a:r>
            <a:r>
              <a:rPr sz="2800" b="1" spc="-45" dirty="0">
                <a:solidFill>
                  <a:srgbClr val="FFFFFF"/>
                </a:solidFill>
                <a:latin typeface="Calibri"/>
                <a:cs typeface="Calibri"/>
              </a:rPr>
              <a:t>r</a:t>
            </a:r>
            <a:r>
              <a:rPr sz="2800" b="1" spc="-10" dirty="0">
                <a:solidFill>
                  <a:srgbClr val="FFFFFF"/>
                </a:solidFill>
                <a:latin typeface="Calibri"/>
                <a:cs typeface="Calibri"/>
              </a:rPr>
              <a:t>ec</a:t>
            </a:r>
            <a:r>
              <a:rPr sz="2800" b="1" spc="-30" dirty="0">
                <a:solidFill>
                  <a:srgbClr val="FFFFFF"/>
                </a:solidFill>
                <a:latin typeface="Calibri"/>
                <a:cs typeface="Calibri"/>
              </a:rPr>
              <a:t>t</a:t>
            </a:r>
            <a:r>
              <a:rPr sz="2800" b="1" spc="-5" dirty="0">
                <a:solidFill>
                  <a:srgbClr val="FFFFFF"/>
                </a:solidFill>
                <a:latin typeface="Calibri"/>
                <a:cs typeface="Calibri"/>
              </a:rPr>
              <a:t>o</a:t>
            </a:r>
            <a:r>
              <a:rPr sz="2800" b="1" spc="-45" dirty="0">
                <a:solidFill>
                  <a:srgbClr val="FFFFFF"/>
                </a:solidFill>
                <a:latin typeface="Calibri"/>
                <a:cs typeface="Calibri"/>
              </a:rPr>
              <a:t>r</a:t>
            </a:r>
            <a:r>
              <a:rPr sz="2800" b="1" spc="-5" dirty="0">
                <a:solidFill>
                  <a:srgbClr val="FFFFFF"/>
                </a:solidFill>
                <a:latin typeface="Calibri"/>
                <a:cs typeface="Calibri"/>
              </a:rPr>
              <a:t>s</a:t>
            </a:r>
            <a:endParaRPr sz="2800">
              <a:latin typeface="Calibri"/>
              <a:cs typeface="Calibri"/>
            </a:endParaRPr>
          </a:p>
        </p:txBody>
      </p:sp>
      <p:sp>
        <p:nvSpPr>
          <p:cNvPr id="13" name="object 13"/>
          <p:cNvSpPr/>
          <p:nvPr/>
        </p:nvSpPr>
        <p:spPr>
          <a:xfrm>
            <a:off x="7645145" y="3858005"/>
            <a:ext cx="1428115" cy="1071880"/>
          </a:xfrm>
          <a:custGeom>
            <a:avLst/>
            <a:gdLst/>
            <a:ahLst/>
            <a:cxnLst/>
            <a:rect l="l" t="t" r="r" b="b"/>
            <a:pathLst>
              <a:path w="1428115" h="1071879">
                <a:moveTo>
                  <a:pt x="1249426" y="0"/>
                </a:moveTo>
                <a:lnTo>
                  <a:pt x="178561" y="0"/>
                </a:lnTo>
                <a:lnTo>
                  <a:pt x="131071" y="6374"/>
                </a:lnTo>
                <a:lnTo>
                  <a:pt x="88410" y="24365"/>
                </a:lnTo>
                <a:lnTo>
                  <a:pt x="52276" y="52276"/>
                </a:lnTo>
                <a:lnTo>
                  <a:pt x="24365" y="88410"/>
                </a:lnTo>
                <a:lnTo>
                  <a:pt x="6374" y="131071"/>
                </a:lnTo>
                <a:lnTo>
                  <a:pt x="0" y="178562"/>
                </a:lnTo>
                <a:lnTo>
                  <a:pt x="0" y="892810"/>
                </a:lnTo>
                <a:lnTo>
                  <a:pt x="6374" y="940256"/>
                </a:lnTo>
                <a:lnTo>
                  <a:pt x="24365" y="982904"/>
                </a:lnTo>
                <a:lnTo>
                  <a:pt x="52276" y="1019048"/>
                </a:lnTo>
                <a:lnTo>
                  <a:pt x="88410" y="1046978"/>
                </a:lnTo>
                <a:lnTo>
                  <a:pt x="131071" y="1064989"/>
                </a:lnTo>
                <a:lnTo>
                  <a:pt x="178561" y="1071372"/>
                </a:lnTo>
                <a:lnTo>
                  <a:pt x="1249426" y="1071372"/>
                </a:lnTo>
                <a:lnTo>
                  <a:pt x="1296872" y="1064989"/>
                </a:lnTo>
                <a:lnTo>
                  <a:pt x="1339520" y="1046978"/>
                </a:lnTo>
                <a:lnTo>
                  <a:pt x="1375663" y="1019048"/>
                </a:lnTo>
                <a:lnTo>
                  <a:pt x="1403594" y="982904"/>
                </a:lnTo>
                <a:lnTo>
                  <a:pt x="1421605" y="940256"/>
                </a:lnTo>
                <a:lnTo>
                  <a:pt x="1427987" y="892810"/>
                </a:lnTo>
                <a:lnTo>
                  <a:pt x="1427987" y="178562"/>
                </a:lnTo>
                <a:lnTo>
                  <a:pt x="1421605" y="131071"/>
                </a:lnTo>
                <a:lnTo>
                  <a:pt x="1403594" y="88410"/>
                </a:lnTo>
                <a:lnTo>
                  <a:pt x="1375664" y="52276"/>
                </a:lnTo>
                <a:lnTo>
                  <a:pt x="1339520" y="24365"/>
                </a:lnTo>
                <a:lnTo>
                  <a:pt x="1296872" y="6374"/>
                </a:lnTo>
                <a:lnTo>
                  <a:pt x="1249426" y="0"/>
                </a:lnTo>
                <a:close/>
              </a:path>
            </a:pathLst>
          </a:custGeom>
          <a:solidFill>
            <a:srgbClr val="4F81BC"/>
          </a:solidFill>
        </p:spPr>
        <p:txBody>
          <a:bodyPr wrap="square" lIns="0" tIns="0" rIns="0" bIns="0" rtlCol="0"/>
          <a:lstStyle/>
          <a:p>
            <a:endParaRPr/>
          </a:p>
        </p:txBody>
      </p:sp>
      <p:sp>
        <p:nvSpPr>
          <p:cNvPr id="14" name="object 14"/>
          <p:cNvSpPr/>
          <p:nvPr/>
        </p:nvSpPr>
        <p:spPr>
          <a:xfrm>
            <a:off x="7645145" y="3858005"/>
            <a:ext cx="1428115" cy="1071880"/>
          </a:xfrm>
          <a:custGeom>
            <a:avLst/>
            <a:gdLst/>
            <a:ahLst/>
            <a:cxnLst/>
            <a:rect l="l" t="t" r="r" b="b"/>
            <a:pathLst>
              <a:path w="1428115" h="1071879">
                <a:moveTo>
                  <a:pt x="0" y="178562"/>
                </a:moveTo>
                <a:lnTo>
                  <a:pt x="6374" y="131071"/>
                </a:lnTo>
                <a:lnTo>
                  <a:pt x="24365" y="88410"/>
                </a:lnTo>
                <a:lnTo>
                  <a:pt x="52276" y="52276"/>
                </a:lnTo>
                <a:lnTo>
                  <a:pt x="88410" y="24365"/>
                </a:lnTo>
                <a:lnTo>
                  <a:pt x="131071" y="6374"/>
                </a:lnTo>
                <a:lnTo>
                  <a:pt x="178561" y="0"/>
                </a:lnTo>
                <a:lnTo>
                  <a:pt x="1249426" y="0"/>
                </a:lnTo>
                <a:lnTo>
                  <a:pt x="1296872" y="6374"/>
                </a:lnTo>
                <a:lnTo>
                  <a:pt x="1339520" y="24365"/>
                </a:lnTo>
                <a:lnTo>
                  <a:pt x="1375664" y="52276"/>
                </a:lnTo>
                <a:lnTo>
                  <a:pt x="1403594" y="88410"/>
                </a:lnTo>
                <a:lnTo>
                  <a:pt x="1421605" y="131071"/>
                </a:lnTo>
                <a:lnTo>
                  <a:pt x="1427987" y="178562"/>
                </a:lnTo>
                <a:lnTo>
                  <a:pt x="1427987" y="892810"/>
                </a:lnTo>
                <a:lnTo>
                  <a:pt x="1421605" y="940256"/>
                </a:lnTo>
                <a:lnTo>
                  <a:pt x="1403594" y="982904"/>
                </a:lnTo>
                <a:lnTo>
                  <a:pt x="1375663" y="1019048"/>
                </a:lnTo>
                <a:lnTo>
                  <a:pt x="1339520" y="1046978"/>
                </a:lnTo>
                <a:lnTo>
                  <a:pt x="1296872" y="1064989"/>
                </a:lnTo>
                <a:lnTo>
                  <a:pt x="1249426" y="1071372"/>
                </a:lnTo>
                <a:lnTo>
                  <a:pt x="178561" y="1071372"/>
                </a:lnTo>
                <a:lnTo>
                  <a:pt x="131071" y="1064989"/>
                </a:lnTo>
                <a:lnTo>
                  <a:pt x="88410" y="1046978"/>
                </a:lnTo>
                <a:lnTo>
                  <a:pt x="52276" y="1019048"/>
                </a:lnTo>
                <a:lnTo>
                  <a:pt x="24365" y="982904"/>
                </a:lnTo>
                <a:lnTo>
                  <a:pt x="6374" y="940256"/>
                </a:lnTo>
                <a:lnTo>
                  <a:pt x="0" y="892810"/>
                </a:lnTo>
                <a:lnTo>
                  <a:pt x="0" y="178562"/>
                </a:lnTo>
                <a:close/>
              </a:path>
            </a:pathLst>
          </a:custGeom>
          <a:ln w="25908">
            <a:solidFill>
              <a:srgbClr val="385D89"/>
            </a:solidFill>
          </a:ln>
        </p:spPr>
        <p:txBody>
          <a:bodyPr wrap="square" lIns="0" tIns="0" rIns="0" bIns="0" rtlCol="0"/>
          <a:lstStyle/>
          <a:p>
            <a:endParaRPr/>
          </a:p>
        </p:txBody>
      </p:sp>
      <p:sp>
        <p:nvSpPr>
          <p:cNvPr id="15" name="object 15"/>
          <p:cNvSpPr txBox="1"/>
          <p:nvPr/>
        </p:nvSpPr>
        <p:spPr>
          <a:xfrm>
            <a:off x="7820914" y="3861942"/>
            <a:ext cx="1076960" cy="1031240"/>
          </a:xfrm>
          <a:prstGeom prst="rect">
            <a:avLst/>
          </a:prstGeom>
        </p:spPr>
        <p:txBody>
          <a:bodyPr vert="horz" wrap="square" lIns="0" tIns="12065" rIns="0" bIns="0" rtlCol="0">
            <a:spAutoFit/>
          </a:bodyPr>
          <a:lstStyle/>
          <a:p>
            <a:pPr marL="12700" marR="5080" algn="ctr">
              <a:lnSpc>
                <a:spcPct val="100000"/>
              </a:lnSpc>
              <a:spcBef>
                <a:spcPts val="95"/>
              </a:spcBef>
            </a:pPr>
            <a:r>
              <a:rPr sz="2200" b="1" spc="-10" dirty="0">
                <a:solidFill>
                  <a:srgbClr val="FFFFFF"/>
                </a:solidFill>
                <a:latin typeface="Calibri"/>
                <a:cs typeface="Calibri"/>
              </a:rPr>
              <a:t>Meeting  </a:t>
            </a:r>
            <a:r>
              <a:rPr sz="2200" b="1" spc="-5" dirty="0">
                <a:solidFill>
                  <a:srgbClr val="FFFFFF"/>
                </a:solidFill>
                <a:latin typeface="Calibri"/>
                <a:cs typeface="Calibri"/>
              </a:rPr>
              <a:t>of    </a:t>
            </a:r>
            <a:r>
              <a:rPr sz="2200" b="1" spc="-10" dirty="0">
                <a:solidFill>
                  <a:srgbClr val="FFFFFF"/>
                </a:solidFill>
                <a:latin typeface="Calibri"/>
                <a:cs typeface="Calibri"/>
              </a:rPr>
              <a:t>C</a:t>
            </a:r>
            <a:r>
              <a:rPr sz="2200" b="1" spc="-30" dirty="0">
                <a:solidFill>
                  <a:srgbClr val="FFFFFF"/>
                </a:solidFill>
                <a:latin typeface="Calibri"/>
                <a:cs typeface="Calibri"/>
              </a:rPr>
              <a:t>r</a:t>
            </a:r>
            <a:r>
              <a:rPr sz="2200" b="1" spc="-10" dirty="0">
                <a:solidFill>
                  <a:srgbClr val="FFFFFF"/>
                </a:solidFill>
                <a:latin typeface="Calibri"/>
                <a:cs typeface="Calibri"/>
              </a:rPr>
              <a:t>edi</a:t>
            </a:r>
            <a:r>
              <a:rPr sz="2200" b="1" spc="-45" dirty="0">
                <a:solidFill>
                  <a:srgbClr val="FFFFFF"/>
                </a:solidFill>
                <a:latin typeface="Calibri"/>
                <a:cs typeface="Calibri"/>
              </a:rPr>
              <a:t>t</a:t>
            </a:r>
            <a:r>
              <a:rPr sz="2200" b="1" spc="-5" dirty="0">
                <a:solidFill>
                  <a:srgbClr val="FFFFFF"/>
                </a:solidFill>
                <a:latin typeface="Calibri"/>
                <a:cs typeface="Calibri"/>
              </a:rPr>
              <a:t>o</a:t>
            </a:r>
            <a:r>
              <a:rPr sz="2200" b="1" spc="-35" dirty="0">
                <a:solidFill>
                  <a:srgbClr val="FFFFFF"/>
                </a:solidFill>
                <a:latin typeface="Calibri"/>
                <a:cs typeface="Calibri"/>
              </a:rPr>
              <a:t>r</a:t>
            </a:r>
            <a:r>
              <a:rPr sz="2200" b="1" spc="-5" dirty="0">
                <a:solidFill>
                  <a:srgbClr val="FFFFFF"/>
                </a:solidFill>
                <a:latin typeface="Calibri"/>
                <a:cs typeface="Calibri"/>
              </a:rPr>
              <a:t>s</a:t>
            </a:r>
            <a:endParaRPr sz="2200">
              <a:latin typeface="Calibri"/>
              <a:cs typeface="Calibri"/>
            </a:endParaRPr>
          </a:p>
        </p:txBody>
      </p:sp>
      <p:sp>
        <p:nvSpPr>
          <p:cNvPr id="16" name="object 16"/>
          <p:cNvSpPr/>
          <p:nvPr/>
        </p:nvSpPr>
        <p:spPr>
          <a:xfrm>
            <a:off x="7734807" y="2214372"/>
            <a:ext cx="103505" cy="357505"/>
          </a:xfrm>
          <a:custGeom>
            <a:avLst/>
            <a:gdLst/>
            <a:ahLst/>
            <a:cxnLst/>
            <a:rect l="l" t="t" r="r" b="b"/>
            <a:pathLst>
              <a:path w="103504" h="357505">
                <a:moveTo>
                  <a:pt x="7112" y="260985"/>
                </a:moveTo>
                <a:lnTo>
                  <a:pt x="4064" y="262763"/>
                </a:lnTo>
                <a:lnTo>
                  <a:pt x="1016" y="264413"/>
                </a:lnTo>
                <a:lnTo>
                  <a:pt x="0" y="268350"/>
                </a:lnTo>
                <a:lnTo>
                  <a:pt x="1777" y="271399"/>
                </a:lnTo>
                <a:lnTo>
                  <a:pt x="51308" y="357250"/>
                </a:lnTo>
                <a:lnTo>
                  <a:pt x="58706" y="344677"/>
                </a:lnTo>
                <a:lnTo>
                  <a:pt x="44958" y="344550"/>
                </a:lnTo>
                <a:lnTo>
                  <a:pt x="45070" y="321046"/>
                </a:lnTo>
                <a:lnTo>
                  <a:pt x="12631" y="264922"/>
                </a:lnTo>
                <a:lnTo>
                  <a:pt x="11049" y="262000"/>
                </a:lnTo>
                <a:lnTo>
                  <a:pt x="7112" y="260985"/>
                </a:lnTo>
                <a:close/>
              </a:path>
              <a:path w="103504" h="357505">
                <a:moveTo>
                  <a:pt x="45070" y="321046"/>
                </a:moveTo>
                <a:lnTo>
                  <a:pt x="44958" y="344550"/>
                </a:lnTo>
                <a:lnTo>
                  <a:pt x="57658" y="344677"/>
                </a:lnTo>
                <a:lnTo>
                  <a:pt x="57673" y="341502"/>
                </a:lnTo>
                <a:lnTo>
                  <a:pt x="45847" y="341375"/>
                </a:lnTo>
                <a:lnTo>
                  <a:pt x="51392" y="331982"/>
                </a:lnTo>
                <a:lnTo>
                  <a:pt x="45070" y="321046"/>
                </a:lnTo>
                <a:close/>
              </a:path>
              <a:path w="103504" h="357505">
                <a:moveTo>
                  <a:pt x="96393" y="261365"/>
                </a:moveTo>
                <a:lnTo>
                  <a:pt x="92456" y="262381"/>
                </a:lnTo>
                <a:lnTo>
                  <a:pt x="90677" y="265429"/>
                </a:lnTo>
                <a:lnTo>
                  <a:pt x="57770" y="321176"/>
                </a:lnTo>
                <a:lnTo>
                  <a:pt x="57658" y="344677"/>
                </a:lnTo>
                <a:lnTo>
                  <a:pt x="58706" y="344677"/>
                </a:lnTo>
                <a:lnTo>
                  <a:pt x="101600" y="271779"/>
                </a:lnTo>
                <a:lnTo>
                  <a:pt x="103377" y="268858"/>
                </a:lnTo>
                <a:lnTo>
                  <a:pt x="102362" y="264922"/>
                </a:lnTo>
                <a:lnTo>
                  <a:pt x="99314" y="263143"/>
                </a:lnTo>
                <a:lnTo>
                  <a:pt x="96393" y="261365"/>
                </a:lnTo>
                <a:close/>
              </a:path>
              <a:path w="103504" h="357505">
                <a:moveTo>
                  <a:pt x="51392" y="331982"/>
                </a:moveTo>
                <a:lnTo>
                  <a:pt x="45847" y="341375"/>
                </a:lnTo>
                <a:lnTo>
                  <a:pt x="56896" y="341502"/>
                </a:lnTo>
                <a:lnTo>
                  <a:pt x="51392" y="331982"/>
                </a:lnTo>
                <a:close/>
              </a:path>
              <a:path w="103504" h="357505">
                <a:moveTo>
                  <a:pt x="57770" y="321176"/>
                </a:moveTo>
                <a:lnTo>
                  <a:pt x="51392" y="331982"/>
                </a:lnTo>
                <a:lnTo>
                  <a:pt x="56896" y="341502"/>
                </a:lnTo>
                <a:lnTo>
                  <a:pt x="57673" y="341502"/>
                </a:lnTo>
                <a:lnTo>
                  <a:pt x="57770" y="321176"/>
                </a:lnTo>
                <a:close/>
              </a:path>
              <a:path w="103504" h="357505">
                <a:moveTo>
                  <a:pt x="59309" y="0"/>
                </a:moveTo>
                <a:lnTo>
                  <a:pt x="46609" y="0"/>
                </a:lnTo>
                <a:lnTo>
                  <a:pt x="45070" y="321046"/>
                </a:lnTo>
                <a:lnTo>
                  <a:pt x="51392" y="331982"/>
                </a:lnTo>
                <a:lnTo>
                  <a:pt x="57770" y="321176"/>
                </a:lnTo>
                <a:lnTo>
                  <a:pt x="59309" y="0"/>
                </a:lnTo>
                <a:close/>
              </a:path>
            </a:pathLst>
          </a:custGeom>
          <a:solidFill>
            <a:srgbClr val="497DBA"/>
          </a:solidFill>
        </p:spPr>
        <p:txBody>
          <a:bodyPr wrap="square" lIns="0" tIns="0" rIns="0" bIns="0" rtlCol="0"/>
          <a:lstStyle/>
          <a:p>
            <a:endParaRPr/>
          </a:p>
        </p:txBody>
      </p:sp>
      <p:sp>
        <p:nvSpPr>
          <p:cNvPr id="17" name="object 17"/>
          <p:cNvSpPr/>
          <p:nvPr/>
        </p:nvSpPr>
        <p:spPr>
          <a:xfrm>
            <a:off x="4449064" y="2214372"/>
            <a:ext cx="103505" cy="357505"/>
          </a:xfrm>
          <a:custGeom>
            <a:avLst/>
            <a:gdLst/>
            <a:ahLst/>
            <a:cxnLst/>
            <a:rect l="l" t="t" r="r" b="b"/>
            <a:pathLst>
              <a:path w="103504" h="357505">
                <a:moveTo>
                  <a:pt x="7112" y="260985"/>
                </a:moveTo>
                <a:lnTo>
                  <a:pt x="4063" y="262763"/>
                </a:lnTo>
                <a:lnTo>
                  <a:pt x="1015" y="264413"/>
                </a:lnTo>
                <a:lnTo>
                  <a:pt x="0" y="268350"/>
                </a:lnTo>
                <a:lnTo>
                  <a:pt x="1777" y="271399"/>
                </a:lnTo>
                <a:lnTo>
                  <a:pt x="51308" y="357250"/>
                </a:lnTo>
                <a:lnTo>
                  <a:pt x="58706" y="344677"/>
                </a:lnTo>
                <a:lnTo>
                  <a:pt x="44958" y="344550"/>
                </a:lnTo>
                <a:lnTo>
                  <a:pt x="45070" y="321046"/>
                </a:lnTo>
                <a:lnTo>
                  <a:pt x="12631" y="264922"/>
                </a:lnTo>
                <a:lnTo>
                  <a:pt x="11049" y="262000"/>
                </a:lnTo>
                <a:lnTo>
                  <a:pt x="7112" y="260985"/>
                </a:lnTo>
                <a:close/>
              </a:path>
              <a:path w="103504" h="357505">
                <a:moveTo>
                  <a:pt x="45070" y="321046"/>
                </a:moveTo>
                <a:lnTo>
                  <a:pt x="44958" y="344550"/>
                </a:lnTo>
                <a:lnTo>
                  <a:pt x="57658" y="344677"/>
                </a:lnTo>
                <a:lnTo>
                  <a:pt x="57673" y="341502"/>
                </a:lnTo>
                <a:lnTo>
                  <a:pt x="45847" y="341375"/>
                </a:lnTo>
                <a:lnTo>
                  <a:pt x="51392" y="331982"/>
                </a:lnTo>
                <a:lnTo>
                  <a:pt x="45070" y="321046"/>
                </a:lnTo>
                <a:close/>
              </a:path>
              <a:path w="103504" h="357505">
                <a:moveTo>
                  <a:pt x="96393" y="261365"/>
                </a:moveTo>
                <a:lnTo>
                  <a:pt x="92456" y="262381"/>
                </a:lnTo>
                <a:lnTo>
                  <a:pt x="90677" y="265429"/>
                </a:lnTo>
                <a:lnTo>
                  <a:pt x="57770" y="321176"/>
                </a:lnTo>
                <a:lnTo>
                  <a:pt x="57658" y="344677"/>
                </a:lnTo>
                <a:lnTo>
                  <a:pt x="58706" y="344677"/>
                </a:lnTo>
                <a:lnTo>
                  <a:pt x="101600" y="271779"/>
                </a:lnTo>
                <a:lnTo>
                  <a:pt x="103377" y="268858"/>
                </a:lnTo>
                <a:lnTo>
                  <a:pt x="102362" y="264922"/>
                </a:lnTo>
                <a:lnTo>
                  <a:pt x="99313" y="263143"/>
                </a:lnTo>
                <a:lnTo>
                  <a:pt x="96393" y="261365"/>
                </a:lnTo>
                <a:close/>
              </a:path>
              <a:path w="103504" h="357505">
                <a:moveTo>
                  <a:pt x="51392" y="331982"/>
                </a:moveTo>
                <a:lnTo>
                  <a:pt x="45847" y="341375"/>
                </a:lnTo>
                <a:lnTo>
                  <a:pt x="56896" y="341502"/>
                </a:lnTo>
                <a:lnTo>
                  <a:pt x="51392" y="331982"/>
                </a:lnTo>
                <a:close/>
              </a:path>
              <a:path w="103504" h="357505">
                <a:moveTo>
                  <a:pt x="57770" y="321176"/>
                </a:moveTo>
                <a:lnTo>
                  <a:pt x="51392" y="331982"/>
                </a:lnTo>
                <a:lnTo>
                  <a:pt x="56896" y="341502"/>
                </a:lnTo>
                <a:lnTo>
                  <a:pt x="57673" y="341502"/>
                </a:lnTo>
                <a:lnTo>
                  <a:pt x="57770" y="321176"/>
                </a:lnTo>
                <a:close/>
              </a:path>
              <a:path w="103504" h="357505">
                <a:moveTo>
                  <a:pt x="59309" y="0"/>
                </a:moveTo>
                <a:lnTo>
                  <a:pt x="46609" y="0"/>
                </a:lnTo>
                <a:lnTo>
                  <a:pt x="45070" y="321046"/>
                </a:lnTo>
                <a:lnTo>
                  <a:pt x="51392" y="331982"/>
                </a:lnTo>
                <a:lnTo>
                  <a:pt x="57770" y="321176"/>
                </a:lnTo>
                <a:lnTo>
                  <a:pt x="59309" y="0"/>
                </a:lnTo>
                <a:close/>
              </a:path>
            </a:pathLst>
          </a:custGeom>
          <a:solidFill>
            <a:srgbClr val="497DBA"/>
          </a:solidFill>
        </p:spPr>
        <p:txBody>
          <a:bodyPr wrap="square" lIns="0" tIns="0" rIns="0" bIns="0" rtlCol="0"/>
          <a:lstStyle/>
          <a:p>
            <a:endParaRPr/>
          </a:p>
        </p:txBody>
      </p:sp>
      <p:sp>
        <p:nvSpPr>
          <p:cNvPr id="18" name="object 18"/>
          <p:cNvSpPr/>
          <p:nvPr/>
        </p:nvSpPr>
        <p:spPr>
          <a:xfrm>
            <a:off x="3573017" y="2643377"/>
            <a:ext cx="1927860" cy="571500"/>
          </a:xfrm>
          <a:custGeom>
            <a:avLst/>
            <a:gdLst/>
            <a:ahLst/>
            <a:cxnLst/>
            <a:rect l="l" t="t" r="r" b="b"/>
            <a:pathLst>
              <a:path w="1927860" h="571500">
                <a:moveTo>
                  <a:pt x="1832610" y="0"/>
                </a:moveTo>
                <a:lnTo>
                  <a:pt x="95250" y="0"/>
                </a:lnTo>
                <a:lnTo>
                  <a:pt x="58185" y="7489"/>
                </a:lnTo>
                <a:lnTo>
                  <a:pt x="27908" y="27908"/>
                </a:lnTo>
                <a:lnTo>
                  <a:pt x="7489" y="58185"/>
                </a:lnTo>
                <a:lnTo>
                  <a:pt x="0" y="95250"/>
                </a:lnTo>
                <a:lnTo>
                  <a:pt x="0" y="476250"/>
                </a:lnTo>
                <a:lnTo>
                  <a:pt x="7489" y="513314"/>
                </a:lnTo>
                <a:lnTo>
                  <a:pt x="27908" y="543591"/>
                </a:lnTo>
                <a:lnTo>
                  <a:pt x="58185" y="564010"/>
                </a:lnTo>
                <a:lnTo>
                  <a:pt x="95250" y="571500"/>
                </a:lnTo>
                <a:lnTo>
                  <a:pt x="1832610" y="571500"/>
                </a:lnTo>
                <a:lnTo>
                  <a:pt x="1869674" y="564010"/>
                </a:lnTo>
                <a:lnTo>
                  <a:pt x="1899951" y="543591"/>
                </a:lnTo>
                <a:lnTo>
                  <a:pt x="1920370" y="513314"/>
                </a:lnTo>
                <a:lnTo>
                  <a:pt x="1927860" y="476250"/>
                </a:lnTo>
                <a:lnTo>
                  <a:pt x="1927860" y="95250"/>
                </a:lnTo>
                <a:lnTo>
                  <a:pt x="1920370" y="58185"/>
                </a:lnTo>
                <a:lnTo>
                  <a:pt x="1899951" y="27908"/>
                </a:lnTo>
                <a:lnTo>
                  <a:pt x="1869674" y="7489"/>
                </a:lnTo>
                <a:lnTo>
                  <a:pt x="1832610" y="0"/>
                </a:lnTo>
                <a:close/>
              </a:path>
            </a:pathLst>
          </a:custGeom>
          <a:solidFill>
            <a:srgbClr val="4F81BC"/>
          </a:solidFill>
        </p:spPr>
        <p:txBody>
          <a:bodyPr wrap="square" lIns="0" tIns="0" rIns="0" bIns="0" rtlCol="0"/>
          <a:lstStyle/>
          <a:p>
            <a:endParaRPr/>
          </a:p>
        </p:txBody>
      </p:sp>
      <p:sp>
        <p:nvSpPr>
          <p:cNvPr id="19" name="object 19"/>
          <p:cNvSpPr/>
          <p:nvPr/>
        </p:nvSpPr>
        <p:spPr>
          <a:xfrm>
            <a:off x="3573017" y="2643377"/>
            <a:ext cx="1927860" cy="571500"/>
          </a:xfrm>
          <a:custGeom>
            <a:avLst/>
            <a:gdLst/>
            <a:ahLst/>
            <a:cxnLst/>
            <a:rect l="l" t="t" r="r" b="b"/>
            <a:pathLst>
              <a:path w="1927860" h="571500">
                <a:moveTo>
                  <a:pt x="0" y="95250"/>
                </a:moveTo>
                <a:lnTo>
                  <a:pt x="7489" y="58185"/>
                </a:lnTo>
                <a:lnTo>
                  <a:pt x="27908" y="27908"/>
                </a:lnTo>
                <a:lnTo>
                  <a:pt x="58185" y="7489"/>
                </a:lnTo>
                <a:lnTo>
                  <a:pt x="95250" y="0"/>
                </a:lnTo>
                <a:lnTo>
                  <a:pt x="1832610" y="0"/>
                </a:lnTo>
                <a:lnTo>
                  <a:pt x="1869674" y="7489"/>
                </a:lnTo>
                <a:lnTo>
                  <a:pt x="1899951" y="27908"/>
                </a:lnTo>
                <a:lnTo>
                  <a:pt x="1920370" y="58185"/>
                </a:lnTo>
                <a:lnTo>
                  <a:pt x="1927860" y="95250"/>
                </a:lnTo>
                <a:lnTo>
                  <a:pt x="1927860" y="476250"/>
                </a:lnTo>
                <a:lnTo>
                  <a:pt x="1920370" y="513314"/>
                </a:lnTo>
                <a:lnTo>
                  <a:pt x="1899951" y="543591"/>
                </a:lnTo>
                <a:lnTo>
                  <a:pt x="1869674" y="564010"/>
                </a:lnTo>
                <a:lnTo>
                  <a:pt x="1832610" y="571500"/>
                </a:lnTo>
                <a:lnTo>
                  <a:pt x="95250" y="571500"/>
                </a:lnTo>
                <a:lnTo>
                  <a:pt x="58185" y="564010"/>
                </a:lnTo>
                <a:lnTo>
                  <a:pt x="27908" y="543591"/>
                </a:lnTo>
                <a:lnTo>
                  <a:pt x="7489" y="513314"/>
                </a:lnTo>
                <a:lnTo>
                  <a:pt x="0" y="476250"/>
                </a:lnTo>
                <a:lnTo>
                  <a:pt x="0" y="95250"/>
                </a:lnTo>
                <a:close/>
              </a:path>
            </a:pathLst>
          </a:custGeom>
          <a:ln w="25908">
            <a:solidFill>
              <a:srgbClr val="385D89"/>
            </a:solidFill>
          </a:ln>
        </p:spPr>
        <p:txBody>
          <a:bodyPr wrap="square" lIns="0" tIns="0" rIns="0" bIns="0" rtlCol="0"/>
          <a:lstStyle/>
          <a:p>
            <a:endParaRPr/>
          </a:p>
        </p:txBody>
      </p:sp>
      <p:sp>
        <p:nvSpPr>
          <p:cNvPr id="20" name="object 20"/>
          <p:cNvSpPr txBox="1"/>
          <p:nvPr/>
        </p:nvSpPr>
        <p:spPr>
          <a:xfrm>
            <a:off x="3716273" y="2646629"/>
            <a:ext cx="1640205"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Calibri"/>
                <a:cs typeface="Calibri"/>
              </a:rPr>
              <a:t>M</a:t>
            </a:r>
            <a:r>
              <a:rPr sz="3200" b="1" spc="-10" dirty="0">
                <a:solidFill>
                  <a:srgbClr val="FFFFFF"/>
                </a:solidFill>
                <a:latin typeface="Calibri"/>
                <a:cs typeface="Calibri"/>
              </a:rPr>
              <a:t>e</a:t>
            </a:r>
            <a:r>
              <a:rPr sz="3200" b="1" spc="-5" dirty="0">
                <a:solidFill>
                  <a:srgbClr val="FFFFFF"/>
                </a:solidFill>
                <a:latin typeface="Calibri"/>
                <a:cs typeface="Calibri"/>
              </a:rPr>
              <a:t>mb</a:t>
            </a:r>
            <a:r>
              <a:rPr sz="3200" b="1" spc="-15" dirty="0">
                <a:solidFill>
                  <a:srgbClr val="FFFFFF"/>
                </a:solidFill>
                <a:latin typeface="Calibri"/>
                <a:cs typeface="Calibri"/>
              </a:rPr>
              <a:t>e</a:t>
            </a:r>
            <a:r>
              <a:rPr sz="3200" b="1" spc="-40" dirty="0">
                <a:solidFill>
                  <a:srgbClr val="FFFFFF"/>
                </a:solidFill>
                <a:latin typeface="Calibri"/>
                <a:cs typeface="Calibri"/>
              </a:rPr>
              <a:t>r</a:t>
            </a:r>
            <a:r>
              <a:rPr sz="3200" b="1" dirty="0">
                <a:solidFill>
                  <a:srgbClr val="FFFFFF"/>
                </a:solidFill>
                <a:latin typeface="Calibri"/>
                <a:cs typeface="Calibri"/>
              </a:rPr>
              <a:t>s</a:t>
            </a:r>
            <a:endParaRPr sz="3200">
              <a:latin typeface="Calibri"/>
              <a:cs typeface="Calibri"/>
            </a:endParaRPr>
          </a:p>
        </p:txBody>
      </p:sp>
      <p:sp>
        <p:nvSpPr>
          <p:cNvPr id="21" name="object 21"/>
          <p:cNvSpPr/>
          <p:nvPr/>
        </p:nvSpPr>
        <p:spPr>
          <a:xfrm>
            <a:off x="6787133" y="2643377"/>
            <a:ext cx="1929764" cy="571500"/>
          </a:xfrm>
          <a:custGeom>
            <a:avLst/>
            <a:gdLst/>
            <a:ahLst/>
            <a:cxnLst/>
            <a:rect l="l" t="t" r="r" b="b"/>
            <a:pathLst>
              <a:path w="1929765" h="571500">
                <a:moveTo>
                  <a:pt x="1834134" y="0"/>
                </a:moveTo>
                <a:lnTo>
                  <a:pt x="95250" y="0"/>
                </a:lnTo>
                <a:lnTo>
                  <a:pt x="58185" y="7489"/>
                </a:lnTo>
                <a:lnTo>
                  <a:pt x="27908" y="27908"/>
                </a:lnTo>
                <a:lnTo>
                  <a:pt x="7489" y="58185"/>
                </a:lnTo>
                <a:lnTo>
                  <a:pt x="0" y="95250"/>
                </a:lnTo>
                <a:lnTo>
                  <a:pt x="0" y="476250"/>
                </a:lnTo>
                <a:lnTo>
                  <a:pt x="7489" y="513314"/>
                </a:lnTo>
                <a:lnTo>
                  <a:pt x="27908" y="543591"/>
                </a:lnTo>
                <a:lnTo>
                  <a:pt x="58185" y="564010"/>
                </a:lnTo>
                <a:lnTo>
                  <a:pt x="95250" y="571500"/>
                </a:lnTo>
                <a:lnTo>
                  <a:pt x="1834134" y="571500"/>
                </a:lnTo>
                <a:lnTo>
                  <a:pt x="1871198" y="564010"/>
                </a:lnTo>
                <a:lnTo>
                  <a:pt x="1901475" y="543591"/>
                </a:lnTo>
                <a:lnTo>
                  <a:pt x="1921894" y="513314"/>
                </a:lnTo>
                <a:lnTo>
                  <a:pt x="1929384" y="476250"/>
                </a:lnTo>
                <a:lnTo>
                  <a:pt x="1929384" y="95250"/>
                </a:lnTo>
                <a:lnTo>
                  <a:pt x="1921894" y="58185"/>
                </a:lnTo>
                <a:lnTo>
                  <a:pt x="1901475" y="27908"/>
                </a:lnTo>
                <a:lnTo>
                  <a:pt x="1871198" y="7489"/>
                </a:lnTo>
                <a:lnTo>
                  <a:pt x="1834134" y="0"/>
                </a:lnTo>
                <a:close/>
              </a:path>
            </a:pathLst>
          </a:custGeom>
          <a:solidFill>
            <a:srgbClr val="4F81BC"/>
          </a:solidFill>
        </p:spPr>
        <p:txBody>
          <a:bodyPr wrap="square" lIns="0" tIns="0" rIns="0" bIns="0" rtlCol="0"/>
          <a:lstStyle/>
          <a:p>
            <a:endParaRPr/>
          </a:p>
        </p:txBody>
      </p:sp>
      <p:sp>
        <p:nvSpPr>
          <p:cNvPr id="22" name="object 22"/>
          <p:cNvSpPr/>
          <p:nvPr/>
        </p:nvSpPr>
        <p:spPr>
          <a:xfrm>
            <a:off x="6787133" y="2643377"/>
            <a:ext cx="1929764" cy="571500"/>
          </a:xfrm>
          <a:custGeom>
            <a:avLst/>
            <a:gdLst/>
            <a:ahLst/>
            <a:cxnLst/>
            <a:rect l="l" t="t" r="r" b="b"/>
            <a:pathLst>
              <a:path w="1929765" h="571500">
                <a:moveTo>
                  <a:pt x="0" y="95250"/>
                </a:moveTo>
                <a:lnTo>
                  <a:pt x="7489" y="58185"/>
                </a:lnTo>
                <a:lnTo>
                  <a:pt x="27908" y="27908"/>
                </a:lnTo>
                <a:lnTo>
                  <a:pt x="58185" y="7489"/>
                </a:lnTo>
                <a:lnTo>
                  <a:pt x="95250" y="0"/>
                </a:lnTo>
                <a:lnTo>
                  <a:pt x="1834134" y="0"/>
                </a:lnTo>
                <a:lnTo>
                  <a:pt x="1871198" y="7489"/>
                </a:lnTo>
                <a:lnTo>
                  <a:pt x="1901475" y="27908"/>
                </a:lnTo>
                <a:lnTo>
                  <a:pt x="1921894" y="58185"/>
                </a:lnTo>
                <a:lnTo>
                  <a:pt x="1929384" y="95250"/>
                </a:lnTo>
                <a:lnTo>
                  <a:pt x="1929384" y="476250"/>
                </a:lnTo>
                <a:lnTo>
                  <a:pt x="1921894" y="513314"/>
                </a:lnTo>
                <a:lnTo>
                  <a:pt x="1901475" y="543591"/>
                </a:lnTo>
                <a:lnTo>
                  <a:pt x="1871198" y="564010"/>
                </a:lnTo>
                <a:lnTo>
                  <a:pt x="1834134" y="571500"/>
                </a:lnTo>
                <a:lnTo>
                  <a:pt x="95250" y="571500"/>
                </a:lnTo>
                <a:lnTo>
                  <a:pt x="58185" y="564010"/>
                </a:lnTo>
                <a:lnTo>
                  <a:pt x="27908" y="543591"/>
                </a:lnTo>
                <a:lnTo>
                  <a:pt x="7489" y="513314"/>
                </a:lnTo>
                <a:lnTo>
                  <a:pt x="0" y="476250"/>
                </a:lnTo>
                <a:lnTo>
                  <a:pt x="0" y="95250"/>
                </a:lnTo>
                <a:close/>
              </a:path>
            </a:pathLst>
          </a:custGeom>
          <a:ln w="25908">
            <a:solidFill>
              <a:srgbClr val="385D89"/>
            </a:solidFill>
          </a:ln>
        </p:spPr>
        <p:txBody>
          <a:bodyPr wrap="square" lIns="0" tIns="0" rIns="0" bIns="0" rtlCol="0"/>
          <a:lstStyle/>
          <a:p>
            <a:endParaRPr/>
          </a:p>
        </p:txBody>
      </p:sp>
      <p:sp>
        <p:nvSpPr>
          <p:cNvPr id="23" name="object 23"/>
          <p:cNvSpPr txBox="1"/>
          <p:nvPr/>
        </p:nvSpPr>
        <p:spPr>
          <a:xfrm>
            <a:off x="6969379" y="2646629"/>
            <a:ext cx="1565275" cy="514350"/>
          </a:xfrm>
          <a:prstGeom prst="rect">
            <a:avLst/>
          </a:prstGeom>
        </p:spPr>
        <p:txBody>
          <a:bodyPr vert="horz" wrap="square" lIns="0" tIns="13335" rIns="0" bIns="0" rtlCol="0">
            <a:spAutoFit/>
          </a:bodyPr>
          <a:lstStyle/>
          <a:p>
            <a:pPr marL="12700">
              <a:lnSpc>
                <a:spcPct val="100000"/>
              </a:lnSpc>
              <a:spcBef>
                <a:spcPts val="105"/>
              </a:spcBef>
            </a:pPr>
            <a:r>
              <a:rPr sz="3200" b="1" spc="-15" dirty="0">
                <a:solidFill>
                  <a:srgbClr val="FFFFFF"/>
                </a:solidFill>
                <a:latin typeface="Calibri"/>
                <a:cs typeface="Calibri"/>
              </a:rPr>
              <a:t>Creditors</a:t>
            </a:r>
            <a:endParaRPr sz="3200">
              <a:latin typeface="Calibri"/>
              <a:cs typeface="Calibri"/>
            </a:endParaRPr>
          </a:p>
        </p:txBody>
      </p:sp>
      <p:sp>
        <p:nvSpPr>
          <p:cNvPr id="24" name="object 24"/>
          <p:cNvSpPr/>
          <p:nvPr/>
        </p:nvSpPr>
        <p:spPr>
          <a:xfrm>
            <a:off x="6591934" y="3500628"/>
            <a:ext cx="103505" cy="285750"/>
          </a:xfrm>
          <a:custGeom>
            <a:avLst/>
            <a:gdLst/>
            <a:ahLst/>
            <a:cxnLst/>
            <a:rect l="l" t="t" r="r" b="b"/>
            <a:pathLst>
              <a:path w="103504" h="285750">
                <a:moveTo>
                  <a:pt x="7112" y="189484"/>
                </a:moveTo>
                <a:lnTo>
                  <a:pt x="1016" y="193040"/>
                </a:lnTo>
                <a:lnTo>
                  <a:pt x="0" y="196850"/>
                </a:lnTo>
                <a:lnTo>
                  <a:pt x="1778" y="199898"/>
                </a:lnTo>
                <a:lnTo>
                  <a:pt x="51181" y="285750"/>
                </a:lnTo>
                <a:lnTo>
                  <a:pt x="58608" y="273177"/>
                </a:lnTo>
                <a:lnTo>
                  <a:pt x="44958" y="273177"/>
                </a:lnTo>
                <a:lnTo>
                  <a:pt x="45028" y="260545"/>
                </a:lnTo>
                <a:lnTo>
                  <a:pt x="45016" y="249613"/>
                </a:lnTo>
                <a:lnTo>
                  <a:pt x="12700" y="193548"/>
                </a:lnTo>
                <a:lnTo>
                  <a:pt x="10922" y="190500"/>
                </a:lnTo>
                <a:lnTo>
                  <a:pt x="7112" y="189484"/>
                </a:lnTo>
                <a:close/>
              </a:path>
              <a:path w="103504" h="285750">
                <a:moveTo>
                  <a:pt x="45088" y="249738"/>
                </a:moveTo>
                <a:lnTo>
                  <a:pt x="44958" y="273177"/>
                </a:lnTo>
                <a:lnTo>
                  <a:pt x="57658" y="273177"/>
                </a:lnTo>
                <a:lnTo>
                  <a:pt x="57675" y="270002"/>
                </a:lnTo>
                <a:lnTo>
                  <a:pt x="45720" y="270002"/>
                </a:lnTo>
                <a:lnTo>
                  <a:pt x="51318" y="260545"/>
                </a:lnTo>
                <a:lnTo>
                  <a:pt x="45088" y="249738"/>
                </a:lnTo>
                <a:close/>
              </a:path>
              <a:path w="103504" h="285750">
                <a:moveTo>
                  <a:pt x="96393" y="189992"/>
                </a:moveTo>
                <a:lnTo>
                  <a:pt x="92456" y="191008"/>
                </a:lnTo>
                <a:lnTo>
                  <a:pt x="90678" y="194056"/>
                </a:lnTo>
                <a:lnTo>
                  <a:pt x="57789" y="249613"/>
                </a:lnTo>
                <a:lnTo>
                  <a:pt x="57658" y="273177"/>
                </a:lnTo>
                <a:lnTo>
                  <a:pt x="58608" y="273177"/>
                </a:lnTo>
                <a:lnTo>
                  <a:pt x="101600" y="200406"/>
                </a:lnTo>
                <a:lnTo>
                  <a:pt x="103378" y="197485"/>
                </a:lnTo>
                <a:lnTo>
                  <a:pt x="102362" y="193548"/>
                </a:lnTo>
                <a:lnTo>
                  <a:pt x="99314" y="191770"/>
                </a:lnTo>
                <a:lnTo>
                  <a:pt x="96393" y="189992"/>
                </a:lnTo>
                <a:close/>
              </a:path>
              <a:path w="103504" h="285750">
                <a:moveTo>
                  <a:pt x="51318" y="260545"/>
                </a:moveTo>
                <a:lnTo>
                  <a:pt x="45720" y="270002"/>
                </a:lnTo>
                <a:lnTo>
                  <a:pt x="56769" y="270002"/>
                </a:lnTo>
                <a:lnTo>
                  <a:pt x="51318" y="260545"/>
                </a:lnTo>
                <a:close/>
              </a:path>
              <a:path w="103504" h="285750">
                <a:moveTo>
                  <a:pt x="57789" y="249613"/>
                </a:moveTo>
                <a:lnTo>
                  <a:pt x="51318" y="260545"/>
                </a:lnTo>
                <a:lnTo>
                  <a:pt x="56769" y="270002"/>
                </a:lnTo>
                <a:lnTo>
                  <a:pt x="57675" y="270002"/>
                </a:lnTo>
                <a:lnTo>
                  <a:pt x="57789" y="249613"/>
                </a:lnTo>
                <a:close/>
              </a:path>
              <a:path w="103504" h="285750">
                <a:moveTo>
                  <a:pt x="59182" y="0"/>
                </a:moveTo>
                <a:lnTo>
                  <a:pt x="46482" y="0"/>
                </a:lnTo>
                <a:lnTo>
                  <a:pt x="45088" y="249738"/>
                </a:lnTo>
                <a:lnTo>
                  <a:pt x="51318" y="260545"/>
                </a:lnTo>
                <a:lnTo>
                  <a:pt x="57789" y="249613"/>
                </a:lnTo>
                <a:lnTo>
                  <a:pt x="59182" y="0"/>
                </a:lnTo>
                <a:close/>
              </a:path>
            </a:pathLst>
          </a:custGeom>
          <a:solidFill>
            <a:srgbClr val="497DBA"/>
          </a:solidFill>
        </p:spPr>
        <p:txBody>
          <a:bodyPr wrap="square" lIns="0" tIns="0" rIns="0" bIns="0" rtlCol="0"/>
          <a:lstStyle/>
          <a:p>
            <a:endParaRPr/>
          </a:p>
        </p:txBody>
      </p:sp>
      <p:sp>
        <p:nvSpPr>
          <p:cNvPr id="25" name="object 25"/>
          <p:cNvSpPr/>
          <p:nvPr/>
        </p:nvSpPr>
        <p:spPr>
          <a:xfrm>
            <a:off x="4448683" y="3214116"/>
            <a:ext cx="103505" cy="2214880"/>
          </a:xfrm>
          <a:custGeom>
            <a:avLst/>
            <a:gdLst/>
            <a:ahLst/>
            <a:cxnLst/>
            <a:rect l="l" t="t" r="r" b="b"/>
            <a:pathLst>
              <a:path w="103504" h="2214879">
                <a:moveTo>
                  <a:pt x="7112" y="2118487"/>
                </a:moveTo>
                <a:lnTo>
                  <a:pt x="1015" y="2122043"/>
                </a:lnTo>
                <a:lnTo>
                  <a:pt x="0" y="2125980"/>
                </a:lnTo>
                <a:lnTo>
                  <a:pt x="51688" y="2214626"/>
                </a:lnTo>
                <a:lnTo>
                  <a:pt x="59038" y="2202053"/>
                </a:lnTo>
                <a:lnTo>
                  <a:pt x="45338" y="2202053"/>
                </a:lnTo>
                <a:lnTo>
                  <a:pt x="45356" y="2178478"/>
                </a:lnTo>
                <a:lnTo>
                  <a:pt x="11049" y="2119503"/>
                </a:lnTo>
                <a:lnTo>
                  <a:pt x="7112" y="2118487"/>
                </a:lnTo>
                <a:close/>
              </a:path>
              <a:path w="103504" h="2214879">
                <a:moveTo>
                  <a:pt x="45356" y="2178478"/>
                </a:moveTo>
                <a:lnTo>
                  <a:pt x="45338" y="2202053"/>
                </a:lnTo>
                <a:lnTo>
                  <a:pt x="58038" y="2202053"/>
                </a:lnTo>
                <a:lnTo>
                  <a:pt x="58041" y="2198751"/>
                </a:lnTo>
                <a:lnTo>
                  <a:pt x="46227" y="2198751"/>
                </a:lnTo>
                <a:lnTo>
                  <a:pt x="51700" y="2189383"/>
                </a:lnTo>
                <a:lnTo>
                  <a:pt x="45356" y="2178478"/>
                </a:lnTo>
                <a:close/>
              </a:path>
              <a:path w="103504" h="2214879">
                <a:moveTo>
                  <a:pt x="96392" y="2118614"/>
                </a:moveTo>
                <a:lnTo>
                  <a:pt x="92455" y="2119630"/>
                </a:lnTo>
                <a:lnTo>
                  <a:pt x="58072" y="2178478"/>
                </a:lnTo>
                <a:lnTo>
                  <a:pt x="58038" y="2202053"/>
                </a:lnTo>
                <a:lnTo>
                  <a:pt x="59038" y="2202053"/>
                </a:lnTo>
                <a:lnTo>
                  <a:pt x="103504" y="2125980"/>
                </a:lnTo>
                <a:lnTo>
                  <a:pt x="102488" y="2122170"/>
                </a:lnTo>
                <a:lnTo>
                  <a:pt x="96392" y="2118614"/>
                </a:lnTo>
                <a:close/>
              </a:path>
              <a:path w="103504" h="2214879">
                <a:moveTo>
                  <a:pt x="51700" y="2189383"/>
                </a:moveTo>
                <a:lnTo>
                  <a:pt x="46227" y="2198751"/>
                </a:lnTo>
                <a:lnTo>
                  <a:pt x="57150" y="2198751"/>
                </a:lnTo>
                <a:lnTo>
                  <a:pt x="51700" y="2189383"/>
                </a:lnTo>
                <a:close/>
              </a:path>
              <a:path w="103504" h="2214879">
                <a:moveTo>
                  <a:pt x="58056" y="2178505"/>
                </a:moveTo>
                <a:lnTo>
                  <a:pt x="51700" y="2189383"/>
                </a:lnTo>
                <a:lnTo>
                  <a:pt x="57150" y="2198751"/>
                </a:lnTo>
                <a:lnTo>
                  <a:pt x="58041" y="2198751"/>
                </a:lnTo>
                <a:lnTo>
                  <a:pt x="58056" y="2178505"/>
                </a:lnTo>
                <a:close/>
              </a:path>
              <a:path w="103504" h="2214879">
                <a:moveTo>
                  <a:pt x="59689" y="0"/>
                </a:moveTo>
                <a:lnTo>
                  <a:pt x="46989" y="0"/>
                </a:lnTo>
                <a:lnTo>
                  <a:pt x="45401" y="2118487"/>
                </a:lnTo>
                <a:lnTo>
                  <a:pt x="45372" y="2178505"/>
                </a:lnTo>
                <a:lnTo>
                  <a:pt x="51700" y="2189383"/>
                </a:lnTo>
                <a:lnTo>
                  <a:pt x="58056" y="2178505"/>
                </a:lnTo>
                <a:lnTo>
                  <a:pt x="59689" y="0"/>
                </a:lnTo>
                <a:close/>
              </a:path>
            </a:pathLst>
          </a:custGeom>
          <a:solidFill>
            <a:srgbClr val="497DBA"/>
          </a:solidFill>
        </p:spPr>
        <p:txBody>
          <a:bodyPr wrap="square" lIns="0" tIns="0" rIns="0" bIns="0" rtlCol="0"/>
          <a:lstStyle/>
          <a:p>
            <a:endParaRPr/>
          </a:p>
        </p:txBody>
      </p:sp>
      <p:sp>
        <p:nvSpPr>
          <p:cNvPr id="26" name="object 26"/>
          <p:cNvSpPr/>
          <p:nvPr/>
        </p:nvSpPr>
        <p:spPr>
          <a:xfrm>
            <a:off x="1376807" y="3215639"/>
            <a:ext cx="103505" cy="285115"/>
          </a:xfrm>
          <a:custGeom>
            <a:avLst/>
            <a:gdLst/>
            <a:ahLst/>
            <a:cxnLst/>
            <a:rect l="l" t="t" r="r" b="b"/>
            <a:pathLst>
              <a:path w="103505" h="285114">
                <a:moveTo>
                  <a:pt x="7112" y="188722"/>
                </a:moveTo>
                <a:lnTo>
                  <a:pt x="4064" y="190373"/>
                </a:lnTo>
                <a:lnTo>
                  <a:pt x="1015" y="192150"/>
                </a:lnTo>
                <a:lnTo>
                  <a:pt x="0" y="196087"/>
                </a:lnTo>
                <a:lnTo>
                  <a:pt x="1778" y="199136"/>
                </a:lnTo>
                <a:lnTo>
                  <a:pt x="51181" y="284988"/>
                </a:lnTo>
                <a:lnTo>
                  <a:pt x="58608" y="272414"/>
                </a:lnTo>
                <a:lnTo>
                  <a:pt x="44958" y="272288"/>
                </a:lnTo>
                <a:lnTo>
                  <a:pt x="45027" y="259814"/>
                </a:lnTo>
                <a:lnTo>
                  <a:pt x="45034" y="248881"/>
                </a:lnTo>
                <a:lnTo>
                  <a:pt x="12700" y="192786"/>
                </a:lnTo>
                <a:lnTo>
                  <a:pt x="10921" y="189737"/>
                </a:lnTo>
                <a:lnTo>
                  <a:pt x="7112" y="188722"/>
                </a:lnTo>
                <a:close/>
              </a:path>
              <a:path w="103505" h="285114">
                <a:moveTo>
                  <a:pt x="45088" y="248975"/>
                </a:moveTo>
                <a:lnTo>
                  <a:pt x="44958" y="272288"/>
                </a:lnTo>
                <a:lnTo>
                  <a:pt x="57658" y="272414"/>
                </a:lnTo>
                <a:lnTo>
                  <a:pt x="57675" y="269239"/>
                </a:lnTo>
                <a:lnTo>
                  <a:pt x="45846" y="269113"/>
                </a:lnTo>
                <a:lnTo>
                  <a:pt x="51335" y="259814"/>
                </a:lnTo>
                <a:lnTo>
                  <a:pt x="45088" y="248975"/>
                </a:lnTo>
                <a:close/>
              </a:path>
              <a:path w="103505" h="285114">
                <a:moveTo>
                  <a:pt x="96393" y="189230"/>
                </a:moveTo>
                <a:lnTo>
                  <a:pt x="92456" y="190246"/>
                </a:lnTo>
                <a:lnTo>
                  <a:pt x="90678" y="193167"/>
                </a:lnTo>
                <a:lnTo>
                  <a:pt x="57789" y="248881"/>
                </a:lnTo>
                <a:lnTo>
                  <a:pt x="57658" y="272414"/>
                </a:lnTo>
                <a:lnTo>
                  <a:pt x="58608" y="272414"/>
                </a:lnTo>
                <a:lnTo>
                  <a:pt x="101600" y="199644"/>
                </a:lnTo>
                <a:lnTo>
                  <a:pt x="103378" y="196596"/>
                </a:lnTo>
                <a:lnTo>
                  <a:pt x="102362" y="192786"/>
                </a:lnTo>
                <a:lnTo>
                  <a:pt x="99314" y="191008"/>
                </a:lnTo>
                <a:lnTo>
                  <a:pt x="96393" y="189230"/>
                </a:lnTo>
                <a:close/>
              </a:path>
              <a:path w="103505" h="285114">
                <a:moveTo>
                  <a:pt x="51335" y="259814"/>
                </a:moveTo>
                <a:lnTo>
                  <a:pt x="45846" y="269113"/>
                </a:lnTo>
                <a:lnTo>
                  <a:pt x="56768" y="269239"/>
                </a:lnTo>
                <a:lnTo>
                  <a:pt x="51335" y="259814"/>
                </a:lnTo>
                <a:close/>
              </a:path>
              <a:path w="103505" h="285114">
                <a:moveTo>
                  <a:pt x="57789" y="248881"/>
                </a:moveTo>
                <a:lnTo>
                  <a:pt x="51335" y="259814"/>
                </a:lnTo>
                <a:lnTo>
                  <a:pt x="56768" y="269239"/>
                </a:lnTo>
                <a:lnTo>
                  <a:pt x="57675" y="269239"/>
                </a:lnTo>
                <a:lnTo>
                  <a:pt x="57789" y="248881"/>
                </a:lnTo>
                <a:close/>
              </a:path>
              <a:path w="103505" h="285114">
                <a:moveTo>
                  <a:pt x="59181" y="0"/>
                </a:moveTo>
                <a:lnTo>
                  <a:pt x="46481" y="0"/>
                </a:lnTo>
                <a:lnTo>
                  <a:pt x="45088" y="248975"/>
                </a:lnTo>
                <a:lnTo>
                  <a:pt x="51335" y="259814"/>
                </a:lnTo>
                <a:lnTo>
                  <a:pt x="57789" y="248881"/>
                </a:lnTo>
                <a:lnTo>
                  <a:pt x="59181" y="0"/>
                </a:lnTo>
                <a:close/>
              </a:path>
            </a:pathLst>
          </a:custGeom>
          <a:solidFill>
            <a:srgbClr val="497DBA"/>
          </a:solidFill>
        </p:spPr>
        <p:txBody>
          <a:bodyPr wrap="square" lIns="0" tIns="0" rIns="0" bIns="0" rtlCol="0"/>
          <a:lstStyle/>
          <a:p>
            <a:endParaRPr/>
          </a:p>
        </p:txBody>
      </p:sp>
      <p:sp>
        <p:nvSpPr>
          <p:cNvPr id="27" name="object 27"/>
          <p:cNvSpPr/>
          <p:nvPr/>
        </p:nvSpPr>
        <p:spPr>
          <a:xfrm>
            <a:off x="5644134" y="3858005"/>
            <a:ext cx="1714500" cy="1143000"/>
          </a:xfrm>
          <a:custGeom>
            <a:avLst/>
            <a:gdLst/>
            <a:ahLst/>
            <a:cxnLst/>
            <a:rect l="l" t="t" r="r" b="b"/>
            <a:pathLst>
              <a:path w="1714500" h="1143000">
                <a:moveTo>
                  <a:pt x="1523999" y="0"/>
                </a:moveTo>
                <a:lnTo>
                  <a:pt x="190500" y="0"/>
                </a:lnTo>
                <a:lnTo>
                  <a:pt x="146837" y="5034"/>
                </a:lnTo>
                <a:lnTo>
                  <a:pt x="106746" y="19372"/>
                </a:lnTo>
                <a:lnTo>
                  <a:pt x="71374" y="41867"/>
                </a:lnTo>
                <a:lnTo>
                  <a:pt x="41867" y="71374"/>
                </a:lnTo>
                <a:lnTo>
                  <a:pt x="19372" y="106746"/>
                </a:lnTo>
                <a:lnTo>
                  <a:pt x="5034" y="146837"/>
                </a:lnTo>
                <a:lnTo>
                  <a:pt x="0" y="190500"/>
                </a:lnTo>
                <a:lnTo>
                  <a:pt x="0" y="952500"/>
                </a:lnTo>
                <a:lnTo>
                  <a:pt x="5034" y="996162"/>
                </a:lnTo>
                <a:lnTo>
                  <a:pt x="19372" y="1036253"/>
                </a:lnTo>
                <a:lnTo>
                  <a:pt x="41867" y="1071625"/>
                </a:lnTo>
                <a:lnTo>
                  <a:pt x="71374" y="1101132"/>
                </a:lnTo>
                <a:lnTo>
                  <a:pt x="106746" y="1123627"/>
                </a:lnTo>
                <a:lnTo>
                  <a:pt x="146837" y="1137965"/>
                </a:lnTo>
                <a:lnTo>
                  <a:pt x="190500" y="1143000"/>
                </a:lnTo>
                <a:lnTo>
                  <a:pt x="1523999" y="1143000"/>
                </a:lnTo>
                <a:lnTo>
                  <a:pt x="1567662" y="1137965"/>
                </a:lnTo>
                <a:lnTo>
                  <a:pt x="1607753" y="1123627"/>
                </a:lnTo>
                <a:lnTo>
                  <a:pt x="1643125" y="1101132"/>
                </a:lnTo>
                <a:lnTo>
                  <a:pt x="1672632" y="1071625"/>
                </a:lnTo>
                <a:lnTo>
                  <a:pt x="1695127" y="1036253"/>
                </a:lnTo>
                <a:lnTo>
                  <a:pt x="1709465" y="996162"/>
                </a:lnTo>
                <a:lnTo>
                  <a:pt x="1714499" y="952500"/>
                </a:lnTo>
                <a:lnTo>
                  <a:pt x="1714499" y="190500"/>
                </a:lnTo>
                <a:lnTo>
                  <a:pt x="1709465" y="146837"/>
                </a:lnTo>
                <a:lnTo>
                  <a:pt x="1695127" y="106746"/>
                </a:lnTo>
                <a:lnTo>
                  <a:pt x="1672632" y="71374"/>
                </a:lnTo>
                <a:lnTo>
                  <a:pt x="1643125" y="41867"/>
                </a:lnTo>
                <a:lnTo>
                  <a:pt x="1607753" y="19372"/>
                </a:lnTo>
                <a:lnTo>
                  <a:pt x="1567662" y="5034"/>
                </a:lnTo>
                <a:lnTo>
                  <a:pt x="1523999" y="0"/>
                </a:lnTo>
                <a:close/>
              </a:path>
            </a:pathLst>
          </a:custGeom>
          <a:solidFill>
            <a:srgbClr val="4F81BC"/>
          </a:solidFill>
        </p:spPr>
        <p:txBody>
          <a:bodyPr wrap="square" lIns="0" tIns="0" rIns="0" bIns="0" rtlCol="0"/>
          <a:lstStyle/>
          <a:p>
            <a:endParaRPr/>
          </a:p>
        </p:txBody>
      </p:sp>
      <p:sp>
        <p:nvSpPr>
          <p:cNvPr id="28" name="object 28"/>
          <p:cNvSpPr/>
          <p:nvPr/>
        </p:nvSpPr>
        <p:spPr>
          <a:xfrm>
            <a:off x="5644134" y="3858005"/>
            <a:ext cx="1714500" cy="1143000"/>
          </a:xfrm>
          <a:custGeom>
            <a:avLst/>
            <a:gdLst/>
            <a:ahLst/>
            <a:cxnLst/>
            <a:rect l="l" t="t" r="r" b="b"/>
            <a:pathLst>
              <a:path w="1714500" h="1143000">
                <a:moveTo>
                  <a:pt x="0" y="190500"/>
                </a:moveTo>
                <a:lnTo>
                  <a:pt x="5034" y="146837"/>
                </a:lnTo>
                <a:lnTo>
                  <a:pt x="19372" y="106746"/>
                </a:lnTo>
                <a:lnTo>
                  <a:pt x="41867" y="71374"/>
                </a:lnTo>
                <a:lnTo>
                  <a:pt x="71374" y="41867"/>
                </a:lnTo>
                <a:lnTo>
                  <a:pt x="106746" y="19372"/>
                </a:lnTo>
                <a:lnTo>
                  <a:pt x="146837" y="5034"/>
                </a:lnTo>
                <a:lnTo>
                  <a:pt x="190500" y="0"/>
                </a:lnTo>
                <a:lnTo>
                  <a:pt x="1523999" y="0"/>
                </a:lnTo>
                <a:lnTo>
                  <a:pt x="1567662" y="5034"/>
                </a:lnTo>
                <a:lnTo>
                  <a:pt x="1607753" y="19372"/>
                </a:lnTo>
                <a:lnTo>
                  <a:pt x="1643125" y="41867"/>
                </a:lnTo>
                <a:lnTo>
                  <a:pt x="1672632" y="71374"/>
                </a:lnTo>
                <a:lnTo>
                  <a:pt x="1695127" y="106746"/>
                </a:lnTo>
                <a:lnTo>
                  <a:pt x="1709465" y="146837"/>
                </a:lnTo>
                <a:lnTo>
                  <a:pt x="1714499" y="190500"/>
                </a:lnTo>
                <a:lnTo>
                  <a:pt x="1714499" y="952500"/>
                </a:lnTo>
                <a:lnTo>
                  <a:pt x="1709465" y="996162"/>
                </a:lnTo>
                <a:lnTo>
                  <a:pt x="1695127" y="1036253"/>
                </a:lnTo>
                <a:lnTo>
                  <a:pt x="1672632" y="1071625"/>
                </a:lnTo>
                <a:lnTo>
                  <a:pt x="1643125" y="1101132"/>
                </a:lnTo>
                <a:lnTo>
                  <a:pt x="1607753" y="1123627"/>
                </a:lnTo>
                <a:lnTo>
                  <a:pt x="1567662" y="1137965"/>
                </a:lnTo>
                <a:lnTo>
                  <a:pt x="1523999" y="1143000"/>
                </a:lnTo>
                <a:lnTo>
                  <a:pt x="190500" y="1143000"/>
                </a:lnTo>
                <a:lnTo>
                  <a:pt x="146837" y="1137965"/>
                </a:lnTo>
                <a:lnTo>
                  <a:pt x="106746" y="1123627"/>
                </a:lnTo>
                <a:lnTo>
                  <a:pt x="71374" y="1101132"/>
                </a:lnTo>
                <a:lnTo>
                  <a:pt x="41867" y="1071625"/>
                </a:lnTo>
                <a:lnTo>
                  <a:pt x="19372" y="1036253"/>
                </a:lnTo>
                <a:lnTo>
                  <a:pt x="5034" y="996162"/>
                </a:lnTo>
                <a:lnTo>
                  <a:pt x="0" y="952500"/>
                </a:lnTo>
                <a:lnTo>
                  <a:pt x="0" y="190500"/>
                </a:lnTo>
                <a:close/>
              </a:path>
            </a:pathLst>
          </a:custGeom>
          <a:ln w="25908">
            <a:solidFill>
              <a:srgbClr val="385D89"/>
            </a:solidFill>
          </a:ln>
        </p:spPr>
        <p:txBody>
          <a:bodyPr wrap="square" lIns="0" tIns="0" rIns="0" bIns="0" rtlCol="0"/>
          <a:lstStyle/>
          <a:p>
            <a:endParaRPr/>
          </a:p>
        </p:txBody>
      </p:sp>
      <p:sp>
        <p:nvSpPr>
          <p:cNvPr id="29" name="object 29"/>
          <p:cNvSpPr txBox="1"/>
          <p:nvPr/>
        </p:nvSpPr>
        <p:spPr>
          <a:xfrm>
            <a:off x="5808345" y="3897629"/>
            <a:ext cx="1386840" cy="1031240"/>
          </a:xfrm>
          <a:prstGeom prst="rect">
            <a:avLst/>
          </a:prstGeom>
        </p:spPr>
        <p:txBody>
          <a:bodyPr vert="horz" wrap="square" lIns="0" tIns="12065" rIns="0" bIns="0" rtlCol="0">
            <a:spAutoFit/>
          </a:bodyPr>
          <a:lstStyle/>
          <a:p>
            <a:pPr marL="12700" marR="5080" algn="ctr">
              <a:lnSpc>
                <a:spcPct val="100000"/>
              </a:lnSpc>
              <a:spcBef>
                <a:spcPts val="95"/>
              </a:spcBef>
            </a:pPr>
            <a:r>
              <a:rPr sz="2200" b="1" spc="-10" dirty="0">
                <a:solidFill>
                  <a:srgbClr val="FFFFFF"/>
                </a:solidFill>
                <a:latin typeface="Calibri"/>
                <a:cs typeface="Calibri"/>
              </a:rPr>
              <a:t>Meeting </a:t>
            </a:r>
            <a:r>
              <a:rPr sz="2200" b="1" spc="-5" dirty="0">
                <a:solidFill>
                  <a:srgbClr val="FFFFFF"/>
                </a:solidFill>
                <a:latin typeface="Calibri"/>
                <a:cs typeface="Calibri"/>
              </a:rPr>
              <a:t>of  </a:t>
            </a:r>
            <a:r>
              <a:rPr sz="2200" b="1" spc="-15" dirty="0">
                <a:solidFill>
                  <a:srgbClr val="FFFFFF"/>
                </a:solidFill>
                <a:latin typeface="Calibri"/>
                <a:cs typeface="Calibri"/>
              </a:rPr>
              <a:t>debenture</a:t>
            </a:r>
            <a:r>
              <a:rPr sz="2200" b="1" spc="-25" dirty="0">
                <a:solidFill>
                  <a:srgbClr val="FFFFFF"/>
                </a:solidFill>
                <a:latin typeface="Calibri"/>
                <a:cs typeface="Calibri"/>
              </a:rPr>
              <a:t> </a:t>
            </a:r>
            <a:r>
              <a:rPr sz="2200" b="1" spc="-5" dirty="0">
                <a:solidFill>
                  <a:srgbClr val="FFFFFF"/>
                </a:solidFill>
                <a:latin typeface="Calibri"/>
                <a:cs typeface="Calibri"/>
              </a:rPr>
              <a:t>-  </a:t>
            </a:r>
            <a:r>
              <a:rPr sz="2200" b="1" spc="-10" dirty="0">
                <a:solidFill>
                  <a:srgbClr val="FFFFFF"/>
                </a:solidFill>
                <a:latin typeface="Calibri"/>
                <a:cs typeface="Calibri"/>
              </a:rPr>
              <a:t>holders</a:t>
            </a:r>
            <a:endParaRPr sz="2200">
              <a:latin typeface="Calibri"/>
              <a:cs typeface="Calibri"/>
            </a:endParaRPr>
          </a:p>
        </p:txBody>
      </p:sp>
      <p:sp>
        <p:nvSpPr>
          <p:cNvPr id="30" name="object 30"/>
          <p:cNvSpPr/>
          <p:nvPr/>
        </p:nvSpPr>
        <p:spPr>
          <a:xfrm>
            <a:off x="1858517" y="3929634"/>
            <a:ext cx="1714500" cy="1286510"/>
          </a:xfrm>
          <a:custGeom>
            <a:avLst/>
            <a:gdLst/>
            <a:ahLst/>
            <a:cxnLst/>
            <a:rect l="l" t="t" r="r" b="b"/>
            <a:pathLst>
              <a:path w="1714500" h="1286510">
                <a:moveTo>
                  <a:pt x="1500123" y="0"/>
                </a:moveTo>
                <a:lnTo>
                  <a:pt x="214375" y="0"/>
                </a:lnTo>
                <a:lnTo>
                  <a:pt x="165231" y="5663"/>
                </a:lnTo>
                <a:lnTo>
                  <a:pt x="120113" y="21795"/>
                </a:lnTo>
                <a:lnTo>
                  <a:pt x="80308" y="47106"/>
                </a:lnTo>
                <a:lnTo>
                  <a:pt x="47106" y="80308"/>
                </a:lnTo>
                <a:lnTo>
                  <a:pt x="21795" y="120113"/>
                </a:lnTo>
                <a:lnTo>
                  <a:pt x="5663" y="165231"/>
                </a:lnTo>
                <a:lnTo>
                  <a:pt x="0" y="214376"/>
                </a:lnTo>
                <a:lnTo>
                  <a:pt x="0" y="1071880"/>
                </a:lnTo>
                <a:lnTo>
                  <a:pt x="5663" y="1121024"/>
                </a:lnTo>
                <a:lnTo>
                  <a:pt x="21795" y="1166142"/>
                </a:lnTo>
                <a:lnTo>
                  <a:pt x="47106" y="1205947"/>
                </a:lnTo>
                <a:lnTo>
                  <a:pt x="80308" y="1239149"/>
                </a:lnTo>
                <a:lnTo>
                  <a:pt x="120113" y="1264460"/>
                </a:lnTo>
                <a:lnTo>
                  <a:pt x="165231" y="1280592"/>
                </a:lnTo>
                <a:lnTo>
                  <a:pt x="214375" y="1286256"/>
                </a:lnTo>
                <a:lnTo>
                  <a:pt x="1500123" y="1286256"/>
                </a:lnTo>
                <a:lnTo>
                  <a:pt x="1549268" y="1280592"/>
                </a:lnTo>
                <a:lnTo>
                  <a:pt x="1594386" y="1264460"/>
                </a:lnTo>
                <a:lnTo>
                  <a:pt x="1634191" y="1239149"/>
                </a:lnTo>
                <a:lnTo>
                  <a:pt x="1667393" y="1205947"/>
                </a:lnTo>
                <a:lnTo>
                  <a:pt x="1692704" y="1166142"/>
                </a:lnTo>
                <a:lnTo>
                  <a:pt x="1708836" y="1121024"/>
                </a:lnTo>
                <a:lnTo>
                  <a:pt x="1714499" y="1071880"/>
                </a:lnTo>
                <a:lnTo>
                  <a:pt x="1714499" y="214376"/>
                </a:lnTo>
                <a:lnTo>
                  <a:pt x="1708836" y="165231"/>
                </a:lnTo>
                <a:lnTo>
                  <a:pt x="1692704" y="120113"/>
                </a:lnTo>
                <a:lnTo>
                  <a:pt x="1667393" y="80308"/>
                </a:lnTo>
                <a:lnTo>
                  <a:pt x="1634191" y="47106"/>
                </a:lnTo>
                <a:lnTo>
                  <a:pt x="1594386" y="21795"/>
                </a:lnTo>
                <a:lnTo>
                  <a:pt x="1549268" y="5663"/>
                </a:lnTo>
                <a:lnTo>
                  <a:pt x="1500123" y="0"/>
                </a:lnTo>
                <a:close/>
              </a:path>
            </a:pathLst>
          </a:custGeom>
          <a:solidFill>
            <a:srgbClr val="4F81BC"/>
          </a:solidFill>
        </p:spPr>
        <p:txBody>
          <a:bodyPr wrap="square" lIns="0" tIns="0" rIns="0" bIns="0" rtlCol="0"/>
          <a:lstStyle/>
          <a:p>
            <a:endParaRPr/>
          </a:p>
        </p:txBody>
      </p:sp>
      <p:sp>
        <p:nvSpPr>
          <p:cNvPr id="31" name="object 31"/>
          <p:cNvSpPr/>
          <p:nvPr/>
        </p:nvSpPr>
        <p:spPr>
          <a:xfrm>
            <a:off x="1858517" y="3929634"/>
            <a:ext cx="1714500" cy="1286510"/>
          </a:xfrm>
          <a:custGeom>
            <a:avLst/>
            <a:gdLst/>
            <a:ahLst/>
            <a:cxnLst/>
            <a:rect l="l" t="t" r="r" b="b"/>
            <a:pathLst>
              <a:path w="1714500" h="1286510">
                <a:moveTo>
                  <a:pt x="0" y="214376"/>
                </a:moveTo>
                <a:lnTo>
                  <a:pt x="5663" y="165231"/>
                </a:lnTo>
                <a:lnTo>
                  <a:pt x="21795" y="120113"/>
                </a:lnTo>
                <a:lnTo>
                  <a:pt x="47106" y="80308"/>
                </a:lnTo>
                <a:lnTo>
                  <a:pt x="80308" y="47106"/>
                </a:lnTo>
                <a:lnTo>
                  <a:pt x="120113" y="21795"/>
                </a:lnTo>
                <a:lnTo>
                  <a:pt x="165231" y="5663"/>
                </a:lnTo>
                <a:lnTo>
                  <a:pt x="214375" y="0"/>
                </a:lnTo>
                <a:lnTo>
                  <a:pt x="1500123" y="0"/>
                </a:lnTo>
                <a:lnTo>
                  <a:pt x="1549268" y="5663"/>
                </a:lnTo>
                <a:lnTo>
                  <a:pt x="1594386" y="21795"/>
                </a:lnTo>
                <a:lnTo>
                  <a:pt x="1634191" y="47106"/>
                </a:lnTo>
                <a:lnTo>
                  <a:pt x="1667393" y="80308"/>
                </a:lnTo>
                <a:lnTo>
                  <a:pt x="1692704" y="120113"/>
                </a:lnTo>
                <a:lnTo>
                  <a:pt x="1708836" y="165231"/>
                </a:lnTo>
                <a:lnTo>
                  <a:pt x="1714499" y="214376"/>
                </a:lnTo>
                <a:lnTo>
                  <a:pt x="1714499" y="1071880"/>
                </a:lnTo>
                <a:lnTo>
                  <a:pt x="1708836" y="1121024"/>
                </a:lnTo>
                <a:lnTo>
                  <a:pt x="1692704" y="1166142"/>
                </a:lnTo>
                <a:lnTo>
                  <a:pt x="1667393" y="1205947"/>
                </a:lnTo>
                <a:lnTo>
                  <a:pt x="1634191" y="1239149"/>
                </a:lnTo>
                <a:lnTo>
                  <a:pt x="1594386" y="1264460"/>
                </a:lnTo>
                <a:lnTo>
                  <a:pt x="1549268" y="1280592"/>
                </a:lnTo>
                <a:lnTo>
                  <a:pt x="1500123" y="1286256"/>
                </a:lnTo>
                <a:lnTo>
                  <a:pt x="214375" y="1286256"/>
                </a:lnTo>
                <a:lnTo>
                  <a:pt x="165231" y="1280592"/>
                </a:lnTo>
                <a:lnTo>
                  <a:pt x="120113" y="1264460"/>
                </a:lnTo>
                <a:lnTo>
                  <a:pt x="80308" y="1239149"/>
                </a:lnTo>
                <a:lnTo>
                  <a:pt x="47106" y="1205947"/>
                </a:lnTo>
                <a:lnTo>
                  <a:pt x="21795" y="1166142"/>
                </a:lnTo>
                <a:lnTo>
                  <a:pt x="5663" y="1121024"/>
                </a:lnTo>
                <a:lnTo>
                  <a:pt x="0" y="1071880"/>
                </a:lnTo>
                <a:lnTo>
                  <a:pt x="0" y="214376"/>
                </a:lnTo>
                <a:close/>
              </a:path>
            </a:pathLst>
          </a:custGeom>
          <a:ln w="25908">
            <a:solidFill>
              <a:srgbClr val="385D89"/>
            </a:solidFill>
          </a:ln>
        </p:spPr>
        <p:txBody>
          <a:bodyPr wrap="square" lIns="0" tIns="0" rIns="0" bIns="0" rtlCol="0"/>
          <a:lstStyle/>
          <a:p>
            <a:endParaRPr/>
          </a:p>
        </p:txBody>
      </p:sp>
      <p:sp>
        <p:nvSpPr>
          <p:cNvPr id="32" name="object 32"/>
          <p:cNvSpPr txBox="1"/>
          <p:nvPr/>
        </p:nvSpPr>
        <p:spPr>
          <a:xfrm>
            <a:off x="2051685" y="3996308"/>
            <a:ext cx="1325245" cy="1122680"/>
          </a:xfrm>
          <a:prstGeom prst="rect">
            <a:avLst/>
          </a:prstGeom>
        </p:spPr>
        <p:txBody>
          <a:bodyPr vert="horz" wrap="square" lIns="0" tIns="12700" rIns="0" bIns="0" rtlCol="0">
            <a:spAutoFit/>
          </a:bodyPr>
          <a:lstStyle/>
          <a:p>
            <a:pPr marL="12700" marR="5080" indent="1905" algn="ctr">
              <a:lnSpc>
                <a:spcPct val="100000"/>
              </a:lnSpc>
              <a:spcBef>
                <a:spcPts val="100"/>
              </a:spcBef>
            </a:pPr>
            <a:r>
              <a:rPr sz="1800" b="1" spc="-5" dirty="0">
                <a:solidFill>
                  <a:srgbClr val="FFFFFF"/>
                </a:solidFill>
                <a:latin typeface="Calibri"/>
                <a:cs typeface="Calibri"/>
              </a:rPr>
              <a:t>Meetings </a:t>
            </a:r>
            <a:r>
              <a:rPr sz="1800" b="1" dirty="0">
                <a:solidFill>
                  <a:srgbClr val="FFFFFF"/>
                </a:solidFill>
                <a:latin typeface="Calibri"/>
                <a:cs typeface="Calibri"/>
              </a:rPr>
              <a:t>of  Sub    </a:t>
            </a:r>
            <a:r>
              <a:rPr sz="1800" b="1" spc="-10" dirty="0">
                <a:solidFill>
                  <a:srgbClr val="FFFFFF"/>
                </a:solidFill>
                <a:latin typeface="Calibri"/>
                <a:cs typeface="Calibri"/>
              </a:rPr>
              <a:t>Committee</a:t>
            </a:r>
            <a:r>
              <a:rPr sz="1800" b="1" spc="-105" dirty="0">
                <a:solidFill>
                  <a:srgbClr val="FFFFFF"/>
                </a:solidFill>
                <a:latin typeface="Calibri"/>
                <a:cs typeface="Calibri"/>
              </a:rPr>
              <a:t> </a:t>
            </a:r>
            <a:r>
              <a:rPr sz="1800" b="1" dirty="0">
                <a:solidFill>
                  <a:srgbClr val="FFFFFF"/>
                </a:solidFill>
                <a:latin typeface="Calibri"/>
                <a:cs typeface="Calibri"/>
              </a:rPr>
              <a:t>of  </a:t>
            </a:r>
            <a:r>
              <a:rPr sz="1800" b="1" spc="-10" dirty="0">
                <a:solidFill>
                  <a:srgbClr val="FFFFFF"/>
                </a:solidFill>
                <a:latin typeface="Calibri"/>
                <a:cs typeface="Calibri"/>
              </a:rPr>
              <a:t>Directors</a:t>
            </a:r>
            <a:endParaRPr sz="1800">
              <a:latin typeface="Calibri"/>
              <a:cs typeface="Calibri"/>
            </a:endParaRPr>
          </a:p>
        </p:txBody>
      </p:sp>
      <p:sp>
        <p:nvSpPr>
          <p:cNvPr id="33" name="object 33"/>
          <p:cNvSpPr/>
          <p:nvPr/>
        </p:nvSpPr>
        <p:spPr>
          <a:xfrm>
            <a:off x="72389" y="3929634"/>
            <a:ext cx="1428115" cy="786765"/>
          </a:xfrm>
          <a:custGeom>
            <a:avLst/>
            <a:gdLst/>
            <a:ahLst/>
            <a:cxnLst/>
            <a:rect l="l" t="t" r="r" b="b"/>
            <a:pathLst>
              <a:path w="1428115" h="786764">
                <a:moveTo>
                  <a:pt x="1296923" y="0"/>
                </a:moveTo>
                <a:lnTo>
                  <a:pt x="131064" y="0"/>
                </a:lnTo>
                <a:lnTo>
                  <a:pt x="80045" y="10298"/>
                </a:lnTo>
                <a:lnTo>
                  <a:pt x="38385" y="38385"/>
                </a:lnTo>
                <a:lnTo>
                  <a:pt x="10298" y="80045"/>
                </a:lnTo>
                <a:lnTo>
                  <a:pt x="0" y="131064"/>
                </a:lnTo>
                <a:lnTo>
                  <a:pt x="0" y="655320"/>
                </a:lnTo>
                <a:lnTo>
                  <a:pt x="10298" y="706338"/>
                </a:lnTo>
                <a:lnTo>
                  <a:pt x="38385" y="747998"/>
                </a:lnTo>
                <a:lnTo>
                  <a:pt x="80045" y="776085"/>
                </a:lnTo>
                <a:lnTo>
                  <a:pt x="131064" y="786384"/>
                </a:lnTo>
                <a:lnTo>
                  <a:pt x="1296923" y="786384"/>
                </a:lnTo>
                <a:lnTo>
                  <a:pt x="1347942" y="776085"/>
                </a:lnTo>
                <a:lnTo>
                  <a:pt x="1389602" y="747998"/>
                </a:lnTo>
                <a:lnTo>
                  <a:pt x="1417689" y="706338"/>
                </a:lnTo>
                <a:lnTo>
                  <a:pt x="1427988" y="655320"/>
                </a:lnTo>
                <a:lnTo>
                  <a:pt x="1427988" y="131064"/>
                </a:lnTo>
                <a:lnTo>
                  <a:pt x="1417689" y="80045"/>
                </a:lnTo>
                <a:lnTo>
                  <a:pt x="1389602" y="38385"/>
                </a:lnTo>
                <a:lnTo>
                  <a:pt x="1347942" y="10298"/>
                </a:lnTo>
                <a:lnTo>
                  <a:pt x="1296923" y="0"/>
                </a:lnTo>
                <a:close/>
              </a:path>
            </a:pathLst>
          </a:custGeom>
          <a:solidFill>
            <a:srgbClr val="4F81BC"/>
          </a:solidFill>
        </p:spPr>
        <p:txBody>
          <a:bodyPr wrap="square" lIns="0" tIns="0" rIns="0" bIns="0" rtlCol="0"/>
          <a:lstStyle/>
          <a:p>
            <a:endParaRPr/>
          </a:p>
        </p:txBody>
      </p:sp>
      <p:sp>
        <p:nvSpPr>
          <p:cNvPr id="34" name="object 34"/>
          <p:cNvSpPr/>
          <p:nvPr/>
        </p:nvSpPr>
        <p:spPr>
          <a:xfrm>
            <a:off x="72389" y="3929634"/>
            <a:ext cx="1428115" cy="786765"/>
          </a:xfrm>
          <a:custGeom>
            <a:avLst/>
            <a:gdLst/>
            <a:ahLst/>
            <a:cxnLst/>
            <a:rect l="l" t="t" r="r" b="b"/>
            <a:pathLst>
              <a:path w="1428115" h="786764">
                <a:moveTo>
                  <a:pt x="0" y="131064"/>
                </a:moveTo>
                <a:lnTo>
                  <a:pt x="10298" y="80045"/>
                </a:lnTo>
                <a:lnTo>
                  <a:pt x="38385" y="38385"/>
                </a:lnTo>
                <a:lnTo>
                  <a:pt x="80045" y="10298"/>
                </a:lnTo>
                <a:lnTo>
                  <a:pt x="131064" y="0"/>
                </a:lnTo>
                <a:lnTo>
                  <a:pt x="1296923" y="0"/>
                </a:lnTo>
                <a:lnTo>
                  <a:pt x="1347942" y="10298"/>
                </a:lnTo>
                <a:lnTo>
                  <a:pt x="1389602" y="38385"/>
                </a:lnTo>
                <a:lnTo>
                  <a:pt x="1417689" y="80045"/>
                </a:lnTo>
                <a:lnTo>
                  <a:pt x="1427988" y="131064"/>
                </a:lnTo>
                <a:lnTo>
                  <a:pt x="1427988" y="655320"/>
                </a:lnTo>
                <a:lnTo>
                  <a:pt x="1417689" y="706338"/>
                </a:lnTo>
                <a:lnTo>
                  <a:pt x="1389602" y="747998"/>
                </a:lnTo>
                <a:lnTo>
                  <a:pt x="1347942" y="776085"/>
                </a:lnTo>
                <a:lnTo>
                  <a:pt x="1296923" y="786384"/>
                </a:lnTo>
                <a:lnTo>
                  <a:pt x="131064" y="786384"/>
                </a:lnTo>
                <a:lnTo>
                  <a:pt x="80045" y="776085"/>
                </a:lnTo>
                <a:lnTo>
                  <a:pt x="38385" y="747998"/>
                </a:lnTo>
                <a:lnTo>
                  <a:pt x="10298" y="706338"/>
                </a:lnTo>
                <a:lnTo>
                  <a:pt x="0" y="655320"/>
                </a:lnTo>
                <a:lnTo>
                  <a:pt x="0" y="131064"/>
                </a:lnTo>
                <a:close/>
              </a:path>
            </a:pathLst>
          </a:custGeom>
          <a:ln w="25907">
            <a:solidFill>
              <a:srgbClr val="385D89"/>
            </a:solidFill>
          </a:ln>
        </p:spPr>
        <p:txBody>
          <a:bodyPr wrap="square" lIns="0" tIns="0" rIns="0" bIns="0" rtlCol="0"/>
          <a:lstStyle/>
          <a:p>
            <a:endParaRPr/>
          </a:p>
        </p:txBody>
      </p:sp>
      <p:sp>
        <p:nvSpPr>
          <p:cNvPr id="35" name="object 35"/>
          <p:cNvSpPr txBox="1"/>
          <p:nvPr/>
        </p:nvSpPr>
        <p:spPr>
          <a:xfrm>
            <a:off x="288137" y="3957650"/>
            <a:ext cx="995044" cy="695960"/>
          </a:xfrm>
          <a:prstGeom prst="rect">
            <a:avLst/>
          </a:prstGeom>
        </p:spPr>
        <p:txBody>
          <a:bodyPr vert="horz" wrap="square" lIns="0" tIns="12065" rIns="0" bIns="0" rtlCol="0">
            <a:spAutoFit/>
          </a:bodyPr>
          <a:lstStyle/>
          <a:p>
            <a:pPr algn="ctr">
              <a:lnSpc>
                <a:spcPct val="100000"/>
              </a:lnSpc>
              <a:spcBef>
                <a:spcPts val="95"/>
              </a:spcBef>
            </a:pPr>
            <a:r>
              <a:rPr sz="2200" b="1" spc="-10" dirty="0">
                <a:solidFill>
                  <a:srgbClr val="FFFFFF"/>
                </a:solidFill>
                <a:latin typeface="Calibri"/>
                <a:cs typeface="Calibri"/>
              </a:rPr>
              <a:t>Board</a:t>
            </a:r>
            <a:endParaRPr sz="2200">
              <a:latin typeface="Calibri"/>
              <a:cs typeface="Calibri"/>
            </a:endParaRPr>
          </a:p>
          <a:p>
            <a:pPr algn="ctr">
              <a:lnSpc>
                <a:spcPct val="100000"/>
              </a:lnSpc>
              <a:spcBef>
                <a:spcPts val="5"/>
              </a:spcBef>
            </a:pPr>
            <a:r>
              <a:rPr sz="2200" b="1" spc="-10" dirty="0">
                <a:solidFill>
                  <a:srgbClr val="FFFFFF"/>
                </a:solidFill>
                <a:latin typeface="Calibri"/>
                <a:cs typeface="Calibri"/>
              </a:rPr>
              <a:t>Me</a:t>
            </a:r>
            <a:r>
              <a:rPr sz="2200" b="1" spc="-20" dirty="0">
                <a:solidFill>
                  <a:srgbClr val="FFFFFF"/>
                </a:solidFill>
                <a:latin typeface="Calibri"/>
                <a:cs typeface="Calibri"/>
              </a:rPr>
              <a:t>e</a:t>
            </a:r>
            <a:r>
              <a:rPr sz="2200" b="1" spc="-5" dirty="0">
                <a:solidFill>
                  <a:srgbClr val="FFFFFF"/>
                </a:solidFill>
                <a:latin typeface="Calibri"/>
                <a:cs typeface="Calibri"/>
              </a:rPr>
              <a:t>ti</a:t>
            </a:r>
            <a:r>
              <a:rPr sz="2200" b="1" spc="-15" dirty="0">
                <a:solidFill>
                  <a:srgbClr val="FFFFFF"/>
                </a:solidFill>
                <a:latin typeface="Calibri"/>
                <a:cs typeface="Calibri"/>
              </a:rPr>
              <a:t>n</a:t>
            </a:r>
            <a:r>
              <a:rPr sz="2200" b="1" spc="-5" dirty="0">
                <a:solidFill>
                  <a:srgbClr val="FFFFFF"/>
                </a:solidFill>
                <a:latin typeface="Calibri"/>
                <a:cs typeface="Calibri"/>
              </a:rPr>
              <a:t>g</a:t>
            </a:r>
            <a:endParaRPr sz="2200">
              <a:latin typeface="Calibri"/>
              <a:cs typeface="Calibri"/>
            </a:endParaRPr>
          </a:p>
        </p:txBody>
      </p:sp>
      <p:sp>
        <p:nvSpPr>
          <p:cNvPr id="36" name="object 36"/>
          <p:cNvSpPr/>
          <p:nvPr/>
        </p:nvSpPr>
        <p:spPr>
          <a:xfrm>
            <a:off x="7733538" y="3214116"/>
            <a:ext cx="103377" cy="214375"/>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6643116" y="3499103"/>
            <a:ext cx="2072005" cy="1905"/>
          </a:xfrm>
          <a:custGeom>
            <a:avLst/>
            <a:gdLst/>
            <a:ahLst/>
            <a:cxnLst/>
            <a:rect l="l" t="t" r="r" b="b"/>
            <a:pathLst>
              <a:path w="2072004" h="1904">
                <a:moveTo>
                  <a:pt x="0" y="0"/>
                </a:moveTo>
                <a:lnTo>
                  <a:pt x="2071751" y="1650"/>
                </a:lnTo>
              </a:path>
            </a:pathLst>
          </a:custGeom>
          <a:ln w="9144">
            <a:solidFill>
              <a:srgbClr val="497DBA"/>
            </a:solidFill>
          </a:ln>
        </p:spPr>
        <p:txBody>
          <a:bodyPr wrap="square" lIns="0" tIns="0" rIns="0" bIns="0" rtlCol="0"/>
          <a:lstStyle/>
          <a:p>
            <a:endParaRPr/>
          </a:p>
        </p:txBody>
      </p:sp>
      <p:sp>
        <p:nvSpPr>
          <p:cNvPr id="38" name="object 38"/>
          <p:cNvSpPr/>
          <p:nvPr/>
        </p:nvSpPr>
        <p:spPr>
          <a:xfrm>
            <a:off x="2661539" y="3572255"/>
            <a:ext cx="103505" cy="285750"/>
          </a:xfrm>
          <a:custGeom>
            <a:avLst/>
            <a:gdLst/>
            <a:ahLst/>
            <a:cxnLst/>
            <a:rect l="l" t="t" r="r" b="b"/>
            <a:pathLst>
              <a:path w="103505" h="285750">
                <a:moveTo>
                  <a:pt x="7112" y="189484"/>
                </a:moveTo>
                <a:lnTo>
                  <a:pt x="1016" y="193040"/>
                </a:lnTo>
                <a:lnTo>
                  <a:pt x="0" y="196850"/>
                </a:lnTo>
                <a:lnTo>
                  <a:pt x="1778" y="199898"/>
                </a:lnTo>
                <a:lnTo>
                  <a:pt x="51181" y="285750"/>
                </a:lnTo>
                <a:lnTo>
                  <a:pt x="58608" y="273177"/>
                </a:lnTo>
                <a:lnTo>
                  <a:pt x="44958" y="273177"/>
                </a:lnTo>
                <a:lnTo>
                  <a:pt x="45088" y="249738"/>
                </a:lnTo>
                <a:lnTo>
                  <a:pt x="12700" y="193548"/>
                </a:lnTo>
                <a:lnTo>
                  <a:pt x="10922" y="190500"/>
                </a:lnTo>
                <a:lnTo>
                  <a:pt x="7112" y="189484"/>
                </a:lnTo>
                <a:close/>
              </a:path>
              <a:path w="103505" h="285750">
                <a:moveTo>
                  <a:pt x="45088" y="249738"/>
                </a:moveTo>
                <a:lnTo>
                  <a:pt x="44958" y="273177"/>
                </a:lnTo>
                <a:lnTo>
                  <a:pt x="57658" y="273177"/>
                </a:lnTo>
                <a:lnTo>
                  <a:pt x="57675" y="270002"/>
                </a:lnTo>
                <a:lnTo>
                  <a:pt x="45847" y="270002"/>
                </a:lnTo>
                <a:lnTo>
                  <a:pt x="51373" y="260640"/>
                </a:lnTo>
                <a:lnTo>
                  <a:pt x="45088" y="249738"/>
                </a:lnTo>
                <a:close/>
              </a:path>
              <a:path w="103505" h="285750">
                <a:moveTo>
                  <a:pt x="96393" y="189992"/>
                </a:moveTo>
                <a:lnTo>
                  <a:pt x="92456" y="191008"/>
                </a:lnTo>
                <a:lnTo>
                  <a:pt x="90678" y="194056"/>
                </a:lnTo>
                <a:lnTo>
                  <a:pt x="57808" y="249738"/>
                </a:lnTo>
                <a:lnTo>
                  <a:pt x="57658" y="273177"/>
                </a:lnTo>
                <a:lnTo>
                  <a:pt x="58608" y="273177"/>
                </a:lnTo>
                <a:lnTo>
                  <a:pt x="101600" y="200406"/>
                </a:lnTo>
                <a:lnTo>
                  <a:pt x="103378" y="197485"/>
                </a:lnTo>
                <a:lnTo>
                  <a:pt x="102362" y="193548"/>
                </a:lnTo>
                <a:lnTo>
                  <a:pt x="99313" y="191770"/>
                </a:lnTo>
                <a:lnTo>
                  <a:pt x="96393" y="189992"/>
                </a:lnTo>
                <a:close/>
              </a:path>
              <a:path w="103505" h="285750">
                <a:moveTo>
                  <a:pt x="51373" y="260640"/>
                </a:moveTo>
                <a:lnTo>
                  <a:pt x="45847" y="270002"/>
                </a:lnTo>
                <a:lnTo>
                  <a:pt x="56768" y="270002"/>
                </a:lnTo>
                <a:lnTo>
                  <a:pt x="51373" y="260640"/>
                </a:lnTo>
                <a:close/>
              </a:path>
              <a:path w="103505" h="285750">
                <a:moveTo>
                  <a:pt x="57788" y="249772"/>
                </a:moveTo>
                <a:lnTo>
                  <a:pt x="51373" y="260640"/>
                </a:lnTo>
                <a:lnTo>
                  <a:pt x="56768" y="270002"/>
                </a:lnTo>
                <a:lnTo>
                  <a:pt x="57675" y="270002"/>
                </a:lnTo>
                <a:lnTo>
                  <a:pt x="57788" y="249772"/>
                </a:lnTo>
                <a:close/>
              </a:path>
              <a:path w="103505" h="285750">
                <a:moveTo>
                  <a:pt x="59181" y="0"/>
                </a:moveTo>
                <a:lnTo>
                  <a:pt x="46481" y="0"/>
                </a:lnTo>
                <a:lnTo>
                  <a:pt x="45088" y="249738"/>
                </a:lnTo>
                <a:lnTo>
                  <a:pt x="51373" y="260640"/>
                </a:lnTo>
                <a:lnTo>
                  <a:pt x="57788" y="249772"/>
                </a:lnTo>
                <a:lnTo>
                  <a:pt x="59181" y="0"/>
                </a:lnTo>
                <a:close/>
              </a:path>
            </a:pathLst>
          </a:custGeom>
          <a:solidFill>
            <a:srgbClr val="497DBA"/>
          </a:solidFill>
        </p:spPr>
        <p:txBody>
          <a:bodyPr wrap="square" lIns="0" tIns="0" rIns="0" bIns="0" rtlCol="0"/>
          <a:lstStyle/>
          <a:p>
            <a:endParaRPr/>
          </a:p>
        </p:txBody>
      </p:sp>
      <p:sp>
        <p:nvSpPr>
          <p:cNvPr id="39" name="object 39"/>
          <p:cNvSpPr/>
          <p:nvPr/>
        </p:nvSpPr>
        <p:spPr>
          <a:xfrm>
            <a:off x="8663051" y="3500628"/>
            <a:ext cx="103505" cy="285750"/>
          </a:xfrm>
          <a:custGeom>
            <a:avLst/>
            <a:gdLst/>
            <a:ahLst/>
            <a:cxnLst/>
            <a:rect l="l" t="t" r="r" b="b"/>
            <a:pathLst>
              <a:path w="103504" h="285750">
                <a:moveTo>
                  <a:pt x="7112" y="189484"/>
                </a:moveTo>
                <a:lnTo>
                  <a:pt x="1016" y="193040"/>
                </a:lnTo>
                <a:lnTo>
                  <a:pt x="0" y="196850"/>
                </a:lnTo>
                <a:lnTo>
                  <a:pt x="1777" y="199898"/>
                </a:lnTo>
                <a:lnTo>
                  <a:pt x="51180" y="285750"/>
                </a:lnTo>
                <a:lnTo>
                  <a:pt x="58608" y="273177"/>
                </a:lnTo>
                <a:lnTo>
                  <a:pt x="44957" y="273177"/>
                </a:lnTo>
                <a:lnTo>
                  <a:pt x="45088" y="249738"/>
                </a:lnTo>
                <a:lnTo>
                  <a:pt x="12700" y="193548"/>
                </a:lnTo>
                <a:lnTo>
                  <a:pt x="10922" y="190500"/>
                </a:lnTo>
                <a:lnTo>
                  <a:pt x="7112" y="189484"/>
                </a:lnTo>
                <a:close/>
              </a:path>
              <a:path w="103504" h="285750">
                <a:moveTo>
                  <a:pt x="45088" y="249738"/>
                </a:moveTo>
                <a:lnTo>
                  <a:pt x="44957" y="273177"/>
                </a:lnTo>
                <a:lnTo>
                  <a:pt x="57657" y="273177"/>
                </a:lnTo>
                <a:lnTo>
                  <a:pt x="57675" y="270002"/>
                </a:lnTo>
                <a:lnTo>
                  <a:pt x="45847" y="270002"/>
                </a:lnTo>
                <a:lnTo>
                  <a:pt x="51373" y="260640"/>
                </a:lnTo>
                <a:lnTo>
                  <a:pt x="45088" y="249738"/>
                </a:lnTo>
                <a:close/>
              </a:path>
              <a:path w="103504" h="285750">
                <a:moveTo>
                  <a:pt x="96393" y="189992"/>
                </a:moveTo>
                <a:lnTo>
                  <a:pt x="92455" y="191008"/>
                </a:lnTo>
                <a:lnTo>
                  <a:pt x="90677" y="194056"/>
                </a:lnTo>
                <a:lnTo>
                  <a:pt x="57808" y="249738"/>
                </a:lnTo>
                <a:lnTo>
                  <a:pt x="57657" y="273177"/>
                </a:lnTo>
                <a:lnTo>
                  <a:pt x="58608" y="273177"/>
                </a:lnTo>
                <a:lnTo>
                  <a:pt x="101600" y="200406"/>
                </a:lnTo>
                <a:lnTo>
                  <a:pt x="103377" y="197485"/>
                </a:lnTo>
                <a:lnTo>
                  <a:pt x="102362" y="193548"/>
                </a:lnTo>
                <a:lnTo>
                  <a:pt x="99314" y="191770"/>
                </a:lnTo>
                <a:lnTo>
                  <a:pt x="96393" y="189992"/>
                </a:lnTo>
                <a:close/>
              </a:path>
              <a:path w="103504" h="285750">
                <a:moveTo>
                  <a:pt x="51373" y="260640"/>
                </a:moveTo>
                <a:lnTo>
                  <a:pt x="45847" y="270002"/>
                </a:lnTo>
                <a:lnTo>
                  <a:pt x="56769" y="270002"/>
                </a:lnTo>
                <a:lnTo>
                  <a:pt x="51373" y="260640"/>
                </a:lnTo>
                <a:close/>
              </a:path>
              <a:path w="103504" h="285750">
                <a:moveTo>
                  <a:pt x="57788" y="249772"/>
                </a:moveTo>
                <a:lnTo>
                  <a:pt x="51373" y="260640"/>
                </a:lnTo>
                <a:lnTo>
                  <a:pt x="56769" y="270002"/>
                </a:lnTo>
                <a:lnTo>
                  <a:pt x="57675" y="270002"/>
                </a:lnTo>
                <a:lnTo>
                  <a:pt x="57788" y="249772"/>
                </a:lnTo>
                <a:close/>
              </a:path>
              <a:path w="103504" h="285750">
                <a:moveTo>
                  <a:pt x="59181" y="0"/>
                </a:moveTo>
                <a:lnTo>
                  <a:pt x="46481" y="0"/>
                </a:lnTo>
                <a:lnTo>
                  <a:pt x="45088" y="249738"/>
                </a:lnTo>
                <a:lnTo>
                  <a:pt x="51373" y="260640"/>
                </a:lnTo>
                <a:lnTo>
                  <a:pt x="57788" y="249772"/>
                </a:lnTo>
                <a:lnTo>
                  <a:pt x="59181" y="0"/>
                </a:lnTo>
                <a:close/>
              </a:path>
            </a:pathLst>
          </a:custGeom>
          <a:solidFill>
            <a:srgbClr val="497DBA"/>
          </a:solidFill>
        </p:spPr>
        <p:txBody>
          <a:bodyPr wrap="square" lIns="0" tIns="0" rIns="0" bIns="0" rtlCol="0"/>
          <a:lstStyle/>
          <a:p>
            <a:endParaRPr/>
          </a:p>
        </p:txBody>
      </p:sp>
      <p:sp>
        <p:nvSpPr>
          <p:cNvPr id="40" name="object 40"/>
          <p:cNvSpPr/>
          <p:nvPr/>
        </p:nvSpPr>
        <p:spPr>
          <a:xfrm>
            <a:off x="215645" y="5859017"/>
            <a:ext cx="1714500" cy="643255"/>
          </a:xfrm>
          <a:custGeom>
            <a:avLst/>
            <a:gdLst/>
            <a:ahLst/>
            <a:cxnLst/>
            <a:rect l="l" t="t" r="r" b="b"/>
            <a:pathLst>
              <a:path w="1714500" h="643254">
                <a:moveTo>
                  <a:pt x="1607311" y="0"/>
                </a:moveTo>
                <a:lnTo>
                  <a:pt x="107188" y="0"/>
                </a:lnTo>
                <a:lnTo>
                  <a:pt x="65467" y="8423"/>
                </a:lnTo>
                <a:lnTo>
                  <a:pt x="31395" y="31395"/>
                </a:lnTo>
                <a:lnTo>
                  <a:pt x="8423" y="65467"/>
                </a:lnTo>
                <a:lnTo>
                  <a:pt x="0" y="107187"/>
                </a:lnTo>
                <a:lnTo>
                  <a:pt x="0" y="535939"/>
                </a:lnTo>
                <a:lnTo>
                  <a:pt x="8423" y="577660"/>
                </a:lnTo>
                <a:lnTo>
                  <a:pt x="31395" y="611732"/>
                </a:lnTo>
                <a:lnTo>
                  <a:pt x="65467" y="634704"/>
                </a:lnTo>
                <a:lnTo>
                  <a:pt x="107188" y="643127"/>
                </a:lnTo>
                <a:lnTo>
                  <a:pt x="1607311" y="643127"/>
                </a:lnTo>
                <a:lnTo>
                  <a:pt x="1649027" y="634704"/>
                </a:lnTo>
                <a:lnTo>
                  <a:pt x="1683099" y="611732"/>
                </a:lnTo>
                <a:lnTo>
                  <a:pt x="1706074" y="577660"/>
                </a:lnTo>
                <a:lnTo>
                  <a:pt x="1714500" y="535939"/>
                </a:lnTo>
                <a:lnTo>
                  <a:pt x="1714500" y="107187"/>
                </a:lnTo>
                <a:lnTo>
                  <a:pt x="1706074" y="65467"/>
                </a:lnTo>
                <a:lnTo>
                  <a:pt x="1683099" y="31395"/>
                </a:lnTo>
                <a:lnTo>
                  <a:pt x="1649027" y="8423"/>
                </a:lnTo>
                <a:lnTo>
                  <a:pt x="1607311" y="0"/>
                </a:lnTo>
                <a:close/>
              </a:path>
            </a:pathLst>
          </a:custGeom>
          <a:solidFill>
            <a:srgbClr val="4F81BC"/>
          </a:solidFill>
        </p:spPr>
        <p:txBody>
          <a:bodyPr wrap="square" lIns="0" tIns="0" rIns="0" bIns="0" rtlCol="0"/>
          <a:lstStyle/>
          <a:p>
            <a:endParaRPr/>
          </a:p>
        </p:txBody>
      </p:sp>
      <p:sp>
        <p:nvSpPr>
          <p:cNvPr id="41" name="object 41"/>
          <p:cNvSpPr/>
          <p:nvPr/>
        </p:nvSpPr>
        <p:spPr>
          <a:xfrm>
            <a:off x="215645" y="5859017"/>
            <a:ext cx="1714500" cy="643255"/>
          </a:xfrm>
          <a:custGeom>
            <a:avLst/>
            <a:gdLst/>
            <a:ahLst/>
            <a:cxnLst/>
            <a:rect l="l" t="t" r="r" b="b"/>
            <a:pathLst>
              <a:path w="1714500" h="643254">
                <a:moveTo>
                  <a:pt x="0" y="107187"/>
                </a:moveTo>
                <a:lnTo>
                  <a:pt x="8423" y="65467"/>
                </a:lnTo>
                <a:lnTo>
                  <a:pt x="31395" y="31395"/>
                </a:lnTo>
                <a:lnTo>
                  <a:pt x="65467" y="8423"/>
                </a:lnTo>
                <a:lnTo>
                  <a:pt x="107188" y="0"/>
                </a:lnTo>
                <a:lnTo>
                  <a:pt x="1607311" y="0"/>
                </a:lnTo>
                <a:lnTo>
                  <a:pt x="1649027" y="8423"/>
                </a:lnTo>
                <a:lnTo>
                  <a:pt x="1683099" y="31395"/>
                </a:lnTo>
                <a:lnTo>
                  <a:pt x="1706074" y="65467"/>
                </a:lnTo>
                <a:lnTo>
                  <a:pt x="1714500" y="107187"/>
                </a:lnTo>
                <a:lnTo>
                  <a:pt x="1714500" y="535939"/>
                </a:lnTo>
                <a:lnTo>
                  <a:pt x="1706074" y="577660"/>
                </a:lnTo>
                <a:lnTo>
                  <a:pt x="1683099" y="611732"/>
                </a:lnTo>
                <a:lnTo>
                  <a:pt x="1649027" y="634704"/>
                </a:lnTo>
                <a:lnTo>
                  <a:pt x="1607311" y="643127"/>
                </a:lnTo>
                <a:lnTo>
                  <a:pt x="107188" y="643127"/>
                </a:lnTo>
                <a:lnTo>
                  <a:pt x="65467" y="634704"/>
                </a:lnTo>
                <a:lnTo>
                  <a:pt x="31395" y="611732"/>
                </a:lnTo>
                <a:lnTo>
                  <a:pt x="8423" y="577660"/>
                </a:lnTo>
                <a:lnTo>
                  <a:pt x="0" y="535939"/>
                </a:lnTo>
                <a:lnTo>
                  <a:pt x="0" y="107187"/>
                </a:lnTo>
                <a:close/>
              </a:path>
            </a:pathLst>
          </a:custGeom>
          <a:ln w="25908">
            <a:solidFill>
              <a:srgbClr val="385D89"/>
            </a:solidFill>
          </a:ln>
        </p:spPr>
        <p:txBody>
          <a:bodyPr wrap="square" lIns="0" tIns="0" rIns="0" bIns="0" rtlCol="0"/>
          <a:lstStyle/>
          <a:p>
            <a:endParaRPr/>
          </a:p>
        </p:txBody>
      </p:sp>
      <p:sp>
        <p:nvSpPr>
          <p:cNvPr id="42" name="object 42"/>
          <p:cNvSpPr txBox="1"/>
          <p:nvPr/>
        </p:nvSpPr>
        <p:spPr>
          <a:xfrm>
            <a:off x="565505" y="5845860"/>
            <a:ext cx="1013460" cy="6362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Calibri"/>
                <a:cs typeface="Calibri"/>
              </a:rPr>
              <a:t>Statutory</a:t>
            </a:r>
            <a:endParaRPr sz="2000">
              <a:latin typeface="Calibri"/>
              <a:cs typeface="Calibri"/>
            </a:endParaRPr>
          </a:p>
          <a:p>
            <a:pPr marL="62865">
              <a:lnSpc>
                <a:spcPct val="100000"/>
              </a:lnSpc>
            </a:pPr>
            <a:r>
              <a:rPr sz="2000" b="1" spc="-5" dirty="0">
                <a:solidFill>
                  <a:srgbClr val="FFFFFF"/>
                </a:solidFill>
                <a:latin typeface="Calibri"/>
                <a:cs typeface="Calibri"/>
              </a:rPr>
              <a:t>Meeting</a:t>
            </a:r>
            <a:endParaRPr sz="2000">
              <a:latin typeface="Calibri"/>
              <a:cs typeface="Calibri"/>
            </a:endParaRPr>
          </a:p>
        </p:txBody>
      </p:sp>
      <p:sp>
        <p:nvSpPr>
          <p:cNvPr id="43" name="object 43"/>
          <p:cNvSpPr/>
          <p:nvPr/>
        </p:nvSpPr>
        <p:spPr>
          <a:xfrm>
            <a:off x="3089655" y="5430011"/>
            <a:ext cx="103505" cy="357505"/>
          </a:xfrm>
          <a:custGeom>
            <a:avLst/>
            <a:gdLst/>
            <a:ahLst/>
            <a:cxnLst/>
            <a:rect l="l" t="t" r="r" b="b"/>
            <a:pathLst>
              <a:path w="103505" h="357504">
                <a:moveTo>
                  <a:pt x="7112" y="260959"/>
                </a:moveTo>
                <a:lnTo>
                  <a:pt x="1016" y="264477"/>
                </a:lnTo>
                <a:lnTo>
                  <a:pt x="0" y="268350"/>
                </a:lnTo>
                <a:lnTo>
                  <a:pt x="1777" y="271399"/>
                </a:lnTo>
                <a:lnTo>
                  <a:pt x="51307" y="357212"/>
                </a:lnTo>
                <a:lnTo>
                  <a:pt x="58713" y="344639"/>
                </a:lnTo>
                <a:lnTo>
                  <a:pt x="44957" y="344589"/>
                </a:lnTo>
                <a:lnTo>
                  <a:pt x="45071" y="321000"/>
                </a:lnTo>
                <a:lnTo>
                  <a:pt x="12631" y="264922"/>
                </a:lnTo>
                <a:lnTo>
                  <a:pt x="11049" y="262000"/>
                </a:lnTo>
                <a:lnTo>
                  <a:pt x="7112" y="260959"/>
                </a:lnTo>
                <a:close/>
              </a:path>
              <a:path w="103505" h="357504">
                <a:moveTo>
                  <a:pt x="45071" y="321000"/>
                </a:moveTo>
                <a:lnTo>
                  <a:pt x="44957" y="344589"/>
                </a:lnTo>
                <a:lnTo>
                  <a:pt x="57657" y="344639"/>
                </a:lnTo>
                <a:lnTo>
                  <a:pt x="57673" y="341439"/>
                </a:lnTo>
                <a:lnTo>
                  <a:pt x="45846" y="341388"/>
                </a:lnTo>
                <a:lnTo>
                  <a:pt x="51410" y="331957"/>
                </a:lnTo>
                <a:lnTo>
                  <a:pt x="45071" y="321000"/>
                </a:lnTo>
                <a:close/>
              </a:path>
              <a:path w="103505" h="357504">
                <a:moveTo>
                  <a:pt x="96393" y="261365"/>
                </a:moveTo>
                <a:lnTo>
                  <a:pt x="92456" y="262369"/>
                </a:lnTo>
                <a:lnTo>
                  <a:pt x="57770" y="321174"/>
                </a:lnTo>
                <a:lnTo>
                  <a:pt x="57657" y="344639"/>
                </a:lnTo>
                <a:lnTo>
                  <a:pt x="58713" y="344639"/>
                </a:lnTo>
                <a:lnTo>
                  <a:pt x="103377" y="268820"/>
                </a:lnTo>
                <a:lnTo>
                  <a:pt x="102362" y="264922"/>
                </a:lnTo>
                <a:lnTo>
                  <a:pt x="99313" y="263144"/>
                </a:lnTo>
                <a:lnTo>
                  <a:pt x="96393" y="261365"/>
                </a:lnTo>
                <a:close/>
              </a:path>
              <a:path w="103505" h="357504">
                <a:moveTo>
                  <a:pt x="51410" y="331957"/>
                </a:moveTo>
                <a:lnTo>
                  <a:pt x="45846" y="341388"/>
                </a:lnTo>
                <a:lnTo>
                  <a:pt x="56895" y="341439"/>
                </a:lnTo>
                <a:lnTo>
                  <a:pt x="51410" y="331957"/>
                </a:lnTo>
                <a:close/>
              </a:path>
              <a:path w="103505" h="357504">
                <a:moveTo>
                  <a:pt x="57770" y="321174"/>
                </a:moveTo>
                <a:lnTo>
                  <a:pt x="51410" y="331957"/>
                </a:lnTo>
                <a:lnTo>
                  <a:pt x="56895" y="341439"/>
                </a:lnTo>
                <a:lnTo>
                  <a:pt x="57673" y="341439"/>
                </a:lnTo>
                <a:lnTo>
                  <a:pt x="57770" y="321174"/>
                </a:lnTo>
                <a:close/>
              </a:path>
              <a:path w="103505" h="357504">
                <a:moveTo>
                  <a:pt x="59308" y="0"/>
                </a:moveTo>
                <a:lnTo>
                  <a:pt x="46608" y="0"/>
                </a:lnTo>
                <a:lnTo>
                  <a:pt x="45071" y="321000"/>
                </a:lnTo>
                <a:lnTo>
                  <a:pt x="51410" y="331957"/>
                </a:lnTo>
                <a:lnTo>
                  <a:pt x="57770" y="321174"/>
                </a:lnTo>
                <a:lnTo>
                  <a:pt x="59308" y="0"/>
                </a:lnTo>
                <a:close/>
              </a:path>
            </a:pathLst>
          </a:custGeom>
          <a:solidFill>
            <a:srgbClr val="497DBA"/>
          </a:solidFill>
        </p:spPr>
        <p:txBody>
          <a:bodyPr wrap="square" lIns="0" tIns="0" rIns="0" bIns="0" rtlCol="0"/>
          <a:lstStyle/>
          <a:p>
            <a:endParaRPr/>
          </a:p>
        </p:txBody>
      </p:sp>
      <p:sp>
        <p:nvSpPr>
          <p:cNvPr id="44" name="object 44"/>
          <p:cNvSpPr/>
          <p:nvPr/>
        </p:nvSpPr>
        <p:spPr>
          <a:xfrm>
            <a:off x="5590540" y="5430011"/>
            <a:ext cx="103505" cy="357505"/>
          </a:xfrm>
          <a:custGeom>
            <a:avLst/>
            <a:gdLst/>
            <a:ahLst/>
            <a:cxnLst/>
            <a:rect l="l" t="t" r="r" b="b"/>
            <a:pathLst>
              <a:path w="103504" h="357504">
                <a:moveTo>
                  <a:pt x="7112" y="260959"/>
                </a:moveTo>
                <a:lnTo>
                  <a:pt x="1015" y="264477"/>
                </a:lnTo>
                <a:lnTo>
                  <a:pt x="0" y="268350"/>
                </a:lnTo>
                <a:lnTo>
                  <a:pt x="1777" y="271399"/>
                </a:lnTo>
                <a:lnTo>
                  <a:pt x="51308" y="357212"/>
                </a:lnTo>
                <a:lnTo>
                  <a:pt x="58713" y="344639"/>
                </a:lnTo>
                <a:lnTo>
                  <a:pt x="44958" y="344589"/>
                </a:lnTo>
                <a:lnTo>
                  <a:pt x="45071" y="321000"/>
                </a:lnTo>
                <a:lnTo>
                  <a:pt x="12631" y="264922"/>
                </a:lnTo>
                <a:lnTo>
                  <a:pt x="11049" y="262000"/>
                </a:lnTo>
                <a:lnTo>
                  <a:pt x="7112" y="260959"/>
                </a:lnTo>
                <a:close/>
              </a:path>
              <a:path w="103504" h="357504">
                <a:moveTo>
                  <a:pt x="45071" y="321000"/>
                </a:moveTo>
                <a:lnTo>
                  <a:pt x="44958" y="344589"/>
                </a:lnTo>
                <a:lnTo>
                  <a:pt x="57658" y="344639"/>
                </a:lnTo>
                <a:lnTo>
                  <a:pt x="57673" y="341439"/>
                </a:lnTo>
                <a:lnTo>
                  <a:pt x="45847" y="341388"/>
                </a:lnTo>
                <a:lnTo>
                  <a:pt x="51410" y="331957"/>
                </a:lnTo>
                <a:lnTo>
                  <a:pt x="45071" y="321000"/>
                </a:lnTo>
                <a:close/>
              </a:path>
              <a:path w="103504" h="357504">
                <a:moveTo>
                  <a:pt x="96393" y="261365"/>
                </a:moveTo>
                <a:lnTo>
                  <a:pt x="92456" y="262369"/>
                </a:lnTo>
                <a:lnTo>
                  <a:pt x="57770" y="321174"/>
                </a:lnTo>
                <a:lnTo>
                  <a:pt x="57658" y="344639"/>
                </a:lnTo>
                <a:lnTo>
                  <a:pt x="58713" y="344639"/>
                </a:lnTo>
                <a:lnTo>
                  <a:pt x="103377" y="268820"/>
                </a:lnTo>
                <a:lnTo>
                  <a:pt x="102362" y="264922"/>
                </a:lnTo>
                <a:lnTo>
                  <a:pt x="99313" y="263144"/>
                </a:lnTo>
                <a:lnTo>
                  <a:pt x="96393" y="261365"/>
                </a:lnTo>
                <a:close/>
              </a:path>
              <a:path w="103504" h="357504">
                <a:moveTo>
                  <a:pt x="51410" y="331957"/>
                </a:moveTo>
                <a:lnTo>
                  <a:pt x="45847" y="341388"/>
                </a:lnTo>
                <a:lnTo>
                  <a:pt x="56896" y="341439"/>
                </a:lnTo>
                <a:lnTo>
                  <a:pt x="51410" y="331957"/>
                </a:lnTo>
                <a:close/>
              </a:path>
              <a:path w="103504" h="357504">
                <a:moveTo>
                  <a:pt x="57770" y="321174"/>
                </a:moveTo>
                <a:lnTo>
                  <a:pt x="51410" y="331957"/>
                </a:lnTo>
                <a:lnTo>
                  <a:pt x="56896" y="341439"/>
                </a:lnTo>
                <a:lnTo>
                  <a:pt x="57673" y="341439"/>
                </a:lnTo>
                <a:lnTo>
                  <a:pt x="57770" y="321174"/>
                </a:lnTo>
                <a:close/>
              </a:path>
              <a:path w="103504" h="357504">
                <a:moveTo>
                  <a:pt x="59309" y="0"/>
                </a:moveTo>
                <a:lnTo>
                  <a:pt x="46609" y="0"/>
                </a:lnTo>
                <a:lnTo>
                  <a:pt x="45071" y="321000"/>
                </a:lnTo>
                <a:lnTo>
                  <a:pt x="51410" y="331957"/>
                </a:lnTo>
                <a:lnTo>
                  <a:pt x="57770" y="321174"/>
                </a:lnTo>
                <a:lnTo>
                  <a:pt x="59309" y="0"/>
                </a:lnTo>
                <a:close/>
              </a:path>
            </a:pathLst>
          </a:custGeom>
          <a:solidFill>
            <a:srgbClr val="497DBA"/>
          </a:solidFill>
        </p:spPr>
        <p:txBody>
          <a:bodyPr wrap="square" lIns="0" tIns="0" rIns="0" bIns="0" rtlCol="0"/>
          <a:lstStyle/>
          <a:p>
            <a:endParaRPr/>
          </a:p>
        </p:txBody>
      </p:sp>
      <p:sp>
        <p:nvSpPr>
          <p:cNvPr id="45" name="object 45"/>
          <p:cNvSpPr/>
          <p:nvPr/>
        </p:nvSpPr>
        <p:spPr>
          <a:xfrm>
            <a:off x="7948168" y="5430011"/>
            <a:ext cx="103505" cy="357505"/>
          </a:xfrm>
          <a:custGeom>
            <a:avLst/>
            <a:gdLst/>
            <a:ahLst/>
            <a:cxnLst/>
            <a:rect l="l" t="t" r="r" b="b"/>
            <a:pathLst>
              <a:path w="103504" h="357504">
                <a:moveTo>
                  <a:pt x="7111" y="260959"/>
                </a:moveTo>
                <a:lnTo>
                  <a:pt x="1015" y="264477"/>
                </a:lnTo>
                <a:lnTo>
                  <a:pt x="0" y="268350"/>
                </a:lnTo>
                <a:lnTo>
                  <a:pt x="1777" y="271399"/>
                </a:lnTo>
                <a:lnTo>
                  <a:pt x="51307" y="357212"/>
                </a:lnTo>
                <a:lnTo>
                  <a:pt x="58714" y="344639"/>
                </a:lnTo>
                <a:lnTo>
                  <a:pt x="44957" y="344589"/>
                </a:lnTo>
                <a:lnTo>
                  <a:pt x="45071" y="321000"/>
                </a:lnTo>
                <a:lnTo>
                  <a:pt x="12631" y="264922"/>
                </a:lnTo>
                <a:lnTo>
                  <a:pt x="11049" y="262000"/>
                </a:lnTo>
                <a:lnTo>
                  <a:pt x="7111" y="260959"/>
                </a:lnTo>
                <a:close/>
              </a:path>
              <a:path w="103504" h="357504">
                <a:moveTo>
                  <a:pt x="45071" y="321000"/>
                </a:moveTo>
                <a:lnTo>
                  <a:pt x="44957" y="344589"/>
                </a:lnTo>
                <a:lnTo>
                  <a:pt x="57657" y="344639"/>
                </a:lnTo>
                <a:lnTo>
                  <a:pt x="57673" y="341439"/>
                </a:lnTo>
                <a:lnTo>
                  <a:pt x="45847" y="341388"/>
                </a:lnTo>
                <a:lnTo>
                  <a:pt x="51410" y="331957"/>
                </a:lnTo>
                <a:lnTo>
                  <a:pt x="45071" y="321000"/>
                </a:lnTo>
                <a:close/>
              </a:path>
              <a:path w="103504" h="357504">
                <a:moveTo>
                  <a:pt x="96392" y="261365"/>
                </a:moveTo>
                <a:lnTo>
                  <a:pt x="92455" y="262369"/>
                </a:lnTo>
                <a:lnTo>
                  <a:pt x="57770" y="321174"/>
                </a:lnTo>
                <a:lnTo>
                  <a:pt x="57657" y="344639"/>
                </a:lnTo>
                <a:lnTo>
                  <a:pt x="58714" y="344639"/>
                </a:lnTo>
                <a:lnTo>
                  <a:pt x="103377" y="268820"/>
                </a:lnTo>
                <a:lnTo>
                  <a:pt x="102361" y="264922"/>
                </a:lnTo>
                <a:lnTo>
                  <a:pt x="99313" y="263144"/>
                </a:lnTo>
                <a:lnTo>
                  <a:pt x="96392" y="261365"/>
                </a:lnTo>
                <a:close/>
              </a:path>
              <a:path w="103504" h="357504">
                <a:moveTo>
                  <a:pt x="51410" y="331957"/>
                </a:moveTo>
                <a:lnTo>
                  <a:pt x="45847" y="341388"/>
                </a:lnTo>
                <a:lnTo>
                  <a:pt x="56896" y="341439"/>
                </a:lnTo>
                <a:lnTo>
                  <a:pt x="51410" y="331957"/>
                </a:lnTo>
                <a:close/>
              </a:path>
              <a:path w="103504" h="357504">
                <a:moveTo>
                  <a:pt x="57770" y="321174"/>
                </a:moveTo>
                <a:lnTo>
                  <a:pt x="51410" y="331957"/>
                </a:lnTo>
                <a:lnTo>
                  <a:pt x="56896" y="341439"/>
                </a:lnTo>
                <a:lnTo>
                  <a:pt x="57673" y="341439"/>
                </a:lnTo>
                <a:lnTo>
                  <a:pt x="57770" y="321174"/>
                </a:lnTo>
                <a:close/>
              </a:path>
              <a:path w="103504" h="357504">
                <a:moveTo>
                  <a:pt x="59308" y="0"/>
                </a:moveTo>
                <a:lnTo>
                  <a:pt x="46608" y="0"/>
                </a:lnTo>
                <a:lnTo>
                  <a:pt x="45071" y="321000"/>
                </a:lnTo>
                <a:lnTo>
                  <a:pt x="51410" y="331957"/>
                </a:lnTo>
                <a:lnTo>
                  <a:pt x="57770" y="321174"/>
                </a:lnTo>
                <a:lnTo>
                  <a:pt x="59308" y="0"/>
                </a:lnTo>
                <a:close/>
              </a:path>
            </a:pathLst>
          </a:custGeom>
          <a:solidFill>
            <a:srgbClr val="497DBA"/>
          </a:solidFill>
        </p:spPr>
        <p:txBody>
          <a:bodyPr wrap="square" lIns="0" tIns="0" rIns="0" bIns="0" rtlCol="0"/>
          <a:lstStyle/>
          <a:p>
            <a:endParaRPr/>
          </a:p>
        </p:txBody>
      </p:sp>
      <p:sp>
        <p:nvSpPr>
          <p:cNvPr id="46" name="object 46"/>
          <p:cNvSpPr/>
          <p:nvPr/>
        </p:nvSpPr>
        <p:spPr>
          <a:xfrm>
            <a:off x="2358389" y="5859017"/>
            <a:ext cx="1714500" cy="643255"/>
          </a:xfrm>
          <a:custGeom>
            <a:avLst/>
            <a:gdLst/>
            <a:ahLst/>
            <a:cxnLst/>
            <a:rect l="l" t="t" r="r" b="b"/>
            <a:pathLst>
              <a:path w="1714500" h="643254">
                <a:moveTo>
                  <a:pt x="1607312" y="0"/>
                </a:moveTo>
                <a:lnTo>
                  <a:pt x="107187" y="0"/>
                </a:lnTo>
                <a:lnTo>
                  <a:pt x="65472" y="8423"/>
                </a:lnTo>
                <a:lnTo>
                  <a:pt x="31400" y="31395"/>
                </a:lnTo>
                <a:lnTo>
                  <a:pt x="8425" y="65467"/>
                </a:lnTo>
                <a:lnTo>
                  <a:pt x="0" y="107187"/>
                </a:lnTo>
                <a:lnTo>
                  <a:pt x="0" y="535939"/>
                </a:lnTo>
                <a:lnTo>
                  <a:pt x="8425" y="577660"/>
                </a:lnTo>
                <a:lnTo>
                  <a:pt x="31400" y="611732"/>
                </a:lnTo>
                <a:lnTo>
                  <a:pt x="65472" y="634704"/>
                </a:lnTo>
                <a:lnTo>
                  <a:pt x="107187" y="643127"/>
                </a:lnTo>
                <a:lnTo>
                  <a:pt x="1607312" y="643127"/>
                </a:lnTo>
                <a:lnTo>
                  <a:pt x="1649027" y="634704"/>
                </a:lnTo>
                <a:lnTo>
                  <a:pt x="1683099" y="611732"/>
                </a:lnTo>
                <a:lnTo>
                  <a:pt x="1706074" y="577660"/>
                </a:lnTo>
                <a:lnTo>
                  <a:pt x="1714500" y="535939"/>
                </a:lnTo>
                <a:lnTo>
                  <a:pt x="1714500" y="107187"/>
                </a:lnTo>
                <a:lnTo>
                  <a:pt x="1706074" y="65467"/>
                </a:lnTo>
                <a:lnTo>
                  <a:pt x="1683099" y="31395"/>
                </a:lnTo>
                <a:lnTo>
                  <a:pt x="1649027" y="8423"/>
                </a:lnTo>
                <a:lnTo>
                  <a:pt x="1607312" y="0"/>
                </a:lnTo>
                <a:close/>
              </a:path>
            </a:pathLst>
          </a:custGeom>
          <a:solidFill>
            <a:srgbClr val="4F81BC"/>
          </a:solidFill>
        </p:spPr>
        <p:txBody>
          <a:bodyPr wrap="square" lIns="0" tIns="0" rIns="0" bIns="0" rtlCol="0"/>
          <a:lstStyle/>
          <a:p>
            <a:endParaRPr/>
          </a:p>
        </p:txBody>
      </p:sp>
      <p:sp>
        <p:nvSpPr>
          <p:cNvPr id="47" name="object 47"/>
          <p:cNvSpPr/>
          <p:nvPr/>
        </p:nvSpPr>
        <p:spPr>
          <a:xfrm>
            <a:off x="2358389" y="5859017"/>
            <a:ext cx="1714500" cy="643255"/>
          </a:xfrm>
          <a:custGeom>
            <a:avLst/>
            <a:gdLst/>
            <a:ahLst/>
            <a:cxnLst/>
            <a:rect l="l" t="t" r="r" b="b"/>
            <a:pathLst>
              <a:path w="1714500" h="643254">
                <a:moveTo>
                  <a:pt x="0" y="107187"/>
                </a:moveTo>
                <a:lnTo>
                  <a:pt x="8425" y="65467"/>
                </a:lnTo>
                <a:lnTo>
                  <a:pt x="31400" y="31395"/>
                </a:lnTo>
                <a:lnTo>
                  <a:pt x="65472" y="8423"/>
                </a:lnTo>
                <a:lnTo>
                  <a:pt x="107187" y="0"/>
                </a:lnTo>
                <a:lnTo>
                  <a:pt x="1607312" y="0"/>
                </a:lnTo>
                <a:lnTo>
                  <a:pt x="1649027" y="8423"/>
                </a:lnTo>
                <a:lnTo>
                  <a:pt x="1683099" y="31395"/>
                </a:lnTo>
                <a:lnTo>
                  <a:pt x="1706074" y="65467"/>
                </a:lnTo>
                <a:lnTo>
                  <a:pt x="1714500" y="107187"/>
                </a:lnTo>
                <a:lnTo>
                  <a:pt x="1714500" y="535939"/>
                </a:lnTo>
                <a:lnTo>
                  <a:pt x="1706074" y="577660"/>
                </a:lnTo>
                <a:lnTo>
                  <a:pt x="1683099" y="611732"/>
                </a:lnTo>
                <a:lnTo>
                  <a:pt x="1649027" y="634704"/>
                </a:lnTo>
                <a:lnTo>
                  <a:pt x="1607312" y="643127"/>
                </a:lnTo>
                <a:lnTo>
                  <a:pt x="107187" y="643127"/>
                </a:lnTo>
                <a:lnTo>
                  <a:pt x="65472" y="634704"/>
                </a:lnTo>
                <a:lnTo>
                  <a:pt x="31400" y="611732"/>
                </a:lnTo>
                <a:lnTo>
                  <a:pt x="8425" y="577660"/>
                </a:lnTo>
                <a:lnTo>
                  <a:pt x="0" y="535939"/>
                </a:lnTo>
                <a:lnTo>
                  <a:pt x="0" y="107187"/>
                </a:lnTo>
                <a:close/>
              </a:path>
            </a:pathLst>
          </a:custGeom>
          <a:ln w="25908">
            <a:solidFill>
              <a:srgbClr val="385D89"/>
            </a:solidFill>
          </a:ln>
        </p:spPr>
        <p:txBody>
          <a:bodyPr wrap="square" lIns="0" tIns="0" rIns="0" bIns="0" rtlCol="0"/>
          <a:lstStyle/>
          <a:p>
            <a:endParaRPr/>
          </a:p>
        </p:txBody>
      </p:sp>
      <p:sp>
        <p:nvSpPr>
          <p:cNvPr id="48" name="object 48"/>
          <p:cNvSpPr txBox="1"/>
          <p:nvPr/>
        </p:nvSpPr>
        <p:spPr>
          <a:xfrm>
            <a:off x="2468117" y="5877864"/>
            <a:ext cx="1496060" cy="574675"/>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FFFFFF"/>
                </a:solidFill>
                <a:latin typeface="Calibri"/>
                <a:cs typeface="Calibri"/>
              </a:rPr>
              <a:t>Annual</a:t>
            </a:r>
            <a:r>
              <a:rPr sz="1800" b="1" spc="-85" dirty="0">
                <a:solidFill>
                  <a:srgbClr val="FFFFFF"/>
                </a:solidFill>
                <a:latin typeface="Calibri"/>
                <a:cs typeface="Calibri"/>
              </a:rPr>
              <a:t> </a:t>
            </a:r>
            <a:r>
              <a:rPr sz="1800" b="1" spc="-10" dirty="0">
                <a:solidFill>
                  <a:srgbClr val="FFFFFF"/>
                </a:solidFill>
                <a:latin typeface="Calibri"/>
                <a:cs typeface="Calibri"/>
              </a:rPr>
              <a:t>General</a:t>
            </a:r>
            <a:endParaRPr sz="1800">
              <a:latin typeface="Calibri"/>
              <a:cs typeface="Calibri"/>
            </a:endParaRPr>
          </a:p>
          <a:p>
            <a:pPr algn="ctr">
              <a:lnSpc>
                <a:spcPct val="100000"/>
              </a:lnSpc>
              <a:spcBef>
                <a:spcPts val="5"/>
              </a:spcBef>
            </a:pPr>
            <a:r>
              <a:rPr sz="1800" b="1" spc="-5" dirty="0">
                <a:solidFill>
                  <a:srgbClr val="FFFFFF"/>
                </a:solidFill>
                <a:latin typeface="Calibri"/>
                <a:cs typeface="Calibri"/>
              </a:rPr>
              <a:t>Meeting</a:t>
            </a:r>
            <a:endParaRPr sz="1800">
              <a:latin typeface="Calibri"/>
              <a:cs typeface="Calibri"/>
            </a:endParaRPr>
          </a:p>
        </p:txBody>
      </p:sp>
      <p:sp>
        <p:nvSpPr>
          <p:cNvPr id="49" name="object 49"/>
          <p:cNvSpPr/>
          <p:nvPr/>
        </p:nvSpPr>
        <p:spPr>
          <a:xfrm>
            <a:off x="7145273" y="5859017"/>
            <a:ext cx="1714500" cy="715010"/>
          </a:xfrm>
          <a:custGeom>
            <a:avLst/>
            <a:gdLst/>
            <a:ahLst/>
            <a:cxnLst/>
            <a:rect l="l" t="t" r="r" b="b"/>
            <a:pathLst>
              <a:path w="1714500" h="715009">
                <a:moveTo>
                  <a:pt x="1595374" y="0"/>
                </a:moveTo>
                <a:lnTo>
                  <a:pt x="119125" y="0"/>
                </a:lnTo>
                <a:lnTo>
                  <a:pt x="72759" y="9362"/>
                </a:lnTo>
                <a:lnTo>
                  <a:pt x="34893" y="34893"/>
                </a:lnTo>
                <a:lnTo>
                  <a:pt x="9362" y="72759"/>
                </a:lnTo>
                <a:lnTo>
                  <a:pt x="0" y="119125"/>
                </a:lnTo>
                <a:lnTo>
                  <a:pt x="0" y="595629"/>
                </a:lnTo>
                <a:lnTo>
                  <a:pt x="9362" y="641996"/>
                </a:lnTo>
                <a:lnTo>
                  <a:pt x="34893" y="679862"/>
                </a:lnTo>
                <a:lnTo>
                  <a:pt x="72759" y="705393"/>
                </a:lnTo>
                <a:lnTo>
                  <a:pt x="119125" y="714755"/>
                </a:lnTo>
                <a:lnTo>
                  <a:pt x="1595374" y="714755"/>
                </a:lnTo>
                <a:lnTo>
                  <a:pt x="1641740" y="705393"/>
                </a:lnTo>
                <a:lnTo>
                  <a:pt x="1679606" y="679862"/>
                </a:lnTo>
                <a:lnTo>
                  <a:pt x="1705137" y="641996"/>
                </a:lnTo>
                <a:lnTo>
                  <a:pt x="1714500" y="595629"/>
                </a:lnTo>
                <a:lnTo>
                  <a:pt x="1714500" y="119125"/>
                </a:lnTo>
                <a:lnTo>
                  <a:pt x="1705137" y="72759"/>
                </a:lnTo>
                <a:lnTo>
                  <a:pt x="1679606" y="34893"/>
                </a:lnTo>
                <a:lnTo>
                  <a:pt x="1641740" y="9362"/>
                </a:lnTo>
                <a:lnTo>
                  <a:pt x="1595374" y="0"/>
                </a:lnTo>
                <a:close/>
              </a:path>
            </a:pathLst>
          </a:custGeom>
          <a:solidFill>
            <a:srgbClr val="4F81BC"/>
          </a:solidFill>
        </p:spPr>
        <p:txBody>
          <a:bodyPr wrap="square" lIns="0" tIns="0" rIns="0" bIns="0" rtlCol="0"/>
          <a:lstStyle/>
          <a:p>
            <a:endParaRPr/>
          </a:p>
        </p:txBody>
      </p:sp>
      <p:sp>
        <p:nvSpPr>
          <p:cNvPr id="50" name="object 50"/>
          <p:cNvSpPr/>
          <p:nvPr/>
        </p:nvSpPr>
        <p:spPr>
          <a:xfrm>
            <a:off x="7145273" y="5859017"/>
            <a:ext cx="1714500" cy="715010"/>
          </a:xfrm>
          <a:custGeom>
            <a:avLst/>
            <a:gdLst/>
            <a:ahLst/>
            <a:cxnLst/>
            <a:rect l="l" t="t" r="r" b="b"/>
            <a:pathLst>
              <a:path w="1714500" h="715009">
                <a:moveTo>
                  <a:pt x="0" y="119125"/>
                </a:moveTo>
                <a:lnTo>
                  <a:pt x="9362" y="72759"/>
                </a:lnTo>
                <a:lnTo>
                  <a:pt x="34893" y="34893"/>
                </a:lnTo>
                <a:lnTo>
                  <a:pt x="72759" y="9362"/>
                </a:lnTo>
                <a:lnTo>
                  <a:pt x="119125" y="0"/>
                </a:lnTo>
                <a:lnTo>
                  <a:pt x="1595374" y="0"/>
                </a:lnTo>
                <a:lnTo>
                  <a:pt x="1641740" y="9362"/>
                </a:lnTo>
                <a:lnTo>
                  <a:pt x="1679606" y="34893"/>
                </a:lnTo>
                <a:lnTo>
                  <a:pt x="1705137" y="72759"/>
                </a:lnTo>
                <a:lnTo>
                  <a:pt x="1714500" y="119125"/>
                </a:lnTo>
                <a:lnTo>
                  <a:pt x="1714500" y="595629"/>
                </a:lnTo>
                <a:lnTo>
                  <a:pt x="1705137" y="641996"/>
                </a:lnTo>
                <a:lnTo>
                  <a:pt x="1679606" y="679862"/>
                </a:lnTo>
                <a:lnTo>
                  <a:pt x="1641740" y="705393"/>
                </a:lnTo>
                <a:lnTo>
                  <a:pt x="1595374" y="714755"/>
                </a:lnTo>
                <a:lnTo>
                  <a:pt x="119125" y="714755"/>
                </a:lnTo>
                <a:lnTo>
                  <a:pt x="72759" y="705393"/>
                </a:lnTo>
                <a:lnTo>
                  <a:pt x="34893" y="679862"/>
                </a:lnTo>
                <a:lnTo>
                  <a:pt x="9362" y="641996"/>
                </a:lnTo>
                <a:lnTo>
                  <a:pt x="0" y="595629"/>
                </a:lnTo>
                <a:lnTo>
                  <a:pt x="0" y="119125"/>
                </a:lnTo>
                <a:close/>
              </a:path>
            </a:pathLst>
          </a:custGeom>
          <a:ln w="25908">
            <a:solidFill>
              <a:srgbClr val="385D89"/>
            </a:solidFill>
          </a:ln>
        </p:spPr>
        <p:txBody>
          <a:bodyPr wrap="square" lIns="0" tIns="0" rIns="0" bIns="0" rtlCol="0"/>
          <a:lstStyle/>
          <a:p>
            <a:endParaRPr/>
          </a:p>
        </p:txBody>
      </p:sp>
      <p:sp>
        <p:nvSpPr>
          <p:cNvPr id="51" name="object 51"/>
          <p:cNvSpPr txBox="1"/>
          <p:nvPr/>
        </p:nvSpPr>
        <p:spPr>
          <a:xfrm>
            <a:off x="7504556" y="5851652"/>
            <a:ext cx="995044" cy="695960"/>
          </a:xfrm>
          <a:prstGeom prst="rect">
            <a:avLst/>
          </a:prstGeom>
        </p:spPr>
        <p:txBody>
          <a:bodyPr vert="horz" wrap="square" lIns="0" tIns="12065" rIns="0" bIns="0" rtlCol="0">
            <a:spAutoFit/>
          </a:bodyPr>
          <a:lstStyle/>
          <a:p>
            <a:pPr marL="12700" marR="5080" indent="196215">
              <a:lnSpc>
                <a:spcPct val="100000"/>
              </a:lnSpc>
              <a:spcBef>
                <a:spcPts val="95"/>
              </a:spcBef>
            </a:pPr>
            <a:r>
              <a:rPr sz="2200" b="1" spc="-10" dirty="0">
                <a:solidFill>
                  <a:srgbClr val="FFFFFF"/>
                </a:solidFill>
                <a:latin typeface="Calibri"/>
                <a:cs typeface="Calibri"/>
              </a:rPr>
              <a:t>Class  Me</a:t>
            </a:r>
            <a:r>
              <a:rPr sz="2200" b="1" spc="-20" dirty="0">
                <a:solidFill>
                  <a:srgbClr val="FFFFFF"/>
                </a:solidFill>
                <a:latin typeface="Calibri"/>
                <a:cs typeface="Calibri"/>
              </a:rPr>
              <a:t>e</a:t>
            </a:r>
            <a:r>
              <a:rPr sz="2200" b="1" spc="-5" dirty="0">
                <a:solidFill>
                  <a:srgbClr val="FFFFFF"/>
                </a:solidFill>
                <a:latin typeface="Calibri"/>
                <a:cs typeface="Calibri"/>
              </a:rPr>
              <a:t>ti</a:t>
            </a:r>
            <a:r>
              <a:rPr sz="2200" b="1" spc="-15" dirty="0">
                <a:solidFill>
                  <a:srgbClr val="FFFFFF"/>
                </a:solidFill>
                <a:latin typeface="Calibri"/>
                <a:cs typeface="Calibri"/>
              </a:rPr>
              <a:t>n</a:t>
            </a:r>
            <a:r>
              <a:rPr sz="2200" b="1" spc="-5" dirty="0">
                <a:solidFill>
                  <a:srgbClr val="FFFFFF"/>
                </a:solidFill>
                <a:latin typeface="Calibri"/>
                <a:cs typeface="Calibri"/>
              </a:rPr>
              <a:t>g</a:t>
            </a:r>
            <a:endParaRPr sz="2200">
              <a:latin typeface="Calibri"/>
              <a:cs typeface="Calibri"/>
            </a:endParaRPr>
          </a:p>
        </p:txBody>
      </p:sp>
      <p:sp>
        <p:nvSpPr>
          <p:cNvPr id="52" name="object 52"/>
          <p:cNvSpPr/>
          <p:nvPr/>
        </p:nvSpPr>
        <p:spPr>
          <a:xfrm>
            <a:off x="4787646" y="5859017"/>
            <a:ext cx="1714500" cy="856615"/>
          </a:xfrm>
          <a:custGeom>
            <a:avLst/>
            <a:gdLst/>
            <a:ahLst/>
            <a:cxnLst/>
            <a:rect l="l" t="t" r="r" b="b"/>
            <a:pathLst>
              <a:path w="1714500" h="856615">
                <a:moveTo>
                  <a:pt x="1571752" y="0"/>
                </a:moveTo>
                <a:lnTo>
                  <a:pt x="142748" y="0"/>
                </a:lnTo>
                <a:lnTo>
                  <a:pt x="97617" y="7276"/>
                </a:lnTo>
                <a:lnTo>
                  <a:pt x="58430" y="27540"/>
                </a:lnTo>
                <a:lnTo>
                  <a:pt x="27533" y="58441"/>
                </a:lnTo>
                <a:lnTo>
                  <a:pt x="7274" y="97627"/>
                </a:lnTo>
                <a:lnTo>
                  <a:pt x="0" y="142747"/>
                </a:lnTo>
                <a:lnTo>
                  <a:pt x="0" y="713739"/>
                </a:lnTo>
                <a:lnTo>
                  <a:pt x="7274" y="758856"/>
                </a:lnTo>
                <a:lnTo>
                  <a:pt x="27533" y="798041"/>
                </a:lnTo>
                <a:lnTo>
                  <a:pt x="58430" y="828943"/>
                </a:lnTo>
                <a:lnTo>
                  <a:pt x="97617" y="849209"/>
                </a:lnTo>
                <a:lnTo>
                  <a:pt x="142748" y="856487"/>
                </a:lnTo>
                <a:lnTo>
                  <a:pt x="1571752" y="856487"/>
                </a:lnTo>
                <a:lnTo>
                  <a:pt x="1616882" y="849209"/>
                </a:lnTo>
                <a:lnTo>
                  <a:pt x="1656069" y="828943"/>
                </a:lnTo>
                <a:lnTo>
                  <a:pt x="1686966" y="798041"/>
                </a:lnTo>
                <a:lnTo>
                  <a:pt x="1707225" y="758856"/>
                </a:lnTo>
                <a:lnTo>
                  <a:pt x="1714500" y="713739"/>
                </a:lnTo>
                <a:lnTo>
                  <a:pt x="1714500" y="142747"/>
                </a:lnTo>
                <a:lnTo>
                  <a:pt x="1707225" y="97627"/>
                </a:lnTo>
                <a:lnTo>
                  <a:pt x="1686966" y="58441"/>
                </a:lnTo>
                <a:lnTo>
                  <a:pt x="1656069" y="27540"/>
                </a:lnTo>
                <a:lnTo>
                  <a:pt x="1616882" y="7276"/>
                </a:lnTo>
                <a:lnTo>
                  <a:pt x="1571752" y="0"/>
                </a:lnTo>
                <a:close/>
              </a:path>
            </a:pathLst>
          </a:custGeom>
          <a:solidFill>
            <a:srgbClr val="4F81BC"/>
          </a:solidFill>
        </p:spPr>
        <p:txBody>
          <a:bodyPr wrap="square" lIns="0" tIns="0" rIns="0" bIns="0" rtlCol="0"/>
          <a:lstStyle/>
          <a:p>
            <a:endParaRPr/>
          </a:p>
        </p:txBody>
      </p:sp>
      <p:sp>
        <p:nvSpPr>
          <p:cNvPr id="53" name="object 53"/>
          <p:cNvSpPr/>
          <p:nvPr/>
        </p:nvSpPr>
        <p:spPr>
          <a:xfrm>
            <a:off x="4787646" y="5859017"/>
            <a:ext cx="1714500" cy="856615"/>
          </a:xfrm>
          <a:custGeom>
            <a:avLst/>
            <a:gdLst/>
            <a:ahLst/>
            <a:cxnLst/>
            <a:rect l="l" t="t" r="r" b="b"/>
            <a:pathLst>
              <a:path w="1714500" h="856615">
                <a:moveTo>
                  <a:pt x="0" y="142747"/>
                </a:moveTo>
                <a:lnTo>
                  <a:pt x="7274" y="97627"/>
                </a:lnTo>
                <a:lnTo>
                  <a:pt x="27533" y="58441"/>
                </a:lnTo>
                <a:lnTo>
                  <a:pt x="58430" y="27540"/>
                </a:lnTo>
                <a:lnTo>
                  <a:pt x="97617" y="7276"/>
                </a:lnTo>
                <a:lnTo>
                  <a:pt x="142748" y="0"/>
                </a:lnTo>
                <a:lnTo>
                  <a:pt x="1571752" y="0"/>
                </a:lnTo>
                <a:lnTo>
                  <a:pt x="1616882" y="7276"/>
                </a:lnTo>
                <a:lnTo>
                  <a:pt x="1656069" y="27540"/>
                </a:lnTo>
                <a:lnTo>
                  <a:pt x="1686966" y="58441"/>
                </a:lnTo>
                <a:lnTo>
                  <a:pt x="1707225" y="97627"/>
                </a:lnTo>
                <a:lnTo>
                  <a:pt x="1714500" y="142747"/>
                </a:lnTo>
                <a:lnTo>
                  <a:pt x="1714500" y="713739"/>
                </a:lnTo>
                <a:lnTo>
                  <a:pt x="1707225" y="758856"/>
                </a:lnTo>
                <a:lnTo>
                  <a:pt x="1686966" y="798041"/>
                </a:lnTo>
                <a:lnTo>
                  <a:pt x="1656069" y="828943"/>
                </a:lnTo>
                <a:lnTo>
                  <a:pt x="1616882" y="849209"/>
                </a:lnTo>
                <a:lnTo>
                  <a:pt x="1571752" y="856487"/>
                </a:lnTo>
                <a:lnTo>
                  <a:pt x="142748" y="856487"/>
                </a:lnTo>
                <a:lnTo>
                  <a:pt x="97617" y="849209"/>
                </a:lnTo>
                <a:lnTo>
                  <a:pt x="58430" y="828943"/>
                </a:lnTo>
                <a:lnTo>
                  <a:pt x="27533" y="798041"/>
                </a:lnTo>
                <a:lnTo>
                  <a:pt x="7274" y="758856"/>
                </a:lnTo>
                <a:lnTo>
                  <a:pt x="0" y="713739"/>
                </a:lnTo>
                <a:lnTo>
                  <a:pt x="0" y="142747"/>
                </a:lnTo>
                <a:close/>
              </a:path>
            </a:pathLst>
          </a:custGeom>
          <a:ln w="25908">
            <a:solidFill>
              <a:srgbClr val="385D89"/>
            </a:solidFill>
          </a:ln>
        </p:spPr>
        <p:txBody>
          <a:bodyPr wrap="square" lIns="0" tIns="0" rIns="0" bIns="0" rtlCol="0"/>
          <a:lstStyle/>
          <a:p>
            <a:endParaRPr/>
          </a:p>
        </p:txBody>
      </p:sp>
      <p:sp>
        <p:nvSpPr>
          <p:cNvPr id="54" name="object 54"/>
          <p:cNvSpPr txBox="1"/>
          <p:nvPr/>
        </p:nvSpPr>
        <p:spPr>
          <a:xfrm>
            <a:off x="4913757" y="5801055"/>
            <a:ext cx="1461770" cy="941069"/>
          </a:xfrm>
          <a:prstGeom prst="rect">
            <a:avLst/>
          </a:prstGeom>
        </p:spPr>
        <p:txBody>
          <a:bodyPr vert="horz" wrap="square" lIns="0" tIns="12700" rIns="0" bIns="0" rtlCol="0">
            <a:spAutoFit/>
          </a:bodyPr>
          <a:lstStyle/>
          <a:p>
            <a:pPr marL="12700" marR="5080" algn="ctr">
              <a:lnSpc>
                <a:spcPct val="100000"/>
              </a:lnSpc>
              <a:spcBef>
                <a:spcPts val="100"/>
              </a:spcBef>
            </a:pPr>
            <a:r>
              <a:rPr sz="2000" b="1" dirty="0">
                <a:solidFill>
                  <a:srgbClr val="FFFFFF"/>
                </a:solidFill>
                <a:latin typeface="Calibri"/>
                <a:cs typeface="Calibri"/>
              </a:rPr>
              <a:t>Ext</a:t>
            </a:r>
            <a:r>
              <a:rPr sz="2000" b="1" spc="-55" dirty="0">
                <a:solidFill>
                  <a:srgbClr val="FFFFFF"/>
                </a:solidFill>
                <a:latin typeface="Calibri"/>
                <a:cs typeface="Calibri"/>
              </a:rPr>
              <a:t>r</a:t>
            </a:r>
            <a:r>
              <a:rPr sz="2000" b="1" dirty="0">
                <a:solidFill>
                  <a:srgbClr val="FFFFFF"/>
                </a:solidFill>
                <a:latin typeface="Calibri"/>
                <a:cs typeface="Calibri"/>
              </a:rPr>
              <a:t>ao</a:t>
            </a:r>
            <a:r>
              <a:rPr sz="2000" b="1" spc="-35" dirty="0">
                <a:solidFill>
                  <a:srgbClr val="FFFFFF"/>
                </a:solidFill>
                <a:latin typeface="Calibri"/>
                <a:cs typeface="Calibri"/>
              </a:rPr>
              <a:t>r</a:t>
            </a:r>
            <a:r>
              <a:rPr sz="2000" b="1" dirty="0">
                <a:solidFill>
                  <a:srgbClr val="FFFFFF"/>
                </a:solidFill>
                <a:latin typeface="Calibri"/>
                <a:cs typeface="Calibri"/>
              </a:rPr>
              <a:t>dinary  </a:t>
            </a:r>
            <a:r>
              <a:rPr sz="2000" b="1" spc="-10" dirty="0">
                <a:solidFill>
                  <a:srgbClr val="FFFFFF"/>
                </a:solidFill>
                <a:latin typeface="Calibri"/>
                <a:cs typeface="Calibri"/>
              </a:rPr>
              <a:t>General  </a:t>
            </a:r>
            <a:r>
              <a:rPr sz="2000" b="1" dirty="0">
                <a:solidFill>
                  <a:srgbClr val="FFFFFF"/>
                </a:solidFill>
                <a:latin typeface="Calibri"/>
                <a:cs typeface="Calibri"/>
              </a:rPr>
              <a:t>Meeting</a:t>
            </a:r>
            <a:endParaRPr sz="2000">
              <a:latin typeface="Calibri"/>
              <a:cs typeface="Calibri"/>
            </a:endParaRPr>
          </a:p>
        </p:txBody>
      </p:sp>
      <p:sp>
        <p:nvSpPr>
          <p:cNvPr id="55" name="object 55"/>
          <p:cNvSpPr/>
          <p:nvPr/>
        </p:nvSpPr>
        <p:spPr>
          <a:xfrm>
            <a:off x="805180" y="5430011"/>
            <a:ext cx="103505" cy="357505"/>
          </a:xfrm>
          <a:custGeom>
            <a:avLst/>
            <a:gdLst/>
            <a:ahLst/>
            <a:cxnLst/>
            <a:rect l="l" t="t" r="r" b="b"/>
            <a:pathLst>
              <a:path w="103505" h="357504">
                <a:moveTo>
                  <a:pt x="7112" y="260959"/>
                </a:moveTo>
                <a:lnTo>
                  <a:pt x="1041" y="264477"/>
                </a:lnTo>
                <a:lnTo>
                  <a:pt x="0" y="268350"/>
                </a:lnTo>
                <a:lnTo>
                  <a:pt x="51307" y="357212"/>
                </a:lnTo>
                <a:lnTo>
                  <a:pt x="58717" y="344639"/>
                </a:lnTo>
                <a:lnTo>
                  <a:pt x="45008" y="344589"/>
                </a:lnTo>
                <a:lnTo>
                  <a:pt x="45113" y="321095"/>
                </a:lnTo>
                <a:lnTo>
                  <a:pt x="10998" y="262000"/>
                </a:lnTo>
                <a:lnTo>
                  <a:pt x="7112" y="260959"/>
                </a:lnTo>
                <a:close/>
              </a:path>
              <a:path w="103505" h="357504">
                <a:moveTo>
                  <a:pt x="45113" y="321095"/>
                </a:moveTo>
                <a:lnTo>
                  <a:pt x="45008" y="344589"/>
                </a:lnTo>
                <a:lnTo>
                  <a:pt x="57708" y="344639"/>
                </a:lnTo>
                <a:lnTo>
                  <a:pt x="57723" y="341439"/>
                </a:lnTo>
                <a:lnTo>
                  <a:pt x="45897" y="341388"/>
                </a:lnTo>
                <a:lnTo>
                  <a:pt x="51418" y="332018"/>
                </a:lnTo>
                <a:lnTo>
                  <a:pt x="45113" y="321095"/>
                </a:lnTo>
                <a:close/>
              </a:path>
              <a:path w="103505" h="357504">
                <a:moveTo>
                  <a:pt x="96354" y="261365"/>
                </a:moveTo>
                <a:lnTo>
                  <a:pt x="92456" y="262369"/>
                </a:lnTo>
                <a:lnTo>
                  <a:pt x="57813" y="321165"/>
                </a:lnTo>
                <a:lnTo>
                  <a:pt x="57708" y="344639"/>
                </a:lnTo>
                <a:lnTo>
                  <a:pt x="58717" y="344639"/>
                </a:lnTo>
                <a:lnTo>
                  <a:pt x="103403" y="268820"/>
                </a:lnTo>
                <a:lnTo>
                  <a:pt x="102400" y="264922"/>
                </a:lnTo>
                <a:lnTo>
                  <a:pt x="96354" y="261365"/>
                </a:lnTo>
                <a:close/>
              </a:path>
              <a:path w="103505" h="357504">
                <a:moveTo>
                  <a:pt x="51418" y="332018"/>
                </a:moveTo>
                <a:lnTo>
                  <a:pt x="45897" y="341388"/>
                </a:lnTo>
                <a:lnTo>
                  <a:pt x="56857" y="341439"/>
                </a:lnTo>
                <a:lnTo>
                  <a:pt x="51418" y="332018"/>
                </a:lnTo>
                <a:close/>
              </a:path>
              <a:path w="103505" h="357504">
                <a:moveTo>
                  <a:pt x="57813" y="321165"/>
                </a:moveTo>
                <a:lnTo>
                  <a:pt x="51418" y="332018"/>
                </a:lnTo>
                <a:lnTo>
                  <a:pt x="56857" y="341439"/>
                </a:lnTo>
                <a:lnTo>
                  <a:pt x="57723" y="341439"/>
                </a:lnTo>
                <a:lnTo>
                  <a:pt x="57813" y="321165"/>
                </a:lnTo>
                <a:close/>
              </a:path>
              <a:path w="103505" h="357504">
                <a:moveTo>
                  <a:pt x="59245" y="0"/>
                </a:moveTo>
                <a:lnTo>
                  <a:pt x="46545" y="0"/>
                </a:lnTo>
                <a:lnTo>
                  <a:pt x="45113" y="321095"/>
                </a:lnTo>
                <a:lnTo>
                  <a:pt x="51418" y="332018"/>
                </a:lnTo>
                <a:lnTo>
                  <a:pt x="57813" y="321165"/>
                </a:lnTo>
                <a:lnTo>
                  <a:pt x="59245" y="0"/>
                </a:lnTo>
                <a:close/>
              </a:path>
            </a:pathLst>
          </a:custGeom>
          <a:solidFill>
            <a:srgbClr val="497DBA"/>
          </a:solidFill>
        </p:spPr>
        <p:txBody>
          <a:bodyPr wrap="square" lIns="0" tIns="0" rIns="0" bIns="0" rtlCol="0"/>
          <a:lstStyle/>
          <a:p>
            <a:endParaRPr/>
          </a:p>
        </p:txBody>
      </p:sp>
      <p:sp>
        <p:nvSpPr>
          <p:cNvPr id="56" name="object 56"/>
          <p:cNvSpPr/>
          <p:nvPr/>
        </p:nvSpPr>
        <p:spPr>
          <a:xfrm>
            <a:off x="377037" y="3572255"/>
            <a:ext cx="103505" cy="285750"/>
          </a:xfrm>
          <a:custGeom>
            <a:avLst/>
            <a:gdLst/>
            <a:ahLst/>
            <a:cxnLst/>
            <a:rect l="l" t="t" r="r" b="b"/>
            <a:pathLst>
              <a:path w="103504" h="285750">
                <a:moveTo>
                  <a:pt x="7124" y="189484"/>
                </a:moveTo>
                <a:lnTo>
                  <a:pt x="1041" y="193040"/>
                </a:lnTo>
                <a:lnTo>
                  <a:pt x="0" y="196850"/>
                </a:lnTo>
                <a:lnTo>
                  <a:pt x="51206" y="285750"/>
                </a:lnTo>
                <a:lnTo>
                  <a:pt x="58632" y="273177"/>
                </a:lnTo>
                <a:lnTo>
                  <a:pt x="44932" y="273177"/>
                </a:lnTo>
                <a:lnTo>
                  <a:pt x="45062" y="249652"/>
                </a:lnTo>
                <a:lnTo>
                  <a:pt x="10998" y="190500"/>
                </a:lnTo>
                <a:lnTo>
                  <a:pt x="7124" y="189484"/>
                </a:lnTo>
                <a:close/>
              </a:path>
              <a:path w="103504" h="285750">
                <a:moveTo>
                  <a:pt x="45062" y="249652"/>
                </a:moveTo>
                <a:lnTo>
                  <a:pt x="44932" y="273177"/>
                </a:lnTo>
                <a:lnTo>
                  <a:pt x="57619" y="273177"/>
                </a:lnTo>
                <a:lnTo>
                  <a:pt x="57637" y="270002"/>
                </a:lnTo>
                <a:lnTo>
                  <a:pt x="45808" y="270002"/>
                </a:lnTo>
                <a:lnTo>
                  <a:pt x="51364" y="260595"/>
                </a:lnTo>
                <a:lnTo>
                  <a:pt x="45062" y="249652"/>
                </a:lnTo>
                <a:close/>
              </a:path>
              <a:path w="103504" h="285750">
                <a:moveTo>
                  <a:pt x="96354" y="189992"/>
                </a:moveTo>
                <a:lnTo>
                  <a:pt x="92468" y="191008"/>
                </a:lnTo>
                <a:lnTo>
                  <a:pt x="57750" y="249785"/>
                </a:lnTo>
                <a:lnTo>
                  <a:pt x="57619" y="273177"/>
                </a:lnTo>
                <a:lnTo>
                  <a:pt x="58632" y="273177"/>
                </a:lnTo>
                <a:lnTo>
                  <a:pt x="101612" y="200406"/>
                </a:lnTo>
                <a:lnTo>
                  <a:pt x="103403" y="197485"/>
                </a:lnTo>
                <a:lnTo>
                  <a:pt x="102400" y="193548"/>
                </a:lnTo>
                <a:lnTo>
                  <a:pt x="96354" y="189992"/>
                </a:lnTo>
                <a:close/>
              </a:path>
              <a:path w="103504" h="285750">
                <a:moveTo>
                  <a:pt x="51364" y="260595"/>
                </a:moveTo>
                <a:lnTo>
                  <a:pt x="45808" y="270002"/>
                </a:lnTo>
                <a:lnTo>
                  <a:pt x="56781" y="270002"/>
                </a:lnTo>
                <a:lnTo>
                  <a:pt x="51364" y="260595"/>
                </a:lnTo>
                <a:close/>
              </a:path>
              <a:path w="103504" h="285750">
                <a:moveTo>
                  <a:pt x="57750" y="249785"/>
                </a:moveTo>
                <a:lnTo>
                  <a:pt x="51364" y="260595"/>
                </a:lnTo>
                <a:lnTo>
                  <a:pt x="56781" y="270002"/>
                </a:lnTo>
                <a:lnTo>
                  <a:pt x="57637" y="270002"/>
                </a:lnTo>
                <a:lnTo>
                  <a:pt x="57750" y="249785"/>
                </a:lnTo>
                <a:close/>
              </a:path>
              <a:path w="103504" h="285750">
                <a:moveTo>
                  <a:pt x="59143" y="0"/>
                </a:moveTo>
                <a:lnTo>
                  <a:pt x="46443" y="0"/>
                </a:lnTo>
                <a:lnTo>
                  <a:pt x="45062" y="249652"/>
                </a:lnTo>
                <a:lnTo>
                  <a:pt x="51364" y="260595"/>
                </a:lnTo>
                <a:lnTo>
                  <a:pt x="57750" y="249785"/>
                </a:lnTo>
                <a:lnTo>
                  <a:pt x="59143" y="0"/>
                </a:lnTo>
                <a:close/>
              </a:path>
            </a:pathLst>
          </a:custGeom>
          <a:solidFill>
            <a:srgbClr val="497DBA"/>
          </a:solid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7809" rIns="0" bIns="0" rtlCol="0">
            <a:spAutoFit/>
          </a:bodyPr>
          <a:lstStyle/>
          <a:p>
            <a:pPr marL="2218690" marR="5080" indent="-1370965">
              <a:lnSpc>
                <a:spcPct val="100000"/>
              </a:lnSpc>
              <a:spcBef>
                <a:spcPts val="100"/>
              </a:spcBef>
            </a:pPr>
            <a:r>
              <a:rPr spc="-10" dirty="0"/>
              <a:t>Resolution </a:t>
            </a:r>
            <a:r>
              <a:rPr spc="-15" dirty="0"/>
              <a:t>by Circulation  </a:t>
            </a:r>
            <a:r>
              <a:rPr dirty="0"/>
              <a:t>[Section</a:t>
            </a:r>
            <a:r>
              <a:rPr spc="-45" dirty="0"/>
              <a:t> </a:t>
            </a:r>
            <a:r>
              <a:rPr dirty="0"/>
              <a:t>175]</a:t>
            </a:r>
          </a:p>
        </p:txBody>
      </p:sp>
      <p:graphicFrame>
        <p:nvGraphicFramePr>
          <p:cNvPr id="3" name="object 3"/>
          <p:cNvGraphicFramePr>
            <a:graphicFrameLocks noGrp="1"/>
          </p:cNvGraphicFramePr>
          <p:nvPr/>
        </p:nvGraphicFramePr>
        <p:xfrm>
          <a:off x="445008" y="5008626"/>
          <a:ext cx="8229600" cy="1106424"/>
        </p:xfrm>
        <a:graphic>
          <a:graphicData uri="http://schemas.openxmlformats.org/drawingml/2006/table">
            <a:tbl>
              <a:tblPr firstRow="1" bandRow="1">
                <a:tableStyleId>{2D5ABB26-0587-4C30-8999-92F81FD0307C}</a:tableStyleId>
              </a:tblPr>
              <a:tblGrid>
                <a:gridCol w="4114800"/>
                <a:gridCol w="4114800"/>
              </a:tblGrid>
              <a:tr h="580644">
                <a:tc gridSpan="2">
                  <a:txBody>
                    <a:bodyPr/>
                    <a:lstStyle/>
                    <a:p>
                      <a:pPr algn="ctr">
                        <a:lnSpc>
                          <a:spcPct val="100000"/>
                        </a:lnSpc>
                        <a:spcBef>
                          <a:spcPts val="65"/>
                        </a:spcBef>
                        <a:tabLst>
                          <a:tab pos="1168400" algn="l"/>
                        </a:tabLst>
                      </a:pPr>
                      <a:r>
                        <a:rPr sz="3200" b="1" dirty="0">
                          <a:solidFill>
                            <a:srgbClr val="FFFFFF"/>
                          </a:solidFill>
                          <a:latin typeface="Calibri"/>
                          <a:cs typeface="Calibri"/>
                        </a:rPr>
                        <a:t>Other	</a:t>
                      </a:r>
                      <a:r>
                        <a:rPr sz="3200" b="1" spc="-10" dirty="0">
                          <a:solidFill>
                            <a:srgbClr val="FFFFFF"/>
                          </a:solidFill>
                          <a:latin typeface="Calibri"/>
                          <a:cs typeface="Calibri"/>
                        </a:rPr>
                        <a:t>Points</a:t>
                      </a:r>
                      <a:endParaRPr sz="3200">
                        <a:latin typeface="Calibri"/>
                        <a:cs typeface="Calibri"/>
                      </a:endParaRPr>
                    </a:p>
                  </a:txBody>
                  <a:tcPr marL="0" marR="0" marT="8255" marB="0">
                    <a:lnL w="28575">
                      <a:solidFill>
                        <a:srgbClr val="F79546"/>
                      </a:solidFill>
                      <a:prstDash val="solid"/>
                    </a:lnL>
                    <a:lnR w="28575">
                      <a:solidFill>
                        <a:srgbClr val="F79546"/>
                      </a:solidFill>
                      <a:prstDash val="solid"/>
                    </a:lnR>
                    <a:lnB w="28575">
                      <a:solidFill>
                        <a:srgbClr val="F79546"/>
                      </a:solidFill>
                      <a:prstDash val="solid"/>
                    </a:lnB>
                    <a:solidFill>
                      <a:srgbClr val="D99593"/>
                    </a:solidFill>
                  </a:tcPr>
                </a:tc>
                <a:tc hMerge="1">
                  <a:txBody>
                    <a:bodyPr/>
                    <a:lstStyle/>
                    <a:p>
                      <a:endParaRPr/>
                    </a:p>
                  </a:txBody>
                  <a:tcPr marL="0" marR="0" marT="0" marB="0"/>
                </a:tc>
              </a:tr>
              <a:tr h="525780">
                <a:tc>
                  <a:txBody>
                    <a:bodyPr/>
                    <a:lstStyle/>
                    <a:p>
                      <a:pPr marL="234950" marR="230504" indent="54610">
                        <a:lnSpc>
                          <a:spcPts val="1750"/>
                        </a:lnSpc>
                        <a:spcBef>
                          <a:spcPts val="204"/>
                        </a:spcBef>
                      </a:pPr>
                      <a:r>
                        <a:rPr sz="1600" spc="-5" dirty="0">
                          <a:latin typeface="Calibri"/>
                          <a:cs typeface="Calibri"/>
                        </a:rPr>
                        <a:t>1) Resolution </a:t>
                      </a:r>
                      <a:r>
                        <a:rPr sz="1600" spc="-10" dirty="0">
                          <a:latin typeface="Calibri"/>
                          <a:cs typeface="Calibri"/>
                        </a:rPr>
                        <a:t>passed by </a:t>
                      </a:r>
                      <a:r>
                        <a:rPr sz="1600" spc="-5" dirty="0">
                          <a:latin typeface="Calibri"/>
                          <a:cs typeface="Calibri"/>
                        </a:rPr>
                        <a:t>circulation shall </a:t>
                      </a:r>
                      <a:r>
                        <a:rPr sz="1600" spc="-10" dirty="0">
                          <a:latin typeface="Calibri"/>
                          <a:cs typeface="Calibri"/>
                        </a:rPr>
                        <a:t>be  noted at </a:t>
                      </a:r>
                      <a:r>
                        <a:rPr sz="1600" spc="-5" dirty="0">
                          <a:latin typeface="Calibri"/>
                          <a:cs typeface="Calibri"/>
                        </a:rPr>
                        <a:t>a </a:t>
                      </a:r>
                      <a:r>
                        <a:rPr sz="1600" spc="-10" dirty="0">
                          <a:latin typeface="Calibri"/>
                          <a:cs typeface="Calibri"/>
                        </a:rPr>
                        <a:t>subsequent meeting </a:t>
                      </a:r>
                      <a:r>
                        <a:rPr sz="1600" spc="-5" dirty="0">
                          <a:latin typeface="Calibri"/>
                          <a:cs typeface="Calibri"/>
                        </a:rPr>
                        <a:t>of the</a:t>
                      </a:r>
                      <a:r>
                        <a:rPr sz="1600" spc="45" dirty="0">
                          <a:latin typeface="Calibri"/>
                          <a:cs typeface="Calibri"/>
                        </a:rPr>
                        <a:t> </a:t>
                      </a:r>
                      <a:r>
                        <a:rPr sz="1600" spc="-10" dirty="0">
                          <a:latin typeface="Calibri"/>
                          <a:cs typeface="Calibri"/>
                        </a:rPr>
                        <a:t>Board</a:t>
                      </a:r>
                      <a:endParaRPr sz="1600">
                        <a:latin typeface="Calibri"/>
                        <a:cs typeface="Calibri"/>
                      </a:endParaRPr>
                    </a:p>
                  </a:txBody>
                  <a:tcPr marL="0" marR="0" marT="26034" marB="0">
                    <a:lnL w="28575">
                      <a:solidFill>
                        <a:srgbClr val="F79546"/>
                      </a:solidFill>
                      <a:prstDash val="solid"/>
                    </a:lnL>
                    <a:lnR w="28575">
                      <a:solidFill>
                        <a:srgbClr val="F79546"/>
                      </a:solidFill>
                      <a:prstDash val="solid"/>
                    </a:lnR>
                    <a:lnT w="28575">
                      <a:solidFill>
                        <a:srgbClr val="F79546"/>
                      </a:solidFill>
                      <a:prstDash val="solid"/>
                    </a:lnT>
                    <a:lnB w="53975">
                      <a:solidFill>
                        <a:srgbClr val="F79546"/>
                      </a:solidFill>
                      <a:prstDash val="solid"/>
                    </a:lnB>
                    <a:solidFill>
                      <a:srgbClr val="F1DCDB">
                        <a:alpha val="90194"/>
                      </a:srgbClr>
                    </a:solidFill>
                  </a:tcPr>
                </a:tc>
                <a:tc>
                  <a:txBody>
                    <a:bodyPr/>
                    <a:lstStyle/>
                    <a:p>
                      <a:pPr marL="1504950" marR="285750" indent="-1213485">
                        <a:lnSpc>
                          <a:spcPts val="1750"/>
                        </a:lnSpc>
                        <a:spcBef>
                          <a:spcPts val="204"/>
                        </a:spcBef>
                      </a:pPr>
                      <a:r>
                        <a:rPr sz="1600" spc="-5" dirty="0">
                          <a:latin typeface="Calibri"/>
                          <a:cs typeface="Calibri"/>
                        </a:rPr>
                        <a:t>2) Shall be </a:t>
                      </a:r>
                      <a:r>
                        <a:rPr sz="1600" spc="-15" dirty="0">
                          <a:latin typeface="Calibri"/>
                          <a:cs typeface="Calibri"/>
                        </a:rPr>
                        <a:t>recorded </a:t>
                      </a:r>
                      <a:r>
                        <a:rPr sz="1600" spc="-5" dirty="0">
                          <a:latin typeface="Calibri"/>
                          <a:cs typeface="Calibri"/>
                        </a:rPr>
                        <a:t>or </a:t>
                      </a:r>
                      <a:r>
                        <a:rPr sz="1600" spc="-10" dirty="0">
                          <a:latin typeface="Calibri"/>
                          <a:cs typeface="Calibri"/>
                        </a:rPr>
                        <a:t>noted </a:t>
                      </a:r>
                      <a:r>
                        <a:rPr sz="1600" spc="-5" dirty="0">
                          <a:latin typeface="Calibri"/>
                          <a:cs typeface="Calibri"/>
                        </a:rPr>
                        <a:t>in minutes </a:t>
                      </a:r>
                      <a:r>
                        <a:rPr sz="1600" spc="-10" dirty="0">
                          <a:latin typeface="Calibri"/>
                          <a:cs typeface="Calibri"/>
                        </a:rPr>
                        <a:t>of  such</a:t>
                      </a:r>
                      <a:r>
                        <a:rPr sz="1600" dirty="0">
                          <a:latin typeface="Calibri"/>
                          <a:cs typeface="Calibri"/>
                        </a:rPr>
                        <a:t> </a:t>
                      </a:r>
                      <a:r>
                        <a:rPr sz="1600" spc="-10" dirty="0">
                          <a:latin typeface="Calibri"/>
                          <a:cs typeface="Calibri"/>
                        </a:rPr>
                        <a:t>meeting</a:t>
                      </a:r>
                      <a:endParaRPr sz="1600">
                        <a:latin typeface="Calibri"/>
                        <a:cs typeface="Calibri"/>
                      </a:endParaRPr>
                    </a:p>
                  </a:txBody>
                  <a:tcPr marL="0" marR="0" marT="26034" marB="0">
                    <a:lnL w="28575">
                      <a:solidFill>
                        <a:srgbClr val="F79546"/>
                      </a:solidFill>
                      <a:prstDash val="solid"/>
                    </a:lnL>
                    <a:lnR w="28575">
                      <a:solidFill>
                        <a:srgbClr val="F79546"/>
                      </a:solidFill>
                      <a:prstDash val="solid"/>
                    </a:lnR>
                    <a:lnT w="28575">
                      <a:solidFill>
                        <a:srgbClr val="F79546"/>
                      </a:solidFill>
                      <a:prstDash val="solid"/>
                    </a:lnT>
                    <a:lnB w="53975">
                      <a:solidFill>
                        <a:srgbClr val="F79546"/>
                      </a:solidFill>
                      <a:prstDash val="solid"/>
                    </a:lnB>
                    <a:solidFill>
                      <a:srgbClr val="F1DCDB">
                        <a:alpha val="90194"/>
                      </a:srgbClr>
                    </a:solidFill>
                  </a:tcPr>
                </a:tc>
              </a:tr>
            </a:tbl>
          </a:graphicData>
        </a:graphic>
      </p:graphicFrame>
      <p:sp>
        <p:nvSpPr>
          <p:cNvPr id="4" name="object 4"/>
          <p:cNvSpPr/>
          <p:nvPr/>
        </p:nvSpPr>
        <p:spPr>
          <a:xfrm>
            <a:off x="457962" y="3304794"/>
            <a:ext cx="8229600" cy="1720850"/>
          </a:xfrm>
          <a:custGeom>
            <a:avLst/>
            <a:gdLst/>
            <a:ahLst/>
            <a:cxnLst/>
            <a:rect l="l" t="t" r="r" b="b"/>
            <a:pathLst>
              <a:path w="8229600" h="1720850">
                <a:moveTo>
                  <a:pt x="4544949" y="1290446"/>
                </a:moveTo>
                <a:lnTo>
                  <a:pt x="3684651" y="1290446"/>
                </a:lnTo>
                <a:lnTo>
                  <a:pt x="4114800" y="1720595"/>
                </a:lnTo>
                <a:lnTo>
                  <a:pt x="4544949" y="1290446"/>
                </a:lnTo>
                <a:close/>
              </a:path>
              <a:path w="8229600" h="1720850">
                <a:moveTo>
                  <a:pt x="4329811" y="1117980"/>
                </a:moveTo>
                <a:lnTo>
                  <a:pt x="3899789" y="1117980"/>
                </a:lnTo>
                <a:lnTo>
                  <a:pt x="3899789" y="1290446"/>
                </a:lnTo>
                <a:lnTo>
                  <a:pt x="4329811" y="1290446"/>
                </a:lnTo>
                <a:lnTo>
                  <a:pt x="4329811" y="1117980"/>
                </a:lnTo>
                <a:close/>
              </a:path>
              <a:path w="8229600" h="1720850">
                <a:moveTo>
                  <a:pt x="8229600" y="0"/>
                </a:moveTo>
                <a:lnTo>
                  <a:pt x="0" y="0"/>
                </a:lnTo>
                <a:lnTo>
                  <a:pt x="0" y="1117980"/>
                </a:lnTo>
                <a:lnTo>
                  <a:pt x="8229600" y="1117980"/>
                </a:lnTo>
                <a:lnTo>
                  <a:pt x="8229600" y="0"/>
                </a:lnTo>
                <a:close/>
              </a:path>
            </a:pathLst>
          </a:custGeom>
          <a:solidFill>
            <a:srgbClr val="D99593"/>
          </a:solidFill>
        </p:spPr>
        <p:txBody>
          <a:bodyPr wrap="square" lIns="0" tIns="0" rIns="0" bIns="0" rtlCol="0"/>
          <a:lstStyle/>
          <a:p>
            <a:endParaRPr/>
          </a:p>
        </p:txBody>
      </p:sp>
      <p:sp>
        <p:nvSpPr>
          <p:cNvPr id="5" name="object 5"/>
          <p:cNvSpPr/>
          <p:nvPr/>
        </p:nvSpPr>
        <p:spPr>
          <a:xfrm>
            <a:off x="457962" y="3304794"/>
            <a:ext cx="8229600" cy="1720850"/>
          </a:xfrm>
          <a:custGeom>
            <a:avLst/>
            <a:gdLst/>
            <a:ahLst/>
            <a:cxnLst/>
            <a:rect l="l" t="t" r="r" b="b"/>
            <a:pathLst>
              <a:path w="8229600" h="1720850">
                <a:moveTo>
                  <a:pt x="8229600" y="1117980"/>
                </a:moveTo>
                <a:lnTo>
                  <a:pt x="4329811" y="1117980"/>
                </a:lnTo>
                <a:lnTo>
                  <a:pt x="4329811" y="1290446"/>
                </a:lnTo>
                <a:lnTo>
                  <a:pt x="4544949" y="1290446"/>
                </a:lnTo>
                <a:lnTo>
                  <a:pt x="4114800" y="1720595"/>
                </a:lnTo>
                <a:lnTo>
                  <a:pt x="3684651" y="1290446"/>
                </a:lnTo>
                <a:lnTo>
                  <a:pt x="3899789" y="1290446"/>
                </a:lnTo>
                <a:lnTo>
                  <a:pt x="3899789" y="1117980"/>
                </a:lnTo>
                <a:lnTo>
                  <a:pt x="0" y="1117980"/>
                </a:lnTo>
                <a:lnTo>
                  <a:pt x="0" y="0"/>
                </a:lnTo>
                <a:lnTo>
                  <a:pt x="8229600" y="0"/>
                </a:lnTo>
                <a:lnTo>
                  <a:pt x="8229600" y="1117980"/>
                </a:lnTo>
                <a:close/>
              </a:path>
            </a:pathLst>
          </a:custGeom>
          <a:ln w="25908">
            <a:solidFill>
              <a:srgbClr val="F79546"/>
            </a:solidFill>
          </a:ln>
        </p:spPr>
        <p:txBody>
          <a:bodyPr wrap="square" lIns="0" tIns="0" rIns="0" bIns="0" rtlCol="0"/>
          <a:lstStyle/>
          <a:p>
            <a:endParaRPr/>
          </a:p>
        </p:txBody>
      </p:sp>
      <p:sp>
        <p:nvSpPr>
          <p:cNvPr id="6" name="object 6"/>
          <p:cNvSpPr txBox="1"/>
          <p:nvPr/>
        </p:nvSpPr>
        <p:spPr>
          <a:xfrm>
            <a:off x="680415" y="3339210"/>
            <a:ext cx="778383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FFFFFF"/>
                </a:solidFill>
                <a:latin typeface="Calibri"/>
                <a:cs typeface="Calibri"/>
              </a:rPr>
              <a:t>Conditions </a:t>
            </a:r>
            <a:r>
              <a:rPr sz="2800" b="1" spc="-20" dirty="0">
                <a:solidFill>
                  <a:srgbClr val="FFFFFF"/>
                </a:solidFill>
                <a:latin typeface="Calibri"/>
                <a:cs typeface="Calibri"/>
              </a:rPr>
              <a:t>for </a:t>
            </a:r>
            <a:r>
              <a:rPr sz="2800" b="1" spc="-5" dirty="0">
                <a:solidFill>
                  <a:srgbClr val="FFFFFF"/>
                </a:solidFill>
                <a:latin typeface="Calibri"/>
                <a:cs typeface="Calibri"/>
              </a:rPr>
              <a:t>passing a </a:t>
            </a:r>
            <a:r>
              <a:rPr sz="2800" b="1" spc="-10" dirty="0">
                <a:solidFill>
                  <a:srgbClr val="FFFFFF"/>
                </a:solidFill>
                <a:latin typeface="Calibri"/>
                <a:cs typeface="Calibri"/>
              </a:rPr>
              <a:t>resolution </a:t>
            </a:r>
            <a:r>
              <a:rPr sz="2800" b="1" spc="-5" dirty="0">
                <a:solidFill>
                  <a:srgbClr val="FFFFFF"/>
                </a:solidFill>
                <a:latin typeface="Calibri"/>
                <a:cs typeface="Calibri"/>
              </a:rPr>
              <a:t>not </a:t>
            </a:r>
            <a:r>
              <a:rPr sz="2800" b="1" spc="-10" dirty="0">
                <a:solidFill>
                  <a:srgbClr val="FFFFFF"/>
                </a:solidFill>
                <a:latin typeface="Calibri"/>
                <a:cs typeface="Calibri"/>
              </a:rPr>
              <a:t>by</a:t>
            </a:r>
            <a:r>
              <a:rPr sz="2800" b="1" spc="125" dirty="0">
                <a:solidFill>
                  <a:srgbClr val="FFFFFF"/>
                </a:solidFill>
                <a:latin typeface="Calibri"/>
                <a:cs typeface="Calibri"/>
              </a:rPr>
              <a:t> </a:t>
            </a:r>
            <a:r>
              <a:rPr sz="2800" b="1" spc="-10" dirty="0">
                <a:solidFill>
                  <a:srgbClr val="FFFFFF"/>
                </a:solidFill>
                <a:latin typeface="Calibri"/>
                <a:cs typeface="Calibri"/>
              </a:rPr>
              <a:t>circulation</a:t>
            </a:r>
            <a:endParaRPr sz="2800">
              <a:latin typeface="Calibri"/>
              <a:cs typeface="Calibri"/>
            </a:endParaRPr>
          </a:p>
        </p:txBody>
      </p:sp>
      <p:sp>
        <p:nvSpPr>
          <p:cNvPr id="7" name="object 7"/>
          <p:cNvSpPr/>
          <p:nvPr/>
        </p:nvSpPr>
        <p:spPr>
          <a:xfrm>
            <a:off x="457962" y="3908297"/>
            <a:ext cx="4114800" cy="515620"/>
          </a:xfrm>
          <a:custGeom>
            <a:avLst/>
            <a:gdLst/>
            <a:ahLst/>
            <a:cxnLst/>
            <a:rect l="l" t="t" r="r" b="b"/>
            <a:pathLst>
              <a:path w="4114800" h="515620">
                <a:moveTo>
                  <a:pt x="0" y="515112"/>
                </a:moveTo>
                <a:lnTo>
                  <a:pt x="4114800" y="515112"/>
                </a:lnTo>
                <a:lnTo>
                  <a:pt x="4114800" y="0"/>
                </a:lnTo>
                <a:lnTo>
                  <a:pt x="0" y="0"/>
                </a:lnTo>
                <a:lnTo>
                  <a:pt x="0" y="515112"/>
                </a:lnTo>
                <a:close/>
              </a:path>
            </a:pathLst>
          </a:custGeom>
          <a:solidFill>
            <a:srgbClr val="F1DCDB">
              <a:alpha val="90194"/>
            </a:srgbClr>
          </a:solidFill>
        </p:spPr>
        <p:txBody>
          <a:bodyPr wrap="square" lIns="0" tIns="0" rIns="0" bIns="0" rtlCol="0"/>
          <a:lstStyle/>
          <a:p>
            <a:endParaRPr/>
          </a:p>
        </p:txBody>
      </p:sp>
      <p:sp>
        <p:nvSpPr>
          <p:cNvPr id="8" name="object 8"/>
          <p:cNvSpPr/>
          <p:nvPr/>
        </p:nvSpPr>
        <p:spPr>
          <a:xfrm>
            <a:off x="457962" y="3908297"/>
            <a:ext cx="4114800" cy="515620"/>
          </a:xfrm>
          <a:custGeom>
            <a:avLst/>
            <a:gdLst/>
            <a:ahLst/>
            <a:cxnLst/>
            <a:rect l="l" t="t" r="r" b="b"/>
            <a:pathLst>
              <a:path w="4114800" h="515620">
                <a:moveTo>
                  <a:pt x="0" y="515112"/>
                </a:moveTo>
                <a:lnTo>
                  <a:pt x="4114800" y="515112"/>
                </a:lnTo>
                <a:lnTo>
                  <a:pt x="4114800" y="0"/>
                </a:lnTo>
                <a:lnTo>
                  <a:pt x="0" y="0"/>
                </a:lnTo>
                <a:lnTo>
                  <a:pt x="0" y="515112"/>
                </a:lnTo>
                <a:close/>
              </a:path>
            </a:pathLst>
          </a:custGeom>
          <a:ln w="25908">
            <a:solidFill>
              <a:srgbClr val="F79546"/>
            </a:solidFill>
          </a:ln>
        </p:spPr>
        <p:txBody>
          <a:bodyPr wrap="square" lIns="0" tIns="0" rIns="0" bIns="0" rtlCol="0"/>
          <a:lstStyle/>
          <a:p>
            <a:endParaRPr/>
          </a:p>
        </p:txBody>
      </p:sp>
      <p:sp>
        <p:nvSpPr>
          <p:cNvPr id="9" name="object 9"/>
          <p:cNvSpPr txBox="1"/>
          <p:nvPr/>
        </p:nvSpPr>
        <p:spPr>
          <a:xfrm>
            <a:off x="457962" y="3908297"/>
            <a:ext cx="4114800" cy="515620"/>
          </a:xfrm>
          <a:prstGeom prst="rect">
            <a:avLst/>
          </a:prstGeom>
          <a:solidFill>
            <a:srgbClr val="F1DCDB">
              <a:alpha val="90194"/>
            </a:srgbClr>
          </a:solidFill>
          <a:ln w="25907">
            <a:solidFill>
              <a:srgbClr val="F79546"/>
            </a:solidFill>
          </a:ln>
        </p:spPr>
        <p:txBody>
          <a:bodyPr vert="horz" wrap="square" lIns="0" tIns="25400" rIns="0" bIns="0" rtlCol="0">
            <a:spAutoFit/>
          </a:bodyPr>
          <a:lstStyle/>
          <a:p>
            <a:pPr marL="730250" marR="259715" indent="-467995">
              <a:lnSpc>
                <a:spcPts val="1750"/>
              </a:lnSpc>
              <a:spcBef>
                <a:spcPts val="200"/>
              </a:spcBef>
            </a:pPr>
            <a:r>
              <a:rPr sz="1600" spc="-5" dirty="0">
                <a:latin typeface="Calibri"/>
                <a:cs typeface="Calibri"/>
              </a:rPr>
              <a:t>1) 1/3</a:t>
            </a:r>
            <a:r>
              <a:rPr sz="1575" spc="-7" baseline="26455" dirty="0">
                <a:latin typeface="Calibri"/>
                <a:cs typeface="Calibri"/>
              </a:rPr>
              <a:t>rd </a:t>
            </a:r>
            <a:r>
              <a:rPr sz="1600" spc="-5" dirty="0">
                <a:latin typeface="Calibri"/>
                <a:cs typeface="Calibri"/>
              </a:rPr>
              <a:t>of </a:t>
            </a:r>
            <a:r>
              <a:rPr sz="1600" spc="-10" dirty="0">
                <a:latin typeface="Calibri"/>
                <a:cs typeface="Calibri"/>
              </a:rPr>
              <a:t>total no. </a:t>
            </a:r>
            <a:r>
              <a:rPr sz="1600" spc="-5" dirty="0">
                <a:latin typeface="Calibri"/>
                <a:cs typeface="Calibri"/>
              </a:rPr>
              <a:t>of </a:t>
            </a:r>
            <a:r>
              <a:rPr sz="1600" spc="-15" dirty="0">
                <a:latin typeface="Calibri"/>
                <a:cs typeface="Calibri"/>
              </a:rPr>
              <a:t>directors </a:t>
            </a:r>
            <a:r>
              <a:rPr sz="1600" spc="-10" dirty="0">
                <a:latin typeface="Calibri"/>
                <a:cs typeface="Calibri"/>
              </a:rPr>
              <a:t>require that  </a:t>
            </a:r>
            <a:r>
              <a:rPr sz="1600" spc="-5" dirty="0">
                <a:latin typeface="Calibri"/>
                <a:cs typeface="Calibri"/>
              </a:rPr>
              <a:t>the resolution be </a:t>
            </a:r>
            <a:r>
              <a:rPr sz="1600" spc="-10" dirty="0">
                <a:latin typeface="Calibri"/>
                <a:cs typeface="Calibri"/>
              </a:rPr>
              <a:t>decided at</a:t>
            </a:r>
            <a:r>
              <a:rPr sz="1600" spc="5" dirty="0">
                <a:latin typeface="Calibri"/>
                <a:cs typeface="Calibri"/>
              </a:rPr>
              <a:t> </a:t>
            </a:r>
            <a:r>
              <a:rPr sz="1600" spc="-5" dirty="0">
                <a:latin typeface="Calibri"/>
                <a:cs typeface="Calibri"/>
              </a:rPr>
              <a:t>BM</a:t>
            </a:r>
            <a:endParaRPr sz="1600">
              <a:latin typeface="Calibri"/>
              <a:cs typeface="Calibri"/>
            </a:endParaRPr>
          </a:p>
        </p:txBody>
      </p:sp>
      <p:sp>
        <p:nvSpPr>
          <p:cNvPr id="10" name="object 10"/>
          <p:cNvSpPr/>
          <p:nvPr/>
        </p:nvSpPr>
        <p:spPr>
          <a:xfrm>
            <a:off x="4572761" y="3908297"/>
            <a:ext cx="4114800" cy="515620"/>
          </a:xfrm>
          <a:custGeom>
            <a:avLst/>
            <a:gdLst/>
            <a:ahLst/>
            <a:cxnLst/>
            <a:rect l="l" t="t" r="r" b="b"/>
            <a:pathLst>
              <a:path w="4114800" h="515620">
                <a:moveTo>
                  <a:pt x="0" y="515112"/>
                </a:moveTo>
                <a:lnTo>
                  <a:pt x="4114799" y="515112"/>
                </a:lnTo>
                <a:lnTo>
                  <a:pt x="4114799" y="0"/>
                </a:lnTo>
                <a:lnTo>
                  <a:pt x="0" y="0"/>
                </a:lnTo>
                <a:lnTo>
                  <a:pt x="0" y="515112"/>
                </a:lnTo>
                <a:close/>
              </a:path>
            </a:pathLst>
          </a:custGeom>
          <a:solidFill>
            <a:srgbClr val="F1DCDB">
              <a:alpha val="90194"/>
            </a:srgbClr>
          </a:solidFill>
        </p:spPr>
        <p:txBody>
          <a:bodyPr wrap="square" lIns="0" tIns="0" rIns="0" bIns="0" rtlCol="0"/>
          <a:lstStyle/>
          <a:p>
            <a:endParaRPr/>
          </a:p>
        </p:txBody>
      </p:sp>
      <p:sp>
        <p:nvSpPr>
          <p:cNvPr id="11" name="object 11"/>
          <p:cNvSpPr/>
          <p:nvPr/>
        </p:nvSpPr>
        <p:spPr>
          <a:xfrm>
            <a:off x="4572761" y="3908297"/>
            <a:ext cx="4114800" cy="515620"/>
          </a:xfrm>
          <a:custGeom>
            <a:avLst/>
            <a:gdLst/>
            <a:ahLst/>
            <a:cxnLst/>
            <a:rect l="l" t="t" r="r" b="b"/>
            <a:pathLst>
              <a:path w="4114800" h="515620">
                <a:moveTo>
                  <a:pt x="0" y="515112"/>
                </a:moveTo>
                <a:lnTo>
                  <a:pt x="4114799" y="515112"/>
                </a:lnTo>
                <a:lnTo>
                  <a:pt x="4114799" y="0"/>
                </a:lnTo>
                <a:lnTo>
                  <a:pt x="0" y="0"/>
                </a:lnTo>
                <a:lnTo>
                  <a:pt x="0" y="515112"/>
                </a:lnTo>
                <a:close/>
              </a:path>
            </a:pathLst>
          </a:custGeom>
          <a:ln w="25908">
            <a:solidFill>
              <a:srgbClr val="F79546"/>
            </a:solidFill>
          </a:ln>
        </p:spPr>
        <p:txBody>
          <a:bodyPr wrap="square" lIns="0" tIns="0" rIns="0" bIns="0" rtlCol="0"/>
          <a:lstStyle/>
          <a:p>
            <a:endParaRPr/>
          </a:p>
        </p:txBody>
      </p:sp>
      <p:sp>
        <p:nvSpPr>
          <p:cNvPr id="12" name="object 12"/>
          <p:cNvSpPr/>
          <p:nvPr/>
        </p:nvSpPr>
        <p:spPr>
          <a:xfrm>
            <a:off x="457962" y="1602486"/>
            <a:ext cx="8229600" cy="1719580"/>
          </a:xfrm>
          <a:custGeom>
            <a:avLst/>
            <a:gdLst/>
            <a:ahLst/>
            <a:cxnLst/>
            <a:rect l="l" t="t" r="r" b="b"/>
            <a:pathLst>
              <a:path w="8229600" h="1719579">
                <a:moveTo>
                  <a:pt x="4544568" y="1289303"/>
                </a:moveTo>
                <a:lnTo>
                  <a:pt x="3685032" y="1289303"/>
                </a:lnTo>
                <a:lnTo>
                  <a:pt x="4114800" y="1719072"/>
                </a:lnTo>
                <a:lnTo>
                  <a:pt x="4544568" y="1289303"/>
                </a:lnTo>
                <a:close/>
              </a:path>
              <a:path w="8229600" h="1719579">
                <a:moveTo>
                  <a:pt x="4329684" y="1116964"/>
                </a:moveTo>
                <a:lnTo>
                  <a:pt x="3899916" y="1116964"/>
                </a:lnTo>
                <a:lnTo>
                  <a:pt x="3899916" y="1289303"/>
                </a:lnTo>
                <a:lnTo>
                  <a:pt x="4329684" y="1289303"/>
                </a:lnTo>
                <a:lnTo>
                  <a:pt x="4329684" y="1116964"/>
                </a:lnTo>
                <a:close/>
              </a:path>
              <a:path w="8229600" h="1719579">
                <a:moveTo>
                  <a:pt x="8229600" y="0"/>
                </a:moveTo>
                <a:lnTo>
                  <a:pt x="0" y="0"/>
                </a:lnTo>
                <a:lnTo>
                  <a:pt x="0" y="1116964"/>
                </a:lnTo>
                <a:lnTo>
                  <a:pt x="8229600" y="1116964"/>
                </a:lnTo>
                <a:lnTo>
                  <a:pt x="8229600" y="0"/>
                </a:lnTo>
                <a:close/>
              </a:path>
            </a:pathLst>
          </a:custGeom>
          <a:solidFill>
            <a:srgbClr val="D99593"/>
          </a:solidFill>
        </p:spPr>
        <p:txBody>
          <a:bodyPr wrap="square" lIns="0" tIns="0" rIns="0" bIns="0" rtlCol="0"/>
          <a:lstStyle/>
          <a:p>
            <a:endParaRPr/>
          </a:p>
        </p:txBody>
      </p:sp>
      <p:sp>
        <p:nvSpPr>
          <p:cNvPr id="13" name="object 13"/>
          <p:cNvSpPr/>
          <p:nvPr/>
        </p:nvSpPr>
        <p:spPr>
          <a:xfrm>
            <a:off x="457962" y="1602486"/>
            <a:ext cx="8229600" cy="1719580"/>
          </a:xfrm>
          <a:custGeom>
            <a:avLst/>
            <a:gdLst/>
            <a:ahLst/>
            <a:cxnLst/>
            <a:rect l="l" t="t" r="r" b="b"/>
            <a:pathLst>
              <a:path w="8229600" h="1719579">
                <a:moveTo>
                  <a:pt x="8229600" y="1116964"/>
                </a:moveTo>
                <a:lnTo>
                  <a:pt x="4329684" y="1116964"/>
                </a:lnTo>
                <a:lnTo>
                  <a:pt x="4329684" y="1289303"/>
                </a:lnTo>
                <a:lnTo>
                  <a:pt x="4544568" y="1289303"/>
                </a:lnTo>
                <a:lnTo>
                  <a:pt x="4114800" y="1719072"/>
                </a:lnTo>
                <a:lnTo>
                  <a:pt x="3685032" y="1289303"/>
                </a:lnTo>
                <a:lnTo>
                  <a:pt x="3899916" y="1289303"/>
                </a:lnTo>
                <a:lnTo>
                  <a:pt x="3899916" y="1116964"/>
                </a:lnTo>
                <a:lnTo>
                  <a:pt x="0" y="1116964"/>
                </a:lnTo>
                <a:lnTo>
                  <a:pt x="0" y="0"/>
                </a:lnTo>
                <a:lnTo>
                  <a:pt x="8229600" y="0"/>
                </a:lnTo>
                <a:lnTo>
                  <a:pt x="8229600" y="1116964"/>
                </a:lnTo>
                <a:close/>
              </a:path>
            </a:pathLst>
          </a:custGeom>
          <a:ln w="25908">
            <a:solidFill>
              <a:srgbClr val="F79546"/>
            </a:solidFill>
          </a:ln>
        </p:spPr>
        <p:txBody>
          <a:bodyPr wrap="square" lIns="0" tIns="0" rIns="0" bIns="0" rtlCol="0"/>
          <a:lstStyle/>
          <a:p>
            <a:endParaRPr/>
          </a:p>
        </p:txBody>
      </p:sp>
      <p:sp>
        <p:nvSpPr>
          <p:cNvPr id="14" name="object 14"/>
          <p:cNvSpPr txBox="1"/>
          <p:nvPr/>
        </p:nvSpPr>
        <p:spPr>
          <a:xfrm>
            <a:off x="715772" y="1617345"/>
            <a:ext cx="7715884" cy="482600"/>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FFFFFF"/>
                </a:solidFill>
                <a:latin typeface="Calibri"/>
                <a:cs typeface="Calibri"/>
              </a:rPr>
              <a:t>Conditions </a:t>
            </a:r>
            <a:r>
              <a:rPr sz="3000" b="1" spc="-20" dirty="0">
                <a:solidFill>
                  <a:srgbClr val="FFFFFF"/>
                </a:solidFill>
                <a:latin typeface="Calibri"/>
                <a:cs typeface="Calibri"/>
              </a:rPr>
              <a:t>for </a:t>
            </a:r>
            <a:r>
              <a:rPr sz="3000" b="1" dirty="0">
                <a:solidFill>
                  <a:srgbClr val="FFFFFF"/>
                </a:solidFill>
                <a:latin typeface="Calibri"/>
                <a:cs typeface="Calibri"/>
              </a:rPr>
              <a:t>passing a </a:t>
            </a:r>
            <a:r>
              <a:rPr sz="3000" b="1" spc="-10" dirty="0">
                <a:solidFill>
                  <a:srgbClr val="FFFFFF"/>
                </a:solidFill>
                <a:latin typeface="Calibri"/>
                <a:cs typeface="Calibri"/>
              </a:rPr>
              <a:t>resolution by</a:t>
            </a:r>
            <a:r>
              <a:rPr sz="3000" b="1" spc="10" dirty="0">
                <a:solidFill>
                  <a:srgbClr val="FFFFFF"/>
                </a:solidFill>
                <a:latin typeface="Calibri"/>
                <a:cs typeface="Calibri"/>
              </a:rPr>
              <a:t> </a:t>
            </a:r>
            <a:r>
              <a:rPr sz="3000" b="1" spc="-10" dirty="0">
                <a:solidFill>
                  <a:srgbClr val="FFFFFF"/>
                </a:solidFill>
                <a:latin typeface="Calibri"/>
                <a:cs typeface="Calibri"/>
              </a:rPr>
              <a:t>circulation</a:t>
            </a:r>
            <a:endParaRPr sz="3000">
              <a:latin typeface="Calibri"/>
              <a:cs typeface="Calibri"/>
            </a:endParaRPr>
          </a:p>
        </p:txBody>
      </p:sp>
      <p:sp>
        <p:nvSpPr>
          <p:cNvPr id="15" name="object 15"/>
          <p:cNvSpPr txBox="1"/>
          <p:nvPr/>
        </p:nvSpPr>
        <p:spPr>
          <a:xfrm>
            <a:off x="457962" y="2205989"/>
            <a:ext cx="4114800" cy="513715"/>
          </a:xfrm>
          <a:prstGeom prst="rect">
            <a:avLst/>
          </a:prstGeom>
          <a:solidFill>
            <a:srgbClr val="F1DCDB">
              <a:alpha val="90194"/>
            </a:srgbClr>
          </a:solidFill>
          <a:ln w="25907">
            <a:solidFill>
              <a:srgbClr val="F79546"/>
            </a:solidFill>
          </a:ln>
        </p:spPr>
        <p:txBody>
          <a:bodyPr vert="horz" wrap="square" lIns="0" tIns="24130" rIns="0" bIns="0" rtlCol="0">
            <a:spAutoFit/>
          </a:bodyPr>
          <a:lstStyle/>
          <a:p>
            <a:pPr marL="772795" marR="207010" indent="-562610">
              <a:lnSpc>
                <a:spcPts val="1750"/>
              </a:lnSpc>
              <a:spcBef>
                <a:spcPts val="190"/>
              </a:spcBef>
            </a:pPr>
            <a:r>
              <a:rPr sz="1600" spc="-5" dirty="0">
                <a:latin typeface="Calibri"/>
                <a:cs typeface="Calibri"/>
              </a:rPr>
              <a:t>1) The resolution has </a:t>
            </a:r>
            <a:r>
              <a:rPr sz="1600" spc="-10" dirty="0">
                <a:latin typeface="Calibri"/>
                <a:cs typeface="Calibri"/>
              </a:rPr>
              <a:t>been circulated </a:t>
            </a:r>
            <a:r>
              <a:rPr sz="1600" spc="-5" dirty="0">
                <a:latin typeface="Calibri"/>
                <a:cs typeface="Calibri"/>
              </a:rPr>
              <a:t>in </a:t>
            </a:r>
            <a:r>
              <a:rPr sz="1600" spc="-15" dirty="0">
                <a:latin typeface="Calibri"/>
                <a:cs typeface="Calibri"/>
              </a:rPr>
              <a:t>draft  </a:t>
            </a:r>
            <a:r>
              <a:rPr sz="1600" spc="-5" dirty="0">
                <a:latin typeface="Calibri"/>
                <a:cs typeface="Calibri"/>
              </a:rPr>
              <a:t>with all other </a:t>
            </a:r>
            <a:r>
              <a:rPr sz="1600" spc="-10" dirty="0">
                <a:latin typeface="Calibri"/>
                <a:cs typeface="Calibri"/>
              </a:rPr>
              <a:t>necessary</a:t>
            </a:r>
            <a:r>
              <a:rPr sz="1600" spc="15" dirty="0">
                <a:latin typeface="Calibri"/>
                <a:cs typeface="Calibri"/>
              </a:rPr>
              <a:t> </a:t>
            </a:r>
            <a:r>
              <a:rPr sz="1600" spc="-15" dirty="0">
                <a:latin typeface="Calibri"/>
                <a:cs typeface="Calibri"/>
              </a:rPr>
              <a:t>papers</a:t>
            </a:r>
            <a:endParaRPr sz="1600">
              <a:latin typeface="Calibri"/>
              <a:cs typeface="Calibri"/>
            </a:endParaRPr>
          </a:p>
        </p:txBody>
      </p:sp>
      <p:sp>
        <p:nvSpPr>
          <p:cNvPr id="16" name="object 16"/>
          <p:cNvSpPr txBox="1"/>
          <p:nvPr/>
        </p:nvSpPr>
        <p:spPr>
          <a:xfrm>
            <a:off x="4572761" y="2205989"/>
            <a:ext cx="4114800" cy="513715"/>
          </a:xfrm>
          <a:prstGeom prst="rect">
            <a:avLst/>
          </a:prstGeom>
          <a:solidFill>
            <a:srgbClr val="F1DCDB">
              <a:alpha val="90194"/>
            </a:srgbClr>
          </a:solidFill>
          <a:ln w="25907">
            <a:solidFill>
              <a:srgbClr val="F79546"/>
            </a:solidFill>
          </a:ln>
        </p:spPr>
        <p:txBody>
          <a:bodyPr vert="horz" wrap="square" lIns="0" tIns="24130" rIns="0" bIns="0" rtlCol="0">
            <a:spAutoFit/>
          </a:bodyPr>
          <a:lstStyle/>
          <a:p>
            <a:pPr marL="186690" marR="182880" indent="219075">
              <a:lnSpc>
                <a:spcPts val="1750"/>
              </a:lnSpc>
              <a:spcBef>
                <a:spcPts val="190"/>
              </a:spcBef>
            </a:pPr>
            <a:r>
              <a:rPr sz="1600" spc="-5" dirty="0">
                <a:latin typeface="Calibri"/>
                <a:cs typeface="Calibri"/>
              </a:rPr>
              <a:t>2) </a:t>
            </a:r>
            <a:r>
              <a:rPr sz="1600" spc="-10" dirty="0">
                <a:latin typeface="Calibri"/>
                <a:cs typeface="Calibri"/>
              </a:rPr>
              <a:t>Send </a:t>
            </a:r>
            <a:r>
              <a:rPr sz="1600" spc="-5" dirty="0">
                <a:latin typeface="Calibri"/>
                <a:cs typeface="Calibri"/>
              </a:rPr>
              <a:t>them </a:t>
            </a:r>
            <a:r>
              <a:rPr sz="1600" spc="-10" dirty="0">
                <a:latin typeface="Calibri"/>
                <a:cs typeface="Calibri"/>
              </a:rPr>
              <a:t>to </a:t>
            </a:r>
            <a:r>
              <a:rPr sz="1600" dirty="0">
                <a:latin typeface="Calibri"/>
                <a:cs typeface="Calibri"/>
              </a:rPr>
              <a:t>all </a:t>
            </a:r>
            <a:r>
              <a:rPr sz="1600" spc="-5" dirty="0">
                <a:latin typeface="Calibri"/>
                <a:cs typeface="Calibri"/>
              </a:rPr>
              <a:t>the </a:t>
            </a:r>
            <a:r>
              <a:rPr sz="1600" spc="-15" dirty="0">
                <a:latin typeface="Calibri"/>
                <a:cs typeface="Calibri"/>
              </a:rPr>
              <a:t>directors </a:t>
            </a:r>
            <a:r>
              <a:rPr sz="1600" spc="-10" dirty="0">
                <a:latin typeface="Calibri"/>
                <a:cs typeface="Calibri"/>
              </a:rPr>
              <a:t>at their  </a:t>
            </a:r>
            <a:r>
              <a:rPr sz="1600" spc="-15" dirty="0">
                <a:latin typeface="Calibri"/>
                <a:cs typeface="Calibri"/>
              </a:rPr>
              <a:t>registered </a:t>
            </a:r>
            <a:r>
              <a:rPr sz="1600" spc="-10" dirty="0">
                <a:latin typeface="Calibri"/>
                <a:cs typeface="Calibri"/>
              </a:rPr>
              <a:t>address by </a:t>
            </a:r>
            <a:r>
              <a:rPr sz="1600" spc="-5" dirty="0">
                <a:latin typeface="Calibri"/>
                <a:cs typeface="Calibri"/>
              </a:rPr>
              <a:t>hand or </a:t>
            </a:r>
            <a:r>
              <a:rPr sz="1600" spc="-10" dirty="0">
                <a:latin typeface="Calibri"/>
                <a:cs typeface="Calibri"/>
              </a:rPr>
              <a:t>post </a:t>
            </a:r>
            <a:r>
              <a:rPr sz="1600" spc="-5" dirty="0">
                <a:latin typeface="Calibri"/>
                <a:cs typeface="Calibri"/>
              </a:rPr>
              <a:t>or</a:t>
            </a:r>
            <a:r>
              <a:rPr sz="1600" spc="75" dirty="0">
                <a:latin typeface="Calibri"/>
                <a:cs typeface="Calibri"/>
              </a:rPr>
              <a:t> </a:t>
            </a:r>
            <a:r>
              <a:rPr sz="1600" spc="-30" dirty="0">
                <a:latin typeface="Calibri"/>
                <a:cs typeface="Calibri"/>
              </a:rPr>
              <a:t>courier.</a:t>
            </a:r>
            <a:endParaRPr sz="16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645" y="401574"/>
            <a:ext cx="8065770" cy="696595"/>
          </a:xfrm>
          <a:prstGeom prst="rect">
            <a:avLst/>
          </a:prstGeom>
        </p:spPr>
        <p:txBody>
          <a:bodyPr vert="horz" wrap="square" lIns="0" tIns="13335" rIns="0" bIns="0" rtlCol="0">
            <a:spAutoFit/>
          </a:bodyPr>
          <a:lstStyle/>
          <a:p>
            <a:pPr marL="12700">
              <a:lnSpc>
                <a:spcPct val="100000"/>
              </a:lnSpc>
              <a:spcBef>
                <a:spcPts val="105"/>
              </a:spcBef>
            </a:pPr>
            <a:r>
              <a:rPr spc="-10" dirty="0"/>
              <a:t>Board </a:t>
            </a:r>
            <a:r>
              <a:rPr spc="-15" dirty="0"/>
              <a:t>Committees </a:t>
            </a:r>
            <a:r>
              <a:rPr spc="-5" dirty="0"/>
              <a:t>(Sec </a:t>
            </a:r>
            <a:r>
              <a:rPr dirty="0"/>
              <a:t>177 &amp;</a:t>
            </a:r>
            <a:r>
              <a:rPr spc="-40" dirty="0"/>
              <a:t> </a:t>
            </a:r>
            <a:r>
              <a:rPr dirty="0"/>
              <a:t>178)</a:t>
            </a:r>
          </a:p>
        </p:txBody>
      </p:sp>
      <p:sp>
        <p:nvSpPr>
          <p:cNvPr id="3" name="object 3"/>
          <p:cNvSpPr txBox="1"/>
          <p:nvPr/>
        </p:nvSpPr>
        <p:spPr>
          <a:xfrm>
            <a:off x="535940" y="1442465"/>
            <a:ext cx="8001000" cy="2656840"/>
          </a:xfrm>
          <a:prstGeom prst="rect">
            <a:avLst/>
          </a:prstGeom>
        </p:spPr>
        <p:txBody>
          <a:bodyPr vert="horz" wrap="square" lIns="0" tIns="12700" rIns="0" bIns="0" rtlCol="0">
            <a:spAutoFit/>
          </a:bodyPr>
          <a:lstStyle/>
          <a:p>
            <a:pPr marL="355600" marR="187325" indent="-342900">
              <a:lnSpc>
                <a:spcPct val="100000"/>
              </a:lnSpc>
              <a:spcBef>
                <a:spcPts val="100"/>
              </a:spcBef>
              <a:buFont typeface="Arial"/>
              <a:buChar char="•"/>
              <a:tabLst>
                <a:tab pos="354965" algn="l"/>
                <a:tab pos="355600" algn="l"/>
              </a:tabLst>
            </a:pPr>
            <a:r>
              <a:rPr sz="2400" spc="-10" dirty="0">
                <a:latin typeface="Calibri"/>
                <a:cs typeface="Calibri"/>
              </a:rPr>
              <a:t>Board committees are </a:t>
            </a:r>
            <a:r>
              <a:rPr sz="2400" spc="-5" dirty="0">
                <a:latin typeface="Calibri"/>
                <a:cs typeface="Calibri"/>
              </a:rPr>
              <a:t>usually </a:t>
            </a:r>
            <a:r>
              <a:rPr sz="2400" spc="-10" dirty="0">
                <a:latin typeface="Calibri"/>
                <a:cs typeface="Calibri"/>
              </a:rPr>
              <a:t>formed </a:t>
            </a:r>
            <a:r>
              <a:rPr sz="2400" dirty="0">
                <a:latin typeface="Calibri"/>
                <a:cs typeface="Calibri"/>
              </a:rPr>
              <a:t>as a means </a:t>
            </a:r>
            <a:r>
              <a:rPr sz="2400" spc="-5" dirty="0">
                <a:latin typeface="Calibri"/>
                <a:cs typeface="Calibri"/>
              </a:rPr>
              <a:t>of  </a:t>
            </a:r>
            <a:r>
              <a:rPr sz="2400" spc="-10" dirty="0">
                <a:latin typeface="Calibri"/>
                <a:cs typeface="Calibri"/>
              </a:rPr>
              <a:t>improving board </a:t>
            </a:r>
            <a:r>
              <a:rPr sz="2400" spc="-15" dirty="0">
                <a:latin typeface="Calibri"/>
                <a:cs typeface="Calibri"/>
              </a:rPr>
              <a:t>effectives </a:t>
            </a:r>
            <a:r>
              <a:rPr sz="2400" dirty="0">
                <a:latin typeface="Calibri"/>
                <a:cs typeface="Calibri"/>
              </a:rPr>
              <a:t>&amp; </a:t>
            </a:r>
            <a:r>
              <a:rPr sz="2400" spc="-5" dirty="0">
                <a:latin typeface="Calibri"/>
                <a:cs typeface="Calibri"/>
              </a:rPr>
              <a:t>efficiency </a:t>
            </a:r>
            <a:r>
              <a:rPr sz="2400" dirty="0">
                <a:latin typeface="Calibri"/>
                <a:cs typeface="Calibri"/>
              </a:rPr>
              <a:t>in </a:t>
            </a:r>
            <a:r>
              <a:rPr sz="2400" spc="-5" dirty="0">
                <a:latin typeface="Calibri"/>
                <a:cs typeface="Calibri"/>
              </a:rPr>
              <a:t>areas where </a:t>
            </a:r>
            <a:r>
              <a:rPr sz="2400" spc="-10" dirty="0">
                <a:latin typeface="Calibri"/>
                <a:cs typeface="Calibri"/>
              </a:rPr>
              <a:t>more  focused, </a:t>
            </a:r>
            <a:r>
              <a:rPr sz="2400" dirty="0">
                <a:latin typeface="Calibri"/>
                <a:cs typeface="Calibri"/>
              </a:rPr>
              <a:t>specialised &amp; </a:t>
            </a:r>
            <a:r>
              <a:rPr sz="2400" spc="-5" dirty="0">
                <a:latin typeface="Calibri"/>
                <a:cs typeface="Calibri"/>
              </a:rPr>
              <a:t>technical discussions </a:t>
            </a:r>
            <a:r>
              <a:rPr sz="2400" spc="-10" dirty="0">
                <a:latin typeface="Calibri"/>
                <a:cs typeface="Calibri"/>
              </a:rPr>
              <a:t>are</a:t>
            </a:r>
            <a:r>
              <a:rPr sz="2400" spc="-30" dirty="0">
                <a:latin typeface="Calibri"/>
                <a:cs typeface="Calibri"/>
              </a:rPr>
              <a:t> </a:t>
            </a:r>
            <a:r>
              <a:rPr sz="2400" spc="-10" dirty="0">
                <a:latin typeface="Calibri"/>
                <a:cs typeface="Calibri"/>
              </a:rPr>
              <a:t>required.</a:t>
            </a:r>
            <a:endParaRPr sz="2400">
              <a:latin typeface="Calibri"/>
              <a:cs typeface="Calibri"/>
            </a:endParaRPr>
          </a:p>
          <a:p>
            <a:pPr marL="355600" indent="-342900">
              <a:lnSpc>
                <a:spcPct val="100000"/>
              </a:lnSpc>
              <a:spcBef>
                <a:spcPts val="575"/>
              </a:spcBef>
              <a:buFont typeface="Arial"/>
              <a:buChar char="•"/>
              <a:tabLst>
                <a:tab pos="354965" algn="l"/>
                <a:tab pos="355600" algn="l"/>
              </a:tabLst>
            </a:pPr>
            <a:r>
              <a:rPr sz="2400" spc="-10" dirty="0">
                <a:latin typeface="Calibri"/>
                <a:cs typeface="Calibri"/>
              </a:rPr>
              <a:t>Committees </a:t>
            </a:r>
            <a:r>
              <a:rPr sz="2400" dirty="0">
                <a:latin typeface="Calibri"/>
                <a:cs typeface="Calibri"/>
              </a:rPr>
              <a:t>enable </a:t>
            </a:r>
            <a:r>
              <a:rPr sz="2400" spc="-15" dirty="0">
                <a:latin typeface="Calibri"/>
                <a:cs typeface="Calibri"/>
              </a:rPr>
              <a:t>better </a:t>
            </a:r>
            <a:r>
              <a:rPr sz="2400" spc="-5" dirty="0">
                <a:latin typeface="Calibri"/>
                <a:cs typeface="Calibri"/>
              </a:rPr>
              <a:t>management of full </a:t>
            </a:r>
            <a:r>
              <a:rPr sz="2400" spc="-30" dirty="0">
                <a:latin typeface="Calibri"/>
                <a:cs typeface="Calibri"/>
              </a:rPr>
              <a:t>board’s </a:t>
            </a:r>
            <a:r>
              <a:rPr sz="2400" dirty="0">
                <a:latin typeface="Calibri"/>
                <a:cs typeface="Calibri"/>
              </a:rPr>
              <a:t>time</a:t>
            </a:r>
            <a:r>
              <a:rPr sz="2400" spc="15" dirty="0">
                <a:latin typeface="Calibri"/>
                <a:cs typeface="Calibri"/>
              </a:rPr>
              <a:t> </a:t>
            </a:r>
            <a:r>
              <a:rPr sz="2400" dirty="0">
                <a:latin typeface="Calibri"/>
                <a:cs typeface="Calibri"/>
              </a:rPr>
              <a:t>&amp;</a:t>
            </a:r>
            <a:endParaRPr sz="2400">
              <a:latin typeface="Calibri"/>
              <a:cs typeface="Calibri"/>
            </a:endParaRPr>
          </a:p>
          <a:p>
            <a:pPr marL="355600">
              <a:lnSpc>
                <a:spcPct val="100000"/>
              </a:lnSpc>
            </a:pPr>
            <a:r>
              <a:rPr sz="2400" spc="-5" dirty="0">
                <a:latin typeface="Calibri"/>
                <a:cs typeface="Calibri"/>
              </a:rPr>
              <a:t>allow in-depth </a:t>
            </a:r>
            <a:r>
              <a:rPr sz="2400" spc="-10" dirty="0">
                <a:latin typeface="Calibri"/>
                <a:cs typeface="Calibri"/>
              </a:rPr>
              <a:t>scrutiny </a:t>
            </a:r>
            <a:r>
              <a:rPr sz="2400" dirty="0">
                <a:latin typeface="Calibri"/>
                <a:cs typeface="Calibri"/>
              </a:rPr>
              <a:t>&amp; </a:t>
            </a:r>
            <a:r>
              <a:rPr sz="2400" spc="-15" dirty="0">
                <a:latin typeface="Calibri"/>
                <a:cs typeface="Calibri"/>
              </a:rPr>
              <a:t>focused</a:t>
            </a:r>
            <a:r>
              <a:rPr sz="2400" spc="-10" dirty="0">
                <a:latin typeface="Calibri"/>
                <a:cs typeface="Calibri"/>
              </a:rPr>
              <a:t> </a:t>
            </a:r>
            <a:r>
              <a:rPr sz="2400" spc="-15" dirty="0">
                <a:latin typeface="Calibri"/>
                <a:cs typeface="Calibri"/>
              </a:rPr>
              <a:t>attention.</a:t>
            </a:r>
            <a:endParaRPr sz="2400">
              <a:latin typeface="Calibri"/>
              <a:cs typeface="Calibri"/>
            </a:endParaRPr>
          </a:p>
          <a:p>
            <a:pPr marL="894080">
              <a:lnSpc>
                <a:spcPct val="100000"/>
              </a:lnSpc>
              <a:spcBef>
                <a:spcPts val="459"/>
              </a:spcBef>
            </a:pPr>
            <a:r>
              <a:rPr sz="4400" b="1" spc="-25" dirty="0">
                <a:latin typeface="Calibri"/>
                <a:cs typeface="Calibri"/>
              </a:rPr>
              <a:t>Types </a:t>
            </a:r>
            <a:r>
              <a:rPr sz="4400" b="1" dirty="0">
                <a:latin typeface="Calibri"/>
                <a:cs typeface="Calibri"/>
              </a:rPr>
              <a:t>of </a:t>
            </a:r>
            <a:r>
              <a:rPr sz="4400" b="1" spc="-15" dirty="0">
                <a:latin typeface="Calibri"/>
                <a:cs typeface="Calibri"/>
              </a:rPr>
              <a:t>Board</a:t>
            </a:r>
            <a:r>
              <a:rPr sz="4400" b="1" spc="-30" dirty="0">
                <a:latin typeface="Calibri"/>
                <a:cs typeface="Calibri"/>
              </a:rPr>
              <a:t> </a:t>
            </a:r>
            <a:r>
              <a:rPr sz="4400" b="1" spc="-15" dirty="0">
                <a:latin typeface="Calibri"/>
                <a:cs typeface="Calibri"/>
              </a:rPr>
              <a:t>Committees</a:t>
            </a:r>
            <a:endParaRPr sz="4400">
              <a:latin typeface="Calibri"/>
              <a:cs typeface="Calibri"/>
            </a:endParaRPr>
          </a:p>
        </p:txBody>
      </p:sp>
      <p:sp>
        <p:nvSpPr>
          <p:cNvPr id="4" name="object 4"/>
          <p:cNvSpPr/>
          <p:nvPr/>
        </p:nvSpPr>
        <p:spPr>
          <a:xfrm>
            <a:off x="141731" y="4427220"/>
            <a:ext cx="8860536" cy="20756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3990" y="160096"/>
            <a:ext cx="6658609" cy="680720"/>
          </a:xfrm>
          <a:prstGeom prst="rect">
            <a:avLst/>
          </a:prstGeom>
        </p:spPr>
        <p:txBody>
          <a:bodyPr vert="horz" wrap="square" lIns="0" tIns="12065" rIns="0" bIns="0" rtlCol="0">
            <a:spAutoFit/>
          </a:bodyPr>
          <a:lstStyle/>
          <a:p>
            <a:pPr marL="12700">
              <a:lnSpc>
                <a:spcPct val="100000"/>
              </a:lnSpc>
              <a:spcBef>
                <a:spcPts val="95"/>
              </a:spcBef>
            </a:pPr>
            <a:r>
              <a:rPr sz="4300" spc="-5" dirty="0"/>
              <a:t>1) Audit </a:t>
            </a:r>
            <a:r>
              <a:rPr sz="4300" spc="-20" dirty="0"/>
              <a:t>Committee </a:t>
            </a:r>
            <a:r>
              <a:rPr sz="4300" spc="-5" dirty="0"/>
              <a:t>(Sec</a:t>
            </a:r>
            <a:r>
              <a:rPr sz="4300" spc="10" dirty="0"/>
              <a:t> </a:t>
            </a:r>
            <a:r>
              <a:rPr sz="4300" spc="-5" dirty="0"/>
              <a:t>177)</a:t>
            </a:r>
            <a:endParaRPr sz="4300"/>
          </a:p>
        </p:txBody>
      </p:sp>
      <p:sp>
        <p:nvSpPr>
          <p:cNvPr id="3" name="object 3"/>
          <p:cNvSpPr txBox="1"/>
          <p:nvPr/>
        </p:nvSpPr>
        <p:spPr>
          <a:xfrm>
            <a:off x="4008501" y="1085215"/>
            <a:ext cx="4654550" cy="192786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The </a:t>
            </a:r>
            <a:r>
              <a:rPr sz="2400" dirty="0">
                <a:latin typeface="Calibri"/>
                <a:cs typeface="Calibri"/>
              </a:rPr>
              <a:t>Audit </a:t>
            </a:r>
            <a:r>
              <a:rPr sz="2400" spc="-15" dirty="0">
                <a:latin typeface="Calibri"/>
                <a:cs typeface="Calibri"/>
              </a:rPr>
              <a:t>committee </a:t>
            </a:r>
            <a:r>
              <a:rPr sz="2400" dirty="0">
                <a:latin typeface="Calibri"/>
                <a:cs typeface="Calibri"/>
              </a:rPr>
              <a:t>meetings</a:t>
            </a:r>
            <a:r>
              <a:rPr sz="2400" spc="-85" dirty="0">
                <a:latin typeface="Calibri"/>
                <a:cs typeface="Calibri"/>
              </a:rPr>
              <a:t> </a:t>
            </a:r>
            <a:r>
              <a:rPr sz="2400" spc="-15" dirty="0">
                <a:latin typeface="Calibri"/>
                <a:cs typeface="Calibri"/>
              </a:rPr>
              <a:t>are  </a:t>
            </a:r>
            <a:r>
              <a:rPr sz="2400" spc="-5" dirty="0">
                <a:latin typeface="Calibri"/>
                <a:cs typeface="Calibri"/>
              </a:rPr>
              <a:t>usually held once </a:t>
            </a:r>
            <a:r>
              <a:rPr sz="2400" dirty="0">
                <a:latin typeface="Calibri"/>
                <a:cs typeface="Calibri"/>
              </a:rPr>
              <a:t>in </a:t>
            </a:r>
            <a:r>
              <a:rPr sz="2400" spc="-10" dirty="0">
                <a:latin typeface="Calibri"/>
                <a:cs typeface="Calibri"/>
              </a:rPr>
              <a:t>three</a:t>
            </a:r>
            <a:r>
              <a:rPr sz="2400" spc="-60" dirty="0">
                <a:latin typeface="Calibri"/>
                <a:cs typeface="Calibri"/>
              </a:rPr>
              <a:t> </a:t>
            </a:r>
            <a:r>
              <a:rPr sz="2400" spc="-5" dirty="0">
                <a:latin typeface="Calibri"/>
                <a:cs typeface="Calibri"/>
              </a:rPr>
              <a:t>months</a:t>
            </a:r>
            <a:endParaRPr sz="2400">
              <a:latin typeface="Calibri"/>
              <a:cs typeface="Calibri"/>
            </a:endParaRPr>
          </a:p>
          <a:p>
            <a:pPr marL="355600" marR="253365" indent="-342900">
              <a:lnSpc>
                <a:spcPct val="100000"/>
              </a:lnSpc>
              <a:spcBef>
                <a:spcPts val="575"/>
              </a:spcBef>
              <a:buFont typeface="Arial"/>
              <a:buChar char="•"/>
              <a:tabLst>
                <a:tab pos="354965" algn="l"/>
                <a:tab pos="355600" algn="l"/>
              </a:tabLst>
            </a:pPr>
            <a:r>
              <a:rPr sz="2400" dirty="0">
                <a:latin typeface="Calibri"/>
                <a:cs typeface="Calibri"/>
              </a:rPr>
              <a:t>It </a:t>
            </a:r>
            <a:r>
              <a:rPr sz="2400" spc="-5" dirty="0">
                <a:latin typeface="Calibri"/>
                <a:cs typeface="Calibri"/>
              </a:rPr>
              <a:t>help </a:t>
            </a:r>
            <a:r>
              <a:rPr sz="2400" dirty="0">
                <a:latin typeface="Calibri"/>
                <a:cs typeface="Calibri"/>
              </a:rPr>
              <a:t>in </a:t>
            </a:r>
            <a:r>
              <a:rPr sz="2400" spc="-10" dirty="0">
                <a:latin typeface="Calibri"/>
                <a:cs typeface="Calibri"/>
              </a:rPr>
              <a:t>providing more  transparency </a:t>
            </a:r>
            <a:r>
              <a:rPr sz="2400" dirty="0">
                <a:latin typeface="Calibri"/>
                <a:cs typeface="Calibri"/>
              </a:rPr>
              <a:t>&amp; </a:t>
            </a:r>
            <a:r>
              <a:rPr sz="2400" spc="-15" dirty="0">
                <a:latin typeface="Calibri"/>
                <a:cs typeface="Calibri"/>
              </a:rPr>
              <a:t>better Corporate  </a:t>
            </a:r>
            <a:r>
              <a:rPr sz="2400" spc="-5" dirty="0">
                <a:latin typeface="Calibri"/>
                <a:cs typeface="Calibri"/>
              </a:rPr>
              <a:t>Governance </a:t>
            </a:r>
            <a:r>
              <a:rPr sz="2400" dirty="0">
                <a:latin typeface="Calibri"/>
                <a:cs typeface="Calibri"/>
              </a:rPr>
              <a:t>in </a:t>
            </a:r>
            <a:r>
              <a:rPr sz="2400" spc="-5" dirty="0">
                <a:latin typeface="Calibri"/>
                <a:cs typeface="Calibri"/>
              </a:rPr>
              <a:t>financial</a:t>
            </a:r>
            <a:r>
              <a:rPr sz="2400" spc="-50" dirty="0">
                <a:latin typeface="Calibri"/>
                <a:cs typeface="Calibri"/>
              </a:rPr>
              <a:t> </a:t>
            </a:r>
            <a:r>
              <a:rPr sz="2400" spc="-20" dirty="0">
                <a:latin typeface="Calibri"/>
                <a:cs typeface="Calibri"/>
              </a:rPr>
              <a:t>matters.</a:t>
            </a:r>
            <a:endParaRPr sz="2400">
              <a:latin typeface="Calibri"/>
              <a:cs typeface="Calibri"/>
            </a:endParaRPr>
          </a:p>
        </p:txBody>
      </p:sp>
      <p:sp>
        <p:nvSpPr>
          <p:cNvPr id="4" name="object 4"/>
          <p:cNvSpPr/>
          <p:nvPr/>
        </p:nvSpPr>
        <p:spPr>
          <a:xfrm>
            <a:off x="141731" y="998219"/>
            <a:ext cx="3788664" cy="221741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54963" y="4213859"/>
            <a:ext cx="7575804" cy="243078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21691" y="3187649"/>
            <a:ext cx="8054975" cy="1482725"/>
          </a:xfrm>
          <a:prstGeom prst="rect">
            <a:avLst/>
          </a:prstGeom>
        </p:spPr>
        <p:txBody>
          <a:bodyPr vert="horz" wrap="square" lIns="0" tIns="13335" rIns="0" bIns="0" rtlCol="0">
            <a:spAutoFit/>
          </a:bodyPr>
          <a:lstStyle/>
          <a:p>
            <a:pPr marL="459105">
              <a:lnSpc>
                <a:spcPct val="100000"/>
              </a:lnSpc>
              <a:spcBef>
                <a:spcPts val="105"/>
              </a:spcBef>
            </a:pPr>
            <a:r>
              <a:rPr sz="4400" b="1" spc="-5" dirty="0">
                <a:latin typeface="Calibri"/>
                <a:cs typeface="Calibri"/>
              </a:rPr>
              <a:t>Main </a:t>
            </a:r>
            <a:r>
              <a:rPr sz="4400" b="1" spc="-10" dirty="0">
                <a:latin typeface="Calibri"/>
                <a:cs typeface="Calibri"/>
              </a:rPr>
              <a:t>provisions </a:t>
            </a:r>
            <a:r>
              <a:rPr sz="4400" b="1" spc="-5" dirty="0">
                <a:latin typeface="Calibri"/>
                <a:cs typeface="Calibri"/>
              </a:rPr>
              <a:t>pertaining </a:t>
            </a:r>
            <a:r>
              <a:rPr sz="4400" b="1" spc="-30" dirty="0">
                <a:latin typeface="Calibri"/>
                <a:cs typeface="Calibri"/>
              </a:rPr>
              <a:t>to</a:t>
            </a:r>
            <a:r>
              <a:rPr sz="4400" b="1" spc="-70" dirty="0">
                <a:latin typeface="Calibri"/>
                <a:cs typeface="Calibri"/>
              </a:rPr>
              <a:t> </a:t>
            </a:r>
            <a:r>
              <a:rPr sz="4400" b="1" spc="-30" dirty="0">
                <a:latin typeface="Calibri"/>
                <a:cs typeface="Calibri"/>
              </a:rPr>
              <a:t>AC</a:t>
            </a:r>
            <a:endParaRPr sz="4400">
              <a:latin typeface="Calibri"/>
              <a:cs typeface="Calibri"/>
            </a:endParaRPr>
          </a:p>
          <a:p>
            <a:pPr marL="12700">
              <a:lnSpc>
                <a:spcPct val="100000"/>
              </a:lnSpc>
              <a:spcBef>
                <a:spcPts val="2345"/>
              </a:spcBef>
            </a:pPr>
            <a:r>
              <a:rPr sz="3200" b="1" dirty="0">
                <a:latin typeface="Comic Sans MS"/>
                <a:cs typeface="Comic Sans MS"/>
              </a:rPr>
              <a:t>i)</a:t>
            </a:r>
            <a:endParaRPr sz="3200">
              <a:latin typeface="Comic Sans MS"/>
              <a:cs typeface="Comic Sans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436" y="214376"/>
            <a:ext cx="8034020" cy="574040"/>
          </a:xfrm>
          <a:prstGeom prst="rect">
            <a:avLst/>
          </a:prstGeom>
        </p:spPr>
        <p:txBody>
          <a:bodyPr vert="horz" wrap="square" lIns="0" tIns="12700" rIns="0" bIns="0" rtlCol="0">
            <a:spAutoFit/>
          </a:bodyPr>
          <a:lstStyle/>
          <a:p>
            <a:pPr marL="12700">
              <a:lnSpc>
                <a:spcPct val="100000"/>
              </a:lnSpc>
              <a:spcBef>
                <a:spcPts val="100"/>
              </a:spcBef>
            </a:pPr>
            <a:r>
              <a:rPr sz="3600" dirty="0"/>
              <a:t>ii) </a:t>
            </a:r>
            <a:r>
              <a:rPr sz="3600" spc="-5" dirty="0"/>
              <a:t>Composition </a:t>
            </a:r>
            <a:r>
              <a:rPr sz="3600" dirty="0"/>
              <a:t>of Audit </a:t>
            </a:r>
            <a:r>
              <a:rPr sz="3600" spc="-15" dirty="0"/>
              <a:t>Committee </a:t>
            </a:r>
            <a:r>
              <a:rPr sz="3600" spc="-25" dirty="0"/>
              <a:t>(s/s</a:t>
            </a:r>
            <a:r>
              <a:rPr sz="3600" spc="15" dirty="0"/>
              <a:t> </a:t>
            </a:r>
            <a:r>
              <a:rPr sz="3600" dirty="0"/>
              <a:t>2)</a:t>
            </a:r>
            <a:endParaRPr sz="3600"/>
          </a:p>
        </p:txBody>
      </p:sp>
      <p:sp>
        <p:nvSpPr>
          <p:cNvPr id="3" name="object 3"/>
          <p:cNvSpPr/>
          <p:nvPr/>
        </p:nvSpPr>
        <p:spPr>
          <a:xfrm>
            <a:off x="4551426" y="1692401"/>
            <a:ext cx="857250" cy="349885"/>
          </a:xfrm>
          <a:custGeom>
            <a:avLst/>
            <a:gdLst/>
            <a:ahLst/>
            <a:cxnLst/>
            <a:rect l="l" t="t" r="r" b="b"/>
            <a:pathLst>
              <a:path w="857250" h="349885">
                <a:moveTo>
                  <a:pt x="0" y="0"/>
                </a:moveTo>
                <a:lnTo>
                  <a:pt x="0" y="238251"/>
                </a:lnTo>
                <a:lnTo>
                  <a:pt x="856869" y="238251"/>
                </a:lnTo>
                <a:lnTo>
                  <a:pt x="856869" y="349376"/>
                </a:lnTo>
              </a:path>
            </a:pathLst>
          </a:custGeom>
          <a:ln w="25908">
            <a:solidFill>
              <a:srgbClr val="F79546"/>
            </a:solidFill>
          </a:ln>
        </p:spPr>
        <p:txBody>
          <a:bodyPr wrap="square" lIns="0" tIns="0" rIns="0" bIns="0" rtlCol="0"/>
          <a:lstStyle/>
          <a:p>
            <a:endParaRPr/>
          </a:p>
        </p:txBody>
      </p:sp>
      <p:sp>
        <p:nvSpPr>
          <p:cNvPr id="4" name="object 4"/>
          <p:cNvSpPr/>
          <p:nvPr/>
        </p:nvSpPr>
        <p:spPr>
          <a:xfrm>
            <a:off x="3196589" y="1692401"/>
            <a:ext cx="1354455" cy="349250"/>
          </a:xfrm>
          <a:custGeom>
            <a:avLst/>
            <a:gdLst/>
            <a:ahLst/>
            <a:cxnLst/>
            <a:rect l="l" t="t" r="r" b="b"/>
            <a:pathLst>
              <a:path w="1354454" h="349250">
                <a:moveTo>
                  <a:pt x="1354455" y="0"/>
                </a:moveTo>
                <a:lnTo>
                  <a:pt x="1354455" y="237744"/>
                </a:lnTo>
                <a:lnTo>
                  <a:pt x="0" y="237744"/>
                </a:lnTo>
                <a:lnTo>
                  <a:pt x="0" y="348996"/>
                </a:lnTo>
              </a:path>
            </a:pathLst>
          </a:custGeom>
          <a:ln w="25908">
            <a:solidFill>
              <a:srgbClr val="F79546"/>
            </a:solidFill>
          </a:ln>
        </p:spPr>
        <p:txBody>
          <a:bodyPr wrap="square" lIns="0" tIns="0" rIns="0" bIns="0" rtlCol="0"/>
          <a:lstStyle/>
          <a:p>
            <a:endParaRPr/>
          </a:p>
        </p:txBody>
      </p:sp>
      <p:sp>
        <p:nvSpPr>
          <p:cNvPr id="5" name="object 5"/>
          <p:cNvSpPr/>
          <p:nvPr/>
        </p:nvSpPr>
        <p:spPr>
          <a:xfrm>
            <a:off x="3617214" y="930402"/>
            <a:ext cx="1868805" cy="762000"/>
          </a:xfrm>
          <a:custGeom>
            <a:avLst/>
            <a:gdLst/>
            <a:ahLst/>
            <a:cxnLst/>
            <a:rect l="l" t="t" r="r" b="b"/>
            <a:pathLst>
              <a:path w="1868804" h="762000">
                <a:moveTo>
                  <a:pt x="1792224" y="0"/>
                </a:moveTo>
                <a:lnTo>
                  <a:pt x="76200" y="0"/>
                </a:lnTo>
                <a:lnTo>
                  <a:pt x="46559" y="5994"/>
                </a:lnTo>
                <a:lnTo>
                  <a:pt x="22336" y="22336"/>
                </a:lnTo>
                <a:lnTo>
                  <a:pt x="5994" y="46559"/>
                </a:lnTo>
                <a:lnTo>
                  <a:pt x="0" y="76200"/>
                </a:lnTo>
                <a:lnTo>
                  <a:pt x="0" y="685800"/>
                </a:lnTo>
                <a:lnTo>
                  <a:pt x="5994" y="715440"/>
                </a:lnTo>
                <a:lnTo>
                  <a:pt x="22336" y="739663"/>
                </a:lnTo>
                <a:lnTo>
                  <a:pt x="46559" y="756005"/>
                </a:lnTo>
                <a:lnTo>
                  <a:pt x="76200" y="762000"/>
                </a:lnTo>
                <a:lnTo>
                  <a:pt x="1792224" y="762000"/>
                </a:lnTo>
                <a:lnTo>
                  <a:pt x="1821864" y="756005"/>
                </a:lnTo>
                <a:lnTo>
                  <a:pt x="1846087" y="739663"/>
                </a:lnTo>
                <a:lnTo>
                  <a:pt x="1862429" y="715440"/>
                </a:lnTo>
                <a:lnTo>
                  <a:pt x="1868424" y="685800"/>
                </a:lnTo>
                <a:lnTo>
                  <a:pt x="1868424" y="76200"/>
                </a:lnTo>
                <a:lnTo>
                  <a:pt x="1862429" y="46559"/>
                </a:lnTo>
                <a:lnTo>
                  <a:pt x="1846087" y="22336"/>
                </a:lnTo>
                <a:lnTo>
                  <a:pt x="1821864" y="5994"/>
                </a:lnTo>
                <a:lnTo>
                  <a:pt x="1792224" y="0"/>
                </a:lnTo>
                <a:close/>
              </a:path>
            </a:pathLst>
          </a:custGeom>
          <a:solidFill>
            <a:srgbClr val="F79546"/>
          </a:solidFill>
        </p:spPr>
        <p:txBody>
          <a:bodyPr wrap="square" lIns="0" tIns="0" rIns="0" bIns="0" rtlCol="0"/>
          <a:lstStyle/>
          <a:p>
            <a:endParaRPr/>
          </a:p>
        </p:txBody>
      </p:sp>
      <p:sp>
        <p:nvSpPr>
          <p:cNvPr id="6" name="object 6"/>
          <p:cNvSpPr/>
          <p:nvPr/>
        </p:nvSpPr>
        <p:spPr>
          <a:xfrm>
            <a:off x="3617214" y="930402"/>
            <a:ext cx="1868805" cy="762000"/>
          </a:xfrm>
          <a:custGeom>
            <a:avLst/>
            <a:gdLst/>
            <a:ahLst/>
            <a:cxnLst/>
            <a:rect l="l" t="t" r="r" b="b"/>
            <a:pathLst>
              <a:path w="1868804" h="762000">
                <a:moveTo>
                  <a:pt x="0" y="76200"/>
                </a:moveTo>
                <a:lnTo>
                  <a:pt x="5994" y="46559"/>
                </a:lnTo>
                <a:lnTo>
                  <a:pt x="22336" y="22336"/>
                </a:lnTo>
                <a:lnTo>
                  <a:pt x="46559" y="5994"/>
                </a:lnTo>
                <a:lnTo>
                  <a:pt x="76200" y="0"/>
                </a:lnTo>
                <a:lnTo>
                  <a:pt x="1792224" y="0"/>
                </a:lnTo>
                <a:lnTo>
                  <a:pt x="1821864" y="5994"/>
                </a:lnTo>
                <a:lnTo>
                  <a:pt x="1846087" y="22336"/>
                </a:lnTo>
                <a:lnTo>
                  <a:pt x="1862429" y="46559"/>
                </a:lnTo>
                <a:lnTo>
                  <a:pt x="1868424" y="76200"/>
                </a:lnTo>
                <a:lnTo>
                  <a:pt x="1868424" y="685800"/>
                </a:lnTo>
                <a:lnTo>
                  <a:pt x="1862429" y="715440"/>
                </a:lnTo>
                <a:lnTo>
                  <a:pt x="1846087" y="739663"/>
                </a:lnTo>
                <a:lnTo>
                  <a:pt x="1821864" y="756005"/>
                </a:lnTo>
                <a:lnTo>
                  <a:pt x="1792224" y="762000"/>
                </a:lnTo>
                <a:lnTo>
                  <a:pt x="76200" y="762000"/>
                </a:lnTo>
                <a:lnTo>
                  <a:pt x="46559" y="756005"/>
                </a:lnTo>
                <a:lnTo>
                  <a:pt x="22336" y="739663"/>
                </a:lnTo>
                <a:lnTo>
                  <a:pt x="5994" y="715440"/>
                </a:lnTo>
                <a:lnTo>
                  <a:pt x="0" y="685800"/>
                </a:lnTo>
                <a:lnTo>
                  <a:pt x="0" y="76200"/>
                </a:lnTo>
                <a:close/>
              </a:path>
            </a:pathLst>
          </a:custGeom>
          <a:ln w="25908">
            <a:solidFill>
              <a:srgbClr val="FFFFFF"/>
            </a:solidFill>
          </a:ln>
        </p:spPr>
        <p:txBody>
          <a:bodyPr wrap="square" lIns="0" tIns="0" rIns="0" bIns="0" rtlCol="0"/>
          <a:lstStyle/>
          <a:p>
            <a:endParaRPr/>
          </a:p>
        </p:txBody>
      </p:sp>
      <p:sp>
        <p:nvSpPr>
          <p:cNvPr id="7" name="object 7"/>
          <p:cNvSpPr/>
          <p:nvPr/>
        </p:nvSpPr>
        <p:spPr>
          <a:xfrm>
            <a:off x="3751326" y="1056894"/>
            <a:ext cx="1868805" cy="762000"/>
          </a:xfrm>
          <a:custGeom>
            <a:avLst/>
            <a:gdLst/>
            <a:ahLst/>
            <a:cxnLst/>
            <a:rect l="l" t="t" r="r" b="b"/>
            <a:pathLst>
              <a:path w="1868804" h="762000">
                <a:moveTo>
                  <a:pt x="1792224" y="0"/>
                </a:moveTo>
                <a:lnTo>
                  <a:pt x="76200" y="0"/>
                </a:lnTo>
                <a:lnTo>
                  <a:pt x="46559" y="5994"/>
                </a:lnTo>
                <a:lnTo>
                  <a:pt x="22336" y="22336"/>
                </a:lnTo>
                <a:lnTo>
                  <a:pt x="5994" y="46559"/>
                </a:lnTo>
                <a:lnTo>
                  <a:pt x="0" y="76200"/>
                </a:lnTo>
                <a:lnTo>
                  <a:pt x="0" y="685800"/>
                </a:lnTo>
                <a:lnTo>
                  <a:pt x="5994" y="715440"/>
                </a:lnTo>
                <a:lnTo>
                  <a:pt x="22336" y="739663"/>
                </a:lnTo>
                <a:lnTo>
                  <a:pt x="46559" y="756005"/>
                </a:lnTo>
                <a:lnTo>
                  <a:pt x="76200" y="762000"/>
                </a:lnTo>
                <a:lnTo>
                  <a:pt x="1792224" y="762000"/>
                </a:lnTo>
                <a:lnTo>
                  <a:pt x="1821864" y="756005"/>
                </a:lnTo>
                <a:lnTo>
                  <a:pt x="1846087" y="739663"/>
                </a:lnTo>
                <a:lnTo>
                  <a:pt x="1862429" y="715440"/>
                </a:lnTo>
                <a:lnTo>
                  <a:pt x="1868424" y="685800"/>
                </a:lnTo>
                <a:lnTo>
                  <a:pt x="1868424" y="76200"/>
                </a:lnTo>
                <a:lnTo>
                  <a:pt x="1862429" y="46559"/>
                </a:lnTo>
                <a:lnTo>
                  <a:pt x="1846087" y="22336"/>
                </a:lnTo>
                <a:lnTo>
                  <a:pt x="1821864" y="5994"/>
                </a:lnTo>
                <a:lnTo>
                  <a:pt x="1792224" y="0"/>
                </a:lnTo>
                <a:close/>
              </a:path>
            </a:pathLst>
          </a:custGeom>
          <a:solidFill>
            <a:srgbClr val="F1DCDB">
              <a:alpha val="90194"/>
            </a:srgbClr>
          </a:solidFill>
        </p:spPr>
        <p:txBody>
          <a:bodyPr wrap="square" lIns="0" tIns="0" rIns="0" bIns="0" rtlCol="0"/>
          <a:lstStyle/>
          <a:p>
            <a:endParaRPr/>
          </a:p>
        </p:txBody>
      </p:sp>
      <p:sp>
        <p:nvSpPr>
          <p:cNvPr id="8" name="object 8"/>
          <p:cNvSpPr/>
          <p:nvPr/>
        </p:nvSpPr>
        <p:spPr>
          <a:xfrm>
            <a:off x="3751326" y="1056894"/>
            <a:ext cx="1868805" cy="762000"/>
          </a:xfrm>
          <a:custGeom>
            <a:avLst/>
            <a:gdLst/>
            <a:ahLst/>
            <a:cxnLst/>
            <a:rect l="l" t="t" r="r" b="b"/>
            <a:pathLst>
              <a:path w="1868804" h="762000">
                <a:moveTo>
                  <a:pt x="0" y="76200"/>
                </a:moveTo>
                <a:lnTo>
                  <a:pt x="5994" y="46559"/>
                </a:lnTo>
                <a:lnTo>
                  <a:pt x="22336" y="22336"/>
                </a:lnTo>
                <a:lnTo>
                  <a:pt x="46559" y="5994"/>
                </a:lnTo>
                <a:lnTo>
                  <a:pt x="76200" y="0"/>
                </a:lnTo>
                <a:lnTo>
                  <a:pt x="1792224" y="0"/>
                </a:lnTo>
                <a:lnTo>
                  <a:pt x="1821864" y="5994"/>
                </a:lnTo>
                <a:lnTo>
                  <a:pt x="1846087" y="22336"/>
                </a:lnTo>
                <a:lnTo>
                  <a:pt x="1862429" y="46559"/>
                </a:lnTo>
                <a:lnTo>
                  <a:pt x="1868424" y="76200"/>
                </a:lnTo>
                <a:lnTo>
                  <a:pt x="1868424" y="685800"/>
                </a:lnTo>
                <a:lnTo>
                  <a:pt x="1862429" y="715440"/>
                </a:lnTo>
                <a:lnTo>
                  <a:pt x="1846087" y="739663"/>
                </a:lnTo>
                <a:lnTo>
                  <a:pt x="1821864" y="756005"/>
                </a:lnTo>
                <a:lnTo>
                  <a:pt x="1792224" y="762000"/>
                </a:lnTo>
                <a:lnTo>
                  <a:pt x="76200" y="762000"/>
                </a:lnTo>
                <a:lnTo>
                  <a:pt x="46559" y="756005"/>
                </a:lnTo>
                <a:lnTo>
                  <a:pt x="22336" y="739663"/>
                </a:lnTo>
                <a:lnTo>
                  <a:pt x="5994" y="715440"/>
                </a:lnTo>
                <a:lnTo>
                  <a:pt x="0" y="685800"/>
                </a:lnTo>
                <a:lnTo>
                  <a:pt x="0" y="76200"/>
                </a:lnTo>
                <a:close/>
              </a:path>
            </a:pathLst>
          </a:custGeom>
          <a:ln w="25908">
            <a:solidFill>
              <a:srgbClr val="D99593"/>
            </a:solidFill>
          </a:ln>
        </p:spPr>
        <p:txBody>
          <a:bodyPr wrap="square" lIns="0" tIns="0" rIns="0" bIns="0" rtlCol="0"/>
          <a:lstStyle/>
          <a:p>
            <a:endParaRPr/>
          </a:p>
        </p:txBody>
      </p:sp>
      <p:sp>
        <p:nvSpPr>
          <p:cNvPr id="9" name="object 9"/>
          <p:cNvSpPr txBox="1"/>
          <p:nvPr/>
        </p:nvSpPr>
        <p:spPr>
          <a:xfrm>
            <a:off x="3868292" y="1204976"/>
            <a:ext cx="1631314"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libri"/>
                <a:cs typeface="Calibri"/>
              </a:rPr>
              <a:t>Composition</a:t>
            </a:r>
            <a:endParaRPr sz="2400">
              <a:latin typeface="Calibri"/>
              <a:cs typeface="Calibri"/>
            </a:endParaRPr>
          </a:p>
        </p:txBody>
      </p:sp>
      <p:sp>
        <p:nvSpPr>
          <p:cNvPr id="10" name="object 10"/>
          <p:cNvSpPr/>
          <p:nvPr/>
        </p:nvSpPr>
        <p:spPr>
          <a:xfrm>
            <a:off x="2320289" y="2041398"/>
            <a:ext cx="1752600" cy="760730"/>
          </a:xfrm>
          <a:custGeom>
            <a:avLst/>
            <a:gdLst/>
            <a:ahLst/>
            <a:cxnLst/>
            <a:rect l="l" t="t" r="r" b="b"/>
            <a:pathLst>
              <a:path w="1752600" h="760730">
                <a:moveTo>
                  <a:pt x="1676527" y="0"/>
                </a:moveTo>
                <a:lnTo>
                  <a:pt x="76073" y="0"/>
                </a:lnTo>
                <a:lnTo>
                  <a:pt x="46452" y="5974"/>
                </a:lnTo>
                <a:lnTo>
                  <a:pt x="22272" y="22272"/>
                </a:lnTo>
                <a:lnTo>
                  <a:pt x="5974" y="46452"/>
                </a:lnTo>
                <a:lnTo>
                  <a:pt x="0" y="76073"/>
                </a:lnTo>
                <a:lnTo>
                  <a:pt x="0" y="684402"/>
                </a:lnTo>
                <a:lnTo>
                  <a:pt x="5974" y="714023"/>
                </a:lnTo>
                <a:lnTo>
                  <a:pt x="22272" y="738203"/>
                </a:lnTo>
                <a:lnTo>
                  <a:pt x="46452" y="754501"/>
                </a:lnTo>
                <a:lnTo>
                  <a:pt x="76073" y="760476"/>
                </a:lnTo>
                <a:lnTo>
                  <a:pt x="1676527" y="760476"/>
                </a:lnTo>
                <a:lnTo>
                  <a:pt x="1706147" y="754501"/>
                </a:lnTo>
                <a:lnTo>
                  <a:pt x="1730327" y="738203"/>
                </a:lnTo>
                <a:lnTo>
                  <a:pt x="1746625" y="714023"/>
                </a:lnTo>
                <a:lnTo>
                  <a:pt x="1752600" y="684402"/>
                </a:lnTo>
                <a:lnTo>
                  <a:pt x="1752600" y="76073"/>
                </a:lnTo>
                <a:lnTo>
                  <a:pt x="1746625" y="46452"/>
                </a:lnTo>
                <a:lnTo>
                  <a:pt x="1730327" y="22272"/>
                </a:lnTo>
                <a:lnTo>
                  <a:pt x="1706147" y="5974"/>
                </a:lnTo>
                <a:lnTo>
                  <a:pt x="1676527" y="0"/>
                </a:lnTo>
                <a:close/>
              </a:path>
            </a:pathLst>
          </a:custGeom>
          <a:solidFill>
            <a:srgbClr val="F79546"/>
          </a:solidFill>
        </p:spPr>
        <p:txBody>
          <a:bodyPr wrap="square" lIns="0" tIns="0" rIns="0" bIns="0" rtlCol="0"/>
          <a:lstStyle/>
          <a:p>
            <a:endParaRPr/>
          </a:p>
        </p:txBody>
      </p:sp>
      <p:sp>
        <p:nvSpPr>
          <p:cNvPr id="11" name="object 11"/>
          <p:cNvSpPr/>
          <p:nvPr/>
        </p:nvSpPr>
        <p:spPr>
          <a:xfrm>
            <a:off x="2320289" y="2041398"/>
            <a:ext cx="1752600" cy="760730"/>
          </a:xfrm>
          <a:custGeom>
            <a:avLst/>
            <a:gdLst/>
            <a:ahLst/>
            <a:cxnLst/>
            <a:rect l="l" t="t" r="r" b="b"/>
            <a:pathLst>
              <a:path w="1752600" h="760730">
                <a:moveTo>
                  <a:pt x="0" y="76073"/>
                </a:moveTo>
                <a:lnTo>
                  <a:pt x="5974" y="46452"/>
                </a:lnTo>
                <a:lnTo>
                  <a:pt x="22272" y="22272"/>
                </a:lnTo>
                <a:lnTo>
                  <a:pt x="46452" y="5974"/>
                </a:lnTo>
                <a:lnTo>
                  <a:pt x="76073" y="0"/>
                </a:lnTo>
                <a:lnTo>
                  <a:pt x="1676527" y="0"/>
                </a:lnTo>
                <a:lnTo>
                  <a:pt x="1706147" y="5974"/>
                </a:lnTo>
                <a:lnTo>
                  <a:pt x="1730327" y="22272"/>
                </a:lnTo>
                <a:lnTo>
                  <a:pt x="1746625" y="46452"/>
                </a:lnTo>
                <a:lnTo>
                  <a:pt x="1752600" y="76073"/>
                </a:lnTo>
                <a:lnTo>
                  <a:pt x="1752600" y="684402"/>
                </a:lnTo>
                <a:lnTo>
                  <a:pt x="1746625" y="714023"/>
                </a:lnTo>
                <a:lnTo>
                  <a:pt x="1730327" y="738203"/>
                </a:lnTo>
                <a:lnTo>
                  <a:pt x="1706147" y="754501"/>
                </a:lnTo>
                <a:lnTo>
                  <a:pt x="1676527" y="760476"/>
                </a:lnTo>
                <a:lnTo>
                  <a:pt x="76073" y="760476"/>
                </a:lnTo>
                <a:lnTo>
                  <a:pt x="46452" y="754501"/>
                </a:lnTo>
                <a:lnTo>
                  <a:pt x="22272" y="738203"/>
                </a:lnTo>
                <a:lnTo>
                  <a:pt x="5974" y="714023"/>
                </a:lnTo>
                <a:lnTo>
                  <a:pt x="0" y="684402"/>
                </a:lnTo>
                <a:lnTo>
                  <a:pt x="0" y="76073"/>
                </a:lnTo>
                <a:close/>
              </a:path>
            </a:pathLst>
          </a:custGeom>
          <a:ln w="25908">
            <a:solidFill>
              <a:srgbClr val="FFFFFF"/>
            </a:solidFill>
          </a:ln>
        </p:spPr>
        <p:txBody>
          <a:bodyPr wrap="square" lIns="0" tIns="0" rIns="0" bIns="0" rtlCol="0"/>
          <a:lstStyle/>
          <a:p>
            <a:endParaRPr/>
          </a:p>
        </p:txBody>
      </p:sp>
      <p:sp>
        <p:nvSpPr>
          <p:cNvPr id="12" name="object 12"/>
          <p:cNvSpPr/>
          <p:nvPr/>
        </p:nvSpPr>
        <p:spPr>
          <a:xfrm>
            <a:off x="2454401" y="2167889"/>
            <a:ext cx="1752600" cy="762000"/>
          </a:xfrm>
          <a:custGeom>
            <a:avLst/>
            <a:gdLst/>
            <a:ahLst/>
            <a:cxnLst/>
            <a:rect l="l" t="t" r="r" b="b"/>
            <a:pathLst>
              <a:path w="1752600" h="762000">
                <a:moveTo>
                  <a:pt x="1676400" y="0"/>
                </a:moveTo>
                <a:lnTo>
                  <a:pt x="76200" y="0"/>
                </a:lnTo>
                <a:lnTo>
                  <a:pt x="46559" y="5994"/>
                </a:lnTo>
                <a:lnTo>
                  <a:pt x="22336" y="22336"/>
                </a:lnTo>
                <a:lnTo>
                  <a:pt x="5994" y="46559"/>
                </a:lnTo>
                <a:lnTo>
                  <a:pt x="0" y="76200"/>
                </a:lnTo>
                <a:lnTo>
                  <a:pt x="0" y="685800"/>
                </a:lnTo>
                <a:lnTo>
                  <a:pt x="5994" y="715440"/>
                </a:lnTo>
                <a:lnTo>
                  <a:pt x="22336" y="739663"/>
                </a:lnTo>
                <a:lnTo>
                  <a:pt x="46559" y="756005"/>
                </a:lnTo>
                <a:lnTo>
                  <a:pt x="76200" y="762000"/>
                </a:lnTo>
                <a:lnTo>
                  <a:pt x="1676400" y="762000"/>
                </a:lnTo>
                <a:lnTo>
                  <a:pt x="1706040" y="756005"/>
                </a:lnTo>
                <a:lnTo>
                  <a:pt x="1730263" y="739663"/>
                </a:lnTo>
                <a:lnTo>
                  <a:pt x="1746605" y="715440"/>
                </a:lnTo>
                <a:lnTo>
                  <a:pt x="1752600" y="685800"/>
                </a:lnTo>
                <a:lnTo>
                  <a:pt x="1752600" y="76200"/>
                </a:lnTo>
                <a:lnTo>
                  <a:pt x="1746605" y="46559"/>
                </a:lnTo>
                <a:lnTo>
                  <a:pt x="1730263" y="22336"/>
                </a:lnTo>
                <a:lnTo>
                  <a:pt x="1706040" y="5994"/>
                </a:lnTo>
                <a:lnTo>
                  <a:pt x="1676400" y="0"/>
                </a:lnTo>
                <a:close/>
              </a:path>
            </a:pathLst>
          </a:custGeom>
          <a:solidFill>
            <a:srgbClr val="F1DCDB">
              <a:alpha val="90194"/>
            </a:srgbClr>
          </a:solidFill>
        </p:spPr>
        <p:txBody>
          <a:bodyPr wrap="square" lIns="0" tIns="0" rIns="0" bIns="0" rtlCol="0"/>
          <a:lstStyle/>
          <a:p>
            <a:endParaRPr/>
          </a:p>
        </p:txBody>
      </p:sp>
      <p:sp>
        <p:nvSpPr>
          <p:cNvPr id="13" name="object 13"/>
          <p:cNvSpPr/>
          <p:nvPr/>
        </p:nvSpPr>
        <p:spPr>
          <a:xfrm>
            <a:off x="2454401" y="2167889"/>
            <a:ext cx="1752600" cy="762000"/>
          </a:xfrm>
          <a:custGeom>
            <a:avLst/>
            <a:gdLst/>
            <a:ahLst/>
            <a:cxnLst/>
            <a:rect l="l" t="t" r="r" b="b"/>
            <a:pathLst>
              <a:path w="1752600" h="762000">
                <a:moveTo>
                  <a:pt x="0" y="76200"/>
                </a:moveTo>
                <a:lnTo>
                  <a:pt x="5994" y="46559"/>
                </a:lnTo>
                <a:lnTo>
                  <a:pt x="22336" y="22336"/>
                </a:lnTo>
                <a:lnTo>
                  <a:pt x="46559" y="5994"/>
                </a:lnTo>
                <a:lnTo>
                  <a:pt x="76200" y="0"/>
                </a:lnTo>
                <a:lnTo>
                  <a:pt x="1676400" y="0"/>
                </a:lnTo>
                <a:lnTo>
                  <a:pt x="1706040" y="5994"/>
                </a:lnTo>
                <a:lnTo>
                  <a:pt x="1730263" y="22336"/>
                </a:lnTo>
                <a:lnTo>
                  <a:pt x="1746605" y="46559"/>
                </a:lnTo>
                <a:lnTo>
                  <a:pt x="1752600" y="76200"/>
                </a:lnTo>
                <a:lnTo>
                  <a:pt x="1752600" y="685800"/>
                </a:lnTo>
                <a:lnTo>
                  <a:pt x="1746605" y="715440"/>
                </a:lnTo>
                <a:lnTo>
                  <a:pt x="1730263" y="739663"/>
                </a:lnTo>
                <a:lnTo>
                  <a:pt x="1706040" y="756005"/>
                </a:lnTo>
                <a:lnTo>
                  <a:pt x="1676400" y="762000"/>
                </a:lnTo>
                <a:lnTo>
                  <a:pt x="76200" y="762000"/>
                </a:lnTo>
                <a:lnTo>
                  <a:pt x="46559" y="756005"/>
                </a:lnTo>
                <a:lnTo>
                  <a:pt x="22336" y="739663"/>
                </a:lnTo>
                <a:lnTo>
                  <a:pt x="5994" y="715440"/>
                </a:lnTo>
                <a:lnTo>
                  <a:pt x="0" y="685800"/>
                </a:lnTo>
                <a:lnTo>
                  <a:pt x="0" y="76200"/>
                </a:lnTo>
                <a:close/>
              </a:path>
            </a:pathLst>
          </a:custGeom>
          <a:ln w="25908">
            <a:solidFill>
              <a:srgbClr val="D99593"/>
            </a:solidFill>
          </a:ln>
        </p:spPr>
        <p:txBody>
          <a:bodyPr wrap="square" lIns="0" tIns="0" rIns="0" bIns="0" rtlCol="0"/>
          <a:lstStyle/>
          <a:p>
            <a:endParaRPr/>
          </a:p>
        </p:txBody>
      </p:sp>
      <p:sp>
        <p:nvSpPr>
          <p:cNvPr id="14" name="object 14"/>
          <p:cNvSpPr txBox="1"/>
          <p:nvPr/>
        </p:nvSpPr>
        <p:spPr>
          <a:xfrm>
            <a:off x="2721101" y="2212086"/>
            <a:ext cx="1217930" cy="611505"/>
          </a:xfrm>
          <a:prstGeom prst="rect">
            <a:avLst/>
          </a:prstGeom>
        </p:spPr>
        <p:txBody>
          <a:bodyPr vert="horz" wrap="square" lIns="0" tIns="13335" rIns="0" bIns="0" rtlCol="0">
            <a:spAutoFit/>
          </a:bodyPr>
          <a:lstStyle/>
          <a:p>
            <a:pPr algn="ctr">
              <a:lnSpc>
                <a:spcPts val="2305"/>
              </a:lnSpc>
              <a:spcBef>
                <a:spcPts val="105"/>
              </a:spcBef>
            </a:pPr>
            <a:r>
              <a:rPr sz="2000" dirty="0">
                <a:latin typeface="Calibri"/>
                <a:cs typeface="Calibri"/>
              </a:rPr>
              <a:t>Minimum</a:t>
            </a:r>
            <a:r>
              <a:rPr sz="2000" spc="-95" dirty="0">
                <a:latin typeface="Calibri"/>
                <a:cs typeface="Calibri"/>
              </a:rPr>
              <a:t> </a:t>
            </a:r>
            <a:r>
              <a:rPr sz="2000" dirty="0">
                <a:latin typeface="Calibri"/>
                <a:cs typeface="Calibri"/>
              </a:rPr>
              <a:t>3</a:t>
            </a:r>
            <a:endParaRPr sz="2000">
              <a:latin typeface="Calibri"/>
              <a:cs typeface="Calibri"/>
            </a:endParaRPr>
          </a:p>
          <a:p>
            <a:pPr algn="ctr">
              <a:lnSpc>
                <a:spcPts val="2305"/>
              </a:lnSpc>
            </a:pPr>
            <a:r>
              <a:rPr sz="2000" spc="-10" dirty="0">
                <a:latin typeface="Calibri"/>
                <a:cs typeface="Calibri"/>
              </a:rPr>
              <a:t>director</a:t>
            </a:r>
            <a:endParaRPr sz="2000">
              <a:latin typeface="Calibri"/>
              <a:cs typeface="Calibri"/>
            </a:endParaRPr>
          </a:p>
        </p:txBody>
      </p:sp>
      <p:sp>
        <p:nvSpPr>
          <p:cNvPr id="15" name="object 15"/>
          <p:cNvSpPr/>
          <p:nvPr/>
        </p:nvSpPr>
        <p:spPr>
          <a:xfrm>
            <a:off x="4339590" y="2041398"/>
            <a:ext cx="2136775" cy="762000"/>
          </a:xfrm>
          <a:custGeom>
            <a:avLst/>
            <a:gdLst/>
            <a:ahLst/>
            <a:cxnLst/>
            <a:rect l="l" t="t" r="r" b="b"/>
            <a:pathLst>
              <a:path w="2136775" h="762000">
                <a:moveTo>
                  <a:pt x="2060448" y="0"/>
                </a:moveTo>
                <a:lnTo>
                  <a:pt x="76200" y="0"/>
                </a:lnTo>
                <a:lnTo>
                  <a:pt x="46559" y="5994"/>
                </a:lnTo>
                <a:lnTo>
                  <a:pt x="22336" y="22336"/>
                </a:lnTo>
                <a:lnTo>
                  <a:pt x="5994" y="46559"/>
                </a:lnTo>
                <a:lnTo>
                  <a:pt x="0" y="76200"/>
                </a:lnTo>
                <a:lnTo>
                  <a:pt x="0" y="685800"/>
                </a:lnTo>
                <a:lnTo>
                  <a:pt x="5994" y="715440"/>
                </a:lnTo>
                <a:lnTo>
                  <a:pt x="22336" y="739663"/>
                </a:lnTo>
                <a:lnTo>
                  <a:pt x="46559" y="756005"/>
                </a:lnTo>
                <a:lnTo>
                  <a:pt x="76200" y="762000"/>
                </a:lnTo>
                <a:lnTo>
                  <a:pt x="2060448" y="762000"/>
                </a:lnTo>
                <a:lnTo>
                  <a:pt x="2090088" y="756005"/>
                </a:lnTo>
                <a:lnTo>
                  <a:pt x="2114311" y="739663"/>
                </a:lnTo>
                <a:lnTo>
                  <a:pt x="2130653" y="715440"/>
                </a:lnTo>
                <a:lnTo>
                  <a:pt x="2136648" y="685800"/>
                </a:lnTo>
                <a:lnTo>
                  <a:pt x="2136648" y="76200"/>
                </a:lnTo>
                <a:lnTo>
                  <a:pt x="2130653" y="46559"/>
                </a:lnTo>
                <a:lnTo>
                  <a:pt x="2114311" y="22336"/>
                </a:lnTo>
                <a:lnTo>
                  <a:pt x="2090088" y="5994"/>
                </a:lnTo>
                <a:lnTo>
                  <a:pt x="2060448" y="0"/>
                </a:lnTo>
                <a:close/>
              </a:path>
            </a:pathLst>
          </a:custGeom>
          <a:solidFill>
            <a:srgbClr val="F79546"/>
          </a:solidFill>
        </p:spPr>
        <p:txBody>
          <a:bodyPr wrap="square" lIns="0" tIns="0" rIns="0" bIns="0" rtlCol="0"/>
          <a:lstStyle/>
          <a:p>
            <a:endParaRPr/>
          </a:p>
        </p:txBody>
      </p:sp>
      <p:sp>
        <p:nvSpPr>
          <p:cNvPr id="16" name="object 16"/>
          <p:cNvSpPr/>
          <p:nvPr/>
        </p:nvSpPr>
        <p:spPr>
          <a:xfrm>
            <a:off x="4339590" y="2041398"/>
            <a:ext cx="2136775" cy="762000"/>
          </a:xfrm>
          <a:custGeom>
            <a:avLst/>
            <a:gdLst/>
            <a:ahLst/>
            <a:cxnLst/>
            <a:rect l="l" t="t" r="r" b="b"/>
            <a:pathLst>
              <a:path w="2136775" h="762000">
                <a:moveTo>
                  <a:pt x="0" y="76200"/>
                </a:moveTo>
                <a:lnTo>
                  <a:pt x="5994" y="46559"/>
                </a:lnTo>
                <a:lnTo>
                  <a:pt x="22336" y="22336"/>
                </a:lnTo>
                <a:lnTo>
                  <a:pt x="46559" y="5994"/>
                </a:lnTo>
                <a:lnTo>
                  <a:pt x="76200" y="0"/>
                </a:lnTo>
                <a:lnTo>
                  <a:pt x="2060448" y="0"/>
                </a:lnTo>
                <a:lnTo>
                  <a:pt x="2090088" y="5994"/>
                </a:lnTo>
                <a:lnTo>
                  <a:pt x="2114311" y="22336"/>
                </a:lnTo>
                <a:lnTo>
                  <a:pt x="2130653" y="46559"/>
                </a:lnTo>
                <a:lnTo>
                  <a:pt x="2136648" y="76200"/>
                </a:lnTo>
                <a:lnTo>
                  <a:pt x="2136648" y="685800"/>
                </a:lnTo>
                <a:lnTo>
                  <a:pt x="2130653" y="715440"/>
                </a:lnTo>
                <a:lnTo>
                  <a:pt x="2114311" y="739663"/>
                </a:lnTo>
                <a:lnTo>
                  <a:pt x="2090088" y="756005"/>
                </a:lnTo>
                <a:lnTo>
                  <a:pt x="2060448" y="762000"/>
                </a:lnTo>
                <a:lnTo>
                  <a:pt x="76200" y="762000"/>
                </a:lnTo>
                <a:lnTo>
                  <a:pt x="46559" y="756005"/>
                </a:lnTo>
                <a:lnTo>
                  <a:pt x="22336" y="739663"/>
                </a:lnTo>
                <a:lnTo>
                  <a:pt x="5994" y="715440"/>
                </a:lnTo>
                <a:lnTo>
                  <a:pt x="0" y="685800"/>
                </a:lnTo>
                <a:lnTo>
                  <a:pt x="0" y="76200"/>
                </a:lnTo>
                <a:close/>
              </a:path>
            </a:pathLst>
          </a:custGeom>
          <a:ln w="25908">
            <a:solidFill>
              <a:srgbClr val="FFFFFF"/>
            </a:solidFill>
          </a:ln>
        </p:spPr>
        <p:txBody>
          <a:bodyPr wrap="square" lIns="0" tIns="0" rIns="0" bIns="0" rtlCol="0"/>
          <a:lstStyle/>
          <a:p>
            <a:endParaRPr/>
          </a:p>
        </p:txBody>
      </p:sp>
      <p:sp>
        <p:nvSpPr>
          <p:cNvPr id="17" name="object 17"/>
          <p:cNvSpPr/>
          <p:nvPr/>
        </p:nvSpPr>
        <p:spPr>
          <a:xfrm>
            <a:off x="4473702" y="2167889"/>
            <a:ext cx="2136775" cy="762000"/>
          </a:xfrm>
          <a:custGeom>
            <a:avLst/>
            <a:gdLst/>
            <a:ahLst/>
            <a:cxnLst/>
            <a:rect l="l" t="t" r="r" b="b"/>
            <a:pathLst>
              <a:path w="2136775" h="762000">
                <a:moveTo>
                  <a:pt x="2060448" y="0"/>
                </a:moveTo>
                <a:lnTo>
                  <a:pt x="76200" y="0"/>
                </a:lnTo>
                <a:lnTo>
                  <a:pt x="46559" y="5994"/>
                </a:lnTo>
                <a:lnTo>
                  <a:pt x="22336" y="22336"/>
                </a:lnTo>
                <a:lnTo>
                  <a:pt x="5994" y="46559"/>
                </a:lnTo>
                <a:lnTo>
                  <a:pt x="0" y="76200"/>
                </a:lnTo>
                <a:lnTo>
                  <a:pt x="0" y="685800"/>
                </a:lnTo>
                <a:lnTo>
                  <a:pt x="5994" y="715440"/>
                </a:lnTo>
                <a:lnTo>
                  <a:pt x="22336" y="739663"/>
                </a:lnTo>
                <a:lnTo>
                  <a:pt x="46559" y="756005"/>
                </a:lnTo>
                <a:lnTo>
                  <a:pt x="76200" y="762000"/>
                </a:lnTo>
                <a:lnTo>
                  <a:pt x="2060448" y="762000"/>
                </a:lnTo>
                <a:lnTo>
                  <a:pt x="2090088" y="756005"/>
                </a:lnTo>
                <a:lnTo>
                  <a:pt x="2114311" y="739663"/>
                </a:lnTo>
                <a:lnTo>
                  <a:pt x="2130653" y="715440"/>
                </a:lnTo>
                <a:lnTo>
                  <a:pt x="2136648" y="685800"/>
                </a:lnTo>
                <a:lnTo>
                  <a:pt x="2136648" y="76200"/>
                </a:lnTo>
                <a:lnTo>
                  <a:pt x="2130653" y="46559"/>
                </a:lnTo>
                <a:lnTo>
                  <a:pt x="2114311" y="22336"/>
                </a:lnTo>
                <a:lnTo>
                  <a:pt x="2090088" y="5994"/>
                </a:lnTo>
                <a:lnTo>
                  <a:pt x="2060448" y="0"/>
                </a:lnTo>
                <a:close/>
              </a:path>
            </a:pathLst>
          </a:custGeom>
          <a:solidFill>
            <a:srgbClr val="F1DCDB">
              <a:alpha val="90194"/>
            </a:srgbClr>
          </a:solidFill>
        </p:spPr>
        <p:txBody>
          <a:bodyPr wrap="square" lIns="0" tIns="0" rIns="0" bIns="0" rtlCol="0"/>
          <a:lstStyle/>
          <a:p>
            <a:endParaRPr/>
          </a:p>
        </p:txBody>
      </p:sp>
      <p:sp>
        <p:nvSpPr>
          <p:cNvPr id="18" name="object 18"/>
          <p:cNvSpPr/>
          <p:nvPr/>
        </p:nvSpPr>
        <p:spPr>
          <a:xfrm>
            <a:off x="4473702" y="2167889"/>
            <a:ext cx="2136775" cy="762000"/>
          </a:xfrm>
          <a:custGeom>
            <a:avLst/>
            <a:gdLst/>
            <a:ahLst/>
            <a:cxnLst/>
            <a:rect l="l" t="t" r="r" b="b"/>
            <a:pathLst>
              <a:path w="2136775" h="762000">
                <a:moveTo>
                  <a:pt x="0" y="76200"/>
                </a:moveTo>
                <a:lnTo>
                  <a:pt x="5994" y="46559"/>
                </a:lnTo>
                <a:lnTo>
                  <a:pt x="22336" y="22336"/>
                </a:lnTo>
                <a:lnTo>
                  <a:pt x="46559" y="5994"/>
                </a:lnTo>
                <a:lnTo>
                  <a:pt x="76200" y="0"/>
                </a:lnTo>
                <a:lnTo>
                  <a:pt x="2060448" y="0"/>
                </a:lnTo>
                <a:lnTo>
                  <a:pt x="2090088" y="5994"/>
                </a:lnTo>
                <a:lnTo>
                  <a:pt x="2114311" y="22336"/>
                </a:lnTo>
                <a:lnTo>
                  <a:pt x="2130653" y="46559"/>
                </a:lnTo>
                <a:lnTo>
                  <a:pt x="2136648" y="76200"/>
                </a:lnTo>
                <a:lnTo>
                  <a:pt x="2136648" y="685800"/>
                </a:lnTo>
                <a:lnTo>
                  <a:pt x="2130653" y="715440"/>
                </a:lnTo>
                <a:lnTo>
                  <a:pt x="2114311" y="739663"/>
                </a:lnTo>
                <a:lnTo>
                  <a:pt x="2090088" y="756005"/>
                </a:lnTo>
                <a:lnTo>
                  <a:pt x="2060448" y="762000"/>
                </a:lnTo>
                <a:lnTo>
                  <a:pt x="76200" y="762000"/>
                </a:lnTo>
                <a:lnTo>
                  <a:pt x="46559" y="756005"/>
                </a:lnTo>
                <a:lnTo>
                  <a:pt x="22336" y="739663"/>
                </a:lnTo>
                <a:lnTo>
                  <a:pt x="5994" y="715440"/>
                </a:lnTo>
                <a:lnTo>
                  <a:pt x="0" y="685800"/>
                </a:lnTo>
                <a:lnTo>
                  <a:pt x="0" y="76200"/>
                </a:lnTo>
                <a:close/>
              </a:path>
            </a:pathLst>
          </a:custGeom>
          <a:ln w="25908">
            <a:solidFill>
              <a:srgbClr val="D99593"/>
            </a:solidFill>
          </a:ln>
        </p:spPr>
        <p:txBody>
          <a:bodyPr wrap="square" lIns="0" tIns="0" rIns="0" bIns="0" rtlCol="0"/>
          <a:lstStyle/>
          <a:p>
            <a:endParaRPr/>
          </a:p>
        </p:txBody>
      </p:sp>
      <p:sp>
        <p:nvSpPr>
          <p:cNvPr id="19" name="object 19"/>
          <p:cNvSpPr txBox="1"/>
          <p:nvPr/>
        </p:nvSpPr>
        <p:spPr>
          <a:xfrm>
            <a:off x="4584319" y="2261997"/>
            <a:ext cx="1915160" cy="521334"/>
          </a:xfrm>
          <a:prstGeom prst="rect">
            <a:avLst/>
          </a:prstGeom>
        </p:spPr>
        <p:txBody>
          <a:bodyPr vert="horz" wrap="square" lIns="0" tIns="40005" rIns="0" bIns="0" rtlCol="0">
            <a:spAutoFit/>
          </a:bodyPr>
          <a:lstStyle/>
          <a:p>
            <a:pPr marL="12700" marR="5080" indent="455295">
              <a:lnSpc>
                <a:spcPts val="1860"/>
              </a:lnSpc>
              <a:spcBef>
                <a:spcPts val="315"/>
              </a:spcBef>
            </a:pPr>
            <a:r>
              <a:rPr sz="1700" dirty="0">
                <a:latin typeface="Calibri"/>
                <a:cs typeface="Calibri"/>
              </a:rPr>
              <a:t>Majority </a:t>
            </a:r>
            <a:r>
              <a:rPr sz="1700" spc="-5" dirty="0">
                <a:latin typeface="Calibri"/>
                <a:cs typeface="Calibri"/>
              </a:rPr>
              <a:t>of  </a:t>
            </a:r>
            <a:r>
              <a:rPr sz="1700" dirty="0">
                <a:latin typeface="Calibri"/>
                <a:cs typeface="Calibri"/>
              </a:rPr>
              <a:t>independent</a:t>
            </a:r>
            <a:r>
              <a:rPr sz="1700" spc="-105" dirty="0">
                <a:latin typeface="Calibri"/>
                <a:cs typeface="Calibri"/>
              </a:rPr>
              <a:t> </a:t>
            </a:r>
            <a:r>
              <a:rPr sz="1700" spc="-5" dirty="0">
                <a:latin typeface="Calibri"/>
                <a:cs typeface="Calibri"/>
              </a:rPr>
              <a:t>Director</a:t>
            </a:r>
            <a:endParaRPr sz="1700">
              <a:latin typeface="Calibri"/>
              <a:cs typeface="Calibri"/>
            </a:endParaRPr>
          </a:p>
        </p:txBody>
      </p:sp>
      <p:sp>
        <p:nvSpPr>
          <p:cNvPr id="20" name="object 20"/>
          <p:cNvSpPr/>
          <p:nvPr/>
        </p:nvSpPr>
        <p:spPr>
          <a:xfrm>
            <a:off x="1000505" y="3073145"/>
            <a:ext cx="6858000" cy="699770"/>
          </a:xfrm>
          <a:custGeom>
            <a:avLst/>
            <a:gdLst/>
            <a:ahLst/>
            <a:cxnLst/>
            <a:rect l="l" t="t" r="r" b="b"/>
            <a:pathLst>
              <a:path w="6858000" h="699770">
                <a:moveTo>
                  <a:pt x="6741414" y="0"/>
                </a:moveTo>
                <a:lnTo>
                  <a:pt x="116585" y="0"/>
                </a:lnTo>
                <a:lnTo>
                  <a:pt x="71205" y="9161"/>
                </a:lnTo>
                <a:lnTo>
                  <a:pt x="34147" y="34147"/>
                </a:lnTo>
                <a:lnTo>
                  <a:pt x="9161" y="71205"/>
                </a:lnTo>
                <a:lnTo>
                  <a:pt x="0" y="116586"/>
                </a:lnTo>
                <a:lnTo>
                  <a:pt x="0" y="582929"/>
                </a:lnTo>
                <a:lnTo>
                  <a:pt x="9161" y="628310"/>
                </a:lnTo>
                <a:lnTo>
                  <a:pt x="34147" y="665368"/>
                </a:lnTo>
                <a:lnTo>
                  <a:pt x="71205" y="690354"/>
                </a:lnTo>
                <a:lnTo>
                  <a:pt x="116585" y="699515"/>
                </a:lnTo>
                <a:lnTo>
                  <a:pt x="6741414" y="699515"/>
                </a:lnTo>
                <a:lnTo>
                  <a:pt x="6786794" y="690354"/>
                </a:lnTo>
                <a:lnTo>
                  <a:pt x="6823852" y="665368"/>
                </a:lnTo>
                <a:lnTo>
                  <a:pt x="6848838" y="628310"/>
                </a:lnTo>
                <a:lnTo>
                  <a:pt x="6858000" y="582929"/>
                </a:lnTo>
                <a:lnTo>
                  <a:pt x="6858000" y="116586"/>
                </a:lnTo>
                <a:lnTo>
                  <a:pt x="6848838" y="71205"/>
                </a:lnTo>
                <a:lnTo>
                  <a:pt x="6823852" y="34147"/>
                </a:lnTo>
                <a:lnTo>
                  <a:pt x="6786794" y="9161"/>
                </a:lnTo>
                <a:lnTo>
                  <a:pt x="6741414" y="0"/>
                </a:lnTo>
                <a:close/>
              </a:path>
            </a:pathLst>
          </a:custGeom>
          <a:solidFill>
            <a:srgbClr val="F1DCDB"/>
          </a:solidFill>
        </p:spPr>
        <p:txBody>
          <a:bodyPr wrap="square" lIns="0" tIns="0" rIns="0" bIns="0" rtlCol="0"/>
          <a:lstStyle/>
          <a:p>
            <a:endParaRPr/>
          </a:p>
        </p:txBody>
      </p:sp>
      <p:sp>
        <p:nvSpPr>
          <p:cNvPr id="21" name="object 21"/>
          <p:cNvSpPr/>
          <p:nvPr/>
        </p:nvSpPr>
        <p:spPr>
          <a:xfrm>
            <a:off x="1000505" y="3073145"/>
            <a:ext cx="6858000" cy="699770"/>
          </a:xfrm>
          <a:custGeom>
            <a:avLst/>
            <a:gdLst/>
            <a:ahLst/>
            <a:cxnLst/>
            <a:rect l="l" t="t" r="r" b="b"/>
            <a:pathLst>
              <a:path w="6858000" h="699770">
                <a:moveTo>
                  <a:pt x="0" y="116586"/>
                </a:moveTo>
                <a:lnTo>
                  <a:pt x="9161" y="71205"/>
                </a:lnTo>
                <a:lnTo>
                  <a:pt x="34147" y="34147"/>
                </a:lnTo>
                <a:lnTo>
                  <a:pt x="71205" y="9161"/>
                </a:lnTo>
                <a:lnTo>
                  <a:pt x="116585" y="0"/>
                </a:lnTo>
                <a:lnTo>
                  <a:pt x="6741414" y="0"/>
                </a:lnTo>
                <a:lnTo>
                  <a:pt x="6786794" y="9161"/>
                </a:lnTo>
                <a:lnTo>
                  <a:pt x="6823852" y="34147"/>
                </a:lnTo>
                <a:lnTo>
                  <a:pt x="6848838" y="71205"/>
                </a:lnTo>
                <a:lnTo>
                  <a:pt x="6858000" y="116586"/>
                </a:lnTo>
                <a:lnTo>
                  <a:pt x="6858000" y="582929"/>
                </a:lnTo>
                <a:lnTo>
                  <a:pt x="6848838" y="628310"/>
                </a:lnTo>
                <a:lnTo>
                  <a:pt x="6823852" y="665368"/>
                </a:lnTo>
                <a:lnTo>
                  <a:pt x="6786794" y="690354"/>
                </a:lnTo>
                <a:lnTo>
                  <a:pt x="6741414" y="699515"/>
                </a:lnTo>
                <a:lnTo>
                  <a:pt x="116585" y="699515"/>
                </a:lnTo>
                <a:lnTo>
                  <a:pt x="71205" y="690354"/>
                </a:lnTo>
                <a:lnTo>
                  <a:pt x="34147" y="665368"/>
                </a:lnTo>
                <a:lnTo>
                  <a:pt x="9161" y="628310"/>
                </a:lnTo>
                <a:lnTo>
                  <a:pt x="0" y="582929"/>
                </a:lnTo>
                <a:lnTo>
                  <a:pt x="0" y="116586"/>
                </a:lnTo>
                <a:close/>
              </a:path>
            </a:pathLst>
          </a:custGeom>
          <a:ln w="25908">
            <a:solidFill>
              <a:srgbClr val="F79546"/>
            </a:solidFill>
          </a:ln>
        </p:spPr>
        <p:txBody>
          <a:bodyPr wrap="square" lIns="0" tIns="0" rIns="0" bIns="0" rtlCol="0"/>
          <a:lstStyle/>
          <a:p>
            <a:endParaRPr/>
          </a:p>
        </p:txBody>
      </p:sp>
      <p:sp>
        <p:nvSpPr>
          <p:cNvPr id="22" name="object 22"/>
          <p:cNvSpPr txBox="1"/>
          <p:nvPr/>
        </p:nvSpPr>
        <p:spPr>
          <a:xfrm>
            <a:off x="1421638" y="3120390"/>
            <a:ext cx="6009640" cy="574040"/>
          </a:xfrm>
          <a:prstGeom prst="rect">
            <a:avLst/>
          </a:prstGeom>
        </p:spPr>
        <p:txBody>
          <a:bodyPr vert="horz" wrap="square" lIns="0" tIns="12700" rIns="0" bIns="0" rtlCol="0">
            <a:spAutoFit/>
          </a:bodyPr>
          <a:lstStyle/>
          <a:p>
            <a:pPr marL="733425" marR="5080" indent="-721360">
              <a:lnSpc>
                <a:spcPct val="100000"/>
              </a:lnSpc>
              <a:spcBef>
                <a:spcPts val="100"/>
              </a:spcBef>
            </a:pPr>
            <a:r>
              <a:rPr sz="1800" b="1" spc="-5" dirty="0">
                <a:latin typeface="Calibri"/>
                <a:cs typeface="Calibri"/>
              </a:rPr>
              <a:t>Majority </a:t>
            </a:r>
            <a:r>
              <a:rPr sz="1800" b="1" dirty="0">
                <a:latin typeface="Calibri"/>
                <a:cs typeface="Calibri"/>
              </a:rPr>
              <a:t>of </a:t>
            </a:r>
            <a:r>
              <a:rPr sz="1800" b="1" spc="-5" dirty="0">
                <a:latin typeface="Calibri"/>
                <a:cs typeface="Calibri"/>
              </a:rPr>
              <a:t>member including </a:t>
            </a:r>
            <a:r>
              <a:rPr sz="1800" b="1" spc="-10" dirty="0">
                <a:latin typeface="Calibri"/>
                <a:cs typeface="Calibri"/>
              </a:rPr>
              <a:t>Chairperson </a:t>
            </a:r>
            <a:r>
              <a:rPr sz="1800" b="1" dirty="0">
                <a:latin typeface="Calibri"/>
                <a:cs typeface="Calibri"/>
              </a:rPr>
              <a:t>shall be </a:t>
            </a:r>
            <a:r>
              <a:rPr sz="1800" b="1" spc="-5" dirty="0">
                <a:latin typeface="Calibri"/>
                <a:cs typeface="Calibri"/>
              </a:rPr>
              <a:t>person with  </a:t>
            </a:r>
            <a:r>
              <a:rPr sz="1800" b="1" dirty="0">
                <a:latin typeface="Calibri"/>
                <a:cs typeface="Calibri"/>
              </a:rPr>
              <a:t>ability </a:t>
            </a:r>
            <a:r>
              <a:rPr sz="1800" b="1" spc="-10" dirty="0">
                <a:latin typeface="Calibri"/>
                <a:cs typeface="Calibri"/>
              </a:rPr>
              <a:t>to read </a:t>
            </a:r>
            <a:r>
              <a:rPr sz="1800" b="1" dirty="0">
                <a:latin typeface="Calibri"/>
                <a:cs typeface="Calibri"/>
              </a:rPr>
              <a:t>&amp; </a:t>
            </a:r>
            <a:r>
              <a:rPr sz="1800" b="1" spc="-10" dirty="0">
                <a:latin typeface="Calibri"/>
                <a:cs typeface="Calibri"/>
              </a:rPr>
              <a:t>understand </a:t>
            </a:r>
            <a:r>
              <a:rPr sz="1800" b="1" spc="-5" dirty="0">
                <a:latin typeface="Calibri"/>
                <a:cs typeface="Calibri"/>
              </a:rPr>
              <a:t>financial</a:t>
            </a:r>
            <a:r>
              <a:rPr sz="1800" b="1" spc="-60" dirty="0">
                <a:latin typeface="Calibri"/>
                <a:cs typeface="Calibri"/>
              </a:rPr>
              <a:t> </a:t>
            </a:r>
            <a:r>
              <a:rPr sz="1800" b="1" spc="-10" dirty="0">
                <a:latin typeface="Calibri"/>
                <a:cs typeface="Calibri"/>
              </a:rPr>
              <a:t>statement</a:t>
            </a:r>
            <a:endParaRPr sz="1800">
              <a:latin typeface="Calibri"/>
              <a:cs typeface="Calibri"/>
            </a:endParaRPr>
          </a:p>
        </p:txBody>
      </p:sp>
      <p:sp>
        <p:nvSpPr>
          <p:cNvPr id="23" name="object 23"/>
          <p:cNvSpPr/>
          <p:nvPr/>
        </p:nvSpPr>
        <p:spPr>
          <a:xfrm>
            <a:off x="3163442" y="2929001"/>
            <a:ext cx="103378" cy="143001"/>
          </a:xfrm>
          <a:prstGeom prst="rect">
            <a:avLst/>
          </a:prstGeom>
          <a:blipFill>
            <a:blip r:embed="rId2" cstate="print"/>
            <a:stretch>
              <a:fillRect/>
            </a:stretch>
          </a:blipFill>
        </p:spPr>
        <p:txBody>
          <a:bodyPr wrap="square" lIns="0" tIns="0" rIns="0" bIns="0" rtlCol="0"/>
          <a:lstStyle/>
          <a:p>
            <a:endParaRPr/>
          </a:p>
        </p:txBody>
      </p:sp>
      <p:sp>
        <p:nvSpPr>
          <p:cNvPr id="24" name="object 24"/>
          <p:cNvSpPr txBox="1"/>
          <p:nvPr/>
        </p:nvSpPr>
        <p:spPr>
          <a:xfrm>
            <a:off x="327761" y="3850206"/>
            <a:ext cx="7574915" cy="2639695"/>
          </a:xfrm>
          <a:prstGeom prst="rect">
            <a:avLst/>
          </a:prstGeom>
        </p:spPr>
        <p:txBody>
          <a:bodyPr vert="horz" wrap="square" lIns="0" tIns="163830" rIns="0" bIns="0" rtlCol="0">
            <a:spAutoFit/>
          </a:bodyPr>
          <a:lstStyle/>
          <a:p>
            <a:pPr marL="596900" indent="-584835">
              <a:lnSpc>
                <a:spcPct val="100000"/>
              </a:lnSpc>
              <a:spcBef>
                <a:spcPts val="1290"/>
              </a:spcBef>
              <a:buAutoNum type="romanLcParenR" startAt="3"/>
              <a:tabLst>
                <a:tab pos="597535" algn="l"/>
              </a:tabLst>
            </a:pPr>
            <a:r>
              <a:rPr sz="3600" b="1" dirty="0">
                <a:latin typeface="Calibri"/>
                <a:cs typeface="Calibri"/>
              </a:rPr>
              <a:t>Functions of Audit </a:t>
            </a:r>
            <a:r>
              <a:rPr sz="3600" b="1" spc="-15" dirty="0">
                <a:latin typeface="Calibri"/>
                <a:cs typeface="Calibri"/>
              </a:rPr>
              <a:t>Committee </a:t>
            </a:r>
            <a:r>
              <a:rPr sz="3600" b="1" spc="-25" dirty="0">
                <a:latin typeface="Calibri"/>
                <a:cs typeface="Calibri"/>
              </a:rPr>
              <a:t>(s/s</a:t>
            </a:r>
            <a:r>
              <a:rPr sz="3600" b="1" spc="-35" dirty="0">
                <a:latin typeface="Calibri"/>
                <a:cs typeface="Calibri"/>
              </a:rPr>
              <a:t> </a:t>
            </a:r>
            <a:r>
              <a:rPr sz="3600" b="1" dirty="0">
                <a:latin typeface="Calibri"/>
                <a:cs typeface="Calibri"/>
              </a:rPr>
              <a:t>4)</a:t>
            </a:r>
            <a:endParaRPr sz="3600">
              <a:latin typeface="Calibri"/>
              <a:cs typeface="Calibri"/>
            </a:endParaRPr>
          </a:p>
          <a:p>
            <a:pPr marL="563245" lvl="1" indent="-343535">
              <a:lnSpc>
                <a:spcPct val="100000"/>
              </a:lnSpc>
              <a:spcBef>
                <a:spcPts val="665"/>
              </a:spcBef>
              <a:buFont typeface="Arial"/>
              <a:buChar char="•"/>
              <a:tabLst>
                <a:tab pos="563245" algn="l"/>
                <a:tab pos="563880" algn="l"/>
              </a:tabLst>
            </a:pPr>
            <a:r>
              <a:rPr sz="2000" spc="-5" dirty="0">
                <a:latin typeface="Calibri"/>
                <a:cs typeface="Calibri"/>
              </a:rPr>
              <a:t>Recommendation </a:t>
            </a:r>
            <a:r>
              <a:rPr sz="2000" spc="-15" dirty="0">
                <a:latin typeface="Calibri"/>
                <a:cs typeface="Calibri"/>
              </a:rPr>
              <a:t>for </a:t>
            </a:r>
            <a:r>
              <a:rPr sz="2000" spc="-5" dirty="0">
                <a:latin typeface="Calibri"/>
                <a:cs typeface="Calibri"/>
              </a:rPr>
              <a:t>appointment </a:t>
            </a:r>
            <a:r>
              <a:rPr sz="2000" dirty="0">
                <a:latin typeface="Calibri"/>
                <a:cs typeface="Calibri"/>
              </a:rPr>
              <a:t>&amp; </a:t>
            </a:r>
            <a:r>
              <a:rPr sz="2000" spc="-5" dirty="0">
                <a:latin typeface="Calibri"/>
                <a:cs typeface="Calibri"/>
              </a:rPr>
              <a:t>remuneration </a:t>
            </a:r>
            <a:r>
              <a:rPr sz="2000" dirty="0">
                <a:latin typeface="Calibri"/>
                <a:cs typeface="Calibri"/>
              </a:rPr>
              <a:t>of </a:t>
            </a:r>
            <a:r>
              <a:rPr sz="2000" spc="-10" dirty="0">
                <a:latin typeface="Calibri"/>
                <a:cs typeface="Calibri"/>
              </a:rPr>
              <a:t>auditors.</a:t>
            </a:r>
            <a:endParaRPr sz="2000">
              <a:latin typeface="Calibri"/>
              <a:cs typeface="Calibri"/>
            </a:endParaRPr>
          </a:p>
          <a:p>
            <a:pPr marL="563245" lvl="1" indent="-343535">
              <a:lnSpc>
                <a:spcPct val="100000"/>
              </a:lnSpc>
              <a:spcBef>
                <a:spcPts val="5"/>
              </a:spcBef>
              <a:buFont typeface="Arial"/>
              <a:buChar char="•"/>
              <a:tabLst>
                <a:tab pos="563245" algn="l"/>
                <a:tab pos="563880" algn="l"/>
              </a:tabLst>
            </a:pPr>
            <a:r>
              <a:rPr sz="2000" spc="-10" dirty="0">
                <a:latin typeface="Calibri"/>
                <a:cs typeface="Calibri"/>
              </a:rPr>
              <a:t>Review </a:t>
            </a:r>
            <a:r>
              <a:rPr sz="2000" dirty="0">
                <a:latin typeface="Calibri"/>
                <a:cs typeface="Calibri"/>
              </a:rPr>
              <a:t>&amp; </a:t>
            </a:r>
            <a:r>
              <a:rPr sz="2000" spc="-5" dirty="0">
                <a:latin typeface="Calibri"/>
                <a:cs typeface="Calibri"/>
              </a:rPr>
              <a:t>monitor </a:t>
            </a:r>
            <a:r>
              <a:rPr sz="2000" spc="-10" dirty="0">
                <a:latin typeface="Calibri"/>
                <a:cs typeface="Calibri"/>
              </a:rPr>
              <a:t>auditor’s</a:t>
            </a:r>
            <a:r>
              <a:rPr sz="2000" spc="20" dirty="0">
                <a:latin typeface="Calibri"/>
                <a:cs typeface="Calibri"/>
              </a:rPr>
              <a:t> </a:t>
            </a:r>
            <a:r>
              <a:rPr sz="2000" spc="-5" dirty="0">
                <a:latin typeface="Calibri"/>
                <a:cs typeface="Calibri"/>
              </a:rPr>
              <a:t>performance</a:t>
            </a:r>
            <a:endParaRPr sz="2000">
              <a:latin typeface="Calibri"/>
              <a:cs typeface="Calibri"/>
            </a:endParaRPr>
          </a:p>
          <a:p>
            <a:pPr marL="563245" lvl="1" indent="-343535">
              <a:lnSpc>
                <a:spcPct val="100000"/>
              </a:lnSpc>
              <a:buFont typeface="Arial"/>
              <a:buChar char="•"/>
              <a:tabLst>
                <a:tab pos="563245" algn="l"/>
                <a:tab pos="563880" algn="l"/>
              </a:tabLst>
            </a:pPr>
            <a:r>
              <a:rPr sz="2000" spc="-5" dirty="0">
                <a:latin typeface="Calibri"/>
                <a:cs typeface="Calibri"/>
              </a:rPr>
              <a:t>Examination of </a:t>
            </a:r>
            <a:r>
              <a:rPr sz="2000" dirty="0">
                <a:latin typeface="Calibri"/>
                <a:cs typeface="Calibri"/>
              </a:rPr>
              <a:t>financial </a:t>
            </a:r>
            <a:r>
              <a:rPr sz="2000" spc="-15" dirty="0">
                <a:latin typeface="Calibri"/>
                <a:cs typeface="Calibri"/>
              </a:rPr>
              <a:t>statement </a:t>
            </a:r>
            <a:r>
              <a:rPr sz="2000" dirty="0">
                <a:latin typeface="Calibri"/>
                <a:cs typeface="Calibri"/>
              </a:rPr>
              <a:t>&amp; </a:t>
            </a:r>
            <a:r>
              <a:rPr sz="2000" spc="-10" dirty="0">
                <a:latin typeface="Calibri"/>
                <a:cs typeface="Calibri"/>
              </a:rPr>
              <a:t>auditor’s</a:t>
            </a:r>
            <a:r>
              <a:rPr sz="2000" spc="50" dirty="0">
                <a:latin typeface="Calibri"/>
                <a:cs typeface="Calibri"/>
              </a:rPr>
              <a:t> </a:t>
            </a:r>
            <a:r>
              <a:rPr sz="2000" spc="-5" dirty="0">
                <a:latin typeface="Calibri"/>
                <a:cs typeface="Calibri"/>
              </a:rPr>
              <a:t>report</a:t>
            </a:r>
            <a:endParaRPr sz="2000">
              <a:latin typeface="Calibri"/>
              <a:cs typeface="Calibri"/>
            </a:endParaRPr>
          </a:p>
          <a:p>
            <a:pPr marL="563245" lvl="1" indent="-343535">
              <a:lnSpc>
                <a:spcPct val="100000"/>
              </a:lnSpc>
              <a:buFont typeface="Arial"/>
              <a:buChar char="•"/>
              <a:tabLst>
                <a:tab pos="563245" algn="l"/>
                <a:tab pos="563880" algn="l"/>
              </a:tabLst>
            </a:pPr>
            <a:r>
              <a:rPr sz="2000" spc="-5" dirty="0">
                <a:latin typeface="Calibri"/>
                <a:cs typeface="Calibri"/>
              </a:rPr>
              <a:t>Scrutiny of </a:t>
            </a:r>
            <a:r>
              <a:rPr sz="2000" spc="-15" dirty="0">
                <a:latin typeface="Calibri"/>
                <a:cs typeface="Calibri"/>
              </a:rPr>
              <a:t>inter-corporate </a:t>
            </a:r>
            <a:r>
              <a:rPr sz="2000" dirty="0">
                <a:latin typeface="Calibri"/>
                <a:cs typeface="Calibri"/>
              </a:rPr>
              <a:t>loans &amp;</a:t>
            </a:r>
            <a:r>
              <a:rPr sz="2000" spc="5" dirty="0">
                <a:latin typeface="Calibri"/>
                <a:cs typeface="Calibri"/>
              </a:rPr>
              <a:t> </a:t>
            </a:r>
            <a:r>
              <a:rPr sz="2000" spc="-15" dirty="0">
                <a:latin typeface="Calibri"/>
                <a:cs typeface="Calibri"/>
              </a:rPr>
              <a:t>investments</a:t>
            </a:r>
            <a:endParaRPr sz="2000">
              <a:latin typeface="Calibri"/>
              <a:cs typeface="Calibri"/>
            </a:endParaRPr>
          </a:p>
          <a:p>
            <a:pPr marL="563245" lvl="1" indent="-343535">
              <a:lnSpc>
                <a:spcPct val="100000"/>
              </a:lnSpc>
              <a:buFont typeface="Arial"/>
              <a:buChar char="•"/>
              <a:tabLst>
                <a:tab pos="563245" algn="l"/>
                <a:tab pos="563880" algn="l"/>
              </a:tabLst>
            </a:pPr>
            <a:r>
              <a:rPr sz="2000" spc="-15" dirty="0">
                <a:latin typeface="Calibri"/>
                <a:cs typeface="Calibri"/>
              </a:rPr>
              <a:t>Valuation </a:t>
            </a:r>
            <a:r>
              <a:rPr sz="2000" spc="-5" dirty="0">
                <a:latin typeface="Calibri"/>
                <a:cs typeface="Calibri"/>
              </a:rPr>
              <a:t>of undertaking or assets </a:t>
            </a:r>
            <a:r>
              <a:rPr sz="2000" spc="-10" dirty="0">
                <a:latin typeface="Calibri"/>
                <a:cs typeface="Calibri"/>
              </a:rPr>
              <a:t>wherever </a:t>
            </a:r>
            <a:r>
              <a:rPr sz="2000" dirty="0">
                <a:latin typeface="Calibri"/>
                <a:cs typeface="Calibri"/>
              </a:rPr>
              <a:t>it is</a:t>
            </a:r>
            <a:r>
              <a:rPr sz="2000" spc="85" dirty="0">
                <a:latin typeface="Calibri"/>
                <a:cs typeface="Calibri"/>
              </a:rPr>
              <a:t> </a:t>
            </a:r>
            <a:r>
              <a:rPr sz="2000" dirty="0">
                <a:latin typeface="Calibri"/>
                <a:cs typeface="Calibri"/>
              </a:rPr>
              <a:t>necessary</a:t>
            </a:r>
            <a:endParaRPr sz="2000">
              <a:latin typeface="Calibri"/>
              <a:cs typeface="Calibri"/>
            </a:endParaRPr>
          </a:p>
          <a:p>
            <a:pPr marL="563245" lvl="1" indent="-343535">
              <a:lnSpc>
                <a:spcPct val="100000"/>
              </a:lnSpc>
              <a:buFont typeface="Arial"/>
              <a:buChar char="•"/>
              <a:tabLst>
                <a:tab pos="563245" algn="l"/>
                <a:tab pos="563880" algn="l"/>
              </a:tabLst>
            </a:pPr>
            <a:r>
              <a:rPr sz="2000" spc="-10" dirty="0">
                <a:latin typeface="Calibri"/>
                <a:cs typeface="Calibri"/>
              </a:rPr>
              <a:t>Evaluation </a:t>
            </a:r>
            <a:r>
              <a:rPr sz="2000" dirty="0">
                <a:latin typeface="Calibri"/>
                <a:cs typeface="Calibri"/>
              </a:rPr>
              <a:t>of </a:t>
            </a:r>
            <a:r>
              <a:rPr sz="2000" spc="-5" dirty="0">
                <a:latin typeface="Calibri"/>
                <a:cs typeface="Calibri"/>
              </a:rPr>
              <a:t>internal </a:t>
            </a:r>
            <a:r>
              <a:rPr sz="2000" dirty="0">
                <a:latin typeface="Calibri"/>
                <a:cs typeface="Calibri"/>
              </a:rPr>
              <a:t>financial </a:t>
            </a:r>
            <a:r>
              <a:rPr sz="2000" spc="-10" dirty="0">
                <a:latin typeface="Calibri"/>
                <a:cs typeface="Calibri"/>
              </a:rPr>
              <a:t>controls </a:t>
            </a:r>
            <a:r>
              <a:rPr sz="2000" dirty="0">
                <a:latin typeface="Calibri"/>
                <a:cs typeface="Calibri"/>
              </a:rPr>
              <a:t>&amp; </a:t>
            </a:r>
            <a:r>
              <a:rPr sz="2000" spc="-5" dirty="0">
                <a:latin typeface="Calibri"/>
                <a:cs typeface="Calibri"/>
              </a:rPr>
              <a:t>risk </a:t>
            </a:r>
            <a:r>
              <a:rPr sz="2000" dirty="0">
                <a:latin typeface="Calibri"/>
                <a:cs typeface="Calibri"/>
              </a:rPr>
              <a:t>management</a:t>
            </a:r>
            <a:r>
              <a:rPr sz="2000" spc="45" dirty="0">
                <a:latin typeface="Calibri"/>
                <a:cs typeface="Calibri"/>
              </a:rPr>
              <a:t> </a:t>
            </a:r>
            <a:r>
              <a:rPr sz="2000" spc="-20" dirty="0">
                <a:latin typeface="Calibri"/>
                <a:cs typeface="Calibri"/>
              </a:rPr>
              <a:t>system</a:t>
            </a:r>
            <a:endParaRPr sz="2000">
              <a:latin typeface="Calibri"/>
              <a:cs typeface="Calibri"/>
            </a:endParaRPr>
          </a:p>
        </p:txBody>
      </p:sp>
      <p:sp>
        <p:nvSpPr>
          <p:cNvPr id="25" name="object 25"/>
          <p:cNvSpPr/>
          <p:nvPr/>
        </p:nvSpPr>
        <p:spPr>
          <a:xfrm>
            <a:off x="5447919" y="2929001"/>
            <a:ext cx="103377" cy="14300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519" y="327152"/>
            <a:ext cx="7748905" cy="574040"/>
          </a:xfrm>
          <a:prstGeom prst="rect">
            <a:avLst/>
          </a:prstGeom>
        </p:spPr>
        <p:txBody>
          <a:bodyPr vert="horz" wrap="square" lIns="0" tIns="12700" rIns="0" bIns="0" rtlCol="0">
            <a:spAutoFit/>
          </a:bodyPr>
          <a:lstStyle/>
          <a:p>
            <a:pPr marL="12700">
              <a:lnSpc>
                <a:spcPct val="100000"/>
              </a:lnSpc>
              <a:spcBef>
                <a:spcPts val="100"/>
              </a:spcBef>
            </a:pPr>
            <a:r>
              <a:rPr sz="3600" dirty="0"/>
              <a:t>iv) </a:t>
            </a:r>
            <a:r>
              <a:rPr sz="3600" spc="-25" dirty="0"/>
              <a:t>Powers </a:t>
            </a:r>
            <a:r>
              <a:rPr sz="3600" dirty="0"/>
              <a:t>of the audit </a:t>
            </a:r>
            <a:r>
              <a:rPr sz="3600" spc="-15" dirty="0"/>
              <a:t>committee </a:t>
            </a:r>
            <a:r>
              <a:rPr sz="3600" spc="-25" dirty="0"/>
              <a:t>(s/s</a:t>
            </a:r>
            <a:r>
              <a:rPr sz="3600" spc="-35" dirty="0"/>
              <a:t> </a:t>
            </a:r>
            <a:r>
              <a:rPr sz="3600" dirty="0"/>
              <a:t>5)</a:t>
            </a:r>
            <a:endParaRPr sz="3600"/>
          </a:p>
        </p:txBody>
      </p:sp>
      <p:sp>
        <p:nvSpPr>
          <p:cNvPr id="3" name="object 3"/>
          <p:cNvSpPr txBox="1"/>
          <p:nvPr/>
        </p:nvSpPr>
        <p:spPr>
          <a:xfrm>
            <a:off x="426516" y="1032713"/>
            <a:ext cx="8003540" cy="4905375"/>
          </a:xfrm>
          <a:prstGeom prst="rect">
            <a:avLst/>
          </a:prstGeom>
        </p:spPr>
        <p:txBody>
          <a:bodyPr vert="horz" wrap="square" lIns="0" tIns="13335" rIns="0" bIns="0" rtlCol="0">
            <a:spAutoFit/>
          </a:bodyPr>
          <a:lstStyle/>
          <a:p>
            <a:pPr marL="464820" indent="-343535">
              <a:lnSpc>
                <a:spcPts val="2160"/>
              </a:lnSpc>
              <a:spcBef>
                <a:spcPts val="105"/>
              </a:spcBef>
              <a:buFont typeface="Arial"/>
              <a:buChar char="•"/>
              <a:tabLst>
                <a:tab pos="464820" algn="l"/>
                <a:tab pos="465455" algn="l"/>
              </a:tabLst>
            </a:pPr>
            <a:r>
              <a:rPr sz="2000" spc="-5" dirty="0">
                <a:latin typeface="Calibri"/>
                <a:cs typeface="Calibri"/>
              </a:rPr>
              <a:t>Call </a:t>
            </a:r>
            <a:r>
              <a:rPr sz="2000" spc="-15" dirty="0">
                <a:latin typeface="Calibri"/>
                <a:cs typeface="Calibri"/>
              </a:rPr>
              <a:t>for </a:t>
            </a:r>
            <a:r>
              <a:rPr sz="2000" dirty="0">
                <a:latin typeface="Calibri"/>
                <a:cs typeface="Calibri"/>
              </a:rPr>
              <a:t>the </a:t>
            </a:r>
            <a:r>
              <a:rPr sz="2000" spc="-5" dirty="0">
                <a:latin typeface="Calibri"/>
                <a:cs typeface="Calibri"/>
              </a:rPr>
              <a:t>comments </a:t>
            </a:r>
            <a:r>
              <a:rPr sz="2000" dirty="0">
                <a:latin typeface="Calibri"/>
                <a:cs typeface="Calibri"/>
              </a:rPr>
              <a:t>of the </a:t>
            </a:r>
            <a:r>
              <a:rPr sz="2000" spc="-10" dirty="0">
                <a:latin typeface="Calibri"/>
                <a:cs typeface="Calibri"/>
              </a:rPr>
              <a:t>auditors </a:t>
            </a:r>
            <a:r>
              <a:rPr sz="2000" dirty="0">
                <a:latin typeface="Calibri"/>
                <a:cs typeface="Calibri"/>
              </a:rPr>
              <a:t>about </a:t>
            </a:r>
            <a:r>
              <a:rPr sz="2000" spc="-5" dirty="0">
                <a:latin typeface="Calibri"/>
                <a:cs typeface="Calibri"/>
              </a:rPr>
              <a:t>internal </a:t>
            </a:r>
            <a:r>
              <a:rPr sz="2000" spc="-10" dirty="0">
                <a:latin typeface="Calibri"/>
                <a:cs typeface="Calibri"/>
              </a:rPr>
              <a:t>control </a:t>
            </a:r>
            <a:r>
              <a:rPr sz="2000" spc="-15" dirty="0">
                <a:latin typeface="Calibri"/>
                <a:cs typeface="Calibri"/>
              </a:rPr>
              <a:t>systems,</a:t>
            </a:r>
            <a:r>
              <a:rPr sz="2000" spc="95" dirty="0">
                <a:latin typeface="Calibri"/>
                <a:cs typeface="Calibri"/>
              </a:rPr>
              <a:t> </a:t>
            </a:r>
            <a:r>
              <a:rPr sz="2000" dirty="0">
                <a:latin typeface="Calibri"/>
                <a:cs typeface="Calibri"/>
              </a:rPr>
              <a:t>the</a:t>
            </a:r>
            <a:endParaRPr sz="2000">
              <a:latin typeface="Calibri"/>
              <a:cs typeface="Calibri"/>
            </a:endParaRPr>
          </a:p>
          <a:p>
            <a:pPr marL="464820">
              <a:lnSpc>
                <a:spcPts val="2160"/>
              </a:lnSpc>
            </a:pPr>
            <a:r>
              <a:rPr sz="2000" spc="-5" dirty="0">
                <a:latin typeface="Calibri"/>
                <a:cs typeface="Calibri"/>
              </a:rPr>
              <a:t>scope of </a:t>
            </a:r>
            <a:r>
              <a:rPr sz="2000" dirty="0">
                <a:latin typeface="Calibri"/>
                <a:cs typeface="Calibri"/>
              </a:rPr>
              <a:t>audit &amp; </a:t>
            </a:r>
            <a:r>
              <a:rPr sz="2000" spc="-5" dirty="0">
                <a:latin typeface="Calibri"/>
                <a:cs typeface="Calibri"/>
              </a:rPr>
              <a:t>observation of </a:t>
            </a:r>
            <a:r>
              <a:rPr sz="2000" dirty="0">
                <a:latin typeface="Calibri"/>
                <a:cs typeface="Calibri"/>
              </a:rPr>
              <a:t>the</a:t>
            </a:r>
            <a:r>
              <a:rPr sz="2000" spc="-15" dirty="0">
                <a:latin typeface="Calibri"/>
                <a:cs typeface="Calibri"/>
              </a:rPr>
              <a:t> </a:t>
            </a:r>
            <a:r>
              <a:rPr sz="2000" spc="-10" dirty="0">
                <a:latin typeface="Calibri"/>
                <a:cs typeface="Calibri"/>
              </a:rPr>
              <a:t>auditors</a:t>
            </a:r>
            <a:endParaRPr sz="2000">
              <a:latin typeface="Calibri"/>
              <a:cs typeface="Calibri"/>
            </a:endParaRPr>
          </a:p>
          <a:p>
            <a:pPr marL="464820" indent="-343535">
              <a:lnSpc>
                <a:spcPct val="100000"/>
              </a:lnSpc>
              <a:buFont typeface="Arial"/>
              <a:buChar char="•"/>
              <a:tabLst>
                <a:tab pos="464820" algn="l"/>
                <a:tab pos="465455" algn="l"/>
              </a:tabLst>
            </a:pPr>
            <a:r>
              <a:rPr sz="2000" spc="-10" dirty="0">
                <a:latin typeface="Calibri"/>
                <a:cs typeface="Calibri"/>
              </a:rPr>
              <a:t>Review </a:t>
            </a:r>
            <a:r>
              <a:rPr sz="2000" spc="-5" dirty="0">
                <a:latin typeface="Calibri"/>
                <a:cs typeface="Calibri"/>
              </a:rPr>
              <a:t>of </a:t>
            </a:r>
            <a:r>
              <a:rPr sz="2000" dirty="0">
                <a:latin typeface="Calibri"/>
                <a:cs typeface="Calibri"/>
              </a:rPr>
              <a:t>financial </a:t>
            </a:r>
            <a:r>
              <a:rPr sz="2000" spc="-15" dirty="0">
                <a:latin typeface="Calibri"/>
                <a:cs typeface="Calibri"/>
              </a:rPr>
              <a:t>statement before </a:t>
            </a:r>
            <a:r>
              <a:rPr sz="2000" spc="-5" dirty="0">
                <a:latin typeface="Calibri"/>
                <a:cs typeface="Calibri"/>
              </a:rPr>
              <a:t>submission </a:t>
            </a:r>
            <a:r>
              <a:rPr sz="2000" spc="-10" dirty="0">
                <a:latin typeface="Calibri"/>
                <a:cs typeface="Calibri"/>
              </a:rPr>
              <a:t>to </a:t>
            </a:r>
            <a:r>
              <a:rPr sz="2000" dirty="0">
                <a:latin typeface="Calibri"/>
                <a:cs typeface="Calibri"/>
              </a:rPr>
              <a:t>the</a:t>
            </a:r>
            <a:r>
              <a:rPr sz="2000" spc="90" dirty="0">
                <a:latin typeface="Calibri"/>
                <a:cs typeface="Calibri"/>
              </a:rPr>
              <a:t> </a:t>
            </a:r>
            <a:r>
              <a:rPr sz="2000" spc="-10" dirty="0">
                <a:latin typeface="Calibri"/>
                <a:cs typeface="Calibri"/>
              </a:rPr>
              <a:t>board</a:t>
            </a:r>
            <a:endParaRPr sz="2000">
              <a:latin typeface="Calibri"/>
              <a:cs typeface="Calibri"/>
            </a:endParaRPr>
          </a:p>
          <a:p>
            <a:pPr marL="464820" marR="38735" indent="-342900">
              <a:lnSpc>
                <a:spcPts val="1920"/>
              </a:lnSpc>
              <a:spcBef>
                <a:spcPts val="465"/>
              </a:spcBef>
              <a:buFont typeface="Arial"/>
              <a:buChar char="•"/>
              <a:tabLst>
                <a:tab pos="464820" algn="l"/>
                <a:tab pos="465455" algn="l"/>
              </a:tabLst>
            </a:pPr>
            <a:r>
              <a:rPr sz="2000" dirty="0">
                <a:latin typeface="Calibri"/>
                <a:cs typeface="Calibri"/>
              </a:rPr>
              <a:t>It </a:t>
            </a:r>
            <a:r>
              <a:rPr sz="2000" spc="-15" dirty="0">
                <a:latin typeface="Calibri"/>
                <a:cs typeface="Calibri"/>
              </a:rPr>
              <a:t>may </a:t>
            </a:r>
            <a:r>
              <a:rPr sz="2000" dirty="0">
                <a:latin typeface="Calibri"/>
                <a:cs typeface="Calibri"/>
              </a:rPr>
              <a:t>discuss </a:t>
            </a:r>
            <a:r>
              <a:rPr sz="2000" spc="-10" dirty="0">
                <a:latin typeface="Calibri"/>
                <a:cs typeface="Calibri"/>
              </a:rPr>
              <a:t>any related </a:t>
            </a:r>
            <a:r>
              <a:rPr sz="2000" spc="-5" dirty="0">
                <a:latin typeface="Calibri"/>
                <a:cs typeface="Calibri"/>
              </a:rPr>
              <a:t>issues with </a:t>
            </a:r>
            <a:r>
              <a:rPr sz="2000" dirty="0">
                <a:latin typeface="Calibri"/>
                <a:cs typeface="Calibri"/>
              </a:rPr>
              <a:t>the </a:t>
            </a:r>
            <a:r>
              <a:rPr sz="2000" spc="-10" dirty="0">
                <a:latin typeface="Calibri"/>
                <a:cs typeface="Calibri"/>
              </a:rPr>
              <a:t>auditors </a:t>
            </a:r>
            <a:r>
              <a:rPr sz="2000" dirty="0">
                <a:latin typeface="Calibri"/>
                <a:cs typeface="Calibri"/>
              </a:rPr>
              <a:t>&amp; the management </a:t>
            </a:r>
            <a:r>
              <a:rPr sz="2000" spc="-5" dirty="0">
                <a:latin typeface="Calibri"/>
                <a:cs typeface="Calibri"/>
              </a:rPr>
              <a:t>of  </a:t>
            </a:r>
            <a:r>
              <a:rPr sz="2000" dirty="0">
                <a:latin typeface="Calibri"/>
                <a:cs typeface="Calibri"/>
              </a:rPr>
              <a:t>the</a:t>
            </a:r>
            <a:r>
              <a:rPr sz="2000" spc="-5" dirty="0">
                <a:latin typeface="Calibri"/>
                <a:cs typeface="Calibri"/>
              </a:rPr>
              <a:t> </a:t>
            </a:r>
            <a:r>
              <a:rPr sz="2000" spc="-20" dirty="0">
                <a:latin typeface="Calibri"/>
                <a:cs typeface="Calibri"/>
              </a:rPr>
              <a:t>company.</a:t>
            </a:r>
            <a:endParaRPr sz="2000">
              <a:latin typeface="Calibri"/>
              <a:cs typeface="Calibri"/>
            </a:endParaRPr>
          </a:p>
          <a:p>
            <a:pPr marL="464820" marR="217170" indent="-342900">
              <a:lnSpc>
                <a:spcPts val="1920"/>
              </a:lnSpc>
              <a:spcBef>
                <a:spcPts val="480"/>
              </a:spcBef>
              <a:buFont typeface="Arial"/>
              <a:buChar char="•"/>
              <a:tabLst>
                <a:tab pos="464820" algn="l"/>
                <a:tab pos="465455" algn="l"/>
              </a:tabLst>
            </a:pPr>
            <a:r>
              <a:rPr sz="2000" spc="-15" dirty="0">
                <a:latin typeface="Calibri"/>
                <a:cs typeface="Calibri"/>
              </a:rPr>
              <a:t>Investigate </a:t>
            </a:r>
            <a:r>
              <a:rPr sz="2000" spc="-10" dirty="0">
                <a:latin typeface="Calibri"/>
                <a:cs typeface="Calibri"/>
              </a:rPr>
              <a:t>into any </a:t>
            </a:r>
            <a:r>
              <a:rPr sz="2000" dirty="0">
                <a:latin typeface="Calibri"/>
                <a:cs typeface="Calibri"/>
              </a:rPr>
              <a:t>of the </a:t>
            </a:r>
            <a:r>
              <a:rPr sz="2000" spc="-5" dirty="0">
                <a:latin typeface="Calibri"/>
                <a:cs typeface="Calibri"/>
              </a:rPr>
              <a:t>aforementioned </a:t>
            </a:r>
            <a:r>
              <a:rPr sz="2000" spc="-15" dirty="0">
                <a:latin typeface="Calibri"/>
                <a:cs typeface="Calibri"/>
              </a:rPr>
              <a:t>matters </a:t>
            </a:r>
            <a:r>
              <a:rPr sz="2000" dirty="0">
                <a:latin typeface="Calibri"/>
                <a:cs typeface="Calibri"/>
              </a:rPr>
              <a:t>&amp; </a:t>
            </a:r>
            <a:r>
              <a:rPr sz="2000" spc="-10" dirty="0">
                <a:latin typeface="Calibri"/>
                <a:cs typeface="Calibri"/>
              </a:rPr>
              <a:t>any </a:t>
            </a:r>
            <a:r>
              <a:rPr sz="2000" spc="-5" dirty="0">
                <a:latin typeface="Calibri"/>
                <a:cs typeface="Calibri"/>
              </a:rPr>
              <a:t>other </a:t>
            </a:r>
            <a:r>
              <a:rPr sz="2000" spc="-15" dirty="0">
                <a:latin typeface="Calibri"/>
                <a:cs typeface="Calibri"/>
              </a:rPr>
              <a:t>matter  referred </a:t>
            </a:r>
            <a:r>
              <a:rPr sz="2000" spc="-10" dirty="0">
                <a:latin typeface="Calibri"/>
                <a:cs typeface="Calibri"/>
              </a:rPr>
              <a:t>to </a:t>
            </a:r>
            <a:r>
              <a:rPr sz="2000" dirty="0">
                <a:latin typeface="Calibri"/>
                <a:cs typeface="Calibri"/>
              </a:rPr>
              <a:t>it by the</a:t>
            </a:r>
            <a:r>
              <a:rPr sz="2000" spc="-5" dirty="0">
                <a:latin typeface="Calibri"/>
                <a:cs typeface="Calibri"/>
              </a:rPr>
              <a:t> board.</a:t>
            </a:r>
            <a:endParaRPr sz="2000">
              <a:latin typeface="Calibri"/>
              <a:cs typeface="Calibri"/>
            </a:endParaRPr>
          </a:p>
          <a:p>
            <a:pPr marL="464820" indent="-343535">
              <a:lnSpc>
                <a:spcPct val="100000"/>
              </a:lnSpc>
              <a:spcBef>
                <a:spcPts val="15"/>
              </a:spcBef>
              <a:buFont typeface="Arial"/>
              <a:buChar char="•"/>
              <a:tabLst>
                <a:tab pos="464820" algn="l"/>
                <a:tab pos="465455" algn="l"/>
              </a:tabLst>
            </a:pPr>
            <a:r>
              <a:rPr sz="2000" spc="-5" dirty="0">
                <a:latin typeface="Calibri"/>
                <a:cs typeface="Calibri"/>
              </a:rPr>
              <a:t>Obtain </a:t>
            </a:r>
            <a:r>
              <a:rPr sz="2000" spc="-10" dirty="0">
                <a:latin typeface="Calibri"/>
                <a:cs typeface="Calibri"/>
              </a:rPr>
              <a:t>professional </a:t>
            </a:r>
            <a:r>
              <a:rPr sz="2000" dirty="0">
                <a:latin typeface="Calibri"/>
                <a:cs typeface="Calibri"/>
              </a:rPr>
              <a:t>advice </a:t>
            </a:r>
            <a:r>
              <a:rPr sz="2000" spc="-10" dirty="0">
                <a:latin typeface="Calibri"/>
                <a:cs typeface="Calibri"/>
              </a:rPr>
              <a:t>from external</a:t>
            </a:r>
            <a:r>
              <a:rPr sz="2000" spc="50" dirty="0">
                <a:latin typeface="Calibri"/>
                <a:cs typeface="Calibri"/>
              </a:rPr>
              <a:t> </a:t>
            </a:r>
            <a:r>
              <a:rPr sz="2000" spc="-5" dirty="0">
                <a:latin typeface="Calibri"/>
                <a:cs typeface="Calibri"/>
              </a:rPr>
              <a:t>sources</a:t>
            </a:r>
            <a:endParaRPr sz="2000">
              <a:latin typeface="Calibri"/>
              <a:cs typeface="Calibri"/>
            </a:endParaRPr>
          </a:p>
          <a:p>
            <a:pPr marL="464820" indent="-343535">
              <a:lnSpc>
                <a:spcPct val="100000"/>
              </a:lnSpc>
              <a:buFont typeface="Arial"/>
              <a:buChar char="•"/>
              <a:tabLst>
                <a:tab pos="464820" algn="l"/>
                <a:tab pos="465455" algn="l"/>
              </a:tabLst>
            </a:pPr>
            <a:r>
              <a:rPr sz="2000" dirty="0">
                <a:latin typeface="Calibri"/>
                <a:cs typeface="Calibri"/>
              </a:rPr>
              <a:t>Full access </a:t>
            </a:r>
            <a:r>
              <a:rPr sz="2000" spc="-10" dirty="0">
                <a:latin typeface="Calibri"/>
                <a:cs typeface="Calibri"/>
              </a:rPr>
              <a:t>to records </a:t>
            </a:r>
            <a:r>
              <a:rPr sz="2000" spc="-5" dirty="0">
                <a:latin typeface="Calibri"/>
                <a:cs typeface="Calibri"/>
              </a:rPr>
              <a:t>of </a:t>
            </a:r>
            <a:r>
              <a:rPr sz="2000" dirty="0">
                <a:latin typeface="Calibri"/>
                <a:cs typeface="Calibri"/>
              </a:rPr>
              <a:t>the</a:t>
            </a:r>
            <a:r>
              <a:rPr sz="2000" spc="-5" dirty="0">
                <a:latin typeface="Calibri"/>
                <a:cs typeface="Calibri"/>
              </a:rPr>
              <a:t> company</a:t>
            </a:r>
            <a:endParaRPr sz="2000">
              <a:latin typeface="Calibri"/>
              <a:cs typeface="Calibri"/>
            </a:endParaRPr>
          </a:p>
          <a:p>
            <a:pPr marL="464820" indent="-343535">
              <a:lnSpc>
                <a:spcPct val="100000"/>
              </a:lnSpc>
              <a:buFont typeface="Arial"/>
              <a:buChar char="•"/>
              <a:tabLst>
                <a:tab pos="464820" algn="l"/>
                <a:tab pos="465455" algn="l"/>
              </a:tabLst>
            </a:pPr>
            <a:r>
              <a:rPr sz="2000" spc="-10" dirty="0">
                <a:latin typeface="Calibri"/>
                <a:cs typeface="Calibri"/>
              </a:rPr>
              <a:t>Oversee </a:t>
            </a:r>
            <a:r>
              <a:rPr sz="2000" dirty="0">
                <a:latin typeface="Calibri"/>
                <a:cs typeface="Calibri"/>
              </a:rPr>
              <a:t>the Vigil</a:t>
            </a:r>
            <a:r>
              <a:rPr sz="2000" spc="5" dirty="0">
                <a:latin typeface="Calibri"/>
                <a:cs typeface="Calibri"/>
              </a:rPr>
              <a:t> </a:t>
            </a:r>
            <a:r>
              <a:rPr sz="2000" dirty="0">
                <a:latin typeface="Calibri"/>
                <a:cs typeface="Calibri"/>
              </a:rPr>
              <a:t>Mechanism</a:t>
            </a:r>
            <a:endParaRPr sz="2000">
              <a:latin typeface="Calibri"/>
              <a:cs typeface="Calibri"/>
            </a:endParaRPr>
          </a:p>
          <a:p>
            <a:pPr marL="474345" indent="-462280">
              <a:lnSpc>
                <a:spcPct val="100000"/>
              </a:lnSpc>
              <a:spcBef>
                <a:spcPts val="1695"/>
              </a:spcBef>
              <a:buAutoNum type="romanLcParenR" startAt="5"/>
              <a:tabLst>
                <a:tab pos="474980" algn="l"/>
              </a:tabLst>
            </a:pPr>
            <a:r>
              <a:rPr sz="3600" b="1" spc="-10" dirty="0">
                <a:latin typeface="Calibri"/>
                <a:cs typeface="Calibri"/>
              </a:rPr>
              <a:t>Rights </a:t>
            </a:r>
            <a:r>
              <a:rPr sz="3600" b="1" dirty="0">
                <a:latin typeface="Calibri"/>
                <a:cs typeface="Calibri"/>
              </a:rPr>
              <a:t>of </a:t>
            </a:r>
            <a:r>
              <a:rPr sz="3600" b="1" spc="-15" dirty="0">
                <a:latin typeface="Calibri"/>
                <a:cs typeface="Calibri"/>
              </a:rPr>
              <a:t>auditors </a:t>
            </a:r>
            <a:r>
              <a:rPr sz="3600" b="1" dirty="0">
                <a:latin typeface="Calibri"/>
                <a:cs typeface="Calibri"/>
              </a:rPr>
              <a:t>&amp; KMP </a:t>
            </a:r>
            <a:r>
              <a:rPr sz="3600" b="1" spc="-25" dirty="0">
                <a:latin typeface="Calibri"/>
                <a:cs typeface="Calibri"/>
              </a:rPr>
              <a:t>(s/s</a:t>
            </a:r>
            <a:r>
              <a:rPr sz="3600" b="1" spc="25" dirty="0">
                <a:latin typeface="Calibri"/>
                <a:cs typeface="Calibri"/>
              </a:rPr>
              <a:t> </a:t>
            </a:r>
            <a:r>
              <a:rPr sz="3600" b="1" dirty="0">
                <a:latin typeface="Calibri"/>
                <a:cs typeface="Calibri"/>
              </a:rPr>
              <a:t>7)</a:t>
            </a:r>
            <a:endParaRPr sz="3600">
              <a:latin typeface="Calibri"/>
              <a:cs typeface="Calibri"/>
            </a:endParaRPr>
          </a:p>
          <a:p>
            <a:pPr marL="436245" lvl="1" indent="-343535">
              <a:lnSpc>
                <a:spcPct val="100000"/>
              </a:lnSpc>
              <a:spcBef>
                <a:spcPts val="1675"/>
              </a:spcBef>
              <a:buFont typeface="Wingdings"/>
              <a:buChar char=""/>
              <a:tabLst>
                <a:tab pos="436245" algn="l"/>
                <a:tab pos="436880" algn="l"/>
              </a:tabLst>
            </a:pPr>
            <a:r>
              <a:rPr sz="2000" spc="-5" dirty="0">
                <a:latin typeface="Calibri"/>
                <a:cs typeface="Calibri"/>
              </a:rPr>
              <a:t>The </a:t>
            </a:r>
            <a:r>
              <a:rPr sz="2000" spc="-10" dirty="0">
                <a:latin typeface="Calibri"/>
                <a:cs typeface="Calibri"/>
              </a:rPr>
              <a:t>auditors </a:t>
            </a:r>
            <a:r>
              <a:rPr sz="2000" spc="-5" dirty="0">
                <a:latin typeface="Calibri"/>
                <a:cs typeface="Calibri"/>
              </a:rPr>
              <a:t>of </a:t>
            </a:r>
            <a:r>
              <a:rPr sz="2000" dirty="0">
                <a:latin typeface="Calibri"/>
                <a:cs typeface="Calibri"/>
              </a:rPr>
              <a:t>a </a:t>
            </a:r>
            <a:r>
              <a:rPr sz="2000" spc="-5" dirty="0">
                <a:latin typeface="Calibri"/>
                <a:cs typeface="Calibri"/>
              </a:rPr>
              <a:t>company </a:t>
            </a:r>
            <a:r>
              <a:rPr sz="2000" dirty="0">
                <a:latin typeface="Calibri"/>
                <a:cs typeface="Calibri"/>
              </a:rPr>
              <a:t>&amp; the </a:t>
            </a:r>
            <a:r>
              <a:rPr sz="2000" spc="-25" dirty="0">
                <a:latin typeface="Calibri"/>
                <a:cs typeface="Calibri"/>
              </a:rPr>
              <a:t>key </a:t>
            </a:r>
            <a:r>
              <a:rPr sz="2000" spc="-5" dirty="0">
                <a:latin typeface="Calibri"/>
                <a:cs typeface="Calibri"/>
              </a:rPr>
              <a:t>managerial </a:t>
            </a:r>
            <a:r>
              <a:rPr sz="2000" spc="-10" dirty="0">
                <a:latin typeface="Calibri"/>
                <a:cs typeface="Calibri"/>
              </a:rPr>
              <a:t>personnel </a:t>
            </a:r>
            <a:r>
              <a:rPr sz="2000" spc="-5" dirty="0">
                <a:latin typeface="Calibri"/>
                <a:cs typeface="Calibri"/>
              </a:rPr>
              <a:t>shall</a:t>
            </a:r>
            <a:r>
              <a:rPr sz="2000" spc="15" dirty="0">
                <a:latin typeface="Calibri"/>
                <a:cs typeface="Calibri"/>
              </a:rPr>
              <a:t> </a:t>
            </a:r>
            <a:r>
              <a:rPr sz="2000" dirty="0">
                <a:latin typeface="Calibri"/>
                <a:cs typeface="Calibri"/>
              </a:rPr>
              <a:t>:</a:t>
            </a:r>
            <a:endParaRPr sz="2000">
              <a:latin typeface="Calibri"/>
              <a:cs typeface="Calibri"/>
            </a:endParaRPr>
          </a:p>
          <a:p>
            <a:pPr marL="550545" indent="-457834">
              <a:lnSpc>
                <a:spcPct val="100000"/>
              </a:lnSpc>
              <a:spcBef>
                <a:spcPts val="480"/>
              </a:spcBef>
              <a:buAutoNum type="alphaLcParenBoth"/>
              <a:tabLst>
                <a:tab pos="550545" algn="l"/>
                <a:tab pos="551180" algn="l"/>
              </a:tabLst>
            </a:pPr>
            <a:r>
              <a:rPr sz="2000" spc="-20" dirty="0">
                <a:latin typeface="Calibri"/>
                <a:cs typeface="Calibri"/>
              </a:rPr>
              <a:t>Have </a:t>
            </a:r>
            <a:r>
              <a:rPr sz="2000" spc="-5" dirty="0">
                <a:latin typeface="Calibri"/>
                <a:cs typeface="Calibri"/>
              </a:rPr>
              <a:t>right </a:t>
            </a:r>
            <a:r>
              <a:rPr sz="2000" spc="-10" dirty="0">
                <a:latin typeface="Calibri"/>
                <a:cs typeface="Calibri"/>
              </a:rPr>
              <a:t>to </a:t>
            </a:r>
            <a:r>
              <a:rPr sz="2000" spc="-5" dirty="0">
                <a:latin typeface="Calibri"/>
                <a:cs typeface="Calibri"/>
              </a:rPr>
              <a:t>be</a:t>
            </a:r>
            <a:r>
              <a:rPr sz="2000" spc="25" dirty="0">
                <a:latin typeface="Calibri"/>
                <a:cs typeface="Calibri"/>
              </a:rPr>
              <a:t> </a:t>
            </a:r>
            <a:r>
              <a:rPr sz="2000" spc="-5" dirty="0">
                <a:latin typeface="Calibri"/>
                <a:cs typeface="Calibri"/>
              </a:rPr>
              <a:t>heard</a:t>
            </a:r>
            <a:endParaRPr sz="2000">
              <a:latin typeface="Calibri"/>
              <a:cs typeface="Calibri"/>
            </a:endParaRPr>
          </a:p>
          <a:p>
            <a:pPr marL="550545" indent="-457834">
              <a:lnSpc>
                <a:spcPct val="100000"/>
              </a:lnSpc>
              <a:spcBef>
                <a:spcPts val="480"/>
              </a:spcBef>
              <a:buAutoNum type="alphaLcParenBoth"/>
              <a:tabLst>
                <a:tab pos="550545" algn="l"/>
                <a:tab pos="551180" algn="l"/>
              </a:tabLst>
            </a:pPr>
            <a:r>
              <a:rPr sz="2000" dirty="0">
                <a:latin typeface="Calibri"/>
                <a:cs typeface="Calibri"/>
              </a:rPr>
              <a:t>Not </a:t>
            </a:r>
            <a:r>
              <a:rPr sz="2000" spc="-15" dirty="0">
                <a:latin typeface="Calibri"/>
                <a:cs typeface="Calibri"/>
              </a:rPr>
              <a:t>have </a:t>
            </a:r>
            <a:r>
              <a:rPr sz="2000" spc="-5" dirty="0">
                <a:latin typeface="Calibri"/>
                <a:cs typeface="Calibri"/>
              </a:rPr>
              <a:t>right </a:t>
            </a:r>
            <a:r>
              <a:rPr sz="2000" spc="-10" dirty="0">
                <a:latin typeface="Calibri"/>
                <a:cs typeface="Calibri"/>
              </a:rPr>
              <a:t>to </a:t>
            </a:r>
            <a:r>
              <a:rPr sz="2000" spc="-15" dirty="0">
                <a:latin typeface="Calibri"/>
                <a:cs typeface="Calibri"/>
              </a:rPr>
              <a:t>vote</a:t>
            </a:r>
            <a:endParaRPr sz="20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9785" y="65608"/>
            <a:ext cx="7331075" cy="1368425"/>
          </a:xfrm>
          <a:prstGeom prst="rect">
            <a:avLst/>
          </a:prstGeom>
        </p:spPr>
        <p:txBody>
          <a:bodyPr vert="horz" wrap="square" lIns="0" tIns="13335" rIns="0" bIns="0" rtlCol="0">
            <a:spAutoFit/>
          </a:bodyPr>
          <a:lstStyle/>
          <a:p>
            <a:pPr marL="1606550" marR="5080" indent="-1594485">
              <a:lnSpc>
                <a:spcPct val="100000"/>
              </a:lnSpc>
              <a:spcBef>
                <a:spcPts val="105"/>
              </a:spcBef>
            </a:pPr>
            <a:r>
              <a:rPr dirty="0"/>
              <a:t>2) </a:t>
            </a:r>
            <a:r>
              <a:rPr spc="-10" dirty="0"/>
              <a:t>Nomination </a:t>
            </a:r>
            <a:r>
              <a:rPr dirty="0"/>
              <a:t>&amp; </a:t>
            </a:r>
            <a:r>
              <a:rPr spc="-20" dirty="0"/>
              <a:t>Remuneration  </a:t>
            </a:r>
            <a:r>
              <a:rPr dirty="0"/>
              <a:t>[Sec 178(1) </a:t>
            </a:r>
            <a:r>
              <a:rPr spc="-30" dirty="0"/>
              <a:t>to</a:t>
            </a:r>
            <a:r>
              <a:rPr spc="-50" dirty="0"/>
              <a:t> </a:t>
            </a:r>
            <a:r>
              <a:rPr spc="-5" dirty="0"/>
              <a:t>(4)]</a:t>
            </a:r>
          </a:p>
        </p:txBody>
      </p:sp>
      <p:sp>
        <p:nvSpPr>
          <p:cNvPr id="3" name="object 3"/>
          <p:cNvSpPr txBox="1"/>
          <p:nvPr/>
        </p:nvSpPr>
        <p:spPr>
          <a:xfrm>
            <a:off x="364642" y="1548206"/>
            <a:ext cx="8148955" cy="1854835"/>
          </a:xfrm>
          <a:prstGeom prst="rect">
            <a:avLst/>
          </a:prstGeom>
        </p:spPr>
        <p:txBody>
          <a:bodyPr vert="horz" wrap="square" lIns="0" tIns="12700" rIns="0" bIns="0" rtlCol="0">
            <a:spAutoFit/>
          </a:bodyPr>
          <a:lstStyle/>
          <a:p>
            <a:pPr marL="355600" indent="-342900">
              <a:lnSpc>
                <a:spcPts val="2735"/>
              </a:lnSpc>
              <a:spcBef>
                <a:spcPts val="100"/>
              </a:spcBef>
              <a:buFont typeface="Arial"/>
              <a:buChar char="•"/>
              <a:tabLst>
                <a:tab pos="354965" algn="l"/>
                <a:tab pos="355600" algn="l"/>
              </a:tabLst>
            </a:pPr>
            <a:r>
              <a:rPr sz="2400" spc="-5" dirty="0">
                <a:latin typeface="Calibri"/>
                <a:cs typeface="Calibri"/>
              </a:rPr>
              <a:t>The Nomination </a:t>
            </a:r>
            <a:r>
              <a:rPr sz="2400" dirty="0">
                <a:latin typeface="Calibri"/>
                <a:cs typeface="Calibri"/>
              </a:rPr>
              <a:t>&amp; </a:t>
            </a:r>
            <a:r>
              <a:rPr sz="2400" spc="-10" dirty="0">
                <a:latin typeface="Calibri"/>
                <a:cs typeface="Calibri"/>
              </a:rPr>
              <a:t>Remuneration Committee </a:t>
            </a:r>
            <a:r>
              <a:rPr sz="2400" spc="-5" dirty="0">
                <a:latin typeface="Calibri"/>
                <a:cs typeface="Calibri"/>
              </a:rPr>
              <a:t>helps the </a:t>
            </a:r>
            <a:r>
              <a:rPr sz="2400" dirty="0">
                <a:latin typeface="Calibri"/>
                <a:cs typeface="Calibri"/>
              </a:rPr>
              <a:t>BOD</a:t>
            </a:r>
            <a:r>
              <a:rPr sz="2400" spc="-95" dirty="0">
                <a:latin typeface="Calibri"/>
                <a:cs typeface="Calibri"/>
              </a:rPr>
              <a:t> </a:t>
            </a:r>
            <a:r>
              <a:rPr sz="2400" dirty="0">
                <a:latin typeface="Calibri"/>
                <a:cs typeface="Calibri"/>
              </a:rPr>
              <a:t>in</a:t>
            </a:r>
            <a:endParaRPr sz="2400">
              <a:latin typeface="Calibri"/>
              <a:cs typeface="Calibri"/>
            </a:endParaRPr>
          </a:p>
          <a:p>
            <a:pPr marL="355600">
              <a:lnSpc>
                <a:spcPts val="2735"/>
              </a:lnSpc>
              <a:tabLst>
                <a:tab pos="3562350" algn="l"/>
              </a:tabLst>
            </a:pPr>
            <a:r>
              <a:rPr sz="2400" dirty="0">
                <a:latin typeface="Calibri"/>
                <a:cs typeface="Calibri"/>
              </a:rPr>
              <a:t>the</a:t>
            </a:r>
            <a:r>
              <a:rPr sz="2400" spc="5" dirty="0">
                <a:latin typeface="Calibri"/>
                <a:cs typeface="Calibri"/>
              </a:rPr>
              <a:t> </a:t>
            </a:r>
            <a:r>
              <a:rPr sz="2400" spc="-10" dirty="0">
                <a:latin typeface="Calibri"/>
                <a:cs typeface="Calibri"/>
              </a:rPr>
              <a:t>preparations</a:t>
            </a:r>
            <a:r>
              <a:rPr sz="2400" dirty="0">
                <a:latin typeface="Calibri"/>
                <a:cs typeface="Calibri"/>
              </a:rPr>
              <a:t> </a:t>
            </a:r>
            <a:r>
              <a:rPr sz="2400" spc="-10" dirty="0">
                <a:latin typeface="Calibri"/>
                <a:cs typeface="Calibri"/>
              </a:rPr>
              <a:t>relating	</a:t>
            </a:r>
            <a:r>
              <a:rPr sz="2400" spc="-15" dirty="0">
                <a:latin typeface="Calibri"/>
                <a:cs typeface="Calibri"/>
              </a:rPr>
              <a:t>to</a:t>
            </a:r>
            <a:r>
              <a:rPr sz="2400" spc="-25" dirty="0">
                <a:latin typeface="Calibri"/>
                <a:cs typeface="Calibri"/>
              </a:rPr>
              <a:t> </a:t>
            </a:r>
            <a:r>
              <a:rPr sz="2400" dirty="0">
                <a:latin typeface="Calibri"/>
                <a:cs typeface="Calibri"/>
              </a:rPr>
              <a:t>:</a:t>
            </a:r>
            <a:endParaRPr sz="2400">
              <a:latin typeface="Calibri"/>
              <a:cs typeface="Calibri"/>
            </a:endParaRPr>
          </a:p>
          <a:p>
            <a:pPr marL="527685" indent="-515620">
              <a:lnSpc>
                <a:spcPct val="100000"/>
              </a:lnSpc>
              <a:spcBef>
                <a:spcPts val="290"/>
              </a:spcBef>
              <a:buAutoNum type="arabicParenR"/>
              <a:tabLst>
                <a:tab pos="527685" algn="l"/>
                <a:tab pos="528320" algn="l"/>
              </a:tabLst>
            </a:pPr>
            <a:r>
              <a:rPr sz="2400" spc="-5" dirty="0">
                <a:latin typeface="Calibri"/>
                <a:cs typeface="Calibri"/>
              </a:rPr>
              <a:t>The </a:t>
            </a:r>
            <a:r>
              <a:rPr sz="2400" dirty="0">
                <a:latin typeface="Calibri"/>
                <a:cs typeface="Calibri"/>
              </a:rPr>
              <a:t>election </a:t>
            </a:r>
            <a:r>
              <a:rPr sz="2400" spc="-5" dirty="0">
                <a:latin typeface="Calibri"/>
                <a:cs typeface="Calibri"/>
              </a:rPr>
              <a:t>of members of</a:t>
            </a:r>
            <a:r>
              <a:rPr sz="2400" spc="-45" dirty="0">
                <a:latin typeface="Calibri"/>
                <a:cs typeface="Calibri"/>
              </a:rPr>
              <a:t> </a:t>
            </a:r>
            <a:r>
              <a:rPr sz="2400" dirty="0">
                <a:latin typeface="Calibri"/>
                <a:cs typeface="Calibri"/>
              </a:rPr>
              <a:t>BOD</a:t>
            </a:r>
            <a:endParaRPr sz="2400">
              <a:latin typeface="Calibri"/>
              <a:cs typeface="Calibri"/>
            </a:endParaRPr>
          </a:p>
          <a:p>
            <a:pPr marL="527685" marR="5080" indent="-515620">
              <a:lnSpc>
                <a:spcPts val="2590"/>
              </a:lnSpc>
              <a:spcBef>
                <a:spcPts val="615"/>
              </a:spcBef>
              <a:buAutoNum type="arabicParenR"/>
              <a:tabLst>
                <a:tab pos="527685" algn="l"/>
                <a:tab pos="528320" algn="l"/>
              </a:tabLst>
            </a:pPr>
            <a:r>
              <a:rPr sz="2400" spc="-5" dirty="0">
                <a:latin typeface="Calibri"/>
                <a:cs typeface="Calibri"/>
              </a:rPr>
              <a:t>The </a:t>
            </a:r>
            <a:r>
              <a:rPr sz="2400" spc="-10" dirty="0">
                <a:latin typeface="Calibri"/>
                <a:cs typeface="Calibri"/>
              </a:rPr>
              <a:t>remuneration </a:t>
            </a:r>
            <a:r>
              <a:rPr sz="2400" spc="-5" dirty="0">
                <a:latin typeface="Calibri"/>
                <a:cs typeface="Calibri"/>
              </a:rPr>
              <a:t>of senior management </a:t>
            </a:r>
            <a:r>
              <a:rPr sz="2400" dirty="0">
                <a:latin typeface="Calibri"/>
                <a:cs typeface="Calibri"/>
              </a:rPr>
              <a:t>&amp; </a:t>
            </a:r>
            <a:r>
              <a:rPr sz="2400" spc="-20" dirty="0">
                <a:latin typeface="Calibri"/>
                <a:cs typeface="Calibri"/>
              </a:rPr>
              <a:t>to </a:t>
            </a:r>
            <a:r>
              <a:rPr sz="2400" spc="-10" dirty="0">
                <a:latin typeface="Calibri"/>
                <a:cs typeface="Calibri"/>
              </a:rPr>
              <a:t>management’s  </a:t>
            </a:r>
            <a:r>
              <a:rPr sz="2400" dirty="0">
                <a:latin typeface="Calibri"/>
                <a:cs typeface="Calibri"/>
              </a:rPr>
              <a:t>&amp; </a:t>
            </a:r>
            <a:r>
              <a:rPr sz="2400" spc="-20" dirty="0">
                <a:latin typeface="Calibri"/>
                <a:cs typeface="Calibri"/>
              </a:rPr>
              <a:t>personnel’s </a:t>
            </a:r>
            <a:r>
              <a:rPr sz="2400" spc="-10" dirty="0">
                <a:latin typeface="Calibri"/>
                <a:cs typeface="Calibri"/>
              </a:rPr>
              <a:t>remuneration </a:t>
            </a:r>
            <a:r>
              <a:rPr sz="2400" dirty="0">
                <a:latin typeface="Calibri"/>
                <a:cs typeface="Calibri"/>
              </a:rPr>
              <a:t>&amp; </a:t>
            </a:r>
            <a:r>
              <a:rPr sz="2400" spc="-10" dirty="0">
                <a:latin typeface="Calibri"/>
                <a:cs typeface="Calibri"/>
              </a:rPr>
              <a:t>incentive</a:t>
            </a:r>
            <a:r>
              <a:rPr sz="2400" spc="-30" dirty="0">
                <a:latin typeface="Calibri"/>
                <a:cs typeface="Calibri"/>
              </a:rPr>
              <a:t> </a:t>
            </a:r>
            <a:r>
              <a:rPr sz="2400" spc="-5" dirty="0">
                <a:latin typeface="Calibri"/>
                <a:cs typeface="Calibri"/>
              </a:rPr>
              <a:t>schemes.</a:t>
            </a:r>
            <a:endParaRPr sz="2400">
              <a:latin typeface="Calibri"/>
              <a:cs typeface="Calibri"/>
            </a:endParaRPr>
          </a:p>
        </p:txBody>
      </p:sp>
      <p:sp>
        <p:nvSpPr>
          <p:cNvPr id="4" name="object 4"/>
          <p:cNvSpPr txBox="1"/>
          <p:nvPr/>
        </p:nvSpPr>
        <p:spPr>
          <a:xfrm>
            <a:off x="298500" y="3323437"/>
            <a:ext cx="8141970" cy="1668780"/>
          </a:xfrm>
          <a:prstGeom prst="rect">
            <a:avLst/>
          </a:prstGeom>
        </p:spPr>
        <p:txBody>
          <a:bodyPr vert="horz" wrap="square" lIns="0" tIns="12700" rIns="0" bIns="0" rtlCol="0">
            <a:spAutoFit/>
          </a:bodyPr>
          <a:lstStyle/>
          <a:p>
            <a:pPr marL="12700" marR="5080" indent="181610">
              <a:lnSpc>
                <a:spcPct val="122500"/>
              </a:lnSpc>
              <a:spcBef>
                <a:spcPts val="100"/>
              </a:spcBef>
            </a:pPr>
            <a:r>
              <a:rPr sz="4400" b="1" spc="-5" dirty="0">
                <a:latin typeface="Calibri"/>
                <a:cs typeface="Calibri"/>
              </a:rPr>
              <a:t>Main </a:t>
            </a:r>
            <a:r>
              <a:rPr sz="4400" b="1" spc="-15" dirty="0">
                <a:latin typeface="Calibri"/>
                <a:cs typeface="Calibri"/>
              </a:rPr>
              <a:t>provisions </a:t>
            </a:r>
            <a:r>
              <a:rPr sz="4400" b="1" spc="-5" dirty="0">
                <a:latin typeface="Calibri"/>
                <a:cs typeface="Calibri"/>
              </a:rPr>
              <a:t>pertaining </a:t>
            </a:r>
            <a:r>
              <a:rPr sz="4400" b="1" spc="-30" dirty="0">
                <a:latin typeface="Calibri"/>
                <a:cs typeface="Calibri"/>
              </a:rPr>
              <a:t>to </a:t>
            </a:r>
            <a:r>
              <a:rPr sz="4400" b="1" spc="-10" dirty="0">
                <a:latin typeface="Calibri"/>
                <a:cs typeface="Calibri"/>
              </a:rPr>
              <a:t>NRC  </a:t>
            </a:r>
            <a:r>
              <a:rPr sz="4400" b="1" spc="-5" dirty="0">
                <a:latin typeface="Calibri"/>
                <a:cs typeface="Calibri"/>
              </a:rPr>
              <a:t>i)</a:t>
            </a:r>
            <a:endParaRPr sz="4400">
              <a:latin typeface="Calibri"/>
              <a:cs typeface="Calibri"/>
            </a:endParaRPr>
          </a:p>
        </p:txBody>
      </p:sp>
      <p:sp>
        <p:nvSpPr>
          <p:cNvPr id="5" name="object 5"/>
          <p:cNvSpPr/>
          <p:nvPr/>
        </p:nvSpPr>
        <p:spPr>
          <a:xfrm>
            <a:off x="926591" y="4384547"/>
            <a:ext cx="7719059" cy="22600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9539" y="145491"/>
            <a:ext cx="7570470" cy="772160"/>
          </a:xfrm>
          <a:prstGeom prst="rect">
            <a:avLst/>
          </a:prstGeom>
        </p:spPr>
        <p:txBody>
          <a:bodyPr vert="horz" wrap="square" lIns="0" tIns="12065" rIns="0" bIns="0" rtlCol="0">
            <a:spAutoFit/>
          </a:bodyPr>
          <a:lstStyle/>
          <a:p>
            <a:pPr marL="12700">
              <a:lnSpc>
                <a:spcPct val="100000"/>
              </a:lnSpc>
              <a:spcBef>
                <a:spcPts val="95"/>
              </a:spcBef>
              <a:tabLst>
                <a:tab pos="7047865" algn="l"/>
              </a:tabLst>
            </a:pPr>
            <a:r>
              <a:rPr sz="4900" spc="-5" dirty="0"/>
              <a:t>ii) </a:t>
            </a:r>
            <a:r>
              <a:rPr sz="4900" spc="-10" dirty="0"/>
              <a:t>Comp</a:t>
            </a:r>
            <a:r>
              <a:rPr sz="4900" spc="-30" dirty="0"/>
              <a:t>o</a:t>
            </a:r>
            <a:r>
              <a:rPr sz="4900" spc="-5" dirty="0"/>
              <a:t>sit</a:t>
            </a:r>
            <a:r>
              <a:rPr sz="4900" spc="-20" dirty="0"/>
              <a:t>i</a:t>
            </a:r>
            <a:r>
              <a:rPr sz="4900" spc="-5" dirty="0"/>
              <a:t>on</a:t>
            </a:r>
            <a:r>
              <a:rPr sz="4900" dirty="0"/>
              <a:t> </a:t>
            </a:r>
            <a:r>
              <a:rPr sz="4900" spc="-5" dirty="0"/>
              <a:t>of</a:t>
            </a:r>
            <a:r>
              <a:rPr sz="4900" spc="20" dirty="0"/>
              <a:t> </a:t>
            </a:r>
            <a:r>
              <a:rPr sz="4900" spc="-5" dirty="0"/>
              <a:t>N</a:t>
            </a:r>
            <a:r>
              <a:rPr sz="4900" spc="-40" dirty="0"/>
              <a:t>R</a:t>
            </a:r>
            <a:r>
              <a:rPr sz="4900" spc="-5" dirty="0"/>
              <a:t>C (s</a:t>
            </a:r>
            <a:r>
              <a:rPr sz="4900" spc="-145" dirty="0"/>
              <a:t>/</a:t>
            </a:r>
            <a:r>
              <a:rPr sz="4900" spc="-5" dirty="0"/>
              <a:t>s</a:t>
            </a:r>
            <a:r>
              <a:rPr sz="4900" dirty="0"/>
              <a:t>	</a:t>
            </a:r>
            <a:r>
              <a:rPr sz="4900" spc="-5" dirty="0"/>
              <a:t>1)</a:t>
            </a:r>
            <a:endParaRPr sz="4900"/>
          </a:p>
        </p:txBody>
      </p:sp>
      <p:sp>
        <p:nvSpPr>
          <p:cNvPr id="3" name="object 3"/>
          <p:cNvSpPr/>
          <p:nvPr/>
        </p:nvSpPr>
        <p:spPr>
          <a:xfrm>
            <a:off x="4543805" y="1902714"/>
            <a:ext cx="2181860" cy="379095"/>
          </a:xfrm>
          <a:custGeom>
            <a:avLst/>
            <a:gdLst/>
            <a:ahLst/>
            <a:cxnLst/>
            <a:rect l="l" t="t" r="r" b="b"/>
            <a:pathLst>
              <a:path w="2181859" h="379094">
                <a:moveTo>
                  <a:pt x="0" y="0"/>
                </a:moveTo>
                <a:lnTo>
                  <a:pt x="0" y="189357"/>
                </a:lnTo>
                <a:lnTo>
                  <a:pt x="2181860" y="189357"/>
                </a:lnTo>
                <a:lnTo>
                  <a:pt x="2181860" y="378713"/>
                </a:lnTo>
              </a:path>
            </a:pathLst>
          </a:custGeom>
          <a:ln w="25908">
            <a:solidFill>
              <a:srgbClr val="F79546"/>
            </a:solidFill>
          </a:ln>
        </p:spPr>
        <p:txBody>
          <a:bodyPr wrap="square" lIns="0" tIns="0" rIns="0" bIns="0" rtlCol="0"/>
          <a:lstStyle/>
          <a:p>
            <a:endParaRPr/>
          </a:p>
        </p:txBody>
      </p:sp>
      <p:sp>
        <p:nvSpPr>
          <p:cNvPr id="4" name="object 4"/>
          <p:cNvSpPr/>
          <p:nvPr/>
        </p:nvSpPr>
        <p:spPr>
          <a:xfrm>
            <a:off x="4354829" y="1902714"/>
            <a:ext cx="189230" cy="379095"/>
          </a:xfrm>
          <a:custGeom>
            <a:avLst/>
            <a:gdLst/>
            <a:ahLst/>
            <a:cxnLst/>
            <a:rect l="l" t="t" r="r" b="b"/>
            <a:pathLst>
              <a:path w="189229" h="379094">
                <a:moveTo>
                  <a:pt x="188975" y="0"/>
                </a:moveTo>
                <a:lnTo>
                  <a:pt x="188975" y="189357"/>
                </a:lnTo>
                <a:lnTo>
                  <a:pt x="0" y="189357"/>
                </a:lnTo>
                <a:lnTo>
                  <a:pt x="0" y="378713"/>
                </a:lnTo>
              </a:path>
            </a:pathLst>
          </a:custGeom>
          <a:ln w="25908">
            <a:solidFill>
              <a:srgbClr val="F79546"/>
            </a:solidFill>
          </a:ln>
        </p:spPr>
        <p:txBody>
          <a:bodyPr wrap="square" lIns="0" tIns="0" rIns="0" bIns="0" rtlCol="0"/>
          <a:lstStyle/>
          <a:p>
            <a:endParaRPr/>
          </a:p>
        </p:txBody>
      </p:sp>
      <p:sp>
        <p:nvSpPr>
          <p:cNvPr id="5" name="object 5"/>
          <p:cNvSpPr/>
          <p:nvPr/>
        </p:nvSpPr>
        <p:spPr>
          <a:xfrm>
            <a:off x="2172461" y="1902714"/>
            <a:ext cx="2371090" cy="379095"/>
          </a:xfrm>
          <a:custGeom>
            <a:avLst/>
            <a:gdLst/>
            <a:ahLst/>
            <a:cxnLst/>
            <a:rect l="l" t="t" r="r" b="b"/>
            <a:pathLst>
              <a:path w="2371090" h="379094">
                <a:moveTo>
                  <a:pt x="2370963" y="0"/>
                </a:moveTo>
                <a:lnTo>
                  <a:pt x="2370963" y="189357"/>
                </a:lnTo>
                <a:lnTo>
                  <a:pt x="0" y="189357"/>
                </a:lnTo>
                <a:lnTo>
                  <a:pt x="0" y="378713"/>
                </a:lnTo>
              </a:path>
            </a:pathLst>
          </a:custGeom>
          <a:ln w="25908">
            <a:solidFill>
              <a:srgbClr val="F79546"/>
            </a:solidFill>
          </a:ln>
        </p:spPr>
        <p:txBody>
          <a:bodyPr wrap="square" lIns="0" tIns="0" rIns="0" bIns="0" rtlCol="0"/>
          <a:lstStyle/>
          <a:p>
            <a:endParaRPr/>
          </a:p>
        </p:txBody>
      </p:sp>
      <p:sp>
        <p:nvSpPr>
          <p:cNvPr id="6" name="object 6"/>
          <p:cNvSpPr/>
          <p:nvPr/>
        </p:nvSpPr>
        <p:spPr>
          <a:xfrm>
            <a:off x="3631691" y="990600"/>
            <a:ext cx="1824227" cy="92202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3659885" y="1201369"/>
            <a:ext cx="1768475" cy="422909"/>
          </a:xfrm>
          <a:prstGeom prst="rect">
            <a:avLst/>
          </a:prstGeom>
        </p:spPr>
        <p:txBody>
          <a:bodyPr vert="horz" wrap="square" lIns="0" tIns="13335" rIns="0" bIns="0" rtlCol="0">
            <a:spAutoFit/>
          </a:bodyPr>
          <a:lstStyle/>
          <a:p>
            <a:pPr marL="12700">
              <a:lnSpc>
                <a:spcPct val="100000"/>
              </a:lnSpc>
              <a:spcBef>
                <a:spcPts val="105"/>
              </a:spcBef>
            </a:pPr>
            <a:r>
              <a:rPr sz="2600" b="1" spc="-5" dirty="0">
                <a:latin typeface="Calibri"/>
                <a:cs typeface="Calibri"/>
              </a:rPr>
              <a:t>Co</a:t>
            </a:r>
            <a:r>
              <a:rPr sz="2600" b="1" dirty="0">
                <a:latin typeface="Calibri"/>
                <a:cs typeface="Calibri"/>
              </a:rPr>
              <a:t>mposi</a:t>
            </a:r>
            <a:r>
              <a:rPr sz="2600" b="1" spc="-10" dirty="0">
                <a:latin typeface="Calibri"/>
                <a:cs typeface="Calibri"/>
              </a:rPr>
              <a:t>t</a:t>
            </a:r>
            <a:r>
              <a:rPr sz="2600" b="1" dirty="0">
                <a:latin typeface="Calibri"/>
                <a:cs typeface="Calibri"/>
              </a:rPr>
              <a:t>ion</a:t>
            </a:r>
            <a:endParaRPr sz="2600">
              <a:latin typeface="Calibri"/>
              <a:cs typeface="Calibri"/>
            </a:endParaRPr>
          </a:p>
        </p:txBody>
      </p:sp>
      <p:sp>
        <p:nvSpPr>
          <p:cNvPr id="8" name="object 8"/>
          <p:cNvSpPr/>
          <p:nvPr/>
        </p:nvSpPr>
        <p:spPr>
          <a:xfrm>
            <a:off x="1260347" y="2270760"/>
            <a:ext cx="1824227" cy="1071372"/>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356486" y="2331466"/>
            <a:ext cx="1633855" cy="890905"/>
          </a:xfrm>
          <a:prstGeom prst="rect">
            <a:avLst/>
          </a:prstGeom>
        </p:spPr>
        <p:txBody>
          <a:bodyPr vert="horz" wrap="square" lIns="0" tIns="38100" rIns="0" bIns="0" rtlCol="0">
            <a:spAutoFit/>
          </a:bodyPr>
          <a:lstStyle/>
          <a:p>
            <a:pPr marL="12700" marR="5080" algn="ctr">
              <a:lnSpc>
                <a:spcPct val="91800"/>
              </a:lnSpc>
              <a:spcBef>
                <a:spcPts val="300"/>
              </a:spcBef>
            </a:pPr>
            <a:r>
              <a:rPr sz="2000" dirty="0">
                <a:latin typeface="Calibri"/>
                <a:cs typeface="Calibri"/>
              </a:rPr>
              <a:t>3 </a:t>
            </a:r>
            <a:r>
              <a:rPr sz="2000" spc="-5" dirty="0">
                <a:latin typeface="Calibri"/>
                <a:cs typeface="Calibri"/>
              </a:rPr>
              <a:t>or </a:t>
            </a:r>
            <a:r>
              <a:rPr sz="2000" spc="-10" dirty="0">
                <a:latin typeface="Calibri"/>
                <a:cs typeface="Calibri"/>
              </a:rPr>
              <a:t>more </a:t>
            </a:r>
            <a:r>
              <a:rPr sz="2000" spc="-5" dirty="0">
                <a:latin typeface="Calibri"/>
                <a:cs typeface="Calibri"/>
              </a:rPr>
              <a:t>non</a:t>
            </a:r>
            <a:r>
              <a:rPr sz="2000" spc="-70" dirty="0">
                <a:latin typeface="Calibri"/>
                <a:cs typeface="Calibri"/>
              </a:rPr>
              <a:t> </a:t>
            </a:r>
            <a:r>
              <a:rPr sz="2000" dirty="0">
                <a:latin typeface="Calibri"/>
                <a:cs typeface="Calibri"/>
              </a:rPr>
              <a:t>-  </a:t>
            </a:r>
            <a:r>
              <a:rPr sz="2000" spc="-15" dirty="0">
                <a:latin typeface="Calibri"/>
                <a:cs typeface="Calibri"/>
              </a:rPr>
              <a:t>executive  directors</a:t>
            </a:r>
            <a:endParaRPr sz="2000">
              <a:latin typeface="Calibri"/>
              <a:cs typeface="Calibri"/>
            </a:endParaRPr>
          </a:p>
        </p:txBody>
      </p:sp>
      <p:sp>
        <p:nvSpPr>
          <p:cNvPr id="10" name="object 10"/>
          <p:cNvSpPr/>
          <p:nvPr/>
        </p:nvSpPr>
        <p:spPr>
          <a:xfrm>
            <a:off x="3442715" y="2270760"/>
            <a:ext cx="1822704" cy="1098803"/>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3462273" y="2344623"/>
            <a:ext cx="1786255" cy="890905"/>
          </a:xfrm>
          <a:prstGeom prst="rect">
            <a:avLst/>
          </a:prstGeom>
        </p:spPr>
        <p:txBody>
          <a:bodyPr vert="horz" wrap="square" lIns="0" tIns="38100" rIns="0" bIns="0" rtlCol="0">
            <a:spAutoFit/>
          </a:bodyPr>
          <a:lstStyle/>
          <a:p>
            <a:pPr marL="12700" marR="5080" indent="-635" algn="ctr">
              <a:lnSpc>
                <a:spcPct val="91800"/>
              </a:lnSpc>
              <a:spcBef>
                <a:spcPts val="300"/>
              </a:spcBef>
            </a:pPr>
            <a:r>
              <a:rPr sz="2000" dirty="0">
                <a:latin typeface="Calibri"/>
                <a:cs typeface="Calibri"/>
              </a:rPr>
              <a:t>Independent  </a:t>
            </a:r>
            <a:r>
              <a:rPr sz="2000" spc="-15" dirty="0">
                <a:latin typeface="Calibri"/>
                <a:cs typeface="Calibri"/>
              </a:rPr>
              <a:t>directors </a:t>
            </a:r>
            <a:r>
              <a:rPr sz="2000" spc="-5" dirty="0">
                <a:latin typeface="Calibri"/>
                <a:cs typeface="Calibri"/>
              </a:rPr>
              <a:t>not</a:t>
            </a:r>
            <a:r>
              <a:rPr sz="2000" spc="-40" dirty="0">
                <a:latin typeface="Calibri"/>
                <a:cs typeface="Calibri"/>
              </a:rPr>
              <a:t> </a:t>
            </a:r>
            <a:r>
              <a:rPr sz="2000" spc="-5" dirty="0">
                <a:latin typeface="Calibri"/>
                <a:cs typeface="Calibri"/>
              </a:rPr>
              <a:t>less  </a:t>
            </a:r>
            <a:r>
              <a:rPr sz="2000" dirty="0">
                <a:latin typeface="Calibri"/>
                <a:cs typeface="Calibri"/>
              </a:rPr>
              <a:t>than </a:t>
            </a:r>
            <a:r>
              <a:rPr sz="2000" spc="-5" dirty="0">
                <a:latin typeface="Calibri"/>
                <a:cs typeface="Calibri"/>
              </a:rPr>
              <a:t>one</a:t>
            </a:r>
            <a:r>
              <a:rPr sz="2000" spc="-50" dirty="0">
                <a:latin typeface="Calibri"/>
                <a:cs typeface="Calibri"/>
              </a:rPr>
              <a:t> </a:t>
            </a:r>
            <a:r>
              <a:rPr sz="2000" dirty="0">
                <a:latin typeface="Calibri"/>
                <a:cs typeface="Calibri"/>
              </a:rPr>
              <a:t>half</a:t>
            </a:r>
            <a:endParaRPr sz="2000">
              <a:latin typeface="Calibri"/>
              <a:cs typeface="Calibri"/>
            </a:endParaRPr>
          </a:p>
        </p:txBody>
      </p:sp>
      <p:sp>
        <p:nvSpPr>
          <p:cNvPr id="12" name="object 12"/>
          <p:cNvSpPr/>
          <p:nvPr/>
        </p:nvSpPr>
        <p:spPr>
          <a:xfrm>
            <a:off x="5625084" y="2270760"/>
            <a:ext cx="2200656" cy="1167384"/>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5720841" y="2379726"/>
            <a:ext cx="2010410" cy="890269"/>
          </a:xfrm>
          <a:prstGeom prst="rect">
            <a:avLst/>
          </a:prstGeom>
        </p:spPr>
        <p:txBody>
          <a:bodyPr vert="horz" wrap="square" lIns="0" tIns="38100" rIns="0" bIns="0" rtlCol="0">
            <a:spAutoFit/>
          </a:bodyPr>
          <a:lstStyle/>
          <a:p>
            <a:pPr marL="12700" marR="5080" indent="-635" algn="ctr">
              <a:lnSpc>
                <a:spcPct val="91700"/>
              </a:lnSpc>
              <a:spcBef>
                <a:spcPts val="300"/>
              </a:spcBef>
            </a:pPr>
            <a:r>
              <a:rPr sz="2000" spc="-5" dirty="0">
                <a:latin typeface="Calibri"/>
                <a:cs typeface="Calibri"/>
              </a:rPr>
              <a:t>The chairperson of  </a:t>
            </a:r>
            <a:r>
              <a:rPr sz="2000" dirty="0">
                <a:latin typeface="Calibri"/>
                <a:cs typeface="Calibri"/>
              </a:rPr>
              <a:t>the </a:t>
            </a:r>
            <a:r>
              <a:rPr sz="2000" spc="-5" dirty="0">
                <a:latin typeface="Calibri"/>
                <a:cs typeface="Calibri"/>
              </a:rPr>
              <a:t>Co. not </a:t>
            </a:r>
            <a:r>
              <a:rPr sz="2000" spc="-15" dirty="0">
                <a:latin typeface="Calibri"/>
                <a:cs typeface="Calibri"/>
              </a:rPr>
              <a:t>to </a:t>
            </a:r>
            <a:r>
              <a:rPr sz="2000" dirty="0">
                <a:latin typeface="Calibri"/>
                <a:cs typeface="Calibri"/>
              </a:rPr>
              <a:t>be  </a:t>
            </a:r>
            <a:r>
              <a:rPr sz="2000" spc="-5" dirty="0">
                <a:latin typeface="Calibri"/>
                <a:cs typeface="Calibri"/>
              </a:rPr>
              <a:t>chairperson </a:t>
            </a:r>
            <a:r>
              <a:rPr sz="2000" dirty="0">
                <a:latin typeface="Calibri"/>
                <a:cs typeface="Calibri"/>
              </a:rPr>
              <a:t>of</a:t>
            </a:r>
            <a:r>
              <a:rPr sz="2000" spc="-100" dirty="0">
                <a:latin typeface="Calibri"/>
                <a:cs typeface="Calibri"/>
              </a:rPr>
              <a:t> </a:t>
            </a:r>
            <a:r>
              <a:rPr sz="2000" dirty="0">
                <a:latin typeface="Calibri"/>
                <a:cs typeface="Calibri"/>
              </a:rPr>
              <a:t>NRC</a:t>
            </a:r>
            <a:endParaRPr sz="2000">
              <a:latin typeface="Calibri"/>
              <a:cs typeface="Calibri"/>
            </a:endParaRPr>
          </a:p>
        </p:txBody>
      </p:sp>
      <p:sp>
        <p:nvSpPr>
          <p:cNvPr id="14" name="object 14"/>
          <p:cNvSpPr txBox="1"/>
          <p:nvPr/>
        </p:nvSpPr>
        <p:spPr>
          <a:xfrm>
            <a:off x="413410" y="3271513"/>
            <a:ext cx="8100695" cy="3229610"/>
          </a:xfrm>
          <a:prstGeom prst="rect">
            <a:avLst/>
          </a:prstGeom>
        </p:spPr>
        <p:txBody>
          <a:bodyPr vert="horz" wrap="square" lIns="0" tIns="328295" rIns="0" bIns="0" rtlCol="0">
            <a:spAutoFit/>
          </a:bodyPr>
          <a:lstStyle/>
          <a:p>
            <a:pPr marL="804545" indent="-792480">
              <a:lnSpc>
                <a:spcPct val="100000"/>
              </a:lnSpc>
              <a:spcBef>
                <a:spcPts val="2585"/>
              </a:spcBef>
              <a:buAutoNum type="romanLcParenR" startAt="3"/>
              <a:tabLst>
                <a:tab pos="805180" algn="l"/>
                <a:tab pos="6424295" algn="l"/>
              </a:tabLst>
            </a:pPr>
            <a:r>
              <a:rPr sz="4900" b="1" spc="-5" dirty="0">
                <a:latin typeface="Calibri"/>
                <a:cs typeface="Calibri"/>
              </a:rPr>
              <a:t>Functions of</a:t>
            </a:r>
            <a:r>
              <a:rPr sz="4900" b="1" spc="40" dirty="0">
                <a:latin typeface="Calibri"/>
                <a:cs typeface="Calibri"/>
              </a:rPr>
              <a:t> </a:t>
            </a:r>
            <a:r>
              <a:rPr sz="4900" b="1" spc="-10" dirty="0">
                <a:latin typeface="Calibri"/>
                <a:cs typeface="Calibri"/>
              </a:rPr>
              <a:t>NRC</a:t>
            </a:r>
            <a:r>
              <a:rPr sz="4900" b="1" spc="10" dirty="0">
                <a:latin typeface="Calibri"/>
                <a:cs typeface="Calibri"/>
              </a:rPr>
              <a:t> </a:t>
            </a:r>
            <a:r>
              <a:rPr sz="4900" b="1" spc="-40" dirty="0">
                <a:latin typeface="Calibri"/>
                <a:cs typeface="Calibri"/>
              </a:rPr>
              <a:t>(s/s	</a:t>
            </a:r>
            <a:r>
              <a:rPr sz="4900" b="1" spc="-5" dirty="0">
                <a:latin typeface="Calibri"/>
                <a:cs typeface="Calibri"/>
              </a:rPr>
              <a:t>3)</a:t>
            </a:r>
            <a:endParaRPr sz="4900">
              <a:latin typeface="Calibri"/>
              <a:cs typeface="Calibri"/>
            </a:endParaRPr>
          </a:p>
          <a:p>
            <a:pPr marL="477520" lvl="1" indent="-343535">
              <a:lnSpc>
                <a:spcPct val="100000"/>
              </a:lnSpc>
              <a:spcBef>
                <a:spcPts val="1019"/>
              </a:spcBef>
              <a:buFont typeface="Arial"/>
              <a:buChar char="•"/>
              <a:tabLst>
                <a:tab pos="477520" algn="l"/>
                <a:tab pos="478155" algn="l"/>
              </a:tabLst>
            </a:pPr>
            <a:r>
              <a:rPr sz="2000" dirty="0">
                <a:latin typeface="Calibri"/>
                <a:cs typeface="Calibri"/>
              </a:rPr>
              <a:t>Identify </a:t>
            </a:r>
            <a:r>
              <a:rPr sz="2000" spc="-10" dirty="0">
                <a:latin typeface="Calibri"/>
                <a:cs typeface="Calibri"/>
              </a:rPr>
              <a:t>persons </a:t>
            </a:r>
            <a:r>
              <a:rPr sz="2000" spc="-15" dirty="0">
                <a:latin typeface="Calibri"/>
                <a:cs typeface="Calibri"/>
              </a:rPr>
              <a:t>to </a:t>
            </a:r>
            <a:r>
              <a:rPr sz="2000" spc="-5" dirty="0">
                <a:latin typeface="Calibri"/>
                <a:cs typeface="Calibri"/>
              </a:rPr>
              <a:t>be appointed </a:t>
            </a:r>
            <a:r>
              <a:rPr sz="2000" dirty="0">
                <a:latin typeface="Calibri"/>
                <a:cs typeface="Calibri"/>
              </a:rPr>
              <a:t>as </a:t>
            </a:r>
            <a:r>
              <a:rPr sz="2000" spc="-15" dirty="0">
                <a:latin typeface="Calibri"/>
                <a:cs typeface="Calibri"/>
              </a:rPr>
              <a:t>directors </a:t>
            </a:r>
            <a:r>
              <a:rPr sz="2000" dirty="0">
                <a:latin typeface="Calibri"/>
                <a:cs typeface="Calibri"/>
              </a:rPr>
              <a:t>in </a:t>
            </a:r>
            <a:r>
              <a:rPr sz="2000" spc="-5" dirty="0">
                <a:latin typeface="Calibri"/>
                <a:cs typeface="Calibri"/>
              </a:rPr>
              <a:t>senior</a:t>
            </a:r>
            <a:r>
              <a:rPr sz="2000" spc="25" dirty="0">
                <a:latin typeface="Calibri"/>
                <a:cs typeface="Calibri"/>
              </a:rPr>
              <a:t> </a:t>
            </a:r>
            <a:r>
              <a:rPr sz="2000" spc="-5" dirty="0">
                <a:latin typeface="Calibri"/>
                <a:cs typeface="Calibri"/>
              </a:rPr>
              <a:t>management</a:t>
            </a:r>
            <a:endParaRPr sz="2000">
              <a:latin typeface="Calibri"/>
              <a:cs typeface="Calibri"/>
            </a:endParaRPr>
          </a:p>
          <a:p>
            <a:pPr marL="477520" lvl="1" indent="-343535">
              <a:lnSpc>
                <a:spcPct val="100000"/>
              </a:lnSpc>
              <a:buFont typeface="Arial"/>
              <a:buChar char="•"/>
              <a:tabLst>
                <a:tab pos="477520" algn="l"/>
                <a:tab pos="478155" algn="l"/>
              </a:tabLst>
            </a:pPr>
            <a:r>
              <a:rPr sz="2000" dirty="0">
                <a:latin typeface="Calibri"/>
                <a:cs typeface="Calibri"/>
              </a:rPr>
              <a:t>Identify </a:t>
            </a:r>
            <a:r>
              <a:rPr sz="2000" spc="-5" dirty="0">
                <a:latin typeface="Calibri"/>
                <a:cs typeface="Calibri"/>
              </a:rPr>
              <a:t>persons </a:t>
            </a:r>
            <a:r>
              <a:rPr sz="2000" spc="-10" dirty="0">
                <a:latin typeface="Calibri"/>
                <a:cs typeface="Calibri"/>
              </a:rPr>
              <a:t>to </a:t>
            </a:r>
            <a:r>
              <a:rPr sz="2000" dirty="0">
                <a:latin typeface="Calibri"/>
                <a:cs typeface="Calibri"/>
              </a:rPr>
              <a:t>be </a:t>
            </a:r>
            <a:r>
              <a:rPr sz="2000" spc="-10" dirty="0">
                <a:latin typeface="Calibri"/>
                <a:cs typeface="Calibri"/>
              </a:rPr>
              <a:t>removed from directorship </a:t>
            </a:r>
            <a:r>
              <a:rPr sz="2000" dirty="0">
                <a:latin typeface="Calibri"/>
                <a:cs typeface="Calibri"/>
              </a:rPr>
              <a:t>in </a:t>
            </a:r>
            <a:r>
              <a:rPr sz="2000" spc="-5" dirty="0">
                <a:latin typeface="Calibri"/>
                <a:cs typeface="Calibri"/>
              </a:rPr>
              <a:t>senior</a:t>
            </a:r>
            <a:r>
              <a:rPr sz="2000" spc="30" dirty="0">
                <a:latin typeface="Calibri"/>
                <a:cs typeface="Calibri"/>
              </a:rPr>
              <a:t> </a:t>
            </a:r>
            <a:r>
              <a:rPr sz="2000" dirty="0">
                <a:latin typeface="Calibri"/>
                <a:cs typeface="Calibri"/>
              </a:rPr>
              <a:t>management</a:t>
            </a:r>
            <a:endParaRPr sz="2000">
              <a:latin typeface="Calibri"/>
              <a:cs typeface="Calibri"/>
            </a:endParaRPr>
          </a:p>
          <a:p>
            <a:pPr marL="477520" lvl="1" indent="-343535">
              <a:lnSpc>
                <a:spcPct val="100000"/>
              </a:lnSpc>
              <a:buFont typeface="Arial"/>
              <a:buChar char="•"/>
              <a:tabLst>
                <a:tab pos="477520" algn="l"/>
                <a:tab pos="478155" algn="l"/>
              </a:tabLst>
            </a:pPr>
            <a:r>
              <a:rPr sz="2000" dirty="0">
                <a:latin typeface="Calibri"/>
                <a:cs typeface="Calibri"/>
              </a:rPr>
              <a:t>Carry out </a:t>
            </a:r>
            <a:r>
              <a:rPr sz="2000" spc="-5" dirty="0">
                <a:latin typeface="Calibri"/>
                <a:cs typeface="Calibri"/>
              </a:rPr>
              <a:t>evaluation of performance of </a:t>
            </a:r>
            <a:r>
              <a:rPr sz="2000" spc="-10" dirty="0">
                <a:latin typeface="Calibri"/>
                <a:cs typeface="Calibri"/>
              </a:rPr>
              <a:t>every</a:t>
            </a:r>
            <a:r>
              <a:rPr sz="2000" spc="-15" dirty="0">
                <a:latin typeface="Calibri"/>
                <a:cs typeface="Calibri"/>
              </a:rPr>
              <a:t> </a:t>
            </a:r>
            <a:r>
              <a:rPr sz="2000" spc="-5" dirty="0">
                <a:latin typeface="Calibri"/>
                <a:cs typeface="Calibri"/>
              </a:rPr>
              <a:t>director</a:t>
            </a:r>
            <a:endParaRPr sz="2000">
              <a:latin typeface="Calibri"/>
              <a:cs typeface="Calibri"/>
            </a:endParaRPr>
          </a:p>
          <a:p>
            <a:pPr marL="477520" lvl="1" indent="-343535">
              <a:lnSpc>
                <a:spcPts val="2160"/>
              </a:lnSpc>
              <a:buFont typeface="Arial"/>
              <a:buChar char="•"/>
              <a:tabLst>
                <a:tab pos="477520" algn="l"/>
                <a:tab pos="478155" algn="l"/>
              </a:tabLst>
            </a:pPr>
            <a:r>
              <a:rPr sz="2000" spc="-10" dirty="0">
                <a:latin typeface="Calibri"/>
                <a:cs typeface="Calibri"/>
              </a:rPr>
              <a:t>Formulate </a:t>
            </a:r>
            <a:r>
              <a:rPr sz="2000" dirty="0">
                <a:latin typeface="Calibri"/>
                <a:cs typeface="Calibri"/>
              </a:rPr>
              <a:t>the </a:t>
            </a:r>
            <a:r>
              <a:rPr sz="2000" spc="-5" dirty="0">
                <a:latin typeface="Calibri"/>
                <a:cs typeface="Calibri"/>
              </a:rPr>
              <a:t>criteria </a:t>
            </a:r>
            <a:r>
              <a:rPr sz="2000" spc="-15" dirty="0">
                <a:latin typeface="Calibri"/>
                <a:cs typeface="Calibri"/>
              </a:rPr>
              <a:t>for </a:t>
            </a:r>
            <a:r>
              <a:rPr sz="2000" spc="-5" dirty="0">
                <a:latin typeface="Calibri"/>
                <a:cs typeface="Calibri"/>
              </a:rPr>
              <a:t>determining qualifications, </a:t>
            </a:r>
            <a:r>
              <a:rPr sz="2000" spc="-10" dirty="0">
                <a:latin typeface="Calibri"/>
                <a:cs typeface="Calibri"/>
              </a:rPr>
              <a:t>positive </a:t>
            </a:r>
            <a:r>
              <a:rPr sz="2000" spc="-5" dirty="0">
                <a:latin typeface="Calibri"/>
                <a:cs typeface="Calibri"/>
              </a:rPr>
              <a:t>attributes</a:t>
            </a:r>
            <a:r>
              <a:rPr sz="2000" spc="195" dirty="0">
                <a:latin typeface="Calibri"/>
                <a:cs typeface="Calibri"/>
              </a:rPr>
              <a:t> </a:t>
            </a:r>
            <a:r>
              <a:rPr sz="2000" dirty="0">
                <a:latin typeface="Calibri"/>
                <a:cs typeface="Calibri"/>
              </a:rPr>
              <a:t>&amp;</a:t>
            </a:r>
            <a:endParaRPr sz="2000">
              <a:latin typeface="Calibri"/>
              <a:cs typeface="Calibri"/>
            </a:endParaRPr>
          </a:p>
          <a:p>
            <a:pPr marL="477520">
              <a:lnSpc>
                <a:spcPts val="2160"/>
              </a:lnSpc>
            </a:pPr>
            <a:r>
              <a:rPr sz="2000" dirty="0">
                <a:latin typeface="Calibri"/>
                <a:cs typeface="Calibri"/>
              </a:rPr>
              <a:t>independence of</a:t>
            </a:r>
            <a:r>
              <a:rPr sz="2000" spc="-30" dirty="0">
                <a:latin typeface="Calibri"/>
                <a:cs typeface="Calibri"/>
              </a:rPr>
              <a:t> </a:t>
            </a:r>
            <a:r>
              <a:rPr sz="2000" spc="-10" dirty="0">
                <a:latin typeface="Calibri"/>
                <a:cs typeface="Calibri"/>
              </a:rPr>
              <a:t>directors</a:t>
            </a:r>
            <a:endParaRPr sz="2000">
              <a:latin typeface="Calibri"/>
              <a:cs typeface="Calibri"/>
            </a:endParaRPr>
          </a:p>
          <a:p>
            <a:pPr marL="477520" marR="306705" lvl="1" indent="-342900">
              <a:lnSpc>
                <a:spcPts val="1920"/>
              </a:lnSpc>
              <a:spcBef>
                <a:spcPts val="465"/>
              </a:spcBef>
              <a:buFont typeface="Arial"/>
              <a:buChar char="•"/>
              <a:tabLst>
                <a:tab pos="477520" algn="l"/>
                <a:tab pos="478155" algn="l"/>
              </a:tabLst>
            </a:pPr>
            <a:r>
              <a:rPr sz="2000" spc="-5" dirty="0">
                <a:latin typeface="Calibri"/>
                <a:cs typeface="Calibri"/>
              </a:rPr>
              <a:t>Recommend </a:t>
            </a:r>
            <a:r>
              <a:rPr sz="2000" spc="-10" dirty="0">
                <a:latin typeface="Calibri"/>
                <a:cs typeface="Calibri"/>
              </a:rPr>
              <a:t>to </a:t>
            </a:r>
            <a:r>
              <a:rPr sz="2000" dirty="0">
                <a:latin typeface="Calibri"/>
                <a:cs typeface="Calibri"/>
              </a:rPr>
              <a:t>the </a:t>
            </a:r>
            <a:r>
              <a:rPr sz="2000" spc="-5" dirty="0">
                <a:latin typeface="Calibri"/>
                <a:cs typeface="Calibri"/>
              </a:rPr>
              <a:t>Board </a:t>
            </a:r>
            <a:r>
              <a:rPr sz="2000" dirty="0">
                <a:latin typeface="Calibri"/>
                <a:cs typeface="Calibri"/>
              </a:rPr>
              <a:t>a </a:t>
            </a:r>
            <a:r>
              <a:rPr sz="2000" spc="-5" dirty="0">
                <a:latin typeface="Calibri"/>
                <a:cs typeface="Calibri"/>
              </a:rPr>
              <a:t>policy </a:t>
            </a:r>
            <a:r>
              <a:rPr sz="2000" spc="-15" dirty="0">
                <a:latin typeface="Calibri"/>
                <a:cs typeface="Calibri"/>
              </a:rPr>
              <a:t>regarding </a:t>
            </a:r>
            <a:r>
              <a:rPr sz="2000" spc="-10" dirty="0">
                <a:latin typeface="Calibri"/>
                <a:cs typeface="Calibri"/>
              </a:rPr>
              <a:t>remuneration </a:t>
            </a:r>
            <a:r>
              <a:rPr sz="2000" spc="-5" dirty="0">
                <a:latin typeface="Calibri"/>
                <a:cs typeface="Calibri"/>
              </a:rPr>
              <a:t>of </a:t>
            </a:r>
            <a:r>
              <a:rPr sz="2000" spc="-15" dirty="0">
                <a:latin typeface="Calibri"/>
                <a:cs typeface="Calibri"/>
              </a:rPr>
              <a:t>directors,  </a:t>
            </a:r>
            <a:r>
              <a:rPr sz="2000" dirty="0">
                <a:latin typeface="Calibri"/>
                <a:cs typeface="Calibri"/>
              </a:rPr>
              <a:t>KMP &amp; </a:t>
            </a:r>
            <a:r>
              <a:rPr sz="2000" spc="-5" dirty="0">
                <a:latin typeface="Calibri"/>
                <a:cs typeface="Calibri"/>
              </a:rPr>
              <a:t>other</a:t>
            </a:r>
            <a:r>
              <a:rPr sz="2000" spc="-15" dirty="0">
                <a:latin typeface="Calibri"/>
                <a:cs typeface="Calibri"/>
              </a:rPr>
              <a:t> </a:t>
            </a:r>
            <a:r>
              <a:rPr sz="2000" spc="-5" dirty="0">
                <a:latin typeface="Calibri"/>
                <a:cs typeface="Calibri"/>
              </a:rPr>
              <a:t>employees</a:t>
            </a:r>
            <a:endParaRPr sz="20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957" y="256159"/>
            <a:ext cx="7644130" cy="1122680"/>
          </a:xfrm>
          <a:prstGeom prst="rect">
            <a:avLst/>
          </a:prstGeom>
        </p:spPr>
        <p:txBody>
          <a:bodyPr vert="horz" wrap="square" lIns="0" tIns="12700" rIns="0" bIns="0" rtlCol="0">
            <a:spAutoFit/>
          </a:bodyPr>
          <a:lstStyle/>
          <a:p>
            <a:pPr marL="2238375" marR="5080" indent="-2226310">
              <a:lnSpc>
                <a:spcPct val="100000"/>
              </a:lnSpc>
              <a:spcBef>
                <a:spcPts val="100"/>
              </a:spcBef>
            </a:pPr>
            <a:r>
              <a:rPr sz="3600" dirty="0"/>
              <a:t>3) </a:t>
            </a:r>
            <a:r>
              <a:rPr sz="3600" spc="-20" dirty="0"/>
              <a:t>Stakeholders </a:t>
            </a:r>
            <a:r>
              <a:rPr sz="3600" spc="-10" dirty="0"/>
              <a:t>Relationship </a:t>
            </a:r>
            <a:r>
              <a:rPr sz="3600" spc="-15" dirty="0"/>
              <a:t>Committee  </a:t>
            </a:r>
            <a:r>
              <a:rPr sz="3600" dirty="0"/>
              <a:t>[Sec</a:t>
            </a:r>
            <a:r>
              <a:rPr sz="3600" spc="-5" dirty="0"/>
              <a:t> 178(5)to(8)]</a:t>
            </a:r>
            <a:endParaRPr sz="3600"/>
          </a:p>
        </p:txBody>
      </p:sp>
      <p:sp>
        <p:nvSpPr>
          <p:cNvPr id="3" name="object 3"/>
          <p:cNvSpPr txBox="1"/>
          <p:nvPr/>
        </p:nvSpPr>
        <p:spPr>
          <a:xfrm>
            <a:off x="535940" y="1577085"/>
            <a:ext cx="7939405" cy="1050290"/>
          </a:xfrm>
          <a:prstGeom prst="rect">
            <a:avLst/>
          </a:prstGeom>
        </p:spPr>
        <p:txBody>
          <a:bodyPr vert="horz" wrap="square" lIns="0" tIns="48895" rIns="0" bIns="0" rtlCol="0">
            <a:spAutoFit/>
          </a:bodyPr>
          <a:lstStyle/>
          <a:p>
            <a:pPr marL="355600" marR="5080" indent="-342900" algn="just">
              <a:lnSpc>
                <a:spcPct val="90100"/>
              </a:lnSpc>
              <a:spcBef>
                <a:spcPts val="385"/>
              </a:spcBef>
              <a:buFont typeface="Arial"/>
              <a:buChar char="•"/>
              <a:tabLst>
                <a:tab pos="355600" algn="l"/>
              </a:tabLst>
            </a:pPr>
            <a:r>
              <a:rPr sz="2400" spc="-5" dirty="0">
                <a:latin typeface="Calibri"/>
                <a:cs typeface="Calibri"/>
              </a:rPr>
              <a:t>Companies </a:t>
            </a:r>
            <a:r>
              <a:rPr sz="2400" spc="-10" dirty="0">
                <a:latin typeface="Calibri"/>
                <a:cs typeface="Calibri"/>
              </a:rPr>
              <a:t>having </a:t>
            </a:r>
            <a:r>
              <a:rPr sz="2400" spc="-5" dirty="0">
                <a:latin typeface="Calibri"/>
                <a:cs typeface="Calibri"/>
              </a:rPr>
              <a:t>no. of </a:t>
            </a:r>
            <a:r>
              <a:rPr sz="2400" spc="-10" dirty="0">
                <a:latin typeface="Calibri"/>
                <a:cs typeface="Calibri"/>
              </a:rPr>
              <a:t>shareholders, </a:t>
            </a:r>
            <a:r>
              <a:rPr sz="2400" spc="-15" dirty="0">
                <a:latin typeface="Calibri"/>
                <a:cs typeface="Calibri"/>
              </a:rPr>
              <a:t>debentures-holders </a:t>
            </a:r>
            <a:r>
              <a:rPr sz="2400" dirty="0">
                <a:latin typeface="Calibri"/>
                <a:cs typeface="Calibri"/>
              </a:rPr>
              <a:t>&amp;  </a:t>
            </a:r>
            <a:r>
              <a:rPr sz="2400" spc="-15" dirty="0">
                <a:latin typeface="Calibri"/>
                <a:cs typeface="Calibri"/>
              </a:rPr>
              <a:t>any </a:t>
            </a:r>
            <a:r>
              <a:rPr sz="2400" spc="-5" dirty="0">
                <a:latin typeface="Calibri"/>
                <a:cs typeface="Calibri"/>
              </a:rPr>
              <a:t>other security </a:t>
            </a:r>
            <a:r>
              <a:rPr sz="2400" spc="-10" dirty="0">
                <a:latin typeface="Calibri"/>
                <a:cs typeface="Calibri"/>
              </a:rPr>
              <a:t>holders </a:t>
            </a:r>
            <a:r>
              <a:rPr sz="2400" b="1" spc="-10" dirty="0">
                <a:latin typeface="Calibri"/>
                <a:cs typeface="Calibri"/>
              </a:rPr>
              <a:t>more </a:t>
            </a:r>
            <a:r>
              <a:rPr sz="2400" b="1" spc="-5" dirty="0">
                <a:latin typeface="Calibri"/>
                <a:cs typeface="Calibri"/>
              </a:rPr>
              <a:t>than 1,000 </a:t>
            </a:r>
            <a:r>
              <a:rPr sz="2400" spc="-10" dirty="0">
                <a:latin typeface="Calibri"/>
                <a:cs typeface="Calibri"/>
              </a:rPr>
              <a:t>required </a:t>
            </a:r>
            <a:r>
              <a:rPr sz="2400" spc="-15" dirty="0">
                <a:latin typeface="Calibri"/>
                <a:cs typeface="Calibri"/>
              </a:rPr>
              <a:t>to </a:t>
            </a:r>
            <a:r>
              <a:rPr sz="2400" spc="-20" dirty="0">
                <a:latin typeface="Calibri"/>
                <a:cs typeface="Calibri"/>
              </a:rPr>
              <a:t>have  </a:t>
            </a:r>
            <a:r>
              <a:rPr sz="2400" spc="-15" dirty="0">
                <a:latin typeface="Calibri"/>
                <a:cs typeface="Calibri"/>
              </a:rPr>
              <a:t>stakeholder </a:t>
            </a:r>
            <a:r>
              <a:rPr sz="2400" spc="-5" dirty="0">
                <a:latin typeface="Calibri"/>
                <a:cs typeface="Calibri"/>
              </a:rPr>
              <a:t>relationship </a:t>
            </a:r>
            <a:r>
              <a:rPr sz="2400" spc="-10" dirty="0">
                <a:latin typeface="Calibri"/>
                <a:cs typeface="Calibri"/>
              </a:rPr>
              <a:t>committee</a:t>
            </a:r>
            <a:r>
              <a:rPr sz="2400" spc="-20" dirty="0">
                <a:latin typeface="Calibri"/>
                <a:cs typeface="Calibri"/>
              </a:rPr>
              <a:t> </a:t>
            </a:r>
            <a:r>
              <a:rPr sz="2400" dirty="0">
                <a:latin typeface="Calibri"/>
                <a:cs typeface="Calibri"/>
              </a:rPr>
              <a:t>.</a:t>
            </a:r>
            <a:endParaRPr sz="2400">
              <a:latin typeface="Calibri"/>
              <a:cs typeface="Calibri"/>
            </a:endParaRPr>
          </a:p>
        </p:txBody>
      </p:sp>
      <p:sp>
        <p:nvSpPr>
          <p:cNvPr id="4" name="object 4"/>
          <p:cNvSpPr txBox="1"/>
          <p:nvPr/>
        </p:nvSpPr>
        <p:spPr>
          <a:xfrm>
            <a:off x="1313814" y="2791790"/>
            <a:ext cx="6431915" cy="574675"/>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Calibri"/>
                <a:cs typeface="Calibri"/>
              </a:rPr>
              <a:t>Main </a:t>
            </a:r>
            <a:r>
              <a:rPr sz="3600" b="1" spc="-10" dirty="0">
                <a:latin typeface="Calibri"/>
                <a:cs typeface="Calibri"/>
              </a:rPr>
              <a:t>Provisions </a:t>
            </a:r>
            <a:r>
              <a:rPr sz="3600" b="1" spc="-5" dirty="0">
                <a:latin typeface="Calibri"/>
                <a:cs typeface="Calibri"/>
              </a:rPr>
              <a:t>pertaining </a:t>
            </a:r>
            <a:r>
              <a:rPr sz="3600" b="1" spc="-20" dirty="0">
                <a:latin typeface="Calibri"/>
                <a:cs typeface="Calibri"/>
              </a:rPr>
              <a:t>to</a:t>
            </a:r>
            <a:r>
              <a:rPr sz="3600" b="1" spc="-15" dirty="0">
                <a:latin typeface="Calibri"/>
                <a:cs typeface="Calibri"/>
              </a:rPr>
              <a:t> </a:t>
            </a:r>
            <a:r>
              <a:rPr sz="3600" b="1" spc="-10" dirty="0">
                <a:latin typeface="Calibri"/>
                <a:cs typeface="Calibri"/>
              </a:rPr>
              <a:t>SRC</a:t>
            </a:r>
            <a:endParaRPr sz="3600">
              <a:latin typeface="Calibri"/>
              <a:cs typeface="Calibri"/>
            </a:endParaRPr>
          </a:p>
        </p:txBody>
      </p:sp>
      <p:sp>
        <p:nvSpPr>
          <p:cNvPr id="5" name="object 5"/>
          <p:cNvSpPr/>
          <p:nvPr/>
        </p:nvSpPr>
        <p:spPr>
          <a:xfrm>
            <a:off x="4575809" y="4652009"/>
            <a:ext cx="1494790" cy="541655"/>
          </a:xfrm>
          <a:custGeom>
            <a:avLst/>
            <a:gdLst/>
            <a:ahLst/>
            <a:cxnLst/>
            <a:rect l="l" t="t" r="r" b="b"/>
            <a:pathLst>
              <a:path w="1494789" h="541654">
                <a:moveTo>
                  <a:pt x="0" y="0"/>
                </a:moveTo>
                <a:lnTo>
                  <a:pt x="0" y="368934"/>
                </a:lnTo>
                <a:lnTo>
                  <a:pt x="1494536" y="368934"/>
                </a:lnTo>
                <a:lnTo>
                  <a:pt x="1494536" y="541273"/>
                </a:lnTo>
              </a:path>
            </a:pathLst>
          </a:custGeom>
          <a:ln w="25908">
            <a:solidFill>
              <a:srgbClr val="F79546"/>
            </a:solidFill>
          </a:ln>
        </p:spPr>
        <p:txBody>
          <a:bodyPr wrap="square" lIns="0" tIns="0" rIns="0" bIns="0" rtlCol="0"/>
          <a:lstStyle/>
          <a:p>
            <a:endParaRPr/>
          </a:p>
        </p:txBody>
      </p:sp>
      <p:sp>
        <p:nvSpPr>
          <p:cNvPr id="6" name="object 6"/>
          <p:cNvSpPr/>
          <p:nvPr/>
        </p:nvSpPr>
        <p:spPr>
          <a:xfrm>
            <a:off x="3217926" y="4652009"/>
            <a:ext cx="1359535" cy="541655"/>
          </a:xfrm>
          <a:custGeom>
            <a:avLst/>
            <a:gdLst/>
            <a:ahLst/>
            <a:cxnLst/>
            <a:rect l="l" t="t" r="r" b="b"/>
            <a:pathLst>
              <a:path w="1359535" h="541654">
                <a:moveTo>
                  <a:pt x="1359281" y="0"/>
                </a:moveTo>
                <a:lnTo>
                  <a:pt x="1359281" y="368934"/>
                </a:lnTo>
                <a:lnTo>
                  <a:pt x="0" y="368934"/>
                </a:lnTo>
                <a:lnTo>
                  <a:pt x="0" y="541273"/>
                </a:lnTo>
              </a:path>
            </a:pathLst>
          </a:custGeom>
          <a:ln w="25907">
            <a:solidFill>
              <a:srgbClr val="F79546"/>
            </a:solidFill>
          </a:ln>
        </p:spPr>
        <p:txBody>
          <a:bodyPr wrap="square" lIns="0" tIns="0" rIns="0" bIns="0" rtlCol="0"/>
          <a:lstStyle/>
          <a:p>
            <a:endParaRPr/>
          </a:p>
        </p:txBody>
      </p:sp>
      <p:sp>
        <p:nvSpPr>
          <p:cNvPr id="7" name="object 7"/>
          <p:cNvSpPr/>
          <p:nvPr/>
        </p:nvSpPr>
        <p:spPr>
          <a:xfrm>
            <a:off x="3358134" y="3470909"/>
            <a:ext cx="2437130" cy="1181100"/>
          </a:xfrm>
          <a:custGeom>
            <a:avLst/>
            <a:gdLst/>
            <a:ahLst/>
            <a:cxnLst/>
            <a:rect l="l" t="t" r="r" b="b"/>
            <a:pathLst>
              <a:path w="2437129" h="1181100">
                <a:moveTo>
                  <a:pt x="2318766" y="0"/>
                </a:moveTo>
                <a:lnTo>
                  <a:pt x="118110" y="0"/>
                </a:lnTo>
                <a:lnTo>
                  <a:pt x="72116" y="9274"/>
                </a:lnTo>
                <a:lnTo>
                  <a:pt x="34575" y="34575"/>
                </a:lnTo>
                <a:lnTo>
                  <a:pt x="9274" y="72116"/>
                </a:lnTo>
                <a:lnTo>
                  <a:pt x="0" y="118110"/>
                </a:lnTo>
                <a:lnTo>
                  <a:pt x="0" y="1062989"/>
                </a:lnTo>
                <a:lnTo>
                  <a:pt x="9274" y="1108983"/>
                </a:lnTo>
                <a:lnTo>
                  <a:pt x="34575" y="1146524"/>
                </a:lnTo>
                <a:lnTo>
                  <a:pt x="72116" y="1171825"/>
                </a:lnTo>
                <a:lnTo>
                  <a:pt x="118110" y="1181100"/>
                </a:lnTo>
                <a:lnTo>
                  <a:pt x="2318766" y="1181100"/>
                </a:lnTo>
                <a:lnTo>
                  <a:pt x="2364759" y="1171825"/>
                </a:lnTo>
                <a:lnTo>
                  <a:pt x="2402300" y="1146524"/>
                </a:lnTo>
                <a:lnTo>
                  <a:pt x="2427601" y="1108983"/>
                </a:lnTo>
                <a:lnTo>
                  <a:pt x="2436876" y="1062989"/>
                </a:lnTo>
                <a:lnTo>
                  <a:pt x="2436876" y="118110"/>
                </a:lnTo>
                <a:lnTo>
                  <a:pt x="2427601" y="72116"/>
                </a:lnTo>
                <a:lnTo>
                  <a:pt x="2402300" y="34575"/>
                </a:lnTo>
                <a:lnTo>
                  <a:pt x="2364759" y="9274"/>
                </a:lnTo>
                <a:lnTo>
                  <a:pt x="2318766" y="0"/>
                </a:lnTo>
                <a:close/>
              </a:path>
            </a:pathLst>
          </a:custGeom>
          <a:solidFill>
            <a:srgbClr val="F79546"/>
          </a:solidFill>
        </p:spPr>
        <p:txBody>
          <a:bodyPr wrap="square" lIns="0" tIns="0" rIns="0" bIns="0" rtlCol="0"/>
          <a:lstStyle/>
          <a:p>
            <a:endParaRPr/>
          </a:p>
        </p:txBody>
      </p:sp>
      <p:sp>
        <p:nvSpPr>
          <p:cNvPr id="8" name="object 8"/>
          <p:cNvSpPr/>
          <p:nvPr/>
        </p:nvSpPr>
        <p:spPr>
          <a:xfrm>
            <a:off x="3358134" y="3470909"/>
            <a:ext cx="2437130" cy="1181100"/>
          </a:xfrm>
          <a:custGeom>
            <a:avLst/>
            <a:gdLst/>
            <a:ahLst/>
            <a:cxnLst/>
            <a:rect l="l" t="t" r="r" b="b"/>
            <a:pathLst>
              <a:path w="2437129" h="1181100">
                <a:moveTo>
                  <a:pt x="0" y="118110"/>
                </a:moveTo>
                <a:lnTo>
                  <a:pt x="9274" y="72116"/>
                </a:lnTo>
                <a:lnTo>
                  <a:pt x="34575" y="34575"/>
                </a:lnTo>
                <a:lnTo>
                  <a:pt x="72116" y="9274"/>
                </a:lnTo>
                <a:lnTo>
                  <a:pt x="118110" y="0"/>
                </a:lnTo>
                <a:lnTo>
                  <a:pt x="2318766" y="0"/>
                </a:lnTo>
                <a:lnTo>
                  <a:pt x="2364759" y="9274"/>
                </a:lnTo>
                <a:lnTo>
                  <a:pt x="2402300" y="34575"/>
                </a:lnTo>
                <a:lnTo>
                  <a:pt x="2427601" y="72116"/>
                </a:lnTo>
                <a:lnTo>
                  <a:pt x="2436876" y="118110"/>
                </a:lnTo>
                <a:lnTo>
                  <a:pt x="2436876" y="1062989"/>
                </a:lnTo>
                <a:lnTo>
                  <a:pt x="2427601" y="1108983"/>
                </a:lnTo>
                <a:lnTo>
                  <a:pt x="2402300" y="1146524"/>
                </a:lnTo>
                <a:lnTo>
                  <a:pt x="2364759" y="1171825"/>
                </a:lnTo>
                <a:lnTo>
                  <a:pt x="2318766" y="1181100"/>
                </a:lnTo>
                <a:lnTo>
                  <a:pt x="118110" y="1181100"/>
                </a:lnTo>
                <a:lnTo>
                  <a:pt x="72116" y="1171825"/>
                </a:lnTo>
                <a:lnTo>
                  <a:pt x="34575" y="1146524"/>
                </a:lnTo>
                <a:lnTo>
                  <a:pt x="9274" y="1108983"/>
                </a:lnTo>
                <a:lnTo>
                  <a:pt x="0" y="1062989"/>
                </a:lnTo>
                <a:lnTo>
                  <a:pt x="0" y="118110"/>
                </a:lnTo>
                <a:close/>
              </a:path>
            </a:pathLst>
          </a:custGeom>
          <a:ln w="25908">
            <a:solidFill>
              <a:srgbClr val="FFFFFF"/>
            </a:solidFill>
          </a:ln>
        </p:spPr>
        <p:txBody>
          <a:bodyPr wrap="square" lIns="0" tIns="0" rIns="0" bIns="0" rtlCol="0"/>
          <a:lstStyle/>
          <a:p>
            <a:endParaRPr/>
          </a:p>
        </p:txBody>
      </p:sp>
      <p:sp>
        <p:nvSpPr>
          <p:cNvPr id="9" name="object 9"/>
          <p:cNvSpPr/>
          <p:nvPr/>
        </p:nvSpPr>
        <p:spPr>
          <a:xfrm>
            <a:off x="3565397" y="3667505"/>
            <a:ext cx="2437130" cy="1181100"/>
          </a:xfrm>
          <a:custGeom>
            <a:avLst/>
            <a:gdLst/>
            <a:ahLst/>
            <a:cxnLst/>
            <a:rect l="l" t="t" r="r" b="b"/>
            <a:pathLst>
              <a:path w="2437129" h="1181100">
                <a:moveTo>
                  <a:pt x="2318766" y="0"/>
                </a:moveTo>
                <a:lnTo>
                  <a:pt x="118110" y="0"/>
                </a:lnTo>
                <a:lnTo>
                  <a:pt x="72116" y="9274"/>
                </a:lnTo>
                <a:lnTo>
                  <a:pt x="34575" y="34575"/>
                </a:lnTo>
                <a:lnTo>
                  <a:pt x="9274" y="72116"/>
                </a:lnTo>
                <a:lnTo>
                  <a:pt x="0" y="118110"/>
                </a:lnTo>
                <a:lnTo>
                  <a:pt x="0" y="1062990"/>
                </a:lnTo>
                <a:lnTo>
                  <a:pt x="9274" y="1108983"/>
                </a:lnTo>
                <a:lnTo>
                  <a:pt x="34575" y="1146524"/>
                </a:lnTo>
                <a:lnTo>
                  <a:pt x="72116" y="1171825"/>
                </a:lnTo>
                <a:lnTo>
                  <a:pt x="118110" y="1181100"/>
                </a:lnTo>
                <a:lnTo>
                  <a:pt x="2318766" y="1181100"/>
                </a:lnTo>
                <a:lnTo>
                  <a:pt x="2364759" y="1171825"/>
                </a:lnTo>
                <a:lnTo>
                  <a:pt x="2402300" y="1146524"/>
                </a:lnTo>
                <a:lnTo>
                  <a:pt x="2427601" y="1108983"/>
                </a:lnTo>
                <a:lnTo>
                  <a:pt x="2436876" y="1062990"/>
                </a:lnTo>
                <a:lnTo>
                  <a:pt x="2436876" y="118110"/>
                </a:lnTo>
                <a:lnTo>
                  <a:pt x="2427601" y="72116"/>
                </a:lnTo>
                <a:lnTo>
                  <a:pt x="2402300" y="34575"/>
                </a:lnTo>
                <a:lnTo>
                  <a:pt x="2364759" y="9274"/>
                </a:lnTo>
                <a:lnTo>
                  <a:pt x="2318766" y="0"/>
                </a:lnTo>
                <a:close/>
              </a:path>
            </a:pathLst>
          </a:custGeom>
          <a:solidFill>
            <a:srgbClr val="E6B8B8">
              <a:alpha val="90194"/>
            </a:srgbClr>
          </a:solidFill>
        </p:spPr>
        <p:txBody>
          <a:bodyPr wrap="square" lIns="0" tIns="0" rIns="0" bIns="0" rtlCol="0"/>
          <a:lstStyle/>
          <a:p>
            <a:endParaRPr/>
          </a:p>
        </p:txBody>
      </p:sp>
      <p:sp>
        <p:nvSpPr>
          <p:cNvPr id="10" name="object 10"/>
          <p:cNvSpPr/>
          <p:nvPr/>
        </p:nvSpPr>
        <p:spPr>
          <a:xfrm>
            <a:off x="3565397" y="3667505"/>
            <a:ext cx="2437130" cy="1181100"/>
          </a:xfrm>
          <a:custGeom>
            <a:avLst/>
            <a:gdLst/>
            <a:ahLst/>
            <a:cxnLst/>
            <a:rect l="l" t="t" r="r" b="b"/>
            <a:pathLst>
              <a:path w="2437129" h="1181100">
                <a:moveTo>
                  <a:pt x="0" y="118110"/>
                </a:moveTo>
                <a:lnTo>
                  <a:pt x="9274" y="72116"/>
                </a:lnTo>
                <a:lnTo>
                  <a:pt x="34575" y="34575"/>
                </a:lnTo>
                <a:lnTo>
                  <a:pt x="72116" y="9274"/>
                </a:lnTo>
                <a:lnTo>
                  <a:pt x="118110" y="0"/>
                </a:lnTo>
                <a:lnTo>
                  <a:pt x="2318766" y="0"/>
                </a:lnTo>
                <a:lnTo>
                  <a:pt x="2364759" y="9274"/>
                </a:lnTo>
                <a:lnTo>
                  <a:pt x="2402300" y="34575"/>
                </a:lnTo>
                <a:lnTo>
                  <a:pt x="2427601" y="72116"/>
                </a:lnTo>
                <a:lnTo>
                  <a:pt x="2436876" y="118110"/>
                </a:lnTo>
                <a:lnTo>
                  <a:pt x="2436876" y="1062990"/>
                </a:lnTo>
                <a:lnTo>
                  <a:pt x="2427601" y="1108983"/>
                </a:lnTo>
                <a:lnTo>
                  <a:pt x="2402300" y="1146524"/>
                </a:lnTo>
                <a:lnTo>
                  <a:pt x="2364759" y="1171825"/>
                </a:lnTo>
                <a:lnTo>
                  <a:pt x="2318766" y="1181100"/>
                </a:lnTo>
                <a:lnTo>
                  <a:pt x="118110" y="1181100"/>
                </a:lnTo>
                <a:lnTo>
                  <a:pt x="72116" y="1171825"/>
                </a:lnTo>
                <a:lnTo>
                  <a:pt x="34575" y="1146524"/>
                </a:lnTo>
                <a:lnTo>
                  <a:pt x="9274" y="1108983"/>
                </a:lnTo>
                <a:lnTo>
                  <a:pt x="0" y="1062990"/>
                </a:lnTo>
                <a:lnTo>
                  <a:pt x="0" y="118110"/>
                </a:lnTo>
                <a:close/>
              </a:path>
            </a:pathLst>
          </a:custGeom>
          <a:ln w="25908">
            <a:solidFill>
              <a:srgbClr val="D99593"/>
            </a:solidFill>
          </a:ln>
        </p:spPr>
        <p:txBody>
          <a:bodyPr wrap="square" lIns="0" tIns="0" rIns="0" bIns="0" rtlCol="0"/>
          <a:lstStyle/>
          <a:p>
            <a:endParaRPr/>
          </a:p>
        </p:txBody>
      </p:sp>
      <p:sp>
        <p:nvSpPr>
          <p:cNvPr id="11" name="object 11"/>
          <p:cNvSpPr txBox="1"/>
          <p:nvPr/>
        </p:nvSpPr>
        <p:spPr>
          <a:xfrm>
            <a:off x="3768344" y="3762197"/>
            <a:ext cx="2028189" cy="901065"/>
          </a:xfrm>
          <a:prstGeom prst="rect">
            <a:avLst/>
          </a:prstGeom>
        </p:spPr>
        <p:txBody>
          <a:bodyPr vert="horz" wrap="square" lIns="0" tIns="59690" rIns="0" bIns="0" rtlCol="0">
            <a:spAutoFit/>
          </a:bodyPr>
          <a:lstStyle/>
          <a:p>
            <a:pPr marL="525780" marR="5080" indent="-513715">
              <a:lnSpc>
                <a:spcPts val="3290"/>
              </a:lnSpc>
              <a:spcBef>
                <a:spcPts val="470"/>
              </a:spcBef>
            </a:pPr>
            <a:r>
              <a:rPr sz="3000" b="1" spc="-5" dirty="0">
                <a:latin typeface="Calibri"/>
                <a:cs typeface="Calibri"/>
              </a:rPr>
              <a:t>C</a:t>
            </a:r>
            <a:r>
              <a:rPr sz="3000" b="1" spc="-15" dirty="0">
                <a:latin typeface="Calibri"/>
                <a:cs typeface="Calibri"/>
              </a:rPr>
              <a:t>o</a:t>
            </a:r>
            <a:r>
              <a:rPr sz="3000" b="1" spc="-5" dirty="0">
                <a:latin typeface="Calibri"/>
                <a:cs typeface="Calibri"/>
              </a:rPr>
              <a:t>m</a:t>
            </a:r>
            <a:r>
              <a:rPr sz="3000" b="1" spc="-15" dirty="0">
                <a:latin typeface="Calibri"/>
                <a:cs typeface="Calibri"/>
              </a:rPr>
              <a:t>p</a:t>
            </a:r>
            <a:r>
              <a:rPr sz="3000" b="1" dirty="0">
                <a:latin typeface="Calibri"/>
                <a:cs typeface="Calibri"/>
              </a:rPr>
              <a:t>os</a:t>
            </a:r>
            <a:r>
              <a:rPr sz="3000" b="1" spc="-15" dirty="0">
                <a:latin typeface="Calibri"/>
                <a:cs typeface="Calibri"/>
              </a:rPr>
              <a:t>i</a:t>
            </a:r>
            <a:r>
              <a:rPr sz="3000" b="1" dirty="0">
                <a:latin typeface="Calibri"/>
                <a:cs typeface="Calibri"/>
              </a:rPr>
              <a:t>ti</a:t>
            </a:r>
            <a:r>
              <a:rPr sz="3000" b="1" spc="-15" dirty="0">
                <a:latin typeface="Calibri"/>
                <a:cs typeface="Calibri"/>
              </a:rPr>
              <a:t>o</a:t>
            </a:r>
            <a:r>
              <a:rPr sz="3000" b="1" dirty="0">
                <a:latin typeface="Calibri"/>
                <a:cs typeface="Calibri"/>
              </a:rPr>
              <a:t>n  </a:t>
            </a:r>
            <a:r>
              <a:rPr sz="3000" b="1" spc="-25" dirty="0">
                <a:latin typeface="Calibri"/>
                <a:cs typeface="Calibri"/>
              </a:rPr>
              <a:t>(s/s</a:t>
            </a:r>
            <a:r>
              <a:rPr sz="3000" b="1" spc="-10" dirty="0">
                <a:latin typeface="Calibri"/>
                <a:cs typeface="Calibri"/>
              </a:rPr>
              <a:t> </a:t>
            </a:r>
            <a:r>
              <a:rPr sz="3000" b="1" dirty="0">
                <a:latin typeface="Calibri"/>
                <a:cs typeface="Calibri"/>
              </a:rPr>
              <a:t>5)</a:t>
            </a:r>
            <a:endParaRPr sz="3000">
              <a:latin typeface="Calibri"/>
              <a:cs typeface="Calibri"/>
            </a:endParaRPr>
          </a:p>
        </p:txBody>
      </p:sp>
      <p:sp>
        <p:nvSpPr>
          <p:cNvPr id="12" name="object 12"/>
          <p:cNvSpPr/>
          <p:nvPr/>
        </p:nvSpPr>
        <p:spPr>
          <a:xfrm>
            <a:off x="1930145" y="5193029"/>
            <a:ext cx="2575560" cy="1183005"/>
          </a:xfrm>
          <a:custGeom>
            <a:avLst/>
            <a:gdLst/>
            <a:ahLst/>
            <a:cxnLst/>
            <a:rect l="l" t="t" r="r" b="b"/>
            <a:pathLst>
              <a:path w="2575560" h="1183004">
                <a:moveTo>
                  <a:pt x="2457323" y="0"/>
                </a:moveTo>
                <a:lnTo>
                  <a:pt x="118237" y="0"/>
                </a:lnTo>
                <a:lnTo>
                  <a:pt x="72223" y="9294"/>
                </a:lnTo>
                <a:lnTo>
                  <a:pt x="34639" y="34639"/>
                </a:lnTo>
                <a:lnTo>
                  <a:pt x="9294" y="72223"/>
                </a:lnTo>
                <a:lnTo>
                  <a:pt x="0" y="118237"/>
                </a:lnTo>
                <a:lnTo>
                  <a:pt x="0" y="1064361"/>
                </a:lnTo>
                <a:lnTo>
                  <a:pt x="9294" y="1110395"/>
                </a:lnTo>
                <a:lnTo>
                  <a:pt x="34639" y="1147986"/>
                </a:lnTo>
                <a:lnTo>
                  <a:pt x="72223" y="1173330"/>
                </a:lnTo>
                <a:lnTo>
                  <a:pt x="118237" y="1182624"/>
                </a:lnTo>
                <a:lnTo>
                  <a:pt x="2457323" y="1182624"/>
                </a:lnTo>
                <a:lnTo>
                  <a:pt x="2503336" y="1173330"/>
                </a:lnTo>
                <a:lnTo>
                  <a:pt x="2540920" y="1147986"/>
                </a:lnTo>
                <a:lnTo>
                  <a:pt x="2566265" y="1110395"/>
                </a:lnTo>
                <a:lnTo>
                  <a:pt x="2575560" y="1064361"/>
                </a:lnTo>
                <a:lnTo>
                  <a:pt x="2575560" y="118237"/>
                </a:lnTo>
                <a:lnTo>
                  <a:pt x="2566265" y="72223"/>
                </a:lnTo>
                <a:lnTo>
                  <a:pt x="2540920" y="34639"/>
                </a:lnTo>
                <a:lnTo>
                  <a:pt x="2503336" y="9294"/>
                </a:lnTo>
                <a:lnTo>
                  <a:pt x="2457323" y="0"/>
                </a:lnTo>
                <a:close/>
              </a:path>
            </a:pathLst>
          </a:custGeom>
          <a:solidFill>
            <a:srgbClr val="F79546"/>
          </a:solidFill>
        </p:spPr>
        <p:txBody>
          <a:bodyPr wrap="square" lIns="0" tIns="0" rIns="0" bIns="0" rtlCol="0"/>
          <a:lstStyle/>
          <a:p>
            <a:endParaRPr/>
          </a:p>
        </p:txBody>
      </p:sp>
      <p:sp>
        <p:nvSpPr>
          <p:cNvPr id="13" name="object 13"/>
          <p:cNvSpPr/>
          <p:nvPr/>
        </p:nvSpPr>
        <p:spPr>
          <a:xfrm>
            <a:off x="1930145" y="5193029"/>
            <a:ext cx="2575560" cy="1183005"/>
          </a:xfrm>
          <a:custGeom>
            <a:avLst/>
            <a:gdLst/>
            <a:ahLst/>
            <a:cxnLst/>
            <a:rect l="l" t="t" r="r" b="b"/>
            <a:pathLst>
              <a:path w="2575560" h="1183004">
                <a:moveTo>
                  <a:pt x="0" y="118237"/>
                </a:moveTo>
                <a:lnTo>
                  <a:pt x="9294" y="72223"/>
                </a:lnTo>
                <a:lnTo>
                  <a:pt x="34639" y="34639"/>
                </a:lnTo>
                <a:lnTo>
                  <a:pt x="72223" y="9294"/>
                </a:lnTo>
                <a:lnTo>
                  <a:pt x="118237" y="0"/>
                </a:lnTo>
                <a:lnTo>
                  <a:pt x="2457323" y="0"/>
                </a:lnTo>
                <a:lnTo>
                  <a:pt x="2503336" y="9294"/>
                </a:lnTo>
                <a:lnTo>
                  <a:pt x="2540920" y="34639"/>
                </a:lnTo>
                <a:lnTo>
                  <a:pt x="2566265" y="72223"/>
                </a:lnTo>
                <a:lnTo>
                  <a:pt x="2575560" y="118237"/>
                </a:lnTo>
                <a:lnTo>
                  <a:pt x="2575560" y="1064361"/>
                </a:lnTo>
                <a:lnTo>
                  <a:pt x="2566265" y="1110395"/>
                </a:lnTo>
                <a:lnTo>
                  <a:pt x="2540920" y="1147986"/>
                </a:lnTo>
                <a:lnTo>
                  <a:pt x="2503336" y="1173330"/>
                </a:lnTo>
                <a:lnTo>
                  <a:pt x="2457323" y="1182624"/>
                </a:lnTo>
                <a:lnTo>
                  <a:pt x="118237" y="1182624"/>
                </a:lnTo>
                <a:lnTo>
                  <a:pt x="72223" y="1173330"/>
                </a:lnTo>
                <a:lnTo>
                  <a:pt x="34639" y="1147986"/>
                </a:lnTo>
                <a:lnTo>
                  <a:pt x="9294" y="1110395"/>
                </a:lnTo>
                <a:lnTo>
                  <a:pt x="0" y="1064361"/>
                </a:lnTo>
                <a:lnTo>
                  <a:pt x="0" y="118237"/>
                </a:lnTo>
                <a:close/>
              </a:path>
            </a:pathLst>
          </a:custGeom>
          <a:ln w="25908">
            <a:solidFill>
              <a:srgbClr val="FFFFFF"/>
            </a:solidFill>
          </a:ln>
        </p:spPr>
        <p:txBody>
          <a:bodyPr wrap="square" lIns="0" tIns="0" rIns="0" bIns="0" rtlCol="0"/>
          <a:lstStyle/>
          <a:p>
            <a:endParaRPr/>
          </a:p>
        </p:txBody>
      </p:sp>
      <p:sp>
        <p:nvSpPr>
          <p:cNvPr id="14" name="object 14"/>
          <p:cNvSpPr/>
          <p:nvPr/>
        </p:nvSpPr>
        <p:spPr>
          <a:xfrm>
            <a:off x="2135885" y="5389626"/>
            <a:ext cx="2575560" cy="1183005"/>
          </a:xfrm>
          <a:custGeom>
            <a:avLst/>
            <a:gdLst/>
            <a:ahLst/>
            <a:cxnLst/>
            <a:rect l="l" t="t" r="r" b="b"/>
            <a:pathLst>
              <a:path w="2575560" h="1183004">
                <a:moveTo>
                  <a:pt x="2457323" y="0"/>
                </a:moveTo>
                <a:lnTo>
                  <a:pt x="118237" y="0"/>
                </a:lnTo>
                <a:lnTo>
                  <a:pt x="72223" y="9294"/>
                </a:lnTo>
                <a:lnTo>
                  <a:pt x="34639" y="34639"/>
                </a:lnTo>
                <a:lnTo>
                  <a:pt x="9294" y="72223"/>
                </a:lnTo>
                <a:lnTo>
                  <a:pt x="0" y="118237"/>
                </a:lnTo>
                <a:lnTo>
                  <a:pt x="0" y="1064361"/>
                </a:lnTo>
                <a:lnTo>
                  <a:pt x="9294" y="1110395"/>
                </a:lnTo>
                <a:lnTo>
                  <a:pt x="34639" y="1147986"/>
                </a:lnTo>
                <a:lnTo>
                  <a:pt x="72223" y="1173330"/>
                </a:lnTo>
                <a:lnTo>
                  <a:pt x="118237" y="1182624"/>
                </a:lnTo>
                <a:lnTo>
                  <a:pt x="2457323" y="1182624"/>
                </a:lnTo>
                <a:lnTo>
                  <a:pt x="2503336" y="1173330"/>
                </a:lnTo>
                <a:lnTo>
                  <a:pt x="2540920" y="1147986"/>
                </a:lnTo>
                <a:lnTo>
                  <a:pt x="2566265" y="1110395"/>
                </a:lnTo>
                <a:lnTo>
                  <a:pt x="2575560" y="1064361"/>
                </a:lnTo>
                <a:lnTo>
                  <a:pt x="2575560" y="118237"/>
                </a:lnTo>
                <a:lnTo>
                  <a:pt x="2566265" y="72223"/>
                </a:lnTo>
                <a:lnTo>
                  <a:pt x="2540920" y="34639"/>
                </a:lnTo>
                <a:lnTo>
                  <a:pt x="2503336" y="9294"/>
                </a:lnTo>
                <a:lnTo>
                  <a:pt x="2457323" y="0"/>
                </a:lnTo>
                <a:close/>
              </a:path>
            </a:pathLst>
          </a:custGeom>
          <a:solidFill>
            <a:srgbClr val="E6B8B8">
              <a:alpha val="90194"/>
            </a:srgbClr>
          </a:solidFill>
        </p:spPr>
        <p:txBody>
          <a:bodyPr wrap="square" lIns="0" tIns="0" rIns="0" bIns="0" rtlCol="0"/>
          <a:lstStyle/>
          <a:p>
            <a:endParaRPr/>
          </a:p>
        </p:txBody>
      </p:sp>
      <p:sp>
        <p:nvSpPr>
          <p:cNvPr id="15" name="object 15"/>
          <p:cNvSpPr/>
          <p:nvPr/>
        </p:nvSpPr>
        <p:spPr>
          <a:xfrm>
            <a:off x="2135885" y="5389626"/>
            <a:ext cx="2575560" cy="1183005"/>
          </a:xfrm>
          <a:custGeom>
            <a:avLst/>
            <a:gdLst/>
            <a:ahLst/>
            <a:cxnLst/>
            <a:rect l="l" t="t" r="r" b="b"/>
            <a:pathLst>
              <a:path w="2575560" h="1183004">
                <a:moveTo>
                  <a:pt x="0" y="118237"/>
                </a:moveTo>
                <a:lnTo>
                  <a:pt x="9294" y="72223"/>
                </a:lnTo>
                <a:lnTo>
                  <a:pt x="34639" y="34639"/>
                </a:lnTo>
                <a:lnTo>
                  <a:pt x="72223" y="9294"/>
                </a:lnTo>
                <a:lnTo>
                  <a:pt x="118237" y="0"/>
                </a:lnTo>
                <a:lnTo>
                  <a:pt x="2457323" y="0"/>
                </a:lnTo>
                <a:lnTo>
                  <a:pt x="2503336" y="9294"/>
                </a:lnTo>
                <a:lnTo>
                  <a:pt x="2540920" y="34639"/>
                </a:lnTo>
                <a:lnTo>
                  <a:pt x="2566265" y="72223"/>
                </a:lnTo>
                <a:lnTo>
                  <a:pt x="2575560" y="118237"/>
                </a:lnTo>
                <a:lnTo>
                  <a:pt x="2575560" y="1064361"/>
                </a:lnTo>
                <a:lnTo>
                  <a:pt x="2566265" y="1110395"/>
                </a:lnTo>
                <a:lnTo>
                  <a:pt x="2540920" y="1147986"/>
                </a:lnTo>
                <a:lnTo>
                  <a:pt x="2503336" y="1173330"/>
                </a:lnTo>
                <a:lnTo>
                  <a:pt x="2457323" y="1182624"/>
                </a:lnTo>
                <a:lnTo>
                  <a:pt x="118237" y="1182624"/>
                </a:lnTo>
                <a:lnTo>
                  <a:pt x="72223" y="1173330"/>
                </a:lnTo>
                <a:lnTo>
                  <a:pt x="34639" y="1147986"/>
                </a:lnTo>
                <a:lnTo>
                  <a:pt x="9294" y="1110395"/>
                </a:lnTo>
                <a:lnTo>
                  <a:pt x="0" y="1064361"/>
                </a:lnTo>
                <a:lnTo>
                  <a:pt x="0" y="118237"/>
                </a:lnTo>
                <a:close/>
              </a:path>
            </a:pathLst>
          </a:custGeom>
          <a:ln w="25908">
            <a:solidFill>
              <a:srgbClr val="D99593"/>
            </a:solidFill>
          </a:ln>
        </p:spPr>
        <p:txBody>
          <a:bodyPr wrap="square" lIns="0" tIns="0" rIns="0" bIns="0" rtlCol="0"/>
          <a:lstStyle/>
          <a:p>
            <a:endParaRPr/>
          </a:p>
        </p:txBody>
      </p:sp>
      <p:sp>
        <p:nvSpPr>
          <p:cNvPr id="16" name="object 16"/>
          <p:cNvSpPr txBox="1"/>
          <p:nvPr/>
        </p:nvSpPr>
        <p:spPr>
          <a:xfrm>
            <a:off x="2320798" y="5614517"/>
            <a:ext cx="2205990" cy="668020"/>
          </a:xfrm>
          <a:prstGeom prst="rect">
            <a:avLst/>
          </a:prstGeom>
        </p:spPr>
        <p:txBody>
          <a:bodyPr vert="horz" wrap="square" lIns="0" tIns="12065" rIns="0" bIns="0" rtlCol="0">
            <a:spAutoFit/>
          </a:bodyPr>
          <a:lstStyle/>
          <a:p>
            <a:pPr marL="79375">
              <a:lnSpc>
                <a:spcPts val="2530"/>
              </a:lnSpc>
              <a:spcBef>
                <a:spcPts val="95"/>
              </a:spcBef>
            </a:pPr>
            <a:r>
              <a:rPr sz="2200" spc="-10" dirty="0">
                <a:latin typeface="Calibri"/>
                <a:cs typeface="Calibri"/>
              </a:rPr>
              <a:t>Chairperson</a:t>
            </a:r>
            <a:r>
              <a:rPr sz="2200" spc="-30" dirty="0">
                <a:latin typeface="Calibri"/>
                <a:cs typeface="Calibri"/>
              </a:rPr>
              <a:t> </a:t>
            </a:r>
            <a:r>
              <a:rPr sz="2200" spc="-5" dirty="0">
                <a:latin typeface="Calibri"/>
                <a:cs typeface="Calibri"/>
              </a:rPr>
              <a:t>(non-</a:t>
            </a:r>
            <a:endParaRPr sz="2200">
              <a:latin typeface="Calibri"/>
              <a:cs typeface="Calibri"/>
            </a:endParaRPr>
          </a:p>
          <a:p>
            <a:pPr marL="12700">
              <a:lnSpc>
                <a:spcPts val="2530"/>
              </a:lnSpc>
            </a:pPr>
            <a:r>
              <a:rPr sz="2200" spc="-20" dirty="0">
                <a:latin typeface="Calibri"/>
                <a:cs typeface="Calibri"/>
              </a:rPr>
              <a:t>executive </a:t>
            </a:r>
            <a:r>
              <a:rPr sz="2200" spc="-15" dirty="0">
                <a:latin typeface="Calibri"/>
                <a:cs typeface="Calibri"/>
              </a:rPr>
              <a:t>director</a:t>
            </a:r>
            <a:r>
              <a:rPr sz="2200" spc="20" dirty="0">
                <a:latin typeface="Calibri"/>
                <a:cs typeface="Calibri"/>
              </a:rPr>
              <a:t> </a:t>
            </a:r>
            <a:r>
              <a:rPr sz="2200" spc="-5" dirty="0">
                <a:latin typeface="Calibri"/>
                <a:cs typeface="Calibri"/>
              </a:rPr>
              <a:t>)</a:t>
            </a:r>
            <a:endParaRPr sz="2200">
              <a:latin typeface="Calibri"/>
              <a:cs typeface="Calibri"/>
            </a:endParaRPr>
          </a:p>
        </p:txBody>
      </p:sp>
      <p:sp>
        <p:nvSpPr>
          <p:cNvPr id="17" name="object 17"/>
          <p:cNvSpPr/>
          <p:nvPr/>
        </p:nvSpPr>
        <p:spPr>
          <a:xfrm>
            <a:off x="4918709" y="5193029"/>
            <a:ext cx="2304415" cy="1183005"/>
          </a:xfrm>
          <a:custGeom>
            <a:avLst/>
            <a:gdLst/>
            <a:ahLst/>
            <a:cxnLst/>
            <a:rect l="l" t="t" r="r" b="b"/>
            <a:pathLst>
              <a:path w="2304415" h="1183004">
                <a:moveTo>
                  <a:pt x="2186050" y="0"/>
                </a:moveTo>
                <a:lnTo>
                  <a:pt x="118237" y="0"/>
                </a:lnTo>
                <a:lnTo>
                  <a:pt x="72223" y="9294"/>
                </a:lnTo>
                <a:lnTo>
                  <a:pt x="34639" y="34639"/>
                </a:lnTo>
                <a:lnTo>
                  <a:pt x="9294" y="72223"/>
                </a:lnTo>
                <a:lnTo>
                  <a:pt x="0" y="118237"/>
                </a:lnTo>
                <a:lnTo>
                  <a:pt x="0" y="1064361"/>
                </a:lnTo>
                <a:lnTo>
                  <a:pt x="9294" y="1110395"/>
                </a:lnTo>
                <a:lnTo>
                  <a:pt x="34639" y="1147986"/>
                </a:lnTo>
                <a:lnTo>
                  <a:pt x="72223" y="1173330"/>
                </a:lnTo>
                <a:lnTo>
                  <a:pt x="118237" y="1182624"/>
                </a:lnTo>
                <a:lnTo>
                  <a:pt x="2186050" y="1182624"/>
                </a:lnTo>
                <a:lnTo>
                  <a:pt x="2232064" y="1173330"/>
                </a:lnTo>
                <a:lnTo>
                  <a:pt x="2269648" y="1147986"/>
                </a:lnTo>
                <a:lnTo>
                  <a:pt x="2294993" y="1110395"/>
                </a:lnTo>
                <a:lnTo>
                  <a:pt x="2304288" y="1064361"/>
                </a:lnTo>
                <a:lnTo>
                  <a:pt x="2304288" y="118237"/>
                </a:lnTo>
                <a:lnTo>
                  <a:pt x="2294993" y="72223"/>
                </a:lnTo>
                <a:lnTo>
                  <a:pt x="2269648" y="34639"/>
                </a:lnTo>
                <a:lnTo>
                  <a:pt x="2232064" y="9294"/>
                </a:lnTo>
                <a:lnTo>
                  <a:pt x="2186050" y="0"/>
                </a:lnTo>
                <a:close/>
              </a:path>
            </a:pathLst>
          </a:custGeom>
          <a:solidFill>
            <a:srgbClr val="F79546"/>
          </a:solidFill>
        </p:spPr>
        <p:txBody>
          <a:bodyPr wrap="square" lIns="0" tIns="0" rIns="0" bIns="0" rtlCol="0"/>
          <a:lstStyle/>
          <a:p>
            <a:endParaRPr/>
          </a:p>
        </p:txBody>
      </p:sp>
      <p:sp>
        <p:nvSpPr>
          <p:cNvPr id="18" name="object 18"/>
          <p:cNvSpPr/>
          <p:nvPr/>
        </p:nvSpPr>
        <p:spPr>
          <a:xfrm>
            <a:off x="4918709" y="5193029"/>
            <a:ext cx="2304415" cy="1183005"/>
          </a:xfrm>
          <a:custGeom>
            <a:avLst/>
            <a:gdLst/>
            <a:ahLst/>
            <a:cxnLst/>
            <a:rect l="l" t="t" r="r" b="b"/>
            <a:pathLst>
              <a:path w="2304415" h="1183004">
                <a:moveTo>
                  <a:pt x="0" y="118237"/>
                </a:moveTo>
                <a:lnTo>
                  <a:pt x="9294" y="72223"/>
                </a:lnTo>
                <a:lnTo>
                  <a:pt x="34639" y="34639"/>
                </a:lnTo>
                <a:lnTo>
                  <a:pt x="72223" y="9294"/>
                </a:lnTo>
                <a:lnTo>
                  <a:pt x="118237" y="0"/>
                </a:lnTo>
                <a:lnTo>
                  <a:pt x="2186050" y="0"/>
                </a:lnTo>
                <a:lnTo>
                  <a:pt x="2232064" y="9294"/>
                </a:lnTo>
                <a:lnTo>
                  <a:pt x="2269648" y="34639"/>
                </a:lnTo>
                <a:lnTo>
                  <a:pt x="2294993" y="72223"/>
                </a:lnTo>
                <a:lnTo>
                  <a:pt x="2304288" y="118237"/>
                </a:lnTo>
                <a:lnTo>
                  <a:pt x="2304288" y="1064361"/>
                </a:lnTo>
                <a:lnTo>
                  <a:pt x="2294993" y="1110395"/>
                </a:lnTo>
                <a:lnTo>
                  <a:pt x="2269648" y="1147986"/>
                </a:lnTo>
                <a:lnTo>
                  <a:pt x="2232064" y="1173330"/>
                </a:lnTo>
                <a:lnTo>
                  <a:pt x="2186050" y="1182624"/>
                </a:lnTo>
                <a:lnTo>
                  <a:pt x="118237" y="1182624"/>
                </a:lnTo>
                <a:lnTo>
                  <a:pt x="72223" y="1173330"/>
                </a:lnTo>
                <a:lnTo>
                  <a:pt x="34639" y="1147986"/>
                </a:lnTo>
                <a:lnTo>
                  <a:pt x="9294" y="1110395"/>
                </a:lnTo>
                <a:lnTo>
                  <a:pt x="0" y="1064361"/>
                </a:lnTo>
                <a:lnTo>
                  <a:pt x="0" y="118237"/>
                </a:lnTo>
                <a:close/>
              </a:path>
            </a:pathLst>
          </a:custGeom>
          <a:ln w="25908">
            <a:solidFill>
              <a:srgbClr val="FFFFFF"/>
            </a:solidFill>
          </a:ln>
        </p:spPr>
        <p:txBody>
          <a:bodyPr wrap="square" lIns="0" tIns="0" rIns="0" bIns="0" rtlCol="0"/>
          <a:lstStyle/>
          <a:p>
            <a:endParaRPr/>
          </a:p>
        </p:txBody>
      </p:sp>
      <p:sp>
        <p:nvSpPr>
          <p:cNvPr id="19" name="object 19"/>
          <p:cNvSpPr/>
          <p:nvPr/>
        </p:nvSpPr>
        <p:spPr>
          <a:xfrm>
            <a:off x="5125973" y="5389626"/>
            <a:ext cx="2304415" cy="1183005"/>
          </a:xfrm>
          <a:custGeom>
            <a:avLst/>
            <a:gdLst/>
            <a:ahLst/>
            <a:cxnLst/>
            <a:rect l="l" t="t" r="r" b="b"/>
            <a:pathLst>
              <a:path w="2304415" h="1183004">
                <a:moveTo>
                  <a:pt x="2186051" y="0"/>
                </a:moveTo>
                <a:lnTo>
                  <a:pt x="118237" y="0"/>
                </a:lnTo>
                <a:lnTo>
                  <a:pt x="72223" y="9294"/>
                </a:lnTo>
                <a:lnTo>
                  <a:pt x="34639" y="34639"/>
                </a:lnTo>
                <a:lnTo>
                  <a:pt x="9294" y="72223"/>
                </a:lnTo>
                <a:lnTo>
                  <a:pt x="0" y="118237"/>
                </a:lnTo>
                <a:lnTo>
                  <a:pt x="0" y="1064361"/>
                </a:lnTo>
                <a:lnTo>
                  <a:pt x="9294" y="1110395"/>
                </a:lnTo>
                <a:lnTo>
                  <a:pt x="34639" y="1147986"/>
                </a:lnTo>
                <a:lnTo>
                  <a:pt x="72223" y="1173330"/>
                </a:lnTo>
                <a:lnTo>
                  <a:pt x="118237" y="1182624"/>
                </a:lnTo>
                <a:lnTo>
                  <a:pt x="2186051" y="1182624"/>
                </a:lnTo>
                <a:lnTo>
                  <a:pt x="2232064" y="1173330"/>
                </a:lnTo>
                <a:lnTo>
                  <a:pt x="2269648" y="1147986"/>
                </a:lnTo>
                <a:lnTo>
                  <a:pt x="2294993" y="1110395"/>
                </a:lnTo>
                <a:lnTo>
                  <a:pt x="2304287" y="1064361"/>
                </a:lnTo>
                <a:lnTo>
                  <a:pt x="2304287" y="118237"/>
                </a:lnTo>
                <a:lnTo>
                  <a:pt x="2294993" y="72223"/>
                </a:lnTo>
                <a:lnTo>
                  <a:pt x="2269648" y="34639"/>
                </a:lnTo>
                <a:lnTo>
                  <a:pt x="2232064" y="9294"/>
                </a:lnTo>
                <a:lnTo>
                  <a:pt x="2186051" y="0"/>
                </a:lnTo>
                <a:close/>
              </a:path>
            </a:pathLst>
          </a:custGeom>
          <a:solidFill>
            <a:srgbClr val="E6B8B8">
              <a:alpha val="90194"/>
            </a:srgbClr>
          </a:solidFill>
        </p:spPr>
        <p:txBody>
          <a:bodyPr wrap="square" lIns="0" tIns="0" rIns="0" bIns="0" rtlCol="0"/>
          <a:lstStyle/>
          <a:p>
            <a:endParaRPr/>
          </a:p>
        </p:txBody>
      </p:sp>
      <p:sp>
        <p:nvSpPr>
          <p:cNvPr id="20" name="object 20"/>
          <p:cNvSpPr/>
          <p:nvPr/>
        </p:nvSpPr>
        <p:spPr>
          <a:xfrm>
            <a:off x="5125973" y="5389626"/>
            <a:ext cx="2304415" cy="1183005"/>
          </a:xfrm>
          <a:custGeom>
            <a:avLst/>
            <a:gdLst/>
            <a:ahLst/>
            <a:cxnLst/>
            <a:rect l="l" t="t" r="r" b="b"/>
            <a:pathLst>
              <a:path w="2304415" h="1183004">
                <a:moveTo>
                  <a:pt x="0" y="118237"/>
                </a:moveTo>
                <a:lnTo>
                  <a:pt x="9294" y="72223"/>
                </a:lnTo>
                <a:lnTo>
                  <a:pt x="34639" y="34639"/>
                </a:lnTo>
                <a:lnTo>
                  <a:pt x="72223" y="9294"/>
                </a:lnTo>
                <a:lnTo>
                  <a:pt x="118237" y="0"/>
                </a:lnTo>
                <a:lnTo>
                  <a:pt x="2186051" y="0"/>
                </a:lnTo>
                <a:lnTo>
                  <a:pt x="2232064" y="9294"/>
                </a:lnTo>
                <a:lnTo>
                  <a:pt x="2269648" y="34639"/>
                </a:lnTo>
                <a:lnTo>
                  <a:pt x="2294993" y="72223"/>
                </a:lnTo>
                <a:lnTo>
                  <a:pt x="2304287" y="118237"/>
                </a:lnTo>
                <a:lnTo>
                  <a:pt x="2304287" y="1064361"/>
                </a:lnTo>
                <a:lnTo>
                  <a:pt x="2294993" y="1110395"/>
                </a:lnTo>
                <a:lnTo>
                  <a:pt x="2269648" y="1147986"/>
                </a:lnTo>
                <a:lnTo>
                  <a:pt x="2232064" y="1173330"/>
                </a:lnTo>
                <a:lnTo>
                  <a:pt x="2186051" y="1182624"/>
                </a:lnTo>
                <a:lnTo>
                  <a:pt x="118237" y="1182624"/>
                </a:lnTo>
                <a:lnTo>
                  <a:pt x="72223" y="1173330"/>
                </a:lnTo>
                <a:lnTo>
                  <a:pt x="34639" y="1147986"/>
                </a:lnTo>
                <a:lnTo>
                  <a:pt x="9294" y="1110395"/>
                </a:lnTo>
                <a:lnTo>
                  <a:pt x="0" y="1064361"/>
                </a:lnTo>
                <a:lnTo>
                  <a:pt x="0" y="118237"/>
                </a:lnTo>
                <a:close/>
              </a:path>
            </a:pathLst>
          </a:custGeom>
          <a:ln w="25908">
            <a:solidFill>
              <a:srgbClr val="D99593"/>
            </a:solidFill>
          </a:ln>
        </p:spPr>
        <p:txBody>
          <a:bodyPr wrap="square" lIns="0" tIns="0" rIns="0" bIns="0" rtlCol="0"/>
          <a:lstStyle/>
          <a:p>
            <a:endParaRPr/>
          </a:p>
        </p:txBody>
      </p:sp>
      <p:sp>
        <p:nvSpPr>
          <p:cNvPr id="21" name="object 21"/>
          <p:cNvSpPr txBox="1"/>
          <p:nvPr/>
        </p:nvSpPr>
        <p:spPr>
          <a:xfrm>
            <a:off x="5273802" y="5461203"/>
            <a:ext cx="2009139" cy="974725"/>
          </a:xfrm>
          <a:prstGeom prst="rect">
            <a:avLst/>
          </a:prstGeom>
        </p:spPr>
        <p:txBody>
          <a:bodyPr vert="horz" wrap="square" lIns="0" tIns="40005" rIns="0" bIns="0" rtlCol="0">
            <a:spAutoFit/>
          </a:bodyPr>
          <a:lstStyle/>
          <a:p>
            <a:pPr marL="12700" marR="5080" indent="-1905" algn="ctr">
              <a:lnSpc>
                <a:spcPct val="91600"/>
              </a:lnSpc>
              <a:spcBef>
                <a:spcPts val="315"/>
              </a:spcBef>
            </a:pPr>
            <a:r>
              <a:rPr sz="2200" spc="-10" dirty="0">
                <a:latin typeface="Calibri"/>
                <a:cs typeface="Calibri"/>
              </a:rPr>
              <a:t>Other </a:t>
            </a:r>
            <a:r>
              <a:rPr sz="2200" spc="-15" dirty="0">
                <a:latin typeface="Calibri"/>
                <a:cs typeface="Calibri"/>
              </a:rPr>
              <a:t>members  </a:t>
            </a:r>
            <a:r>
              <a:rPr sz="2200" spc="-5" dirty="0">
                <a:latin typeface="Calibri"/>
                <a:cs typeface="Calibri"/>
              </a:rPr>
              <a:t>as </a:t>
            </a:r>
            <a:r>
              <a:rPr sz="2200" spc="-10" dirty="0">
                <a:latin typeface="Calibri"/>
                <a:cs typeface="Calibri"/>
              </a:rPr>
              <a:t>decided by </a:t>
            </a:r>
            <a:r>
              <a:rPr sz="2200" spc="-5" dirty="0">
                <a:latin typeface="Calibri"/>
                <a:cs typeface="Calibri"/>
              </a:rPr>
              <a:t>the  Board</a:t>
            </a:r>
            <a:endParaRPr sz="2200">
              <a:latin typeface="Calibri"/>
              <a:cs typeface="Calibri"/>
            </a:endParaRPr>
          </a:p>
        </p:txBody>
      </p:sp>
      <p:sp>
        <p:nvSpPr>
          <p:cNvPr id="22" name="object 22"/>
          <p:cNvSpPr txBox="1"/>
          <p:nvPr/>
        </p:nvSpPr>
        <p:spPr>
          <a:xfrm>
            <a:off x="821537" y="3506851"/>
            <a:ext cx="280670" cy="574040"/>
          </a:xfrm>
          <a:prstGeom prst="rect">
            <a:avLst/>
          </a:prstGeom>
        </p:spPr>
        <p:txBody>
          <a:bodyPr vert="horz" wrap="square" lIns="0" tIns="12700" rIns="0" bIns="0" rtlCol="0">
            <a:spAutoFit/>
          </a:bodyPr>
          <a:lstStyle/>
          <a:p>
            <a:pPr marL="12700">
              <a:lnSpc>
                <a:spcPct val="100000"/>
              </a:lnSpc>
              <a:spcBef>
                <a:spcPts val="100"/>
              </a:spcBef>
            </a:pPr>
            <a:r>
              <a:rPr sz="3600" b="1" dirty="0">
                <a:latin typeface="Calibri"/>
                <a:cs typeface="Calibri"/>
              </a:rPr>
              <a:t>i)</a:t>
            </a:r>
            <a:endParaRPr sz="36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8378" y="165557"/>
            <a:ext cx="5868035" cy="680720"/>
          </a:xfrm>
          <a:prstGeom prst="rect">
            <a:avLst/>
          </a:prstGeom>
        </p:spPr>
        <p:txBody>
          <a:bodyPr vert="horz" wrap="square" lIns="0" tIns="12065" rIns="0" bIns="0" rtlCol="0">
            <a:spAutoFit/>
          </a:bodyPr>
          <a:lstStyle/>
          <a:p>
            <a:pPr marL="12700">
              <a:lnSpc>
                <a:spcPct val="100000"/>
              </a:lnSpc>
              <a:spcBef>
                <a:spcPts val="95"/>
              </a:spcBef>
            </a:pPr>
            <a:r>
              <a:rPr sz="4300" spc="-5" dirty="0"/>
              <a:t>ii) </a:t>
            </a:r>
            <a:r>
              <a:rPr sz="4300" spc="-10" dirty="0"/>
              <a:t>Functions </a:t>
            </a:r>
            <a:r>
              <a:rPr sz="4300" spc="-5" dirty="0"/>
              <a:t>of </a:t>
            </a:r>
            <a:r>
              <a:rPr sz="4300" spc="-15" dirty="0"/>
              <a:t>SRC </a:t>
            </a:r>
            <a:r>
              <a:rPr sz="4300" spc="-30" dirty="0"/>
              <a:t>(s/s</a:t>
            </a:r>
            <a:r>
              <a:rPr sz="4300" spc="55" dirty="0"/>
              <a:t> </a:t>
            </a:r>
            <a:r>
              <a:rPr sz="4300" spc="-5" dirty="0"/>
              <a:t>6)</a:t>
            </a:r>
            <a:endParaRPr sz="4300"/>
          </a:p>
        </p:txBody>
      </p:sp>
      <p:sp>
        <p:nvSpPr>
          <p:cNvPr id="3" name="object 3"/>
          <p:cNvSpPr txBox="1"/>
          <p:nvPr/>
        </p:nvSpPr>
        <p:spPr>
          <a:xfrm>
            <a:off x="362204" y="869061"/>
            <a:ext cx="7397115" cy="3547745"/>
          </a:xfrm>
          <a:prstGeom prst="rect">
            <a:avLst/>
          </a:prstGeom>
        </p:spPr>
        <p:txBody>
          <a:bodyPr vert="horz" wrap="square" lIns="0" tIns="85725" rIns="0" bIns="0" rtlCol="0">
            <a:spAutoFit/>
          </a:bodyPr>
          <a:lstStyle/>
          <a:p>
            <a:pPr marL="500380" indent="-343535">
              <a:lnSpc>
                <a:spcPct val="100000"/>
              </a:lnSpc>
              <a:spcBef>
                <a:spcPts val="675"/>
              </a:spcBef>
              <a:buFont typeface="Arial"/>
              <a:buChar char="•"/>
              <a:tabLst>
                <a:tab pos="500380" algn="l"/>
                <a:tab pos="501015" algn="l"/>
              </a:tabLst>
            </a:pPr>
            <a:r>
              <a:rPr sz="2400" spc="-5" dirty="0">
                <a:latin typeface="Calibri"/>
                <a:cs typeface="Calibri"/>
              </a:rPr>
              <a:t>Consider </a:t>
            </a:r>
            <a:r>
              <a:rPr sz="2400" dirty="0">
                <a:latin typeface="Calibri"/>
                <a:cs typeface="Calibri"/>
              </a:rPr>
              <a:t>&amp; </a:t>
            </a:r>
            <a:r>
              <a:rPr sz="2400" spc="-10" dirty="0">
                <a:latin typeface="Calibri"/>
                <a:cs typeface="Calibri"/>
              </a:rPr>
              <a:t>resolve </a:t>
            </a:r>
            <a:r>
              <a:rPr sz="2400" dirty="0">
                <a:latin typeface="Calibri"/>
                <a:cs typeface="Calibri"/>
              </a:rPr>
              <a:t>the </a:t>
            </a:r>
            <a:r>
              <a:rPr sz="2400" spc="-5" dirty="0">
                <a:latin typeface="Calibri"/>
                <a:cs typeface="Calibri"/>
              </a:rPr>
              <a:t>grievances of security</a:t>
            </a:r>
            <a:r>
              <a:rPr sz="2400" spc="-55" dirty="0">
                <a:latin typeface="Calibri"/>
                <a:cs typeface="Calibri"/>
              </a:rPr>
              <a:t> </a:t>
            </a:r>
            <a:r>
              <a:rPr sz="2400" spc="-10" dirty="0">
                <a:latin typeface="Calibri"/>
                <a:cs typeface="Calibri"/>
              </a:rPr>
              <a:t>holders</a:t>
            </a:r>
            <a:endParaRPr sz="2400">
              <a:latin typeface="Calibri"/>
              <a:cs typeface="Calibri"/>
            </a:endParaRPr>
          </a:p>
          <a:p>
            <a:pPr marL="500380" indent="-343535">
              <a:lnSpc>
                <a:spcPct val="100000"/>
              </a:lnSpc>
              <a:spcBef>
                <a:spcPts val="575"/>
              </a:spcBef>
              <a:buFont typeface="Arial"/>
              <a:buChar char="•"/>
              <a:tabLst>
                <a:tab pos="500380" algn="l"/>
                <a:tab pos="501015" algn="l"/>
              </a:tabLst>
            </a:pPr>
            <a:r>
              <a:rPr sz="2400" spc="-10" dirty="0">
                <a:latin typeface="Calibri"/>
                <a:cs typeface="Calibri"/>
              </a:rPr>
              <a:t>Non–consideration </a:t>
            </a:r>
            <a:r>
              <a:rPr sz="2400" spc="-5" dirty="0">
                <a:latin typeface="Calibri"/>
                <a:cs typeface="Calibri"/>
              </a:rPr>
              <a:t>of </a:t>
            </a:r>
            <a:r>
              <a:rPr sz="2400" spc="-20" dirty="0">
                <a:latin typeface="Calibri"/>
                <a:cs typeface="Calibri"/>
              </a:rPr>
              <a:t>any </a:t>
            </a:r>
            <a:r>
              <a:rPr sz="2400" spc="-10" dirty="0">
                <a:latin typeface="Calibri"/>
                <a:cs typeface="Calibri"/>
              </a:rPr>
              <a:t>grievance </a:t>
            </a:r>
            <a:r>
              <a:rPr sz="2400" dirty="0">
                <a:latin typeface="Calibri"/>
                <a:cs typeface="Calibri"/>
              </a:rPr>
              <a:t>in </a:t>
            </a:r>
            <a:r>
              <a:rPr sz="2400" spc="-10" dirty="0">
                <a:latin typeface="Calibri"/>
                <a:cs typeface="Calibri"/>
              </a:rPr>
              <a:t>good</a:t>
            </a:r>
            <a:r>
              <a:rPr sz="2400" dirty="0">
                <a:latin typeface="Calibri"/>
                <a:cs typeface="Calibri"/>
              </a:rPr>
              <a:t> </a:t>
            </a:r>
            <a:r>
              <a:rPr sz="2400" spc="-10" dirty="0">
                <a:latin typeface="Calibri"/>
                <a:cs typeface="Calibri"/>
              </a:rPr>
              <a:t>faith</a:t>
            </a:r>
            <a:endParaRPr sz="2400">
              <a:latin typeface="Calibri"/>
              <a:cs typeface="Calibri"/>
            </a:endParaRPr>
          </a:p>
          <a:p>
            <a:pPr marL="788670" indent="-776605">
              <a:lnSpc>
                <a:spcPct val="100000"/>
              </a:lnSpc>
              <a:spcBef>
                <a:spcPts val="430"/>
              </a:spcBef>
              <a:buAutoNum type="romanLcParenR" startAt="3"/>
              <a:tabLst>
                <a:tab pos="789305" algn="l"/>
              </a:tabLst>
            </a:pPr>
            <a:r>
              <a:rPr sz="4800" b="1" spc="-5" dirty="0">
                <a:latin typeface="Calibri"/>
                <a:cs typeface="Calibri"/>
              </a:rPr>
              <a:t>Duty </a:t>
            </a:r>
            <a:r>
              <a:rPr sz="4800" b="1" spc="-25" dirty="0">
                <a:latin typeface="Calibri"/>
                <a:cs typeface="Calibri"/>
              </a:rPr>
              <a:t>to </a:t>
            </a:r>
            <a:r>
              <a:rPr sz="4800" b="1" spc="-35" dirty="0">
                <a:latin typeface="Calibri"/>
                <a:cs typeface="Calibri"/>
              </a:rPr>
              <a:t>attend</a:t>
            </a:r>
            <a:r>
              <a:rPr sz="4800" b="1" dirty="0">
                <a:latin typeface="Calibri"/>
                <a:cs typeface="Calibri"/>
              </a:rPr>
              <a:t> </a:t>
            </a:r>
            <a:r>
              <a:rPr sz="4800" b="1" spc="-5" dirty="0">
                <a:latin typeface="Calibri"/>
                <a:cs typeface="Calibri"/>
              </a:rPr>
              <a:t>GMs</a:t>
            </a:r>
            <a:endParaRPr sz="4800">
              <a:latin typeface="Calibri"/>
              <a:cs typeface="Calibri"/>
            </a:endParaRPr>
          </a:p>
          <a:p>
            <a:pPr marL="500380" lvl="1" indent="-343535">
              <a:lnSpc>
                <a:spcPct val="100000"/>
              </a:lnSpc>
              <a:spcBef>
                <a:spcPts val="690"/>
              </a:spcBef>
              <a:buFont typeface="Arial"/>
              <a:buChar char="•"/>
              <a:tabLst>
                <a:tab pos="500380" algn="l"/>
                <a:tab pos="501015" algn="l"/>
                <a:tab pos="3999865" algn="l"/>
              </a:tabLst>
            </a:pPr>
            <a:r>
              <a:rPr sz="2400" spc="-5" dirty="0">
                <a:latin typeface="Calibri"/>
                <a:cs typeface="Calibri"/>
              </a:rPr>
              <a:t>Chairperson</a:t>
            </a:r>
            <a:r>
              <a:rPr sz="2400" spc="-20" dirty="0">
                <a:latin typeface="Calibri"/>
                <a:cs typeface="Calibri"/>
              </a:rPr>
              <a:t> </a:t>
            </a:r>
            <a:r>
              <a:rPr sz="2400" spc="-5" dirty="0">
                <a:latin typeface="Calibri"/>
                <a:cs typeface="Calibri"/>
              </a:rPr>
              <a:t>of </a:t>
            </a:r>
            <a:r>
              <a:rPr sz="2400" spc="-10" dirty="0">
                <a:latin typeface="Calibri"/>
                <a:cs typeface="Calibri"/>
              </a:rPr>
              <a:t>Stakeholder	Relationship Committee</a:t>
            </a:r>
            <a:r>
              <a:rPr sz="2400" spc="-90" dirty="0">
                <a:latin typeface="Calibri"/>
                <a:cs typeface="Calibri"/>
              </a:rPr>
              <a:t> </a:t>
            </a:r>
            <a:r>
              <a:rPr sz="2400" dirty="0">
                <a:latin typeface="Calibri"/>
                <a:cs typeface="Calibri"/>
              </a:rPr>
              <a:t>,or</a:t>
            </a:r>
            <a:endParaRPr sz="2400">
              <a:latin typeface="Calibri"/>
              <a:cs typeface="Calibri"/>
            </a:endParaRPr>
          </a:p>
          <a:p>
            <a:pPr marL="500380" marR="69215" lvl="1" indent="-343535">
              <a:lnSpc>
                <a:spcPts val="2590"/>
              </a:lnSpc>
              <a:spcBef>
                <a:spcPts val="615"/>
              </a:spcBef>
              <a:buFont typeface="Arial"/>
              <a:buChar char="•"/>
              <a:tabLst>
                <a:tab pos="500380" algn="l"/>
                <a:tab pos="501015" algn="l"/>
              </a:tabLst>
            </a:pPr>
            <a:r>
              <a:rPr sz="2400" dirty="0">
                <a:latin typeface="Calibri"/>
                <a:cs typeface="Calibri"/>
              </a:rPr>
              <a:t>In </a:t>
            </a:r>
            <a:r>
              <a:rPr sz="2400" spc="-5" dirty="0">
                <a:latin typeface="Calibri"/>
                <a:cs typeface="Calibri"/>
              </a:rPr>
              <a:t>his absence, </a:t>
            </a:r>
            <a:r>
              <a:rPr sz="2400" spc="-20" dirty="0">
                <a:latin typeface="Calibri"/>
                <a:cs typeface="Calibri"/>
              </a:rPr>
              <a:t>any </a:t>
            </a:r>
            <a:r>
              <a:rPr sz="2400" spc="-5" dirty="0">
                <a:latin typeface="Calibri"/>
                <a:cs typeface="Calibri"/>
              </a:rPr>
              <a:t>other member of </a:t>
            </a:r>
            <a:r>
              <a:rPr sz="2400" spc="-10" dirty="0">
                <a:latin typeface="Calibri"/>
                <a:cs typeface="Calibri"/>
              </a:rPr>
              <a:t>SRC </a:t>
            </a:r>
            <a:r>
              <a:rPr sz="2400" dirty="0">
                <a:latin typeface="Calibri"/>
                <a:cs typeface="Calibri"/>
              </a:rPr>
              <a:t>authorised </a:t>
            </a:r>
            <a:r>
              <a:rPr sz="2400" spc="-10" dirty="0">
                <a:latin typeface="Calibri"/>
                <a:cs typeface="Calibri"/>
              </a:rPr>
              <a:t>by  </a:t>
            </a:r>
            <a:r>
              <a:rPr sz="2400" spc="-5" dirty="0">
                <a:latin typeface="Calibri"/>
                <a:cs typeface="Calibri"/>
              </a:rPr>
              <a:t>Chairperson of </a:t>
            </a:r>
            <a:r>
              <a:rPr sz="2400" spc="-10" dirty="0">
                <a:latin typeface="Calibri"/>
                <a:cs typeface="Calibri"/>
              </a:rPr>
              <a:t>SRC</a:t>
            </a:r>
            <a:r>
              <a:rPr sz="2400" spc="-40" dirty="0">
                <a:latin typeface="Calibri"/>
                <a:cs typeface="Calibri"/>
              </a:rPr>
              <a:t> </a:t>
            </a:r>
            <a:r>
              <a:rPr sz="2400" dirty="0">
                <a:latin typeface="Calibri"/>
                <a:cs typeface="Calibri"/>
              </a:rPr>
              <a:t>.</a:t>
            </a:r>
            <a:endParaRPr sz="2400">
              <a:latin typeface="Calibri"/>
              <a:cs typeface="Calibri"/>
            </a:endParaRPr>
          </a:p>
          <a:p>
            <a:pPr marL="812800" indent="-767715">
              <a:lnSpc>
                <a:spcPts val="5265"/>
              </a:lnSpc>
              <a:buAutoNum type="romanLcParenR" startAt="3"/>
              <a:tabLst>
                <a:tab pos="813435" algn="l"/>
              </a:tabLst>
            </a:pPr>
            <a:r>
              <a:rPr sz="4800" b="1" spc="-5" dirty="0">
                <a:latin typeface="Calibri"/>
                <a:cs typeface="Calibri"/>
              </a:rPr>
              <a:t>Consequences </a:t>
            </a:r>
            <a:r>
              <a:rPr sz="4800" b="1" dirty="0">
                <a:latin typeface="Calibri"/>
                <a:cs typeface="Calibri"/>
              </a:rPr>
              <a:t>of</a:t>
            </a:r>
            <a:r>
              <a:rPr sz="4800" b="1" spc="-60" dirty="0">
                <a:latin typeface="Calibri"/>
                <a:cs typeface="Calibri"/>
              </a:rPr>
              <a:t> </a:t>
            </a:r>
            <a:r>
              <a:rPr sz="4800" b="1" spc="-15" dirty="0">
                <a:latin typeface="Calibri"/>
                <a:cs typeface="Calibri"/>
              </a:rPr>
              <a:t>default</a:t>
            </a:r>
            <a:endParaRPr sz="4800">
              <a:latin typeface="Calibri"/>
              <a:cs typeface="Calibri"/>
            </a:endParaRPr>
          </a:p>
        </p:txBody>
      </p:sp>
      <p:sp>
        <p:nvSpPr>
          <p:cNvPr id="4" name="object 4"/>
          <p:cNvSpPr/>
          <p:nvPr/>
        </p:nvSpPr>
        <p:spPr>
          <a:xfrm>
            <a:off x="1809358" y="4520896"/>
            <a:ext cx="5414030" cy="23371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273" y="394792"/>
            <a:ext cx="7921625" cy="635000"/>
          </a:xfrm>
          <a:prstGeom prst="rect">
            <a:avLst/>
          </a:prstGeom>
        </p:spPr>
        <p:txBody>
          <a:bodyPr vert="horz" wrap="square" lIns="0" tIns="12065" rIns="0" bIns="0" rtlCol="0">
            <a:spAutoFit/>
          </a:bodyPr>
          <a:lstStyle/>
          <a:p>
            <a:pPr marL="12700">
              <a:lnSpc>
                <a:spcPct val="100000"/>
              </a:lnSpc>
              <a:spcBef>
                <a:spcPts val="95"/>
              </a:spcBef>
            </a:pPr>
            <a:r>
              <a:rPr sz="4000" spc="-15" dirty="0"/>
              <a:t>General </a:t>
            </a:r>
            <a:r>
              <a:rPr sz="4000" spc="-25" dirty="0"/>
              <a:t>Power </a:t>
            </a:r>
            <a:r>
              <a:rPr sz="4000" spc="-5" dirty="0"/>
              <a:t>of the </a:t>
            </a:r>
            <a:r>
              <a:rPr sz="4000" spc="-15" dirty="0"/>
              <a:t>Board </a:t>
            </a:r>
            <a:r>
              <a:rPr sz="4000" spc="-5" dirty="0"/>
              <a:t>[Sec</a:t>
            </a:r>
            <a:r>
              <a:rPr sz="4000" spc="50" dirty="0"/>
              <a:t> </a:t>
            </a:r>
            <a:r>
              <a:rPr sz="4000" spc="-5" dirty="0"/>
              <a:t>179]</a:t>
            </a:r>
            <a:endParaRPr sz="4000"/>
          </a:p>
        </p:txBody>
      </p:sp>
      <p:sp>
        <p:nvSpPr>
          <p:cNvPr id="3" name="object 3"/>
          <p:cNvSpPr txBox="1"/>
          <p:nvPr/>
        </p:nvSpPr>
        <p:spPr>
          <a:xfrm>
            <a:off x="535940" y="1376934"/>
            <a:ext cx="8034655" cy="4782185"/>
          </a:xfrm>
          <a:prstGeom prst="rect">
            <a:avLst/>
          </a:prstGeom>
        </p:spPr>
        <p:txBody>
          <a:bodyPr vert="horz" wrap="square" lIns="0" tIns="84455" rIns="0" bIns="0" rtlCol="0">
            <a:spAutoFit/>
          </a:bodyPr>
          <a:lstStyle/>
          <a:p>
            <a:pPr marL="527685" marR="126364" indent="-515620">
              <a:lnSpc>
                <a:spcPct val="80300"/>
              </a:lnSpc>
              <a:spcBef>
                <a:spcPts val="665"/>
              </a:spcBef>
              <a:buAutoNum type="arabicPeriod"/>
              <a:tabLst>
                <a:tab pos="527685" algn="l"/>
                <a:tab pos="528320" algn="l"/>
              </a:tabLst>
            </a:pPr>
            <a:r>
              <a:rPr sz="2400" b="1" spc="-15" dirty="0">
                <a:latin typeface="Calibri"/>
                <a:cs typeface="Calibri"/>
              </a:rPr>
              <a:t>Power </a:t>
            </a:r>
            <a:r>
              <a:rPr sz="2400" b="1" dirty="0">
                <a:latin typeface="Calibri"/>
                <a:cs typeface="Calibri"/>
              </a:rPr>
              <a:t>of </a:t>
            </a:r>
            <a:r>
              <a:rPr sz="2400" b="1" spc="-5" dirty="0">
                <a:latin typeface="Calibri"/>
                <a:cs typeface="Calibri"/>
              </a:rPr>
              <a:t>the Board </a:t>
            </a:r>
            <a:r>
              <a:rPr sz="2400" b="1" spc="-20" dirty="0">
                <a:latin typeface="Calibri"/>
                <a:cs typeface="Calibri"/>
              </a:rPr>
              <a:t>(s/s </a:t>
            </a:r>
            <a:r>
              <a:rPr sz="2400" b="1" dirty="0">
                <a:latin typeface="Calibri"/>
                <a:cs typeface="Calibri"/>
              </a:rPr>
              <a:t>1) : </a:t>
            </a:r>
            <a:r>
              <a:rPr sz="2200" spc="-5" dirty="0">
                <a:latin typeface="Calibri"/>
                <a:cs typeface="Calibri"/>
              </a:rPr>
              <a:t>the BOD of a </a:t>
            </a:r>
            <a:r>
              <a:rPr sz="2200" spc="-15" dirty="0">
                <a:latin typeface="Calibri"/>
                <a:cs typeface="Calibri"/>
              </a:rPr>
              <a:t>company </a:t>
            </a:r>
            <a:r>
              <a:rPr sz="2200" spc="-5" dirty="0">
                <a:latin typeface="Calibri"/>
                <a:cs typeface="Calibri"/>
              </a:rPr>
              <a:t>shall </a:t>
            </a:r>
            <a:r>
              <a:rPr sz="2200" spc="-10" dirty="0">
                <a:latin typeface="Calibri"/>
                <a:cs typeface="Calibri"/>
              </a:rPr>
              <a:t>be  entitled </a:t>
            </a:r>
            <a:r>
              <a:rPr sz="2200" spc="-20" dirty="0">
                <a:latin typeface="Calibri"/>
                <a:cs typeface="Calibri"/>
              </a:rPr>
              <a:t>to exercise </a:t>
            </a:r>
            <a:r>
              <a:rPr sz="2200" spc="-5" dirty="0">
                <a:latin typeface="Calibri"/>
                <a:cs typeface="Calibri"/>
              </a:rPr>
              <a:t>all </a:t>
            </a:r>
            <a:r>
              <a:rPr sz="2200" spc="-10" dirty="0">
                <a:latin typeface="Calibri"/>
                <a:cs typeface="Calibri"/>
              </a:rPr>
              <a:t>such </a:t>
            </a:r>
            <a:r>
              <a:rPr sz="2200" spc="-15" dirty="0">
                <a:latin typeface="Calibri"/>
                <a:cs typeface="Calibri"/>
              </a:rPr>
              <a:t>powers, </a:t>
            </a:r>
            <a:r>
              <a:rPr sz="2200" spc="-5" dirty="0">
                <a:latin typeface="Calibri"/>
                <a:cs typeface="Calibri"/>
              </a:rPr>
              <a:t>&amp; </a:t>
            </a:r>
            <a:r>
              <a:rPr sz="2200" spc="-20" dirty="0">
                <a:latin typeface="Calibri"/>
                <a:cs typeface="Calibri"/>
              </a:rPr>
              <a:t>to </a:t>
            </a:r>
            <a:r>
              <a:rPr sz="2200" spc="-5" dirty="0">
                <a:latin typeface="Calibri"/>
                <a:cs typeface="Calibri"/>
              </a:rPr>
              <a:t>do all </a:t>
            </a:r>
            <a:r>
              <a:rPr sz="2200" spc="-10" dirty="0">
                <a:latin typeface="Calibri"/>
                <a:cs typeface="Calibri"/>
              </a:rPr>
              <a:t>such </a:t>
            </a:r>
            <a:r>
              <a:rPr sz="2200" spc="-5" dirty="0">
                <a:latin typeface="Calibri"/>
                <a:cs typeface="Calibri"/>
              </a:rPr>
              <a:t>acts &amp; </a:t>
            </a:r>
            <a:r>
              <a:rPr sz="2200" spc="-10" dirty="0">
                <a:latin typeface="Calibri"/>
                <a:cs typeface="Calibri"/>
              </a:rPr>
              <a:t>things  </a:t>
            </a:r>
            <a:r>
              <a:rPr sz="2200" spc="-5" dirty="0">
                <a:latin typeface="Calibri"/>
                <a:cs typeface="Calibri"/>
              </a:rPr>
              <a:t>as </a:t>
            </a:r>
            <a:r>
              <a:rPr sz="2200" spc="-10" dirty="0">
                <a:latin typeface="Calibri"/>
                <a:cs typeface="Calibri"/>
              </a:rPr>
              <a:t>the </a:t>
            </a:r>
            <a:r>
              <a:rPr sz="2200" spc="-15" dirty="0">
                <a:latin typeface="Calibri"/>
                <a:cs typeface="Calibri"/>
              </a:rPr>
              <a:t>company </a:t>
            </a:r>
            <a:r>
              <a:rPr sz="2200" spc="-5" dirty="0">
                <a:latin typeface="Calibri"/>
                <a:cs typeface="Calibri"/>
              </a:rPr>
              <a:t>is authorised </a:t>
            </a:r>
            <a:r>
              <a:rPr sz="2200" spc="-20" dirty="0">
                <a:latin typeface="Calibri"/>
                <a:cs typeface="Calibri"/>
              </a:rPr>
              <a:t>to</a:t>
            </a:r>
            <a:r>
              <a:rPr sz="2200" spc="60" dirty="0">
                <a:latin typeface="Calibri"/>
                <a:cs typeface="Calibri"/>
              </a:rPr>
              <a:t> </a:t>
            </a:r>
            <a:r>
              <a:rPr sz="2200" spc="-10" dirty="0">
                <a:latin typeface="Calibri"/>
                <a:cs typeface="Calibri"/>
              </a:rPr>
              <a:t>do.</a:t>
            </a:r>
            <a:endParaRPr sz="2200">
              <a:latin typeface="Calibri"/>
              <a:cs typeface="Calibri"/>
            </a:endParaRPr>
          </a:p>
          <a:p>
            <a:pPr>
              <a:lnSpc>
                <a:spcPct val="100000"/>
              </a:lnSpc>
              <a:spcBef>
                <a:spcPts val="45"/>
              </a:spcBef>
              <a:buAutoNum type="arabicPeriod"/>
            </a:pPr>
            <a:endParaRPr sz="2250">
              <a:latin typeface="Times New Roman"/>
              <a:cs typeface="Times New Roman"/>
            </a:endParaRPr>
          </a:p>
          <a:p>
            <a:pPr marL="541655" indent="-529590">
              <a:lnSpc>
                <a:spcPct val="100000"/>
              </a:lnSpc>
              <a:buSzPct val="91666"/>
              <a:buFont typeface="Calibri"/>
              <a:buAutoNum type="arabicPeriod"/>
              <a:tabLst>
                <a:tab pos="541655" algn="l"/>
                <a:tab pos="542290" algn="l"/>
              </a:tabLst>
            </a:pPr>
            <a:r>
              <a:rPr sz="2400" b="1" spc="-15" dirty="0">
                <a:latin typeface="Calibri"/>
                <a:cs typeface="Calibri"/>
              </a:rPr>
              <a:t>Power exercisable </a:t>
            </a:r>
            <a:r>
              <a:rPr sz="2400" b="1" dirty="0">
                <a:latin typeface="Calibri"/>
                <a:cs typeface="Calibri"/>
              </a:rPr>
              <a:t>only </a:t>
            </a:r>
            <a:r>
              <a:rPr sz="2400" b="1" spc="-15" dirty="0">
                <a:latin typeface="Calibri"/>
                <a:cs typeface="Calibri"/>
              </a:rPr>
              <a:t>at </a:t>
            </a:r>
            <a:r>
              <a:rPr sz="2400" b="1" dirty="0">
                <a:latin typeface="Calibri"/>
                <a:cs typeface="Calibri"/>
              </a:rPr>
              <a:t>a BM </a:t>
            </a:r>
            <a:r>
              <a:rPr sz="2400" b="1" spc="-20" dirty="0">
                <a:latin typeface="Calibri"/>
                <a:cs typeface="Calibri"/>
              </a:rPr>
              <a:t>(s/s</a:t>
            </a:r>
            <a:r>
              <a:rPr sz="2400" b="1" spc="-15" dirty="0">
                <a:latin typeface="Calibri"/>
                <a:cs typeface="Calibri"/>
              </a:rPr>
              <a:t> </a:t>
            </a:r>
            <a:r>
              <a:rPr sz="2400" b="1" spc="-5" dirty="0">
                <a:latin typeface="Calibri"/>
                <a:cs typeface="Calibri"/>
              </a:rPr>
              <a:t>3):</a:t>
            </a:r>
            <a:endParaRPr sz="2400">
              <a:latin typeface="Calibri"/>
              <a:cs typeface="Calibri"/>
            </a:endParaRPr>
          </a:p>
          <a:p>
            <a:pPr marL="527685" marR="5080" indent="-515620">
              <a:lnSpc>
                <a:spcPct val="80000"/>
              </a:lnSpc>
              <a:spcBef>
                <a:spcPts val="540"/>
              </a:spcBef>
              <a:buAutoNum type="alphaLcParenR"/>
              <a:tabLst>
                <a:tab pos="527685" algn="l"/>
                <a:tab pos="528320" algn="l"/>
              </a:tabLst>
            </a:pPr>
            <a:r>
              <a:rPr sz="2200" spc="-100" dirty="0">
                <a:latin typeface="Calibri"/>
                <a:cs typeface="Calibri"/>
              </a:rPr>
              <a:t>To </a:t>
            </a:r>
            <a:r>
              <a:rPr sz="2200" spc="-25" dirty="0">
                <a:latin typeface="Calibri"/>
                <a:cs typeface="Calibri"/>
              </a:rPr>
              <a:t>make </a:t>
            </a:r>
            <a:r>
              <a:rPr sz="2200" spc="-10" dirty="0">
                <a:latin typeface="Calibri"/>
                <a:cs typeface="Calibri"/>
              </a:rPr>
              <a:t>calls </a:t>
            </a:r>
            <a:r>
              <a:rPr sz="2200" spc="-5" dirty="0">
                <a:latin typeface="Calibri"/>
                <a:cs typeface="Calibri"/>
              </a:rPr>
              <a:t>on </a:t>
            </a:r>
            <a:r>
              <a:rPr sz="2200" spc="-10" dirty="0">
                <a:latin typeface="Calibri"/>
                <a:cs typeface="Calibri"/>
              </a:rPr>
              <a:t>shareholders </a:t>
            </a:r>
            <a:r>
              <a:rPr sz="2200" spc="-5" dirty="0">
                <a:latin typeface="Calibri"/>
                <a:cs typeface="Calibri"/>
              </a:rPr>
              <a:t>in </a:t>
            </a:r>
            <a:r>
              <a:rPr sz="2200" spc="-10" dirty="0">
                <a:latin typeface="Calibri"/>
                <a:cs typeface="Calibri"/>
              </a:rPr>
              <a:t>respect </a:t>
            </a:r>
            <a:r>
              <a:rPr sz="2200" spc="-5" dirty="0">
                <a:latin typeface="Calibri"/>
                <a:cs typeface="Calibri"/>
              </a:rPr>
              <a:t>of </a:t>
            </a:r>
            <a:r>
              <a:rPr sz="2200" spc="-10" dirty="0">
                <a:latin typeface="Calibri"/>
                <a:cs typeface="Calibri"/>
              </a:rPr>
              <a:t>money unpaid </a:t>
            </a:r>
            <a:r>
              <a:rPr sz="2200" spc="-5" dirty="0">
                <a:latin typeface="Calibri"/>
                <a:cs typeface="Calibri"/>
              </a:rPr>
              <a:t>on </a:t>
            </a:r>
            <a:r>
              <a:rPr sz="2200" spc="-10" dirty="0">
                <a:latin typeface="Calibri"/>
                <a:cs typeface="Calibri"/>
              </a:rPr>
              <a:t>their  shares</a:t>
            </a:r>
            <a:endParaRPr sz="2200">
              <a:latin typeface="Calibri"/>
              <a:cs typeface="Calibri"/>
            </a:endParaRPr>
          </a:p>
          <a:p>
            <a:pPr marL="527685" indent="-515620">
              <a:lnSpc>
                <a:spcPct val="100000"/>
              </a:lnSpc>
              <a:buAutoNum type="alphaLcParenR"/>
              <a:tabLst>
                <a:tab pos="527685" algn="l"/>
                <a:tab pos="528320" algn="l"/>
              </a:tabLst>
            </a:pPr>
            <a:r>
              <a:rPr sz="2200" spc="-100" dirty="0">
                <a:latin typeface="Calibri"/>
                <a:cs typeface="Calibri"/>
              </a:rPr>
              <a:t>To </a:t>
            </a:r>
            <a:r>
              <a:rPr sz="2200" spc="-5" dirty="0">
                <a:latin typeface="Calibri"/>
                <a:cs typeface="Calibri"/>
              </a:rPr>
              <a:t>authorise </a:t>
            </a:r>
            <a:r>
              <a:rPr sz="2200" spc="-10" dirty="0">
                <a:latin typeface="Calibri"/>
                <a:cs typeface="Calibri"/>
              </a:rPr>
              <a:t>buy-back </a:t>
            </a:r>
            <a:r>
              <a:rPr sz="2200" spc="-5" dirty="0">
                <a:latin typeface="Calibri"/>
                <a:cs typeface="Calibri"/>
              </a:rPr>
              <a:t>of </a:t>
            </a:r>
            <a:r>
              <a:rPr sz="2200" spc="-10" dirty="0">
                <a:latin typeface="Calibri"/>
                <a:cs typeface="Calibri"/>
              </a:rPr>
              <a:t>securities </a:t>
            </a:r>
            <a:r>
              <a:rPr sz="2200" spc="-20" dirty="0">
                <a:latin typeface="Calibri"/>
                <a:cs typeface="Calibri"/>
              </a:rPr>
              <a:t>u/s</a:t>
            </a:r>
            <a:r>
              <a:rPr sz="2200" spc="125" dirty="0">
                <a:latin typeface="Calibri"/>
                <a:cs typeface="Calibri"/>
              </a:rPr>
              <a:t> </a:t>
            </a:r>
            <a:r>
              <a:rPr sz="2200" spc="-5" dirty="0">
                <a:latin typeface="Calibri"/>
                <a:cs typeface="Calibri"/>
              </a:rPr>
              <a:t>68</a:t>
            </a:r>
            <a:endParaRPr sz="2200">
              <a:latin typeface="Calibri"/>
              <a:cs typeface="Calibri"/>
            </a:endParaRPr>
          </a:p>
          <a:p>
            <a:pPr marL="527685" indent="-515620">
              <a:lnSpc>
                <a:spcPts val="2375"/>
              </a:lnSpc>
              <a:buAutoNum type="alphaLcParenR"/>
              <a:tabLst>
                <a:tab pos="527685" algn="l"/>
                <a:tab pos="528320" algn="l"/>
              </a:tabLst>
            </a:pPr>
            <a:r>
              <a:rPr sz="2200" spc="-100" dirty="0">
                <a:latin typeface="Calibri"/>
                <a:cs typeface="Calibri"/>
              </a:rPr>
              <a:t>To </a:t>
            </a:r>
            <a:r>
              <a:rPr sz="2200" spc="-5" dirty="0">
                <a:latin typeface="Calibri"/>
                <a:cs typeface="Calibri"/>
              </a:rPr>
              <a:t>issue </a:t>
            </a:r>
            <a:r>
              <a:rPr sz="2200" spc="-10" dirty="0">
                <a:latin typeface="Calibri"/>
                <a:cs typeface="Calibri"/>
              </a:rPr>
              <a:t>securities, </a:t>
            </a:r>
            <a:r>
              <a:rPr sz="2200" spc="-5" dirty="0">
                <a:latin typeface="Calibri"/>
                <a:cs typeface="Calibri"/>
              </a:rPr>
              <a:t>including </a:t>
            </a:r>
            <a:r>
              <a:rPr sz="2200" spc="-15" dirty="0">
                <a:latin typeface="Calibri"/>
                <a:cs typeface="Calibri"/>
              </a:rPr>
              <a:t>debentures </a:t>
            </a:r>
            <a:r>
              <a:rPr sz="2200" spc="-5" dirty="0">
                <a:latin typeface="Calibri"/>
                <a:cs typeface="Calibri"/>
              </a:rPr>
              <a:t>whether in or</a:t>
            </a:r>
            <a:r>
              <a:rPr sz="2200" spc="190" dirty="0">
                <a:latin typeface="Calibri"/>
                <a:cs typeface="Calibri"/>
              </a:rPr>
              <a:t> </a:t>
            </a:r>
            <a:r>
              <a:rPr sz="2200" spc="-10" dirty="0">
                <a:latin typeface="Calibri"/>
                <a:cs typeface="Calibri"/>
              </a:rPr>
              <a:t>outside</a:t>
            </a:r>
            <a:endParaRPr sz="2200">
              <a:latin typeface="Calibri"/>
              <a:cs typeface="Calibri"/>
            </a:endParaRPr>
          </a:p>
          <a:p>
            <a:pPr marL="527685">
              <a:lnSpc>
                <a:spcPts val="2375"/>
              </a:lnSpc>
            </a:pPr>
            <a:r>
              <a:rPr sz="2200" spc="-10" dirty="0">
                <a:latin typeface="Calibri"/>
                <a:cs typeface="Calibri"/>
              </a:rPr>
              <a:t>India</a:t>
            </a:r>
            <a:endParaRPr sz="2200">
              <a:latin typeface="Calibri"/>
              <a:cs typeface="Calibri"/>
            </a:endParaRPr>
          </a:p>
          <a:p>
            <a:pPr marL="527685" indent="-515620">
              <a:lnSpc>
                <a:spcPct val="100000"/>
              </a:lnSpc>
              <a:buAutoNum type="alphaLcParenR" startAt="4"/>
              <a:tabLst>
                <a:tab pos="527685" algn="l"/>
                <a:tab pos="528320" algn="l"/>
              </a:tabLst>
            </a:pPr>
            <a:r>
              <a:rPr sz="2200" spc="-100" dirty="0">
                <a:latin typeface="Calibri"/>
                <a:cs typeface="Calibri"/>
              </a:rPr>
              <a:t>To </a:t>
            </a:r>
            <a:r>
              <a:rPr sz="2200" spc="-15" dirty="0">
                <a:latin typeface="Calibri"/>
                <a:cs typeface="Calibri"/>
              </a:rPr>
              <a:t>borrow</a:t>
            </a:r>
            <a:r>
              <a:rPr sz="2200" spc="85" dirty="0">
                <a:latin typeface="Calibri"/>
                <a:cs typeface="Calibri"/>
              </a:rPr>
              <a:t> </a:t>
            </a:r>
            <a:r>
              <a:rPr sz="2200" spc="-10" dirty="0">
                <a:latin typeface="Calibri"/>
                <a:cs typeface="Calibri"/>
              </a:rPr>
              <a:t>money</a:t>
            </a:r>
            <a:endParaRPr sz="2200">
              <a:latin typeface="Calibri"/>
              <a:cs typeface="Calibri"/>
            </a:endParaRPr>
          </a:p>
          <a:p>
            <a:pPr marL="527685" indent="-515620">
              <a:lnSpc>
                <a:spcPct val="100000"/>
              </a:lnSpc>
              <a:buAutoNum type="alphaLcParenR" startAt="4"/>
              <a:tabLst>
                <a:tab pos="527685" algn="l"/>
                <a:tab pos="528320" algn="l"/>
              </a:tabLst>
            </a:pPr>
            <a:r>
              <a:rPr sz="2200" spc="-100" dirty="0">
                <a:latin typeface="Calibri"/>
                <a:cs typeface="Calibri"/>
              </a:rPr>
              <a:t>To </a:t>
            </a:r>
            <a:r>
              <a:rPr sz="2200" spc="-15" dirty="0">
                <a:latin typeface="Calibri"/>
                <a:cs typeface="Calibri"/>
              </a:rPr>
              <a:t>invest </a:t>
            </a:r>
            <a:r>
              <a:rPr sz="2200" spc="-5" dirty="0">
                <a:latin typeface="Calibri"/>
                <a:cs typeface="Calibri"/>
              </a:rPr>
              <a:t>the </a:t>
            </a:r>
            <a:r>
              <a:rPr sz="2200" spc="-10" dirty="0">
                <a:latin typeface="Calibri"/>
                <a:cs typeface="Calibri"/>
              </a:rPr>
              <a:t>funds </a:t>
            </a:r>
            <a:r>
              <a:rPr sz="2200" spc="-5" dirty="0">
                <a:latin typeface="Calibri"/>
                <a:cs typeface="Calibri"/>
              </a:rPr>
              <a:t>of the</a:t>
            </a:r>
            <a:r>
              <a:rPr sz="2200" spc="145" dirty="0">
                <a:latin typeface="Calibri"/>
                <a:cs typeface="Calibri"/>
              </a:rPr>
              <a:t> </a:t>
            </a:r>
            <a:r>
              <a:rPr sz="2200" spc="-15" dirty="0">
                <a:latin typeface="Calibri"/>
                <a:cs typeface="Calibri"/>
              </a:rPr>
              <a:t>company</a:t>
            </a:r>
            <a:endParaRPr sz="2200">
              <a:latin typeface="Calibri"/>
              <a:cs typeface="Calibri"/>
            </a:endParaRPr>
          </a:p>
          <a:p>
            <a:pPr marL="527685" marR="218440" indent="-515620">
              <a:lnSpc>
                <a:spcPts val="2110"/>
              </a:lnSpc>
              <a:spcBef>
                <a:spcPts val="515"/>
              </a:spcBef>
              <a:buAutoNum type="alphaLcParenR" startAt="4"/>
              <a:tabLst>
                <a:tab pos="527685" algn="l"/>
                <a:tab pos="528320" algn="l"/>
              </a:tabLst>
            </a:pPr>
            <a:r>
              <a:rPr sz="2200" spc="-100" dirty="0">
                <a:latin typeface="Calibri"/>
                <a:cs typeface="Calibri"/>
              </a:rPr>
              <a:t>To </a:t>
            </a:r>
            <a:r>
              <a:rPr sz="2200" spc="-20" dirty="0">
                <a:latin typeface="Calibri"/>
                <a:cs typeface="Calibri"/>
              </a:rPr>
              <a:t>grant </a:t>
            </a:r>
            <a:r>
              <a:rPr sz="2200" spc="-5" dirty="0">
                <a:latin typeface="Calibri"/>
                <a:cs typeface="Calibri"/>
              </a:rPr>
              <a:t>loans or </a:t>
            </a:r>
            <a:r>
              <a:rPr sz="2200" spc="-10" dirty="0">
                <a:latin typeface="Calibri"/>
                <a:cs typeface="Calibri"/>
              </a:rPr>
              <a:t>give </a:t>
            </a:r>
            <a:r>
              <a:rPr sz="2200" spc="-15" dirty="0">
                <a:latin typeface="Calibri"/>
                <a:cs typeface="Calibri"/>
              </a:rPr>
              <a:t>guarantee </a:t>
            </a:r>
            <a:r>
              <a:rPr sz="2200" spc="-5" dirty="0">
                <a:latin typeface="Calibri"/>
                <a:cs typeface="Calibri"/>
              </a:rPr>
              <a:t>or </a:t>
            </a:r>
            <a:r>
              <a:rPr sz="2200" spc="-15" dirty="0">
                <a:latin typeface="Calibri"/>
                <a:cs typeface="Calibri"/>
              </a:rPr>
              <a:t>provide </a:t>
            </a:r>
            <a:r>
              <a:rPr sz="2200" spc="-10" dirty="0">
                <a:latin typeface="Calibri"/>
                <a:cs typeface="Calibri"/>
              </a:rPr>
              <a:t>security </a:t>
            </a:r>
            <a:r>
              <a:rPr sz="2200" spc="-5" dirty="0">
                <a:latin typeface="Calibri"/>
                <a:cs typeface="Calibri"/>
              </a:rPr>
              <a:t>in </a:t>
            </a:r>
            <a:r>
              <a:rPr sz="2200" spc="-10" dirty="0">
                <a:latin typeface="Calibri"/>
                <a:cs typeface="Calibri"/>
              </a:rPr>
              <a:t>respect </a:t>
            </a:r>
            <a:r>
              <a:rPr sz="2200" spc="-5" dirty="0">
                <a:latin typeface="Calibri"/>
                <a:cs typeface="Calibri"/>
              </a:rPr>
              <a:t>of  loans</a:t>
            </a:r>
            <a:endParaRPr sz="2200">
              <a:latin typeface="Calibri"/>
              <a:cs typeface="Calibri"/>
            </a:endParaRPr>
          </a:p>
          <a:p>
            <a:pPr marL="527685" indent="-515620">
              <a:lnSpc>
                <a:spcPct val="100000"/>
              </a:lnSpc>
              <a:spcBef>
                <a:spcPts val="20"/>
              </a:spcBef>
              <a:buAutoNum type="alphaLcParenR" startAt="4"/>
              <a:tabLst>
                <a:tab pos="527685" algn="l"/>
                <a:tab pos="528320" algn="l"/>
              </a:tabLst>
            </a:pPr>
            <a:r>
              <a:rPr sz="2200" spc="-105" dirty="0">
                <a:latin typeface="Calibri"/>
                <a:cs typeface="Calibri"/>
              </a:rPr>
              <a:t>To </a:t>
            </a:r>
            <a:r>
              <a:rPr sz="2200" spc="-15" dirty="0">
                <a:latin typeface="Calibri"/>
                <a:cs typeface="Calibri"/>
              </a:rPr>
              <a:t>approve </a:t>
            </a:r>
            <a:r>
              <a:rPr sz="2200" spc="-5" dirty="0">
                <a:latin typeface="Calibri"/>
                <a:cs typeface="Calibri"/>
              </a:rPr>
              <a:t>financial </a:t>
            </a:r>
            <a:r>
              <a:rPr sz="2200" spc="-20" dirty="0">
                <a:latin typeface="Calibri"/>
                <a:cs typeface="Calibri"/>
              </a:rPr>
              <a:t>statements </a:t>
            </a:r>
            <a:r>
              <a:rPr sz="2200" spc="-5" dirty="0">
                <a:latin typeface="Calibri"/>
                <a:cs typeface="Calibri"/>
              </a:rPr>
              <a:t>&amp; </a:t>
            </a:r>
            <a:r>
              <a:rPr sz="2200" spc="-10" dirty="0">
                <a:latin typeface="Calibri"/>
                <a:cs typeface="Calibri"/>
              </a:rPr>
              <a:t>the </a:t>
            </a:r>
            <a:r>
              <a:rPr sz="2200" spc="-5" dirty="0">
                <a:latin typeface="Calibri"/>
                <a:cs typeface="Calibri"/>
              </a:rPr>
              <a:t>Board</a:t>
            </a:r>
            <a:r>
              <a:rPr sz="2200" spc="150" dirty="0">
                <a:latin typeface="Calibri"/>
                <a:cs typeface="Calibri"/>
              </a:rPr>
              <a:t> </a:t>
            </a:r>
            <a:r>
              <a:rPr sz="2200" spc="-5" dirty="0">
                <a:latin typeface="Calibri"/>
                <a:cs typeface="Calibri"/>
              </a:rPr>
              <a:t>report</a:t>
            </a:r>
            <a:endParaRPr sz="2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49" y="533400"/>
            <a:ext cx="7486700" cy="456106"/>
          </a:xfrm>
        </p:spPr>
        <p:txBody>
          <a:bodyPr/>
          <a:lstStyle/>
          <a:p>
            <a:r>
              <a:rPr lang="en-US" sz="3600" dirty="0" smtClean="0"/>
              <a:t>Meetings of the Directors</a:t>
            </a:r>
            <a:br>
              <a:rPr lang="en-US" sz="3600" dirty="0" smtClean="0"/>
            </a:br>
            <a:endParaRPr lang="en-US" sz="3600" dirty="0"/>
          </a:p>
        </p:txBody>
      </p:sp>
      <p:sp>
        <p:nvSpPr>
          <p:cNvPr id="3" name="Text Placeholder 2"/>
          <p:cNvSpPr>
            <a:spLocks noGrp="1"/>
          </p:cNvSpPr>
          <p:nvPr>
            <p:ph type="body" idx="1"/>
          </p:nvPr>
        </p:nvSpPr>
        <p:spPr>
          <a:xfrm>
            <a:off x="344449" y="1370838"/>
            <a:ext cx="8455101" cy="4308872"/>
          </a:xfrm>
        </p:spPr>
        <p:txBody>
          <a:bodyPr/>
          <a:lstStyle/>
          <a:p>
            <a:pPr marL="457200" indent="-457200" algn="just" fontAlgn="base">
              <a:buFont typeface="+mj-lt"/>
              <a:buAutoNum type="arabicPeriod"/>
            </a:pPr>
            <a:r>
              <a:rPr lang="en-US" sz="2800" b="1" dirty="0" smtClean="0"/>
              <a:t>Meetings of the Directors</a:t>
            </a:r>
          </a:p>
          <a:p>
            <a:pPr marL="457200" indent="-457200" algn="just" fontAlgn="base"/>
            <a:r>
              <a:rPr lang="en-US" sz="2800" dirty="0" smtClean="0"/>
              <a:t>	Meetings </a:t>
            </a:r>
            <a:r>
              <a:rPr lang="en-US" sz="2800" dirty="0" smtClean="0"/>
              <a:t>of directors are called Board Meetings. These are the most important as well as the most frequently held meetings of the company. It is only at these meetings that all important matters relating to the company and its policies are discussed and decided upon</a:t>
            </a:r>
            <a:r>
              <a:rPr lang="en-US" sz="2800" dirty="0" smtClean="0"/>
              <a:t>.</a:t>
            </a:r>
          </a:p>
          <a:p>
            <a:pPr marL="457200" indent="-457200" algn="just" fontAlgn="base"/>
            <a:r>
              <a:rPr lang="en-US" sz="2800" dirty="0" smtClean="0"/>
              <a:t>2. Meetings </a:t>
            </a:r>
            <a:r>
              <a:rPr lang="en-US" sz="2800" dirty="0" smtClean="0"/>
              <a:t>of creditors</a:t>
            </a:r>
            <a:r>
              <a:rPr lang="en-US" sz="2800" dirty="0" smtClean="0"/>
              <a:t>.</a:t>
            </a:r>
          </a:p>
          <a:p>
            <a:pPr marL="457200" indent="-457200" algn="just" fontAlgn="base"/>
            <a:r>
              <a:rPr lang="en-US" sz="2800" dirty="0" smtClean="0"/>
              <a:t>3. Meetings </a:t>
            </a:r>
            <a:r>
              <a:rPr lang="en-US" sz="2800" dirty="0" smtClean="0"/>
              <a:t>of debenture-holders.</a:t>
            </a:r>
          </a:p>
          <a:p>
            <a:pPr algn="just"/>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4397" y="120523"/>
            <a:ext cx="4314190" cy="635000"/>
          </a:xfrm>
          <a:prstGeom prst="rect">
            <a:avLst/>
          </a:prstGeom>
        </p:spPr>
        <p:txBody>
          <a:bodyPr vert="horz" wrap="square" lIns="0" tIns="12065" rIns="0" bIns="0" rtlCol="0">
            <a:spAutoFit/>
          </a:bodyPr>
          <a:lstStyle/>
          <a:p>
            <a:pPr marL="12700">
              <a:lnSpc>
                <a:spcPct val="100000"/>
              </a:lnSpc>
              <a:spcBef>
                <a:spcPts val="95"/>
              </a:spcBef>
            </a:pPr>
            <a:r>
              <a:rPr sz="4000" spc="-15" dirty="0"/>
              <a:t>Delegation </a:t>
            </a:r>
            <a:r>
              <a:rPr sz="4000" spc="-5" dirty="0"/>
              <a:t>of</a:t>
            </a:r>
            <a:r>
              <a:rPr sz="4000" spc="-40" dirty="0"/>
              <a:t> </a:t>
            </a:r>
            <a:r>
              <a:rPr sz="4000" spc="-30" dirty="0"/>
              <a:t>Power</a:t>
            </a:r>
            <a:endParaRPr sz="4000"/>
          </a:p>
        </p:txBody>
      </p:sp>
      <p:sp>
        <p:nvSpPr>
          <p:cNvPr id="3" name="object 3"/>
          <p:cNvSpPr txBox="1"/>
          <p:nvPr/>
        </p:nvSpPr>
        <p:spPr>
          <a:xfrm>
            <a:off x="535940" y="799338"/>
            <a:ext cx="7998459" cy="243967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The </a:t>
            </a:r>
            <a:r>
              <a:rPr sz="2400" spc="-10" dirty="0">
                <a:latin typeface="Calibri"/>
                <a:cs typeface="Calibri"/>
              </a:rPr>
              <a:t>board </a:t>
            </a:r>
            <a:r>
              <a:rPr sz="2400" spc="-15" dirty="0">
                <a:latin typeface="Calibri"/>
                <a:cs typeface="Calibri"/>
              </a:rPr>
              <a:t>may </a:t>
            </a:r>
            <a:r>
              <a:rPr sz="2400" spc="-10" dirty="0">
                <a:latin typeface="Calibri"/>
                <a:cs typeface="Calibri"/>
              </a:rPr>
              <a:t>by </a:t>
            </a:r>
            <a:r>
              <a:rPr sz="2400" dirty="0">
                <a:latin typeface="Calibri"/>
                <a:cs typeface="Calibri"/>
              </a:rPr>
              <a:t>a </a:t>
            </a:r>
            <a:r>
              <a:rPr sz="2400" spc="-5" dirty="0">
                <a:latin typeface="Calibri"/>
                <a:cs typeface="Calibri"/>
              </a:rPr>
              <a:t>resolution passed </a:t>
            </a:r>
            <a:r>
              <a:rPr sz="2400" spc="-10" dirty="0">
                <a:latin typeface="Calibri"/>
                <a:cs typeface="Calibri"/>
              </a:rPr>
              <a:t>at </a:t>
            </a:r>
            <a:r>
              <a:rPr sz="2400" dirty="0">
                <a:latin typeface="Calibri"/>
                <a:cs typeface="Calibri"/>
              </a:rPr>
              <a:t>a meeting </a:t>
            </a:r>
            <a:r>
              <a:rPr sz="2400" spc="-15" dirty="0">
                <a:latin typeface="Calibri"/>
                <a:cs typeface="Calibri"/>
              </a:rPr>
              <a:t>delegate  to any committee </a:t>
            </a:r>
            <a:r>
              <a:rPr sz="2400" spc="-5" dirty="0">
                <a:latin typeface="Calibri"/>
                <a:cs typeface="Calibri"/>
              </a:rPr>
              <a:t>of </a:t>
            </a:r>
            <a:r>
              <a:rPr sz="2400" spc="-10" dirty="0">
                <a:latin typeface="Calibri"/>
                <a:cs typeface="Calibri"/>
              </a:rPr>
              <a:t>directors, </a:t>
            </a:r>
            <a:r>
              <a:rPr sz="2400" dirty="0">
                <a:latin typeface="Calibri"/>
                <a:cs typeface="Calibri"/>
              </a:rPr>
              <a:t>the </a:t>
            </a:r>
            <a:r>
              <a:rPr sz="2400" spc="-20" dirty="0">
                <a:latin typeface="Calibri"/>
                <a:cs typeface="Calibri"/>
              </a:rPr>
              <a:t>MD, </a:t>
            </a:r>
            <a:r>
              <a:rPr sz="2400" dirty="0">
                <a:latin typeface="Calibri"/>
                <a:cs typeface="Calibri"/>
              </a:rPr>
              <a:t>the </a:t>
            </a:r>
            <a:r>
              <a:rPr sz="2400" spc="-5" dirty="0">
                <a:latin typeface="Calibri"/>
                <a:cs typeface="Calibri"/>
              </a:rPr>
              <a:t>manager or </a:t>
            </a:r>
            <a:r>
              <a:rPr sz="2400" spc="-10" dirty="0">
                <a:latin typeface="Calibri"/>
                <a:cs typeface="Calibri"/>
              </a:rPr>
              <a:t>to </a:t>
            </a:r>
            <a:r>
              <a:rPr sz="2400" spc="-15" dirty="0">
                <a:latin typeface="Calibri"/>
                <a:cs typeface="Calibri"/>
              </a:rPr>
              <a:t>any  </a:t>
            </a:r>
            <a:r>
              <a:rPr sz="2400" spc="-30" dirty="0">
                <a:latin typeface="Calibri"/>
                <a:cs typeface="Calibri"/>
              </a:rPr>
              <a:t>officer, </a:t>
            </a:r>
            <a:r>
              <a:rPr sz="2400" dirty="0">
                <a:latin typeface="Calibri"/>
                <a:cs typeface="Calibri"/>
              </a:rPr>
              <a:t>the </a:t>
            </a:r>
            <a:r>
              <a:rPr sz="2400" spc="-15" dirty="0">
                <a:latin typeface="Calibri"/>
                <a:cs typeface="Calibri"/>
              </a:rPr>
              <a:t>powers </a:t>
            </a:r>
            <a:r>
              <a:rPr sz="2400" spc="-5" dirty="0">
                <a:latin typeface="Calibri"/>
                <a:cs typeface="Calibri"/>
              </a:rPr>
              <a:t>that</a:t>
            </a:r>
            <a:r>
              <a:rPr sz="2400" spc="35" dirty="0">
                <a:latin typeface="Calibri"/>
                <a:cs typeface="Calibri"/>
              </a:rPr>
              <a:t> </a:t>
            </a:r>
            <a:r>
              <a:rPr sz="2400" spc="-15" dirty="0">
                <a:latin typeface="Calibri"/>
                <a:cs typeface="Calibri"/>
              </a:rPr>
              <a:t>are</a:t>
            </a:r>
            <a:endParaRPr sz="2400">
              <a:latin typeface="Calibri"/>
              <a:cs typeface="Calibri"/>
            </a:endParaRPr>
          </a:p>
          <a:p>
            <a:pPr marL="527685" indent="-515620">
              <a:lnSpc>
                <a:spcPct val="100000"/>
              </a:lnSpc>
              <a:spcBef>
                <a:spcPts val="575"/>
              </a:spcBef>
              <a:buAutoNum type="alphaLcParenR"/>
              <a:tabLst>
                <a:tab pos="527685" algn="l"/>
                <a:tab pos="528320" algn="l"/>
              </a:tabLst>
            </a:pPr>
            <a:r>
              <a:rPr sz="2400" spc="-114" dirty="0">
                <a:latin typeface="Calibri"/>
                <a:cs typeface="Calibri"/>
              </a:rPr>
              <a:t>To </a:t>
            </a:r>
            <a:r>
              <a:rPr sz="2400" spc="-15" dirty="0">
                <a:latin typeface="Calibri"/>
                <a:cs typeface="Calibri"/>
              </a:rPr>
              <a:t>borrow</a:t>
            </a:r>
            <a:r>
              <a:rPr sz="2400" spc="105" dirty="0">
                <a:latin typeface="Calibri"/>
                <a:cs typeface="Calibri"/>
              </a:rPr>
              <a:t> </a:t>
            </a:r>
            <a:r>
              <a:rPr sz="2400" dirty="0">
                <a:latin typeface="Calibri"/>
                <a:cs typeface="Calibri"/>
              </a:rPr>
              <a:t>monies</a:t>
            </a:r>
            <a:endParaRPr sz="2400">
              <a:latin typeface="Calibri"/>
              <a:cs typeface="Calibri"/>
            </a:endParaRPr>
          </a:p>
          <a:p>
            <a:pPr marL="527685" indent="-515620">
              <a:lnSpc>
                <a:spcPct val="100000"/>
              </a:lnSpc>
              <a:spcBef>
                <a:spcPts val="575"/>
              </a:spcBef>
              <a:buAutoNum type="alphaLcParenR"/>
              <a:tabLst>
                <a:tab pos="527685" algn="l"/>
                <a:tab pos="528320" algn="l"/>
              </a:tabLst>
            </a:pPr>
            <a:r>
              <a:rPr sz="2400" spc="-114" dirty="0">
                <a:latin typeface="Calibri"/>
                <a:cs typeface="Calibri"/>
              </a:rPr>
              <a:t>To </a:t>
            </a:r>
            <a:r>
              <a:rPr sz="2400" spc="-15" dirty="0">
                <a:latin typeface="Calibri"/>
                <a:cs typeface="Calibri"/>
              </a:rPr>
              <a:t>invest </a:t>
            </a:r>
            <a:r>
              <a:rPr sz="2400" dirty="0">
                <a:latin typeface="Calibri"/>
                <a:cs typeface="Calibri"/>
              </a:rPr>
              <a:t>the </a:t>
            </a:r>
            <a:r>
              <a:rPr sz="2400" spc="-5" dirty="0">
                <a:latin typeface="Calibri"/>
                <a:cs typeface="Calibri"/>
              </a:rPr>
              <a:t>funds of </a:t>
            </a:r>
            <a:r>
              <a:rPr sz="2400" dirty="0">
                <a:latin typeface="Calibri"/>
                <a:cs typeface="Calibri"/>
              </a:rPr>
              <a:t>the</a:t>
            </a:r>
            <a:r>
              <a:rPr sz="2400" spc="114" dirty="0">
                <a:latin typeface="Calibri"/>
                <a:cs typeface="Calibri"/>
              </a:rPr>
              <a:t> </a:t>
            </a:r>
            <a:r>
              <a:rPr sz="2400" spc="-15" dirty="0">
                <a:latin typeface="Calibri"/>
                <a:cs typeface="Calibri"/>
              </a:rPr>
              <a:t>company</a:t>
            </a:r>
            <a:endParaRPr sz="2400">
              <a:latin typeface="Calibri"/>
              <a:cs typeface="Calibri"/>
            </a:endParaRPr>
          </a:p>
          <a:p>
            <a:pPr marL="527685" indent="-515620">
              <a:lnSpc>
                <a:spcPct val="100000"/>
              </a:lnSpc>
              <a:spcBef>
                <a:spcPts val="580"/>
              </a:spcBef>
              <a:buAutoNum type="alphaLcParenR"/>
              <a:tabLst>
                <a:tab pos="527685" algn="l"/>
                <a:tab pos="528320" algn="l"/>
              </a:tabLst>
            </a:pPr>
            <a:r>
              <a:rPr sz="2400" spc="-114" dirty="0">
                <a:latin typeface="Calibri"/>
                <a:cs typeface="Calibri"/>
              </a:rPr>
              <a:t>To </a:t>
            </a:r>
            <a:r>
              <a:rPr sz="2400" spc="-15" dirty="0">
                <a:latin typeface="Calibri"/>
                <a:cs typeface="Calibri"/>
              </a:rPr>
              <a:t>grant </a:t>
            </a:r>
            <a:r>
              <a:rPr sz="2400" dirty="0">
                <a:latin typeface="Calibri"/>
                <a:cs typeface="Calibri"/>
              </a:rPr>
              <a:t>loans </a:t>
            </a:r>
            <a:r>
              <a:rPr sz="2400" spc="-5" dirty="0">
                <a:latin typeface="Calibri"/>
                <a:cs typeface="Calibri"/>
              </a:rPr>
              <a:t>or </a:t>
            </a:r>
            <a:r>
              <a:rPr sz="2400" spc="-10" dirty="0">
                <a:latin typeface="Calibri"/>
                <a:cs typeface="Calibri"/>
              </a:rPr>
              <a:t>give </a:t>
            </a:r>
            <a:r>
              <a:rPr sz="2400" spc="-15" dirty="0">
                <a:latin typeface="Calibri"/>
                <a:cs typeface="Calibri"/>
              </a:rPr>
              <a:t>guarantee </a:t>
            </a:r>
            <a:r>
              <a:rPr sz="2400" dirty="0">
                <a:latin typeface="Calibri"/>
                <a:cs typeface="Calibri"/>
              </a:rPr>
              <a:t>in </a:t>
            </a:r>
            <a:r>
              <a:rPr sz="2400" spc="-5" dirty="0">
                <a:latin typeface="Calibri"/>
                <a:cs typeface="Calibri"/>
              </a:rPr>
              <a:t>respect of</a:t>
            </a:r>
            <a:r>
              <a:rPr sz="2400" spc="90" dirty="0">
                <a:latin typeface="Calibri"/>
                <a:cs typeface="Calibri"/>
              </a:rPr>
              <a:t> </a:t>
            </a:r>
            <a:r>
              <a:rPr sz="2400" dirty="0">
                <a:latin typeface="Calibri"/>
                <a:cs typeface="Calibri"/>
              </a:rPr>
              <a:t>loans.</a:t>
            </a:r>
            <a:endParaRPr sz="2400">
              <a:latin typeface="Calibri"/>
              <a:cs typeface="Calibri"/>
            </a:endParaRPr>
          </a:p>
        </p:txBody>
      </p:sp>
      <p:sp>
        <p:nvSpPr>
          <p:cNvPr id="4" name="object 4"/>
          <p:cNvSpPr txBox="1"/>
          <p:nvPr/>
        </p:nvSpPr>
        <p:spPr>
          <a:xfrm>
            <a:off x="759358" y="3341878"/>
            <a:ext cx="7714615" cy="574040"/>
          </a:xfrm>
          <a:prstGeom prst="rect">
            <a:avLst/>
          </a:prstGeom>
        </p:spPr>
        <p:txBody>
          <a:bodyPr vert="horz" wrap="square" lIns="0" tIns="12700" rIns="0" bIns="0" rtlCol="0">
            <a:spAutoFit/>
          </a:bodyPr>
          <a:lstStyle/>
          <a:p>
            <a:pPr marL="12700">
              <a:lnSpc>
                <a:spcPct val="100000"/>
              </a:lnSpc>
              <a:spcBef>
                <a:spcPts val="100"/>
              </a:spcBef>
            </a:pPr>
            <a:r>
              <a:rPr sz="3600" b="1" spc="-10" dirty="0">
                <a:latin typeface="Calibri"/>
                <a:cs typeface="Calibri"/>
              </a:rPr>
              <a:t>Restriction </a:t>
            </a:r>
            <a:r>
              <a:rPr sz="3600" b="1" dirty="0">
                <a:latin typeface="Calibri"/>
                <a:cs typeface="Calibri"/>
              </a:rPr>
              <a:t>on </a:t>
            </a:r>
            <a:r>
              <a:rPr sz="3600" b="1" spc="-15" dirty="0">
                <a:latin typeface="Calibri"/>
                <a:cs typeface="Calibri"/>
              </a:rPr>
              <a:t>powers </a:t>
            </a:r>
            <a:r>
              <a:rPr sz="3600" b="1" dirty="0">
                <a:latin typeface="Calibri"/>
                <a:cs typeface="Calibri"/>
              </a:rPr>
              <a:t>of </a:t>
            </a:r>
            <a:r>
              <a:rPr sz="3600" b="1" spc="-10" dirty="0">
                <a:latin typeface="Calibri"/>
                <a:cs typeface="Calibri"/>
              </a:rPr>
              <a:t>board </a:t>
            </a:r>
            <a:r>
              <a:rPr sz="3600" b="1" dirty="0">
                <a:latin typeface="Calibri"/>
                <a:cs typeface="Calibri"/>
              </a:rPr>
              <a:t>(Sec</a:t>
            </a:r>
            <a:r>
              <a:rPr sz="3600" b="1" spc="-35" dirty="0">
                <a:latin typeface="Calibri"/>
                <a:cs typeface="Calibri"/>
              </a:rPr>
              <a:t> </a:t>
            </a:r>
            <a:r>
              <a:rPr sz="3600" b="1" dirty="0">
                <a:latin typeface="Calibri"/>
                <a:cs typeface="Calibri"/>
              </a:rPr>
              <a:t>180)</a:t>
            </a:r>
            <a:endParaRPr sz="3600">
              <a:latin typeface="Calibri"/>
              <a:cs typeface="Calibri"/>
            </a:endParaRPr>
          </a:p>
        </p:txBody>
      </p:sp>
      <p:sp>
        <p:nvSpPr>
          <p:cNvPr id="5" name="object 5"/>
          <p:cNvSpPr txBox="1"/>
          <p:nvPr/>
        </p:nvSpPr>
        <p:spPr>
          <a:xfrm>
            <a:off x="688340" y="4034154"/>
            <a:ext cx="8017509" cy="2404110"/>
          </a:xfrm>
          <a:prstGeom prst="rect">
            <a:avLst/>
          </a:prstGeom>
        </p:spPr>
        <p:txBody>
          <a:bodyPr vert="horz" wrap="square" lIns="0" tIns="12700" rIns="0" bIns="0" rtlCol="0">
            <a:spAutoFit/>
          </a:bodyPr>
          <a:lstStyle/>
          <a:p>
            <a:pPr marL="355600" indent="-343535">
              <a:lnSpc>
                <a:spcPts val="2160"/>
              </a:lnSpc>
              <a:spcBef>
                <a:spcPts val="100"/>
              </a:spcBef>
              <a:buFont typeface="Arial"/>
              <a:buChar char="•"/>
              <a:tabLst>
                <a:tab pos="355600" algn="l"/>
                <a:tab pos="356235" algn="l"/>
              </a:tabLst>
            </a:pPr>
            <a:r>
              <a:rPr sz="2000" spc="-95" dirty="0">
                <a:latin typeface="Calibri"/>
                <a:cs typeface="Calibri"/>
              </a:rPr>
              <a:t>To </a:t>
            </a:r>
            <a:r>
              <a:rPr sz="2000" spc="-5" dirty="0">
                <a:latin typeface="Calibri"/>
                <a:cs typeface="Calibri"/>
              </a:rPr>
              <a:t>sell, </a:t>
            </a:r>
            <a:r>
              <a:rPr sz="2000" dirty="0">
                <a:latin typeface="Calibri"/>
                <a:cs typeface="Calibri"/>
              </a:rPr>
              <a:t>lease </a:t>
            </a:r>
            <a:r>
              <a:rPr sz="2000" spc="-5" dirty="0">
                <a:latin typeface="Calibri"/>
                <a:cs typeface="Calibri"/>
              </a:rPr>
              <a:t>or otherwise dispose of </a:t>
            </a:r>
            <a:r>
              <a:rPr sz="2000" dirty="0">
                <a:latin typeface="Calibri"/>
                <a:cs typeface="Calibri"/>
              </a:rPr>
              <a:t>the whole </a:t>
            </a:r>
            <a:r>
              <a:rPr sz="2000" spc="-5" dirty="0">
                <a:latin typeface="Calibri"/>
                <a:cs typeface="Calibri"/>
              </a:rPr>
              <a:t>or </a:t>
            </a:r>
            <a:r>
              <a:rPr sz="2000" spc="-10" dirty="0">
                <a:latin typeface="Calibri"/>
                <a:cs typeface="Calibri"/>
              </a:rPr>
              <a:t>substantially </a:t>
            </a:r>
            <a:r>
              <a:rPr sz="2000" dirty="0">
                <a:latin typeface="Calibri"/>
                <a:cs typeface="Calibri"/>
              </a:rPr>
              <a:t>the</a:t>
            </a:r>
            <a:r>
              <a:rPr sz="2000" spc="175" dirty="0">
                <a:latin typeface="Calibri"/>
                <a:cs typeface="Calibri"/>
              </a:rPr>
              <a:t> </a:t>
            </a:r>
            <a:r>
              <a:rPr sz="2000" dirty="0">
                <a:latin typeface="Calibri"/>
                <a:cs typeface="Calibri"/>
              </a:rPr>
              <a:t>whole</a:t>
            </a:r>
            <a:endParaRPr sz="2000">
              <a:latin typeface="Calibri"/>
              <a:cs typeface="Calibri"/>
            </a:endParaRPr>
          </a:p>
          <a:p>
            <a:pPr marL="355600">
              <a:lnSpc>
                <a:spcPts val="2160"/>
              </a:lnSpc>
            </a:pPr>
            <a:r>
              <a:rPr sz="2000" dirty="0">
                <a:latin typeface="Calibri"/>
                <a:cs typeface="Calibri"/>
              </a:rPr>
              <a:t>of the </a:t>
            </a:r>
            <a:r>
              <a:rPr sz="2000" spc="-5" dirty="0">
                <a:latin typeface="Calibri"/>
                <a:cs typeface="Calibri"/>
              </a:rPr>
              <a:t>undertaking </a:t>
            </a:r>
            <a:r>
              <a:rPr sz="2000" dirty="0">
                <a:latin typeface="Calibri"/>
                <a:cs typeface="Calibri"/>
              </a:rPr>
              <a:t>of the</a:t>
            </a:r>
            <a:r>
              <a:rPr sz="2000" spc="-50" dirty="0">
                <a:latin typeface="Calibri"/>
                <a:cs typeface="Calibri"/>
              </a:rPr>
              <a:t> </a:t>
            </a:r>
            <a:r>
              <a:rPr sz="2000" spc="-25" dirty="0">
                <a:latin typeface="Calibri"/>
                <a:cs typeface="Calibri"/>
              </a:rPr>
              <a:t>company.</a:t>
            </a:r>
            <a:endParaRPr sz="2000">
              <a:latin typeface="Calibri"/>
              <a:cs typeface="Calibri"/>
            </a:endParaRPr>
          </a:p>
          <a:p>
            <a:pPr marL="355600" marR="130175" indent="-343535">
              <a:lnSpc>
                <a:spcPct val="80000"/>
              </a:lnSpc>
              <a:spcBef>
                <a:spcPts val="484"/>
              </a:spcBef>
              <a:buFont typeface="Arial"/>
              <a:buChar char="•"/>
              <a:tabLst>
                <a:tab pos="355600" algn="l"/>
                <a:tab pos="356235" algn="l"/>
              </a:tabLst>
            </a:pPr>
            <a:r>
              <a:rPr sz="2000" spc="-15" dirty="0">
                <a:latin typeface="Calibri"/>
                <a:cs typeface="Calibri"/>
              </a:rPr>
              <a:t>Investment </a:t>
            </a:r>
            <a:r>
              <a:rPr sz="2000" spc="-5" dirty="0">
                <a:latin typeface="Calibri"/>
                <a:cs typeface="Calibri"/>
              </a:rPr>
              <a:t>of compensation </a:t>
            </a:r>
            <a:r>
              <a:rPr sz="2000" spc="-10" dirty="0">
                <a:latin typeface="Calibri"/>
                <a:cs typeface="Calibri"/>
              </a:rPr>
              <a:t>received </a:t>
            </a:r>
            <a:r>
              <a:rPr sz="2000" spc="-5" dirty="0">
                <a:latin typeface="Calibri"/>
                <a:cs typeface="Calibri"/>
              </a:rPr>
              <a:t>by </a:t>
            </a:r>
            <a:r>
              <a:rPr sz="2000" dirty="0">
                <a:latin typeface="Calibri"/>
                <a:cs typeface="Calibri"/>
              </a:rPr>
              <a:t>the </a:t>
            </a:r>
            <a:r>
              <a:rPr sz="2000" spc="-10" dirty="0">
                <a:latin typeface="Calibri"/>
                <a:cs typeface="Calibri"/>
              </a:rPr>
              <a:t>company </a:t>
            </a:r>
            <a:r>
              <a:rPr sz="2000" dirty="0">
                <a:latin typeface="Calibri"/>
                <a:cs typeface="Calibri"/>
              </a:rPr>
              <a:t>as a </a:t>
            </a:r>
            <a:r>
              <a:rPr sz="2000" spc="-10" dirty="0">
                <a:latin typeface="Calibri"/>
                <a:cs typeface="Calibri"/>
              </a:rPr>
              <a:t>result </a:t>
            </a:r>
            <a:r>
              <a:rPr sz="2000" spc="-5" dirty="0">
                <a:latin typeface="Calibri"/>
                <a:cs typeface="Calibri"/>
              </a:rPr>
              <a:t>of </a:t>
            </a:r>
            <a:r>
              <a:rPr sz="2000" spc="-10" dirty="0">
                <a:latin typeface="Calibri"/>
                <a:cs typeface="Calibri"/>
              </a:rPr>
              <a:t>any  merger </a:t>
            </a:r>
            <a:r>
              <a:rPr sz="2000" spc="-5" dirty="0">
                <a:latin typeface="Calibri"/>
                <a:cs typeface="Calibri"/>
              </a:rPr>
              <a:t>or amalgamation.(Exception </a:t>
            </a:r>
            <a:r>
              <a:rPr sz="2000" dirty="0">
                <a:latin typeface="Calibri"/>
                <a:cs typeface="Calibri"/>
              </a:rPr>
              <a:t>: </a:t>
            </a:r>
            <a:r>
              <a:rPr sz="2000" spc="-10" dirty="0">
                <a:latin typeface="Calibri"/>
                <a:cs typeface="Calibri"/>
              </a:rPr>
              <a:t>consent </a:t>
            </a:r>
            <a:r>
              <a:rPr sz="2000" spc="-5" dirty="0">
                <a:latin typeface="Calibri"/>
                <a:cs typeface="Calibri"/>
              </a:rPr>
              <a:t>of </a:t>
            </a:r>
            <a:r>
              <a:rPr sz="2000" spc="-10" dirty="0">
                <a:latin typeface="Calibri"/>
                <a:cs typeface="Calibri"/>
              </a:rPr>
              <a:t>members </a:t>
            </a:r>
            <a:r>
              <a:rPr sz="2000" spc="-5" dirty="0">
                <a:latin typeface="Calibri"/>
                <a:cs typeface="Calibri"/>
              </a:rPr>
              <a:t>by </a:t>
            </a:r>
            <a:r>
              <a:rPr sz="2000" spc="-25" dirty="0">
                <a:latin typeface="Calibri"/>
                <a:cs typeface="Calibri"/>
              </a:rPr>
              <a:t>way </a:t>
            </a:r>
            <a:r>
              <a:rPr sz="2000" spc="-5" dirty="0">
                <a:latin typeface="Calibri"/>
                <a:cs typeface="Calibri"/>
              </a:rPr>
              <a:t>ofSR </a:t>
            </a:r>
            <a:r>
              <a:rPr sz="2000" dirty="0">
                <a:latin typeface="Calibri"/>
                <a:cs typeface="Calibri"/>
              </a:rPr>
              <a:t>is  </a:t>
            </a:r>
            <a:r>
              <a:rPr sz="2000" spc="-5" dirty="0">
                <a:latin typeface="Calibri"/>
                <a:cs typeface="Calibri"/>
              </a:rPr>
              <a:t>not </a:t>
            </a:r>
            <a:r>
              <a:rPr sz="2000" spc="-10" dirty="0">
                <a:latin typeface="Calibri"/>
                <a:cs typeface="Calibri"/>
              </a:rPr>
              <a:t>required </a:t>
            </a:r>
            <a:r>
              <a:rPr sz="2000" dirty="0">
                <a:latin typeface="Calibri"/>
                <a:cs typeface="Calibri"/>
              </a:rPr>
              <a:t>if </a:t>
            </a:r>
            <a:r>
              <a:rPr sz="2000" spc="-5" dirty="0">
                <a:latin typeface="Calibri"/>
                <a:cs typeface="Calibri"/>
              </a:rPr>
              <a:t>such compensation </a:t>
            </a:r>
            <a:r>
              <a:rPr sz="2000" dirty="0">
                <a:latin typeface="Calibri"/>
                <a:cs typeface="Calibri"/>
              </a:rPr>
              <a:t>is </a:t>
            </a:r>
            <a:r>
              <a:rPr sz="2000" spc="-15" dirty="0">
                <a:latin typeface="Calibri"/>
                <a:cs typeface="Calibri"/>
              </a:rPr>
              <a:t>invested </a:t>
            </a:r>
            <a:r>
              <a:rPr sz="2000" dirty="0">
                <a:latin typeface="Calibri"/>
                <a:cs typeface="Calibri"/>
              </a:rPr>
              <a:t>in </a:t>
            </a:r>
            <a:r>
              <a:rPr sz="2000" spc="-5" dirty="0">
                <a:latin typeface="Calibri"/>
                <a:cs typeface="Calibri"/>
              </a:rPr>
              <a:t>trust securities specified  </a:t>
            </a:r>
            <a:r>
              <a:rPr sz="2000" spc="-10" dirty="0">
                <a:latin typeface="Calibri"/>
                <a:cs typeface="Calibri"/>
              </a:rPr>
              <a:t>u/s </a:t>
            </a:r>
            <a:r>
              <a:rPr sz="2000" dirty="0">
                <a:latin typeface="Calibri"/>
                <a:cs typeface="Calibri"/>
              </a:rPr>
              <a:t>20 </a:t>
            </a:r>
            <a:r>
              <a:rPr sz="2000" spc="-5" dirty="0">
                <a:latin typeface="Calibri"/>
                <a:cs typeface="Calibri"/>
              </a:rPr>
              <a:t>of </a:t>
            </a:r>
            <a:r>
              <a:rPr sz="2000" dirty="0">
                <a:latin typeface="Calibri"/>
                <a:cs typeface="Calibri"/>
              </a:rPr>
              <a:t>the </a:t>
            </a:r>
            <a:r>
              <a:rPr sz="2000" spc="-25" dirty="0">
                <a:latin typeface="Calibri"/>
                <a:cs typeface="Calibri"/>
              </a:rPr>
              <a:t>Trusts</a:t>
            </a:r>
            <a:r>
              <a:rPr sz="2000" spc="-20" dirty="0">
                <a:latin typeface="Calibri"/>
                <a:cs typeface="Calibri"/>
              </a:rPr>
              <a:t> </a:t>
            </a:r>
            <a:r>
              <a:rPr sz="2000" dirty="0">
                <a:latin typeface="Calibri"/>
                <a:cs typeface="Calibri"/>
              </a:rPr>
              <a:t>Act)</a:t>
            </a:r>
            <a:endParaRPr sz="2000">
              <a:latin typeface="Calibri"/>
              <a:cs typeface="Calibri"/>
            </a:endParaRPr>
          </a:p>
          <a:p>
            <a:pPr marL="355600" indent="-343535">
              <a:lnSpc>
                <a:spcPts val="2160"/>
              </a:lnSpc>
              <a:buFont typeface="Arial"/>
              <a:buChar char="•"/>
              <a:tabLst>
                <a:tab pos="355600" algn="l"/>
                <a:tab pos="356235" algn="l"/>
              </a:tabLst>
            </a:pPr>
            <a:r>
              <a:rPr sz="2000" spc="-95" dirty="0">
                <a:latin typeface="Calibri"/>
                <a:cs typeface="Calibri"/>
              </a:rPr>
              <a:t>To </a:t>
            </a:r>
            <a:r>
              <a:rPr sz="2000" spc="-10" dirty="0">
                <a:latin typeface="Calibri"/>
                <a:cs typeface="Calibri"/>
              </a:rPr>
              <a:t>borrow </a:t>
            </a:r>
            <a:r>
              <a:rPr sz="2000" spc="-30" dirty="0">
                <a:latin typeface="Calibri"/>
                <a:cs typeface="Calibri"/>
              </a:rPr>
              <a:t>money, </a:t>
            </a:r>
            <a:r>
              <a:rPr sz="2000" spc="-5" dirty="0">
                <a:latin typeface="Calibri"/>
                <a:cs typeface="Calibri"/>
              </a:rPr>
              <a:t>where </a:t>
            </a:r>
            <a:r>
              <a:rPr sz="2000" dirty="0">
                <a:latin typeface="Calibri"/>
                <a:cs typeface="Calibri"/>
              </a:rPr>
              <a:t>the </a:t>
            </a:r>
            <a:r>
              <a:rPr sz="2000" spc="-5" dirty="0">
                <a:latin typeface="Calibri"/>
                <a:cs typeface="Calibri"/>
              </a:rPr>
              <a:t>money </a:t>
            </a:r>
            <a:r>
              <a:rPr sz="2000" spc="-15" dirty="0">
                <a:latin typeface="Calibri"/>
                <a:cs typeface="Calibri"/>
              </a:rPr>
              <a:t>to </a:t>
            </a:r>
            <a:r>
              <a:rPr sz="2000" spc="-5" dirty="0">
                <a:latin typeface="Calibri"/>
                <a:cs typeface="Calibri"/>
              </a:rPr>
              <a:t>be </a:t>
            </a:r>
            <a:r>
              <a:rPr sz="2000" spc="-10" dirty="0">
                <a:latin typeface="Calibri"/>
                <a:cs typeface="Calibri"/>
              </a:rPr>
              <a:t>borrowed together </a:t>
            </a:r>
            <a:r>
              <a:rPr sz="2000" spc="-5" dirty="0">
                <a:latin typeface="Calibri"/>
                <a:cs typeface="Calibri"/>
              </a:rPr>
              <a:t>with</a:t>
            </a:r>
            <a:r>
              <a:rPr sz="2000" spc="135" dirty="0">
                <a:latin typeface="Calibri"/>
                <a:cs typeface="Calibri"/>
              </a:rPr>
              <a:t> </a:t>
            </a:r>
            <a:r>
              <a:rPr sz="2000" dirty="0">
                <a:latin typeface="Calibri"/>
                <a:cs typeface="Calibri"/>
              </a:rPr>
              <a:t>the</a:t>
            </a:r>
            <a:endParaRPr sz="2000">
              <a:latin typeface="Calibri"/>
              <a:cs typeface="Calibri"/>
            </a:endParaRPr>
          </a:p>
          <a:p>
            <a:pPr marL="355600">
              <a:lnSpc>
                <a:spcPts val="1920"/>
              </a:lnSpc>
            </a:pPr>
            <a:r>
              <a:rPr sz="2000" spc="-5" dirty="0">
                <a:latin typeface="Calibri"/>
                <a:cs typeface="Calibri"/>
              </a:rPr>
              <a:t>money already </a:t>
            </a:r>
            <a:r>
              <a:rPr sz="2000" spc="-10" dirty="0">
                <a:latin typeface="Calibri"/>
                <a:cs typeface="Calibri"/>
              </a:rPr>
              <a:t>borrowed </a:t>
            </a:r>
            <a:r>
              <a:rPr sz="2000" spc="-5" dirty="0">
                <a:latin typeface="Calibri"/>
                <a:cs typeface="Calibri"/>
              </a:rPr>
              <a:t>by </a:t>
            </a:r>
            <a:r>
              <a:rPr sz="2000" dirty="0">
                <a:latin typeface="Calibri"/>
                <a:cs typeface="Calibri"/>
              </a:rPr>
              <a:t>the </a:t>
            </a:r>
            <a:r>
              <a:rPr sz="2000" spc="-10" dirty="0">
                <a:latin typeface="Calibri"/>
                <a:cs typeface="Calibri"/>
              </a:rPr>
              <a:t>company </a:t>
            </a:r>
            <a:r>
              <a:rPr sz="2000" spc="-5" dirty="0">
                <a:latin typeface="Calibri"/>
                <a:cs typeface="Calibri"/>
              </a:rPr>
              <a:t>will </a:t>
            </a:r>
            <a:r>
              <a:rPr sz="2000" spc="-15" dirty="0">
                <a:latin typeface="Calibri"/>
                <a:cs typeface="Calibri"/>
              </a:rPr>
              <a:t>exceed </a:t>
            </a:r>
            <a:r>
              <a:rPr sz="2000" spc="-10" dirty="0">
                <a:latin typeface="Calibri"/>
                <a:cs typeface="Calibri"/>
              </a:rPr>
              <a:t>aggregate </a:t>
            </a:r>
            <a:r>
              <a:rPr sz="2000" dirty="0">
                <a:latin typeface="Calibri"/>
                <a:cs typeface="Calibri"/>
              </a:rPr>
              <a:t>of its</a:t>
            </a:r>
            <a:r>
              <a:rPr sz="2000" spc="-30" dirty="0">
                <a:latin typeface="Calibri"/>
                <a:cs typeface="Calibri"/>
              </a:rPr>
              <a:t> </a:t>
            </a:r>
            <a:r>
              <a:rPr sz="2000" spc="-5" dirty="0">
                <a:latin typeface="Calibri"/>
                <a:cs typeface="Calibri"/>
              </a:rPr>
              <a:t>paid</a:t>
            </a:r>
            <a:endParaRPr sz="2000">
              <a:latin typeface="Calibri"/>
              <a:cs typeface="Calibri"/>
            </a:endParaRPr>
          </a:p>
          <a:p>
            <a:pPr marL="355600">
              <a:lnSpc>
                <a:spcPts val="2160"/>
              </a:lnSpc>
            </a:pPr>
            <a:r>
              <a:rPr sz="2000" spc="-5" dirty="0">
                <a:latin typeface="Calibri"/>
                <a:cs typeface="Calibri"/>
              </a:rPr>
              <a:t>–up </a:t>
            </a:r>
            <a:r>
              <a:rPr sz="2000" spc="-10" dirty="0">
                <a:latin typeface="Calibri"/>
                <a:cs typeface="Calibri"/>
              </a:rPr>
              <a:t>share </a:t>
            </a:r>
            <a:r>
              <a:rPr sz="2000" spc="-5" dirty="0">
                <a:latin typeface="Calibri"/>
                <a:cs typeface="Calibri"/>
              </a:rPr>
              <a:t>capital </a:t>
            </a:r>
            <a:r>
              <a:rPr sz="2000" dirty="0">
                <a:latin typeface="Calibri"/>
                <a:cs typeface="Calibri"/>
              </a:rPr>
              <a:t>&amp; </a:t>
            </a:r>
            <a:r>
              <a:rPr sz="2000" spc="-10" dirty="0">
                <a:latin typeface="Calibri"/>
                <a:cs typeface="Calibri"/>
              </a:rPr>
              <a:t>free</a:t>
            </a:r>
            <a:r>
              <a:rPr sz="2000" spc="10" dirty="0">
                <a:latin typeface="Calibri"/>
                <a:cs typeface="Calibri"/>
              </a:rPr>
              <a:t> </a:t>
            </a:r>
            <a:r>
              <a:rPr sz="2000" spc="-5" dirty="0">
                <a:latin typeface="Calibri"/>
                <a:cs typeface="Calibri"/>
              </a:rPr>
              <a:t>reserves.</a:t>
            </a:r>
            <a:endParaRPr sz="20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290" y="510921"/>
            <a:ext cx="7950200" cy="756920"/>
          </a:xfrm>
          <a:prstGeom prst="rect">
            <a:avLst/>
          </a:prstGeom>
        </p:spPr>
        <p:txBody>
          <a:bodyPr vert="horz" wrap="square" lIns="0" tIns="12700" rIns="0" bIns="0" rtlCol="0">
            <a:spAutoFit/>
          </a:bodyPr>
          <a:lstStyle/>
          <a:p>
            <a:pPr marL="12700">
              <a:lnSpc>
                <a:spcPct val="100000"/>
              </a:lnSpc>
              <a:spcBef>
                <a:spcPts val="100"/>
              </a:spcBef>
            </a:pPr>
            <a:r>
              <a:rPr sz="4800" spc="-5" dirty="0"/>
              <a:t>Cases </a:t>
            </a:r>
            <a:r>
              <a:rPr sz="4800" spc="-30" dirty="0"/>
              <a:t>related </a:t>
            </a:r>
            <a:r>
              <a:rPr sz="4800" spc="-20" dirty="0"/>
              <a:t>to Board</a:t>
            </a:r>
            <a:r>
              <a:rPr sz="4800" spc="10" dirty="0"/>
              <a:t> </a:t>
            </a:r>
            <a:r>
              <a:rPr sz="4800" spc="-10" dirty="0"/>
              <a:t>Meeting</a:t>
            </a:r>
            <a:endParaRPr sz="4800"/>
          </a:p>
        </p:txBody>
      </p:sp>
      <p:sp>
        <p:nvSpPr>
          <p:cNvPr id="3" name="object 3"/>
          <p:cNvSpPr txBox="1"/>
          <p:nvPr/>
        </p:nvSpPr>
        <p:spPr>
          <a:xfrm>
            <a:off x="535940" y="1681785"/>
            <a:ext cx="7945120" cy="3324860"/>
          </a:xfrm>
          <a:prstGeom prst="rect">
            <a:avLst/>
          </a:prstGeom>
        </p:spPr>
        <p:txBody>
          <a:bodyPr vert="horz" wrap="square" lIns="0" tIns="101600" rIns="0" bIns="0" rtlCol="0">
            <a:spAutoFit/>
          </a:bodyPr>
          <a:lstStyle/>
          <a:p>
            <a:pPr marL="355600" indent="-342900" algn="just">
              <a:lnSpc>
                <a:spcPct val="100000"/>
              </a:lnSpc>
              <a:spcBef>
                <a:spcPts val="800"/>
              </a:spcBef>
              <a:buFont typeface="Arial"/>
              <a:buChar char="•"/>
              <a:tabLst>
                <a:tab pos="355600" algn="l"/>
              </a:tabLst>
            </a:pPr>
            <a:r>
              <a:rPr sz="2800" b="1" spc="-15" dirty="0">
                <a:latin typeface="Calibri"/>
                <a:cs typeface="Calibri"/>
              </a:rPr>
              <a:t>Parmeshwari Prasad Gupta </a:t>
            </a:r>
            <a:r>
              <a:rPr sz="2800" b="1" spc="-100" dirty="0">
                <a:latin typeface="Calibri"/>
                <a:cs typeface="Calibri"/>
              </a:rPr>
              <a:t>v. </a:t>
            </a:r>
            <a:r>
              <a:rPr sz="2800" b="1" spc="-5" dirty="0">
                <a:latin typeface="Calibri"/>
                <a:cs typeface="Calibri"/>
              </a:rPr>
              <a:t>UOI</a:t>
            </a:r>
            <a:r>
              <a:rPr sz="2800" b="1" spc="235" dirty="0">
                <a:latin typeface="Calibri"/>
                <a:cs typeface="Calibri"/>
              </a:rPr>
              <a:t> </a:t>
            </a:r>
            <a:r>
              <a:rPr sz="2800" b="1" spc="-5" dirty="0">
                <a:latin typeface="Calibri"/>
                <a:cs typeface="Calibri"/>
              </a:rPr>
              <a:t>(1973)</a:t>
            </a:r>
            <a:endParaRPr sz="2800">
              <a:latin typeface="Calibri"/>
              <a:cs typeface="Calibri"/>
            </a:endParaRPr>
          </a:p>
          <a:p>
            <a:pPr marL="12700" marR="217804" algn="just">
              <a:lnSpc>
                <a:spcPct val="100000"/>
              </a:lnSpc>
              <a:spcBef>
                <a:spcPts val="605"/>
              </a:spcBef>
            </a:pPr>
            <a:r>
              <a:rPr sz="2400" dirty="0">
                <a:latin typeface="Calibri"/>
                <a:cs typeface="Calibri"/>
              </a:rPr>
              <a:t>It </a:t>
            </a:r>
            <a:r>
              <a:rPr sz="2400" spc="-10" dirty="0">
                <a:latin typeface="Calibri"/>
                <a:cs typeface="Calibri"/>
              </a:rPr>
              <a:t>was </a:t>
            </a:r>
            <a:r>
              <a:rPr sz="2400" spc="-5" dirty="0">
                <a:latin typeface="Calibri"/>
                <a:cs typeface="Calibri"/>
              </a:rPr>
              <a:t>observed </a:t>
            </a:r>
            <a:r>
              <a:rPr sz="2400" spc="-10" dirty="0">
                <a:latin typeface="Calibri"/>
                <a:cs typeface="Calibri"/>
              </a:rPr>
              <a:t>that </a:t>
            </a:r>
            <a:r>
              <a:rPr sz="2400" spc="-5" dirty="0">
                <a:latin typeface="Calibri"/>
                <a:cs typeface="Calibri"/>
              </a:rPr>
              <a:t>notice </a:t>
            </a:r>
            <a:r>
              <a:rPr sz="2400" spc="-15" dirty="0">
                <a:latin typeface="Calibri"/>
                <a:cs typeface="Calibri"/>
              </a:rPr>
              <a:t>to </a:t>
            </a:r>
            <a:r>
              <a:rPr sz="2400" dirty="0">
                <a:latin typeface="Calibri"/>
                <a:cs typeface="Calibri"/>
              </a:rPr>
              <a:t>all </a:t>
            </a:r>
            <a:r>
              <a:rPr sz="2400" spc="-15" dirty="0">
                <a:latin typeface="Calibri"/>
                <a:cs typeface="Calibri"/>
              </a:rPr>
              <a:t>directors </a:t>
            </a:r>
            <a:r>
              <a:rPr sz="2400" spc="-5" dirty="0">
                <a:latin typeface="Calibri"/>
                <a:cs typeface="Calibri"/>
              </a:rPr>
              <a:t>of </a:t>
            </a:r>
            <a:r>
              <a:rPr sz="2400" dirty="0">
                <a:latin typeface="Calibri"/>
                <a:cs typeface="Calibri"/>
              </a:rPr>
              <a:t>a meeting </a:t>
            </a:r>
            <a:r>
              <a:rPr sz="2400" spc="-5" dirty="0">
                <a:latin typeface="Calibri"/>
                <a:cs typeface="Calibri"/>
              </a:rPr>
              <a:t>of </a:t>
            </a:r>
            <a:r>
              <a:rPr sz="2400" dirty="0">
                <a:latin typeface="Calibri"/>
                <a:cs typeface="Calibri"/>
              </a:rPr>
              <a:t>the  BOD is </a:t>
            </a:r>
            <a:r>
              <a:rPr sz="2400" spc="-5" dirty="0">
                <a:latin typeface="Calibri"/>
                <a:cs typeface="Calibri"/>
              </a:rPr>
              <a:t>essential </a:t>
            </a:r>
            <a:r>
              <a:rPr sz="2400" spc="-20" dirty="0">
                <a:latin typeface="Calibri"/>
                <a:cs typeface="Calibri"/>
              </a:rPr>
              <a:t>for </a:t>
            </a:r>
            <a:r>
              <a:rPr sz="2400" dirty="0">
                <a:latin typeface="Calibri"/>
                <a:cs typeface="Calibri"/>
              </a:rPr>
              <a:t>the </a:t>
            </a:r>
            <a:r>
              <a:rPr sz="2400" spc="-5" dirty="0">
                <a:latin typeface="Calibri"/>
                <a:cs typeface="Calibri"/>
              </a:rPr>
              <a:t>validity of </a:t>
            </a:r>
            <a:r>
              <a:rPr sz="2400" spc="-20" dirty="0">
                <a:latin typeface="Calibri"/>
                <a:cs typeface="Calibri"/>
              </a:rPr>
              <a:t>any </a:t>
            </a:r>
            <a:r>
              <a:rPr sz="2400" spc="-5" dirty="0">
                <a:latin typeface="Calibri"/>
                <a:cs typeface="Calibri"/>
              </a:rPr>
              <a:t>resolution passed </a:t>
            </a:r>
            <a:r>
              <a:rPr sz="2400" spc="-15" dirty="0">
                <a:latin typeface="Calibri"/>
                <a:cs typeface="Calibri"/>
              </a:rPr>
              <a:t>at </a:t>
            </a:r>
            <a:r>
              <a:rPr sz="2400" dirty="0">
                <a:latin typeface="Calibri"/>
                <a:cs typeface="Calibri"/>
              </a:rPr>
              <a:t>the  meeting.</a:t>
            </a:r>
            <a:endParaRPr sz="2400">
              <a:latin typeface="Calibri"/>
              <a:cs typeface="Calibri"/>
            </a:endParaRPr>
          </a:p>
          <a:p>
            <a:pPr marL="256540" indent="-243840" algn="just">
              <a:lnSpc>
                <a:spcPct val="100000"/>
              </a:lnSpc>
              <a:spcBef>
                <a:spcPts val="575"/>
              </a:spcBef>
              <a:buFont typeface="Arial"/>
              <a:buChar char="•"/>
              <a:tabLst>
                <a:tab pos="256540" algn="l"/>
              </a:tabLst>
            </a:pPr>
            <a:r>
              <a:rPr sz="2400" b="1" spc="-20" dirty="0">
                <a:latin typeface="Calibri"/>
                <a:cs typeface="Calibri"/>
              </a:rPr>
              <a:t>Re </a:t>
            </a:r>
            <a:r>
              <a:rPr sz="2400" b="1" dirty="0">
                <a:latin typeface="Calibri"/>
                <a:cs typeface="Calibri"/>
              </a:rPr>
              <a:t>Homer </a:t>
            </a:r>
            <a:r>
              <a:rPr sz="2400" b="1" spc="-5" dirty="0">
                <a:latin typeface="Calibri"/>
                <a:cs typeface="Calibri"/>
              </a:rPr>
              <a:t>Gold Mines </a:t>
            </a:r>
            <a:r>
              <a:rPr sz="2400" b="1" spc="-25" dirty="0">
                <a:latin typeface="Calibri"/>
                <a:cs typeface="Calibri"/>
              </a:rPr>
              <a:t>Ltd</a:t>
            </a:r>
            <a:r>
              <a:rPr sz="2400" b="1" spc="-45" dirty="0">
                <a:latin typeface="Calibri"/>
                <a:cs typeface="Calibri"/>
              </a:rPr>
              <a:t> </a:t>
            </a:r>
            <a:r>
              <a:rPr sz="2400" b="1" spc="-5" dirty="0">
                <a:latin typeface="Calibri"/>
                <a:cs typeface="Calibri"/>
              </a:rPr>
              <a:t>(1986)</a:t>
            </a:r>
            <a:endParaRPr sz="2400">
              <a:latin typeface="Calibri"/>
              <a:cs typeface="Calibri"/>
            </a:endParaRPr>
          </a:p>
          <a:p>
            <a:pPr marL="12700" marR="5080">
              <a:lnSpc>
                <a:spcPct val="100000"/>
              </a:lnSpc>
              <a:spcBef>
                <a:spcPts val="580"/>
              </a:spcBef>
            </a:pPr>
            <a:r>
              <a:rPr sz="2400" dirty="0">
                <a:latin typeface="Calibri"/>
                <a:cs typeface="Calibri"/>
              </a:rPr>
              <a:t>It </a:t>
            </a:r>
            <a:r>
              <a:rPr sz="2400" spc="-10" dirty="0">
                <a:latin typeface="Calibri"/>
                <a:cs typeface="Calibri"/>
              </a:rPr>
              <a:t>was </a:t>
            </a:r>
            <a:r>
              <a:rPr sz="2400" spc="-5" dirty="0">
                <a:latin typeface="Calibri"/>
                <a:cs typeface="Calibri"/>
              </a:rPr>
              <a:t>held </a:t>
            </a:r>
            <a:r>
              <a:rPr sz="2400" spc="-10" dirty="0">
                <a:latin typeface="Calibri"/>
                <a:cs typeface="Calibri"/>
              </a:rPr>
              <a:t>that </a:t>
            </a:r>
            <a:r>
              <a:rPr sz="2400" dirty="0">
                <a:latin typeface="Calibri"/>
                <a:cs typeface="Calibri"/>
              </a:rPr>
              <a:t>3 </a:t>
            </a:r>
            <a:r>
              <a:rPr sz="2400" spc="-15" dirty="0">
                <a:latin typeface="Calibri"/>
                <a:cs typeface="Calibri"/>
              </a:rPr>
              <a:t>hours </a:t>
            </a:r>
            <a:r>
              <a:rPr sz="2400" spc="-25" dirty="0">
                <a:latin typeface="Calibri"/>
                <a:cs typeface="Calibri"/>
              </a:rPr>
              <a:t>before </a:t>
            </a:r>
            <a:r>
              <a:rPr sz="2400" spc="-5" dirty="0">
                <a:latin typeface="Calibri"/>
                <a:cs typeface="Calibri"/>
              </a:rPr>
              <a:t>notice </a:t>
            </a:r>
            <a:r>
              <a:rPr sz="2400" spc="-15" dirty="0">
                <a:latin typeface="Calibri"/>
                <a:cs typeface="Calibri"/>
              </a:rPr>
              <a:t>to </a:t>
            </a:r>
            <a:r>
              <a:rPr sz="2400" dirty="0">
                <a:latin typeface="Calibri"/>
                <a:cs typeface="Calibri"/>
              </a:rPr>
              <a:t>all the </a:t>
            </a:r>
            <a:r>
              <a:rPr sz="2400" spc="-15" dirty="0">
                <a:latin typeface="Calibri"/>
                <a:cs typeface="Calibri"/>
              </a:rPr>
              <a:t>directors </a:t>
            </a:r>
            <a:r>
              <a:rPr sz="2400" dirty="0">
                <a:latin typeface="Calibri"/>
                <a:cs typeface="Calibri"/>
              </a:rPr>
              <a:t>who  </a:t>
            </a:r>
            <a:r>
              <a:rPr sz="2400" spc="-5" dirty="0">
                <a:latin typeface="Calibri"/>
                <a:cs typeface="Calibri"/>
              </a:rPr>
              <a:t>had other business </a:t>
            </a:r>
            <a:r>
              <a:rPr sz="2400" spc="-15" dirty="0">
                <a:latin typeface="Calibri"/>
                <a:cs typeface="Calibri"/>
              </a:rPr>
              <a:t>to attend </a:t>
            </a:r>
            <a:r>
              <a:rPr sz="2400" spc="-10" dirty="0">
                <a:latin typeface="Calibri"/>
                <a:cs typeface="Calibri"/>
              </a:rPr>
              <a:t>was </a:t>
            </a:r>
            <a:r>
              <a:rPr sz="2400" spc="-5" dirty="0">
                <a:latin typeface="Calibri"/>
                <a:cs typeface="Calibri"/>
              </a:rPr>
              <a:t>held </a:t>
            </a:r>
            <a:r>
              <a:rPr sz="2400" spc="-15" dirty="0">
                <a:latin typeface="Calibri"/>
                <a:cs typeface="Calibri"/>
              </a:rPr>
              <a:t>to </a:t>
            </a:r>
            <a:r>
              <a:rPr sz="2400" spc="-5" dirty="0">
                <a:latin typeface="Calibri"/>
                <a:cs typeface="Calibri"/>
              </a:rPr>
              <a:t>be insufficient, </a:t>
            </a:r>
            <a:r>
              <a:rPr sz="2400" spc="-10" dirty="0">
                <a:latin typeface="Calibri"/>
                <a:cs typeface="Calibri"/>
              </a:rPr>
              <a:t>even  </a:t>
            </a:r>
            <a:r>
              <a:rPr sz="2400" dirty="0">
                <a:latin typeface="Calibri"/>
                <a:cs typeface="Calibri"/>
              </a:rPr>
              <a:t>their </a:t>
            </a:r>
            <a:r>
              <a:rPr sz="2400" spc="-5" dirty="0">
                <a:latin typeface="Calibri"/>
                <a:cs typeface="Calibri"/>
              </a:rPr>
              <a:t>places of business </a:t>
            </a:r>
            <a:r>
              <a:rPr sz="2400" dirty="0">
                <a:latin typeface="Calibri"/>
                <a:cs typeface="Calibri"/>
              </a:rPr>
              <a:t>&amp; the </a:t>
            </a:r>
            <a:r>
              <a:rPr sz="2400" spc="-5" dirty="0">
                <a:latin typeface="Calibri"/>
                <a:cs typeface="Calibri"/>
              </a:rPr>
              <a:t>place of </a:t>
            </a:r>
            <a:r>
              <a:rPr sz="2400" dirty="0">
                <a:latin typeface="Calibri"/>
                <a:cs typeface="Calibri"/>
              </a:rPr>
              <a:t>meeting </a:t>
            </a:r>
            <a:r>
              <a:rPr sz="2400" spc="-10" dirty="0">
                <a:latin typeface="Calibri"/>
                <a:cs typeface="Calibri"/>
              </a:rPr>
              <a:t>was </a:t>
            </a:r>
            <a:r>
              <a:rPr sz="2400" dirty="0">
                <a:latin typeface="Calibri"/>
                <a:cs typeface="Calibri"/>
              </a:rPr>
              <a:t>in </a:t>
            </a:r>
            <a:r>
              <a:rPr sz="2400" spc="-5" dirty="0">
                <a:latin typeface="Calibri"/>
                <a:cs typeface="Calibri"/>
              </a:rPr>
              <a:t>same</a:t>
            </a:r>
            <a:r>
              <a:rPr sz="2400" spc="-125" dirty="0">
                <a:latin typeface="Calibri"/>
                <a:cs typeface="Calibri"/>
              </a:rPr>
              <a:t> </a:t>
            </a:r>
            <a:r>
              <a:rPr sz="2400" spc="-30" dirty="0">
                <a:latin typeface="Calibri"/>
                <a:cs typeface="Calibri"/>
              </a:rPr>
              <a:t>city.</a:t>
            </a:r>
            <a:endParaRPr sz="24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81760" y="650240"/>
            <a:ext cx="5372449" cy="49648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48055"/>
            <a:ext cx="3227832" cy="30053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28003" y="3532632"/>
            <a:ext cx="3015996" cy="291846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0077" y="471042"/>
            <a:ext cx="8012430" cy="680720"/>
          </a:xfrm>
          <a:prstGeom prst="rect">
            <a:avLst/>
          </a:prstGeom>
        </p:spPr>
        <p:txBody>
          <a:bodyPr vert="horz" wrap="square" lIns="0" tIns="12065" rIns="0" bIns="0" rtlCol="0">
            <a:spAutoFit/>
          </a:bodyPr>
          <a:lstStyle/>
          <a:p>
            <a:pPr marL="12700">
              <a:lnSpc>
                <a:spcPct val="100000"/>
              </a:lnSpc>
              <a:spcBef>
                <a:spcPts val="95"/>
              </a:spcBef>
            </a:pPr>
            <a:r>
              <a:rPr sz="4300" spc="-10" dirty="0"/>
              <a:t>Meetings </a:t>
            </a:r>
            <a:r>
              <a:rPr sz="4300" spc="-5" dirty="0"/>
              <a:t>of </a:t>
            </a:r>
            <a:r>
              <a:rPr sz="4300" spc="-25" dirty="0"/>
              <a:t>Creditors </a:t>
            </a:r>
            <a:r>
              <a:rPr sz="4300" spc="-5" dirty="0"/>
              <a:t>(Section</a:t>
            </a:r>
            <a:r>
              <a:rPr sz="4300" spc="90" dirty="0"/>
              <a:t> </a:t>
            </a:r>
            <a:r>
              <a:rPr sz="4300" spc="-5" dirty="0"/>
              <a:t>230)</a:t>
            </a:r>
            <a:endParaRPr sz="4300"/>
          </a:p>
        </p:txBody>
      </p:sp>
      <p:sp>
        <p:nvSpPr>
          <p:cNvPr id="3" name="object 3"/>
          <p:cNvSpPr txBox="1"/>
          <p:nvPr/>
        </p:nvSpPr>
        <p:spPr>
          <a:xfrm>
            <a:off x="535940" y="1493011"/>
            <a:ext cx="8060055" cy="4470400"/>
          </a:xfrm>
          <a:prstGeom prst="rect">
            <a:avLst/>
          </a:prstGeom>
        </p:spPr>
        <p:txBody>
          <a:bodyPr vert="horz" wrap="square" lIns="0" tIns="12700" rIns="0" bIns="0" rtlCol="0">
            <a:spAutoFit/>
          </a:bodyPr>
          <a:lstStyle/>
          <a:p>
            <a:pPr marL="355600" marR="786130" indent="-342900" algn="just">
              <a:lnSpc>
                <a:spcPct val="100000"/>
              </a:lnSpc>
              <a:spcBef>
                <a:spcPts val="100"/>
              </a:spcBef>
              <a:buFont typeface="Arial"/>
              <a:buChar char="•"/>
              <a:tabLst>
                <a:tab pos="355600" algn="l"/>
              </a:tabLst>
            </a:pPr>
            <a:r>
              <a:rPr sz="1800" spc="-5" dirty="0">
                <a:latin typeface="Calibri"/>
                <a:cs typeface="Calibri"/>
              </a:rPr>
              <a:t>The </a:t>
            </a:r>
            <a:r>
              <a:rPr sz="1800" spc="-15" dirty="0">
                <a:latin typeface="Calibri"/>
                <a:cs typeface="Calibri"/>
              </a:rPr>
              <a:t>creditors </a:t>
            </a:r>
            <a:r>
              <a:rPr sz="1800" spc="-5" dirty="0">
                <a:latin typeface="Calibri"/>
                <a:cs typeface="Calibri"/>
              </a:rPr>
              <a:t>meeting </a:t>
            </a:r>
            <a:r>
              <a:rPr sz="1800" dirty="0">
                <a:latin typeface="Calibri"/>
                <a:cs typeface="Calibri"/>
              </a:rPr>
              <a:t>is </a:t>
            </a:r>
            <a:r>
              <a:rPr sz="1800" spc="-10" dirty="0">
                <a:latin typeface="Calibri"/>
                <a:cs typeface="Calibri"/>
              </a:rPr>
              <a:t>convened </a:t>
            </a:r>
            <a:r>
              <a:rPr sz="1800" spc="-5" dirty="0">
                <a:latin typeface="Calibri"/>
                <a:cs typeface="Calibri"/>
              </a:rPr>
              <a:t>where </a:t>
            </a:r>
            <a:r>
              <a:rPr sz="1800" dirty="0">
                <a:latin typeface="Calibri"/>
                <a:cs typeface="Calibri"/>
              </a:rPr>
              <a:t>a </a:t>
            </a:r>
            <a:r>
              <a:rPr sz="1800" spc="-5" dirty="0">
                <a:latin typeface="Calibri"/>
                <a:cs typeface="Calibri"/>
              </a:rPr>
              <a:t>compromise or arrangement is  proposed between </a:t>
            </a:r>
            <a:r>
              <a:rPr sz="1800" dirty="0">
                <a:latin typeface="Calibri"/>
                <a:cs typeface="Calibri"/>
              </a:rPr>
              <a:t>a </a:t>
            </a:r>
            <a:r>
              <a:rPr sz="1800" spc="-10" dirty="0">
                <a:latin typeface="Calibri"/>
                <a:cs typeface="Calibri"/>
              </a:rPr>
              <a:t>company </a:t>
            </a:r>
            <a:r>
              <a:rPr sz="1800" dirty="0">
                <a:latin typeface="Calibri"/>
                <a:cs typeface="Calibri"/>
              </a:rPr>
              <a:t>&amp; </a:t>
            </a:r>
            <a:r>
              <a:rPr sz="1800" spc="-5" dirty="0">
                <a:latin typeface="Calibri"/>
                <a:cs typeface="Calibri"/>
              </a:rPr>
              <a:t>its</a:t>
            </a:r>
            <a:r>
              <a:rPr sz="1800" spc="50" dirty="0">
                <a:latin typeface="Calibri"/>
                <a:cs typeface="Calibri"/>
              </a:rPr>
              <a:t> </a:t>
            </a:r>
            <a:r>
              <a:rPr sz="1800" spc="-10" dirty="0">
                <a:latin typeface="Calibri"/>
                <a:cs typeface="Calibri"/>
              </a:rPr>
              <a:t>creditors.</a:t>
            </a:r>
            <a:endParaRPr sz="1800">
              <a:latin typeface="Calibri"/>
              <a:cs typeface="Calibri"/>
            </a:endParaRPr>
          </a:p>
          <a:p>
            <a:pPr marL="355600" indent="-342900" algn="just">
              <a:lnSpc>
                <a:spcPct val="100000"/>
              </a:lnSpc>
              <a:spcBef>
                <a:spcPts val="430"/>
              </a:spcBef>
              <a:buFont typeface="Arial"/>
              <a:buChar char="•"/>
              <a:tabLst>
                <a:tab pos="355600" algn="l"/>
              </a:tabLst>
            </a:pPr>
            <a:r>
              <a:rPr sz="1800" b="1" dirty="0">
                <a:latin typeface="Calibri"/>
                <a:cs typeface="Calibri"/>
              </a:rPr>
              <a:t>The </a:t>
            </a:r>
            <a:r>
              <a:rPr sz="1800" b="1" spc="-5" dirty="0">
                <a:latin typeface="Calibri"/>
                <a:cs typeface="Calibri"/>
              </a:rPr>
              <a:t>meeting </a:t>
            </a:r>
            <a:r>
              <a:rPr sz="1800" b="1" dirty="0">
                <a:latin typeface="Calibri"/>
                <a:cs typeface="Calibri"/>
              </a:rPr>
              <a:t>of </a:t>
            </a:r>
            <a:r>
              <a:rPr sz="1800" b="1" spc="-10" dirty="0">
                <a:latin typeface="Calibri"/>
                <a:cs typeface="Calibri"/>
              </a:rPr>
              <a:t>creditors </a:t>
            </a:r>
            <a:r>
              <a:rPr sz="1800" b="1" spc="-15" dirty="0">
                <a:latin typeface="Calibri"/>
                <a:cs typeface="Calibri"/>
              </a:rPr>
              <a:t>may </a:t>
            </a:r>
            <a:r>
              <a:rPr sz="1800" b="1" dirty="0">
                <a:latin typeface="Calibri"/>
                <a:cs typeface="Calibri"/>
              </a:rPr>
              <a:t>be </a:t>
            </a:r>
            <a:r>
              <a:rPr sz="1800" b="1" spc="-10" dirty="0">
                <a:latin typeface="Calibri"/>
                <a:cs typeface="Calibri"/>
              </a:rPr>
              <a:t>convened for </a:t>
            </a:r>
            <a:r>
              <a:rPr sz="1800" b="1" dirty="0">
                <a:latin typeface="Calibri"/>
                <a:cs typeface="Calibri"/>
              </a:rPr>
              <a:t>the </a:t>
            </a:r>
            <a:r>
              <a:rPr sz="1800" b="1" spc="-5" dirty="0">
                <a:latin typeface="Calibri"/>
                <a:cs typeface="Calibri"/>
              </a:rPr>
              <a:t>following</a:t>
            </a:r>
            <a:r>
              <a:rPr sz="1800" b="1" spc="-95" dirty="0">
                <a:latin typeface="Calibri"/>
                <a:cs typeface="Calibri"/>
              </a:rPr>
              <a:t> </a:t>
            </a:r>
            <a:r>
              <a:rPr sz="1800" b="1" spc="-10" dirty="0">
                <a:latin typeface="Calibri"/>
                <a:cs typeface="Calibri"/>
              </a:rPr>
              <a:t>purposes:-</a:t>
            </a:r>
            <a:endParaRPr sz="1800">
              <a:latin typeface="Calibri"/>
              <a:cs typeface="Calibri"/>
            </a:endParaRPr>
          </a:p>
          <a:p>
            <a:pPr marL="641985" marR="5080" lvl="1" indent="-274955" algn="just">
              <a:lnSpc>
                <a:spcPct val="100000"/>
              </a:lnSpc>
              <a:spcBef>
                <a:spcPts val="434"/>
              </a:spcBef>
              <a:buFont typeface="Calibri"/>
              <a:buAutoNum type="alphaLcParenR"/>
              <a:tabLst>
                <a:tab pos="694690" algn="l"/>
              </a:tabLst>
            </a:pPr>
            <a:r>
              <a:rPr dirty="0"/>
              <a:t>	</a:t>
            </a:r>
            <a:r>
              <a:rPr sz="1800" spc="-80" dirty="0">
                <a:latin typeface="Calibri"/>
                <a:cs typeface="Calibri"/>
              </a:rPr>
              <a:t>To </a:t>
            </a:r>
            <a:r>
              <a:rPr sz="1800" spc="-10" dirty="0">
                <a:latin typeface="Calibri"/>
                <a:cs typeface="Calibri"/>
              </a:rPr>
              <a:t>enter into </a:t>
            </a:r>
            <a:r>
              <a:rPr sz="1800" dirty="0">
                <a:latin typeface="Calibri"/>
                <a:cs typeface="Calibri"/>
              </a:rPr>
              <a:t>an </a:t>
            </a:r>
            <a:r>
              <a:rPr sz="1800" spc="-5" dirty="0">
                <a:latin typeface="Calibri"/>
                <a:cs typeface="Calibri"/>
              </a:rPr>
              <a:t>arrangement or </a:t>
            </a:r>
            <a:r>
              <a:rPr sz="1800" dirty="0">
                <a:latin typeface="Calibri"/>
                <a:cs typeface="Calibri"/>
              </a:rPr>
              <a:t>a </a:t>
            </a:r>
            <a:r>
              <a:rPr sz="1800" spc="-10" dirty="0">
                <a:latin typeface="Calibri"/>
                <a:cs typeface="Calibri"/>
              </a:rPr>
              <a:t>compromise </a:t>
            </a:r>
            <a:r>
              <a:rPr sz="1800" spc="-5" dirty="0">
                <a:latin typeface="Calibri"/>
                <a:cs typeface="Calibri"/>
              </a:rPr>
              <a:t>between </a:t>
            </a:r>
            <a:r>
              <a:rPr sz="1800" dirty="0">
                <a:latin typeface="Calibri"/>
                <a:cs typeface="Calibri"/>
              </a:rPr>
              <a:t>a </a:t>
            </a:r>
            <a:r>
              <a:rPr sz="1800" spc="-10" dirty="0">
                <a:latin typeface="Calibri"/>
                <a:cs typeface="Calibri"/>
              </a:rPr>
              <a:t>company </a:t>
            </a:r>
            <a:r>
              <a:rPr sz="1800" dirty="0">
                <a:latin typeface="Calibri"/>
                <a:cs typeface="Calibri"/>
              </a:rPr>
              <a:t>&amp; </a:t>
            </a:r>
            <a:r>
              <a:rPr sz="1800" spc="-15" dirty="0">
                <a:latin typeface="Calibri"/>
                <a:cs typeface="Calibri"/>
              </a:rPr>
              <a:t>creditors  </a:t>
            </a:r>
            <a:r>
              <a:rPr sz="1800" spc="-5" dirty="0">
                <a:latin typeface="Calibri"/>
                <a:cs typeface="Calibri"/>
              </a:rPr>
              <a:t>or </a:t>
            </a:r>
            <a:r>
              <a:rPr sz="1800" spc="-15" dirty="0">
                <a:latin typeface="Calibri"/>
                <a:cs typeface="Calibri"/>
              </a:rPr>
              <a:t>any </a:t>
            </a:r>
            <a:r>
              <a:rPr sz="1800" spc="-5" dirty="0">
                <a:latin typeface="Calibri"/>
                <a:cs typeface="Calibri"/>
              </a:rPr>
              <a:t>class of </a:t>
            </a:r>
            <a:r>
              <a:rPr sz="1800" dirty="0">
                <a:latin typeface="Calibri"/>
                <a:cs typeface="Calibri"/>
              </a:rPr>
              <a:t>them, </a:t>
            </a:r>
            <a:r>
              <a:rPr sz="1800" spc="-5" dirty="0">
                <a:latin typeface="Calibri"/>
                <a:cs typeface="Calibri"/>
              </a:rPr>
              <a:t>or </a:t>
            </a:r>
            <a:r>
              <a:rPr sz="1800" spc="-15" dirty="0">
                <a:latin typeface="Calibri"/>
                <a:cs typeface="Calibri"/>
              </a:rPr>
              <a:t>for </a:t>
            </a:r>
            <a:r>
              <a:rPr sz="1800" spc="-5" dirty="0">
                <a:latin typeface="Calibri"/>
                <a:cs typeface="Calibri"/>
              </a:rPr>
              <a:t>them, or </a:t>
            </a:r>
            <a:r>
              <a:rPr sz="1800" spc="-15" dirty="0">
                <a:latin typeface="Calibri"/>
                <a:cs typeface="Calibri"/>
              </a:rPr>
              <a:t>for </a:t>
            </a:r>
            <a:r>
              <a:rPr sz="1800" dirty="0">
                <a:latin typeface="Calibri"/>
                <a:cs typeface="Calibri"/>
              </a:rPr>
              <a:t>an </a:t>
            </a:r>
            <a:r>
              <a:rPr sz="1800" spc="-5" dirty="0">
                <a:latin typeface="Calibri"/>
                <a:cs typeface="Calibri"/>
              </a:rPr>
              <a:t>arrangement or </a:t>
            </a:r>
            <a:r>
              <a:rPr sz="1800" dirty="0">
                <a:latin typeface="Calibri"/>
                <a:cs typeface="Calibri"/>
              </a:rPr>
              <a:t>a </a:t>
            </a:r>
            <a:r>
              <a:rPr sz="1800" spc="-10" dirty="0">
                <a:latin typeface="Calibri"/>
                <a:cs typeface="Calibri"/>
              </a:rPr>
              <a:t>compromise </a:t>
            </a:r>
            <a:r>
              <a:rPr sz="1800" spc="-5" dirty="0">
                <a:latin typeface="Calibri"/>
                <a:cs typeface="Calibri"/>
              </a:rPr>
              <a:t>b/w </a:t>
            </a:r>
            <a:r>
              <a:rPr sz="1800" dirty="0">
                <a:latin typeface="Calibri"/>
                <a:cs typeface="Calibri"/>
              </a:rPr>
              <a:t>a  </a:t>
            </a:r>
            <a:r>
              <a:rPr sz="1800" spc="-10" dirty="0">
                <a:latin typeface="Calibri"/>
                <a:cs typeface="Calibri"/>
              </a:rPr>
              <a:t>company </a:t>
            </a:r>
            <a:r>
              <a:rPr sz="1800" dirty="0">
                <a:latin typeface="Calibri"/>
                <a:cs typeface="Calibri"/>
              </a:rPr>
              <a:t>&amp; </a:t>
            </a:r>
            <a:r>
              <a:rPr sz="1800" spc="-5" dirty="0">
                <a:latin typeface="Calibri"/>
                <a:cs typeface="Calibri"/>
              </a:rPr>
              <a:t>its members or </a:t>
            </a:r>
            <a:r>
              <a:rPr sz="1800" spc="-15" dirty="0">
                <a:latin typeface="Calibri"/>
                <a:cs typeface="Calibri"/>
              </a:rPr>
              <a:t>any </a:t>
            </a:r>
            <a:r>
              <a:rPr sz="1800" spc="-5" dirty="0">
                <a:latin typeface="Calibri"/>
                <a:cs typeface="Calibri"/>
              </a:rPr>
              <a:t>class of</a:t>
            </a:r>
            <a:r>
              <a:rPr sz="1800" spc="40" dirty="0">
                <a:latin typeface="Calibri"/>
                <a:cs typeface="Calibri"/>
              </a:rPr>
              <a:t> </a:t>
            </a:r>
            <a:r>
              <a:rPr sz="1800" dirty="0">
                <a:latin typeface="Calibri"/>
                <a:cs typeface="Calibri"/>
              </a:rPr>
              <a:t>them.</a:t>
            </a:r>
            <a:endParaRPr sz="1800">
              <a:latin typeface="Calibri"/>
              <a:cs typeface="Calibri"/>
            </a:endParaRPr>
          </a:p>
          <a:p>
            <a:pPr marL="663575" lvl="1" indent="-296545" algn="just">
              <a:lnSpc>
                <a:spcPct val="100000"/>
              </a:lnSpc>
              <a:spcBef>
                <a:spcPts val="430"/>
              </a:spcBef>
              <a:buAutoNum type="alphaLcParenR"/>
              <a:tabLst>
                <a:tab pos="664210" algn="l"/>
              </a:tabLst>
            </a:pPr>
            <a:r>
              <a:rPr sz="1800" spc="-80" dirty="0">
                <a:latin typeface="Calibri"/>
                <a:cs typeface="Calibri"/>
              </a:rPr>
              <a:t>To </a:t>
            </a:r>
            <a:r>
              <a:rPr sz="1800" dirty="0">
                <a:latin typeface="Calibri"/>
                <a:cs typeface="Calibri"/>
              </a:rPr>
              <a:t>seek </a:t>
            </a:r>
            <a:r>
              <a:rPr sz="1800" spc="-10" dirty="0">
                <a:latin typeface="Calibri"/>
                <a:cs typeface="Calibri"/>
              </a:rPr>
              <a:t>approval </a:t>
            </a:r>
            <a:r>
              <a:rPr sz="1800" spc="-5" dirty="0">
                <a:latin typeface="Calibri"/>
                <a:cs typeface="Calibri"/>
              </a:rPr>
              <a:t>of </a:t>
            </a:r>
            <a:r>
              <a:rPr sz="1800" spc="-15" dirty="0">
                <a:latin typeface="Calibri"/>
                <a:cs typeface="Calibri"/>
              </a:rPr>
              <a:t>creditors for </a:t>
            </a:r>
            <a:r>
              <a:rPr sz="1800" spc="-10" dirty="0">
                <a:latin typeface="Calibri"/>
                <a:cs typeface="Calibri"/>
              </a:rPr>
              <a:t>amalgamation </a:t>
            </a:r>
            <a:r>
              <a:rPr sz="1800" spc="-5" dirty="0">
                <a:latin typeface="Calibri"/>
                <a:cs typeface="Calibri"/>
              </a:rPr>
              <a:t>or </a:t>
            </a:r>
            <a:r>
              <a:rPr sz="1800" spc="-10" dirty="0">
                <a:latin typeface="Calibri"/>
                <a:cs typeface="Calibri"/>
              </a:rPr>
              <a:t>reconstruction </a:t>
            </a:r>
            <a:r>
              <a:rPr sz="1800" spc="-5" dirty="0">
                <a:latin typeface="Calibri"/>
                <a:cs typeface="Calibri"/>
              </a:rPr>
              <a:t>of </a:t>
            </a:r>
            <a:r>
              <a:rPr sz="1800" dirty="0">
                <a:latin typeface="Calibri"/>
                <a:cs typeface="Calibri"/>
              </a:rPr>
              <a:t>a</a:t>
            </a:r>
            <a:r>
              <a:rPr sz="1800" spc="220" dirty="0">
                <a:latin typeface="Calibri"/>
                <a:cs typeface="Calibri"/>
              </a:rPr>
              <a:t> </a:t>
            </a:r>
            <a:r>
              <a:rPr sz="1800" spc="-10" dirty="0">
                <a:latin typeface="Calibri"/>
                <a:cs typeface="Calibri"/>
              </a:rPr>
              <a:t>company</a:t>
            </a:r>
            <a:endParaRPr sz="1800">
              <a:latin typeface="Calibri"/>
              <a:cs typeface="Calibri"/>
            </a:endParaRPr>
          </a:p>
          <a:p>
            <a:pPr marL="640715" lvl="1" indent="-273685" algn="just">
              <a:lnSpc>
                <a:spcPct val="100000"/>
              </a:lnSpc>
              <a:spcBef>
                <a:spcPts val="434"/>
              </a:spcBef>
              <a:buAutoNum type="alphaLcParenR"/>
              <a:tabLst>
                <a:tab pos="641350" algn="l"/>
              </a:tabLst>
            </a:pPr>
            <a:r>
              <a:rPr sz="1800" spc="-80" dirty="0">
                <a:latin typeface="Calibri"/>
                <a:cs typeface="Calibri"/>
              </a:rPr>
              <a:t>To </a:t>
            </a:r>
            <a:r>
              <a:rPr sz="1800" dirty="0">
                <a:latin typeface="Calibri"/>
                <a:cs typeface="Calibri"/>
              </a:rPr>
              <a:t>seek </a:t>
            </a:r>
            <a:r>
              <a:rPr sz="1800" spc="-5" dirty="0">
                <a:latin typeface="Calibri"/>
                <a:cs typeface="Calibri"/>
              </a:rPr>
              <a:t>consent of </a:t>
            </a:r>
            <a:r>
              <a:rPr sz="1800" dirty="0">
                <a:latin typeface="Calibri"/>
                <a:cs typeface="Calibri"/>
              </a:rPr>
              <a:t>the </a:t>
            </a:r>
            <a:r>
              <a:rPr sz="1800" spc="-15" dirty="0">
                <a:latin typeface="Calibri"/>
                <a:cs typeface="Calibri"/>
              </a:rPr>
              <a:t>creditors for </a:t>
            </a:r>
            <a:r>
              <a:rPr sz="1800" spc="-5" dirty="0">
                <a:latin typeface="Calibri"/>
                <a:cs typeface="Calibri"/>
              </a:rPr>
              <a:t>winding up of </a:t>
            </a:r>
            <a:r>
              <a:rPr sz="1800" dirty="0">
                <a:latin typeface="Calibri"/>
                <a:cs typeface="Calibri"/>
              </a:rPr>
              <a:t>a</a:t>
            </a:r>
            <a:r>
              <a:rPr sz="1800" spc="175" dirty="0">
                <a:latin typeface="Calibri"/>
                <a:cs typeface="Calibri"/>
              </a:rPr>
              <a:t> </a:t>
            </a:r>
            <a:r>
              <a:rPr sz="1800" spc="-25" dirty="0">
                <a:latin typeface="Calibri"/>
                <a:cs typeface="Calibri"/>
              </a:rPr>
              <a:t>company.</a:t>
            </a:r>
            <a:endParaRPr sz="1800">
              <a:latin typeface="Calibri"/>
              <a:cs typeface="Calibri"/>
            </a:endParaRPr>
          </a:p>
          <a:p>
            <a:pPr marL="367665" marR="12065" indent="-355600">
              <a:lnSpc>
                <a:spcPct val="100000"/>
              </a:lnSpc>
              <a:spcBef>
                <a:spcPts val="430"/>
              </a:spcBef>
              <a:buFont typeface="Wingdings"/>
              <a:buChar char=""/>
              <a:tabLst>
                <a:tab pos="367665" algn="l"/>
                <a:tab pos="368300" algn="l"/>
              </a:tabLst>
            </a:pPr>
            <a:r>
              <a:rPr sz="1800" spc="-5" dirty="0">
                <a:latin typeface="Calibri"/>
                <a:cs typeface="Calibri"/>
              </a:rPr>
              <a:t>The tribunal </a:t>
            </a:r>
            <a:r>
              <a:rPr sz="1800" spc="-10" dirty="0">
                <a:latin typeface="Calibri"/>
                <a:cs typeface="Calibri"/>
              </a:rPr>
              <a:t>may </a:t>
            </a:r>
            <a:r>
              <a:rPr sz="1800" dirty="0">
                <a:latin typeface="Calibri"/>
                <a:cs typeface="Calibri"/>
              </a:rPr>
              <a:t>on the </a:t>
            </a:r>
            <a:r>
              <a:rPr sz="1800" spc="-5" dirty="0">
                <a:latin typeface="Calibri"/>
                <a:cs typeface="Calibri"/>
              </a:rPr>
              <a:t>application of </a:t>
            </a:r>
            <a:r>
              <a:rPr sz="1800" dirty="0">
                <a:latin typeface="Calibri"/>
                <a:cs typeface="Calibri"/>
              </a:rPr>
              <a:t>the </a:t>
            </a:r>
            <a:r>
              <a:rPr sz="1800" spc="-10" dirty="0">
                <a:latin typeface="Calibri"/>
                <a:cs typeface="Calibri"/>
              </a:rPr>
              <a:t>co. </a:t>
            </a:r>
            <a:r>
              <a:rPr sz="1800" spc="-5" dirty="0">
                <a:latin typeface="Calibri"/>
                <a:cs typeface="Calibri"/>
              </a:rPr>
              <a:t>or of </a:t>
            </a:r>
            <a:r>
              <a:rPr sz="1800" spc="-15" dirty="0">
                <a:latin typeface="Calibri"/>
                <a:cs typeface="Calibri"/>
              </a:rPr>
              <a:t>any </a:t>
            </a:r>
            <a:r>
              <a:rPr sz="1800" spc="-10" dirty="0">
                <a:latin typeface="Calibri"/>
                <a:cs typeface="Calibri"/>
              </a:rPr>
              <a:t>creditor </a:t>
            </a:r>
            <a:r>
              <a:rPr sz="1800" spc="-5" dirty="0">
                <a:latin typeface="Calibri"/>
                <a:cs typeface="Calibri"/>
              </a:rPr>
              <a:t>or </a:t>
            </a:r>
            <a:r>
              <a:rPr sz="1800" dirty="0">
                <a:latin typeface="Calibri"/>
                <a:cs typeface="Calibri"/>
              </a:rPr>
              <a:t>member </a:t>
            </a:r>
            <a:r>
              <a:rPr sz="1800" spc="-5" dirty="0">
                <a:latin typeface="Calibri"/>
                <a:cs typeface="Calibri"/>
              </a:rPr>
              <a:t>of </a:t>
            </a:r>
            <a:r>
              <a:rPr sz="1800" dirty="0">
                <a:latin typeface="Calibri"/>
                <a:cs typeface="Calibri"/>
              </a:rPr>
              <a:t>the  </a:t>
            </a:r>
            <a:r>
              <a:rPr sz="1800" spc="-25" dirty="0">
                <a:latin typeface="Calibri"/>
                <a:cs typeface="Calibri"/>
              </a:rPr>
              <a:t>company, </a:t>
            </a:r>
            <a:r>
              <a:rPr sz="1800" spc="-5" dirty="0">
                <a:latin typeface="Calibri"/>
                <a:cs typeface="Calibri"/>
              </a:rPr>
              <a:t>in case of </a:t>
            </a:r>
            <a:r>
              <a:rPr sz="1800" dirty="0">
                <a:latin typeface="Calibri"/>
                <a:cs typeface="Calibri"/>
              </a:rPr>
              <a:t>a </a:t>
            </a:r>
            <a:r>
              <a:rPr sz="1800" spc="-10" dirty="0">
                <a:latin typeface="Calibri"/>
                <a:cs typeface="Calibri"/>
              </a:rPr>
              <a:t>company </a:t>
            </a:r>
            <a:r>
              <a:rPr sz="1800" spc="-5" dirty="0">
                <a:latin typeface="Calibri"/>
                <a:cs typeface="Calibri"/>
              </a:rPr>
              <a:t>being wound </a:t>
            </a:r>
            <a:r>
              <a:rPr sz="1800" dirty="0">
                <a:latin typeface="Calibri"/>
                <a:cs typeface="Calibri"/>
              </a:rPr>
              <a:t>up </a:t>
            </a:r>
            <a:r>
              <a:rPr sz="1800" spc="-5" dirty="0">
                <a:latin typeface="Calibri"/>
                <a:cs typeface="Calibri"/>
              </a:rPr>
              <a:t>even on </a:t>
            </a:r>
            <a:r>
              <a:rPr sz="1800" dirty="0">
                <a:latin typeface="Calibri"/>
                <a:cs typeface="Calibri"/>
              </a:rPr>
              <a:t>the </a:t>
            </a:r>
            <a:r>
              <a:rPr sz="1800" spc="-10" dirty="0">
                <a:latin typeface="Calibri"/>
                <a:cs typeface="Calibri"/>
              </a:rPr>
              <a:t>liquidator’s  </a:t>
            </a:r>
            <a:r>
              <a:rPr sz="1800" spc="-5" dirty="0">
                <a:latin typeface="Calibri"/>
                <a:cs typeface="Calibri"/>
              </a:rPr>
              <a:t>application </a:t>
            </a:r>
            <a:r>
              <a:rPr sz="1800" spc="-10" dirty="0">
                <a:latin typeface="Calibri"/>
                <a:cs typeface="Calibri"/>
              </a:rPr>
              <a:t>may </a:t>
            </a:r>
            <a:r>
              <a:rPr sz="1800" spc="-5" dirty="0">
                <a:latin typeface="Calibri"/>
                <a:cs typeface="Calibri"/>
              </a:rPr>
              <a:t>call meeting by </a:t>
            </a:r>
            <a:r>
              <a:rPr sz="1800" spc="-35" dirty="0">
                <a:latin typeface="Calibri"/>
                <a:cs typeface="Calibri"/>
              </a:rPr>
              <a:t>order, </a:t>
            </a:r>
            <a:r>
              <a:rPr sz="1800" spc="-10" dirty="0">
                <a:latin typeface="Calibri"/>
                <a:cs typeface="Calibri"/>
              </a:rPr>
              <a:t>to </a:t>
            </a:r>
            <a:r>
              <a:rPr sz="1800" dirty="0">
                <a:latin typeface="Calibri"/>
                <a:cs typeface="Calibri"/>
              </a:rPr>
              <a:t>be </a:t>
            </a:r>
            <a:r>
              <a:rPr sz="1800" spc="-5" dirty="0">
                <a:latin typeface="Calibri"/>
                <a:cs typeface="Calibri"/>
              </a:rPr>
              <a:t>held </a:t>
            </a:r>
            <a:r>
              <a:rPr sz="1800" dirty="0">
                <a:latin typeface="Calibri"/>
                <a:cs typeface="Calibri"/>
              </a:rPr>
              <a:t>&amp; </a:t>
            </a:r>
            <a:r>
              <a:rPr sz="1800" spc="-10" dirty="0">
                <a:latin typeface="Calibri"/>
                <a:cs typeface="Calibri"/>
              </a:rPr>
              <a:t>conducted </a:t>
            </a:r>
            <a:r>
              <a:rPr sz="1800" spc="-5" dirty="0">
                <a:latin typeface="Calibri"/>
                <a:cs typeface="Calibri"/>
              </a:rPr>
              <a:t>in </a:t>
            </a:r>
            <a:r>
              <a:rPr sz="1800" dirty="0">
                <a:latin typeface="Calibri"/>
                <a:cs typeface="Calibri"/>
              </a:rPr>
              <a:t>such manner as  the </a:t>
            </a:r>
            <a:r>
              <a:rPr sz="1800" spc="-5" dirty="0">
                <a:latin typeface="Calibri"/>
                <a:cs typeface="Calibri"/>
              </a:rPr>
              <a:t>tribunal</a:t>
            </a:r>
            <a:r>
              <a:rPr sz="1800" spc="15" dirty="0">
                <a:latin typeface="Calibri"/>
                <a:cs typeface="Calibri"/>
              </a:rPr>
              <a:t> </a:t>
            </a:r>
            <a:r>
              <a:rPr sz="1800" spc="-5" dirty="0">
                <a:latin typeface="Calibri"/>
                <a:cs typeface="Calibri"/>
              </a:rPr>
              <a:t>directs.</a:t>
            </a:r>
            <a:endParaRPr sz="1800">
              <a:latin typeface="Calibri"/>
              <a:cs typeface="Calibri"/>
            </a:endParaRPr>
          </a:p>
          <a:p>
            <a:pPr marL="367665" marR="207645" indent="-355600">
              <a:lnSpc>
                <a:spcPct val="100000"/>
              </a:lnSpc>
              <a:spcBef>
                <a:spcPts val="434"/>
              </a:spcBef>
              <a:buFont typeface="Wingdings"/>
              <a:buChar char=""/>
              <a:tabLst>
                <a:tab pos="367665" algn="l"/>
                <a:tab pos="368300" algn="l"/>
              </a:tabLst>
            </a:pPr>
            <a:r>
              <a:rPr sz="1800" spc="-5" dirty="0">
                <a:latin typeface="Calibri"/>
                <a:cs typeface="Calibri"/>
              </a:rPr>
              <a:t>Where </a:t>
            </a:r>
            <a:r>
              <a:rPr sz="1800" dirty="0">
                <a:latin typeface="Calibri"/>
                <a:cs typeface="Calibri"/>
              </a:rPr>
              <a:t>the </a:t>
            </a:r>
            <a:r>
              <a:rPr sz="1800" spc="-5" dirty="0">
                <a:latin typeface="Calibri"/>
                <a:cs typeface="Calibri"/>
              </a:rPr>
              <a:t>Co. </a:t>
            </a:r>
            <a:r>
              <a:rPr sz="1800" dirty="0">
                <a:latin typeface="Calibri"/>
                <a:cs typeface="Calibri"/>
              </a:rPr>
              <a:t>is being </a:t>
            </a:r>
            <a:r>
              <a:rPr sz="1800" spc="-5" dirty="0">
                <a:latin typeface="Calibri"/>
                <a:cs typeface="Calibri"/>
              </a:rPr>
              <a:t>wound </a:t>
            </a:r>
            <a:r>
              <a:rPr sz="1800" dirty="0">
                <a:latin typeface="Calibri"/>
                <a:cs typeface="Calibri"/>
              </a:rPr>
              <a:t>up, </a:t>
            </a:r>
            <a:r>
              <a:rPr sz="1800" spc="-10" dirty="0">
                <a:latin typeface="Calibri"/>
                <a:cs typeface="Calibri"/>
              </a:rPr>
              <a:t>any creditor </a:t>
            </a:r>
            <a:r>
              <a:rPr sz="1800" spc="-5" dirty="0">
                <a:latin typeface="Calibri"/>
                <a:cs typeface="Calibri"/>
              </a:rPr>
              <a:t>or class of </a:t>
            </a:r>
            <a:r>
              <a:rPr sz="1800" spc="-15" dirty="0">
                <a:latin typeface="Calibri"/>
                <a:cs typeface="Calibri"/>
              </a:rPr>
              <a:t>creditors </a:t>
            </a:r>
            <a:r>
              <a:rPr sz="1800" spc="-5" dirty="0">
                <a:latin typeface="Calibri"/>
                <a:cs typeface="Calibri"/>
              </a:rPr>
              <a:t>or </a:t>
            </a:r>
            <a:r>
              <a:rPr sz="1800" spc="-10" dirty="0">
                <a:latin typeface="Calibri"/>
                <a:cs typeface="Calibri"/>
              </a:rPr>
              <a:t>liquidators  may </a:t>
            </a:r>
            <a:r>
              <a:rPr sz="1800" dirty="0">
                <a:latin typeface="Calibri"/>
                <a:cs typeface="Calibri"/>
              </a:rPr>
              <a:t>apply </a:t>
            </a:r>
            <a:r>
              <a:rPr sz="1800" spc="-10" dirty="0">
                <a:latin typeface="Calibri"/>
                <a:cs typeface="Calibri"/>
              </a:rPr>
              <a:t>to </a:t>
            </a:r>
            <a:r>
              <a:rPr sz="1800" dirty="0">
                <a:latin typeface="Calibri"/>
                <a:cs typeface="Calibri"/>
              </a:rPr>
              <a:t>the </a:t>
            </a:r>
            <a:r>
              <a:rPr sz="1800" spc="-5" dirty="0">
                <a:latin typeface="Calibri"/>
                <a:cs typeface="Calibri"/>
              </a:rPr>
              <a:t>tribunal </a:t>
            </a:r>
            <a:r>
              <a:rPr sz="1800" spc="-15" dirty="0">
                <a:latin typeface="Calibri"/>
                <a:cs typeface="Calibri"/>
              </a:rPr>
              <a:t>for </a:t>
            </a:r>
            <a:r>
              <a:rPr sz="1800" spc="-5" dirty="0">
                <a:latin typeface="Calibri"/>
                <a:cs typeface="Calibri"/>
              </a:rPr>
              <a:t>ordering </a:t>
            </a:r>
            <a:r>
              <a:rPr sz="1800" dirty="0">
                <a:latin typeface="Calibri"/>
                <a:cs typeface="Calibri"/>
              </a:rPr>
              <a:t>a </a:t>
            </a:r>
            <a:r>
              <a:rPr sz="1800" spc="-5" dirty="0">
                <a:latin typeface="Calibri"/>
                <a:cs typeface="Calibri"/>
              </a:rPr>
              <a:t>meeting of </a:t>
            </a:r>
            <a:r>
              <a:rPr sz="1800" dirty="0">
                <a:latin typeface="Calibri"/>
                <a:cs typeface="Calibri"/>
              </a:rPr>
              <a:t>the </a:t>
            </a:r>
            <a:r>
              <a:rPr sz="1800" spc="-15" dirty="0">
                <a:latin typeface="Calibri"/>
                <a:cs typeface="Calibri"/>
              </a:rPr>
              <a:t>creditors </a:t>
            </a:r>
            <a:r>
              <a:rPr sz="1800" spc="-5" dirty="0">
                <a:latin typeface="Calibri"/>
                <a:cs typeface="Calibri"/>
              </a:rPr>
              <a:t>or class of  </a:t>
            </a:r>
            <a:r>
              <a:rPr sz="1800" spc="-10" dirty="0">
                <a:latin typeface="Calibri"/>
                <a:cs typeface="Calibri"/>
              </a:rPr>
              <a:t>creditors.</a:t>
            </a:r>
            <a:endParaRPr sz="18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282" y="461899"/>
            <a:ext cx="7320280" cy="696595"/>
          </a:xfrm>
          <a:prstGeom prst="rect">
            <a:avLst/>
          </a:prstGeom>
        </p:spPr>
        <p:txBody>
          <a:bodyPr vert="horz" wrap="square" lIns="0" tIns="13335" rIns="0" bIns="0" rtlCol="0">
            <a:spAutoFit/>
          </a:bodyPr>
          <a:lstStyle/>
          <a:p>
            <a:pPr marL="12700">
              <a:lnSpc>
                <a:spcPct val="100000"/>
              </a:lnSpc>
              <a:spcBef>
                <a:spcPts val="105"/>
              </a:spcBef>
            </a:pPr>
            <a:r>
              <a:rPr spc="-5" dirty="0"/>
              <a:t>Meetings </a:t>
            </a:r>
            <a:r>
              <a:rPr dirty="0"/>
              <a:t>of </a:t>
            </a:r>
            <a:r>
              <a:rPr spc="-15" dirty="0"/>
              <a:t>Debentures</a:t>
            </a:r>
            <a:r>
              <a:rPr spc="-75" dirty="0"/>
              <a:t> </a:t>
            </a:r>
            <a:r>
              <a:rPr dirty="0"/>
              <a:t>Holder</a:t>
            </a:r>
          </a:p>
        </p:txBody>
      </p:sp>
      <p:sp>
        <p:nvSpPr>
          <p:cNvPr id="3" name="object 3"/>
          <p:cNvSpPr txBox="1"/>
          <p:nvPr/>
        </p:nvSpPr>
        <p:spPr>
          <a:xfrm>
            <a:off x="441451" y="1334261"/>
            <a:ext cx="8333105" cy="4733925"/>
          </a:xfrm>
          <a:prstGeom prst="rect">
            <a:avLst/>
          </a:prstGeom>
        </p:spPr>
        <p:txBody>
          <a:bodyPr vert="horz" wrap="square" lIns="0" tIns="53975" rIns="0" bIns="0" rtlCol="0">
            <a:spAutoFit/>
          </a:bodyPr>
          <a:lstStyle/>
          <a:p>
            <a:pPr marL="449580" marR="584835" indent="-342900">
              <a:lnSpc>
                <a:spcPts val="2590"/>
              </a:lnSpc>
              <a:spcBef>
                <a:spcPts val="425"/>
              </a:spcBef>
              <a:buFont typeface="Arial"/>
              <a:buChar char="•"/>
              <a:tabLst>
                <a:tab pos="449580" algn="l"/>
                <a:tab pos="450215" algn="l"/>
              </a:tabLst>
            </a:pPr>
            <a:r>
              <a:rPr sz="2400" spc="-5" dirty="0">
                <a:latin typeface="Calibri"/>
                <a:cs typeface="Calibri"/>
              </a:rPr>
              <a:t>The </a:t>
            </a:r>
            <a:r>
              <a:rPr sz="2400" spc="-15" dirty="0">
                <a:latin typeface="Calibri"/>
                <a:cs typeface="Calibri"/>
              </a:rPr>
              <a:t>company may </a:t>
            </a:r>
            <a:r>
              <a:rPr sz="2400" spc="-10" dirty="0">
                <a:latin typeface="Calibri"/>
                <a:cs typeface="Calibri"/>
              </a:rPr>
              <a:t>call </a:t>
            </a:r>
            <a:r>
              <a:rPr sz="2400" dirty="0">
                <a:latin typeface="Calibri"/>
                <a:cs typeface="Calibri"/>
              </a:rPr>
              <a:t>the </a:t>
            </a:r>
            <a:r>
              <a:rPr sz="2400" spc="-10" dirty="0">
                <a:latin typeface="Calibri"/>
                <a:cs typeface="Calibri"/>
              </a:rPr>
              <a:t>debentures holder’s </a:t>
            </a:r>
            <a:r>
              <a:rPr sz="2400" dirty="0">
                <a:latin typeface="Calibri"/>
                <a:cs typeface="Calibri"/>
              </a:rPr>
              <a:t>meeting </a:t>
            </a:r>
            <a:r>
              <a:rPr sz="2400" spc="-20" dirty="0">
                <a:latin typeface="Calibri"/>
                <a:cs typeface="Calibri"/>
              </a:rPr>
              <a:t>for  </a:t>
            </a:r>
            <a:r>
              <a:rPr sz="2400" dirty="0">
                <a:latin typeface="Calibri"/>
                <a:cs typeface="Calibri"/>
              </a:rPr>
              <a:t>the </a:t>
            </a:r>
            <a:r>
              <a:rPr sz="2400" spc="-10" dirty="0">
                <a:latin typeface="Calibri"/>
                <a:cs typeface="Calibri"/>
              </a:rPr>
              <a:t>following</a:t>
            </a:r>
            <a:r>
              <a:rPr sz="2400" dirty="0">
                <a:latin typeface="Calibri"/>
                <a:cs typeface="Calibri"/>
              </a:rPr>
              <a:t> </a:t>
            </a:r>
            <a:r>
              <a:rPr sz="2400" spc="-5" dirty="0">
                <a:latin typeface="Calibri"/>
                <a:cs typeface="Calibri"/>
              </a:rPr>
              <a:t>purposes:</a:t>
            </a:r>
            <a:endParaRPr sz="2400">
              <a:latin typeface="Calibri"/>
              <a:cs typeface="Calibri"/>
            </a:endParaRPr>
          </a:p>
          <a:p>
            <a:pPr marL="622300" indent="-516255">
              <a:lnSpc>
                <a:spcPct val="100000"/>
              </a:lnSpc>
              <a:spcBef>
                <a:spcPts val="254"/>
              </a:spcBef>
              <a:buAutoNum type="alphaLcParenR"/>
              <a:tabLst>
                <a:tab pos="622300" algn="l"/>
                <a:tab pos="622935" algn="l"/>
              </a:tabLst>
            </a:pPr>
            <a:r>
              <a:rPr sz="2400" spc="-15" dirty="0">
                <a:latin typeface="Calibri"/>
                <a:cs typeface="Calibri"/>
              </a:rPr>
              <a:t>Any </a:t>
            </a:r>
            <a:r>
              <a:rPr sz="2400" spc="-10" dirty="0">
                <a:latin typeface="Calibri"/>
                <a:cs typeface="Calibri"/>
              </a:rPr>
              <a:t>variation </a:t>
            </a:r>
            <a:r>
              <a:rPr sz="2400" dirty="0">
                <a:latin typeface="Calibri"/>
                <a:cs typeface="Calibri"/>
              </a:rPr>
              <a:t>in </a:t>
            </a:r>
            <a:r>
              <a:rPr sz="2400" spc="-10" dirty="0">
                <a:latin typeface="Calibri"/>
                <a:cs typeface="Calibri"/>
              </a:rPr>
              <a:t>conditions of </a:t>
            </a:r>
            <a:r>
              <a:rPr sz="2400" dirty="0">
                <a:latin typeface="Calibri"/>
                <a:cs typeface="Calibri"/>
              </a:rPr>
              <a:t>their</a:t>
            </a:r>
            <a:r>
              <a:rPr sz="2400" spc="10" dirty="0">
                <a:latin typeface="Calibri"/>
                <a:cs typeface="Calibri"/>
              </a:rPr>
              <a:t> </a:t>
            </a:r>
            <a:r>
              <a:rPr sz="2400" spc="-5" dirty="0">
                <a:latin typeface="Calibri"/>
                <a:cs typeface="Calibri"/>
              </a:rPr>
              <a:t>security</a:t>
            </a:r>
            <a:endParaRPr sz="2400">
              <a:latin typeface="Calibri"/>
              <a:cs typeface="Calibri"/>
            </a:endParaRPr>
          </a:p>
          <a:p>
            <a:pPr marL="622300" indent="-516255">
              <a:lnSpc>
                <a:spcPct val="100000"/>
              </a:lnSpc>
              <a:spcBef>
                <a:spcPts val="290"/>
              </a:spcBef>
              <a:buAutoNum type="alphaLcParenR"/>
              <a:tabLst>
                <a:tab pos="622300" algn="l"/>
                <a:tab pos="622935" algn="l"/>
              </a:tabLst>
            </a:pPr>
            <a:r>
              <a:rPr sz="2400" spc="-15" dirty="0">
                <a:latin typeface="Calibri"/>
                <a:cs typeface="Calibri"/>
              </a:rPr>
              <a:t>Any </a:t>
            </a:r>
            <a:r>
              <a:rPr sz="2400" spc="-10" dirty="0">
                <a:latin typeface="Calibri"/>
                <a:cs typeface="Calibri"/>
              </a:rPr>
              <a:t>alteration </a:t>
            </a:r>
            <a:r>
              <a:rPr sz="2400" dirty="0">
                <a:latin typeface="Calibri"/>
                <a:cs typeface="Calibri"/>
              </a:rPr>
              <a:t>in their</a:t>
            </a:r>
            <a:r>
              <a:rPr sz="2400" spc="-25" dirty="0">
                <a:latin typeface="Calibri"/>
                <a:cs typeface="Calibri"/>
              </a:rPr>
              <a:t> </a:t>
            </a:r>
            <a:r>
              <a:rPr sz="2400" spc="-5" dirty="0">
                <a:latin typeface="Calibri"/>
                <a:cs typeface="Calibri"/>
              </a:rPr>
              <a:t>rights</a:t>
            </a:r>
            <a:endParaRPr sz="2400">
              <a:latin typeface="Calibri"/>
              <a:cs typeface="Calibri"/>
            </a:endParaRPr>
          </a:p>
          <a:p>
            <a:pPr marL="622300" marR="1590675" indent="-515620">
              <a:lnSpc>
                <a:spcPts val="2590"/>
              </a:lnSpc>
              <a:spcBef>
                <a:spcPts val="615"/>
              </a:spcBef>
              <a:buAutoNum type="alphaLcParenR"/>
              <a:tabLst>
                <a:tab pos="622300" algn="l"/>
                <a:tab pos="622935" algn="l"/>
              </a:tabLst>
            </a:pPr>
            <a:r>
              <a:rPr sz="2400" spc="-20" dirty="0">
                <a:latin typeface="Calibri"/>
                <a:cs typeface="Calibri"/>
              </a:rPr>
              <a:t>Effecting </a:t>
            </a:r>
            <a:r>
              <a:rPr sz="2400" spc="-5" dirty="0">
                <a:latin typeface="Calibri"/>
                <a:cs typeface="Calibri"/>
              </a:rPr>
              <a:t>change </a:t>
            </a:r>
            <a:r>
              <a:rPr sz="2400" dirty="0">
                <a:latin typeface="Calibri"/>
                <a:cs typeface="Calibri"/>
              </a:rPr>
              <a:t>in </a:t>
            </a:r>
            <a:r>
              <a:rPr sz="2400" spc="-25" dirty="0">
                <a:latin typeface="Calibri"/>
                <a:cs typeface="Calibri"/>
              </a:rPr>
              <a:t>rate </a:t>
            </a:r>
            <a:r>
              <a:rPr sz="2400" spc="-5" dirty="0">
                <a:latin typeface="Calibri"/>
                <a:cs typeface="Calibri"/>
              </a:rPr>
              <a:t>of </a:t>
            </a:r>
            <a:r>
              <a:rPr sz="2400" spc="-15" dirty="0">
                <a:latin typeface="Calibri"/>
                <a:cs typeface="Calibri"/>
              </a:rPr>
              <a:t>interest </a:t>
            </a:r>
            <a:r>
              <a:rPr sz="2400" spc="-5" dirty="0">
                <a:latin typeface="Calibri"/>
                <a:cs typeface="Calibri"/>
              </a:rPr>
              <a:t>on </a:t>
            </a:r>
            <a:r>
              <a:rPr sz="2400" dirty="0">
                <a:latin typeface="Calibri"/>
                <a:cs typeface="Calibri"/>
              </a:rPr>
              <a:t>the </a:t>
            </a:r>
            <a:r>
              <a:rPr sz="2400" spc="-10" dirty="0">
                <a:latin typeface="Calibri"/>
                <a:cs typeface="Calibri"/>
              </a:rPr>
              <a:t>existing  debentures</a:t>
            </a:r>
            <a:endParaRPr sz="2400">
              <a:latin typeface="Calibri"/>
              <a:cs typeface="Calibri"/>
            </a:endParaRPr>
          </a:p>
          <a:p>
            <a:pPr marL="622300" indent="-516255">
              <a:lnSpc>
                <a:spcPct val="100000"/>
              </a:lnSpc>
              <a:spcBef>
                <a:spcPts val="254"/>
              </a:spcBef>
              <a:buAutoNum type="alphaLcParenR"/>
              <a:tabLst>
                <a:tab pos="622300" algn="l"/>
                <a:tab pos="622935" algn="l"/>
              </a:tabLst>
            </a:pPr>
            <a:r>
              <a:rPr sz="2400" spc="-15" dirty="0">
                <a:latin typeface="Calibri"/>
                <a:cs typeface="Calibri"/>
              </a:rPr>
              <a:t>For </a:t>
            </a:r>
            <a:r>
              <a:rPr sz="2400" spc="-5" dirty="0">
                <a:latin typeface="Calibri"/>
                <a:cs typeface="Calibri"/>
              </a:rPr>
              <a:t>issuing of new </a:t>
            </a:r>
            <a:r>
              <a:rPr sz="2400" spc="-10" dirty="0">
                <a:latin typeface="Calibri"/>
                <a:cs typeface="Calibri"/>
              </a:rPr>
              <a:t>debentures</a:t>
            </a:r>
            <a:endParaRPr sz="2400">
              <a:latin typeface="Calibri"/>
              <a:cs typeface="Calibri"/>
            </a:endParaRPr>
          </a:p>
          <a:p>
            <a:pPr marL="149860" marR="5080" indent="-137795">
              <a:lnSpc>
                <a:spcPct val="102200"/>
              </a:lnSpc>
              <a:spcBef>
                <a:spcPts val="1075"/>
              </a:spcBef>
            </a:pPr>
            <a:r>
              <a:rPr sz="2400" b="1" dirty="0">
                <a:latin typeface="Calibri"/>
                <a:cs typeface="Calibri"/>
              </a:rPr>
              <a:t>Case : </a:t>
            </a:r>
            <a:r>
              <a:rPr sz="2400" b="1" spc="-10" dirty="0">
                <a:latin typeface="Calibri"/>
                <a:cs typeface="Calibri"/>
              </a:rPr>
              <a:t>J.K </a:t>
            </a:r>
            <a:r>
              <a:rPr sz="2400" b="1" dirty="0">
                <a:latin typeface="Calibri"/>
                <a:cs typeface="Calibri"/>
              </a:rPr>
              <a:t>Pvt. </a:t>
            </a:r>
            <a:r>
              <a:rPr sz="2400" b="1" spc="-30" dirty="0">
                <a:latin typeface="Calibri"/>
                <a:cs typeface="Calibri"/>
              </a:rPr>
              <a:t>Ltd </a:t>
            </a:r>
            <a:r>
              <a:rPr sz="2400" b="1" spc="-80" dirty="0">
                <a:latin typeface="Calibri"/>
                <a:cs typeface="Calibri"/>
              </a:rPr>
              <a:t>v. </a:t>
            </a:r>
            <a:r>
              <a:rPr sz="2400" b="1" dirty="0">
                <a:latin typeface="Calibri"/>
                <a:cs typeface="Calibri"/>
              </a:rPr>
              <a:t>New </a:t>
            </a:r>
            <a:r>
              <a:rPr sz="2400" b="1" spc="-10" dirty="0">
                <a:latin typeface="Calibri"/>
                <a:cs typeface="Calibri"/>
              </a:rPr>
              <a:t>Kaiser </a:t>
            </a:r>
            <a:r>
              <a:rPr sz="2400" b="1" spc="-5" dirty="0">
                <a:latin typeface="Calibri"/>
                <a:cs typeface="Calibri"/>
              </a:rPr>
              <a:t>Spinning </a:t>
            </a:r>
            <a:r>
              <a:rPr sz="2400" b="1" dirty="0">
                <a:latin typeface="Calibri"/>
                <a:cs typeface="Calibri"/>
              </a:rPr>
              <a:t>&amp; </a:t>
            </a:r>
            <a:r>
              <a:rPr sz="2400" b="1" spc="-15" dirty="0">
                <a:latin typeface="Calibri"/>
                <a:cs typeface="Calibri"/>
              </a:rPr>
              <a:t>weaving </a:t>
            </a:r>
            <a:r>
              <a:rPr sz="2400" b="1" spc="-5" dirty="0">
                <a:latin typeface="Calibri"/>
                <a:cs typeface="Calibri"/>
              </a:rPr>
              <a:t>Co. </a:t>
            </a:r>
            <a:r>
              <a:rPr sz="2400" b="1" spc="-25" dirty="0">
                <a:latin typeface="Calibri"/>
                <a:cs typeface="Calibri"/>
              </a:rPr>
              <a:t>Ltd </a:t>
            </a:r>
            <a:r>
              <a:rPr sz="2400" b="1" spc="-5" dirty="0">
                <a:latin typeface="Calibri"/>
                <a:cs typeface="Calibri"/>
              </a:rPr>
              <a:t>(1987)  </a:t>
            </a:r>
            <a:r>
              <a:rPr sz="2000" dirty="0">
                <a:latin typeface="Calibri"/>
                <a:cs typeface="Calibri"/>
              </a:rPr>
              <a:t>It </a:t>
            </a:r>
            <a:r>
              <a:rPr sz="2000" spc="-10" dirty="0">
                <a:latin typeface="Calibri"/>
                <a:cs typeface="Calibri"/>
              </a:rPr>
              <a:t>was </a:t>
            </a:r>
            <a:r>
              <a:rPr sz="2000" spc="-5" dirty="0">
                <a:latin typeface="Calibri"/>
                <a:cs typeface="Calibri"/>
              </a:rPr>
              <a:t>held by </a:t>
            </a:r>
            <a:r>
              <a:rPr sz="2000" dirty="0">
                <a:latin typeface="Calibri"/>
                <a:cs typeface="Calibri"/>
              </a:rPr>
              <a:t>the SC </a:t>
            </a:r>
            <a:r>
              <a:rPr sz="2000" spc="-5" dirty="0">
                <a:latin typeface="Calibri"/>
                <a:cs typeface="Calibri"/>
              </a:rPr>
              <a:t>that </a:t>
            </a:r>
            <a:r>
              <a:rPr sz="2000" dirty="0">
                <a:latin typeface="Calibri"/>
                <a:cs typeface="Calibri"/>
              </a:rPr>
              <a:t>a </a:t>
            </a:r>
            <a:r>
              <a:rPr sz="2000" spc="-5" dirty="0">
                <a:latin typeface="Calibri"/>
                <a:cs typeface="Calibri"/>
              </a:rPr>
              <a:t>scheme sanctioned by </a:t>
            </a:r>
            <a:r>
              <a:rPr sz="2000" dirty="0">
                <a:latin typeface="Calibri"/>
                <a:cs typeface="Calibri"/>
              </a:rPr>
              <a:t>the </a:t>
            </a:r>
            <a:r>
              <a:rPr sz="2000" spc="-5" dirty="0">
                <a:latin typeface="Calibri"/>
                <a:cs typeface="Calibri"/>
              </a:rPr>
              <a:t>court does not </a:t>
            </a:r>
            <a:r>
              <a:rPr sz="2000" spc="-15" dirty="0">
                <a:latin typeface="Calibri"/>
                <a:cs typeface="Calibri"/>
              </a:rPr>
              <a:t>operate  </a:t>
            </a:r>
            <a:r>
              <a:rPr sz="2000" dirty="0">
                <a:latin typeface="Calibri"/>
                <a:cs typeface="Calibri"/>
              </a:rPr>
              <a:t>as a </a:t>
            </a:r>
            <a:r>
              <a:rPr sz="2000" spc="-5" dirty="0">
                <a:latin typeface="Calibri"/>
                <a:cs typeface="Calibri"/>
              </a:rPr>
              <a:t>new agreement </a:t>
            </a:r>
            <a:r>
              <a:rPr sz="2000" dirty="0">
                <a:latin typeface="Calibri"/>
                <a:cs typeface="Calibri"/>
              </a:rPr>
              <a:t>b/w the parties . It </a:t>
            </a:r>
            <a:r>
              <a:rPr sz="2000" spc="-5" dirty="0">
                <a:latin typeface="Calibri"/>
                <a:cs typeface="Calibri"/>
              </a:rPr>
              <a:t>becomes binding on </a:t>
            </a:r>
            <a:r>
              <a:rPr sz="2000" dirty="0">
                <a:latin typeface="Calibri"/>
                <a:cs typeface="Calibri"/>
              </a:rPr>
              <a:t>the </a:t>
            </a:r>
            <a:r>
              <a:rPr sz="2000" spc="-25" dirty="0">
                <a:latin typeface="Calibri"/>
                <a:cs typeface="Calibri"/>
              </a:rPr>
              <a:t>company, </a:t>
            </a:r>
            <a:r>
              <a:rPr sz="2000" dirty="0">
                <a:latin typeface="Calibri"/>
                <a:cs typeface="Calibri"/>
              </a:rPr>
              <a:t>the  </a:t>
            </a:r>
            <a:r>
              <a:rPr sz="2000" spc="-15" dirty="0">
                <a:latin typeface="Calibri"/>
                <a:cs typeface="Calibri"/>
              </a:rPr>
              <a:t>creditors </a:t>
            </a:r>
            <a:r>
              <a:rPr sz="2000" dirty="0">
                <a:latin typeface="Calibri"/>
                <a:cs typeface="Calibri"/>
              </a:rPr>
              <a:t>&amp; the </a:t>
            </a:r>
            <a:r>
              <a:rPr sz="2000" spc="-5" dirty="0">
                <a:latin typeface="Calibri"/>
                <a:cs typeface="Calibri"/>
              </a:rPr>
              <a:t>shareholder </a:t>
            </a:r>
            <a:r>
              <a:rPr sz="2000" dirty="0">
                <a:latin typeface="Calibri"/>
                <a:cs typeface="Calibri"/>
              </a:rPr>
              <a:t>&amp; </a:t>
            </a:r>
            <a:r>
              <a:rPr sz="2000" spc="-5" dirty="0">
                <a:latin typeface="Calibri"/>
                <a:cs typeface="Calibri"/>
              </a:rPr>
              <a:t>has </a:t>
            </a:r>
            <a:r>
              <a:rPr sz="2000" spc="-10" dirty="0">
                <a:latin typeface="Calibri"/>
                <a:cs typeface="Calibri"/>
              </a:rPr>
              <a:t>statutory </a:t>
            </a:r>
            <a:r>
              <a:rPr sz="2000" spc="-15" dirty="0">
                <a:latin typeface="Calibri"/>
                <a:cs typeface="Calibri"/>
              </a:rPr>
              <a:t>force. </a:t>
            </a:r>
            <a:r>
              <a:rPr sz="2000" dirty="0">
                <a:latin typeface="Calibri"/>
                <a:cs typeface="Calibri"/>
              </a:rPr>
              <a:t>It cannot </a:t>
            </a:r>
            <a:r>
              <a:rPr sz="2000" spc="-5" dirty="0">
                <a:latin typeface="Calibri"/>
                <a:cs typeface="Calibri"/>
              </a:rPr>
              <a:t>be </a:t>
            </a:r>
            <a:r>
              <a:rPr sz="2000" spc="-10" dirty="0">
                <a:latin typeface="Calibri"/>
                <a:cs typeface="Calibri"/>
              </a:rPr>
              <a:t>altered expect  </a:t>
            </a:r>
            <a:r>
              <a:rPr sz="2000" dirty="0">
                <a:latin typeface="Calibri"/>
                <a:cs typeface="Calibri"/>
              </a:rPr>
              <a:t>with the </a:t>
            </a:r>
            <a:r>
              <a:rPr sz="2000" spc="-5" dirty="0">
                <a:latin typeface="Calibri"/>
                <a:cs typeface="Calibri"/>
              </a:rPr>
              <a:t>sanction </a:t>
            </a:r>
            <a:r>
              <a:rPr sz="2000" dirty="0">
                <a:latin typeface="Calibri"/>
                <a:cs typeface="Calibri"/>
              </a:rPr>
              <a:t>of the </a:t>
            </a:r>
            <a:r>
              <a:rPr sz="2000" spc="-5" dirty="0">
                <a:latin typeface="Calibri"/>
                <a:cs typeface="Calibri"/>
              </a:rPr>
              <a:t>court </a:t>
            </a:r>
            <a:r>
              <a:rPr sz="2000" spc="-10" dirty="0">
                <a:latin typeface="Calibri"/>
                <a:cs typeface="Calibri"/>
              </a:rPr>
              <a:t>even </a:t>
            </a:r>
            <a:r>
              <a:rPr sz="2000" dirty="0">
                <a:latin typeface="Calibri"/>
                <a:cs typeface="Calibri"/>
              </a:rPr>
              <a:t>if the </a:t>
            </a:r>
            <a:r>
              <a:rPr sz="2000" spc="-10" dirty="0">
                <a:latin typeface="Calibri"/>
                <a:cs typeface="Calibri"/>
              </a:rPr>
              <a:t>shareholders </a:t>
            </a:r>
            <a:r>
              <a:rPr sz="2000" dirty="0">
                <a:latin typeface="Calibri"/>
                <a:cs typeface="Calibri"/>
              </a:rPr>
              <a:t>&amp; </a:t>
            </a:r>
            <a:r>
              <a:rPr sz="2000" spc="-10" dirty="0">
                <a:latin typeface="Calibri"/>
                <a:cs typeface="Calibri"/>
              </a:rPr>
              <a:t>creditors  </a:t>
            </a:r>
            <a:r>
              <a:rPr sz="2000" spc="-5" dirty="0">
                <a:latin typeface="Calibri"/>
                <a:cs typeface="Calibri"/>
              </a:rPr>
              <a:t>acquiesce(to </a:t>
            </a:r>
            <a:r>
              <a:rPr sz="2000" dirty="0">
                <a:latin typeface="Calibri"/>
                <a:cs typeface="Calibri"/>
              </a:rPr>
              <a:t>accept </a:t>
            </a:r>
            <a:r>
              <a:rPr sz="2000" spc="-10" dirty="0">
                <a:latin typeface="Calibri"/>
                <a:cs typeface="Calibri"/>
              </a:rPr>
              <a:t>reluctantly) </a:t>
            </a:r>
            <a:r>
              <a:rPr sz="2000" dirty="0">
                <a:latin typeface="Calibri"/>
                <a:cs typeface="Calibri"/>
              </a:rPr>
              <a:t>in </a:t>
            </a:r>
            <a:r>
              <a:rPr sz="2000" spc="-5" dirty="0">
                <a:latin typeface="Calibri"/>
                <a:cs typeface="Calibri"/>
              </a:rPr>
              <a:t>such</a:t>
            </a:r>
            <a:r>
              <a:rPr sz="2000" spc="10" dirty="0">
                <a:latin typeface="Calibri"/>
                <a:cs typeface="Calibri"/>
              </a:rPr>
              <a:t> </a:t>
            </a:r>
            <a:r>
              <a:rPr sz="2000" spc="-10" dirty="0">
                <a:latin typeface="Calibri"/>
                <a:cs typeface="Calibri"/>
              </a:rPr>
              <a:t>alteration</a:t>
            </a:r>
            <a:endParaRPr sz="200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4085" y="428371"/>
            <a:ext cx="3197225" cy="756920"/>
          </a:xfrm>
          <a:prstGeom prst="rect">
            <a:avLst/>
          </a:prstGeom>
        </p:spPr>
        <p:txBody>
          <a:bodyPr vert="horz" wrap="square" lIns="0" tIns="12700" rIns="0" bIns="0" rtlCol="0">
            <a:spAutoFit/>
          </a:bodyPr>
          <a:lstStyle/>
          <a:p>
            <a:pPr marL="12700">
              <a:lnSpc>
                <a:spcPct val="100000"/>
              </a:lnSpc>
              <a:spcBef>
                <a:spcPts val="100"/>
              </a:spcBef>
            </a:pPr>
            <a:r>
              <a:rPr sz="4800" spc="-20" dirty="0"/>
              <a:t>Bibliography</a:t>
            </a:r>
            <a:endParaRPr sz="4800"/>
          </a:p>
        </p:txBody>
      </p:sp>
      <p:sp>
        <p:nvSpPr>
          <p:cNvPr id="3" name="object 3"/>
          <p:cNvSpPr txBox="1"/>
          <p:nvPr/>
        </p:nvSpPr>
        <p:spPr>
          <a:xfrm>
            <a:off x="535940" y="1339443"/>
            <a:ext cx="7350125" cy="3439795"/>
          </a:xfrm>
          <a:prstGeom prst="rect">
            <a:avLst/>
          </a:prstGeom>
        </p:spPr>
        <p:txBody>
          <a:bodyPr vert="horz" wrap="square" lIns="0" tIns="109855" rIns="0" bIns="0" rtlCol="0">
            <a:spAutoFit/>
          </a:bodyPr>
          <a:lstStyle/>
          <a:p>
            <a:pPr marL="355600" indent="-342900">
              <a:lnSpc>
                <a:spcPct val="100000"/>
              </a:lnSpc>
              <a:spcBef>
                <a:spcPts val="865"/>
              </a:spcBef>
              <a:buFont typeface="Arial"/>
              <a:buChar char="•"/>
              <a:tabLst>
                <a:tab pos="354965" algn="l"/>
                <a:tab pos="355600" algn="l"/>
              </a:tabLst>
            </a:pPr>
            <a:r>
              <a:rPr sz="3200" spc="-10" dirty="0">
                <a:latin typeface="Calibri"/>
                <a:cs typeface="Calibri"/>
              </a:rPr>
              <a:t>Company Law</a:t>
            </a:r>
            <a:r>
              <a:rPr sz="3200" spc="35" dirty="0">
                <a:latin typeface="Calibri"/>
                <a:cs typeface="Calibri"/>
              </a:rPr>
              <a:t> </a:t>
            </a:r>
            <a:r>
              <a:rPr sz="3200" spc="-35" dirty="0">
                <a:latin typeface="Calibri"/>
                <a:cs typeface="Calibri"/>
              </a:rPr>
              <a:t>(Taxman)</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10" dirty="0">
                <a:latin typeface="Calibri"/>
                <a:cs typeface="Calibri"/>
              </a:rPr>
              <a:t>Company Law </a:t>
            </a:r>
            <a:r>
              <a:rPr sz="3200" spc="-15" dirty="0">
                <a:latin typeface="Calibri"/>
                <a:cs typeface="Calibri"/>
              </a:rPr>
              <a:t>(Avtar</a:t>
            </a:r>
            <a:r>
              <a:rPr sz="3200" spc="65" dirty="0">
                <a:latin typeface="Calibri"/>
                <a:cs typeface="Calibri"/>
              </a:rPr>
              <a:t> </a:t>
            </a:r>
            <a:r>
              <a:rPr sz="3200" spc="-5" dirty="0">
                <a:latin typeface="Calibri"/>
                <a:cs typeface="Calibri"/>
              </a:rPr>
              <a:t>Singh)</a:t>
            </a:r>
            <a:endParaRPr sz="3200">
              <a:latin typeface="Calibri"/>
              <a:cs typeface="Calibri"/>
            </a:endParaRPr>
          </a:p>
          <a:p>
            <a:pPr marL="355600" marR="5080" indent="-342900">
              <a:lnSpc>
                <a:spcPct val="100000"/>
              </a:lnSpc>
              <a:spcBef>
                <a:spcPts val="765"/>
              </a:spcBef>
              <a:buFont typeface="Arial"/>
              <a:buChar char="•"/>
              <a:tabLst>
                <a:tab pos="354965" algn="l"/>
                <a:tab pos="355600" algn="l"/>
              </a:tabLst>
            </a:pPr>
            <a:r>
              <a:rPr sz="3200" spc="-75" dirty="0">
                <a:latin typeface="Calibri"/>
                <a:cs typeface="Calibri"/>
              </a:rPr>
              <a:t>Law, </a:t>
            </a:r>
            <a:r>
              <a:rPr sz="3200" spc="-5" dirty="0">
                <a:latin typeface="Calibri"/>
                <a:cs typeface="Calibri"/>
              </a:rPr>
              <a:t>Ethics </a:t>
            </a:r>
            <a:r>
              <a:rPr sz="3200" dirty="0">
                <a:latin typeface="Calibri"/>
                <a:cs typeface="Calibri"/>
              </a:rPr>
              <a:t>&amp; </a:t>
            </a:r>
            <a:r>
              <a:rPr sz="3200" spc="-5" dirty="0">
                <a:latin typeface="Calibri"/>
                <a:cs typeface="Calibri"/>
              </a:rPr>
              <a:t>Communication </a:t>
            </a:r>
            <a:r>
              <a:rPr sz="3200" dirty="0">
                <a:latin typeface="Calibri"/>
                <a:cs typeface="Calibri"/>
              </a:rPr>
              <a:t>(CA. Munish  Bhandari</a:t>
            </a:r>
            <a:r>
              <a:rPr sz="3200" spc="30" dirty="0">
                <a:latin typeface="Calibri"/>
                <a:cs typeface="Calibri"/>
              </a:rPr>
              <a:t> </a:t>
            </a:r>
            <a:r>
              <a:rPr sz="3200" dirty="0">
                <a:latin typeface="Calibri"/>
                <a:cs typeface="Calibri"/>
              </a:rPr>
              <a:t>)</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10" dirty="0">
                <a:latin typeface="Calibri"/>
                <a:cs typeface="Calibri"/>
              </a:rPr>
              <a:t>Company Law </a:t>
            </a:r>
            <a:r>
              <a:rPr sz="3200" spc="-5" dirty="0">
                <a:latin typeface="Calibri"/>
                <a:cs typeface="Calibri"/>
              </a:rPr>
              <a:t>(Sangeet</a:t>
            </a:r>
            <a:r>
              <a:rPr sz="3200" spc="40" dirty="0">
                <a:latin typeface="Calibri"/>
                <a:cs typeface="Calibri"/>
              </a:rPr>
              <a:t> </a:t>
            </a:r>
            <a:r>
              <a:rPr sz="3200" spc="-10" dirty="0">
                <a:latin typeface="Calibri"/>
                <a:cs typeface="Calibri"/>
              </a:rPr>
              <a:t>Kedia)</a:t>
            </a:r>
            <a:endParaRPr sz="3200">
              <a:latin typeface="Calibri"/>
              <a:cs typeface="Calibri"/>
            </a:endParaRPr>
          </a:p>
          <a:p>
            <a:pPr marL="355600" indent="-342900">
              <a:lnSpc>
                <a:spcPct val="100000"/>
              </a:lnSpc>
              <a:spcBef>
                <a:spcPts val="770"/>
              </a:spcBef>
              <a:buClr>
                <a:srgbClr val="000000"/>
              </a:buClr>
              <a:buFont typeface="Arial"/>
              <a:buChar char="•"/>
              <a:tabLst>
                <a:tab pos="354965" algn="l"/>
                <a:tab pos="355600" algn="l"/>
              </a:tabLst>
            </a:pPr>
            <a:r>
              <a:rPr sz="3200" u="heavy" spc="-15" dirty="0">
                <a:solidFill>
                  <a:srgbClr val="0000FF"/>
                </a:solidFill>
                <a:uFill>
                  <a:solidFill>
                    <a:srgbClr val="0000FF"/>
                  </a:solidFill>
                </a:uFill>
                <a:latin typeface="Calibri"/>
                <a:cs typeface="Calibri"/>
                <a:hlinkClick r:id="rId2"/>
              </a:rPr>
              <a:t>www.unilawonline.com/bareacts</a:t>
            </a:r>
            <a:endParaRPr sz="3200">
              <a:latin typeface="Calibri"/>
              <a:cs typeface="Calibri"/>
            </a:endParaRPr>
          </a:p>
        </p:txBody>
      </p:sp>
      <p:sp>
        <p:nvSpPr>
          <p:cNvPr id="4" name="object 4"/>
          <p:cNvSpPr/>
          <p:nvPr/>
        </p:nvSpPr>
        <p:spPr>
          <a:xfrm>
            <a:off x="8145018" y="6215634"/>
            <a:ext cx="643255" cy="485140"/>
          </a:xfrm>
          <a:custGeom>
            <a:avLst/>
            <a:gdLst/>
            <a:ahLst/>
            <a:cxnLst/>
            <a:rect l="l" t="t" r="r" b="b"/>
            <a:pathLst>
              <a:path w="643254" h="485140">
                <a:moveTo>
                  <a:pt x="400811" y="0"/>
                </a:moveTo>
                <a:lnTo>
                  <a:pt x="400811" y="121157"/>
                </a:lnTo>
                <a:lnTo>
                  <a:pt x="0" y="121157"/>
                </a:lnTo>
                <a:lnTo>
                  <a:pt x="0" y="363473"/>
                </a:lnTo>
                <a:lnTo>
                  <a:pt x="400811" y="363473"/>
                </a:lnTo>
                <a:lnTo>
                  <a:pt x="400811" y="484631"/>
                </a:lnTo>
                <a:lnTo>
                  <a:pt x="643127" y="242315"/>
                </a:lnTo>
                <a:lnTo>
                  <a:pt x="400811" y="0"/>
                </a:lnTo>
                <a:close/>
              </a:path>
            </a:pathLst>
          </a:custGeom>
          <a:solidFill>
            <a:srgbClr val="4F81BC"/>
          </a:solidFill>
        </p:spPr>
        <p:txBody>
          <a:bodyPr wrap="square" lIns="0" tIns="0" rIns="0" bIns="0" rtlCol="0"/>
          <a:lstStyle/>
          <a:p>
            <a:endParaRPr/>
          </a:p>
        </p:txBody>
      </p:sp>
      <p:sp>
        <p:nvSpPr>
          <p:cNvPr id="5" name="object 5"/>
          <p:cNvSpPr/>
          <p:nvPr/>
        </p:nvSpPr>
        <p:spPr>
          <a:xfrm>
            <a:off x="8145018" y="6215634"/>
            <a:ext cx="643255" cy="485140"/>
          </a:xfrm>
          <a:custGeom>
            <a:avLst/>
            <a:gdLst/>
            <a:ahLst/>
            <a:cxnLst/>
            <a:rect l="l" t="t" r="r" b="b"/>
            <a:pathLst>
              <a:path w="643254" h="485140">
                <a:moveTo>
                  <a:pt x="0" y="121157"/>
                </a:moveTo>
                <a:lnTo>
                  <a:pt x="400811" y="121157"/>
                </a:lnTo>
                <a:lnTo>
                  <a:pt x="400811" y="0"/>
                </a:lnTo>
                <a:lnTo>
                  <a:pt x="643127" y="242315"/>
                </a:lnTo>
                <a:lnTo>
                  <a:pt x="400811" y="484631"/>
                </a:lnTo>
                <a:lnTo>
                  <a:pt x="400811" y="363473"/>
                </a:lnTo>
                <a:lnTo>
                  <a:pt x="0" y="363473"/>
                </a:lnTo>
                <a:lnTo>
                  <a:pt x="0" y="121157"/>
                </a:lnTo>
                <a:close/>
              </a:path>
            </a:pathLst>
          </a:custGeom>
          <a:ln w="25908">
            <a:solidFill>
              <a:srgbClr val="385D89"/>
            </a:solidFill>
          </a:ln>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99744" y="0"/>
            <a:ext cx="7144511" cy="47868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1372" y="4215384"/>
            <a:ext cx="7072883" cy="22143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01633" y="6287261"/>
            <a:ext cx="500380" cy="485140"/>
          </a:xfrm>
          <a:custGeom>
            <a:avLst/>
            <a:gdLst/>
            <a:ahLst/>
            <a:cxnLst/>
            <a:rect l="l" t="t" r="r" b="b"/>
            <a:pathLst>
              <a:path w="500379" h="485140">
                <a:moveTo>
                  <a:pt x="242316" y="0"/>
                </a:moveTo>
                <a:lnTo>
                  <a:pt x="0" y="242315"/>
                </a:lnTo>
                <a:lnTo>
                  <a:pt x="242316" y="484631"/>
                </a:lnTo>
                <a:lnTo>
                  <a:pt x="242316" y="363473"/>
                </a:lnTo>
                <a:lnTo>
                  <a:pt x="499872" y="363473"/>
                </a:lnTo>
                <a:lnTo>
                  <a:pt x="499872" y="121157"/>
                </a:lnTo>
                <a:lnTo>
                  <a:pt x="242316" y="121157"/>
                </a:lnTo>
                <a:lnTo>
                  <a:pt x="242316" y="0"/>
                </a:lnTo>
                <a:close/>
              </a:path>
            </a:pathLst>
          </a:custGeom>
          <a:solidFill>
            <a:srgbClr val="4F81BC"/>
          </a:solidFill>
        </p:spPr>
        <p:txBody>
          <a:bodyPr wrap="square" lIns="0" tIns="0" rIns="0" bIns="0" rtlCol="0"/>
          <a:lstStyle/>
          <a:p>
            <a:endParaRPr/>
          </a:p>
        </p:txBody>
      </p:sp>
      <p:sp>
        <p:nvSpPr>
          <p:cNvPr id="5" name="object 5"/>
          <p:cNvSpPr/>
          <p:nvPr/>
        </p:nvSpPr>
        <p:spPr>
          <a:xfrm>
            <a:off x="8501633" y="6287261"/>
            <a:ext cx="500380" cy="485140"/>
          </a:xfrm>
          <a:custGeom>
            <a:avLst/>
            <a:gdLst/>
            <a:ahLst/>
            <a:cxnLst/>
            <a:rect l="l" t="t" r="r" b="b"/>
            <a:pathLst>
              <a:path w="500379" h="485140">
                <a:moveTo>
                  <a:pt x="0" y="242315"/>
                </a:moveTo>
                <a:lnTo>
                  <a:pt x="242316" y="0"/>
                </a:lnTo>
                <a:lnTo>
                  <a:pt x="242316" y="121157"/>
                </a:lnTo>
                <a:lnTo>
                  <a:pt x="499872" y="121157"/>
                </a:lnTo>
                <a:lnTo>
                  <a:pt x="499872" y="363473"/>
                </a:lnTo>
                <a:lnTo>
                  <a:pt x="242316" y="363473"/>
                </a:lnTo>
                <a:lnTo>
                  <a:pt x="242316" y="484631"/>
                </a:lnTo>
                <a:lnTo>
                  <a:pt x="0" y="242315"/>
                </a:lnTo>
                <a:close/>
              </a:path>
            </a:pathLst>
          </a:custGeom>
          <a:ln w="25908">
            <a:solidFill>
              <a:srgbClr val="385D89"/>
            </a:solidFill>
          </a:ln>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78637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98976" y="560831"/>
            <a:ext cx="742188" cy="2788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311277"/>
            <a:ext cx="718185" cy="25946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90415" y="361568"/>
            <a:ext cx="73025" cy="109220"/>
          </a:xfrm>
          <a:custGeom>
            <a:avLst/>
            <a:gdLst/>
            <a:ahLst/>
            <a:cxnLst/>
            <a:rect l="l" t="t" r="r" b="b"/>
            <a:pathLst>
              <a:path w="73025" h="109220">
                <a:moveTo>
                  <a:pt x="36322" y="0"/>
                </a:moveTo>
                <a:lnTo>
                  <a:pt x="0" y="109219"/>
                </a:lnTo>
                <a:lnTo>
                  <a:pt x="72898" y="109219"/>
                </a:lnTo>
                <a:lnTo>
                  <a:pt x="36575" y="0"/>
                </a:lnTo>
                <a:lnTo>
                  <a:pt x="36322" y="0"/>
                </a:lnTo>
                <a:close/>
              </a:path>
            </a:pathLst>
          </a:custGeom>
          <a:ln w="9144">
            <a:solidFill>
              <a:srgbClr val="5C4379"/>
            </a:solidFill>
          </a:ln>
        </p:spPr>
        <p:txBody>
          <a:bodyPr wrap="square" lIns="0" tIns="0" rIns="0" bIns="0" rtlCol="0"/>
          <a:lstStyle/>
          <a:p>
            <a:endParaRPr/>
          </a:p>
        </p:txBody>
      </p:sp>
      <p:sp>
        <p:nvSpPr>
          <p:cNvPr id="6" name="object 6"/>
          <p:cNvSpPr/>
          <p:nvPr/>
        </p:nvSpPr>
        <p:spPr>
          <a:xfrm>
            <a:off x="4281296" y="311658"/>
            <a:ext cx="212090" cy="259079"/>
          </a:xfrm>
          <a:custGeom>
            <a:avLst/>
            <a:gdLst/>
            <a:ahLst/>
            <a:cxnLst/>
            <a:rect l="l" t="t" r="r" b="b"/>
            <a:pathLst>
              <a:path w="212089" h="259079">
                <a:moveTo>
                  <a:pt x="189102" y="0"/>
                </a:moveTo>
                <a:lnTo>
                  <a:pt x="193675" y="0"/>
                </a:lnTo>
                <a:lnTo>
                  <a:pt x="197357" y="126"/>
                </a:lnTo>
                <a:lnTo>
                  <a:pt x="200405" y="508"/>
                </a:lnTo>
                <a:lnTo>
                  <a:pt x="203453" y="889"/>
                </a:lnTo>
                <a:lnTo>
                  <a:pt x="210947" y="4952"/>
                </a:lnTo>
                <a:lnTo>
                  <a:pt x="211708" y="6096"/>
                </a:lnTo>
                <a:lnTo>
                  <a:pt x="211962" y="7239"/>
                </a:lnTo>
                <a:lnTo>
                  <a:pt x="211962" y="8509"/>
                </a:lnTo>
                <a:lnTo>
                  <a:pt x="211962" y="239649"/>
                </a:lnTo>
                <a:lnTo>
                  <a:pt x="211962" y="242697"/>
                </a:lnTo>
                <a:lnTo>
                  <a:pt x="211454" y="245364"/>
                </a:lnTo>
                <a:lnTo>
                  <a:pt x="199770" y="257175"/>
                </a:lnTo>
                <a:lnTo>
                  <a:pt x="197357" y="257937"/>
                </a:lnTo>
                <a:lnTo>
                  <a:pt x="194817" y="258318"/>
                </a:lnTo>
                <a:lnTo>
                  <a:pt x="192277" y="258318"/>
                </a:lnTo>
                <a:lnTo>
                  <a:pt x="170052" y="258318"/>
                </a:lnTo>
                <a:lnTo>
                  <a:pt x="165480" y="258318"/>
                </a:lnTo>
                <a:lnTo>
                  <a:pt x="161416" y="257810"/>
                </a:lnTo>
                <a:lnTo>
                  <a:pt x="157987" y="256921"/>
                </a:lnTo>
                <a:lnTo>
                  <a:pt x="154686" y="256032"/>
                </a:lnTo>
                <a:lnTo>
                  <a:pt x="151511" y="254254"/>
                </a:lnTo>
                <a:lnTo>
                  <a:pt x="148716" y="251841"/>
                </a:lnTo>
                <a:lnTo>
                  <a:pt x="145795" y="249428"/>
                </a:lnTo>
                <a:lnTo>
                  <a:pt x="143128" y="246126"/>
                </a:lnTo>
                <a:lnTo>
                  <a:pt x="140462" y="241935"/>
                </a:lnTo>
                <a:lnTo>
                  <a:pt x="137794" y="237744"/>
                </a:lnTo>
                <a:lnTo>
                  <a:pt x="134874" y="232410"/>
                </a:lnTo>
                <a:lnTo>
                  <a:pt x="131572" y="225679"/>
                </a:lnTo>
                <a:lnTo>
                  <a:pt x="67563" y="105537"/>
                </a:lnTo>
                <a:lnTo>
                  <a:pt x="50720" y="70119"/>
                </a:lnTo>
                <a:lnTo>
                  <a:pt x="45847" y="58293"/>
                </a:lnTo>
                <a:lnTo>
                  <a:pt x="45465" y="58293"/>
                </a:lnTo>
                <a:lnTo>
                  <a:pt x="47021" y="101219"/>
                </a:lnTo>
                <a:lnTo>
                  <a:pt x="47116" y="116078"/>
                </a:lnTo>
                <a:lnTo>
                  <a:pt x="47116" y="250571"/>
                </a:lnTo>
                <a:lnTo>
                  <a:pt x="47116" y="251841"/>
                </a:lnTo>
                <a:lnTo>
                  <a:pt x="46736" y="253111"/>
                </a:lnTo>
                <a:lnTo>
                  <a:pt x="45974" y="254127"/>
                </a:lnTo>
                <a:lnTo>
                  <a:pt x="45212" y="255143"/>
                </a:lnTo>
                <a:lnTo>
                  <a:pt x="43941" y="256032"/>
                </a:lnTo>
                <a:lnTo>
                  <a:pt x="42163" y="256794"/>
                </a:lnTo>
                <a:lnTo>
                  <a:pt x="40386" y="257556"/>
                </a:lnTo>
                <a:lnTo>
                  <a:pt x="37973" y="258064"/>
                </a:lnTo>
                <a:lnTo>
                  <a:pt x="34925" y="258572"/>
                </a:lnTo>
                <a:lnTo>
                  <a:pt x="31876" y="258953"/>
                </a:lnTo>
                <a:lnTo>
                  <a:pt x="28066" y="259080"/>
                </a:lnTo>
                <a:lnTo>
                  <a:pt x="23240" y="259080"/>
                </a:lnTo>
                <a:lnTo>
                  <a:pt x="18541" y="259080"/>
                </a:lnTo>
                <a:lnTo>
                  <a:pt x="4572" y="256794"/>
                </a:lnTo>
                <a:lnTo>
                  <a:pt x="2793" y="256032"/>
                </a:lnTo>
                <a:lnTo>
                  <a:pt x="1650" y="255143"/>
                </a:lnTo>
                <a:lnTo>
                  <a:pt x="1015" y="254127"/>
                </a:lnTo>
                <a:lnTo>
                  <a:pt x="380" y="253111"/>
                </a:lnTo>
                <a:lnTo>
                  <a:pt x="0" y="251841"/>
                </a:lnTo>
                <a:lnTo>
                  <a:pt x="0" y="250571"/>
                </a:lnTo>
                <a:lnTo>
                  <a:pt x="0" y="19431"/>
                </a:lnTo>
                <a:lnTo>
                  <a:pt x="0" y="13208"/>
                </a:lnTo>
                <a:lnTo>
                  <a:pt x="1777" y="8636"/>
                </a:lnTo>
                <a:lnTo>
                  <a:pt x="5461" y="5461"/>
                </a:lnTo>
                <a:lnTo>
                  <a:pt x="9143" y="2413"/>
                </a:lnTo>
                <a:lnTo>
                  <a:pt x="13588" y="762"/>
                </a:lnTo>
                <a:lnTo>
                  <a:pt x="18923" y="762"/>
                </a:lnTo>
                <a:lnTo>
                  <a:pt x="46862" y="762"/>
                </a:lnTo>
                <a:lnTo>
                  <a:pt x="51942" y="762"/>
                </a:lnTo>
                <a:lnTo>
                  <a:pt x="56133" y="1270"/>
                </a:lnTo>
                <a:lnTo>
                  <a:pt x="59562" y="2159"/>
                </a:lnTo>
                <a:lnTo>
                  <a:pt x="62991" y="2921"/>
                </a:lnTo>
                <a:lnTo>
                  <a:pt x="83819" y="27686"/>
                </a:lnTo>
                <a:lnTo>
                  <a:pt x="133857" y="121666"/>
                </a:lnTo>
                <a:lnTo>
                  <a:pt x="136778" y="127254"/>
                </a:lnTo>
                <a:lnTo>
                  <a:pt x="139700" y="132969"/>
                </a:lnTo>
                <a:lnTo>
                  <a:pt x="142493" y="138430"/>
                </a:lnTo>
                <a:lnTo>
                  <a:pt x="145414" y="143891"/>
                </a:lnTo>
                <a:lnTo>
                  <a:pt x="148081" y="149352"/>
                </a:lnTo>
                <a:lnTo>
                  <a:pt x="150749" y="154940"/>
                </a:lnTo>
                <a:lnTo>
                  <a:pt x="153415" y="160401"/>
                </a:lnTo>
                <a:lnTo>
                  <a:pt x="156082" y="165735"/>
                </a:lnTo>
                <a:lnTo>
                  <a:pt x="158495" y="171069"/>
                </a:lnTo>
                <a:lnTo>
                  <a:pt x="161036" y="176403"/>
                </a:lnTo>
                <a:lnTo>
                  <a:pt x="163449" y="181737"/>
                </a:lnTo>
                <a:lnTo>
                  <a:pt x="165862" y="186944"/>
                </a:lnTo>
                <a:lnTo>
                  <a:pt x="166115" y="186944"/>
                </a:lnTo>
                <a:lnTo>
                  <a:pt x="165834" y="179919"/>
                </a:lnTo>
                <a:lnTo>
                  <a:pt x="165576" y="172751"/>
                </a:lnTo>
                <a:lnTo>
                  <a:pt x="165365" y="165441"/>
                </a:lnTo>
                <a:lnTo>
                  <a:pt x="165226" y="157988"/>
                </a:lnTo>
                <a:lnTo>
                  <a:pt x="165060" y="150536"/>
                </a:lnTo>
                <a:lnTo>
                  <a:pt x="164941" y="143240"/>
                </a:lnTo>
                <a:lnTo>
                  <a:pt x="164869" y="136110"/>
                </a:lnTo>
                <a:lnTo>
                  <a:pt x="164845" y="129159"/>
                </a:lnTo>
                <a:lnTo>
                  <a:pt x="164845" y="8509"/>
                </a:lnTo>
                <a:lnTo>
                  <a:pt x="164845" y="7239"/>
                </a:lnTo>
                <a:lnTo>
                  <a:pt x="177418" y="508"/>
                </a:lnTo>
                <a:lnTo>
                  <a:pt x="180466" y="126"/>
                </a:lnTo>
                <a:lnTo>
                  <a:pt x="184403" y="0"/>
                </a:lnTo>
                <a:lnTo>
                  <a:pt x="189102" y="0"/>
                </a:lnTo>
                <a:close/>
              </a:path>
            </a:pathLst>
          </a:custGeom>
          <a:ln w="9144">
            <a:solidFill>
              <a:srgbClr val="5C4379"/>
            </a:solidFill>
          </a:ln>
        </p:spPr>
        <p:txBody>
          <a:bodyPr wrap="square" lIns="0" tIns="0" rIns="0" bIns="0" rtlCol="0"/>
          <a:lstStyle/>
          <a:p>
            <a:endParaRPr/>
          </a:p>
        </p:txBody>
      </p:sp>
      <p:sp>
        <p:nvSpPr>
          <p:cNvPr id="7" name="object 7"/>
          <p:cNvSpPr/>
          <p:nvPr/>
        </p:nvSpPr>
        <p:spPr>
          <a:xfrm>
            <a:off x="4525009" y="311277"/>
            <a:ext cx="204470" cy="259715"/>
          </a:xfrm>
          <a:custGeom>
            <a:avLst/>
            <a:gdLst/>
            <a:ahLst/>
            <a:cxnLst/>
            <a:rect l="l" t="t" r="r" b="b"/>
            <a:pathLst>
              <a:path w="204470" h="259715">
                <a:moveTo>
                  <a:pt x="27431" y="0"/>
                </a:moveTo>
                <a:lnTo>
                  <a:pt x="33527" y="0"/>
                </a:lnTo>
                <a:lnTo>
                  <a:pt x="38480" y="126"/>
                </a:lnTo>
                <a:lnTo>
                  <a:pt x="42037" y="380"/>
                </a:lnTo>
                <a:lnTo>
                  <a:pt x="45719" y="634"/>
                </a:lnTo>
                <a:lnTo>
                  <a:pt x="48640" y="1143"/>
                </a:lnTo>
                <a:lnTo>
                  <a:pt x="50673" y="1904"/>
                </a:lnTo>
                <a:lnTo>
                  <a:pt x="52831" y="2667"/>
                </a:lnTo>
                <a:lnTo>
                  <a:pt x="54355" y="3555"/>
                </a:lnTo>
                <a:lnTo>
                  <a:pt x="55372" y="4825"/>
                </a:lnTo>
                <a:lnTo>
                  <a:pt x="56387" y="5969"/>
                </a:lnTo>
                <a:lnTo>
                  <a:pt x="57403" y="7493"/>
                </a:lnTo>
                <a:lnTo>
                  <a:pt x="58292" y="9398"/>
                </a:lnTo>
                <a:lnTo>
                  <a:pt x="86867" y="72517"/>
                </a:lnTo>
                <a:lnTo>
                  <a:pt x="89662" y="78612"/>
                </a:lnTo>
                <a:lnTo>
                  <a:pt x="103377" y="113030"/>
                </a:lnTo>
                <a:lnTo>
                  <a:pt x="103759" y="113030"/>
                </a:lnTo>
                <a:lnTo>
                  <a:pt x="106299" y="105918"/>
                </a:lnTo>
                <a:lnTo>
                  <a:pt x="108838" y="98933"/>
                </a:lnTo>
                <a:lnTo>
                  <a:pt x="111505" y="92201"/>
                </a:lnTo>
                <a:lnTo>
                  <a:pt x="114173" y="85471"/>
                </a:lnTo>
                <a:lnTo>
                  <a:pt x="116712" y="78994"/>
                </a:lnTo>
                <a:lnTo>
                  <a:pt x="119252" y="72898"/>
                </a:lnTo>
                <a:lnTo>
                  <a:pt x="147447" y="10159"/>
                </a:lnTo>
                <a:lnTo>
                  <a:pt x="148209" y="8000"/>
                </a:lnTo>
                <a:lnTo>
                  <a:pt x="148970" y="6350"/>
                </a:lnTo>
                <a:lnTo>
                  <a:pt x="149987" y="5079"/>
                </a:lnTo>
                <a:lnTo>
                  <a:pt x="151002" y="3809"/>
                </a:lnTo>
                <a:lnTo>
                  <a:pt x="152400" y="2794"/>
                </a:lnTo>
                <a:lnTo>
                  <a:pt x="154431" y="2031"/>
                </a:lnTo>
                <a:lnTo>
                  <a:pt x="156463" y="1143"/>
                </a:lnTo>
                <a:lnTo>
                  <a:pt x="159130" y="634"/>
                </a:lnTo>
                <a:lnTo>
                  <a:pt x="162560" y="380"/>
                </a:lnTo>
                <a:lnTo>
                  <a:pt x="165988" y="126"/>
                </a:lnTo>
                <a:lnTo>
                  <a:pt x="170561" y="0"/>
                </a:lnTo>
                <a:lnTo>
                  <a:pt x="176275" y="0"/>
                </a:lnTo>
                <a:lnTo>
                  <a:pt x="183895" y="0"/>
                </a:lnTo>
                <a:lnTo>
                  <a:pt x="202437" y="3048"/>
                </a:lnTo>
                <a:lnTo>
                  <a:pt x="203962" y="4445"/>
                </a:lnTo>
                <a:lnTo>
                  <a:pt x="204342" y="6603"/>
                </a:lnTo>
                <a:lnTo>
                  <a:pt x="203453" y="9398"/>
                </a:lnTo>
                <a:lnTo>
                  <a:pt x="202691" y="12065"/>
                </a:lnTo>
                <a:lnTo>
                  <a:pt x="201167" y="15875"/>
                </a:lnTo>
                <a:lnTo>
                  <a:pt x="198754" y="20700"/>
                </a:lnTo>
                <a:lnTo>
                  <a:pt x="128397" y="160782"/>
                </a:lnTo>
                <a:lnTo>
                  <a:pt x="128397" y="251078"/>
                </a:lnTo>
                <a:lnTo>
                  <a:pt x="128397" y="252475"/>
                </a:lnTo>
                <a:lnTo>
                  <a:pt x="128015" y="253619"/>
                </a:lnTo>
                <a:lnTo>
                  <a:pt x="127126" y="254762"/>
                </a:lnTo>
                <a:lnTo>
                  <a:pt x="126237" y="255777"/>
                </a:lnTo>
                <a:lnTo>
                  <a:pt x="124840" y="256667"/>
                </a:lnTo>
                <a:lnTo>
                  <a:pt x="122809" y="257301"/>
                </a:lnTo>
                <a:lnTo>
                  <a:pt x="120903" y="257937"/>
                </a:lnTo>
                <a:lnTo>
                  <a:pt x="118237" y="258445"/>
                </a:lnTo>
                <a:lnTo>
                  <a:pt x="114807" y="258952"/>
                </a:lnTo>
                <a:lnTo>
                  <a:pt x="111378" y="259334"/>
                </a:lnTo>
                <a:lnTo>
                  <a:pt x="107187" y="259461"/>
                </a:lnTo>
                <a:lnTo>
                  <a:pt x="102235" y="259461"/>
                </a:lnTo>
                <a:lnTo>
                  <a:pt x="97027" y="259461"/>
                </a:lnTo>
                <a:lnTo>
                  <a:pt x="81406" y="257301"/>
                </a:lnTo>
                <a:lnTo>
                  <a:pt x="79375" y="256667"/>
                </a:lnTo>
                <a:lnTo>
                  <a:pt x="77977" y="255777"/>
                </a:lnTo>
                <a:lnTo>
                  <a:pt x="77088" y="254762"/>
                </a:lnTo>
                <a:lnTo>
                  <a:pt x="76326" y="253619"/>
                </a:lnTo>
                <a:lnTo>
                  <a:pt x="75945" y="252475"/>
                </a:lnTo>
                <a:lnTo>
                  <a:pt x="75945" y="251078"/>
                </a:lnTo>
                <a:lnTo>
                  <a:pt x="75945" y="160782"/>
                </a:lnTo>
                <a:lnTo>
                  <a:pt x="5587" y="20700"/>
                </a:lnTo>
                <a:lnTo>
                  <a:pt x="3048" y="15748"/>
                </a:lnTo>
                <a:lnTo>
                  <a:pt x="1524" y="11938"/>
                </a:lnTo>
                <a:lnTo>
                  <a:pt x="762" y="9271"/>
                </a:lnTo>
                <a:lnTo>
                  <a:pt x="0" y="6476"/>
                </a:lnTo>
                <a:lnTo>
                  <a:pt x="380" y="4445"/>
                </a:lnTo>
                <a:lnTo>
                  <a:pt x="1904" y="3048"/>
                </a:lnTo>
                <a:lnTo>
                  <a:pt x="3428" y="1650"/>
                </a:lnTo>
                <a:lnTo>
                  <a:pt x="6350" y="889"/>
                </a:lnTo>
                <a:lnTo>
                  <a:pt x="10413" y="507"/>
                </a:lnTo>
                <a:lnTo>
                  <a:pt x="14477" y="126"/>
                </a:lnTo>
                <a:lnTo>
                  <a:pt x="20192" y="0"/>
                </a:lnTo>
                <a:lnTo>
                  <a:pt x="27431" y="0"/>
                </a:lnTo>
                <a:close/>
              </a:path>
            </a:pathLst>
          </a:custGeom>
          <a:ln w="9144">
            <a:solidFill>
              <a:srgbClr val="5C4379"/>
            </a:solidFill>
          </a:ln>
        </p:spPr>
        <p:txBody>
          <a:bodyPr wrap="square" lIns="0" tIns="0" rIns="0" bIns="0" rtlCol="0"/>
          <a:lstStyle/>
          <a:p>
            <a:endParaRPr/>
          </a:p>
        </p:txBody>
      </p:sp>
      <p:sp>
        <p:nvSpPr>
          <p:cNvPr id="8" name="object 8"/>
          <p:cNvSpPr/>
          <p:nvPr/>
        </p:nvSpPr>
        <p:spPr>
          <a:xfrm>
            <a:off x="4011167" y="311277"/>
            <a:ext cx="237490" cy="259715"/>
          </a:xfrm>
          <a:custGeom>
            <a:avLst/>
            <a:gdLst/>
            <a:ahLst/>
            <a:cxnLst/>
            <a:rect l="l" t="t" r="r" b="b"/>
            <a:pathLst>
              <a:path w="237489" h="259715">
                <a:moveTo>
                  <a:pt x="116459" y="0"/>
                </a:moveTo>
                <a:lnTo>
                  <a:pt x="124206" y="0"/>
                </a:lnTo>
                <a:lnTo>
                  <a:pt x="130429" y="126"/>
                </a:lnTo>
                <a:lnTo>
                  <a:pt x="154305" y="10922"/>
                </a:lnTo>
                <a:lnTo>
                  <a:pt x="233807" y="238887"/>
                </a:lnTo>
                <a:lnTo>
                  <a:pt x="235458" y="243586"/>
                </a:lnTo>
                <a:lnTo>
                  <a:pt x="236474" y="247396"/>
                </a:lnTo>
                <a:lnTo>
                  <a:pt x="236855" y="250189"/>
                </a:lnTo>
                <a:lnTo>
                  <a:pt x="237236" y="252984"/>
                </a:lnTo>
                <a:lnTo>
                  <a:pt x="236728" y="255015"/>
                </a:lnTo>
                <a:lnTo>
                  <a:pt x="235204" y="256412"/>
                </a:lnTo>
                <a:lnTo>
                  <a:pt x="233807" y="257810"/>
                </a:lnTo>
                <a:lnTo>
                  <a:pt x="231140" y="258699"/>
                </a:lnTo>
                <a:lnTo>
                  <a:pt x="227457" y="258952"/>
                </a:lnTo>
                <a:lnTo>
                  <a:pt x="223774" y="259334"/>
                </a:lnTo>
                <a:lnTo>
                  <a:pt x="218694" y="259461"/>
                </a:lnTo>
                <a:lnTo>
                  <a:pt x="212217" y="259461"/>
                </a:lnTo>
                <a:lnTo>
                  <a:pt x="205486" y="259461"/>
                </a:lnTo>
                <a:lnTo>
                  <a:pt x="187706" y="257937"/>
                </a:lnTo>
                <a:lnTo>
                  <a:pt x="185801" y="257428"/>
                </a:lnTo>
                <a:lnTo>
                  <a:pt x="181610" y="251333"/>
                </a:lnTo>
                <a:lnTo>
                  <a:pt x="164337" y="199644"/>
                </a:lnTo>
                <a:lnTo>
                  <a:pt x="67691" y="199644"/>
                </a:lnTo>
                <a:lnTo>
                  <a:pt x="51435" y="249936"/>
                </a:lnTo>
                <a:lnTo>
                  <a:pt x="50927" y="251840"/>
                </a:lnTo>
                <a:lnTo>
                  <a:pt x="50165" y="253364"/>
                </a:lnTo>
                <a:lnTo>
                  <a:pt x="49403" y="254635"/>
                </a:lnTo>
                <a:lnTo>
                  <a:pt x="48514" y="255905"/>
                </a:lnTo>
                <a:lnTo>
                  <a:pt x="47117" y="256921"/>
                </a:lnTo>
                <a:lnTo>
                  <a:pt x="45212" y="257556"/>
                </a:lnTo>
                <a:lnTo>
                  <a:pt x="43307" y="258318"/>
                </a:lnTo>
                <a:lnTo>
                  <a:pt x="40512" y="258825"/>
                </a:lnTo>
                <a:lnTo>
                  <a:pt x="37084" y="259080"/>
                </a:lnTo>
                <a:lnTo>
                  <a:pt x="33528" y="259334"/>
                </a:lnTo>
                <a:lnTo>
                  <a:pt x="28956" y="259461"/>
                </a:lnTo>
                <a:lnTo>
                  <a:pt x="23241" y="259461"/>
                </a:lnTo>
                <a:lnTo>
                  <a:pt x="17145" y="259461"/>
                </a:lnTo>
                <a:lnTo>
                  <a:pt x="1778" y="256032"/>
                </a:lnTo>
                <a:lnTo>
                  <a:pt x="508" y="254508"/>
                </a:lnTo>
                <a:lnTo>
                  <a:pt x="0" y="252349"/>
                </a:lnTo>
                <a:lnTo>
                  <a:pt x="381" y="249555"/>
                </a:lnTo>
                <a:lnTo>
                  <a:pt x="762" y="246761"/>
                </a:lnTo>
                <a:lnTo>
                  <a:pt x="82677" y="10287"/>
                </a:lnTo>
                <a:lnTo>
                  <a:pt x="85471" y="4825"/>
                </a:lnTo>
                <a:lnTo>
                  <a:pt x="86487" y="3428"/>
                </a:lnTo>
                <a:lnTo>
                  <a:pt x="109601" y="0"/>
                </a:lnTo>
                <a:lnTo>
                  <a:pt x="116459" y="0"/>
                </a:lnTo>
                <a:close/>
              </a:path>
            </a:pathLst>
          </a:custGeom>
          <a:ln w="9144">
            <a:solidFill>
              <a:srgbClr val="5C4379"/>
            </a:solidFill>
          </a:ln>
        </p:spPr>
        <p:txBody>
          <a:bodyPr wrap="square" lIns="0" tIns="0" rIns="0" bIns="0" rtlCol="0"/>
          <a:lstStyle/>
          <a:p>
            <a:endParaRPr/>
          </a:p>
        </p:txBody>
      </p:sp>
      <p:sp>
        <p:nvSpPr>
          <p:cNvPr id="9" name="object 9"/>
          <p:cNvSpPr/>
          <p:nvPr/>
        </p:nvSpPr>
        <p:spPr>
          <a:xfrm>
            <a:off x="3387852" y="1048511"/>
            <a:ext cx="1967483" cy="28193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400530" y="795527"/>
            <a:ext cx="1942994" cy="30822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685157" y="833882"/>
            <a:ext cx="142875" cy="189357"/>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922901" y="799337"/>
            <a:ext cx="212090" cy="259079"/>
          </a:xfrm>
          <a:custGeom>
            <a:avLst/>
            <a:gdLst/>
            <a:ahLst/>
            <a:cxnLst/>
            <a:rect l="l" t="t" r="r" b="b"/>
            <a:pathLst>
              <a:path w="212089" h="259080">
                <a:moveTo>
                  <a:pt x="189102" y="0"/>
                </a:moveTo>
                <a:lnTo>
                  <a:pt x="193675" y="0"/>
                </a:lnTo>
                <a:lnTo>
                  <a:pt x="197358" y="126"/>
                </a:lnTo>
                <a:lnTo>
                  <a:pt x="200406" y="508"/>
                </a:lnTo>
                <a:lnTo>
                  <a:pt x="203453" y="888"/>
                </a:lnTo>
                <a:lnTo>
                  <a:pt x="210947" y="4952"/>
                </a:lnTo>
                <a:lnTo>
                  <a:pt x="211709" y="6096"/>
                </a:lnTo>
                <a:lnTo>
                  <a:pt x="211962" y="7238"/>
                </a:lnTo>
                <a:lnTo>
                  <a:pt x="211962" y="8509"/>
                </a:lnTo>
                <a:lnTo>
                  <a:pt x="211962" y="239649"/>
                </a:lnTo>
                <a:lnTo>
                  <a:pt x="211962" y="242697"/>
                </a:lnTo>
                <a:lnTo>
                  <a:pt x="211454" y="245363"/>
                </a:lnTo>
                <a:lnTo>
                  <a:pt x="199771" y="257175"/>
                </a:lnTo>
                <a:lnTo>
                  <a:pt x="197358" y="257937"/>
                </a:lnTo>
                <a:lnTo>
                  <a:pt x="194818" y="258317"/>
                </a:lnTo>
                <a:lnTo>
                  <a:pt x="192277" y="258317"/>
                </a:lnTo>
                <a:lnTo>
                  <a:pt x="170052" y="258317"/>
                </a:lnTo>
                <a:lnTo>
                  <a:pt x="165481" y="258317"/>
                </a:lnTo>
                <a:lnTo>
                  <a:pt x="161416" y="257810"/>
                </a:lnTo>
                <a:lnTo>
                  <a:pt x="157987" y="256921"/>
                </a:lnTo>
                <a:lnTo>
                  <a:pt x="154686" y="256032"/>
                </a:lnTo>
                <a:lnTo>
                  <a:pt x="151511" y="254253"/>
                </a:lnTo>
                <a:lnTo>
                  <a:pt x="148716" y="251840"/>
                </a:lnTo>
                <a:lnTo>
                  <a:pt x="145796" y="249427"/>
                </a:lnTo>
                <a:lnTo>
                  <a:pt x="143128" y="246125"/>
                </a:lnTo>
                <a:lnTo>
                  <a:pt x="140462" y="241935"/>
                </a:lnTo>
                <a:lnTo>
                  <a:pt x="137795" y="237744"/>
                </a:lnTo>
                <a:lnTo>
                  <a:pt x="134874" y="232410"/>
                </a:lnTo>
                <a:lnTo>
                  <a:pt x="131572" y="225678"/>
                </a:lnTo>
                <a:lnTo>
                  <a:pt x="67563" y="105537"/>
                </a:lnTo>
                <a:lnTo>
                  <a:pt x="50720" y="70119"/>
                </a:lnTo>
                <a:lnTo>
                  <a:pt x="45847" y="58292"/>
                </a:lnTo>
                <a:lnTo>
                  <a:pt x="45465" y="58292"/>
                </a:lnTo>
                <a:lnTo>
                  <a:pt x="47021" y="101219"/>
                </a:lnTo>
                <a:lnTo>
                  <a:pt x="47116" y="116077"/>
                </a:lnTo>
                <a:lnTo>
                  <a:pt x="47116" y="250571"/>
                </a:lnTo>
                <a:lnTo>
                  <a:pt x="47116" y="251840"/>
                </a:lnTo>
                <a:lnTo>
                  <a:pt x="46736" y="253111"/>
                </a:lnTo>
                <a:lnTo>
                  <a:pt x="45974" y="254126"/>
                </a:lnTo>
                <a:lnTo>
                  <a:pt x="45212" y="255142"/>
                </a:lnTo>
                <a:lnTo>
                  <a:pt x="43941" y="256032"/>
                </a:lnTo>
                <a:lnTo>
                  <a:pt x="42163" y="256794"/>
                </a:lnTo>
                <a:lnTo>
                  <a:pt x="40386" y="257556"/>
                </a:lnTo>
                <a:lnTo>
                  <a:pt x="37973" y="258063"/>
                </a:lnTo>
                <a:lnTo>
                  <a:pt x="34925" y="258572"/>
                </a:lnTo>
                <a:lnTo>
                  <a:pt x="31876" y="258952"/>
                </a:lnTo>
                <a:lnTo>
                  <a:pt x="28066" y="259079"/>
                </a:lnTo>
                <a:lnTo>
                  <a:pt x="23240" y="259079"/>
                </a:lnTo>
                <a:lnTo>
                  <a:pt x="18541" y="259079"/>
                </a:lnTo>
                <a:lnTo>
                  <a:pt x="4572" y="256794"/>
                </a:lnTo>
                <a:lnTo>
                  <a:pt x="2794" y="256032"/>
                </a:lnTo>
                <a:lnTo>
                  <a:pt x="1650" y="255142"/>
                </a:lnTo>
                <a:lnTo>
                  <a:pt x="1015" y="254126"/>
                </a:lnTo>
                <a:lnTo>
                  <a:pt x="381" y="253111"/>
                </a:lnTo>
                <a:lnTo>
                  <a:pt x="0" y="251840"/>
                </a:lnTo>
                <a:lnTo>
                  <a:pt x="0" y="250571"/>
                </a:lnTo>
                <a:lnTo>
                  <a:pt x="0" y="19431"/>
                </a:lnTo>
                <a:lnTo>
                  <a:pt x="0" y="13208"/>
                </a:lnTo>
                <a:lnTo>
                  <a:pt x="1777" y="8636"/>
                </a:lnTo>
                <a:lnTo>
                  <a:pt x="5461" y="5461"/>
                </a:lnTo>
                <a:lnTo>
                  <a:pt x="9144" y="2412"/>
                </a:lnTo>
                <a:lnTo>
                  <a:pt x="13588" y="762"/>
                </a:lnTo>
                <a:lnTo>
                  <a:pt x="18923" y="762"/>
                </a:lnTo>
                <a:lnTo>
                  <a:pt x="46862" y="762"/>
                </a:lnTo>
                <a:lnTo>
                  <a:pt x="51943" y="762"/>
                </a:lnTo>
                <a:lnTo>
                  <a:pt x="56134" y="1270"/>
                </a:lnTo>
                <a:lnTo>
                  <a:pt x="59562" y="2159"/>
                </a:lnTo>
                <a:lnTo>
                  <a:pt x="62991" y="2921"/>
                </a:lnTo>
                <a:lnTo>
                  <a:pt x="83820" y="27686"/>
                </a:lnTo>
                <a:lnTo>
                  <a:pt x="133858" y="121665"/>
                </a:lnTo>
                <a:lnTo>
                  <a:pt x="136778" y="127253"/>
                </a:lnTo>
                <a:lnTo>
                  <a:pt x="139700" y="132969"/>
                </a:lnTo>
                <a:lnTo>
                  <a:pt x="142494" y="138429"/>
                </a:lnTo>
                <a:lnTo>
                  <a:pt x="145414" y="143890"/>
                </a:lnTo>
                <a:lnTo>
                  <a:pt x="148082" y="149351"/>
                </a:lnTo>
                <a:lnTo>
                  <a:pt x="150749" y="154939"/>
                </a:lnTo>
                <a:lnTo>
                  <a:pt x="153415" y="160400"/>
                </a:lnTo>
                <a:lnTo>
                  <a:pt x="156083" y="165735"/>
                </a:lnTo>
                <a:lnTo>
                  <a:pt x="158496" y="171069"/>
                </a:lnTo>
                <a:lnTo>
                  <a:pt x="161036" y="176402"/>
                </a:lnTo>
                <a:lnTo>
                  <a:pt x="163449" y="181737"/>
                </a:lnTo>
                <a:lnTo>
                  <a:pt x="165862" y="186944"/>
                </a:lnTo>
                <a:lnTo>
                  <a:pt x="166115" y="186944"/>
                </a:lnTo>
                <a:lnTo>
                  <a:pt x="165834" y="179919"/>
                </a:lnTo>
                <a:lnTo>
                  <a:pt x="165576" y="172751"/>
                </a:lnTo>
                <a:lnTo>
                  <a:pt x="165365" y="165441"/>
                </a:lnTo>
                <a:lnTo>
                  <a:pt x="165226" y="157987"/>
                </a:lnTo>
                <a:lnTo>
                  <a:pt x="165060" y="150536"/>
                </a:lnTo>
                <a:lnTo>
                  <a:pt x="164941" y="143240"/>
                </a:lnTo>
                <a:lnTo>
                  <a:pt x="164869" y="136110"/>
                </a:lnTo>
                <a:lnTo>
                  <a:pt x="164846" y="129159"/>
                </a:lnTo>
                <a:lnTo>
                  <a:pt x="164846" y="8509"/>
                </a:lnTo>
                <a:lnTo>
                  <a:pt x="164846" y="7238"/>
                </a:lnTo>
                <a:lnTo>
                  <a:pt x="177419" y="508"/>
                </a:lnTo>
                <a:lnTo>
                  <a:pt x="180466" y="126"/>
                </a:lnTo>
                <a:lnTo>
                  <a:pt x="184403" y="0"/>
                </a:lnTo>
                <a:lnTo>
                  <a:pt x="189102" y="0"/>
                </a:lnTo>
                <a:close/>
              </a:path>
            </a:pathLst>
          </a:custGeom>
          <a:ln w="9144">
            <a:solidFill>
              <a:srgbClr val="5C4379"/>
            </a:solidFill>
          </a:ln>
        </p:spPr>
        <p:txBody>
          <a:bodyPr wrap="square" lIns="0" tIns="0" rIns="0" bIns="0" rtlCol="0"/>
          <a:lstStyle/>
          <a:p>
            <a:endParaRPr/>
          </a:p>
        </p:txBody>
      </p:sp>
      <p:sp>
        <p:nvSpPr>
          <p:cNvPr id="13" name="object 13"/>
          <p:cNvSpPr/>
          <p:nvPr/>
        </p:nvSpPr>
        <p:spPr>
          <a:xfrm>
            <a:off x="4538853" y="798956"/>
            <a:ext cx="52705" cy="259715"/>
          </a:xfrm>
          <a:custGeom>
            <a:avLst/>
            <a:gdLst/>
            <a:ahLst/>
            <a:cxnLst/>
            <a:rect l="l" t="t" r="r" b="b"/>
            <a:pathLst>
              <a:path w="52704" h="259715">
                <a:moveTo>
                  <a:pt x="26162" y="0"/>
                </a:moveTo>
                <a:lnTo>
                  <a:pt x="31369" y="0"/>
                </a:lnTo>
                <a:lnTo>
                  <a:pt x="35560" y="253"/>
                </a:lnTo>
                <a:lnTo>
                  <a:pt x="38988" y="634"/>
                </a:lnTo>
                <a:lnTo>
                  <a:pt x="42291" y="1015"/>
                </a:lnTo>
                <a:lnTo>
                  <a:pt x="44831" y="1523"/>
                </a:lnTo>
                <a:lnTo>
                  <a:pt x="46862" y="2158"/>
                </a:lnTo>
                <a:lnTo>
                  <a:pt x="48895" y="2793"/>
                </a:lnTo>
                <a:lnTo>
                  <a:pt x="50292" y="3682"/>
                </a:lnTo>
                <a:lnTo>
                  <a:pt x="51181" y="4825"/>
                </a:lnTo>
                <a:lnTo>
                  <a:pt x="52070" y="5841"/>
                </a:lnTo>
                <a:lnTo>
                  <a:pt x="52450" y="6984"/>
                </a:lnTo>
                <a:lnTo>
                  <a:pt x="52450" y="8381"/>
                </a:lnTo>
                <a:lnTo>
                  <a:pt x="52450" y="251078"/>
                </a:lnTo>
                <a:lnTo>
                  <a:pt x="52450" y="252475"/>
                </a:lnTo>
                <a:lnTo>
                  <a:pt x="52070" y="253618"/>
                </a:lnTo>
                <a:lnTo>
                  <a:pt x="51181" y="254762"/>
                </a:lnTo>
                <a:lnTo>
                  <a:pt x="50292" y="255777"/>
                </a:lnTo>
                <a:lnTo>
                  <a:pt x="48895" y="256666"/>
                </a:lnTo>
                <a:lnTo>
                  <a:pt x="46862" y="257301"/>
                </a:lnTo>
                <a:lnTo>
                  <a:pt x="44831" y="257937"/>
                </a:lnTo>
                <a:lnTo>
                  <a:pt x="42291" y="258444"/>
                </a:lnTo>
                <a:lnTo>
                  <a:pt x="38988" y="258952"/>
                </a:lnTo>
                <a:lnTo>
                  <a:pt x="35560" y="259333"/>
                </a:lnTo>
                <a:lnTo>
                  <a:pt x="31369" y="259460"/>
                </a:lnTo>
                <a:lnTo>
                  <a:pt x="26162" y="259460"/>
                </a:lnTo>
                <a:lnTo>
                  <a:pt x="21209" y="259460"/>
                </a:lnTo>
                <a:lnTo>
                  <a:pt x="5587" y="257301"/>
                </a:lnTo>
                <a:lnTo>
                  <a:pt x="3556" y="256666"/>
                </a:lnTo>
                <a:lnTo>
                  <a:pt x="2159" y="255777"/>
                </a:lnTo>
                <a:lnTo>
                  <a:pt x="1270" y="254762"/>
                </a:lnTo>
                <a:lnTo>
                  <a:pt x="381" y="253618"/>
                </a:lnTo>
                <a:lnTo>
                  <a:pt x="0" y="252475"/>
                </a:lnTo>
                <a:lnTo>
                  <a:pt x="0" y="251078"/>
                </a:lnTo>
                <a:lnTo>
                  <a:pt x="0" y="8381"/>
                </a:lnTo>
                <a:lnTo>
                  <a:pt x="0" y="6984"/>
                </a:lnTo>
                <a:lnTo>
                  <a:pt x="381" y="5841"/>
                </a:lnTo>
                <a:lnTo>
                  <a:pt x="1270" y="4825"/>
                </a:lnTo>
                <a:lnTo>
                  <a:pt x="2159" y="3682"/>
                </a:lnTo>
                <a:lnTo>
                  <a:pt x="3556" y="2793"/>
                </a:lnTo>
                <a:lnTo>
                  <a:pt x="5714" y="2158"/>
                </a:lnTo>
                <a:lnTo>
                  <a:pt x="7747" y="1523"/>
                </a:lnTo>
                <a:lnTo>
                  <a:pt x="10413" y="1015"/>
                </a:lnTo>
                <a:lnTo>
                  <a:pt x="13716" y="634"/>
                </a:lnTo>
                <a:lnTo>
                  <a:pt x="17018" y="253"/>
                </a:lnTo>
                <a:lnTo>
                  <a:pt x="21209" y="0"/>
                </a:lnTo>
                <a:lnTo>
                  <a:pt x="26162" y="0"/>
                </a:lnTo>
                <a:close/>
              </a:path>
            </a:pathLst>
          </a:custGeom>
          <a:ln w="9143">
            <a:solidFill>
              <a:srgbClr val="5C4379"/>
            </a:solidFill>
          </a:ln>
        </p:spPr>
        <p:txBody>
          <a:bodyPr wrap="square" lIns="0" tIns="0" rIns="0" bIns="0" rtlCol="0"/>
          <a:lstStyle/>
          <a:p>
            <a:endParaRPr/>
          </a:p>
        </p:txBody>
      </p:sp>
      <p:sp>
        <p:nvSpPr>
          <p:cNvPr id="14" name="object 14"/>
          <p:cNvSpPr/>
          <p:nvPr/>
        </p:nvSpPr>
        <p:spPr>
          <a:xfrm>
            <a:off x="3395853" y="790955"/>
            <a:ext cx="1117473" cy="317373"/>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175630" y="795527"/>
            <a:ext cx="168275" cy="266700"/>
          </a:xfrm>
          <a:custGeom>
            <a:avLst/>
            <a:gdLst/>
            <a:ahLst/>
            <a:cxnLst/>
            <a:rect l="l" t="t" r="r" b="b"/>
            <a:pathLst>
              <a:path w="168275" h="266700">
                <a:moveTo>
                  <a:pt x="90551" y="0"/>
                </a:moveTo>
                <a:lnTo>
                  <a:pt x="96647" y="0"/>
                </a:lnTo>
                <a:lnTo>
                  <a:pt x="102743" y="508"/>
                </a:lnTo>
                <a:lnTo>
                  <a:pt x="140081" y="10541"/>
                </a:lnTo>
                <a:lnTo>
                  <a:pt x="152019" y="22606"/>
                </a:lnTo>
                <a:lnTo>
                  <a:pt x="152400" y="24130"/>
                </a:lnTo>
                <a:lnTo>
                  <a:pt x="152654" y="26035"/>
                </a:lnTo>
                <a:lnTo>
                  <a:pt x="152781" y="28321"/>
                </a:lnTo>
                <a:lnTo>
                  <a:pt x="152908" y="30734"/>
                </a:lnTo>
                <a:lnTo>
                  <a:pt x="153035" y="33527"/>
                </a:lnTo>
                <a:lnTo>
                  <a:pt x="153035" y="36957"/>
                </a:lnTo>
                <a:lnTo>
                  <a:pt x="153035" y="40894"/>
                </a:lnTo>
                <a:lnTo>
                  <a:pt x="152908" y="44069"/>
                </a:lnTo>
                <a:lnTo>
                  <a:pt x="152654" y="46736"/>
                </a:lnTo>
                <a:lnTo>
                  <a:pt x="152527" y="49402"/>
                </a:lnTo>
                <a:lnTo>
                  <a:pt x="152146" y="51562"/>
                </a:lnTo>
                <a:lnTo>
                  <a:pt x="151638" y="53339"/>
                </a:lnTo>
                <a:lnTo>
                  <a:pt x="151257" y="54991"/>
                </a:lnTo>
                <a:lnTo>
                  <a:pt x="150495" y="56261"/>
                </a:lnTo>
                <a:lnTo>
                  <a:pt x="149733" y="57023"/>
                </a:lnTo>
                <a:lnTo>
                  <a:pt x="148844" y="57912"/>
                </a:lnTo>
                <a:lnTo>
                  <a:pt x="147701" y="58293"/>
                </a:lnTo>
                <a:lnTo>
                  <a:pt x="146177" y="58293"/>
                </a:lnTo>
                <a:lnTo>
                  <a:pt x="144780" y="58293"/>
                </a:lnTo>
                <a:lnTo>
                  <a:pt x="142494" y="57404"/>
                </a:lnTo>
                <a:lnTo>
                  <a:pt x="139319" y="55499"/>
                </a:lnTo>
                <a:lnTo>
                  <a:pt x="136144" y="53594"/>
                </a:lnTo>
                <a:lnTo>
                  <a:pt x="132207" y="51562"/>
                </a:lnTo>
                <a:lnTo>
                  <a:pt x="127508" y="49402"/>
                </a:lnTo>
                <a:lnTo>
                  <a:pt x="122936" y="47244"/>
                </a:lnTo>
                <a:lnTo>
                  <a:pt x="117602" y="45212"/>
                </a:lnTo>
                <a:lnTo>
                  <a:pt x="111506" y="43434"/>
                </a:lnTo>
                <a:lnTo>
                  <a:pt x="105410" y="41656"/>
                </a:lnTo>
                <a:lnTo>
                  <a:pt x="98679" y="40767"/>
                </a:lnTo>
                <a:lnTo>
                  <a:pt x="91440" y="40767"/>
                </a:lnTo>
                <a:lnTo>
                  <a:pt x="85725" y="40767"/>
                </a:lnTo>
                <a:lnTo>
                  <a:pt x="65913" y="48641"/>
                </a:lnTo>
                <a:lnTo>
                  <a:pt x="62992" y="51054"/>
                </a:lnTo>
                <a:lnTo>
                  <a:pt x="60833" y="53975"/>
                </a:lnTo>
                <a:lnTo>
                  <a:pt x="59436" y="57531"/>
                </a:lnTo>
                <a:lnTo>
                  <a:pt x="58039" y="60960"/>
                </a:lnTo>
                <a:lnTo>
                  <a:pt x="57404" y="64516"/>
                </a:lnTo>
                <a:lnTo>
                  <a:pt x="57404" y="68452"/>
                </a:lnTo>
                <a:lnTo>
                  <a:pt x="57404" y="74041"/>
                </a:lnTo>
                <a:lnTo>
                  <a:pt x="58928" y="78994"/>
                </a:lnTo>
                <a:lnTo>
                  <a:pt x="62103" y="83185"/>
                </a:lnTo>
                <a:lnTo>
                  <a:pt x="65151" y="87375"/>
                </a:lnTo>
                <a:lnTo>
                  <a:pt x="99060" y="106299"/>
                </a:lnTo>
                <a:lnTo>
                  <a:pt x="105791" y="109347"/>
                </a:lnTo>
                <a:lnTo>
                  <a:pt x="112649" y="112522"/>
                </a:lnTo>
                <a:lnTo>
                  <a:pt x="119507" y="115697"/>
                </a:lnTo>
                <a:lnTo>
                  <a:pt x="126238" y="119252"/>
                </a:lnTo>
                <a:lnTo>
                  <a:pt x="155702" y="143510"/>
                </a:lnTo>
                <a:lnTo>
                  <a:pt x="167894" y="184658"/>
                </a:lnTo>
                <a:lnTo>
                  <a:pt x="167417" y="194464"/>
                </a:lnTo>
                <a:lnTo>
                  <a:pt x="151431" y="234219"/>
                </a:lnTo>
                <a:lnTo>
                  <a:pt x="117984" y="258228"/>
                </a:lnTo>
                <a:lnTo>
                  <a:pt x="72644" y="266319"/>
                </a:lnTo>
                <a:lnTo>
                  <a:pt x="63881" y="266319"/>
                </a:lnTo>
                <a:lnTo>
                  <a:pt x="27813" y="258825"/>
                </a:lnTo>
                <a:lnTo>
                  <a:pt x="21971" y="256794"/>
                </a:lnTo>
                <a:lnTo>
                  <a:pt x="17145" y="254635"/>
                </a:lnTo>
                <a:lnTo>
                  <a:pt x="13208" y="252349"/>
                </a:lnTo>
                <a:lnTo>
                  <a:pt x="9271" y="250189"/>
                </a:lnTo>
                <a:lnTo>
                  <a:pt x="0" y="231012"/>
                </a:lnTo>
                <a:lnTo>
                  <a:pt x="0" y="224917"/>
                </a:lnTo>
                <a:lnTo>
                  <a:pt x="0" y="220852"/>
                </a:lnTo>
                <a:lnTo>
                  <a:pt x="127" y="217424"/>
                </a:lnTo>
                <a:lnTo>
                  <a:pt x="381" y="214630"/>
                </a:lnTo>
                <a:lnTo>
                  <a:pt x="635" y="211836"/>
                </a:lnTo>
                <a:lnTo>
                  <a:pt x="1016" y="209550"/>
                </a:lnTo>
                <a:lnTo>
                  <a:pt x="1651" y="207899"/>
                </a:lnTo>
                <a:lnTo>
                  <a:pt x="2286" y="206121"/>
                </a:lnTo>
                <a:lnTo>
                  <a:pt x="3048" y="204977"/>
                </a:lnTo>
                <a:lnTo>
                  <a:pt x="4064" y="204216"/>
                </a:lnTo>
                <a:lnTo>
                  <a:pt x="5080" y="203454"/>
                </a:lnTo>
                <a:lnTo>
                  <a:pt x="6223" y="203073"/>
                </a:lnTo>
                <a:lnTo>
                  <a:pt x="7493" y="203073"/>
                </a:lnTo>
                <a:lnTo>
                  <a:pt x="9398" y="203073"/>
                </a:lnTo>
                <a:lnTo>
                  <a:pt x="12065" y="204216"/>
                </a:lnTo>
                <a:lnTo>
                  <a:pt x="15367" y="206375"/>
                </a:lnTo>
                <a:lnTo>
                  <a:pt x="18796" y="208534"/>
                </a:lnTo>
                <a:lnTo>
                  <a:pt x="23114" y="210947"/>
                </a:lnTo>
                <a:lnTo>
                  <a:pt x="28448" y="213613"/>
                </a:lnTo>
                <a:lnTo>
                  <a:pt x="33655" y="216281"/>
                </a:lnTo>
                <a:lnTo>
                  <a:pt x="72898" y="224155"/>
                </a:lnTo>
                <a:lnTo>
                  <a:pt x="79248" y="224155"/>
                </a:lnTo>
                <a:lnTo>
                  <a:pt x="102743" y="215392"/>
                </a:lnTo>
                <a:lnTo>
                  <a:pt x="106299" y="212598"/>
                </a:lnTo>
                <a:lnTo>
                  <a:pt x="108966" y="209169"/>
                </a:lnTo>
                <a:lnTo>
                  <a:pt x="110871" y="205105"/>
                </a:lnTo>
                <a:lnTo>
                  <a:pt x="112649" y="201041"/>
                </a:lnTo>
                <a:lnTo>
                  <a:pt x="113665" y="196469"/>
                </a:lnTo>
                <a:lnTo>
                  <a:pt x="113665" y="191388"/>
                </a:lnTo>
                <a:lnTo>
                  <a:pt x="113665" y="185547"/>
                </a:lnTo>
                <a:lnTo>
                  <a:pt x="85598" y="159004"/>
                </a:lnTo>
                <a:lnTo>
                  <a:pt x="72517" y="153288"/>
                </a:lnTo>
                <a:lnTo>
                  <a:pt x="65913" y="150241"/>
                </a:lnTo>
                <a:lnTo>
                  <a:pt x="59055" y="147066"/>
                </a:lnTo>
                <a:lnTo>
                  <a:pt x="52070" y="143891"/>
                </a:lnTo>
                <a:lnTo>
                  <a:pt x="45466" y="140335"/>
                </a:lnTo>
                <a:lnTo>
                  <a:pt x="38989" y="136271"/>
                </a:lnTo>
                <a:lnTo>
                  <a:pt x="32385" y="132207"/>
                </a:lnTo>
                <a:lnTo>
                  <a:pt x="26670" y="127381"/>
                </a:lnTo>
                <a:lnTo>
                  <a:pt x="21590" y="121793"/>
                </a:lnTo>
                <a:lnTo>
                  <a:pt x="16383" y="116077"/>
                </a:lnTo>
                <a:lnTo>
                  <a:pt x="12319" y="109474"/>
                </a:lnTo>
                <a:lnTo>
                  <a:pt x="4318" y="74168"/>
                </a:lnTo>
                <a:lnTo>
                  <a:pt x="4746" y="65212"/>
                </a:lnTo>
                <a:lnTo>
                  <a:pt x="19256" y="28892"/>
                </a:lnTo>
                <a:lnTo>
                  <a:pt x="57150" y="4572"/>
                </a:lnTo>
                <a:lnTo>
                  <a:pt x="81831" y="285"/>
                </a:lnTo>
                <a:lnTo>
                  <a:pt x="90551" y="0"/>
                </a:lnTo>
                <a:close/>
              </a:path>
            </a:pathLst>
          </a:custGeom>
          <a:ln w="9144">
            <a:solidFill>
              <a:srgbClr val="5C4379"/>
            </a:solidFill>
          </a:ln>
        </p:spPr>
        <p:txBody>
          <a:bodyPr wrap="square" lIns="0" tIns="0" rIns="0" bIns="0" rtlCol="0"/>
          <a:lstStyle/>
          <a:p>
            <a:endParaRPr/>
          </a:p>
        </p:txBody>
      </p:sp>
      <p:sp>
        <p:nvSpPr>
          <p:cNvPr id="16" name="object 16"/>
          <p:cNvSpPr/>
          <p:nvPr/>
        </p:nvSpPr>
        <p:spPr>
          <a:xfrm>
            <a:off x="4634865" y="795527"/>
            <a:ext cx="243840" cy="266700"/>
          </a:xfrm>
          <a:custGeom>
            <a:avLst/>
            <a:gdLst/>
            <a:ahLst/>
            <a:cxnLst/>
            <a:rect l="l" t="t" r="r" b="b"/>
            <a:pathLst>
              <a:path w="243839" h="266700">
                <a:moveTo>
                  <a:pt x="124206" y="0"/>
                </a:moveTo>
                <a:lnTo>
                  <a:pt x="164193" y="4393"/>
                </a:lnTo>
                <a:lnTo>
                  <a:pt x="205200" y="24124"/>
                </a:lnTo>
                <a:lnTo>
                  <a:pt x="231554" y="60519"/>
                </a:lnTo>
                <a:lnTo>
                  <a:pt x="241554" y="99028"/>
                </a:lnTo>
                <a:lnTo>
                  <a:pt x="243459" y="130175"/>
                </a:lnTo>
                <a:lnTo>
                  <a:pt x="242958" y="145750"/>
                </a:lnTo>
                <a:lnTo>
                  <a:pt x="235458" y="187451"/>
                </a:lnTo>
                <a:lnTo>
                  <a:pt x="211836" y="230250"/>
                </a:lnTo>
                <a:lnTo>
                  <a:pt x="172974" y="257048"/>
                </a:lnTo>
                <a:lnTo>
                  <a:pt x="134219" y="265745"/>
                </a:lnTo>
                <a:lnTo>
                  <a:pt x="119507" y="266319"/>
                </a:lnTo>
                <a:lnTo>
                  <a:pt x="104953" y="265820"/>
                </a:lnTo>
                <a:lnTo>
                  <a:pt x="67056" y="258445"/>
                </a:lnTo>
                <a:lnTo>
                  <a:pt x="29845" y="234442"/>
                </a:lnTo>
                <a:lnTo>
                  <a:pt x="7493" y="193548"/>
                </a:lnTo>
                <a:lnTo>
                  <a:pt x="474" y="151149"/>
                </a:lnTo>
                <a:lnTo>
                  <a:pt x="0" y="134747"/>
                </a:lnTo>
                <a:lnTo>
                  <a:pt x="500" y="119528"/>
                </a:lnTo>
                <a:lnTo>
                  <a:pt x="8000" y="78612"/>
                </a:lnTo>
                <a:lnTo>
                  <a:pt x="31623" y="36195"/>
                </a:lnTo>
                <a:lnTo>
                  <a:pt x="70485" y="9398"/>
                </a:lnTo>
                <a:lnTo>
                  <a:pt x="109418" y="593"/>
                </a:lnTo>
                <a:lnTo>
                  <a:pt x="124206" y="0"/>
                </a:lnTo>
                <a:close/>
              </a:path>
            </a:pathLst>
          </a:custGeom>
          <a:ln w="9144">
            <a:solidFill>
              <a:srgbClr val="5C4379"/>
            </a:solidFill>
          </a:ln>
        </p:spPr>
        <p:txBody>
          <a:bodyPr wrap="square" lIns="0" tIns="0" rIns="0" bIns="0" rtlCol="0"/>
          <a:lstStyle/>
          <a:p>
            <a:endParaRPr/>
          </a:p>
        </p:txBody>
      </p:sp>
      <p:sp>
        <p:nvSpPr>
          <p:cNvPr id="17" name="object 17"/>
          <p:cNvSpPr/>
          <p:nvPr/>
        </p:nvSpPr>
        <p:spPr>
          <a:xfrm>
            <a:off x="675131" y="665987"/>
            <a:ext cx="754380" cy="548639"/>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609447" y="424306"/>
            <a:ext cx="598665" cy="617220"/>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660285" y="807084"/>
            <a:ext cx="92710" cy="110489"/>
          </a:xfrm>
          <a:custGeom>
            <a:avLst/>
            <a:gdLst/>
            <a:ahLst/>
            <a:cxnLst/>
            <a:rect l="l" t="t" r="r" b="b"/>
            <a:pathLst>
              <a:path w="92709" h="110490">
                <a:moveTo>
                  <a:pt x="0" y="126"/>
                </a:moveTo>
                <a:lnTo>
                  <a:pt x="32778" y="110489"/>
                </a:lnTo>
                <a:lnTo>
                  <a:pt x="92557" y="68706"/>
                </a:lnTo>
                <a:lnTo>
                  <a:pt x="165" y="0"/>
                </a:lnTo>
                <a:lnTo>
                  <a:pt x="0" y="126"/>
                </a:lnTo>
                <a:close/>
              </a:path>
            </a:pathLst>
          </a:custGeom>
          <a:ln w="9144">
            <a:solidFill>
              <a:srgbClr val="5C4379"/>
            </a:solidFill>
          </a:ln>
        </p:spPr>
        <p:txBody>
          <a:bodyPr wrap="square" lIns="0" tIns="0" rIns="0" bIns="0" rtlCol="0"/>
          <a:lstStyle/>
          <a:p>
            <a:endParaRPr/>
          </a:p>
        </p:txBody>
      </p:sp>
      <p:sp>
        <p:nvSpPr>
          <p:cNvPr id="20" name="object 20"/>
          <p:cNvSpPr/>
          <p:nvPr/>
        </p:nvSpPr>
        <p:spPr>
          <a:xfrm>
            <a:off x="764768" y="560451"/>
            <a:ext cx="308610" cy="325755"/>
          </a:xfrm>
          <a:custGeom>
            <a:avLst/>
            <a:gdLst/>
            <a:ahLst/>
            <a:cxnLst/>
            <a:rect l="l" t="t" r="r" b="b"/>
            <a:pathLst>
              <a:path w="308609" h="325755">
                <a:moveTo>
                  <a:pt x="148640" y="9016"/>
                </a:moveTo>
                <a:lnTo>
                  <a:pt x="166763" y="0"/>
                </a:lnTo>
                <a:lnTo>
                  <a:pt x="168249" y="126"/>
                </a:lnTo>
                <a:lnTo>
                  <a:pt x="304622" y="192404"/>
                </a:lnTo>
                <a:lnTo>
                  <a:pt x="306362" y="194818"/>
                </a:lnTo>
                <a:lnTo>
                  <a:pt x="307479" y="197358"/>
                </a:lnTo>
                <a:lnTo>
                  <a:pt x="307975" y="199898"/>
                </a:lnTo>
                <a:lnTo>
                  <a:pt x="308482" y="202564"/>
                </a:lnTo>
                <a:lnTo>
                  <a:pt x="308444" y="204977"/>
                </a:lnTo>
                <a:lnTo>
                  <a:pt x="307886" y="207263"/>
                </a:lnTo>
                <a:lnTo>
                  <a:pt x="307340" y="209676"/>
                </a:lnTo>
                <a:lnTo>
                  <a:pt x="306260" y="211836"/>
                </a:lnTo>
                <a:lnTo>
                  <a:pt x="304672" y="213740"/>
                </a:lnTo>
                <a:lnTo>
                  <a:pt x="303085" y="215773"/>
                </a:lnTo>
                <a:lnTo>
                  <a:pt x="301256" y="217550"/>
                </a:lnTo>
                <a:lnTo>
                  <a:pt x="299186" y="218948"/>
                </a:lnTo>
                <a:lnTo>
                  <a:pt x="280949" y="231648"/>
                </a:lnTo>
                <a:lnTo>
                  <a:pt x="263486" y="239013"/>
                </a:lnTo>
                <a:lnTo>
                  <a:pt x="259740" y="238633"/>
                </a:lnTo>
                <a:lnTo>
                  <a:pt x="256006" y="238251"/>
                </a:lnTo>
                <a:lnTo>
                  <a:pt x="251853" y="237109"/>
                </a:lnTo>
                <a:lnTo>
                  <a:pt x="247294" y="235203"/>
                </a:lnTo>
                <a:lnTo>
                  <a:pt x="242735" y="233299"/>
                </a:lnTo>
                <a:lnTo>
                  <a:pt x="237197" y="230632"/>
                </a:lnTo>
                <a:lnTo>
                  <a:pt x="230695" y="227075"/>
                </a:lnTo>
                <a:lnTo>
                  <a:pt x="109397" y="165226"/>
                </a:lnTo>
                <a:lnTo>
                  <a:pt x="75366" y="145780"/>
                </a:lnTo>
                <a:lnTo>
                  <a:pt x="64554" y="138811"/>
                </a:lnTo>
                <a:lnTo>
                  <a:pt x="64236" y="139064"/>
                </a:lnTo>
                <a:lnTo>
                  <a:pt x="90052" y="173370"/>
                </a:lnTo>
                <a:lnTo>
                  <a:pt x="175704" y="295783"/>
                </a:lnTo>
                <a:lnTo>
                  <a:pt x="176847" y="298069"/>
                </a:lnTo>
                <a:lnTo>
                  <a:pt x="176847" y="299338"/>
                </a:lnTo>
                <a:lnTo>
                  <a:pt x="176860" y="300609"/>
                </a:lnTo>
                <a:lnTo>
                  <a:pt x="176339" y="302133"/>
                </a:lnTo>
                <a:lnTo>
                  <a:pt x="175298" y="303657"/>
                </a:lnTo>
                <a:lnTo>
                  <a:pt x="174244" y="305308"/>
                </a:lnTo>
                <a:lnTo>
                  <a:pt x="151256" y="322579"/>
                </a:lnTo>
                <a:lnTo>
                  <a:pt x="148539" y="323976"/>
                </a:lnTo>
                <a:lnTo>
                  <a:pt x="146253" y="324865"/>
                </a:lnTo>
                <a:lnTo>
                  <a:pt x="144424" y="325247"/>
                </a:lnTo>
                <a:lnTo>
                  <a:pt x="142595" y="325627"/>
                </a:lnTo>
                <a:lnTo>
                  <a:pt x="141109" y="325627"/>
                </a:lnTo>
                <a:lnTo>
                  <a:pt x="139966" y="325120"/>
                </a:lnTo>
                <a:lnTo>
                  <a:pt x="138810" y="324612"/>
                </a:lnTo>
                <a:lnTo>
                  <a:pt x="137858" y="323850"/>
                </a:lnTo>
                <a:lnTo>
                  <a:pt x="137096" y="322707"/>
                </a:lnTo>
                <a:lnTo>
                  <a:pt x="4749" y="133350"/>
                </a:lnTo>
                <a:lnTo>
                  <a:pt x="1181" y="128270"/>
                </a:lnTo>
                <a:lnTo>
                  <a:pt x="0" y="123316"/>
                </a:lnTo>
                <a:lnTo>
                  <a:pt x="1206" y="118745"/>
                </a:lnTo>
                <a:lnTo>
                  <a:pt x="2400" y="114046"/>
                </a:lnTo>
                <a:lnTo>
                  <a:pt x="5181" y="110236"/>
                </a:lnTo>
                <a:lnTo>
                  <a:pt x="9525" y="107187"/>
                </a:lnTo>
                <a:lnTo>
                  <a:pt x="32486" y="91186"/>
                </a:lnTo>
                <a:lnTo>
                  <a:pt x="36614" y="88264"/>
                </a:lnTo>
                <a:lnTo>
                  <a:pt x="40335" y="86233"/>
                </a:lnTo>
                <a:lnTo>
                  <a:pt x="43649" y="84962"/>
                </a:lnTo>
                <a:lnTo>
                  <a:pt x="46964" y="83693"/>
                </a:lnTo>
                <a:lnTo>
                  <a:pt x="50304" y="83058"/>
                </a:lnTo>
                <a:lnTo>
                  <a:pt x="53670" y="83185"/>
                </a:lnTo>
                <a:lnTo>
                  <a:pt x="57035" y="83185"/>
                </a:lnTo>
                <a:lnTo>
                  <a:pt x="60693" y="84074"/>
                </a:lnTo>
                <a:lnTo>
                  <a:pt x="64655" y="85598"/>
                </a:lnTo>
                <a:lnTo>
                  <a:pt x="68630" y="86995"/>
                </a:lnTo>
                <a:lnTo>
                  <a:pt x="73113" y="89153"/>
                </a:lnTo>
                <a:lnTo>
                  <a:pt x="78143" y="91948"/>
                </a:lnTo>
                <a:lnTo>
                  <a:pt x="173012" y="140335"/>
                </a:lnTo>
                <a:lnTo>
                  <a:pt x="178663" y="143383"/>
                </a:lnTo>
                <a:lnTo>
                  <a:pt x="184226" y="146303"/>
                </a:lnTo>
                <a:lnTo>
                  <a:pt x="189712" y="149225"/>
                </a:lnTo>
                <a:lnTo>
                  <a:pt x="195198" y="152019"/>
                </a:lnTo>
                <a:lnTo>
                  <a:pt x="200596" y="154939"/>
                </a:lnTo>
                <a:lnTo>
                  <a:pt x="205917" y="157987"/>
                </a:lnTo>
                <a:lnTo>
                  <a:pt x="211239" y="160909"/>
                </a:lnTo>
                <a:lnTo>
                  <a:pt x="216446" y="163957"/>
                </a:lnTo>
                <a:lnTo>
                  <a:pt x="221538" y="166750"/>
                </a:lnTo>
                <a:lnTo>
                  <a:pt x="226644" y="169672"/>
                </a:lnTo>
                <a:lnTo>
                  <a:pt x="231686" y="172593"/>
                </a:lnTo>
                <a:lnTo>
                  <a:pt x="236677" y="175640"/>
                </a:lnTo>
                <a:lnTo>
                  <a:pt x="236842" y="175513"/>
                </a:lnTo>
                <a:lnTo>
                  <a:pt x="210856" y="140287"/>
                </a:lnTo>
                <a:lnTo>
                  <a:pt x="133667" y="29972"/>
                </a:lnTo>
                <a:lnTo>
                  <a:pt x="132549" y="27686"/>
                </a:lnTo>
                <a:lnTo>
                  <a:pt x="132587" y="26288"/>
                </a:lnTo>
                <a:lnTo>
                  <a:pt x="139319" y="16128"/>
                </a:lnTo>
                <a:lnTo>
                  <a:pt x="141617" y="14097"/>
                </a:lnTo>
                <a:lnTo>
                  <a:pt x="144729" y="11811"/>
                </a:lnTo>
                <a:lnTo>
                  <a:pt x="148640" y="9016"/>
                </a:lnTo>
                <a:close/>
              </a:path>
            </a:pathLst>
          </a:custGeom>
          <a:ln w="9144">
            <a:solidFill>
              <a:srgbClr val="5C4379"/>
            </a:solidFill>
          </a:ln>
        </p:spPr>
        <p:txBody>
          <a:bodyPr wrap="square" lIns="0" tIns="0" rIns="0" bIns="0" rtlCol="0"/>
          <a:lstStyle/>
          <a:p>
            <a:endParaRPr/>
          </a:p>
        </p:txBody>
      </p:sp>
      <p:sp>
        <p:nvSpPr>
          <p:cNvPr id="21" name="object 21"/>
          <p:cNvSpPr/>
          <p:nvPr/>
        </p:nvSpPr>
        <p:spPr>
          <a:xfrm>
            <a:off x="960831" y="424180"/>
            <a:ext cx="247650" cy="278765"/>
          </a:xfrm>
          <a:custGeom>
            <a:avLst/>
            <a:gdLst/>
            <a:ahLst/>
            <a:cxnLst/>
            <a:rect l="l" t="t" r="r" b="b"/>
            <a:pathLst>
              <a:path w="247650" h="278765">
                <a:moveTo>
                  <a:pt x="19608" y="98044"/>
                </a:moveTo>
                <a:lnTo>
                  <a:pt x="39750" y="86233"/>
                </a:lnTo>
                <a:lnTo>
                  <a:pt x="41897" y="85598"/>
                </a:lnTo>
                <a:lnTo>
                  <a:pt x="109842" y="123444"/>
                </a:lnTo>
                <a:lnTo>
                  <a:pt x="115620" y="126873"/>
                </a:lnTo>
                <a:lnTo>
                  <a:pt x="121551" y="130556"/>
                </a:lnTo>
                <a:lnTo>
                  <a:pt x="127647" y="134493"/>
                </a:lnTo>
                <a:lnTo>
                  <a:pt x="133743" y="138430"/>
                </a:lnTo>
                <a:lnTo>
                  <a:pt x="140055" y="142748"/>
                </a:lnTo>
                <a:lnTo>
                  <a:pt x="146583" y="147193"/>
                </a:lnTo>
                <a:lnTo>
                  <a:pt x="146900" y="146939"/>
                </a:lnTo>
                <a:lnTo>
                  <a:pt x="144868" y="139700"/>
                </a:lnTo>
                <a:lnTo>
                  <a:pt x="143001" y="132461"/>
                </a:lnTo>
                <a:lnTo>
                  <a:pt x="123786" y="37592"/>
                </a:lnTo>
                <a:lnTo>
                  <a:pt x="123113" y="35433"/>
                </a:lnTo>
                <a:lnTo>
                  <a:pt x="122821" y="33528"/>
                </a:lnTo>
                <a:lnTo>
                  <a:pt x="122923" y="32004"/>
                </a:lnTo>
                <a:lnTo>
                  <a:pt x="123012" y="30353"/>
                </a:lnTo>
                <a:lnTo>
                  <a:pt x="152692" y="5207"/>
                </a:lnTo>
                <a:lnTo>
                  <a:pt x="162737" y="0"/>
                </a:lnTo>
                <a:lnTo>
                  <a:pt x="164782" y="254"/>
                </a:lnTo>
                <a:lnTo>
                  <a:pt x="166827" y="635"/>
                </a:lnTo>
                <a:lnTo>
                  <a:pt x="168313" y="2032"/>
                </a:lnTo>
                <a:lnTo>
                  <a:pt x="169252" y="4825"/>
                </a:lnTo>
                <a:lnTo>
                  <a:pt x="170205" y="7493"/>
                </a:lnTo>
                <a:lnTo>
                  <a:pt x="171056" y="11557"/>
                </a:lnTo>
                <a:lnTo>
                  <a:pt x="171831" y="16891"/>
                </a:lnTo>
                <a:lnTo>
                  <a:pt x="194411" y="171958"/>
                </a:lnTo>
                <a:lnTo>
                  <a:pt x="246189" y="245999"/>
                </a:lnTo>
                <a:lnTo>
                  <a:pt x="246951" y="247142"/>
                </a:lnTo>
                <a:lnTo>
                  <a:pt x="247281" y="248412"/>
                </a:lnTo>
                <a:lnTo>
                  <a:pt x="247180" y="249682"/>
                </a:lnTo>
                <a:lnTo>
                  <a:pt x="247091" y="251079"/>
                </a:lnTo>
                <a:lnTo>
                  <a:pt x="246405" y="252603"/>
                </a:lnTo>
                <a:lnTo>
                  <a:pt x="245160" y="254254"/>
                </a:lnTo>
                <a:lnTo>
                  <a:pt x="243916" y="255905"/>
                </a:lnTo>
                <a:lnTo>
                  <a:pt x="242023" y="257937"/>
                </a:lnTo>
                <a:lnTo>
                  <a:pt x="239471" y="260223"/>
                </a:lnTo>
                <a:lnTo>
                  <a:pt x="236931" y="262509"/>
                </a:lnTo>
                <a:lnTo>
                  <a:pt x="233603" y="265049"/>
                </a:lnTo>
                <a:lnTo>
                  <a:pt x="229476" y="267843"/>
                </a:lnTo>
                <a:lnTo>
                  <a:pt x="225247" y="270891"/>
                </a:lnTo>
                <a:lnTo>
                  <a:pt x="221653" y="273177"/>
                </a:lnTo>
                <a:lnTo>
                  <a:pt x="218706" y="274700"/>
                </a:lnTo>
                <a:lnTo>
                  <a:pt x="215772" y="276225"/>
                </a:lnTo>
                <a:lnTo>
                  <a:pt x="213271" y="277368"/>
                </a:lnTo>
                <a:lnTo>
                  <a:pt x="211200" y="278003"/>
                </a:lnTo>
                <a:lnTo>
                  <a:pt x="209143" y="278638"/>
                </a:lnTo>
                <a:lnTo>
                  <a:pt x="151422" y="201930"/>
                </a:lnTo>
                <a:lnTo>
                  <a:pt x="13538" y="127508"/>
                </a:lnTo>
                <a:lnTo>
                  <a:pt x="0" y="117094"/>
                </a:lnTo>
                <a:lnTo>
                  <a:pt x="444" y="115189"/>
                </a:lnTo>
                <a:lnTo>
                  <a:pt x="901" y="113157"/>
                </a:lnTo>
                <a:lnTo>
                  <a:pt x="2717" y="110871"/>
                </a:lnTo>
                <a:lnTo>
                  <a:pt x="5892" y="108204"/>
                </a:lnTo>
                <a:lnTo>
                  <a:pt x="9067" y="105537"/>
                </a:lnTo>
                <a:lnTo>
                  <a:pt x="13639" y="102108"/>
                </a:lnTo>
                <a:lnTo>
                  <a:pt x="19608" y="98044"/>
                </a:lnTo>
                <a:close/>
              </a:path>
            </a:pathLst>
          </a:custGeom>
          <a:ln w="9144">
            <a:solidFill>
              <a:srgbClr val="5C4379"/>
            </a:solidFill>
          </a:ln>
        </p:spPr>
        <p:txBody>
          <a:bodyPr wrap="square" lIns="0" tIns="0" rIns="0" bIns="0" rtlCol="0"/>
          <a:lstStyle/>
          <a:p>
            <a:endParaRPr/>
          </a:p>
        </p:txBody>
      </p:sp>
      <p:sp>
        <p:nvSpPr>
          <p:cNvPr id="22" name="object 22"/>
          <p:cNvSpPr/>
          <p:nvPr/>
        </p:nvSpPr>
        <p:spPr>
          <a:xfrm>
            <a:off x="609447" y="749045"/>
            <a:ext cx="267970" cy="292735"/>
          </a:xfrm>
          <a:custGeom>
            <a:avLst/>
            <a:gdLst/>
            <a:ahLst/>
            <a:cxnLst/>
            <a:rect l="l" t="t" r="r" b="b"/>
            <a:pathLst>
              <a:path w="267969" h="292734">
                <a:moveTo>
                  <a:pt x="22694" y="16509"/>
                </a:moveTo>
                <a:lnTo>
                  <a:pt x="29095" y="12064"/>
                </a:lnTo>
                <a:lnTo>
                  <a:pt x="34264" y="8508"/>
                </a:lnTo>
                <a:lnTo>
                  <a:pt x="38176" y="6095"/>
                </a:lnTo>
                <a:lnTo>
                  <a:pt x="42087" y="3555"/>
                </a:lnTo>
                <a:lnTo>
                  <a:pt x="45313" y="1904"/>
                </a:lnTo>
                <a:lnTo>
                  <a:pt x="47840" y="1015"/>
                </a:lnTo>
                <a:lnTo>
                  <a:pt x="50380" y="126"/>
                </a:lnTo>
                <a:lnTo>
                  <a:pt x="52527" y="0"/>
                </a:lnTo>
                <a:lnTo>
                  <a:pt x="54279" y="507"/>
                </a:lnTo>
                <a:lnTo>
                  <a:pt x="56045" y="1015"/>
                </a:lnTo>
                <a:lnTo>
                  <a:pt x="57962" y="2158"/>
                </a:lnTo>
                <a:lnTo>
                  <a:pt x="60058" y="3682"/>
                </a:lnTo>
                <a:lnTo>
                  <a:pt x="255739" y="145033"/>
                </a:lnTo>
                <a:lnTo>
                  <a:pt x="267347" y="156590"/>
                </a:lnTo>
                <a:lnTo>
                  <a:pt x="266953" y="158623"/>
                </a:lnTo>
                <a:lnTo>
                  <a:pt x="266547" y="160654"/>
                </a:lnTo>
                <a:lnTo>
                  <a:pt x="264922" y="162813"/>
                </a:lnTo>
                <a:lnTo>
                  <a:pt x="262077" y="165226"/>
                </a:lnTo>
                <a:lnTo>
                  <a:pt x="259232" y="167639"/>
                </a:lnTo>
                <a:lnTo>
                  <a:pt x="236702" y="183133"/>
                </a:lnTo>
                <a:lnTo>
                  <a:pt x="233489" y="185165"/>
                </a:lnTo>
                <a:lnTo>
                  <a:pt x="230911" y="186436"/>
                </a:lnTo>
                <a:lnTo>
                  <a:pt x="228930" y="187070"/>
                </a:lnTo>
                <a:lnTo>
                  <a:pt x="226961" y="187832"/>
                </a:lnTo>
                <a:lnTo>
                  <a:pt x="225348" y="187959"/>
                </a:lnTo>
                <a:lnTo>
                  <a:pt x="224091" y="187451"/>
                </a:lnTo>
                <a:lnTo>
                  <a:pt x="222834" y="187070"/>
                </a:lnTo>
                <a:lnTo>
                  <a:pt x="221500" y="186308"/>
                </a:lnTo>
                <a:lnTo>
                  <a:pt x="220078" y="185165"/>
                </a:lnTo>
                <a:lnTo>
                  <a:pt x="176314" y="152780"/>
                </a:lnTo>
                <a:lnTo>
                  <a:pt x="97167" y="208025"/>
                </a:lnTo>
                <a:lnTo>
                  <a:pt x="112598" y="258571"/>
                </a:lnTo>
                <a:lnTo>
                  <a:pt x="113233" y="260476"/>
                </a:lnTo>
                <a:lnTo>
                  <a:pt x="113550" y="262127"/>
                </a:lnTo>
                <a:lnTo>
                  <a:pt x="113563" y="263651"/>
                </a:lnTo>
                <a:lnTo>
                  <a:pt x="113576" y="265175"/>
                </a:lnTo>
                <a:lnTo>
                  <a:pt x="113004" y="266700"/>
                </a:lnTo>
                <a:lnTo>
                  <a:pt x="111848" y="268477"/>
                </a:lnTo>
                <a:lnTo>
                  <a:pt x="110693" y="270128"/>
                </a:lnTo>
                <a:lnTo>
                  <a:pt x="108750" y="272161"/>
                </a:lnTo>
                <a:lnTo>
                  <a:pt x="106032" y="274319"/>
                </a:lnTo>
                <a:lnTo>
                  <a:pt x="103301" y="276605"/>
                </a:lnTo>
                <a:lnTo>
                  <a:pt x="99606" y="279273"/>
                </a:lnTo>
                <a:lnTo>
                  <a:pt x="94932" y="282575"/>
                </a:lnTo>
                <a:lnTo>
                  <a:pt x="89941" y="286130"/>
                </a:lnTo>
                <a:lnTo>
                  <a:pt x="85915" y="288670"/>
                </a:lnTo>
                <a:lnTo>
                  <a:pt x="82867" y="290321"/>
                </a:lnTo>
                <a:lnTo>
                  <a:pt x="79819" y="291973"/>
                </a:lnTo>
                <a:lnTo>
                  <a:pt x="77317" y="292480"/>
                </a:lnTo>
                <a:lnTo>
                  <a:pt x="75361" y="291973"/>
                </a:lnTo>
                <a:lnTo>
                  <a:pt x="73393" y="291591"/>
                </a:lnTo>
                <a:lnTo>
                  <a:pt x="71780" y="290067"/>
                </a:lnTo>
                <a:lnTo>
                  <a:pt x="70523" y="287527"/>
                </a:lnTo>
                <a:lnTo>
                  <a:pt x="69253" y="284988"/>
                </a:lnTo>
                <a:lnTo>
                  <a:pt x="927" y="44323"/>
                </a:lnTo>
                <a:lnTo>
                  <a:pt x="0" y="40004"/>
                </a:lnTo>
                <a:lnTo>
                  <a:pt x="76" y="38226"/>
                </a:lnTo>
                <a:lnTo>
                  <a:pt x="152" y="36449"/>
                </a:lnTo>
                <a:lnTo>
                  <a:pt x="927" y="34670"/>
                </a:lnTo>
                <a:lnTo>
                  <a:pt x="2412" y="32765"/>
                </a:lnTo>
                <a:lnTo>
                  <a:pt x="3886" y="30861"/>
                </a:lnTo>
                <a:lnTo>
                  <a:pt x="6261" y="28575"/>
                </a:lnTo>
                <a:lnTo>
                  <a:pt x="9512" y="26034"/>
                </a:lnTo>
                <a:lnTo>
                  <a:pt x="12763" y="23621"/>
                </a:lnTo>
                <a:lnTo>
                  <a:pt x="17157" y="20319"/>
                </a:lnTo>
                <a:lnTo>
                  <a:pt x="22694" y="16509"/>
                </a:lnTo>
                <a:close/>
              </a:path>
            </a:pathLst>
          </a:custGeom>
          <a:ln w="9144">
            <a:solidFill>
              <a:srgbClr val="5C4379"/>
            </a:solidFill>
          </a:ln>
        </p:spPr>
        <p:txBody>
          <a:bodyPr wrap="square" lIns="0" tIns="0" rIns="0" bIns="0" rtlCol="0"/>
          <a:lstStyle/>
          <a:p>
            <a:endParaRPr/>
          </a:p>
        </p:txBody>
      </p:sp>
      <p:sp>
        <p:nvSpPr>
          <p:cNvPr id="23" name="object 23"/>
          <p:cNvSpPr/>
          <p:nvPr/>
        </p:nvSpPr>
        <p:spPr>
          <a:xfrm>
            <a:off x="489204" y="696468"/>
            <a:ext cx="1703832" cy="1277112"/>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354722" y="485140"/>
            <a:ext cx="1676812" cy="1275730"/>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1312163" y="4299203"/>
            <a:ext cx="2586228" cy="1287780"/>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1342897" y="4105655"/>
            <a:ext cx="2640965" cy="1225135"/>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1451736" y="4160392"/>
            <a:ext cx="74930" cy="114935"/>
          </a:xfrm>
          <a:custGeom>
            <a:avLst/>
            <a:gdLst/>
            <a:ahLst/>
            <a:cxnLst/>
            <a:rect l="l" t="t" r="r" b="b"/>
            <a:pathLst>
              <a:path w="74930" h="114935">
                <a:moveTo>
                  <a:pt x="74803" y="0"/>
                </a:moveTo>
                <a:lnTo>
                  <a:pt x="0" y="87502"/>
                </a:lnTo>
                <a:lnTo>
                  <a:pt x="67437" y="114934"/>
                </a:lnTo>
                <a:lnTo>
                  <a:pt x="74929" y="0"/>
                </a:lnTo>
                <a:close/>
              </a:path>
            </a:pathLst>
          </a:custGeom>
          <a:ln w="9144">
            <a:solidFill>
              <a:srgbClr val="5C4379"/>
            </a:solidFill>
          </a:ln>
        </p:spPr>
        <p:txBody>
          <a:bodyPr wrap="square" lIns="0" tIns="0" rIns="0" bIns="0" rtlCol="0"/>
          <a:lstStyle/>
          <a:p>
            <a:endParaRPr/>
          </a:p>
        </p:txBody>
      </p:sp>
      <p:sp>
        <p:nvSpPr>
          <p:cNvPr id="28" name="object 28"/>
          <p:cNvSpPr/>
          <p:nvPr/>
        </p:nvSpPr>
        <p:spPr>
          <a:xfrm>
            <a:off x="1593469" y="4177919"/>
            <a:ext cx="288925" cy="308610"/>
          </a:xfrm>
          <a:custGeom>
            <a:avLst/>
            <a:gdLst/>
            <a:ahLst/>
            <a:cxnLst/>
            <a:rect l="l" t="t" r="r" b="b"/>
            <a:pathLst>
              <a:path w="288925" h="308610">
                <a:moveTo>
                  <a:pt x="270129" y="65658"/>
                </a:moveTo>
                <a:lnTo>
                  <a:pt x="274319" y="67309"/>
                </a:lnTo>
                <a:lnTo>
                  <a:pt x="277749" y="68833"/>
                </a:lnTo>
                <a:lnTo>
                  <a:pt x="280543" y="70357"/>
                </a:lnTo>
                <a:lnTo>
                  <a:pt x="283210" y="71754"/>
                </a:lnTo>
                <a:lnTo>
                  <a:pt x="288544" y="78485"/>
                </a:lnTo>
                <a:lnTo>
                  <a:pt x="288798" y="79628"/>
                </a:lnTo>
                <a:lnTo>
                  <a:pt x="288670" y="80898"/>
                </a:lnTo>
                <a:lnTo>
                  <a:pt x="288163" y="82168"/>
                </a:lnTo>
                <a:lnTo>
                  <a:pt x="201168" y="296163"/>
                </a:lnTo>
                <a:lnTo>
                  <a:pt x="200025" y="299084"/>
                </a:lnTo>
                <a:lnTo>
                  <a:pt x="185674" y="308101"/>
                </a:lnTo>
                <a:lnTo>
                  <a:pt x="183133" y="307847"/>
                </a:lnTo>
                <a:lnTo>
                  <a:pt x="180594" y="307593"/>
                </a:lnTo>
                <a:lnTo>
                  <a:pt x="178181" y="307085"/>
                </a:lnTo>
                <a:lnTo>
                  <a:pt x="175894" y="306069"/>
                </a:lnTo>
                <a:lnTo>
                  <a:pt x="155320" y="297687"/>
                </a:lnTo>
                <a:lnTo>
                  <a:pt x="137922" y="283717"/>
                </a:lnTo>
                <a:lnTo>
                  <a:pt x="136144" y="280415"/>
                </a:lnTo>
                <a:lnTo>
                  <a:pt x="134874" y="276224"/>
                </a:lnTo>
                <a:lnTo>
                  <a:pt x="133985" y="271398"/>
                </a:lnTo>
                <a:lnTo>
                  <a:pt x="133095" y="266572"/>
                </a:lnTo>
                <a:lnTo>
                  <a:pt x="132333" y="260349"/>
                </a:lnTo>
                <a:lnTo>
                  <a:pt x="131825" y="252983"/>
                </a:lnTo>
                <a:lnTo>
                  <a:pt x="117856" y="117601"/>
                </a:lnTo>
                <a:lnTo>
                  <a:pt x="115585" y="78501"/>
                </a:lnTo>
                <a:lnTo>
                  <a:pt x="115524" y="72014"/>
                </a:lnTo>
                <a:lnTo>
                  <a:pt x="115569" y="65658"/>
                </a:lnTo>
                <a:lnTo>
                  <a:pt x="115188" y="65531"/>
                </a:lnTo>
                <a:lnTo>
                  <a:pt x="100393" y="105838"/>
                </a:lnTo>
                <a:lnTo>
                  <a:pt x="44195" y="244220"/>
                </a:lnTo>
                <a:lnTo>
                  <a:pt x="43687" y="245490"/>
                </a:lnTo>
                <a:lnTo>
                  <a:pt x="42925" y="246379"/>
                </a:lnTo>
                <a:lnTo>
                  <a:pt x="41910" y="247141"/>
                </a:lnTo>
                <a:lnTo>
                  <a:pt x="40767" y="247903"/>
                </a:lnTo>
                <a:lnTo>
                  <a:pt x="39243" y="248157"/>
                </a:lnTo>
                <a:lnTo>
                  <a:pt x="37337" y="248157"/>
                </a:lnTo>
                <a:lnTo>
                  <a:pt x="35432" y="248157"/>
                </a:lnTo>
                <a:lnTo>
                  <a:pt x="8509" y="238251"/>
                </a:lnTo>
                <a:lnTo>
                  <a:pt x="5842" y="236727"/>
                </a:lnTo>
                <a:lnTo>
                  <a:pt x="253" y="230250"/>
                </a:lnTo>
                <a:lnTo>
                  <a:pt x="0" y="228980"/>
                </a:lnTo>
                <a:lnTo>
                  <a:pt x="127" y="227710"/>
                </a:lnTo>
                <a:lnTo>
                  <a:pt x="634" y="226567"/>
                </a:lnTo>
                <a:lnTo>
                  <a:pt x="87630" y="12445"/>
                </a:lnTo>
                <a:lnTo>
                  <a:pt x="89916" y="6730"/>
                </a:lnTo>
                <a:lnTo>
                  <a:pt x="93344" y="3047"/>
                </a:lnTo>
                <a:lnTo>
                  <a:pt x="97917" y="1523"/>
                </a:lnTo>
                <a:lnTo>
                  <a:pt x="102488" y="0"/>
                </a:lnTo>
                <a:lnTo>
                  <a:pt x="107187" y="253"/>
                </a:lnTo>
                <a:lnTo>
                  <a:pt x="112141" y="2285"/>
                </a:lnTo>
                <a:lnTo>
                  <a:pt x="138049" y="12826"/>
                </a:lnTo>
                <a:lnTo>
                  <a:pt x="142748" y="14731"/>
                </a:lnTo>
                <a:lnTo>
                  <a:pt x="146557" y="16636"/>
                </a:lnTo>
                <a:lnTo>
                  <a:pt x="149351" y="18795"/>
                </a:lnTo>
                <a:lnTo>
                  <a:pt x="152273" y="20827"/>
                </a:lnTo>
                <a:lnTo>
                  <a:pt x="162179" y="51561"/>
                </a:lnTo>
                <a:lnTo>
                  <a:pt x="173228" y="157479"/>
                </a:lnTo>
                <a:lnTo>
                  <a:pt x="173736" y="163829"/>
                </a:lnTo>
                <a:lnTo>
                  <a:pt x="174370" y="170179"/>
                </a:lnTo>
                <a:lnTo>
                  <a:pt x="174879" y="176275"/>
                </a:lnTo>
                <a:lnTo>
                  <a:pt x="175513" y="182498"/>
                </a:lnTo>
                <a:lnTo>
                  <a:pt x="175894" y="188594"/>
                </a:lnTo>
                <a:lnTo>
                  <a:pt x="176403" y="194690"/>
                </a:lnTo>
                <a:lnTo>
                  <a:pt x="176783" y="200786"/>
                </a:lnTo>
                <a:lnTo>
                  <a:pt x="177037" y="206755"/>
                </a:lnTo>
                <a:lnTo>
                  <a:pt x="177419" y="212597"/>
                </a:lnTo>
                <a:lnTo>
                  <a:pt x="177800" y="218439"/>
                </a:lnTo>
                <a:lnTo>
                  <a:pt x="178054" y="224281"/>
                </a:lnTo>
                <a:lnTo>
                  <a:pt x="178307" y="230123"/>
                </a:lnTo>
                <a:lnTo>
                  <a:pt x="178435" y="230123"/>
                </a:lnTo>
                <a:lnTo>
                  <a:pt x="193897" y="189214"/>
                </a:lnTo>
                <a:lnTo>
                  <a:pt x="244475" y="64388"/>
                </a:lnTo>
                <a:lnTo>
                  <a:pt x="247014" y="61594"/>
                </a:lnTo>
                <a:lnTo>
                  <a:pt x="248031" y="60832"/>
                </a:lnTo>
                <a:lnTo>
                  <a:pt x="249681" y="60451"/>
                </a:lnTo>
                <a:lnTo>
                  <a:pt x="251713" y="60451"/>
                </a:lnTo>
                <a:lnTo>
                  <a:pt x="253745" y="60451"/>
                </a:lnTo>
                <a:lnTo>
                  <a:pt x="256158" y="60832"/>
                </a:lnTo>
                <a:lnTo>
                  <a:pt x="259080" y="61721"/>
                </a:lnTo>
                <a:lnTo>
                  <a:pt x="262128" y="62483"/>
                </a:lnTo>
                <a:lnTo>
                  <a:pt x="265811" y="63880"/>
                </a:lnTo>
                <a:lnTo>
                  <a:pt x="270129" y="65658"/>
                </a:lnTo>
                <a:close/>
              </a:path>
            </a:pathLst>
          </a:custGeom>
          <a:ln w="9144">
            <a:solidFill>
              <a:srgbClr val="5C4379"/>
            </a:solidFill>
          </a:ln>
        </p:spPr>
        <p:txBody>
          <a:bodyPr wrap="square" lIns="0" tIns="0" rIns="0" bIns="0" rtlCol="0"/>
          <a:lstStyle/>
          <a:p>
            <a:endParaRPr/>
          </a:p>
        </p:txBody>
      </p:sp>
      <p:sp>
        <p:nvSpPr>
          <p:cNvPr id="29" name="object 29"/>
          <p:cNvSpPr/>
          <p:nvPr/>
        </p:nvSpPr>
        <p:spPr>
          <a:xfrm>
            <a:off x="2135415" y="4409440"/>
            <a:ext cx="1853019" cy="925923"/>
          </a:xfrm>
          <a:prstGeom prst="rect">
            <a:avLst/>
          </a:prstGeom>
          <a:blipFill>
            <a:blip r:embed="rId15" cstate="print"/>
            <a:stretch>
              <a:fillRect/>
            </a:stretch>
          </a:blipFill>
        </p:spPr>
        <p:txBody>
          <a:bodyPr wrap="square" lIns="0" tIns="0" rIns="0" bIns="0" rtlCol="0"/>
          <a:lstStyle/>
          <a:p>
            <a:endParaRPr/>
          </a:p>
        </p:txBody>
      </p:sp>
      <p:sp>
        <p:nvSpPr>
          <p:cNvPr id="30" name="object 30"/>
          <p:cNvSpPr/>
          <p:nvPr/>
        </p:nvSpPr>
        <p:spPr>
          <a:xfrm>
            <a:off x="1889632" y="4266565"/>
            <a:ext cx="212090" cy="281940"/>
          </a:xfrm>
          <a:custGeom>
            <a:avLst/>
            <a:gdLst/>
            <a:ahLst/>
            <a:cxnLst/>
            <a:rect l="l" t="t" r="r" b="b"/>
            <a:pathLst>
              <a:path w="212089" h="281939">
                <a:moveTo>
                  <a:pt x="50165" y="7493"/>
                </a:moveTo>
                <a:lnTo>
                  <a:pt x="70993" y="18034"/>
                </a:lnTo>
                <a:lnTo>
                  <a:pt x="72643" y="19431"/>
                </a:lnTo>
                <a:lnTo>
                  <a:pt x="77850" y="97028"/>
                </a:lnTo>
                <a:lnTo>
                  <a:pt x="78231" y="103759"/>
                </a:lnTo>
                <a:lnTo>
                  <a:pt x="78359" y="110743"/>
                </a:lnTo>
                <a:lnTo>
                  <a:pt x="78231" y="117983"/>
                </a:lnTo>
                <a:lnTo>
                  <a:pt x="78231" y="125349"/>
                </a:lnTo>
                <a:lnTo>
                  <a:pt x="78105" y="132842"/>
                </a:lnTo>
                <a:lnTo>
                  <a:pt x="77978" y="140843"/>
                </a:lnTo>
                <a:lnTo>
                  <a:pt x="78359" y="140970"/>
                </a:lnTo>
                <a:lnTo>
                  <a:pt x="83312" y="135255"/>
                </a:lnTo>
                <a:lnTo>
                  <a:pt x="88392" y="129793"/>
                </a:lnTo>
                <a:lnTo>
                  <a:pt x="93344" y="124587"/>
                </a:lnTo>
                <a:lnTo>
                  <a:pt x="98298" y="119253"/>
                </a:lnTo>
                <a:lnTo>
                  <a:pt x="103124" y="114300"/>
                </a:lnTo>
                <a:lnTo>
                  <a:pt x="107823" y="109601"/>
                </a:lnTo>
                <a:lnTo>
                  <a:pt x="157480" y="62103"/>
                </a:lnTo>
                <a:lnTo>
                  <a:pt x="159004" y="60325"/>
                </a:lnTo>
                <a:lnTo>
                  <a:pt x="160400" y="59055"/>
                </a:lnTo>
                <a:lnTo>
                  <a:pt x="161798" y="58293"/>
                </a:lnTo>
                <a:lnTo>
                  <a:pt x="163194" y="57531"/>
                </a:lnTo>
                <a:lnTo>
                  <a:pt x="164973" y="57150"/>
                </a:lnTo>
                <a:lnTo>
                  <a:pt x="167005" y="57150"/>
                </a:lnTo>
                <a:lnTo>
                  <a:pt x="169164" y="57150"/>
                </a:lnTo>
                <a:lnTo>
                  <a:pt x="171958" y="57658"/>
                </a:lnTo>
                <a:lnTo>
                  <a:pt x="175133" y="58801"/>
                </a:lnTo>
                <a:lnTo>
                  <a:pt x="178435" y="59817"/>
                </a:lnTo>
                <a:lnTo>
                  <a:pt x="204089" y="70612"/>
                </a:lnTo>
                <a:lnTo>
                  <a:pt x="207899" y="72517"/>
                </a:lnTo>
                <a:lnTo>
                  <a:pt x="210185" y="74422"/>
                </a:lnTo>
                <a:lnTo>
                  <a:pt x="211074" y="76200"/>
                </a:lnTo>
                <a:lnTo>
                  <a:pt x="211962" y="78105"/>
                </a:lnTo>
                <a:lnTo>
                  <a:pt x="211581" y="80137"/>
                </a:lnTo>
                <a:lnTo>
                  <a:pt x="209804" y="82423"/>
                </a:lnTo>
                <a:lnTo>
                  <a:pt x="208025" y="84709"/>
                </a:lnTo>
                <a:lnTo>
                  <a:pt x="205105" y="87630"/>
                </a:lnTo>
                <a:lnTo>
                  <a:pt x="201041" y="91186"/>
                </a:lnTo>
                <a:lnTo>
                  <a:pt x="83185" y="194437"/>
                </a:lnTo>
                <a:lnTo>
                  <a:pt x="49149" y="278130"/>
                </a:lnTo>
                <a:lnTo>
                  <a:pt x="48641" y="279400"/>
                </a:lnTo>
                <a:lnTo>
                  <a:pt x="47752" y="280289"/>
                </a:lnTo>
                <a:lnTo>
                  <a:pt x="46609" y="281051"/>
                </a:lnTo>
                <a:lnTo>
                  <a:pt x="45339" y="281686"/>
                </a:lnTo>
                <a:lnTo>
                  <a:pt x="43687" y="281940"/>
                </a:lnTo>
                <a:lnTo>
                  <a:pt x="41656" y="281813"/>
                </a:lnTo>
                <a:lnTo>
                  <a:pt x="39624" y="281686"/>
                </a:lnTo>
                <a:lnTo>
                  <a:pt x="36830" y="281178"/>
                </a:lnTo>
                <a:lnTo>
                  <a:pt x="33655" y="280162"/>
                </a:lnTo>
                <a:lnTo>
                  <a:pt x="30353" y="279273"/>
                </a:lnTo>
                <a:lnTo>
                  <a:pt x="26416" y="277876"/>
                </a:lnTo>
                <a:lnTo>
                  <a:pt x="21717" y="275971"/>
                </a:lnTo>
                <a:lnTo>
                  <a:pt x="16891" y="274066"/>
                </a:lnTo>
                <a:lnTo>
                  <a:pt x="13081" y="272288"/>
                </a:lnTo>
                <a:lnTo>
                  <a:pt x="10160" y="270637"/>
                </a:lnTo>
                <a:lnTo>
                  <a:pt x="7239" y="269113"/>
                </a:lnTo>
                <a:lnTo>
                  <a:pt x="4953" y="267589"/>
                </a:lnTo>
                <a:lnTo>
                  <a:pt x="3302" y="266192"/>
                </a:lnTo>
                <a:lnTo>
                  <a:pt x="1650" y="264795"/>
                </a:lnTo>
                <a:lnTo>
                  <a:pt x="635" y="263398"/>
                </a:lnTo>
                <a:lnTo>
                  <a:pt x="254" y="262128"/>
                </a:lnTo>
                <a:lnTo>
                  <a:pt x="0" y="260858"/>
                </a:lnTo>
                <a:lnTo>
                  <a:pt x="0" y="259587"/>
                </a:lnTo>
                <a:lnTo>
                  <a:pt x="508" y="258445"/>
                </a:lnTo>
                <a:lnTo>
                  <a:pt x="34543" y="174625"/>
                </a:lnTo>
                <a:lnTo>
                  <a:pt x="22098" y="18415"/>
                </a:lnTo>
                <a:lnTo>
                  <a:pt x="21717" y="12954"/>
                </a:lnTo>
                <a:lnTo>
                  <a:pt x="21590" y="8762"/>
                </a:lnTo>
                <a:lnTo>
                  <a:pt x="21971" y="5968"/>
                </a:lnTo>
                <a:lnTo>
                  <a:pt x="22352" y="3175"/>
                </a:lnTo>
                <a:lnTo>
                  <a:pt x="23494" y="1524"/>
                </a:lnTo>
                <a:lnTo>
                  <a:pt x="25400" y="762"/>
                </a:lnTo>
                <a:lnTo>
                  <a:pt x="27305" y="0"/>
                </a:lnTo>
                <a:lnTo>
                  <a:pt x="30225" y="254"/>
                </a:lnTo>
                <a:lnTo>
                  <a:pt x="34162" y="1524"/>
                </a:lnTo>
                <a:lnTo>
                  <a:pt x="38100" y="2793"/>
                </a:lnTo>
                <a:lnTo>
                  <a:pt x="43434" y="4826"/>
                </a:lnTo>
                <a:lnTo>
                  <a:pt x="50165" y="7493"/>
                </a:lnTo>
                <a:close/>
              </a:path>
            </a:pathLst>
          </a:custGeom>
          <a:ln w="9144">
            <a:solidFill>
              <a:srgbClr val="5C4379"/>
            </a:solidFill>
          </a:ln>
        </p:spPr>
        <p:txBody>
          <a:bodyPr wrap="square" lIns="0" tIns="0" rIns="0" bIns="0" rtlCol="0"/>
          <a:lstStyle/>
          <a:p>
            <a:endParaRPr/>
          </a:p>
        </p:txBody>
      </p:sp>
      <p:sp>
        <p:nvSpPr>
          <p:cNvPr id="31" name="object 31"/>
          <p:cNvSpPr/>
          <p:nvPr/>
        </p:nvSpPr>
        <p:spPr>
          <a:xfrm>
            <a:off x="1342897" y="4105655"/>
            <a:ext cx="234950" cy="291465"/>
          </a:xfrm>
          <a:custGeom>
            <a:avLst/>
            <a:gdLst/>
            <a:ahLst/>
            <a:cxnLst/>
            <a:rect l="l" t="t" r="r" b="b"/>
            <a:pathLst>
              <a:path w="234950" h="291464">
                <a:moveTo>
                  <a:pt x="203327" y="8382"/>
                </a:moveTo>
                <a:lnTo>
                  <a:pt x="210565" y="11430"/>
                </a:lnTo>
                <a:lnTo>
                  <a:pt x="216281" y="13843"/>
                </a:lnTo>
                <a:lnTo>
                  <a:pt x="220472" y="15748"/>
                </a:lnTo>
                <a:lnTo>
                  <a:pt x="224663" y="17653"/>
                </a:lnTo>
                <a:lnTo>
                  <a:pt x="233934" y="26289"/>
                </a:lnTo>
                <a:lnTo>
                  <a:pt x="234442" y="28067"/>
                </a:lnTo>
                <a:lnTo>
                  <a:pt x="234569" y="30226"/>
                </a:lnTo>
                <a:lnTo>
                  <a:pt x="234315" y="32893"/>
                </a:lnTo>
                <a:lnTo>
                  <a:pt x="222123" y="273939"/>
                </a:lnTo>
                <a:lnTo>
                  <a:pt x="221869" y="278892"/>
                </a:lnTo>
                <a:lnTo>
                  <a:pt x="221361" y="282829"/>
                </a:lnTo>
                <a:lnTo>
                  <a:pt x="220599" y="285496"/>
                </a:lnTo>
                <a:lnTo>
                  <a:pt x="219964" y="288290"/>
                </a:lnTo>
                <a:lnTo>
                  <a:pt x="218694" y="289941"/>
                </a:lnTo>
                <a:lnTo>
                  <a:pt x="216789" y="290703"/>
                </a:lnTo>
                <a:lnTo>
                  <a:pt x="214884" y="291465"/>
                </a:lnTo>
                <a:lnTo>
                  <a:pt x="179832" y="278638"/>
                </a:lnTo>
                <a:lnTo>
                  <a:pt x="176403" y="277114"/>
                </a:lnTo>
                <a:lnTo>
                  <a:pt x="168910" y="269113"/>
                </a:lnTo>
                <a:lnTo>
                  <a:pt x="168910" y="267589"/>
                </a:lnTo>
                <a:lnTo>
                  <a:pt x="169037" y="265811"/>
                </a:lnTo>
                <a:lnTo>
                  <a:pt x="172465" y="211455"/>
                </a:lnTo>
                <a:lnTo>
                  <a:pt x="83058" y="175133"/>
                </a:lnTo>
                <a:lnTo>
                  <a:pt x="49021" y="215519"/>
                </a:lnTo>
                <a:lnTo>
                  <a:pt x="47752" y="217043"/>
                </a:lnTo>
                <a:lnTo>
                  <a:pt x="46609" y="218186"/>
                </a:lnTo>
                <a:lnTo>
                  <a:pt x="45339" y="219075"/>
                </a:lnTo>
                <a:lnTo>
                  <a:pt x="44068" y="219964"/>
                </a:lnTo>
                <a:lnTo>
                  <a:pt x="42418" y="220345"/>
                </a:lnTo>
                <a:lnTo>
                  <a:pt x="40259" y="220218"/>
                </a:lnTo>
                <a:lnTo>
                  <a:pt x="38227" y="220218"/>
                </a:lnTo>
                <a:lnTo>
                  <a:pt x="19304" y="213741"/>
                </a:lnTo>
                <a:lnTo>
                  <a:pt x="13589" y="211455"/>
                </a:lnTo>
                <a:lnTo>
                  <a:pt x="9271" y="209423"/>
                </a:lnTo>
                <a:lnTo>
                  <a:pt x="6223" y="207772"/>
                </a:lnTo>
                <a:lnTo>
                  <a:pt x="3175" y="206121"/>
                </a:lnTo>
                <a:lnTo>
                  <a:pt x="1396" y="204343"/>
                </a:lnTo>
                <a:lnTo>
                  <a:pt x="635" y="202438"/>
                </a:lnTo>
                <a:lnTo>
                  <a:pt x="0" y="200533"/>
                </a:lnTo>
                <a:lnTo>
                  <a:pt x="381" y="198374"/>
                </a:lnTo>
                <a:lnTo>
                  <a:pt x="168148" y="5334"/>
                </a:lnTo>
                <a:lnTo>
                  <a:pt x="169672" y="3556"/>
                </a:lnTo>
                <a:lnTo>
                  <a:pt x="171196" y="2159"/>
                </a:lnTo>
                <a:lnTo>
                  <a:pt x="172720" y="1270"/>
                </a:lnTo>
                <a:lnTo>
                  <a:pt x="174244" y="381"/>
                </a:lnTo>
                <a:lnTo>
                  <a:pt x="176149" y="0"/>
                </a:lnTo>
                <a:lnTo>
                  <a:pt x="178562" y="254"/>
                </a:lnTo>
                <a:lnTo>
                  <a:pt x="181102" y="381"/>
                </a:lnTo>
                <a:lnTo>
                  <a:pt x="184150" y="1270"/>
                </a:lnTo>
                <a:lnTo>
                  <a:pt x="188087" y="2540"/>
                </a:lnTo>
                <a:lnTo>
                  <a:pt x="191897" y="3937"/>
                </a:lnTo>
                <a:lnTo>
                  <a:pt x="196977" y="5842"/>
                </a:lnTo>
                <a:lnTo>
                  <a:pt x="203327" y="8382"/>
                </a:lnTo>
                <a:close/>
              </a:path>
            </a:pathLst>
          </a:custGeom>
          <a:ln w="9143">
            <a:solidFill>
              <a:srgbClr val="5C4379"/>
            </a:solidFill>
          </a:ln>
        </p:spPr>
        <p:txBody>
          <a:bodyPr wrap="square" lIns="0" tIns="0" rIns="0" bIns="0" rtlCol="0"/>
          <a:lstStyle/>
          <a:p>
            <a:endParaRPr/>
          </a:p>
        </p:txBody>
      </p:sp>
      <p:sp>
        <p:nvSpPr>
          <p:cNvPr id="32" name="object 32"/>
          <p:cNvSpPr/>
          <p:nvPr/>
        </p:nvSpPr>
        <p:spPr>
          <a:xfrm>
            <a:off x="8019288" y="473963"/>
            <a:ext cx="597407" cy="704088"/>
          </a:xfrm>
          <a:prstGeom prst="rect">
            <a:avLst/>
          </a:prstGeom>
          <a:blipFill>
            <a:blip r:embed="rId16" cstate="print"/>
            <a:stretch>
              <a:fillRect/>
            </a:stretch>
          </a:blipFill>
        </p:spPr>
        <p:txBody>
          <a:bodyPr wrap="square" lIns="0" tIns="0" rIns="0" bIns="0" rtlCol="0"/>
          <a:lstStyle/>
          <a:p>
            <a:endParaRPr/>
          </a:p>
        </p:txBody>
      </p:sp>
      <p:sp>
        <p:nvSpPr>
          <p:cNvPr id="33" name="object 33"/>
          <p:cNvSpPr/>
          <p:nvPr/>
        </p:nvSpPr>
        <p:spPr>
          <a:xfrm>
            <a:off x="8150352" y="362711"/>
            <a:ext cx="687831" cy="566420"/>
          </a:xfrm>
          <a:prstGeom prst="rect">
            <a:avLst/>
          </a:prstGeom>
          <a:blipFill>
            <a:blip r:embed="rId17" cstate="print"/>
            <a:stretch>
              <a:fillRect/>
            </a:stretch>
          </a:blipFill>
        </p:spPr>
        <p:txBody>
          <a:bodyPr wrap="square" lIns="0" tIns="0" rIns="0" bIns="0" rtlCol="0"/>
          <a:lstStyle/>
          <a:p>
            <a:endParaRPr/>
          </a:p>
        </p:txBody>
      </p:sp>
      <p:sp>
        <p:nvSpPr>
          <p:cNvPr id="34" name="object 34"/>
          <p:cNvSpPr/>
          <p:nvPr/>
        </p:nvSpPr>
        <p:spPr>
          <a:xfrm>
            <a:off x="8273288" y="415544"/>
            <a:ext cx="102870" cy="104139"/>
          </a:xfrm>
          <a:custGeom>
            <a:avLst/>
            <a:gdLst/>
            <a:ahLst/>
            <a:cxnLst/>
            <a:rect l="l" t="t" r="r" b="b"/>
            <a:pathLst>
              <a:path w="102870" h="104140">
                <a:moveTo>
                  <a:pt x="102488" y="0"/>
                </a:moveTo>
                <a:lnTo>
                  <a:pt x="0" y="52577"/>
                </a:lnTo>
                <a:lnTo>
                  <a:pt x="52196" y="103631"/>
                </a:lnTo>
                <a:lnTo>
                  <a:pt x="102615" y="126"/>
                </a:lnTo>
                <a:close/>
              </a:path>
            </a:pathLst>
          </a:custGeom>
          <a:ln w="9143">
            <a:solidFill>
              <a:srgbClr val="5C4379"/>
            </a:solidFill>
          </a:ln>
        </p:spPr>
        <p:txBody>
          <a:bodyPr wrap="square" lIns="0" tIns="0" rIns="0" bIns="0" rtlCol="0"/>
          <a:lstStyle/>
          <a:p>
            <a:endParaRPr/>
          </a:p>
        </p:txBody>
      </p:sp>
      <p:sp>
        <p:nvSpPr>
          <p:cNvPr id="35" name="object 35"/>
          <p:cNvSpPr/>
          <p:nvPr/>
        </p:nvSpPr>
        <p:spPr>
          <a:xfrm>
            <a:off x="8343772" y="495300"/>
            <a:ext cx="325120" cy="318770"/>
          </a:xfrm>
          <a:custGeom>
            <a:avLst/>
            <a:gdLst/>
            <a:ahLst/>
            <a:cxnLst/>
            <a:rect l="l" t="t" r="r" b="b"/>
            <a:pathLst>
              <a:path w="325120" h="318769">
                <a:moveTo>
                  <a:pt x="312547" y="124840"/>
                </a:moveTo>
                <a:lnTo>
                  <a:pt x="324103" y="139319"/>
                </a:lnTo>
                <a:lnTo>
                  <a:pt x="324738" y="140970"/>
                </a:lnTo>
                <a:lnTo>
                  <a:pt x="324866" y="142494"/>
                </a:lnTo>
                <a:lnTo>
                  <a:pt x="324611" y="143637"/>
                </a:lnTo>
                <a:lnTo>
                  <a:pt x="324357" y="144907"/>
                </a:lnTo>
                <a:lnTo>
                  <a:pt x="323850" y="146050"/>
                </a:lnTo>
                <a:lnTo>
                  <a:pt x="322833" y="146938"/>
                </a:lnTo>
                <a:lnTo>
                  <a:pt x="161290" y="312165"/>
                </a:lnTo>
                <a:lnTo>
                  <a:pt x="149605" y="318262"/>
                </a:lnTo>
                <a:lnTo>
                  <a:pt x="147193" y="318135"/>
                </a:lnTo>
                <a:lnTo>
                  <a:pt x="144779" y="318008"/>
                </a:lnTo>
                <a:lnTo>
                  <a:pt x="142494" y="317373"/>
                </a:lnTo>
                <a:lnTo>
                  <a:pt x="140207" y="316102"/>
                </a:lnTo>
                <a:lnTo>
                  <a:pt x="137922" y="314960"/>
                </a:lnTo>
                <a:lnTo>
                  <a:pt x="135890" y="313436"/>
                </a:lnTo>
                <a:lnTo>
                  <a:pt x="134111" y="311658"/>
                </a:lnTo>
                <a:lnTo>
                  <a:pt x="118236" y="296163"/>
                </a:lnTo>
                <a:lnTo>
                  <a:pt x="114934" y="292862"/>
                </a:lnTo>
                <a:lnTo>
                  <a:pt x="112395" y="289813"/>
                </a:lnTo>
                <a:lnTo>
                  <a:pt x="110617" y="286765"/>
                </a:lnTo>
                <a:lnTo>
                  <a:pt x="108838" y="283717"/>
                </a:lnTo>
                <a:lnTo>
                  <a:pt x="107823" y="280288"/>
                </a:lnTo>
                <a:lnTo>
                  <a:pt x="107442" y="276605"/>
                </a:lnTo>
                <a:lnTo>
                  <a:pt x="107187" y="272796"/>
                </a:lnTo>
                <a:lnTo>
                  <a:pt x="107569" y="268604"/>
                </a:lnTo>
                <a:lnTo>
                  <a:pt x="108584" y="263778"/>
                </a:lnTo>
                <a:lnTo>
                  <a:pt x="109600" y="258952"/>
                </a:lnTo>
                <a:lnTo>
                  <a:pt x="111251" y="252984"/>
                </a:lnTo>
                <a:lnTo>
                  <a:pt x="113537" y="245872"/>
                </a:lnTo>
                <a:lnTo>
                  <a:pt x="151765" y="115188"/>
                </a:lnTo>
                <a:lnTo>
                  <a:pt x="164560" y="78216"/>
                </a:lnTo>
                <a:lnTo>
                  <a:pt x="169418" y="66294"/>
                </a:lnTo>
                <a:lnTo>
                  <a:pt x="169163" y="66039"/>
                </a:lnTo>
                <a:lnTo>
                  <a:pt x="140176" y="97758"/>
                </a:lnTo>
                <a:lnTo>
                  <a:pt x="35686" y="204597"/>
                </a:lnTo>
                <a:lnTo>
                  <a:pt x="34798" y="205612"/>
                </a:lnTo>
                <a:lnTo>
                  <a:pt x="33781" y="206121"/>
                </a:lnTo>
                <a:lnTo>
                  <a:pt x="32511" y="206375"/>
                </a:lnTo>
                <a:lnTo>
                  <a:pt x="31242" y="206628"/>
                </a:lnTo>
                <a:lnTo>
                  <a:pt x="29718" y="206375"/>
                </a:lnTo>
                <a:lnTo>
                  <a:pt x="27940" y="205612"/>
                </a:lnTo>
                <a:lnTo>
                  <a:pt x="26161" y="204977"/>
                </a:lnTo>
                <a:lnTo>
                  <a:pt x="24002" y="203708"/>
                </a:lnTo>
                <a:lnTo>
                  <a:pt x="21590" y="201802"/>
                </a:lnTo>
                <a:lnTo>
                  <a:pt x="19050" y="200025"/>
                </a:lnTo>
                <a:lnTo>
                  <a:pt x="4952" y="185547"/>
                </a:lnTo>
                <a:lnTo>
                  <a:pt x="3048" y="183134"/>
                </a:lnTo>
                <a:lnTo>
                  <a:pt x="1650" y="181101"/>
                </a:lnTo>
                <a:lnTo>
                  <a:pt x="1016" y="179324"/>
                </a:lnTo>
                <a:lnTo>
                  <a:pt x="253" y="177673"/>
                </a:lnTo>
                <a:lnTo>
                  <a:pt x="0" y="176149"/>
                </a:lnTo>
                <a:lnTo>
                  <a:pt x="253" y="174878"/>
                </a:lnTo>
                <a:lnTo>
                  <a:pt x="507" y="173736"/>
                </a:lnTo>
                <a:lnTo>
                  <a:pt x="1143" y="172592"/>
                </a:lnTo>
                <a:lnTo>
                  <a:pt x="2031" y="171703"/>
                </a:lnTo>
                <a:lnTo>
                  <a:pt x="163702" y="6476"/>
                </a:lnTo>
                <a:lnTo>
                  <a:pt x="168021" y="2032"/>
                </a:lnTo>
                <a:lnTo>
                  <a:pt x="172593" y="0"/>
                </a:lnTo>
                <a:lnTo>
                  <a:pt x="177419" y="253"/>
                </a:lnTo>
                <a:lnTo>
                  <a:pt x="210311" y="25908"/>
                </a:lnTo>
                <a:lnTo>
                  <a:pt x="218440" y="35813"/>
                </a:lnTo>
                <a:lnTo>
                  <a:pt x="220345" y="38735"/>
                </a:lnTo>
                <a:lnTo>
                  <a:pt x="221487" y="41910"/>
                </a:lnTo>
                <a:lnTo>
                  <a:pt x="222123" y="45212"/>
                </a:lnTo>
                <a:lnTo>
                  <a:pt x="222630" y="48640"/>
                </a:lnTo>
                <a:lnTo>
                  <a:pt x="222503" y="52324"/>
                </a:lnTo>
                <a:lnTo>
                  <a:pt x="221742" y="56514"/>
                </a:lnTo>
                <a:lnTo>
                  <a:pt x="220979" y="60705"/>
                </a:lnTo>
                <a:lnTo>
                  <a:pt x="219709" y="65532"/>
                </a:lnTo>
                <a:lnTo>
                  <a:pt x="217931" y="70992"/>
                </a:lnTo>
                <a:lnTo>
                  <a:pt x="187959" y="173100"/>
                </a:lnTo>
                <a:lnTo>
                  <a:pt x="186054" y="179197"/>
                </a:lnTo>
                <a:lnTo>
                  <a:pt x="184276" y="185292"/>
                </a:lnTo>
                <a:lnTo>
                  <a:pt x="182372" y="191135"/>
                </a:lnTo>
                <a:lnTo>
                  <a:pt x="180594" y="197103"/>
                </a:lnTo>
                <a:lnTo>
                  <a:pt x="178688" y="202946"/>
                </a:lnTo>
                <a:lnTo>
                  <a:pt x="176783" y="208787"/>
                </a:lnTo>
                <a:lnTo>
                  <a:pt x="174878" y="214502"/>
                </a:lnTo>
                <a:lnTo>
                  <a:pt x="172847" y="220217"/>
                </a:lnTo>
                <a:lnTo>
                  <a:pt x="170942" y="225805"/>
                </a:lnTo>
                <a:lnTo>
                  <a:pt x="169036" y="231266"/>
                </a:lnTo>
                <a:lnTo>
                  <a:pt x="167131" y="236727"/>
                </a:lnTo>
                <a:lnTo>
                  <a:pt x="165100" y="242188"/>
                </a:lnTo>
                <a:lnTo>
                  <a:pt x="165226" y="242442"/>
                </a:lnTo>
                <a:lnTo>
                  <a:pt x="169963" y="237178"/>
                </a:lnTo>
                <a:lnTo>
                  <a:pt x="174831" y="231854"/>
                </a:lnTo>
                <a:lnTo>
                  <a:pt x="204850" y="200278"/>
                </a:lnTo>
                <a:lnTo>
                  <a:pt x="289178" y="114046"/>
                </a:lnTo>
                <a:lnTo>
                  <a:pt x="290068" y="113029"/>
                </a:lnTo>
                <a:lnTo>
                  <a:pt x="291210" y="112522"/>
                </a:lnTo>
                <a:lnTo>
                  <a:pt x="292607" y="112267"/>
                </a:lnTo>
                <a:lnTo>
                  <a:pt x="293877" y="112140"/>
                </a:lnTo>
                <a:lnTo>
                  <a:pt x="295401" y="112395"/>
                </a:lnTo>
                <a:lnTo>
                  <a:pt x="297306" y="113029"/>
                </a:lnTo>
                <a:lnTo>
                  <a:pt x="299211" y="113791"/>
                </a:lnTo>
                <a:lnTo>
                  <a:pt x="301371" y="115062"/>
                </a:lnTo>
                <a:lnTo>
                  <a:pt x="303783" y="116966"/>
                </a:lnTo>
                <a:lnTo>
                  <a:pt x="306197" y="118872"/>
                </a:lnTo>
                <a:lnTo>
                  <a:pt x="309118" y="121538"/>
                </a:lnTo>
                <a:lnTo>
                  <a:pt x="312547" y="124840"/>
                </a:lnTo>
                <a:close/>
              </a:path>
            </a:pathLst>
          </a:custGeom>
          <a:ln w="9144">
            <a:solidFill>
              <a:srgbClr val="5C4379"/>
            </a:solidFill>
          </a:ln>
        </p:spPr>
        <p:txBody>
          <a:bodyPr wrap="square" lIns="0" tIns="0" rIns="0" bIns="0" rtlCol="0"/>
          <a:lstStyle/>
          <a:p>
            <a:endParaRPr/>
          </a:p>
        </p:txBody>
      </p:sp>
      <p:sp>
        <p:nvSpPr>
          <p:cNvPr id="36" name="object 36"/>
          <p:cNvSpPr/>
          <p:nvPr/>
        </p:nvSpPr>
        <p:spPr>
          <a:xfrm>
            <a:off x="8572372" y="661543"/>
            <a:ext cx="266065" cy="267970"/>
          </a:xfrm>
          <a:custGeom>
            <a:avLst/>
            <a:gdLst/>
            <a:ahLst/>
            <a:cxnLst/>
            <a:rect l="l" t="t" r="r" b="b"/>
            <a:pathLst>
              <a:path w="266065" h="267969">
                <a:moveTo>
                  <a:pt x="142875" y="15748"/>
                </a:moveTo>
                <a:lnTo>
                  <a:pt x="159638" y="37084"/>
                </a:lnTo>
                <a:lnTo>
                  <a:pt x="159511" y="38608"/>
                </a:lnTo>
                <a:lnTo>
                  <a:pt x="159384" y="40132"/>
                </a:lnTo>
                <a:lnTo>
                  <a:pt x="159003" y="41910"/>
                </a:lnTo>
                <a:lnTo>
                  <a:pt x="158369" y="43942"/>
                </a:lnTo>
                <a:lnTo>
                  <a:pt x="134620" y="109093"/>
                </a:lnTo>
                <a:lnTo>
                  <a:pt x="132333" y="115443"/>
                </a:lnTo>
                <a:lnTo>
                  <a:pt x="117982" y="149606"/>
                </a:lnTo>
                <a:lnTo>
                  <a:pt x="118363" y="149860"/>
                </a:lnTo>
                <a:lnTo>
                  <a:pt x="157479" y="132080"/>
                </a:lnTo>
                <a:lnTo>
                  <a:pt x="221487" y="106934"/>
                </a:lnTo>
                <a:lnTo>
                  <a:pt x="223520" y="105791"/>
                </a:lnTo>
                <a:lnTo>
                  <a:pt x="225298" y="105156"/>
                </a:lnTo>
                <a:lnTo>
                  <a:pt x="226822" y="105029"/>
                </a:lnTo>
                <a:lnTo>
                  <a:pt x="228473" y="104775"/>
                </a:lnTo>
                <a:lnTo>
                  <a:pt x="230250" y="105156"/>
                </a:lnTo>
                <a:lnTo>
                  <a:pt x="232155" y="105918"/>
                </a:lnTo>
                <a:lnTo>
                  <a:pt x="234187" y="106680"/>
                </a:lnTo>
                <a:lnTo>
                  <a:pt x="236474" y="108204"/>
                </a:lnTo>
                <a:lnTo>
                  <a:pt x="239141" y="110490"/>
                </a:lnTo>
                <a:lnTo>
                  <a:pt x="241807" y="112649"/>
                </a:lnTo>
                <a:lnTo>
                  <a:pt x="265810" y="142367"/>
                </a:lnTo>
                <a:lnTo>
                  <a:pt x="264668" y="144018"/>
                </a:lnTo>
                <a:lnTo>
                  <a:pt x="102616" y="201168"/>
                </a:lnTo>
                <a:lnTo>
                  <a:pt x="39370" y="265811"/>
                </a:lnTo>
                <a:lnTo>
                  <a:pt x="38480" y="266700"/>
                </a:lnTo>
                <a:lnTo>
                  <a:pt x="37337" y="267335"/>
                </a:lnTo>
                <a:lnTo>
                  <a:pt x="35941" y="267462"/>
                </a:lnTo>
                <a:lnTo>
                  <a:pt x="34544" y="267589"/>
                </a:lnTo>
                <a:lnTo>
                  <a:pt x="33020" y="267208"/>
                </a:lnTo>
                <a:lnTo>
                  <a:pt x="31115" y="266319"/>
                </a:lnTo>
                <a:lnTo>
                  <a:pt x="29209" y="265430"/>
                </a:lnTo>
                <a:lnTo>
                  <a:pt x="1524" y="237362"/>
                </a:lnTo>
                <a:lnTo>
                  <a:pt x="507" y="235458"/>
                </a:lnTo>
                <a:lnTo>
                  <a:pt x="0" y="233807"/>
                </a:lnTo>
                <a:lnTo>
                  <a:pt x="253" y="232537"/>
                </a:lnTo>
                <a:lnTo>
                  <a:pt x="380" y="231267"/>
                </a:lnTo>
                <a:lnTo>
                  <a:pt x="888" y="230124"/>
                </a:lnTo>
                <a:lnTo>
                  <a:pt x="1904" y="229108"/>
                </a:lnTo>
                <a:lnTo>
                  <a:pt x="65024" y="164465"/>
                </a:lnTo>
                <a:lnTo>
                  <a:pt x="112775" y="15240"/>
                </a:lnTo>
                <a:lnTo>
                  <a:pt x="114426" y="9906"/>
                </a:lnTo>
                <a:lnTo>
                  <a:pt x="115950" y="6096"/>
                </a:lnTo>
                <a:lnTo>
                  <a:pt x="117221" y="3683"/>
                </a:lnTo>
                <a:lnTo>
                  <a:pt x="118618" y="1143"/>
                </a:lnTo>
                <a:lnTo>
                  <a:pt x="120396" y="0"/>
                </a:lnTo>
                <a:lnTo>
                  <a:pt x="122427" y="0"/>
                </a:lnTo>
                <a:lnTo>
                  <a:pt x="137668" y="10668"/>
                </a:lnTo>
                <a:lnTo>
                  <a:pt x="142875" y="15748"/>
                </a:lnTo>
                <a:close/>
              </a:path>
            </a:pathLst>
          </a:custGeom>
          <a:ln w="9144">
            <a:solidFill>
              <a:srgbClr val="5C4379"/>
            </a:solidFill>
          </a:ln>
        </p:spPr>
        <p:txBody>
          <a:bodyPr wrap="square" lIns="0" tIns="0" rIns="0" bIns="0" rtlCol="0"/>
          <a:lstStyle/>
          <a:p>
            <a:endParaRPr/>
          </a:p>
        </p:txBody>
      </p:sp>
      <p:sp>
        <p:nvSpPr>
          <p:cNvPr id="37" name="object 37"/>
          <p:cNvSpPr/>
          <p:nvPr/>
        </p:nvSpPr>
        <p:spPr>
          <a:xfrm>
            <a:off x="8150352" y="361695"/>
            <a:ext cx="283210" cy="285115"/>
          </a:xfrm>
          <a:custGeom>
            <a:avLst/>
            <a:gdLst/>
            <a:ahLst/>
            <a:cxnLst/>
            <a:rect l="l" t="t" r="r" b="b"/>
            <a:pathLst>
              <a:path w="283209" h="285115">
                <a:moveTo>
                  <a:pt x="261112" y="18414"/>
                </a:moveTo>
                <a:lnTo>
                  <a:pt x="266700" y="23875"/>
                </a:lnTo>
                <a:lnTo>
                  <a:pt x="271145" y="28320"/>
                </a:lnTo>
                <a:lnTo>
                  <a:pt x="274320" y="31750"/>
                </a:lnTo>
                <a:lnTo>
                  <a:pt x="277495" y="35051"/>
                </a:lnTo>
                <a:lnTo>
                  <a:pt x="279653" y="37973"/>
                </a:lnTo>
                <a:lnTo>
                  <a:pt x="281050" y="40258"/>
                </a:lnTo>
                <a:lnTo>
                  <a:pt x="282321" y="42544"/>
                </a:lnTo>
                <a:lnTo>
                  <a:pt x="282955" y="44703"/>
                </a:lnTo>
                <a:lnTo>
                  <a:pt x="282701" y="46481"/>
                </a:lnTo>
                <a:lnTo>
                  <a:pt x="282448" y="48259"/>
                </a:lnTo>
                <a:lnTo>
                  <a:pt x="281813" y="50418"/>
                </a:lnTo>
                <a:lnTo>
                  <a:pt x="280670" y="52704"/>
                </a:lnTo>
                <a:lnTo>
                  <a:pt x="178053" y="271271"/>
                </a:lnTo>
                <a:lnTo>
                  <a:pt x="175895" y="275716"/>
                </a:lnTo>
                <a:lnTo>
                  <a:pt x="173863" y="279145"/>
                </a:lnTo>
                <a:lnTo>
                  <a:pt x="172212" y="281431"/>
                </a:lnTo>
                <a:lnTo>
                  <a:pt x="170561" y="283717"/>
                </a:lnTo>
                <a:lnTo>
                  <a:pt x="168782" y="284861"/>
                </a:lnTo>
                <a:lnTo>
                  <a:pt x="166750" y="284733"/>
                </a:lnTo>
                <a:lnTo>
                  <a:pt x="164719" y="284733"/>
                </a:lnTo>
                <a:lnTo>
                  <a:pt x="162305" y="283590"/>
                </a:lnTo>
                <a:lnTo>
                  <a:pt x="159384" y="281177"/>
                </a:lnTo>
                <a:lnTo>
                  <a:pt x="156464" y="278891"/>
                </a:lnTo>
                <a:lnTo>
                  <a:pt x="131699" y="252729"/>
                </a:lnTo>
                <a:lnTo>
                  <a:pt x="130682" y="250951"/>
                </a:lnTo>
                <a:lnTo>
                  <a:pt x="130301" y="249300"/>
                </a:lnTo>
                <a:lnTo>
                  <a:pt x="130428" y="248030"/>
                </a:lnTo>
                <a:lnTo>
                  <a:pt x="130682" y="246761"/>
                </a:lnTo>
                <a:lnTo>
                  <a:pt x="131064" y="245237"/>
                </a:lnTo>
                <a:lnTo>
                  <a:pt x="131952" y="243586"/>
                </a:lnTo>
                <a:lnTo>
                  <a:pt x="155701" y="194690"/>
                </a:lnTo>
                <a:lnTo>
                  <a:pt x="86741" y="127126"/>
                </a:lnTo>
                <a:lnTo>
                  <a:pt x="39877" y="151637"/>
                </a:lnTo>
                <a:lnTo>
                  <a:pt x="38226" y="152653"/>
                </a:lnTo>
                <a:lnTo>
                  <a:pt x="36575" y="153288"/>
                </a:lnTo>
                <a:lnTo>
                  <a:pt x="35178" y="153542"/>
                </a:lnTo>
                <a:lnTo>
                  <a:pt x="33654" y="153796"/>
                </a:lnTo>
                <a:lnTo>
                  <a:pt x="32003" y="153542"/>
                </a:lnTo>
                <a:lnTo>
                  <a:pt x="30099" y="152780"/>
                </a:lnTo>
                <a:lnTo>
                  <a:pt x="28194" y="151891"/>
                </a:lnTo>
                <a:lnTo>
                  <a:pt x="25907" y="150367"/>
                </a:lnTo>
                <a:lnTo>
                  <a:pt x="23241" y="148081"/>
                </a:lnTo>
                <a:lnTo>
                  <a:pt x="20574" y="145795"/>
                </a:lnTo>
                <a:lnTo>
                  <a:pt x="17145" y="142748"/>
                </a:lnTo>
                <a:lnTo>
                  <a:pt x="13080" y="138683"/>
                </a:lnTo>
                <a:lnTo>
                  <a:pt x="8763" y="134492"/>
                </a:lnTo>
                <a:lnTo>
                  <a:pt x="5461" y="130937"/>
                </a:lnTo>
                <a:lnTo>
                  <a:pt x="3301" y="128269"/>
                </a:lnTo>
                <a:lnTo>
                  <a:pt x="1016" y="125602"/>
                </a:lnTo>
                <a:lnTo>
                  <a:pt x="0" y="123316"/>
                </a:lnTo>
                <a:lnTo>
                  <a:pt x="126" y="121284"/>
                </a:lnTo>
                <a:lnTo>
                  <a:pt x="253" y="119252"/>
                </a:lnTo>
                <a:lnTo>
                  <a:pt x="1397" y="117348"/>
                </a:lnTo>
                <a:lnTo>
                  <a:pt x="3682" y="115696"/>
                </a:lnTo>
                <a:lnTo>
                  <a:pt x="5842" y="113918"/>
                </a:lnTo>
                <a:lnTo>
                  <a:pt x="229743" y="2158"/>
                </a:lnTo>
                <a:lnTo>
                  <a:pt x="237363" y="0"/>
                </a:lnTo>
                <a:lnTo>
                  <a:pt x="239268" y="380"/>
                </a:lnTo>
                <a:lnTo>
                  <a:pt x="241426" y="1524"/>
                </a:lnTo>
                <a:lnTo>
                  <a:pt x="243586" y="2539"/>
                </a:lnTo>
                <a:lnTo>
                  <a:pt x="246252" y="4444"/>
                </a:lnTo>
                <a:lnTo>
                  <a:pt x="249300" y="7238"/>
                </a:lnTo>
                <a:lnTo>
                  <a:pt x="252349" y="9905"/>
                </a:lnTo>
                <a:lnTo>
                  <a:pt x="256286" y="13715"/>
                </a:lnTo>
                <a:lnTo>
                  <a:pt x="261112" y="18414"/>
                </a:lnTo>
                <a:close/>
              </a:path>
            </a:pathLst>
          </a:custGeom>
          <a:ln w="9144">
            <a:solidFill>
              <a:srgbClr val="5C4379"/>
            </a:solidFill>
          </a:ln>
        </p:spPr>
        <p:txBody>
          <a:bodyPr wrap="square" lIns="0" tIns="0" rIns="0" bIns="0" rtlCol="0"/>
          <a:lstStyle/>
          <a:p>
            <a:endParaRPr/>
          </a:p>
        </p:txBody>
      </p:sp>
      <p:sp>
        <p:nvSpPr>
          <p:cNvPr id="38" name="object 38"/>
          <p:cNvSpPr/>
          <p:nvPr/>
        </p:nvSpPr>
        <p:spPr>
          <a:xfrm>
            <a:off x="7223759" y="431291"/>
            <a:ext cx="1517903" cy="1505712"/>
          </a:xfrm>
          <a:prstGeom prst="rect">
            <a:avLst/>
          </a:prstGeom>
          <a:blipFill>
            <a:blip r:embed="rId18" cstate="print"/>
            <a:stretch>
              <a:fillRect/>
            </a:stretch>
          </a:blipFill>
        </p:spPr>
        <p:txBody>
          <a:bodyPr wrap="square" lIns="0" tIns="0" rIns="0" bIns="0" rtlCol="0"/>
          <a:lstStyle/>
          <a:p>
            <a:endParaRPr/>
          </a:p>
        </p:txBody>
      </p:sp>
      <p:sp>
        <p:nvSpPr>
          <p:cNvPr id="39" name="object 39"/>
          <p:cNvSpPr/>
          <p:nvPr/>
        </p:nvSpPr>
        <p:spPr>
          <a:xfrm>
            <a:off x="7405623" y="261060"/>
            <a:ext cx="1515999" cy="1476557"/>
          </a:xfrm>
          <a:prstGeom prst="rect">
            <a:avLst/>
          </a:prstGeom>
          <a:blipFill>
            <a:blip r:embed="rId19" cstate="print"/>
            <a:stretch>
              <a:fillRect/>
            </a:stretch>
          </a:blipFill>
        </p:spPr>
        <p:txBody>
          <a:bodyPr wrap="square" lIns="0" tIns="0" rIns="0" bIns="0" rtlCol="0"/>
          <a:lstStyle/>
          <a:p>
            <a:endParaRPr/>
          </a:p>
        </p:txBody>
      </p:sp>
      <p:sp>
        <p:nvSpPr>
          <p:cNvPr id="40" name="object 40"/>
          <p:cNvSpPr/>
          <p:nvPr/>
        </p:nvSpPr>
        <p:spPr>
          <a:xfrm>
            <a:off x="7331964" y="5199888"/>
            <a:ext cx="742187" cy="277368"/>
          </a:xfrm>
          <a:prstGeom prst="rect">
            <a:avLst/>
          </a:prstGeom>
          <a:blipFill>
            <a:blip r:embed="rId20" cstate="print"/>
            <a:stretch>
              <a:fillRect/>
            </a:stretch>
          </a:blipFill>
        </p:spPr>
        <p:txBody>
          <a:bodyPr wrap="square" lIns="0" tIns="0" rIns="0" bIns="0" rtlCol="0"/>
          <a:lstStyle/>
          <a:p>
            <a:endParaRPr/>
          </a:p>
        </p:txBody>
      </p:sp>
      <p:sp>
        <p:nvSpPr>
          <p:cNvPr id="41" name="object 41"/>
          <p:cNvSpPr/>
          <p:nvPr/>
        </p:nvSpPr>
        <p:spPr>
          <a:xfrm>
            <a:off x="7343520" y="4949063"/>
            <a:ext cx="718184" cy="259461"/>
          </a:xfrm>
          <a:prstGeom prst="rect">
            <a:avLst/>
          </a:prstGeom>
          <a:blipFill>
            <a:blip r:embed="rId21" cstate="print"/>
            <a:stretch>
              <a:fillRect/>
            </a:stretch>
          </a:blipFill>
        </p:spPr>
        <p:txBody>
          <a:bodyPr wrap="square" lIns="0" tIns="0" rIns="0" bIns="0" rtlCol="0"/>
          <a:lstStyle/>
          <a:p>
            <a:endParaRPr/>
          </a:p>
        </p:txBody>
      </p:sp>
      <p:sp>
        <p:nvSpPr>
          <p:cNvPr id="42" name="object 42"/>
          <p:cNvSpPr/>
          <p:nvPr/>
        </p:nvSpPr>
        <p:spPr>
          <a:xfrm>
            <a:off x="7422895" y="4999354"/>
            <a:ext cx="73025" cy="109855"/>
          </a:xfrm>
          <a:custGeom>
            <a:avLst/>
            <a:gdLst/>
            <a:ahLst/>
            <a:cxnLst/>
            <a:rect l="l" t="t" r="r" b="b"/>
            <a:pathLst>
              <a:path w="73025" h="109854">
                <a:moveTo>
                  <a:pt x="36322" y="0"/>
                </a:moveTo>
                <a:lnTo>
                  <a:pt x="0" y="109347"/>
                </a:lnTo>
                <a:lnTo>
                  <a:pt x="72898" y="109347"/>
                </a:lnTo>
                <a:lnTo>
                  <a:pt x="36449" y="0"/>
                </a:lnTo>
                <a:close/>
              </a:path>
            </a:pathLst>
          </a:custGeom>
          <a:ln w="9144">
            <a:solidFill>
              <a:srgbClr val="5C4379"/>
            </a:solidFill>
          </a:ln>
        </p:spPr>
        <p:txBody>
          <a:bodyPr wrap="square" lIns="0" tIns="0" rIns="0" bIns="0" rtlCol="0"/>
          <a:lstStyle/>
          <a:p>
            <a:endParaRPr/>
          </a:p>
        </p:txBody>
      </p:sp>
      <p:sp>
        <p:nvSpPr>
          <p:cNvPr id="43" name="object 43"/>
          <p:cNvSpPr/>
          <p:nvPr/>
        </p:nvSpPr>
        <p:spPr>
          <a:xfrm>
            <a:off x="7613650" y="4949444"/>
            <a:ext cx="212090" cy="259079"/>
          </a:xfrm>
          <a:custGeom>
            <a:avLst/>
            <a:gdLst/>
            <a:ahLst/>
            <a:cxnLst/>
            <a:rect l="l" t="t" r="r" b="b"/>
            <a:pathLst>
              <a:path w="212090" h="259079">
                <a:moveTo>
                  <a:pt x="189229" y="0"/>
                </a:moveTo>
                <a:lnTo>
                  <a:pt x="193675" y="0"/>
                </a:lnTo>
                <a:lnTo>
                  <a:pt x="197484" y="253"/>
                </a:lnTo>
                <a:lnTo>
                  <a:pt x="200532" y="507"/>
                </a:lnTo>
                <a:lnTo>
                  <a:pt x="203580" y="888"/>
                </a:lnTo>
                <a:lnTo>
                  <a:pt x="205867" y="1396"/>
                </a:lnTo>
                <a:lnTo>
                  <a:pt x="207518" y="2285"/>
                </a:lnTo>
                <a:lnTo>
                  <a:pt x="209296" y="3047"/>
                </a:lnTo>
                <a:lnTo>
                  <a:pt x="210439" y="3936"/>
                </a:lnTo>
                <a:lnTo>
                  <a:pt x="211074" y="5079"/>
                </a:lnTo>
                <a:lnTo>
                  <a:pt x="211708" y="6095"/>
                </a:lnTo>
                <a:lnTo>
                  <a:pt x="212090" y="7238"/>
                </a:lnTo>
                <a:lnTo>
                  <a:pt x="212090" y="8635"/>
                </a:lnTo>
                <a:lnTo>
                  <a:pt x="212090" y="239648"/>
                </a:lnTo>
                <a:lnTo>
                  <a:pt x="212090" y="242696"/>
                </a:lnTo>
                <a:lnTo>
                  <a:pt x="211581" y="245490"/>
                </a:lnTo>
                <a:lnTo>
                  <a:pt x="210439" y="247776"/>
                </a:lnTo>
                <a:lnTo>
                  <a:pt x="209423" y="250189"/>
                </a:lnTo>
                <a:lnTo>
                  <a:pt x="208025" y="252221"/>
                </a:lnTo>
                <a:lnTo>
                  <a:pt x="206248" y="253745"/>
                </a:lnTo>
                <a:lnTo>
                  <a:pt x="204343" y="255396"/>
                </a:lnTo>
                <a:lnTo>
                  <a:pt x="202310" y="256539"/>
                </a:lnTo>
                <a:lnTo>
                  <a:pt x="199771" y="257301"/>
                </a:lnTo>
                <a:lnTo>
                  <a:pt x="197357" y="257936"/>
                </a:lnTo>
                <a:lnTo>
                  <a:pt x="194945" y="258317"/>
                </a:lnTo>
                <a:lnTo>
                  <a:pt x="192404" y="258317"/>
                </a:lnTo>
                <a:lnTo>
                  <a:pt x="170179" y="258317"/>
                </a:lnTo>
                <a:lnTo>
                  <a:pt x="165480" y="258317"/>
                </a:lnTo>
                <a:lnTo>
                  <a:pt x="161544" y="257936"/>
                </a:lnTo>
                <a:lnTo>
                  <a:pt x="158115" y="256920"/>
                </a:lnTo>
                <a:lnTo>
                  <a:pt x="154685" y="256031"/>
                </a:lnTo>
                <a:lnTo>
                  <a:pt x="151638" y="254380"/>
                </a:lnTo>
                <a:lnTo>
                  <a:pt x="148717" y="251840"/>
                </a:lnTo>
                <a:lnTo>
                  <a:pt x="145923" y="249427"/>
                </a:lnTo>
                <a:lnTo>
                  <a:pt x="131572" y="225805"/>
                </a:lnTo>
                <a:lnTo>
                  <a:pt x="67564" y="105536"/>
                </a:lnTo>
                <a:lnTo>
                  <a:pt x="50831" y="70167"/>
                </a:lnTo>
                <a:lnTo>
                  <a:pt x="45974" y="58292"/>
                </a:lnTo>
                <a:lnTo>
                  <a:pt x="45593" y="58292"/>
                </a:lnTo>
                <a:lnTo>
                  <a:pt x="47021" y="101218"/>
                </a:lnTo>
                <a:lnTo>
                  <a:pt x="47117" y="116077"/>
                </a:lnTo>
                <a:lnTo>
                  <a:pt x="47117" y="250570"/>
                </a:lnTo>
                <a:lnTo>
                  <a:pt x="47117" y="251967"/>
                </a:lnTo>
                <a:lnTo>
                  <a:pt x="42291" y="256793"/>
                </a:lnTo>
                <a:lnTo>
                  <a:pt x="40513" y="257555"/>
                </a:lnTo>
                <a:lnTo>
                  <a:pt x="38100" y="258190"/>
                </a:lnTo>
                <a:lnTo>
                  <a:pt x="35051" y="258571"/>
                </a:lnTo>
                <a:lnTo>
                  <a:pt x="32003" y="258952"/>
                </a:lnTo>
                <a:lnTo>
                  <a:pt x="28067" y="259079"/>
                </a:lnTo>
                <a:lnTo>
                  <a:pt x="23241" y="259079"/>
                </a:lnTo>
                <a:lnTo>
                  <a:pt x="18669" y="259079"/>
                </a:lnTo>
                <a:lnTo>
                  <a:pt x="4572" y="256793"/>
                </a:lnTo>
                <a:lnTo>
                  <a:pt x="2921" y="256158"/>
                </a:lnTo>
                <a:lnTo>
                  <a:pt x="1650" y="255269"/>
                </a:lnTo>
                <a:lnTo>
                  <a:pt x="1016" y="254126"/>
                </a:lnTo>
                <a:lnTo>
                  <a:pt x="380" y="253110"/>
                </a:lnTo>
                <a:lnTo>
                  <a:pt x="0" y="251967"/>
                </a:lnTo>
                <a:lnTo>
                  <a:pt x="0" y="250570"/>
                </a:lnTo>
                <a:lnTo>
                  <a:pt x="0" y="19557"/>
                </a:lnTo>
                <a:lnTo>
                  <a:pt x="0" y="13334"/>
                </a:lnTo>
                <a:lnTo>
                  <a:pt x="1904" y="8635"/>
                </a:lnTo>
                <a:lnTo>
                  <a:pt x="5460" y="5460"/>
                </a:lnTo>
                <a:lnTo>
                  <a:pt x="9144" y="2412"/>
                </a:lnTo>
                <a:lnTo>
                  <a:pt x="13589" y="888"/>
                </a:lnTo>
                <a:lnTo>
                  <a:pt x="18923" y="888"/>
                </a:lnTo>
                <a:lnTo>
                  <a:pt x="46990" y="888"/>
                </a:lnTo>
                <a:lnTo>
                  <a:pt x="51943" y="888"/>
                </a:lnTo>
                <a:lnTo>
                  <a:pt x="56260" y="1269"/>
                </a:lnTo>
                <a:lnTo>
                  <a:pt x="59690" y="2158"/>
                </a:lnTo>
                <a:lnTo>
                  <a:pt x="63119" y="3047"/>
                </a:lnTo>
                <a:lnTo>
                  <a:pt x="66167" y="4444"/>
                </a:lnTo>
                <a:lnTo>
                  <a:pt x="68833" y="6476"/>
                </a:lnTo>
                <a:lnTo>
                  <a:pt x="71627" y="8381"/>
                </a:lnTo>
                <a:lnTo>
                  <a:pt x="83947" y="27685"/>
                </a:lnTo>
                <a:lnTo>
                  <a:pt x="133984" y="121665"/>
                </a:lnTo>
                <a:lnTo>
                  <a:pt x="136905" y="127380"/>
                </a:lnTo>
                <a:lnTo>
                  <a:pt x="139700" y="132968"/>
                </a:lnTo>
                <a:lnTo>
                  <a:pt x="142621" y="138429"/>
                </a:lnTo>
                <a:lnTo>
                  <a:pt x="156082" y="165861"/>
                </a:lnTo>
                <a:lnTo>
                  <a:pt x="158623" y="171068"/>
                </a:lnTo>
                <a:lnTo>
                  <a:pt x="161163" y="176402"/>
                </a:lnTo>
                <a:lnTo>
                  <a:pt x="163575" y="181736"/>
                </a:lnTo>
                <a:lnTo>
                  <a:pt x="165989" y="187070"/>
                </a:lnTo>
                <a:lnTo>
                  <a:pt x="165852" y="180026"/>
                </a:lnTo>
                <a:lnTo>
                  <a:pt x="165623" y="172815"/>
                </a:lnTo>
                <a:lnTo>
                  <a:pt x="164973" y="129158"/>
                </a:lnTo>
                <a:lnTo>
                  <a:pt x="164973" y="8635"/>
                </a:lnTo>
                <a:lnTo>
                  <a:pt x="164973" y="7238"/>
                </a:lnTo>
                <a:lnTo>
                  <a:pt x="170179" y="2285"/>
                </a:lnTo>
                <a:lnTo>
                  <a:pt x="171957" y="1396"/>
                </a:lnTo>
                <a:lnTo>
                  <a:pt x="174371" y="888"/>
                </a:lnTo>
                <a:lnTo>
                  <a:pt x="177419" y="507"/>
                </a:lnTo>
                <a:lnTo>
                  <a:pt x="180467" y="253"/>
                </a:lnTo>
                <a:lnTo>
                  <a:pt x="184403" y="0"/>
                </a:lnTo>
                <a:lnTo>
                  <a:pt x="189229" y="0"/>
                </a:lnTo>
                <a:close/>
              </a:path>
            </a:pathLst>
          </a:custGeom>
          <a:ln w="9144">
            <a:solidFill>
              <a:srgbClr val="5C4379"/>
            </a:solidFill>
          </a:ln>
        </p:spPr>
        <p:txBody>
          <a:bodyPr wrap="square" lIns="0" tIns="0" rIns="0" bIns="0" rtlCol="0"/>
          <a:lstStyle/>
          <a:p>
            <a:endParaRPr/>
          </a:p>
        </p:txBody>
      </p:sp>
      <p:sp>
        <p:nvSpPr>
          <p:cNvPr id="44" name="object 44"/>
          <p:cNvSpPr/>
          <p:nvPr/>
        </p:nvSpPr>
        <p:spPr>
          <a:xfrm>
            <a:off x="7857490" y="4949063"/>
            <a:ext cx="204470" cy="259715"/>
          </a:xfrm>
          <a:custGeom>
            <a:avLst/>
            <a:gdLst/>
            <a:ahLst/>
            <a:cxnLst/>
            <a:rect l="l" t="t" r="r" b="b"/>
            <a:pathLst>
              <a:path w="204470" h="259714">
                <a:moveTo>
                  <a:pt x="27431" y="0"/>
                </a:moveTo>
                <a:lnTo>
                  <a:pt x="33527" y="0"/>
                </a:lnTo>
                <a:lnTo>
                  <a:pt x="38353" y="126"/>
                </a:lnTo>
                <a:lnTo>
                  <a:pt x="55371" y="4825"/>
                </a:lnTo>
                <a:lnTo>
                  <a:pt x="56387" y="5968"/>
                </a:lnTo>
                <a:lnTo>
                  <a:pt x="57276" y="7493"/>
                </a:lnTo>
                <a:lnTo>
                  <a:pt x="58165" y="9398"/>
                </a:lnTo>
                <a:lnTo>
                  <a:pt x="86867" y="72517"/>
                </a:lnTo>
                <a:lnTo>
                  <a:pt x="89661" y="78612"/>
                </a:lnTo>
                <a:lnTo>
                  <a:pt x="92328" y="85089"/>
                </a:lnTo>
                <a:lnTo>
                  <a:pt x="95123" y="91820"/>
                </a:lnTo>
                <a:lnTo>
                  <a:pt x="97789" y="98551"/>
                </a:lnTo>
                <a:lnTo>
                  <a:pt x="100583" y="105663"/>
                </a:lnTo>
                <a:lnTo>
                  <a:pt x="103377" y="113030"/>
                </a:lnTo>
                <a:lnTo>
                  <a:pt x="103758" y="113030"/>
                </a:lnTo>
                <a:lnTo>
                  <a:pt x="106171" y="105918"/>
                </a:lnTo>
                <a:lnTo>
                  <a:pt x="108838" y="98932"/>
                </a:lnTo>
                <a:lnTo>
                  <a:pt x="111505" y="92201"/>
                </a:lnTo>
                <a:lnTo>
                  <a:pt x="114173" y="85470"/>
                </a:lnTo>
                <a:lnTo>
                  <a:pt x="116712" y="78993"/>
                </a:lnTo>
                <a:lnTo>
                  <a:pt x="119252" y="72898"/>
                </a:lnTo>
                <a:lnTo>
                  <a:pt x="147446" y="10160"/>
                </a:lnTo>
                <a:lnTo>
                  <a:pt x="148081" y="8000"/>
                </a:lnTo>
                <a:lnTo>
                  <a:pt x="154431" y="2031"/>
                </a:lnTo>
                <a:lnTo>
                  <a:pt x="156336" y="1269"/>
                </a:lnTo>
                <a:lnTo>
                  <a:pt x="159130" y="762"/>
                </a:lnTo>
                <a:lnTo>
                  <a:pt x="162559" y="381"/>
                </a:lnTo>
                <a:lnTo>
                  <a:pt x="165988" y="126"/>
                </a:lnTo>
                <a:lnTo>
                  <a:pt x="170560" y="0"/>
                </a:lnTo>
                <a:lnTo>
                  <a:pt x="176275" y="0"/>
                </a:lnTo>
                <a:lnTo>
                  <a:pt x="183768" y="0"/>
                </a:lnTo>
                <a:lnTo>
                  <a:pt x="204215" y="6604"/>
                </a:lnTo>
                <a:lnTo>
                  <a:pt x="203453" y="9398"/>
                </a:lnTo>
                <a:lnTo>
                  <a:pt x="202691" y="12192"/>
                </a:lnTo>
                <a:lnTo>
                  <a:pt x="201040" y="15875"/>
                </a:lnTo>
                <a:lnTo>
                  <a:pt x="198627" y="20700"/>
                </a:lnTo>
                <a:lnTo>
                  <a:pt x="128396" y="160781"/>
                </a:lnTo>
                <a:lnTo>
                  <a:pt x="128396" y="251206"/>
                </a:lnTo>
                <a:lnTo>
                  <a:pt x="128396" y="252475"/>
                </a:lnTo>
                <a:lnTo>
                  <a:pt x="127888" y="253745"/>
                </a:lnTo>
                <a:lnTo>
                  <a:pt x="127000" y="254762"/>
                </a:lnTo>
                <a:lnTo>
                  <a:pt x="126237" y="255778"/>
                </a:lnTo>
                <a:lnTo>
                  <a:pt x="114680" y="258953"/>
                </a:lnTo>
                <a:lnTo>
                  <a:pt x="111378" y="259334"/>
                </a:lnTo>
                <a:lnTo>
                  <a:pt x="107187" y="259461"/>
                </a:lnTo>
                <a:lnTo>
                  <a:pt x="102107" y="259461"/>
                </a:lnTo>
                <a:lnTo>
                  <a:pt x="96900" y="259461"/>
                </a:lnTo>
                <a:lnTo>
                  <a:pt x="92709" y="259334"/>
                </a:lnTo>
                <a:lnTo>
                  <a:pt x="89407" y="258953"/>
                </a:lnTo>
                <a:lnTo>
                  <a:pt x="86105" y="258572"/>
                </a:lnTo>
                <a:lnTo>
                  <a:pt x="83438" y="257937"/>
                </a:lnTo>
                <a:lnTo>
                  <a:pt x="81406" y="257301"/>
                </a:lnTo>
                <a:lnTo>
                  <a:pt x="79248" y="256667"/>
                </a:lnTo>
                <a:lnTo>
                  <a:pt x="77850" y="255778"/>
                </a:lnTo>
                <a:lnTo>
                  <a:pt x="77088" y="254762"/>
                </a:lnTo>
                <a:lnTo>
                  <a:pt x="76326" y="253745"/>
                </a:lnTo>
                <a:lnTo>
                  <a:pt x="75945" y="252475"/>
                </a:lnTo>
                <a:lnTo>
                  <a:pt x="75945" y="251206"/>
                </a:lnTo>
                <a:lnTo>
                  <a:pt x="75945" y="160781"/>
                </a:lnTo>
                <a:lnTo>
                  <a:pt x="5587" y="20700"/>
                </a:lnTo>
                <a:lnTo>
                  <a:pt x="3048" y="15748"/>
                </a:lnTo>
                <a:lnTo>
                  <a:pt x="1396" y="11937"/>
                </a:lnTo>
                <a:lnTo>
                  <a:pt x="634" y="9270"/>
                </a:lnTo>
                <a:lnTo>
                  <a:pt x="0" y="6604"/>
                </a:lnTo>
                <a:lnTo>
                  <a:pt x="380" y="4572"/>
                </a:lnTo>
                <a:lnTo>
                  <a:pt x="20192" y="0"/>
                </a:lnTo>
                <a:lnTo>
                  <a:pt x="27431" y="0"/>
                </a:lnTo>
                <a:close/>
              </a:path>
            </a:pathLst>
          </a:custGeom>
          <a:ln w="9144">
            <a:solidFill>
              <a:srgbClr val="5C4379"/>
            </a:solidFill>
          </a:ln>
        </p:spPr>
        <p:txBody>
          <a:bodyPr wrap="square" lIns="0" tIns="0" rIns="0" bIns="0" rtlCol="0"/>
          <a:lstStyle/>
          <a:p>
            <a:endParaRPr/>
          </a:p>
        </p:txBody>
      </p:sp>
      <p:sp>
        <p:nvSpPr>
          <p:cNvPr id="45" name="object 45"/>
          <p:cNvSpPr/>
          <p:nvPr/>
        </p:nvSpPr>
        <p:spPr>
          <a:xfrm>
            <a:off x="7343520" y="4949063"/>
            <a:ext cx="237490" cy="259715"/>
          </a:xfrm>
          <a:custGeom>
            <a:avLst/>
            <a:gdLst/>
            <a:ahLst/>
            <a:cxnLst/>
            <a:rect l="l" t="t" r="r" b="b"/>
            <a:pathLst>
              <a:path w="237490" h="259714">
                <a:moveTo>
                  <a:pt x="116458" y="0"/>
                </a:moveTo>
                <a:lnTo>
                  <a:pt x="124332" y="0"/>
                </a:lnTo>
                <a:lnTo>
                  <a:pt x="130555" y="126"/>
                </a:lnTo>
                <a:lnTo>
                  <a:pt x="135127" y="381"/>
                </a:lnTo>
                <a:lnTo>
                  <a:pt x="139826" y="507"/>
                </a:lnTo>
                <a:lnTo>
                  <a:pt x="143382" y="1016"/>
                </a:lnTo>
                <a:lnTo>
                  <a:pt x="145923" y="1778"/>
                </a:lnTo>
                <a:lnTo>
                  <a:pt x="148589" y="2412"/>
                </a:lnTo>
                <a:lnTo>
                  <a:pt x="154431" y="10922"/>
                </a:lnTo>
                <a:lnTo>
                  <a:pt x="233933" y="238887"/>
                </a:lnTo>
                <a:lnTo>
                  <a:pt x="235457" y="243586"/>
                </a:lnTo>
                <a:lnTo>
                  <a:pt x="236474" y="247395"/>
                </a:lnTo>
                <a:lnTo>
                  <a:pt x="236854" y="250189"/>
                </a:lnTo>
                <a:lnTo>
                  <a:pt x="237235" y="252984"/>
                </a:lnTo>
                <a:lnTo>
                  <a:pt x="236727" y="255016"/>
                </a:lnTo>
                <a:lnTo>
                  <a:pt x="218694" y="259461"/>
                </a:lnTo>
                <a:lnTo>
                  <a:pt x="212217" y="259461"/>
                </a:lnTo>
                <a:lnTo>
                  <a:pt x="205485" y="259461"/>
                </a:lnTo>
                <a:lnTo>
                  <a:pt x="200278" y="259461"/>
                </a:lnTo>
                <a:lnTo>
                  <a:pt x="196469" y="259206"/>
                </a:lnTo>
                <a:lnTo>
                  <a:pt x="192658" y="259080"/>
                </a:lnTo>
                <a:lnTo>
                  <a:pt x="183642" y="255524"/>
                </a:lnTo>
                <a:lnTo>
                  <a:pt x="182879" y="254507"/>
                </a:lnTo>
                <a:lnTo>
                  <a:pt x="182118" y="253111"/>
                </a:lnTo>
                <a:lnTo>
                  <a:pt x="181609" y="251332"/>
                </a:lnTo>
                <a:lnTo>
                  <a:pt x="164337" y="199770"/>
                </a:lnTo>
                <a:lnTo>
                  <a:pt x="67818" y="199770"/>
                </a:lnTo>
                <a:lnTo>
                  <a:pt x="51561" y="249936"/>
                </a:lnTo>
                <a:lnTo>
                  <a:pt x="50926" y="251841"/>
                </a:lnTo>
                <a:lnTo>
                  <a:pt x="37083" y="259080"/>
                </a:lnTo>
                <a:lnTo>
                  <a:pt x="33654" y="259334"/>
                </a:lnTo>
                <a:lnTo>
                  <a:pt x="28955" y="259461"/>
                </a:lnTo>
                <a:lnTo>
                  <a:pt x="23240" y="259461"/>
                </a:lnTo>
                <a:lnTo>
                  <a:pt x="17145" y="259461"/>
                </a:lnTo>
                <a:lnTo>
                  <a:pt x="12446" y="259334"/>
                </a:lnTo>
                <a:lnTo>
                  <a:pt x="9017" y="258953"/>
                </a:lnTo>
                <a:lnTo>
                  <a:pt x="5587" y="258572"/>
                </a:lnTo>
                <a:lnTo>
                  <a:pt x="3175" y="257556"/>
                </a:lnTo>
                <a:lnTo>
                  <a:pt x="1777" y="256031"/>
                </a:lnTo>
                <a:lnTo>
                  <a:pt x="507" y="254507"/>
                </a:lnTo>
                <a:lnTo>
                  <a:pt x="0" y="252349"/>
                </a:lnTo>
                <a:lnTo>
                  <a:pt x="507" y="249555"/>
                </a:lnTo>
                <a:lnTo>
                  <a:pt x="888" y="246761"/>
                </a:lnTo>
                <a:lnTo>
                  <a:pt x="1777" y="243078"/>
                </a:lnTo>
                <a:lnTo>
                  <a:pt x="3428" y="238506"/>
                </a:lnTo>
                <a:lnTo>
                  <a:pt x="82676" y="10413"/>
                </a:lnTo>
                <a:lnTo>
                  <a:pt x="83438" y="8128"/>
                </a:lnTo>
                <a:lnTo>
                  <a:pt x="84454" y="6350"/>
                </a:lnTo>
                <a:lnTo>
                  <a:pt x="85471" y="4953"/>
                </a:lnTo>
                <a:lnTo>
                  <a:pt x="86486" y="3556"/>
                </a:lnTo>
                <a:lnTo>
                  <a:pt x="88264" y="2412"/>
                </a:lnTo>
                <a:lnTo>
                  <a:pt x="90550" y="1778"/>
                </a:lnTo>
                <a:lnTo>
                  <a:pt x="92836" y="1016"/>
                </a:lnTo>
                <a:lnTo>
                  <a:pt x="96138" y="507"/>
                </a:lnTo>
                <a:lnTo>
                  <a:pt x="100202" y="381"/>
                </a:lnTo>
                <a:lnTo>
                  <a:pt x="104267" y="126"/>
                </a:lnTo>
                <a:lnTo>
                  <a:pt x="109727" y="0"/>
                </a:lnTo>
                <a:lnTo>
                  <a:pt x="116458" y="0"/>
                </a:lnTo>
                <a:close/>
              </a:path>
            </a:pathLst>
          </a:custGeom>
          <a:ln w="9144">
            <a:solidFill>
              <a:srgbClr val="5C4379"/>
            </a:solidFill>
          </a:ln>
        </p:spPr>
        <p:txBody>
          <a:bodyPr wrap="square" lIns="0" tIns="0" rIns="0" bIns="0" rtlCol="0"/>
          <a:lstStyle/>
          <a:p>
            <a:endParaRPr/>
          </a:p>
        </p:txBody>
      </p:sp>
      <p:sp>
        <p:nvSpPr>
          <p:cNvPr id="46" name="object 46"/>
          <p:cNvSpPr/>
          <p:nvPr/>
        </p:nvSpPr>
        <p:spPr>
          <a:xfrm>
            <a:off x="6720840" y="5687567"/>
            <a:ext cx="1967483" cy="280416"/>
          </a:xfrm>
          <a:prstGeom prst="rect">
            <a:avLst/>
          </a:prstGeom>
          <a:blipFill>
            <a:blip r:embed="rId22" cstate="print"/>
            <a:stretch>
              <a:fillRect/>
            </a:stretch>
          </a:blipFill>
        </p:spPr>
        <p:txBody>
          <a:bodyPr wrap="square" lIns="0" tIns="0" rIns="0" bIns="0" rtlCol="0"/>
          <a:lstStyle/>
          <a:p>
            <a:endParaRPr/>
          </a:p>
        </p:txBody>
      </p:sp>
      <p:sp>
        <p:nvSpPr>
          <p:cNvPr id="47" name="object 47"/>
          <p:cNvSpPr/>
          <p:nvPr/>
        </p:nvSpPr>
        <p:spPr>
          <a:xfrm>
            <a:off x="6733010" y="5433440"/>
            <a:ext cx="1942867" cy="308127"/>
          </a:xfrm>
          <a:prstGeom prst="rect">
            <a:avLst/>
          </a:prstGeom>
          <a:blipFill>
            <a:blip r:embed="rId23" cstate="print"/>
            <a:stretch>
              <a:fillRect/>
            </a:stretch>
          </a:blipFill>
        </p:spPr>
        <p:txBody>
          <a:bodyPr wrap="square" lIns="0" tIns="0" rIns="0" bIns="0" rtlCol="0"/>
          <a:lstStyle/>
          <a:p>
            <a:endParaRPr/>
          </a:p>
        </p:txBody>
      </p:sp>
      <p:sp>
        <p:nvSpPr>
          <p:cNvPr id="48" name="object 48"/>
          <p:cNvSpPr/>
          <p:nvPr/>
        </p:nvSpPr>
        <p:spPr>
          <a:xfrm>
            <a:off x="8017636" y="5471795"/>
            <a:ext cx="142875" cy="189306"/>
          </a:xfrm>
          <a:prstGeom prst="rect">
            <a:avLst/>
          </a:prstGeom>
          <a:blipFill>
            <a:blip r:embed="rId24" cstate="print"/>
            <a:stretch>
              <a:fillRect/>
            </a:stretch>
          </a:blipFill>
        </p:spPr>
        <p:txBody>
          <a:bodyPr wrap="square" lIns="0" tIns="0" rIns="0" bIns="0" rtlCol="0"/>
          <a:lstStyle/>
          <a:p>
            <a:endParaRPr/>
          </a:p>
        </p:txBody>
      </p:sp>
      <p:sp>
        <p:nvSpPr>
          <p:cNvPr id="49" name="object 49"/>
          <p:cNvSpPr/>
          <p:nvPr/>
        </p:nvSpPr>
        <p:spPr>
          <a:xfrm>
            <a:off x="8255254" y="5437123"/>
            <a:ext cx="212090" cy="259715"/>
          </a:xfrm>
          <a:custGeom>
            <a:avLst/>
            <a:gdLst/>
            <a:ahLst/>
            <a:cxnLst/>
            <a:rect l="l" t="t" r="r" b="b"/>
            <a:pathLst>
              <a:path w="212090" h="259714">
                <a:moveTo>
                  <a:pt x="189229" y="0"/>
                </a:moveTo>
                <a:lnTo>
                  <a:pt x="193675" y="0"/>
                </a:lnTo>
                <a:lnTo>
                  <a:pt x="197485" y="253"/>
                </a:lnTo>
                <a:lnTo>
                  <a:pt x="200532" y="507"/>
                </a:lnTo>
                <a:lnTo>
                  <a:pt x="203580" y="888"/>
                </a:lnTo>
                <a:lnTo>
                  <a:pt x="205867" y="1396"/>
                </a:lnTo>
                <a:lnTo>
                  <a:pt x="207518" y="2285"/>
                </a:lnTo>
                <a:lnTo>
                  <a:pt x="209296" y="3047"/>
                </a:lnTo>
                <a:lnTo>
                  <a:pt x="210439" y="3937"/>
                </a:lnTo>
                <a:lnTo>
                  <a:pt x="211074" y="5079"/>
                </a:lnTo>
                <a:lnTo>
                  <a:pt x="211709" y="6095"/>
                </a:lnTo>
                <a:lnTo>
                  <a:pt x="212090" y="7238"/>
                </a:lnTo>
                <a:lnTo>
                  <a:pt x="212090" y="8635"/>
                </a:lnTo>
                <a:lnTo>
                  <a:pt x="212090" y="239674"/>
                </a:lnTo>
                <a:lnTo>
                  <a:pt x="212090" y="242722"/>
                </a:lnTo>
                <a:lnTo>
                  <a:pt x="211581" y="245427"/>
                </a:lnTo>
                <a:lnTo>
                  <a:pt x="210439" y="247815"/>
                </a:lnTo>
                <a:lnTo>
                  <a:pt x="209423" y="250202"/>
                </a:lnTo>
                <a:lnTo>
                  <a:pt x="199771" y="257251"/>
                </a:lnTo>
                <a:lnTo>
                  <a:pt x="197357" y="257987"/>
                </a:lnTo>
                <a:lnTo>
                  <a:pt x="194945" y="258343"/>
                </a:lnTo>
                <a:lnTo>
                  <a:pt x="192404" y="258343"/>
                </a:lnTo>
                <a:lnTo>
                  <a:pt x="170179" y="258343"/>
                </a:lnTo>
                <a:lnTo>
                  <a:pt x="165480" y="258343"/>
                </a:lnTo>
                <a:lnTo>
                  <a:pt x="161544" y="257886"/>
                </a:lnTo>
                <a:lnTo>
                  <a:pt x="158115" y="256959"/>
                </a:lnTo>
                <a:lnTo>
                  <a:pt x="154686" y="256031"/>
                </a:lnTo>
                <a:lnTo>
                  <a:pt x="131572" y="225767"/>
                </a:lnTo>
                <a:lnTo>
                  <a:pt x="67564" y="105537"/>
                </a:lnTo>
                <a:lnTo>
                  <a:pt x="50831" y="70167"/>
                </a:lnTo>
                <a:lnTo>
                  <a:pt x="45974" y="58292"/>
                </a:lnTo>
                <a:lnTo>
                  <a:pt x="45593" y="58292"/>
                </a:lnTo>
                <a:lnTo>
                  <a:pt x="47021" y="101218"/>
                </a:lnTo>
                <a:lnTo>
                  <a:pt x="47117" y="116078"/>
                </a:lnTo>
                <a:lnTo>
                  <a:pt x="47117" y="250596"/>
                </a:lnTo>
                <a:lnTo>
                  <a:pt x="47117" y="251917"/>
                </a:lnTo>
                <a:lnTo>
                  <a:pt x="42291" y="256857"/>
                </a:lnTo>
                <a:lnTo>
                  <a:pt x="40513" y="257581"/>
                </a:lnTo>
                <a:lnTo>
                  <a:pt x="38100" y="258152"/>
                </a:lnTo>
                <a:lnTo>
                  <a:pt x="35051" y="258546"/>
                </a:lnTo>
                <a:lnTo>
                  <a:pt x="32003" y="258940"/>
                </a:lnTo>
                <a:lnTo>
                  <a:pt x="28067" y="259143"/>
                </a:lnTo>
                <a:lnTo>
                  <a:pt x="23241" y="259143"/>
                </a:lnTo>
                <a:lnTo>
                  <a:pt x="18669" y="259143"/>
                </a:lnTo>
                <a:lnTo>
                  <a:pt x="14859" y="258940"/>
                </a:lnTo>
                <a:lnTo>
                  <a:pt x="11811" y="258546"/>
                </a:lnTo>
                <a:lnTo>
                  <a:pt x="8763" y="258152"/>
                </a:lnTo>
                <a:lnTo>
                  <a:pt x="0" y="251917"/>
                </a:lnTo>
                <a:lnTo>
                  <a:pt x="0" y="250596"/>
                </a:lnTo>
                <a:lnTo>
                  <a:pt x="0" y="19557"/>
                </a:lnTo>
                <a:lnTo>
                  <a:pt x="0" y="13334"/>
                </a:lnTo>
                <a:lnTo>
                  <a:pt x="1904" y="8635"/>
                </a:lnTo>
                <a:lnTo>
                  <a:pt x="5461" y="5460"/>
                </a:lnTo>
                <a:lnTo>
                  <a:pt x="9144" y="2412"/>
                </a:lnTo>
                <a:lnTo>
                  <a:pt x="13589" y="888"/>
                </a:lnTo>
                <a:lnTo>
                  <a:pt x="18923" y="888"/>
                </a:lnTo>
                <a:lnTo>
                  <a:pt x="46990" y="888"/>
                </a:lnTo>
                <a:lnTo>
                  <a:pt x="51943" y="888"/>
                </a:lnTo>
                <a:lnTo>
                  <a:pt x="56261" y="1269"/>
                </a:lnTo>
                <a:lnTo>
                  <a:pt x="59690" y="2159"/>
                </a:lnTo>
                <a:lnTo>
                  <a:pt x="63119" y="3047"/>
                </a:lnTo>
                <a:lnTo>
                  <a:pt x="66167" y="4444"/>
                </a:lnTo>
                <a:lnTo>
                  <a:pt x="68834" y="6476"/>
                </a:lnTo>
                <a:lnTo>
                  <a:pt x="71627" y="8381"/>
                </a:lnTo>
                <a:lnTo>
                  <a:pt x="83947" y="27685"/>
                </a:lnTo>
                <a:lnTo>
                  <a:pt x="133985" y="121665"/>
                </a:lnTo>
                <a:lnTo>
                  <a:pt x="136905" y="127381"/>
                </a:lnTo>
                <a:lnTo>
                  <a:pt x="139700" y="132969"/>
                </a:lnTo>
                <a:lnTo>
                  <a:pt x="142621" y="138429"/>
                </a:lnTo>
                <a:lnTo>
                  <a:pt x="156082" y="165823"/>
                </a:lnTo>
                <a:lnTo>
                  <a:pt x="158623" y="171119"/>
                </a:lnTo>
                <a:lnTo>
                  <a:pt x="161163" y="176428"/>
                </a:lnTo>
                <a:lnTo>
                  <a:pt x="163575" y="181724"/>
                </a:lnTo>
                <a:lnTo>
                  <a:pt x="165989" y="187020"/>
                </a:lnTo>
                <a:lnTo>
                  <a:pt x="165852" y="179991"/>
                </a:lnTo>
                <a:lnTo>
                  <a:pt x="165623" y="172812"/>
                </a:lnTo>
                <a:lnTo>
                  <a:pt x="164973" y="129159"/>
                </a:lnTo>
                <a:lnTo>
                  <a:pt x="164973" y="8635"/>
                </a:lnTo>
                <a:lnTo>
                  <a:pt x="164973" y="7238"/>
                </a:lnTo>
                <a:lnTo>
                  <a:pt x="170179" y="2285"/>
                </a:lnTo>
                <a:lnTo>
                  <a:pt x="171957" y="1396"/>
                </a:lnTo>
                <a:lnTo>
                  <a:pt x="174371" y="888"/>
                </a:lnTo>
                <a:lnTo>
                  <a:pt x="177419" y="507"/>
                </a:lnTo>
                <a:lnTo>
                  <a:pt x="180467" y="253"/>
                </a:lnTo>
                <a:lnTo>
                  <a:pt x="184403" y="0"/>
                </a:lnTo>
                <a:lnTo>
                  <a:pt x="189229" y="0"/>
                </a:lnTo>
                <a:close/>
              </a:path>
            </a:pathLst>
          </a:custGeom>
          <a:ln w="9144">
            <a:solidFill>
              <a:srgbClr val="5C4379"/>
            </a:solidFill>
          </a:ln>
        </p:spPr>
        <p:txBody>
          <a:bodyPr wrap="square" lIns="0" tIns="0" rIns="0" bIns="0" rtlCol="0"/>
          <a:lstStyle/>
          <a:p>
            <a:endParaRPr/>
          </a:p>
        </p:txBody>
      </p:sp>
      <p:sp>
        <p:nvSpPr>
          <p:cNvPr id="50" name="object 50"/>
          <p:cNvSpPr/>
          <p:nvPr/>
        </p:nvSpPr>
        <p:spPr>
          <a:xfrm>
            <a:off x="7871206" y="5436742"/>
            <a:ext cx="52705" cy="259715"/>
          </a:xfrm>
          <a:custGeom>
            <a:avLst/>
            <a:gdLst/>
            <a:ahLst/>
            <a:cxnLst/>
            <a:rect l="l" t="t" r="r" b="b"/>
            <a:pathLst>
              <a:path w="52704" h="259714">
                <a:moveTo>
                  <a:pt x="26289" y="0"/>
                </a:moveTo>
                <a:lnTo>
                  <a:pt x="31496" y="0"/>
                </a:lnTo>
                <a:lnTo>
                  <a:pt x="35687" y="253"/>
                </a:lnTo>
                <a:lnTo>
                  <a:pt x="38989" y="634"/>
                </a:lnTo>
                <a:lnTo>
                  <a:pt x="42291" y="1015"/>
                </a:lnTo>
                <a:lnTo>
                  <a:pt x="44958" y="1523"/>
                </a:lnTo>
                <a:lnTo>
                  <a:pt x="46990" y="2285"/>
                </a:lnTo>
                <a:lnTo>
                  <a:pt x="48895" y="2920"/>
                </a:lnTo>
                <a:lnTo>
                  <a:pt x="50292" y="3809"/>
                </a:lnTo>
                <a:lnTo>
                  <a:pt x="51180" y="4825"/>
                </a:lnTo>
                <a:lnTo>
                  <a:pt x="52070" y="5841"/>
                </a:lnTo>
                <a:lnTo>
                  <a:pt x="52450" y="7111"/>
                </a:lnTo>
                <a:lnTo>
                  <a:pt x="52450" y="8381"/>
                </a:lnTo>
                <a:lnTo>
                  <a:pt x="52450" y="251180"/>
                </a:lnTo>
                <a:lnTo>
                  <a:pt x="52450" y="252501"/>
                </a:lnTo>
                <a:lnTo>
                  <a:pt x="52070" y="253695"/>
                </a:lnTo>
                <a:lnTo>
                  <a:pt x="51180" y="254749"/>
                </a:lnTo>
                <a:lnTo>
                  <a:pt x="50292" y="255816"/>
                </a:lnTo>
                <a:lnTo>
                  <a:pt x="38989" y="258927"/>
                </a:lnTo>
                <a:lnTo>
                  <a:pt x="35687" y="259321"/>
                </a:lnTo>
                <a:lnTo>
                  <a:pt x="31496" y="259524"/>
                </a:lnTo>
                <a:lnTo>
                  <a:pt x="26289" y="259524"/>
                </a:lnTo>
                <a:lnTo>
                  <a:pt x="21209" y="259524"/>
                </a:lnTo>
                <a:lnTo>
                  <a:pt x="17018" y="259321"/>
                </a:lnTo>
                <a:lnTo>
                  <a:pt x="13716" y="258927"/>
                </a:lnTo>
                <a:lnTo>
                  <a:pt x="10287" y="258533"/>
                </a:lnTo>
                <a:lnTo>
                  <a:pt x="1397" y="254749"/>
                </a:lnTo>
                <a:lnTo>
                  <a:pt x="508" y="253695"/>
                </a:lnTo>
                <a:lnTo>
                  <a:pt x="0" y="252501"/>
                </a:lnTo>
                <a:lnTo>
                  <a:pt x="0" y="251180"/>
                </a:lnTo>
                <a:lnTo>
                  <a:pt x="0" y="8381"/>
                </a:lnTo>
                <a:lnTo>
                  <a:pt x="0" y="7111"/>
                </a:lnTo>
                <a:lnTo>
                  <a:pt x="508" y="5841"/>
                </a:lnTo>
                <a:lnTo>
                  <a:pt x="1397" y="4825"/>
                </a:lnTo>
                <a:lnTo>
                  <a:pt x="2159" y="3809"/>
                </a:lnTo>
                <a:lnTo>
                  <a:pt x="3683" y="2920"/>
                </a:lnTo>
                <a:lnTo>
                  <a:pt x="5715" y="2285"/>
                </a:lnTo>
                <a:lnTo>
                  <a:pt x="7747" y="1523"/>
                </a:lnTo>
                <a:lnTo>
                  <a:pt x="10414" y="1015"/>
                </a:lnTo>
                <a:lnTo>
                  <a:pt x="13716" y="634"/>
                </a:lnTo>
                <a:lnTo>
                  <a:pt x="17018" y="253"/>
                </a:lnTo>
                <a:lnTo>
                  <a:pt x="21209" y="0"/>
                </a:lnTo>
                <a:lnTo>
                  <a:pt x="26289" y="0"/>
                </a:lnTo>
                <a:close/>
              </a:path>
            </a:pathLst>
          </a:custGeom>
          <a:ln w="9143">
            <a:solidFill>
              <a:srgbClr val="5C4379"/>
            </a:solidFill>
          </a:ln>
        </p:spPr>
        <p:txBody>
          <a:bodyPr wrap="square" lIns="0" tIns="0" rIns="0" bIns="0" rtlCol="0"/>
          <a:lstStyle/>
          <a:p>
            <a:endParaRPr/>
          </a:p>
        </p:txBody>
      </p:sp>
      <p:sp>
        <p:nvSpPr>
          <p:cNvPr id="51" name="object 51"/>
          <p:cNvSpPr/>
          <p:nvPr/>
        </p:nvSpPr>
        <p:spPr>
          <a:xfrm>
            <a:off x="6728332" y="5428869"/>
            <a:ext cx="1117346" cy="317271"/>
          </a:xfrm>
          <a:prstGeom prst="rect">
            <a:avLst/>
          </a:prstGeom>
          <a:blipFill>
            <a:blip r:embed="rId25" cstate="print"/>
            <a:stretch>
              <a:fillRect/>
            </a:stretch>
          </a:blipFill>
        </p:spPr>
        <p:txBody>
          <a:bodyPr wrap="square" lIns="0" tIns="0" rIns="0" bIns="0" rtlCol="0"/>
          <a:lstStyle/>
          <a:p>
            <a:endParaRPr/>
          </a:p>
        </p:txBody>
      </p:sp>
      <p:sp>
        <p:nvSpPr>
          <p:cNvPr id="52" name="object 52"/>
          <p:cNvSpPr/>
          <p:nvPr/>
        </p:nvSpPr>
        <p:spPr>
          <a:xfrm>
            <a:off x="8507983" y="5433440"/>
            <a:ext cx="168275" cy="266700"/>
          </a:xfrm>
          <a:custGeom>
            <a:avLst/>
            <a:gdLst/>
            <a:ahLst/>
            <a:cxnLst/>
            <a:rect l="l" t="t" r="r" b="b"/>
            <a:pathLst>
              <a:path w="168275" h="266700">
                <a:moveTo>
                  <a:pt x="90677" y="0"/>
                </a:moveTo>
                <a:lnTo>
                  <a:pt x="96774" y="0"/>
                </a:lnTo>
                <a:lnTo>
                  <a:pt x="102870" y="381"/>
                </a:lnTo>
                <a:lnTo>
                  <a:pt x="108966" y="1397"/>
                </a:lnTo>
                <a:lnTo>
                  <a:pt x="115062" y="2286"/>
                </a:lnTo>
                <a:lnTo>
                  <a:pt x="140081" y="10541"/>
                </a:lnTo>
                <a:lnTo>
                  <a:pt x="144272" y="12446"/>
                </a:lnTo>
                <a:lnTo>
                  <a:pt x="146939" y="14097"/>
                </a:lnTo>
                <a:lnTo>
                  <a:pt x="148209" y="15494"/>
                </a:lnTo>
                <a:lnTo>
                  <a:pt x="149606" y="16764"/>
                </a:lnTo>
                <a:lnTo>
                  <a:pt x="152781" y="28321"/>
                </a:lnTo>
                <a:lnTo>
                  <a:pt x="152908" y="30607"/>
                </a:lnTo>
                <a:lnTo>
                  <a:pt x="153035" y="33528"/>
                </a:lnTo>
                <a:lnTo>
                  <a:pt x="153035" y="36957"/>
                </a:lnTo>
                <a:lnTo>
                  <a:pt x="153035" y="40767"/>
                </a:lnTo>
                <a:lnTo>
                  <a:pt x="147700" y="58166"/>
                </a:lnTo>
                <a:lnTo>
                  <a:pt x="146304" y="58166"/>
                </a:lnTo>
                <a:lnTo>
                  <a:pt x="144780" y="58166"/>
                </a:lnTo>
                <a:lnTo>
                  <a:pt x="142494" y="57277"/>
                </a:lnTo>
                <a:lnTo>
                  <a:pt x="139319" y="55372"/>
                </a:lnTo>
                <a:lnTo>
                  <a:pt x="136144" y="53594"/>
                </a:lnTo>
                <a:lnTo>
                  <a:pt x="111506" y="43434"/>
                </a:lnTo>
                <a:lnTo>
                  <a:pt x="105410" y="41529"/>
                </a:lnTo>
                <a:lnTo>
                  <a:pt x="98679" y="40640"/>
                </a:lnTo>
                <a:lnTo>
                  <a:pt x="91440" y="40640"/>
                </a:lnTo>
                <a:lnTo>
                  <a:pt x="85725" y="40640"/>
                </a:lnTo>
                <a:lnTo>
                  <a:pt x="80772" y="41402"/>
                </a:lnTo>
                <a:lnTo>
                  <a:pt x="76581" y="42799"/>
                </a:lnTo>
                <a:lnTo>
                  <a:pt x="72263" y="44196"/>
                </a:lnTo>
                <a:lnTo>
                  <a:pt x="57531" y="64516"/>
                </a:lnTo>
                <a:lnTo>
                  <a:pt x="57531" y="68326"/>
                </a:lnTo>
                <a:lnTo>
                  <a:pt x="57531" y="74041"/>
                </a:lnTo>
                <a:lnTo>
                  <a:pt x="85851" y="100584"/>
                </a:lnTo>
                <a:lnTo>
                  <a:pt x="92456" y="103378"/>
                </a:lnTo>
                <a:lnTo>
                  <a:pt x="99060" y="106172"/>
                </a:lnTo>
                <a:lnTo>
                  <a:pt x="105791" y="109220"/>
                </a:lnTo>
                <a:lnTo>
                  <a:pt x="112649" y="112395"/>
                </a:lnTo>
                <a:lnTo>
                  <a:pt x="119634" y="115570"/>
                </a:lnTo>
                <a:lnTo>
                  <a:pt x="150622" y="137795"/>
                </a:lnTo>
                <a:lnTo>
                  <a:pt x="155829" y="143383"/>
                </a:lnTo>
                <a:lnTo>
                  <a:pt x="167894" y="184543"/>
                </a:lnTo>
                <a:lnTo>
                  <a:pt x="167437" y="194366"/>
                </a:lnTo>
                <a:lnTo>
                  <a:pt x="151511" y="234135"/>
                </a:lnTo>
                <a:lnTo>
                  <a:pt x="118111" y="258137"/>
                </a:lnTo>
                <a:lnTo>
                  <a:pt x="72771" y="266204"/>
                </a:lnTo>
                <a:lnTo>
                  <a:pt x="63881" y="266204"/>
                </a:lnTo>
                <a:lnTo>
                  <a:pt x="22098" y="256692"/>
                </a:lnTo>
                <a:lnTo>
                  <a:pt x="4825" y="246329"/>
                </a:lnTo>
                <a:lnTo>
                  <a:pt x="3048" y="244614"/>
                </a:lnTo>
                <a:lnTo>
                  <a:pt x="1905" y="242125"/>
                </a:lnTo>
                <a:lnTo>
                  <a:pt x="1143" y="238887"/>
                </a:lnTo>
                <a:lnTo>
                  <a:pt x="381" y="235635"/>
                </a:lnTo>
                <a:lnTo>
                  <a:pt x="0" y="230974"/>
                </a:lnTo>
                <a:lnTo>
                  <a:pt x="0" y="224878"/>
                </a:lnTo>
                <a:lnTo>
                  <a:pt x="0" y="220764"/>
                </a:lnTo>
                <a:lnTo>
                  <a:pt x="126" y="217322"/>
                </a:lnTo>
                <a:lnTo>
                  <a:pt x="508" y="214541"/>
                </a:lnTo>
                <a:lnTo>
                  <a:pt x="762" y="211759"/>
                </a:lnTo>
                <a:lnTo>
                  <a:pt x="1143" y="209511"/>
                </a:lnTo>
                <a:lnTo>
                  <a:pt x="1777" y="207784"/>
                </a:lnTo>
                <a:lnTo>
                  <a:pt x="2286" y="206070"/>
                </a:lnTo>
                <a:lnTo>
                  <a:pt x="3175" y="204838"/>
                </a:lnTo>
                <a:lnTo>
                  <a:pt x="4064" y="204114"/>
                </a:lnTo>
                <a:lnTo>
                  <a:pt x="5080" y="203390"/>
                </a:lnTo>
                <a:lnTo>
                  <a:pt x="6223" y="203022"/>
                </a:lnTo>
                <a:lnTo>
                  <a:pt x="7620" y="203022"/>
                </a:lnTo>
                <a:lnTo>
                  <a:pt x="9398" y="203022"/>
                </a:lnTo>
                <a:lnTo>
                  <a:pt x="12065" y="204114"/>
                </a:lnTo>
                <a:lnTo>
                  <a:pt x="15494" y="206298"/>
                </a:lnTo>
                <a:lnTo>
                  <a:pt x="18796" y="208483"/>
                </a:lnTo>
                <a:lnTo>
                  <a:pt x="23114" y="210896"/>
                </a:lnTo>
                <a:lnTo>
                  <a:pt x="59309" y="223259"/>
                </a:lnTo>
                <a:lnTo>
                  <a:pt x="73025" y="224078"/>
                </a:lnTo>
                <a:lnTo>
                  <a:pt x="79375" y="224078"/>
                </a:lnTo>
                <a:lnTo>
                  <a:pt x="84963" y="223316"/>
                </a:lnTo>
                <a:lnTo>
                  <a:pt x="90043" y="221792"/>
                </a:lnTo>
                <a:lnTo>
                  <a:pt x="95123" y="220268"/>
                </a:lnTo>
                <a:lnTo>
                  <a:pt x="110871" y="205003"/>
                </a:lnTo>
                <a:lnTo>
                  <a:pt x="112775" y="200901"/>
                </a:lnTo>
                <a:lnTo>
                  <a:pt x="113665" y="196329"/>
                </a:lnTo>
                <a:lnTo>
                  <a:pt x="113665" y="191300"/>
                </a:lnTo>
                <a:lnTo>
                  <a:pt x="113665" y="185470"/>
                </a:lnTo>
                <a:lnTo>
                  <a:pt x="112141" y="180467"/>
                </a:lnTo>
                <a:lnTo>
                  <a:pt x="108966" y="176301"/>
                </a:lnTo>
                <a:lnTo>
                  <a:pt x="105791" y="172123"/>
                </a:lnTo>
                <a:lnTo>
                  <a:pt x="101600" y="168414"/>
                </a:lnTo>
                <a:lnTo>
                  <a:pt x="96520" y="165176"/>
                </a:lnTo>
                <a:lnTo>
                  <a:pt x="91440" y="161925"/>
                </a:lnTo>
                <a:lnTo>
                  <a:pt x="85598" y="158877"/>
                </a:lnTo>
                <a:lnTo>
                  <a:pt x="79121" y="156032"/>
                </a:lnTo>
                <a:lnTo>
                  <a:pt x="72644" y="153162"/>
                </a:lnTo>
                <a:lnTo>
                  <a:pt x="65913" y="150114"/>
                </a:lnTo>
                <a:lnTo>
                  <a:pt x="59055" y="146939"/>
                </a:lnTo>
                <a:lnTo>
                  <a:pt x="52197" y="143764"/>
                </a:lnTo>
                <a:lnTo>
                  <a:pt x="45466" y="140208"/>
                </a:lnTo>
                <a:lnTo>
                  <a:pt x="38989" y="136144"/>
                </a:lnTo>
                <a:lnTo>
                  <a:pt x="32512" y="132080"/>
                </a:lnTo>
                <a:lnTo>
                  <a:pt x="26670" y="127254"/>
                </a:lnTo>
                <a:lnTo>
                  <a:pt x="21590" y="121666"/>
                </a:lnTo>
                <a:lnTo>
                  <a:pt x="16510" y="116078"/>
                </a:lnTo>
                <a:lnTo>
                  <a:pt x="4445" y="74041"/>
                </a:lnTo>
                <a:lnTo>
                  <a:pt x="4873" y="65085"/>
                </a:lnTo>
                <a:lnTo>
                  <a:pt x="19319" y="28765"/>
                </a:lnTo>
                <a:lnTo>
                  <a:pt x="57150" y="4572"/>
                </a:lnTo>
                <a:lnTo>
                  <a:pt x="81938" y="285"/>
                </a:lnTo>
                <a:lnTo>
                  <a:pt x="90677" y="0"/>
                </a:lnTo>
                <a:close/>
              </a:path>
            </a:pathLst>
          </a:custGeom>
          <a:ln w="9144">
            <a:solidFill>
              <a:srgbClr val="5C4379"/>
            </a:solidFill>
          </a:ln>
        </p:spPr>
        <p:txBody>
          <a:bodyPr wrap="square" lIns="0" tIns="0" rIns="0" bIns="0" rtlCol="0"/>
          <a:lstStyle/>
          <a:p>
            <a:endParaRPr/>
          </a:p>
        </p:txBody>
      </p:sp>
      <p:sp>
        <p:nvSpPr>
          <p:cNvPr id="53" name="object 53"/>
          <p:cNvSpPr/>
          <p:nvPr/>
        </p:nvSpPr>
        <p:spPr>
          <a:xfrm>
            <a:off x="7967344" y="5433440"/>
            <a:ext cx="243840" cy="266700"/>
          </a:xfrm>
          <a:custGeom>
            <a:avLst/>
            <a:gdLst/>
            <a:ahLst/>
            <a:cxnLst/>
            <a:rect l="l" t="t" r="r" b="b"/>
            <a:pathLst>
              <a:path w="243840" h="266700">
                <a:moveTo>
                  <a:pt x="124205" y="0"/>
                </a:moveTo>
                <a:lnTo>
                  <a:pt x="164121" y="4339"/>
                </a:lnTo>
                <a:lnTo>
                  <a:pt x="205128" y="23999"/>
                </a:lnTo>
                <a:lnTo>
                  <a:pt x="231447" y="60446"/>
                </a:lnTo>
                <a:lnTo>
                  <a:pt x="241426" y="98901"/>
                </a:lnTo>
                <a:lnTo>
                  <a:pt x="243331" y="130048"/>
                </a:lnTo>
                <a:lnTo>
                  <a:pt x="242851" y="145632"/>
                </a:lnTo>
                <a:lnTo>
                  <a:pt x="235457" y="187325"/>
                </a:lnTo>
                <a:lnTo>
                  <a:pt x="211835" y="230136"/>
                </a:lnTo>
                <a:lnTo>
                  <a:pt x="172974" y="256959"/>
                </a:lnTo>
                <a:lnTo>
                  <a:pt x="134147" y="265626"/>
                </a:lnTo>
                <a:lnTo>
                  <a:pt x="119379" y="266204"/>
                </a:lnTo>
                <a:lnTo>
                  <a:pt x="104882" y="265714"/>
                </a:lnTo>
                <a:lnTo>
                  <a:pt x="67055" y="258356"/>
                </a:lnTo>
                <a:lnTo>
                  <a:pt x="29845" y="234416"/>
                </a:lnTo>
                <a:lnTo>
                  <a:pt x="7493" y="193484"/>
                </a:lnTo>
                <a:lnTo>
                  <a:pt x="474" y="151068"/>
                </a:lnTo>
                <a:lnTo>
                  <a:pt x="0" y="134620"/>
                </a:lnTo>
                <a:lnTo>
                  <a:pt x="500" y="119455"/>
                </a:lnTo>
                <a:lnTo>
                  <a:pt x="8000" y="78486"/>
                </a:lnTo>
                <a:lnTo>
                  <a:pt x="31623" y="36068"/>
                </a:lnTo>
                <a:lnTo>
                  <a:pt x="70484" y="9271"/>
                </a:lnTo>
                <a:lnTo>
                  <a:pt x="109347" y="573"/>
                </a:lnTo>
                <a:lnTo>
                  <a:pt x="124205" y="0"/>
                </a:lnTo>
                <a:close/>
              </a:path>
            </a:pathLst>
          </a:custGeom>
          <a:ln w="9144">
            <a:solidFill>
              <a:srgbClr val="5C4379"/>
            </a:solidFill>
          </a:ln>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49" y="304800"/>
            <a:ext cx="7486700" cy="561595"/>
          </a:xfrm>
        </p:spPr>
        <p:txBody>
          <a:bodyPr/>
          <a:lstStyle/>
          <a:p>
            <a:r>
              <a:rPr lang="en-US" sz="3200" dirty="0" smtClean="0"/>
              <a:t>1. Meeting of the Share Holders</a:t>
            </a:r>
            <a:br>
              <a:rPr lang="en-US" sz="3200" dirty="0" smtClean="0"/>
            </a:br>
            <a:endParaRPr lang="en-US" sz="3200" dirty="0"/>
          </a:p>
        </p:txBody>
      </p:sp>
      <p:sp>
        <p:nvSpPr>
          <p:cNvPr id="3" name="Text Placeholder 2"/>
          <p:cNvSpPr>
            <a:spLocks noGrp="1"/>
          </p:cNvSpPr>
          <p:nvPr>
            <p:ph type="body" idx="1"/>
          </p:nvPr>
        </p:nvSpPr>
        <p:spPr>
          <a:xfrm>
            <a:off x="344449" y="1370838"/>
            <a:ext cx="8455101" cy="5909310"/>
          </a:xfrm>
        </p:spPr>
        <p:txBody>
          <a:bodyPr/>
          <a:lstStyle/>
          <a:p>
            <a:pPr algn="just" fontAlgn="base"/>
            <a:r>
              <a:rPr lang="en-US" b="1" dirty="0" smtClean="0"/>
              <a:t>1. Statutory Meeting</a:t>
            </a:r>
          </a:p>
          <a:p>
            <a:pPr algn="just" fontAlgn="base"/>
            <a:r>
              <a:rPr lang="en-US" dirty="0" smtClean="0"/>
              <a:t>This is the first meeting of the shareholders conducted after the commencement of the business of a public company. Companies Act provides that every public company limited by shares or limited by guarantee and having a share capital should hold a meeting of the shareholders within 6 months but not earlier than one month from the date of commencement of business of the company</a:t>
            </a:r>
            <a:r>
              <a:rPr lang="en-US" dirty="0" smtClean="0"/>
              <a:t>.</a:t>
            </a:r>
          </a:p>
          <a:p>
            <a:pPr algn="just" fontAlgn="base"/>
            <a:r>
              <a:rPr lang="en-US" b="1" dirty="0" smtClean="0"/>
              <a:t>2. Annual General Meeting</a:t>
            </a:r>
          </a:p>
          <a:p>
            <a:pPr algn="just" fontAlgn="base"/>
            <a:r>
              <a:rPr lang="en-US" dirty="0" smtClean="0"/>
              <a:t>The Annual General Meeting is one of the important meetings of a company. It is usually held once in a year. AGM should be conducted by both private and public ltd companies whether limited by shares or by guarantee; having or not having a share capital. As the name suggests, the meeting is to be held annually to transact the ordinary business of the company.</a:t>
            </a:r>
          </a:p>
          <a:p>
            <a:pPr algn="just" fontAlgn="base"/>
            <a:endParaRPr lang="en-US" dirty="0" smtClean="0"/>
          </a:p>
          <a:p>
            <a:pPr algn="just"/>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4449" y="1370838"/>
            <a:ext cx="8455101" cy="4308872"/>
          </a:xfrm>
        </p:spPr>
        <p:txBody>
          <a:bodyPr/>
          <a:lstStyle/>
          <a:p>
            <a:pPr algn="just" fontAlgn="base"/>
            <a:r>
              <a:rPr lang="en-US" sz="2800" b="1" dirty="0" smtClean="0"/>
              <a:t>3. Extra-ordinary General Meetings (EOGM)</a:t>
            </a:r>
          </a:p>
          <a:p>
            <a:pPr algn="just" fontAlgn="base"/>
            <a:r>
              <a:rPr lang="en-US" sz="2800" dirty="0" smtClean="0"/>
              <a:t>Statutory Meeting and Annual General Meetings are called the ordinary meetings of a company. All other general meetings other than these two are called Extraordinary General Meetings.</a:t>
            </a:r>
          </a:p>
          <a:p>
            <a:pPr algn="just" fontAlgn="base"/>
            <a:r>
              <a:rPr lang="en-US" sz="2800" b="1" dirty="0" smtClean="0"/>
              <a:t>4. Class Meetings</a:t>
            </a:r>
          </a:p>
          <a:p>
            <a:pPr algn="just" fontAlgn="base"/>
            <a:r>
              <a:rPr lang="en-US" sz="2800" dirty="0" smtClean="0"/>
              <a:t>Class meetings are those meetings, which are held by the shareholders of a particular class of shares e.g. preference shareholders or debenture holders.</a:t>
            </a:r>
          </a:p>
          <a:p>
            <a:pPr algn="just"/>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6373</Words>
  <Application>Microsoft Office PowerPoint</Application>
  <PresentationFormat>On-screen Show (4:3)</PresentationFormat>
  <Paragraphs>620</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Slide 1</vt:lpstr>
      <vt:lpstr>Contents</vt:lpstr>
      <vt:lpstr>Meaning of Meetings</vt:lpstr>
      <vt:lpstr>Why to have meetings?</vt:lpstr>
      <vt:lpstr>Characteristics of a Company Meeting: </vt:lpstr>
      <vt:lpstr>Kinds of meetings</vt:lpstr>
      <vt:lpstr>Meetings of the Directors </vt:lpstr>
      <vt:lpstr>1. Meeting of the Share Holders </vt:lpstr>
      <vt:lpstr>Slide 9</vt:lpstr>
      <vt:lpstr>Pre-requisites of a valid meeting</vt:lpstr>
      <vt:lpstr>1) Appropriate Authority</vt:lpstr>
      <vt:lpstr>2) Notice (Section 101 &amp; 102)</vt:lpstr>
      <vt:lpstr>2) Contents of Notice &amp; to whom  [Sec 101]</vt:lpstr>
      <vt:lpstr>Special &amp; Ordinary business  [Sec102(2)]</vt:lpstr>
      <vt:lpstr>3) Quorum of General Meeting  [Sec 103]</vt:lpstr>
      <vt:lpstr>Main provisions of Sec103(1)</vt:lpstr>
      <vt:lpstr>Consequences of absence of quorum  [Sec 103(2)&amp;(3)]</vt:lpstr>
      <vt:lpstr>Can a single member constitute quorum for a  meeting?</vt:lpstr>
      <vt:lpstr>4) Agenda of the meeting</vt:lpstr>
      <vt:lpstr>Creating a Agenda</vt:lpstr>
      <vt:lpstr>Objectives of Agenda</vt:lpstr>
      <vt:lpstr>5) Chairman of meeting (Sec 104)</vt:lpstr>
      <vt:lpstr>Slide 23</vt:lpstr>
      <vt:lpstr>Appointment of Chairman under  Articles</vt:lpstr>
      <vt:lpstr>Appointment of Chairman by NCLT</vt:lpstr>
      <vt:lpstr>Proxies (Section 105)</vt:lpstr>
      <vt:lpstr>Disclosures required in notice of GM  [Section 105(2)]</vt:lpstr>
      <vt:lpstr>Period for deposit of proxy</vt:lpstr>
      <vt:lpstr>Revocation of proxies</vt:lpstr>
      <vt:lpstr>Slide 30</vt:lpstr>
      <vt:lpstr>Annual General Meeting  (Section 96)</vt:lpstr>
      <vt:lpstr>Objects of holding an AGM</vt:lpstr>
      <vt:lpstr>Legal Provisions to hold  AGM</vt:lpstr>
      <vt:lpstr>Time , Place &amp; Day of AGM</vt:lpstr>
      <vt:lpstr>Report on AGM ( Sec.121)</vt:lpstr>
      <vt:lpstr>Default in holding AGM</vt:lpstr>
      <vt:lpstr>Important Cases related to AGM</vt:lpstr>
      <vt:lpstr>Statutory Meeting (Sec 165 of Companies Act 1956 )</vt:lpstr>
      <vt:lpstr>Objectives of holding this meeting</vt:lpstr>
      <vt:lpstr>Companies exempted from holding  Statutory meeting</vt:lpstr>
      <vt:lpstr>Statutory Report</vt:lpstr>
      <vt:lpstr>Contents of the Report</vt:lpstr>
      <vt:lpstr>Consequences of Default</vt:lpstr>
      <vt:lpstr>Extra-Ordinary General Meeting  (Section 98 to 100)</vt:lpstr>
      <vt:lpstr>Who may call EGM</vt:lpstr>
      <vt:lpstr>Legal provisions regarding calling  of EGM</vt:lpstr>
      <vt:lpstr>2) Essentials of a valid requisition [Sec100(3)]</vt:lpstr>
      <vt:lpstr>3) EGM called by Board [Sec 100(4)]</vt:lpstr>
      <vt:lpstr>Power of Tribunal to call EGM  (Sec 98)</vt:lpstr>
      <vt:lpstr>Slide 50</vt:lpstr>
      <vt:lpstr>Default in holding EGM  (Section 99)</vt:lpstr>
      <vt:lpstr>Important Cases of EGM</vt:lpstr>
      <vt:lpstr>Class Meetings</vt:lpstr>
      <vt:lpstr>Slide 54</vt:lpstr>
      <vt:lpstr>Board Meeting [Section 173 to 176]</vt:lpstr>
      <vt:lpstr>Notice of a Board Meeting [Sec173(3)]</vt:lpstr>
      <vt:lpstr>Quorum [Section 174]</vt:lpstr>
      <vt:lpstr>Number of Board Meeting  [Sec 173(1)]</vt:lpstr>
      <vt:lpstr>BM through Video Conferencing  [Sec 173(2)]</vt:lpstr>
      <vt:lpstr>Resolution by Circulation  [Section 175]</vt:lpstr>
      <vt:lpstr>Board Committees (Sec 177 &amp; 178)</vt:lpstr>
      <vt:lpstr>1) Audit Committee (Sec 177)</vt:lpstr>
      <vt:lpstr>ii) Composition of Audit Committee (s/s 2)</vt:lpstr>
      <vt:lpstr>iv) Powers of the audit committee (s/s 5)</vt:lpstr>
      <vt:lpstr>2) Nomination &amp; Remuneration  [Sec 178(1) to (4)]</vt:lpstr>
      <vt:lpstr>ii) Composition of NRC (s/s 1)</vt:lpstr>
      <vt:lpstr>3) Stakeholders Relationship Committee  [Sec 178(5)to(8)]</vt:lpstr>
      <vt:lpstr>ii) Functions of SRC (s/s 6)</vt:lpstr>
      <vt:lpstr>General Power of the Board [Sec 179]</vt:lpstr>
      <vt:lpstr>Delegation of Power</vt:lpstr>
      <vt:lpstr>Cases related to Board Meeting</vt:lpstr>
      <vt:lpstr>Slide 72</vt:lpstr>
      <vt:lpstr>Meetings of Creditors (Section 230)</vt:lpstr>
      <vt:lpstr>Meetings of Debentures Holder</vt:lpstr>
      <vt:lpstr>Bibliography</vt:lpstr>
      <vt:lpstr>Slide 76</vt:lpstr>
      <vt:lpstr>Slide 77</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Manish</dc:creator>
  <cp:lastModifiedBy>Manish</cp:lastModifiedBy>
  <cp:revision>2</cp:revision>
  <dcterms:created xsi:type="dcterms:W3CDTF">2019-10-14T09:46:14Z</dcterms:created>
  <dcterms:modified xsi:type="dcterms:W3CDTF">2019-11-02T08:59:03Z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2016-07-21T00:00:00Z</vt:filetime>
  </property>
  <property fmtid="{D5CDD505-2E9C-101B-9397-08002B2CF9AE}" pid="3" name="Creator">
    <vt:lpwstr>Microsoft® PowerPoint® 2013</vt:lpwstr>
  </property>
  <property fmtid="{D5CDD505-2E9C-101B-9397-08002B2CF9AE}" pid="4" name="LastSaved">
    <vt:filetime>2019-10-14T00:00:00Z</vt:filetime>
  </property>
</Properties>
</file>