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4007" y="69722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8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6"/>
                </a:lnTo>
                <a:lnTo>
                  <a:pt x="8863071" y="6640287"/>
                </a:lnTo>
                <a:lnTo>
                  <a:pt x="8822525" y="6662775"/>
                </a:lnTo>
                <a:lnTo>
                  <a:pt x="8778740" y="6679470"/>
                </a:lnTo>
                <a:lnTo>
                  <a:pt x="8732228" y="6689861"/>
                </a:lnTo>
                <a:lnTo>
                  <a:pt x="8683498" y="6693438"/>
                </a:lnTo>
                <a:lnTo>
                  <a:pt x="329920" y="6693439"/>
                </a:lnTo>
                <a:lnTo>
                  <a:pt x="281168" y="6689861"/>
                </a:lnTo>
                <a:lnTo>
                  <a:pt x="234636" y="6679470"/>
                </a:lnTo>
                <a:lnTo>
                  <a:pt x="190835" y="6662775"/>
                </a:lnTo>
                <a:lnTo>
                  <a:pt x="150276" y="6640287"/>
                </a:lnTo>
                <a:lnTo>
                  <a:pt x="113469" y="6612516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8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357" y="385013"/>
            <a:ext cx="7949285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6800" y="1471929"/>
            <a:ext cx="7210399" cy="4095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4150" y="1444497"/>
            <a:ext cx="331406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34315">
              <a:lnSpc>
                <a:spcPct val="100000"/>
              </a:lnSpc>
              <a:spcBef>
                <a:spcPts val="105"/>
              </a:spcBef>
            </a:pPr>
            <a:r>
              <a:rPr sz="4400" spc="-50" dirty="0"/>
              <a:t>CORPORATE  </a:t>
            </a:r>
            <a:r>
              <a:rPr sz="4400" spc="-5" dirty="0"/>
              <a:t>G</a:t>
            </a:r>
            <a:r>
              <a:rPr sz="4400" spc="-80" dirty="0"/>
              <a:t>O</a:t>
            </a:r>
            <a:r>
              <a:rPr sz="4400" spc="-5" dirty="0"/>
              <a:t>VERNANCE</a:t>
            </a:r>
            <a:endParaRPr sz="4400"/>
          </a:p>
        </p:txBody>
      </p:sp>
      <p:sp>
        <p:nvSpPr>
          <p:cNvPr id="5" name="object 5"/>
          <p:cNvSpPr txBox="1"/>
          <p:nvPr/>
        </p:nvSpPr>
        <p:spPr>
          <a:xfrm>
            <a:off x="4422775" y="5470347"/>
            <a:ext cx="366585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755900" algn="l"/>
              </a:tabLst>
            </a:pPr>
            <a:r>
              <a:rPr lang="en-US" sz="2400" dirty="0" smtClean="0">
                <a:latin typeface="Calibri"/>
                <a:cs typeface="Calibri"/>
              </a:rPr>
              <a:t>Dr. Manish </a:t>
            </a:r>
            <a:r>
              <a:rPr lang="en-US" sz="2400" dirty="0" err="1" smtClean="0">
                <a:latin typeface="Calibri"/>
                <a:cs typeface="Calibri"/>
              </a:rPr>
              <a:t>Dadhich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28219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5" dirty="0"/>
              <a:t>Transparency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84505" rIns="0" bIns="0" rtlCol="0">
            <a:spAutoFit/>
          </a:bodyPr>
          <a:lstStyle/>
          <a:p>
            <a:pPr marL="313055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Ensure </a:t>
            </a:r>
            <a:r>
              <a:rPr spc="-30" dirty="0"/>
              <a:t>timely, </a:t>
            </a:r>
            <a:r>
              <a:rPr spc="-5" dirty="0"/>
              <a:t>accurate disclosure on all  material </a:t>
            </a:r>
            <a:r>
              <a:rPr dirty="0"/>
              <a:t>matters, </a:t>
            </a:r>
            <a:r>
              <a:rPr spc="-5" dirty="0"/>
              <a:t>including the financial  </a:t>
            </a:r>
            <a:r>
              <a:rPr dirty="0"/>
              <a:t>situation, performance, </a:t>
            </a:r>
            <a:r>
              <a:rPr spc="-5" dirty="0"/>
              <a:t>ownership and  corporate governance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30327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Independence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361555" cy="2738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Procedures and </a:t>
            </a:r>
            <a:r>
              <a:rPr sz="2800" dirty="0">
                <a:latin typeface="Arial"/>
                <a:cs typeface="Arial"/>
              </a:rPr>
              <a:t>structures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dirty="0">
                <a:latin typeface="Arial"/>
                <a:cs typeface="Arial"/>
              </a:rPr>
              <a:t>in place so as  </a:t>
            </a:r>
            <a:r>
              <a:rPr sz="2800" spc="-5" dirty="0">
                <a:latin typeface="Arial"/>
                <a:cs typeface="Arial"/>
              </a:rPr>
              <a:t>to minimise, or </a:t>
            </a:r>
            <a:r>
              <a:rPr sz="2800" dirty="0">
                <a:latin typeface="Arial"/>
                <a:cs typeface="Arial"/>
              </a:rPr>
              <a:t>avoid completely conflicts </a:t>
            </a:r>
            <a:r>
              <a:rPr sz="2800" spc="-5" dirty="0">
                <a:latin typeface="Arial"/>
                <a:cs typeface="Arial"/>
              </a:rPr>
              <a:t>of  </a:t>
            </a:r>
            <a:r>
              <a:rPr sz="2800" dirty="0">
                <a:latin typeface="Arial"/>
                <a:cs typeface="Arial"/>
              </a:rPr>
              <a:t>interest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marR="14414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Independent </a:t>
            </a:r>
            <a:r>
              <a:rPr sz="2800" spc="-5" dirty="0">
                <a:latin typeface="Arial"/>
                <a:cs typeface="Arial"/>
              </a:rPr>
              <a:t>Directors and Advisers i.e.</a:t>
            </a:r>
            <a:r>
              <a:rPr sz="2800" spc="-1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free  </a:t>
            </a:r>
            <a:r>
              <a:rPr sz="2800" dirty="0">
                <a:latin typeface="Arial"/>
                <a:cs typeface="Arial"/>
              </a:rPr>
              <a:t>from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influence of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73825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Elements of </a:t>
            </a:r>
            <a:r>
              <a:rPr sz="4000" spc="-30" dirty="0"/>
              <a:t>Corporate</a:t>
            </a:r>
            <a:r>
              <a:rPr sz="4000" spc="-5" dirty="0"/>
              <a:t> </a:t>
            </a:r>
            <a:r>
              <a:rPr sz="4000" spc="-15" dirty="0"/>
              <a:t>Governance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29258"/>
            <a:ext cx="5220335" cy="4134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Good Board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practices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Wingdings 2"/>
              <a:buChar char=""/>
            </a:pPr>
            <a:endParaRPr sz="33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Control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Environment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Wingdings 2"/>
              <a:buChar char=""/>
            </a:pPr>
            <a:endParaRPr sz="33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15" dirty="0">
                <a:latin typeface="Arial"/>
                <a:cs typeface="Arial"/>
              </a:rPr>
              <a:t>Transparent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disclosure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Wingdings 2"/>
              <a:buChar char=""/>
            </a:pPr>
            <a:endParaRPr sz="33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Well-defined </a:t>
            </a:r>
            <a:r>
              <a:rPr sz="2800" dirty="0">
                <a:latin typeface="Arial"/>
                <a:cs typeface="Arial"/>
              </a:rPr>
              <a:t>shareholder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rights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Wingdings 2"/>
              <a:buChar char=""/>
            </a:pPr>
            <a:endParaRPr sz="33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Board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commitment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5231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Good </a:t>
            </a:r>
            <a:r>
              <a:rPr sz="4000" spc="-15" dirty="0"/>
              <a:t>Board</a:t>
            </a:r>
            <a:r>
              <a:rPr sz="4000" spc="-55" dirty="0"/>
              <a:t> </a:t>
            </a:r>
            <a:r>
              <a:rPr sz="4000" spc="-15" dirty="0"/>
              <a:t>Practices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6748145" cy="3896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Clearly </a:t>
            </a:r>
            <a:r>
              <a:rPr sz="2800" dirty="0">
                <a:latin typeface="Arial"/>
                <a:cs typeface="Arial"/>
              </a:rPr>
              <a:t>defined roles </a:t>
            </a:r>
            <a:r>
              <a:rPr sz="2800" spc="-5" dirty="0">
                <a:latin typeface="Arial"/>
                <a:cs typeface="Arial"/>
              </a:rPr>
              <a:t>and</a:t>
            </a:r>
            <a:r>
              <a:rPr sz="2800" dirty="0">
                <a:latin typeface="Arial"/>
                <a:cs typeface="Arial"/>
              </a:rPr>
              <a:t> authorities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marR="401320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Duties and </a:t>
            </a:r>
            <a:r>
              <a:rPr sz="2800" dirty="0">
                <a:latin typeface="Arial"/>
                <a:cs typeface="Arial"/>
              </a:rPr>
              <a:t>responsibilities </a:t>
            </a:r>
            <a:r>
              <a:rPr sz="2800" spc="-5" dirty="0">
                <a:latin typeface="Arial"/>
                <a:cs typeface="Arial"/>
              </a:rPr>
              <a:t>of Directors  </a:t>
            </a:r>
            <a:r>
              <a:rPr sz="2800" dirty="0">
                <a:latin typeface="Arial"/>
                <a:cs typeface="Arial"/>
              </a:rPr>
              <a:t>understood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Board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well</a:t>
            </a:r>
            <a:r>
              <a:rPr sz="2800" dirty="0">
                <a:latin typeface="Arial"/>
                <a:cs typeface="Arial"/>
              </a:rPr>
              <a:t> structured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Appropriate composition </a:t>
            </a:r>
            <a:r>
              <a:rPr sz="2800" dirty="0">
                <a:latin typeface="Arial"/>
                <a:cs typeface="Arial"/>
              </a:rPr>
              <a:t>and </a:t>
            </a:r>
            <a:r>
              <a:rPr sz="2800" spc="-5" dirty="0">
                <a:latin typeface="Arial"/>
                <a:cs typeface="Arial"/>
              </a:rPr>
              <a:t>mix of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skills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50152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Good </a:t>
            </a:r>
            <a:r>
              <a:rPr sz="4000" spc="-15" dirty="0"/>
              <a:t>Board</a:t>
            </a:r>
            <a:r>
              <a:rPr sz="4000" spc="-50" dirty="0"/>
              <a:t> </a:t>
            </a:r>
            <a:r>
              <a:rPr sz="4000" spc="-15" dirty="0"/>
              <a:t>procedures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345045" cy="2891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Appropriate Board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procedures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marR="93662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Director Remuneration in line with </a:t>
            </a:r>
            <a:r>
              <a:rPr sz="2800" dirty="0">
                <a:latin typeface="Arial"/>
                <a:cs typeface="Arial"/>
              </a:rPr>
              <a:t>best  </a:t>
            </a:r>
            <a:r>
              <a:rPr sz="2800" spc="-5" dirty="0">
                <a:latin typeface="Arial"/>
                <a:cs typeface="Arial"/>
              </a:rPr>
              <a:t>practice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Board </a:t>
            </a:r>
            <a:r>
              <a:rPr sz="2800" dirty="0">
                <a:latin typeface="Arial"/>
                <a:cs typeface="Arial"/>
              </a:rPr>
              <a:t>self-evaluation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training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conducted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4088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Control</a:t>
            </a:r>
            <a:r>
              <a:rPr sz="4000" spc="-65" dirty="0"/>
              <a:t> </a:t>
            </a:r>
            <a:r>
              <a:rPr sz="4000" spc="-15" dirty="0"/>
              <a:t>Environment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6315075" cy="3470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Internal control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procedures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Risk management framework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present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Disaster recovery systems in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place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Media management </a:t>
            </a:r>
            <a:r>
              <a:rPr sz="2800" dirty="0">
                <a:latin typeface="Arial"/>
                <a:cs typeface="Arial"/>
              </a:rPr>
              <a:t>techniques 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4088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Control</a:t>
            </a:r>
            <a:r>
              <a:rPr sz="4000" spc="-65" dirty="0"/>
              <a:t> </a:t>
            </a:r>
            <a:r>
              <a:rPr sz="4000" spc="-15" dirty="0"/>
              <a:t>Environment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404100" cy="2357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Business continuity </a:t>
            </a:r>
            <a:r>
              <a:rPr sz="2800" dirty="0">
                <a:latin typeface="Arial"/>
                <a:cs typeface="Arial"/>
              </a:rPr>
              <a:t>procedures 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place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D24717"/>
              </a:buClr>
              <a:buFont typeface="Wingdings 2"/>
              <a:buChar char=""/>
            </a:pPr>
            <a:endParaRPr sz="37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Independent external auditor conducts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audits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D24717"/>
              </a:buClr>
              <a:buFont typeface="Wingdings 2"/>
              <a:buChar char=""/>
            </a:pPr>
            <a:endParaRPr sz="3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Independent audit </a:t>
            </a:r>
            <a:r>
              <a:rPr sz="2800" spc="-5" dirty="0">
                <a:latin typeface="Arial"/>
                <a:cs typeface="Arial"/>
              </a:rPr>
              <a:t>committee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established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4088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Control</a:t>
            </a:r>
            <a:r>
              <a:rPr sz="4000" spc="-65" dirty="0"/>
              <a:t> </a:t>
            </a:r>
            <a:r>
              <a:rPr sz="4000" spc="-15" dirty="0"/>
              <a:t>Environment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557770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Internal </a:t>
            </a:r>
            <a:r>
              <a:rPr sz="2800" spc="-5" dirty="0">
                <a:latin typeface="Arial"/>
                <a:cs typeface="Arial"/>
              </a:rPr>
              <a:t>Audit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Function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Management Information systems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established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Compliance Function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established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8190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/>
              <a:t>Transparent</a:t>
            </a:r>
            <a:r>
              <a:rPr sz="4000" spc="-10" dirty="0"/>
              <a:t> </a:t>
            </a:r>
            <a:r>
              <a:rPr sz="4000" spc="-15" dirty="0"/>
              <a:t>Disclosure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522209" cy="2891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Financial </a:t>
            </a:r>
            <a:r>
              <a:rPr sz="2800" dirty="0">
                <a:latin typeface="Arial"/>
                <a:cs typeface="Arial"/>
              </a:rPr>
              <a:t>Information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disclosed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Non-Financial Information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disclosed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marR="5080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Financials </a:t>
            </a:r>
            <a:r>
              <a:rPr sz="2800" dirty="0">
                <a:latin typeface="Arial"/>
                <a:cs typeface="Arial"/>
              </a:rPr>
              <a:t>prepared according to </a:t>
            </a:r>
            <a:r>
              <a:rPr sz="2800" spc="-5" dirty="0">
                <a:latin typeface="Arial"/>
                <a:cs typeface="Arial"/>
              </a:rPr>
              <a:t>International  Financial Reporting Standards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(IFRS)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8190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/>
              <a:t>Transparent</a:t>
            </a:r>
            <a:r>
              <a:rPr sz="4000" spc="-10" dirty="0"/>
              <a:t> </a:t>
            </a:r>
            <a:r>
              <a:rPr sz="4000" spc="-15" dirty="0"/>
              <a:t>Disclosure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619315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Companies Registry filings up to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date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High-Quality </a:t>
            </a:r>
            <a:r>
              <a:rPr sz="2800" dirty="0">
                <a:latin typeface="Arial"/>
                <a:cs typeface="Arial"/>
              </a:rPr>
              <a:t>annual </a:t>
            </a:r>
            <a:r>
              <a:rPr sz="2800" spc="-5" dirty="0">
                <a:latin typeface="Arial"/>
                <a:cs typeface="Arial"/>
              </a:rPr>
              <a:t>report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published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10" dirty="0">
                <a:latin typeface="Arial"/>
                <a:cs typeface="Arial"/>
              </a:rPr>
              <a:t>Web-based </a:t>
            </a:r>
            <a:r>
              <a:rPr sz="2800" spc="-5" dirty="0">
                <a:latin typeface="Arial"/>
                <a:cs typeface="Arial"/>
              </a:rPr>
              <a:t>disclosure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7752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0" dirty="0"/>
              <a:t>Corporate</a:t>
            </a:r>
            <a:r>
              <a:rPr sz="4000" spc="-10" dirty="0"/>
              <a:t> </a:t>
            </a:r>
            <a:r>
              <a:rPr sz="4000" spc="-15" dirty="0"/>
              <a:t>Governance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624329"/>
            <a:ext cx="7617459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5080" indent="-274320" algn="just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655" algn="l"/>
              </a:tabLst>
            </a:pPr>
            <a:r>
              <a:rPr sz="2800" dirty="0">
                <a:latin typeface="Arial"/>
                <a:cs typeface="Arial"/>
              </a:rPr>
              <a:t>Corporate Governance </a:t>
            </a:r>
            <a:r>
              <a:rPr sz="2800" spc="-5" dirty="0">
                <a:latin typeface="Arial"/>
                <a:cs typeface="Arial"/>
              </a:rPr>
              <a:t>is the </a:t>
            </a:r>
            <a:r>
              <a:rPr sz="2800" dirty="0">
                <a:latin typeface="Arial"/>
                <a:cs typeface="Arial"/>
              </a:rPr>
              <a:t>application of  best management practices, compliance of  </a:t>
            </a:r>
            <a:r>
              <a:rPr sz="2800" spc="-5" dirty="0">
                <a:latin typeface="Arial"/>
                <a:cs typeface="Arial"/>
              </a:rPr>
              <a:t>law in </a:t>
            </a:r>
            <a:r>
              <a:rPr sz="2800" dirty="0">
                <a:latin typeface="Arial"/>
                <a:cs typeface="Arial"/>
              </a:rPr>
              <a:t>true letter and spirit and adherence </a:t>
            </a:r>
            <a:r>
              <a:rPr sz="2800" spc="-5" dirty="0">
                <a:latin typeface="Arial"/>
                <a:cs typeface="Arial"/>
              </a:rPr>
              <a:t>to  </a:t>
            </a:r>
            <a:r>
              <a:rPr sz="2800" dirty="0">
                <a:latin typeface="Arial"/>
                <a:cs typeface="Arial"/>
              </a:rPr>
              <a:t>ethical standards for </a:t>
            </a:r>
            <a:r>
              <a:rPr sz="2800" spc="-10" dirty="0">
                <a:latin typeface="Arial"/>
                <a:cs typeface="Arial"/>
              </a:rPr>
              <a:t>effective </a:t>
            </a:r>
            <a:r>
              <a:rPr sz="2800" dirty="0">
                <a:latin typeface="Arial"/>
                <a:cs typeface="Arial"/>
              </a:rPr>
              <a:t>management  and distribution of </a:t>
            </a:r>
            <a:r>
              <a:rPr sz="2800" spc="-5" dirty="0">
                <a:latin typeface="Arial"/>
                <a:cs typeface="Arial"/>
              </a:rPr>
              <a:t>wealth </a:t>
            </a:r>
            <a:r>
              <a:rPr sz="2800" dirty="0">
                <a:latin typeface="Arial"/>
                <a:cs typeface="Arial"/>
              </a:rPr>
              <a:t>and discharge of  social responsibility for sustainable  development of </a:t>
            </a:r>
            <a:r>
              <a:rPr sz="2800" spc="-5" dirty="0">
                <a:latin typeface="Arial"/>
                <a:cs typeface="Arial"/>
              </a:rPr>
              <a:t>all</a:t>
            </a:r>
            <a:r>
              <a:rPr sz="2800" dirty="0">
                <a:latin typeface="Arial"/>
                <a:cs typeface="Arial"/>
              </a:rPr>
              <a:t> stakeholders.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4688204"/>
            <a:ext cx="22320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655" algn="l"/>
                <a:tab pos="1920875" algn="l"/>
              </a:tabLst>
            </a:pPr>
            <a:r>
              <a:rPr sz="2800" spc="-5" dirty="0">
                <a:latin typeface="Arial"/>
                <a:cs typeface="Arial"/>
              </a:rPr>
              <a:t>Co</a:t>
            </a:r>
            <a:r>
              <a:rPr sz="2800" spc="5" dirty="0">
                <a:latin typeface="Arial"/>
                <a:cs typeface="Arial"/>
              </a:rPr>
              <a:t>n</a:t>
            </a:r>
            <a:r>
              <a:rPr sz="2800" spc="10" dirty="0">
                <a:latin typeface="Arial"/>
                <a:cs typeface="Arial"/>
              </a:rPr>
              <a:t>d</a:t>
            </a:r>
            <a:r>
              <a:rPr sz="2800" spc="-5" dirty="0">
                <a:latin typeface="Arial"/>
                <a:cs typeface="Arial"/>
              </a:rPr>
              <a:t>u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t</a:t>
            </a:r>
            <a:r>
              <a:rPr sz="2800" dirty="0">
                <a:latin typeface="Arial"/>
                <a:cs typeface="Arial"/>
              </a:rPr>
              <a:t>	of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40578" y="4688204"/>
            <a:ext cx="24523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96265" algn="l"/>
              </a:tabLst>
            </a:pPr>
            <a:r>
              <a:rPr sz="2800" spc="-5" dirty="0">
                <a:latin typeface="Arial"/>
                <a:cs typeface="Arial"/>
              </a:rPr>
              <a:t>in	</a:t>
            </a:r>
            <a:r>
              <a:rPr sz="2800" dirty="0">
                <a:latin typeface="Arial"/>
                <a:cs typeface="Arial"/>
              </a:rPr>
              <a:t>accordance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745" y="4688204"/>
            <a:ext cx="6572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with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91564" y="5115001"/>
            <a:ext cx="20878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shareholders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29127" y="4688204"/>
            <a:ext cx="143065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7960" marR="5080" indent="-17526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b</a:t>
            </a:r>
            <a:r>
              <a:rPr sz="2800" spc="5" dirty="0">
                <a:latin typeface="Arial"/>
                <a:cs typeface="Arial"/>
              </a:rPr>
              <a:t>u</a:t>
            </a:r>
            <a:r>
              <a:rPr sz="2800" spc="-5" dirty="0">
                <a:latin typeface="Arial"/>
                <a:cs typeface="Arial"/>
              </a:rPr>
              <a:t>sin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s  </a:t>
            </a:r>
            <a:r>
              <a:rPr sz="2800" dirty="0">
                <a:latin typeface="Arial"/>
                <a:cs typeface="Arial"/>
              </a:rPr>
              <a:t>desires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05527" y="5115001"/>
            <a:ext cx="19259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(m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5" dirty="0">
                <a:latin typeface="Arial"/>
                <a:cs typeface="Arial"/>
              </a:rPr>
              <a:t>x</a:t>
            </a:r>
            <a:r>
              <a:rPr sz="2800" spc="-5" dirty="0">
                <a:latin typeface="Arial"/>
                <a:cs typeface="Arial"/>
              </a:rPr>
              <a:t>imi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g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58633" y="5115001"/>
            <a:ext cx="11734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we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lt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1564" y="5541975"/>
            <a:ext cx="27178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62355" algn="l"/>
              </a:tabLst>
            </a:pPr>
            <a:r>
              <a:rPr sz="2800" spc="-5" dirty="0">
                <a:latin typeface="Arial"/>
                <a:cs typeface="Arial"/>
              </a:rPr>
              <a:t>wh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le</a:t>
            </a:r>
            <a:r>
              <a:rPr sz="2800" dirty="0">
                <a:latin typeface="Arial"/>
                <a:cs typeface="Arial"/>
              </a:rPr>
              <a:t>	c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spc="5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fi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5" dirty="0">
                <a:latin typeface="Arial"/>
                <a:cs typeface="Arial"/>
              </a:rPr>
              <a:t>mi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g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25595" y="5541975"/>
            <a:ext cx="10566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48640" algn="l"/>
              </a:tabLst>
            </a:pPr>
            <a:r>
              <a:rPr sz="2800" spc="-5" dirty="0">
                <a:latin typeface="Arial"/>
                <a:cs typeface="Arial"/>
              </a:rPr>
              <a:t>to	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95340" y="5541975"/>
            <a:ext cx="857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b</a:t>
            </a:r>
            <a:r>
              <a:rPr sz="2800" spc="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ic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66713" y="5541975"/>
            <a:ext cx="206628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24890" algn="l"/>
                <a:tab pos="1559560" algn="l"/>
              </a:tabLst>
            </a:pPr>
            <a:r>
              <a:rPr sz="2800" spc="-5" dirty="0">
                <a:latin typeface="Arial"/>
                <a:cs typeface="Arial"/>
              </a:rPr>
              <a:t>r</a:t>
            </a:r>
            <a:r>
              <a:rPr sz="2800" spc="5" dirty="0">
                <a:latin typeface="Arial"/>
                <a:cs typeface="Arial"/>
              </a:rPr>
              <a:t>u</a:t>
            </a:r>
            <a:r>
              <a:rPr sz="2800" spc="-5" dirty="0">
                <a:latin typeface="Arial"/>
                <a:cs typeface="Arial"/>
              </a:rPr>
              <a:t>l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s</a:t>
            </a:r>
            <a:r>
              <a:rPr sz="2800" dirty="0">
                <a:latin typeface="Arial"/>
                <a:cs typeface="Arial"/>
              </a:rPr>
              <a:t>	o</a:t>
            </a:r>
            <a:r>
              <a:rPr sz="2800" spc="-5" dirty="0">
                <a:latin typeface="Arial"/>
                <a:cs typeface="Arial"/>
              </a:rPr>
              <a:t>f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the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54778" y="5968695"/>
            <a:ext cx="10915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83565" algn="l"/>
              </a:tabLst>
            </a:pPr>
            <a:r>
              <a:rPr sz="2800" spc="-5" dirty="0">
                <a:latin typeface="Arial"/>
                <a:cs typeface="Arial"/>
              </a:rPr>
              <a:t>in	t</a:t>
            </a:r>
            <a:r>
              <a:rPr sz="2800" dirty="0">
                <a:latin typeface="Arial"/>
                <a:cs typeface="Arial"/>
              </a:rPr>
              <a:t>h</a:t>
            </a:r>
            <a:r>
              <a:rPr sz="2800" spc="-5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15965" y="5968695"/>
            <a:ext cx="2715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58850" algn="l"/>
                <a:tab pos="1849120" algn="l"/>
              </a:tabLst>
            </a:pPr>
            <a:r>
              <a:rPr sz="2800" dirty="0">
                <a:latin typeface="Arial"/>
                <a:cs typeface="Arial"/>
              </a:rPr>
              <a:t>La</a:t>
            </a:r>
            <a:r>
              <a:rPr sz="2800" spc="-5" dirty="0">
                <a:latin typeface="Arial"/>
                <a:cs typeface="Arial"/>
              </a:rPr>
              <a:t>w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10" dirty="0">
                <a:latin typeface="Arial"/>
                <a:cs typeface="Arial"/>
              </a:rPr>
              <a:t>a</a:t>
            </a:r>
            <a:r>
              <a:rPr sz="2800" spc="-5" dirty="0">
                <a:latin typeface="Arial"/>
                <a:cs typeface="Arial"/>
              </a:rPr>
              <a:t>nd</a:t>
            </a:r>
            <a:r>
              <a:rPr sz="2800" dirty="0">
                <a:latin typeface="Arial"/>
                <a:cs typeface="Arial"/>
              </a:rPr>
              <a:t>	Local</a:t>
            </a:r>
            <a:endParaRPr sz="2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91564" y="5968695"/>
            <a:ext cx="29940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414145" algn="l"/>
              </a:tabLst>
            </a:pP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o</a:t>
            </a:r>
            <a:r>
              <a:rPr sz="2800" spc="5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ty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spc="20" dirty="0">
                <a:latin typeface="Arial"/>
                <a:cs typeface="Arial"/>
              </a:rPr>
              <a:t>o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1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d  Customs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68859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Well-Defined </a:t>
            </a:r>
            <a:r>
              <a:rPr sz="4000" spc="-10" dirty="0"/>
              <a:t>Shareholder</a:t>
            </a:r>
            <a:r>
              <a:rPr sz="4000" spc="-5" dirty="0"/>
              <a:t> </a:t>
            </a:r>
            <a:r>
              <a:rPr sz="4000" spc="-10" dirty="0"/>
              <a:t>Rights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6234430" cy="2891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dirty="0">
                <a:latin typeface="Arial"/>
                <a:cs typeface="Arial"/>
              </a:rPr>
              <a:t>Minority shareholder </a:t>
            </a:r>
            <a:r>
              <a:rPr sz="2800" spc="-5" dirty="0">
                <a:latin typeface="Arial"/>
                <a:cs typeface="Arial"/>
              </a:rPr>
              <a:t>rights formalised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marR="4889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Well-organised </a:t>
            </a:r>
            <a:r>
              <a:rPr sz="2800" dirty="0">
                <a:latin typeface="Arial"/>
                <a:cs typeface="Arial"/>
              </a:rPr>
              <a:t>shareholder </a:t>
            </a:r>
            <a:r>
              <a:rPr sz="2800" spc="-5" dirty="0">
                <a:latin typeface="Arial"/>
                <a:cs typeface="Arial"/>
              </a:rPr>
              <a:t>meetings  conducted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Policy on </a:t>
            </a:r>
            <a:r>
              <a:rPr sz="2800" dirty="0">
                <a:latin typeface="Arial"/>
                <a:cs typeface="Arial"/>
              </a:rPr>
              <a:t>related </a:t>
            </a:r>
            <a:r>
              <a:rPr sz="2800" spc="-5" dirty="0">
                <a:latin typeface="Arial"/>
                <a:cs typeface="Arial"/>
              </a:rPr>
              <a:t>party </a:t>
            </a:r>
            <a:r>
              <a:rPr sz="2800" dirty="0">
                <a:latin typeface="Arial"/>
                <a:cs typeface="Arial"/>
              </a:rPr>
              <a:t>transactions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68859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Well-Defined </a:t>
            </a:r>
            <a:r>
              <a:rPr sz="4000" spc="-10" dirty="0"/>
              <a:t>Shareholder</a:t>
            </a:r>
            <a:r>
              <a:rPr sz="4000" spc="-5" dirty="0"/>
              <a:t> </a:t>
            </a:r>
            <a:r>
              <a:rPr sz="4000" spc="-10" dirty="0"/>
              <a:t>Rights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6988809" cy="1457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Policy on </a:t>
            </a:r>
            <a:r>
              <a:rPr sz="2800" dirty="0">
                <a:latin typeface="Arial"/>
                <a:cs typeface="Arial"/>
              </a:rPr>
              <a:t>extraordinary transactions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Clearly </a:t>
            </a:r>
            <a:r>
              <a:rPr sz="2800" dirty="0">
                <a:latin typeface="Arial"/>
                <a:cs typeface="Arial"/>
              </a:rPr>
              <a:t>defined and explicit </a:t>
            </a:r>
            <a:r>
              <a:rPr sz="2800" spc="-5" dirty="0">
                <a:latin typeface="Arial"/>
                <a:cs typeface="Arial"/>
              </a:rPr>
              <a:t>dividend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policy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174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Board</a:t>
            </a:r>
            <a:r>
              <a:rPr sz="4000" spc="-75" dirty="0"/>
              <a:t> </a:t>
            </a:r>
            <a:r>
              <a:rPr sz="4000" spc="-10" dirty="0"/>
              <a:t>Commitment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2420" marR="5080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313690" algn="l"/>
              </a:tabLst>
            </a:pPr>
            <a:r>
              <a:rPr spc="-5" dirty="0"/>
              <a:t>The Board </a:t>
            </a:r>
            <a:r>
              <a:rPr dirty="0"/>
              <a:t>discusses </a:t>
            </a:r>
            <a:r>
              <a:rPr spc="-5" dirty="0"/>
              <a:t>corporate </a:t>
            </a:r>
            <a:r>
              <a:rPr dirty="0"/>
              <a:t>governance  </a:t>
            </a:r>
            <a:r>
              <a:rPr spc="-5" dirty="0"/>
              <a:t>issues and </a:t>
            </a:r>
            <a:r>
              <a:rPr dirty="0"/>
              <a:t>has created </a:t>
            </a:r>
            <a:r>
              <a:rPr spc="-5" dirty="0"/>
              <a:t>a </a:t>
            </a:r>
            <a:r>
              <a:rPr dirty="0"/>
              <a:t>corporate  governance</a:t>
            </a:r>
            <a:r>
              <a:rPr spc="5" dirty="0"/>
              <a:t> </a:t>
            </a:r>
            <a:r>
              <a:rPr dirty="0"/>
              <a:t>committee</a:t>
            </a:r>
          </a:p>
          <a:p>
            <a:pPr marL="312420" marR="20129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313690" algn="l"/>
              </a:tabLst>
            </a:pPr>
            <a:r>
              <a:rPr spc="-5" dirty="0"/>
              <a:t>The company </a:t>
            </a:r>
            <a:r>
              <a:rPr dirty="0"/>
              <a:t>has </a:t>
            </a:r>
            <a:r>
              <a:rPr spc="-5" dirty="0"/>
              <a:t>a </a:t>
            </a:r>
            <a:r>
              <a:rPr dirty="0"/>
              <a:t>corporate </a:t>
            </a:r>
            <a:r>
              <a:rPr spc="-5" dirty="0"/>
              <a:t>governance  champion</a:t>
            </a:r>
          </a:p>
          <a:p>
            <a:pPr marL="312420" marR="180340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313690" algn="l"/>
              </a:tabLst>
            </a:pPr>
            <a:r>
              <a:rPr spc="-5" dirty="0"/>
              <a:t>A </a:t>
            </a:r>
            <a:r>
              <a:rPr dirty="0"/>
              <a:t>corporate governance </a:t>
            </a:r>
            <a:r>
              <a:rPr spc="-5" dirty="0"/>
              <a:t>improvement</a:t>
            </a:r>
            <a:r>
              <a:rPr spc="-170" dirty="0"/>
              <a:t> </a:t>
            </a:r>
            <a:r>
              <a:rPr dirty="0"/>
              <a:t>plan  </a:t>
            </a:r>
            <a:r>
              <a:rPr spc="-5" dirty="0"/>
              <a:t>has been</a:t>
            </a:r>
            <a:r>
              <a:rPr spc="-10" dirty="0"/>
              <a:t> </a:t>
            </a:r>
            <a:r>
              <a:rPr dirty="0"/>
              <a:t>created</a:t>
            </a:r>
          </a:p>
          <a:p>
            <a:pPr marL="312420" marR="63817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313690" algn="l"/>
              </a:tabLst>
            </a:pPr>
            <a:r>
              <a:rPr spc="-5" dirty="0"/>
              <a:t>Appropriate </a:t>
            </a:r>
            <a:r>
              <a:rPr dirty="0"/>
              <a:t>resources </a:t>
            </a:r>
            <a:r>
              <a:rPr spc="-5" dirty="0"/>
              <a:t>are committed to  corporate governance initiatives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4174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Board</a:t>
            </a:r>
            <a:r>
              <a:rPr sz="4000" spc="-75" dirty="0"/>
              <a:t> </a:t>
            </a:r>
            <a:r>
              <a:rPr sz="4000" spc="-10" dirty="0"/>
              <a:t>Commitment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601584" cy="3241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Policies and </a:t>
            </a:r>
            <a:r>
              <a:rPr sz="2800" dirty="0">
                <a:latin typeface="Arial"/>
                <a:cs typeface="Arial"/>
              </a:rPr>
              <a:t>procedures have </a:t>
            </a:r>
            <a:r>
              <a:rPr sz="2800" spc="-5" dirty="0">
                <a:latin typeface="Arial"/>
                <a:cs typeface="Arial"/>
              </a:rPr>
              <a:t>been formalised  and distributed to relevant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staff</a:t>
            </a:r>
            <a:endParaRPr sz="2800">
              <a:latin typeface="Arial"/>
              <a:cs typeface="Arial"/>
            </a:endParaRPr>
          </a:p>
          <a:p>
            <a:pPr marL="286385" marR="1094740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A corporate </a:t>
            </a:r>
            <a:r>
              <a:rPr sz="2800" dirty="0">
                <a:latin typeface="Arial"/>
                <a:cs typeface="Arial"/>
              </a:rPr>
              <a:t>governance </a:t>
            </a:r>
            <a:r>
              <a:rPr sz="2800" spc="-5" dirty="0">
                <a:latin typeface="Arial"/>
                <a:cs typeface="Arial"/>
              </a:rPr>
              <a:t>code has</a:t>
            </a:r>
            <a:r>
              <a:rPr sz="2800" spc="-1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been  developed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A code of </a:t>
            </a:r>
            <a:r>
              <a:rPr sz="2800" dirty="0">
                <a:latin typeface="Arial"/>
                <a:cs typeface="Arial"/>
              </a:rPr>
              <a:t>ethics </a:t>
            </a:r>
            <a:r>
              <a:rPr sz="2800" spc="-5" dirty="0">
                <a:latin typeface="Arial"/>
                <a:cs typeface="Arial"/>
              </a:rPr>
              <a:t>has been</a:t>
            </a:r>
            <a:r>
              <a:rPr sz="2800" spc="-1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developed</a:t>
            </a:r>
            <a:endParaRPr sz="2800">
              <a:latin typeface="Arial"/>
              <a:cs typeface="Arial"/>
            </a:endParaRPr>
          </a:p>
          <a:p>
            <a:pPr marL="286385" marR="57975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company </a:t>
            </a:r>
            <a:r>
              <a:rPr sz="2800" spc="-5" dirty="0">
                <a:latin typeface="Arial"/>
                <a:cs typeface="Arial"/>
              </a:rPr>
              <a:t>is </a:t>
            </a:r>
            <a:r>
              <a:rPr sz="2800" dirty="0">
                <a:latin typeface="Arial"/>
                <a:cs typeface="Arial"/>
              </a:rPr>
              <a:t>recognised as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corporate  governance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leader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29394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Other</a:t>
            </a:r>
            <a:r>
              <a:rPr sz="4000" spc="-70" dirty="0"/>
              <a:t> </a:t>
            </a:r>
            <a:r>
              <a:rPr sz="4000" spc="-10" dirty="0"/>
              <a:t>Entities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439025" cy="3592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Corporate Governance </a:t>
            </a:r>
            <a:r>
              <a:rPr sz="2800" dirty="0">
                <a:latin typeface="Arial"/>
                <a:cs typeface="Arial"/>
              </a:rPr>
              <a:t>applies </a:t>
            </a:r>
            <a:r>
              <a:rPr sz="2800" spc="-5" dirty="0">
                <a:latin typeface="Arial"/>
                <a:cs typeface="Arial"/>
              </a:rPr>
              <a:t>to all </a:t>
            </a:r>
            <a:r>
              <a:rPr sz="2800" dirty="0">
                <a:latin typeface="Arial"/>
                <a:cs typeface="Arial"/>
              </a:rPr>
              <a:t>types </a:t>
            </a:r>
            <a:r>
              <a:rPr sz="2800" spc="-5" dirty="0">
                <a:latin typeface="Arial"/>
                <a:cs typeface="Arial"/>
              </a:rPr>
              <a:t>of  organisations not </a:t>
            </a:r>
            <a:r>
              <a:rPr sz="2800" dirty="0">
                <a:latin typeface="Arial"/>
                <a:cs typeface="Arial"/>
              </a:rPr>
              <a:t>just </a:t>
            </a:r>
            <a:r>
              <a:rPr sz="2800" spc="-5" dirty="0">
                <a:latin typeface="Arial"/>
                <a:cs typeface="Arial"/>
              </a:rPr>
              <a:t>companies in the  private sector but also in the </a:t>
            </a:r>
            <a:r>
              <a:rPr sz="2800" dirty="0">
                <a:latin typeface="Arial"/>
                <a:cs typeface="Arial"/>
              </a:rPr>
              <a:t>not </a:t>
            </a:r>
            <a:r>
              <a:rPr sz="2800" spc="-5" dirty="0">
                <a:latin typeface="Arial"/>
                <a:cs typeface="Arial"/>
              </a:rPr>
              <a:t>for </a:t>
            </a:r>
            <a:r>
              <a:rPr sz="2800" dirty="0">
                <a:latin typeface="Arial"/>
                <a:cs typeface="Arial"/>
              </a:rPr>
              <a:t>profit </a:t>
            </a:r>
            <a:r>
              <a:rPr sz="2800" spc="-5" dirty="0">
                <a:latin typeface="Arial"/>
                <a:cs typeface="Arial"/>
              </a:rPr>
              <a:t>and  public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sectors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Examples </a:t>
            </a:r>
            <a:r>
              <a:rPr sz="2800" dirty="0">
                <a:latin typeface="Arial"/>
                <a:cs typeface="Arial"/>
              </a:rPr>
              <a:t>are</a:t>
            </a:r>
            <a:endParaRPr sz="2800">
              <a:latin typeface="Arial"/>
              <a:cs typeface="Arial"/>
            </a:endParaRPr>
          </a:p>
          <a:p>
            <a:pPr marL="286385" marR="1710055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NGOs, schools, </a:t>
            </a:r>
            <a:r>
              <a:rPr sz="2800" dirty="0">
                <a:latin typeface="Arial"/>
                <a:cs typeface="Arial"/>
              </a:rPr>
              <a:t>hospitals, </a:t>
            </a:r>
            <a:r>
              <a:rPr sz="2800" spc="-5" dirty="0">
                <a:latin typeface="Arial"/>
                <a:cs typeface="Arial"/>
              </a:rPr>
              <a:t>pension  </a:t>
            </a:r>
            <a:r>
              <a:rPr sz="2800" dirty="0">
                <a:latin typeface="Arial"/>
                <a:cs typeface="Arial"/>
              </a:rPr>
              <a:t>funds, state-owned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enterprises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63715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0" dirty="0"/>
              <a:t>Corporate </a:t>
            </a:r>
            <a:r>
              <a:rPr sz="4000" spc="-15" dirty="0"/>
              <a:t>governance </a:t>
            </a:r>
            <a:r>
              <a:rPr sz="4000" spc="-5" dirty="0"/>
              <a:t>in</a:t>
            </a:r>
            <a:r>
              <a:rPr sz="4000" spc="30" dirty="0"/>
              <a:t> </a:t>
            </a:r>
            <a:r>
              <a:rPr sz="4000" spc="-5" dirty="0"/>
              <a:t>India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32306"/>
            <a:ext cx="7463155" cy="516001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469265" marR="5080" indent="-456565">
              <a:lnSpc>
                <a:spcPts val="2810"/>
              </a:lnSpc>
              <a:spcBef>
                <a:spcPts val="455"/>
              </a:spcBef>
              <a:buClr>
                <a:srgbClr val="D24717"/>
              </a:buClr>
              <a:buSzPct val="84615"/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600" dirty="0">
                <a:latin typeface="Arial"/>
                <a:cs typeface="Arial"/>
              </a:rPr>
              <a:t>The Indian corporate scenario was more or</a:t>
            </a:r>
            <a:r>
              <a:rPr sz="2600" spc="-7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less  stagnant </a:t>
            </a:r>
            <a:r>
              <a:rPr sz="2600" spc="-5" dirty="0">
                <a:latin typeface="Arial"/>
                <a:cs typeface="Arial"/>
              </a:rPr>
              <a:t>till the </a:t>
            </a:r>
            <a:r>
              <a:rPr sz="2600" dirty="0">
                <a:latin typeface="Arial"/>
                <a:cs typeface="Arial"/>
              </a:rPr>
              <a:t>early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90s.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D24717"/>
              </a:buClr>
              <a:buFont typeface="Wingdings"/>
              <a:buChar char=""/>
            </a:pPr>
            <a:endParaRPr sz="3450">
              <a:latin typeface="Times New Roman"/>
              <a:cs typeface="Times New Roman"/>
            </a:endParaRPr>
          </a:p>
          <a:p>
            <a:pPr marL="469265" marR="144145" indent="-456565">
              <a:lnSpc>
                <a:spcPts val="2810"/>
              </a:lnSpc>
              <a:buClr>
                <a:srgbClr val="D24717"/>
              </a:buClr>
              <a:buSzPct val="84615"/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600" dirty="0">
                <a:latin typeface="Arial"/>
                <a:cs typeface="Arial"/>
              </a:rPr>
              <a:t>The position and goals of the Indian corporate  sector has changed a lot after the liberalisation  of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90s.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D24717"/>
              </a:buClr>
              <a:buFont typeface="Wingdings"/>
              <a:buChar char=""/>
            </a:pPr>
            <a:endParaRPr sz="3450">
              <a:latin typeface="Times New Roman"/>
              <a:cs typeface="Times New Roman"/>
            </a:endParaRPr>
          </a:p>
          <a:p>
            <a:pPr marL="469265" marR="508634" indent="-456565">
              <a:lnSpc>
                <a:spcPts val="2810"/>
              </a:lnSpc>
              <a:buClr>
                <a:srgbClr val="D24717"/>
              </a:buClr>
              <a:buSzPct val="84615"/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600" spc="-5" dirty="0">
                <a:latin typeface="Arial"/>
                <a:cs typeface="Arial"/>
              </a:rPr>
              <a:t>India’s economic </a:t>
            </a:r>
            <a:r>
              <a:rPr sz="2600" dirty="0">
                <a:latin typeface="Arial"/>
                <a:cs typeface="Arial"/>
              </a:rPr>
              <a:t>reform programme made</a:t>
            </a:r>
            <a:r>
              <a:rPr sz="2600" spc="-8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  steady progress in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1994.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D24717"/>
              </a:buClr>
              <a:buFont typeface="Wingdings"/>
              <a:buChar char=""/>
            </a:pPr>
            <a:endParaRPr sz="3450">
              <a:latin typeface="Times New Roman"/>
              <a:cs typeface="Times New Roman"/>
            </a:endParaRPr>
          </a:p>
          <a:p>
            <a:pPr marL="469265" marR="243840" indent="-456565">
              <a:lnSpc>
                <a:spcPts val="2810"/>
              </a:lnSpc>
              <a:buClr>
                <a:srgbClr val="D24717"/>
              </a:buClr>
              <a:buSzPct val="84615"/>
              <a:buFont typeface="Wingdings"/>
              <a:buChar char=""/>
              <a:tabLst>
                <a:tab pos="469265" algn="l"/>
                <a:tab pos="469900" algn="l"/>
              </a:tabLst>
            </a:pPr>
            <a:r>
              <a:rPr sz="2600" dirty="0">
                <a:latin typeface="Arial"/>
                <a:cs typeface="Arial"/>
              </a:rPr>
              <a:t>India with </a:t>
            </a:r>
            <a:r>
              <a:rPr sz="2600" spc="-5" dirty="0">
                <a:latin typeface="Arial"/>
                <a:cs typeface="Arial"/>
              </a:rPr>
              <a:t>its </a:t>
            </a:r>
            <a:r>
              <a:rPr sz="2600" dirty="0">
                <a:latin typeface="Arial"/>
                <a:cs typeface="Arial"/>
              </a:rPr>
              <a:t>20 </a:t>
            </a:r>
            <a:r>
              <a:rPr sz="2600" spc="-5" dirty="0">
                <a:latin typeface="Arial"/>
                <a:cs typeface="Arial"/>
              </a:rPr>
              <a:t>million </a:t>
            </a:r>
            <a:r>
              <a:rPr sz="2600" dirty="0">
                <a:latin typeface="Arial"/>
                <a:cs typeface="Arial"/>
              </a:rPr>
              <a:t>shareholders, is one of  the largest emerging markets in terms of the  market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capitalization.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301244"/>
            <a:ext cx="7690484" cy="6574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55700">
              <a:lnSpc>
                <a:spcPct val="100000"/>
              </a:lnSpc>
              <a:spcBef>
                <a:spcPts val="100"/>
              </a:spcBef>
            </a:pPr>
            <a:r>
              <a:rPr sz="2600" b="1" spc="-15" dirty="0">
                <a:latin typeface="Calibri"/>
                <a:cs typeface="Calibri"/>
              </a:rPr>
              <a:t>Corporate </a:t>
            </a:r>
            <a:r>
              <a:rPr sz="2600" b="1" spc="-10" dirty="0">
                <a:latin typeface="Calibri"/>
                <a:cs typeface="Calibri"/>
              </a:rPr>
              <a:t>governance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5" dirty="0">
                <a:latin typeface="Calibri"/>
                <a:cs typeface="Calibri"/>
              </a:rPr>
              <a:t>India </a:t>
            </a:r>
            <a:r>
              <a:rPr sz="2600" b="1" dirty="0">
                <a:latin typeface="Calibri"/>
                <a:cs typeface="Calibri"/>
              </a:rPr>
              <a:t>has </a:t>
            </a:r>
            <a:r>
              <a:rPr sz="2600" b="1" spc="-10" dirty="0">
                <a:latin typeface="Calibri"/>
                <a:cs typeface="Calibri"/>
              </a:rPr>
              <a:t>undergone </a:t>
            </a:r>
            <a:r>
              <a:rPr sz="2600" b="1" dirty="0">
                <a:latin typeface="Calibri"/>
                <a:cs typeface="Calibri"/>
              </a:rPr>
              <a:t>a  </a:t>
            </a:r>
            <a:r>
              <a:rPr sz="2600" b="1" spc="-10" dirty="0">
                <a:latin typeface="Calibri"/>
                <a:cs typeface="Calibri"/>
              </a:rPr>
              <a:t>paradigm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shift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50">
              <a:latin typeface="Times New Roman"/>
              <a:cs typeface="Times New Roman"/>
            </a:endParaRPr>
          </a:p>
          <a:p>
            <a:pPr marL="622300" marR="906780" indent="-457200">
              <a:lnSpc>
                <a:spcPct val="80000"/>
              </a:lnSpc>
              <a:spcBef>
                <a:spcPts val="5"/>
              </a:spcBef>
              <a:buClr>
                <a:srgbClr val="D24717"/>
              </a:buClr>
              <a:buSzPct val="84615"/>
              <a:buFont typeface="Wingdings"/>
              <a:buChar char=""/>
              <a:tabLst>
                <a:tab pos="622300" algn="l"/>
                <a:tab pos="622935" algn="l"/>
              </a:tabLst>
            </a:pPr>
            <a:r>
              <a:rPr sz="2600" dirty="0">
                <a:latin typeface="Arial"/>
                <a:cs typeface="Arial"/>
              </a:rPr>
              <a:t>In 1996, Confederation of Indian Industry  </a:t>
            </a:r>
            <a:r>
              <a:rPr sz="2600" spc="-5" dirty="0">
                <a:latin typeface="Arial"/>
                <a:cs typeface="Arial"/>
              </a:rPr>
              <a:t>(CII), </a:t>
            </a:r>
            <a:r>
              <a:rPr sz="2600" dirty="0">
                <a:latin typeface="Arial"/>
                <a:cs typeface="Arial"/>
              </a:rPr>
              <a:t>took a special initiative on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Corporate  Governance.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"/>
              <a:buChar char=""/>
            </a:pPr>
            <a:endParaRPr sz="3200">
              <a:latin typeface="Times New Roman"/>
              <a:cs typeface="Times New Roman"/>
            </a:endParaRPr>
          </a:p>
          <a:p>
            <a:pPr marL="622300" marR="188595" indent="-457200">
              <a:lnSpc>
                <a:spcPct val="80000"/>
              </a:lnSpc>
              <a:buClr>
                <a:srgbClr val="D24717"/>
              </a:buClr>
              <a:buSzPct val="84615"/>
              <a:buFont typeface="Wingdings"/>
              <a:buChar char=""/>
              <a:tabLst>
                <a:tab pos="622300" algn="l"/>
                <a:tab pos="622935" algn="l"/>
              </a:tabLst>
            </a:pPr>
            <a:r>
              <a:rPr sz="2600" dirty="0">
                <a:latin typeface="Arial"/>
                <a:cs typeface="Arial"/>
              </a:rPr>
              <a:t>The objective was to develop and promote a  code for corporate governance to be adopted  and followed by Indian companies, be these in  the Private </a:t>
            </a:r>
            <a:r>
              <a:rPr sz="2600" spc="-20" dirty="0">
                <a:latin typeface="Arial"/>
                <a:cs typeface="Arial"/>
              </a:rPr>
              <a:t>Sector, </a:t>
            </a:r>
            <a:r>
              <a:rPr sz="2600" dirty="0">
                <a:latin typeface="Arial"/>
                <a:cs typeface="Arial"/>
              </a:rPr>
              <a:t>the Public </a:t>
            </a:r>
            <a:r>
              <a:rPr sz="2600" spc="-20" dirty="0">
                <a:latin typeface="Arial"/>
                <a:cs typeface="Arial"/>
              </a:rPr>
              <a:t>Sector, </a:t>
            </a:r>
            <a:r>
              <a:rPr sz="2600" dirty="0">
                <a:latin typeface="Arial"/>
                <a:cs typeface="Arial"/>
              </a:rPr>
              <a:t>Banks or  Financial Institutions, all of which are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corporate  entities.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"/>
              <a:buChar char=""/>
            </a:pPr>
            <a:endParaRPr sz="3200">
              <a:latin typeface="Times New Roman"/>
              <a:cs typeface="Times New Roman"/>
            </a:endParaRPr>
          </a:p>
          <a:p>
            <a:pPr marL="622300" marR="5080" indent="-457200">
              <a:lnSpc>
                <a:spcPct val="80000"/>
              </a:lnSpc>
              <a:buClr>
                <a:srgbClr val="D24717"/>
              </a:buClr>
              <a:buSzPct val="84615"/>
              <a:buFont typeface="Wingdings"/>
              <a:buChar char=""/>
              <a:tabLst>
                <a:tab pos="622300" algn="l"/>
                <a:tab pos="622935" algn="l"/>
              </a:tabLst>
            </a:pPr>
            <a:r>
              <a:rPr sz="2600" dirty="0">
                <a:latin typeface="Arial"/>
                <a:cs typeface="Arial"/>
              </a:rPr>
              <a:t>This initiative by CII flowed from public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concerns  regarding the protection of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investor</a:t>
            </a:r>
            <a:endParaRPr sz="2600">
              <a:latin typeface="Arial"/>
              <a:cs typeface="Arial"/>
            </a:endParaRPr>
          </a:p>
          <a:p>
            <a:pPr marL="622300" marR="243204">
              <a:lnSpc>
                <a:spcPct val="80000"/>
              </a:lnSpc>
            </a:pPr>
            <a:r>
              <a:rPr sz="2600" dirty="0">
                <a:latin typeface="Arial"/>
                <a:cs typeface="Arial"/>
              </a:rPr>
              <a:t>interest, especially the small </a:t>
            </a:r>
            <a:r>
              <a:rPr sz="2600" spc="-15" dirty="0">
                <a:latin typeface="Arial"/>
                <a:cs typeface="Arial"/>
              </a:rPr>
              <a:t>investor, </a:t>
            </a:r>
            <a:r>
              <a:rPr sz="2600" dirty="0">
                <a:latin typeface="Arial"/>
                <a:cs typeface="Arial"/>
              </a:rPr>
              <a:t>the  promotion of transparency within business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  industry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0540">
              <a:lnSpc>
                <a:spcPct val="100000"/>
              </a:lnSpc>
              <a:spcBef>
                <a:spcPts val="100"/>
              </a:spcBef>
              <a:tabLst>
                <a:tab pos="6984365" algn="l"/>
              </a:tabLst>
            </a:pPr>
            <a:r>
              <a:rPr dirty="0"/>
              <a:t>Securities</a:t>
            </a:r>
            <a:r>
              <a:rPr spc="10" dirty="0"/>
              <a:t> </a:t>
            </a:r>
            <a:r>
              <a:rPr spc="-15" dirty="0"/>
              <a:t>a</a:t>
            </a:r>
            <a:r>
              <a:rPr dirty="0"/>
              <a:t>nd E</a:t>
            </a:r>
            <a:r>
              <a:rPr spc="-90" dirty="0"/>
              <a:t>x</a:t>
            </a:r>
            <a:r>
              <a:rPr spc="-5" dirty="0"/>
              <a:t>chan</a:t>
            </a:r>
            <a:r>
              <a:rPr spc="-45" dirty="0"/>
              <a:t>g</a:t>
            </a:r>
            <a:r>
              <a:rPr dirty="0"/>
              <a:t>e</a:t>
            </a:r>
            <a:r>
              <a:rPr spc="5" dirty="0"/>
              <a:t> </a:t>
            </a:r>
            <a:r>
              <a:rPr dirty="0"/>
              <a:t>B</a:t>
            </a:r>
            <a:r>
              <a:rPr spc="-10" dirty="0"/>
              <a:t>o</a:t>
            </a:r>
            <a:r>
              <a:rPr dirty="0"/>
              <a:t>a</a:t>
            </a:r>
            <a:r>
              <a:rPr spc="-50" dirty="0"/>
              <a:t>r</a:t>
            </a:r>
            <a:r>
              <a:rPr dirty="0"/>
              <a:t>d of	India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090930"/>
            <a:ext cx="8226425" cy="5574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6350" indent="-457200" algn="just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469900" algn="l"/>
              </a:tabLst>
            </a:pPr>
            <a:r>
              <a:rPr sz="2600" spc="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Government of India's </a:t>
            </a:r>
            <a:r>
              <a:rPr sz="2600" spc="-5" dirty="0">
                <a:latin typeface="Arial"/>
                <a:cs typeface="Arial"/>
              </a:rPr>
              <a:t>securities </a:t>
            </a:r>
            <a:r>
              <a:rPr sz="2600" dirty="0">
                <a:latin typeface="Arial"/>
                <a:cs typeface="Arial"/>
              </a:rPr>
              <a:t>watchdog, the  Securities Board of India, announced strict corporate  governance norms for publicly listed companies </a:t>
            </a:r>
            <a:r>
              <a:rPr sz="2600" spc="-15" dirty="0">
                <a:latin typeface="Arial"/>
                <a:cs typeface="Arial"/>
              </a:rPr>
              <a:t>in  </a:t>
            </a:r>
            <a:r>
              <a:rPr sz="2600" dirty="0">
                <a:latin typeface="Arial"/>
                <a:cs typeface="Arial"/>
              </a:rPr>
              <a:t>India.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"/>
            </a:pPr>
            <a:endParaRPr sz="2700">
              <a:latin typeface="Times New Roman"/>
              <a:cs typeface="Times New Roman"/>
            </a:endParaRPr>
          </a:p>
          <a:p>
            <a:pPr marL="469900" marR="5080" indent="-457200" algn="just">
              <a:lnSpc>
                <a:spcPct val="100000"/>
              </a:lnSpc>
              <a:buFont typeface="Wingdings"/>
              <a:buChar char=""/>
              <a:tabLst>
                <a:tab pos="469900" algn="l"/>
              </a:tabLst>
            </a:pPr>
            <a:r>
              <a:rPr sz="2600" spc="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Indian Economy was </a:t>
            </a:r>
            <a:r>
              <a:rPr sz="2600" spc="-5" dirty="0">
                <a:latin typeface="Arial"/>
                <a:cs typeface="Arial"/>
              </a:rPr>
              <a:t>liberalised in </a:t>
            </a:r>
            <a:r>
              <a:rPr sz="2600" dirty="0">
                <a:latin typeface="Arial"/>
                <a:cs typeface="Arial"/>
              </a:rPr>
              <a:t>1991. </a:t>
            </a:r>
            <a:r>
              <a:rPr sz="2600" spc="-5" dirty="0">
                <a:latin typeface="Arial"/>
                <a:cs typeface="Arial"/>
              </a:rPr>
              <a:t>In  </a:t>
            </a:r>
            <a:r>
              <a:rPr sz="2600" dirty="0">
                <a:latin typeface="Arial"/>
                <a:cs typeface="Arial"/>
              </a:rPr>
              <a:t>order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achieve the full potential of liberalisation and  enable the Indian Stock Market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attract huge  investments from foreign institutional investors </a:t>
            </a:r>
            <a:r>
              <a:rPr sz="2600" spc="-5" dirty="0">
                <a:latin typeface="Arial"/>
                <a:cs typeface="Arial"/>
              </a:rPr>
              <a:t>(FIIs),  it </a:t>
            </a:r>
            <a:r>
              <a:rPr sz="2600" dirty="0">
                <a:latin typeface="Arial"/>
                <a:cs typeface="Arial"/>
              </a:rPr>
              <a:t>was necessary </a:t>
            </a:r>
            <a:r>
              <a:rPr sz="2600" spc="-10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introduce a </a:t>
            </a:r>
            <a:r>
              <a:rPr sz="2600" spc="-5" dirty="0">
                <a:latin typeface="Arial"/>
                <a:cs typeface="Arial"/>
              </a:rPr>
              <a:t>series </a:t>
            </a:r>
            <a:r>
              <a:rPr sz="2600" dirty="0">
                <a:latin typeface="Arial"/>
                <a:cs typeface="Arial"/>
              </a:rPr>
              <a:t>of stock  market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reforms.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"/>
            </a:pPr>
            <a:endParaRPr sz="2700">
              <a:latin typeface="Times New Roman"/>
              <a:cs typeface="Times New Roman"/>
            </a:endParaRPr>
          </a:p>
          <a:p>
            <a:pPr marL="469900" marR="6350" indent="-457200" algn="just">
              <a:lnSpc>
                <a:spcPct val="100000"/>
              </a:lnSpc>
              <a:buFont typeface="Wingdings"/>
              <a:buChar char=""/>
              <a:tabLst>
                <a:tab pos="469900" algn="l"/>
              </a:tabLst>
            </a:pPr>
            <a:r>
              <a:rPr sz="2600" dirty="0">
                <a:latin typeface="Arial"/>
                <a:cs typeface="Arial"/>
              </a:rPr>
              <a:t>SEBI, established </a:t>
            </a: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1988 and became a fully  autonomous body by the year 1992 with</a:t>
            </a:r>
            <a:r>
              <a:rPr sz="2600" spc="39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defined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397205"/>
            <a:ext cx="9321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</a:t>
            </a:r>
            <a:r>
              <a:rPr sz="4000" spc="-20" dirty="0"/>
              <a:t>E</a:t>
            </a:r>
            <a:r>
              <a:rPr sz="4000" spc="-5" dirty="0"/>
              <a:t>BI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40739" y="1321053"/>
            <a:ext cx="7769859" cy="5452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715" indent="-457200" algn="just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470534" algn="l"/>
              </a:tabLst>
            </a:pPr>
            <a:r>
              <a:rPr sz="2400" dirty="0">
                <a:latin typeface="Arial"/>
                <a:cs typeface="Arial"/>
              </a:rPr>
              <a:t>On </a:t>
            </a:r>
            <a:r>
              <a:rPr sz="2400" spc="-5" dirty="0">
                <a:latin typeface="Arial"/>
                <a:cs typeface="Arial"/>
              </a:rPr>
              <a:t>April 12, 1988, </a:t>
            </a:r>
            <a:r>
              <a:rPr sz="2400" dirty="0">
                <a:latin typeface="Arial"/>
                <a:cs typeface="Arial"/>
              </a:rPr>
              <a:t>the Securities and Exchange  </a:t>
            </a:r>
            <a:r>
              <a:rPr sz="2400" spc="-5" dirty="0">
                <a:latin typeface="Arial"/>
                <a:cs typeface="Arial"/>
              </a:rPr>
              <a:t>Board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India (SEBI)was </a:t>
            </a:r>
            <a:r>
              <a:rPr sz="2400" dirty="0">
                <a:latin typeface="Arial"/>
                <a:cs typeface="Arial"/>
              </a:rPr>
              <a:t>established with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dual  objective </a:t>
            </a:r>
            <a:r>
              <a:rPr sz="2400" spc="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protecting the rights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small investors 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regulating and developing the stock </a:t>
            </a:r>
            <a:r>
              <a:rPr sz="2400" spc="-5" dirty="0">
                <a:latin typeface="Arial"/>
                <a:cs typeface="Arial"/>
              </a:rPr>
              <a:t>markets </a:t>
            </a:r>
            <a:r>
              <a:rPr sz="2400" spc="-10" dirty="0">
                <a:latin typeface="Arial"/>
                <a:cs typeface="Arial"/>
              </a:rPr>
              <a:t>in  </a:t>
            </a:r>
            <a:r>
              <a:rPr sz="2400" spc="-5" dirty="0">
                <a:latin typeface="Arial"/>
                <a:cs typeface="Arial"/>
              </a:rPr>
              <a:t>India.</a:t>
            </a:r>
            <a:endParaRPr sz="2400">
              <a:latin typeface="Arial"/>
              <a:cs typeface="Arial"/>
            </a:endParaRPr>
          </a:p>
          <a:p>
            <a:pPr marL="469900" marR="6985" indent="-457200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470534" algn="l"/>
              </a:tabLst>
            </a:pP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1992, the ‘BSE’ </a:t>
            </a:r>
            <a:r>
              <a:rPr sz="2400" dirty="0">
                <a:latin typeface="Arial"/>
                <a:cs typeface="Arial"/>
              </a:rPr>
              <a:t>,the leading stock exchange in  India, witnessed the first major scam </a:t>
            </a:r>
            <a:r>
              <a:rPr sz="2400" spc="-5" dirty="0">
                <a:latin typeface="Arial"/>
                <a:cs typeface="Arial"/>
              </a:rPr>
              <a:t>masterminded  by Harshad Mehta.</a:t>
            </a:r>
            <a:endParaRPr sz="2400">
              <a:latin typeface="Arial"/>
              <a:cs typeface="Arial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470534" algn="l"/>
              </a:tabLst>
            </a:pPr>
            <a:r>
              <a:rPr sz="2400" dirty="0">
                <a:latin typeface="Arial"/>
                <a:cs typeface="Arial"/>
              </a:rPr>
              <a:t>Analysts felt that </a:t>
            </a:r>
            <a:r>
              <a:rPr sz="2400" spc="-5" dirty="0">
                <a:latin typeface="Arial"/>
                <a:cs typeface="Arial"/>
              </a:rPr>
              <a:t>if more </a:t>
            </a:r>
            <a:r>
              <a:rPr sz="2400" dirty="0">
                <a:latin typeface="Arial"/>
                <a:cs typeface="Arial"/>
              </a:rPr>
              <a:t>powers </a:t>
            </a:r>
            <a:r>
              <a:rPr sz="2400" spc="-5" dirty="0">
                <a:latin typeface="Arial"/>
                <a:cs typeface="Arial"/>
              </a:rPr>
              <a:t>had </a:t>
            </a:r>
            <a:r>
              <a:rPr sz="2400" dirty="0">
                <a:latin typeface="Arial"/>
                <a:cs typeface="Arial"/>
              </a:rPr>
              <a:t>been given to  SEBI,the scam </a:t>
            </a:r>
            <a:r>
              <a:rPr sz="2400" spc="-5" dirty="0">
                <a:latin typeface="Arial"/>
                <a:cs typeface="Arial"/>
              </a:rPr>
              <a:t>would </a:t>
            </a:r>
            <a:r>
              <a:rPr sz="2400" dirty="0">
                <a:latin typeface="Arial"/>
                <a:cs typeface="Arial"/>
              </a:rPr>
              <a:t>not </a:t>
            </a:r>
            <a:r>
              <a:rPr sz="2400" spc="-5" dirty="0">
                <a:latin typeface="Arial"/>
                <a:cs typeface="Arial"/>
              </a:rPr>
              <a:t>have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happened.</a:t>
            </a:r>
            <a:endParaRPr sz="2400">
              <a:latin typeface="Arial"/>
              <a:cs typeface="Arial"/>
            </a:endParaRPr>
          </a:p>
          <a:p>
            <a:pPr marL="469900" marR="6350" indent="-457200" algn="just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•As </a:t>
            </a:r>
            <a:r>
              <a:rPr sz="2400" dirty="0">
                <a:latin typeface="Arial"/>
                <a:cs typeface="Arial"/>
              </a:rPr>
              <a:t>a result the </a:t>
            </a:r>
            <a:r>
              <a:rPr sz="2400" spc="-5" dirty="0">
                <a:latin typeface="Arial"/>
                <a:cs typeface="Arial"/>
              </a:rPr>
              <a:t>‘GoI’ </a:t>
            </a:r>
            <a:r>
              <a:rPr sz="2400" dirty="0">
                <a:latin typeface="Arial"/>
                <a:cs typeface="Arial"/>
              </a:rPr>
              <a:t>brought </a:t>
            </a:r>
            <a:r>
              <a:rPr sz="2400" spc="-5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a separate legislation  </a:t>
            </a:r>
            <a:r>
              <a:rPr sz="2400" spc="-5" dirty="0">
                <a:latin typeface="Arial"/>
                <a:cs typeface="Arial"/>
              </a:rPr>
              <a:t>by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name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‘SEBI </a:t>
            </a:r>
            <a:r>
              <a:rPr sz="2400" dirty="0">
                <a:latin typeface="Arial"/>
                <a:cs typeface="Arial"/>
              </a:rPr>
              <a:t>Act </a:t>
            </a:r>
            <a:r>
              <a:rPr sz="2400" spc="-5" dirty="0">
                <a:latin typeface="Arial"/>
                <a:cs typeface="Arial"/>
              </a:rPr>
              <a:t>1992’and </a:t>
            </a:r>
            <a:r>
              <a:rPr sz="2400" dirty="0">
                <a:latin typeface="Arial"/>
                <a:cs typeface="Arial"/>
              </a:rPr>
              <a:t>conferred  statutory </a:t>
            </a:r>
            <a:r>
              <a:rPr sz="2400" spc="-5" dirty="0">
                <a:latin typeface="Arial"/>
                <a:cs typeface="Arial"/>
              </a:rPr>
              <a:t>powers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it.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"/>
              <a:buChar char=""/>
              <a:tabLst>
                <a:tab pos="469900" algn="l"/>
                <a:tab pos="470534" algn="l"/>
                <a:tab pos="1486535" algn="l"/>
                <a:tab pos="2419350" algn="l"/>
                <a:tab pos="3364229" algn="l"/>
                <a:tab pos="4126229" algn="l"/>
                <a:tab pos="5804535" algn="l"/>
                <a:tab pos="7042150" algn="l"/>
              </a:tabLst>
            </a:pPr>
            <a:r>
              <a:rPr sz="2400" spc="-5" dirty="0">
                <a:latin typeface="Arial"/>
                <a:cs typeface="Arial"/>
              </a:rPr>
              <a:t>Since	then,	SEB</a:t>
            </a:r>
            <a:r>
              <a:rPr sz="2400" dirty="0">
                <a:latin typeface="Arial"/>
                <a:cs typeface="Arial"/>
              </a:rPr>
              <a:t>I	</a:t>
            </a:r>
            <a:r>
              <a:rPr sz="2400" spc="-5" dirty="0">
                <a:latin typeface="Arial"/>
                <a:cs typeface="Arial"/>
              </a:rPr>
              <a:t>had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nt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oduced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sev</a:t>
            </a:r>
            <a:r>
              <a:rPr sz="2400" spc="5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ral</a:t>
            </a:r>
            <a:r>
              <a:rPr sz="2400" dirty="0">
                <a:latin typeface="Arial"/>
                <a:cs typeface="Arial"/>
              </a:rPr>
              <a:t>	sto</a:t>
            </a:r>
            <a:r>
              <a:rPr sz="2400" spc="5" dirty="0">
                <a:latin typeface="Arial"/>
                <a:cs typeface="Arial"/>
              </a:rPr>
              <a:t>c</a:t>
            </a:r>
            <a:r>
              <a:rPr sz="2400" dirty="0">
                <a:latin typeface="Arial"/>
                <a:cs typeface="Arial"/>
              </a:rPr>
              <a:t>k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39598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SEBI and Clause</a:t>
            </a:r>
            <a:r>
              <a:rPr sz="4000" spc="-30" dirty="0"/>
              <a:t> </a:t>
            </a:r>
            <a:r>
              <a:rPr sz="4000" dirty="0"/>
              <a:t>49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614920" cy="4872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6565" algn="just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"/>
              <a:buChar char=""/>
              <a:tabLst>
                <a:tab pos="469900" algn="l"/>
              </a:tabLst>
            </a:pPr>
            <a:r>
              <a:rPr sz="2800" spc="-10" dirty="0">
                <a:latin typeface="Arial"/>
                <a:cs typeface="Arial"/>
              </a:rPr>
              <a:t>SEBI </a:t>
            </a:r>
            <a:r>
              <a:rPr sz="2800" dirty="0">
                <a:latin typeface="Arial"/>
                <a:cs typeface="Arial"/>
              </a:rPr>
              <a:t>asked Indian </a:t>
            </a:r>
            <a:r>
              <a:rPr sz="2800" spc="-5" dirty="0">
                <a:latin typeface="Arial"/>
                <a:cs typeface="Arial"/>
              </a:rPr>
              <a:t>firms </a:t>
            </a:r>
            <a:r>
              <a:rPr sz="2800" dirty="0">
                <a:latin typeface="Arial"/>
                <a:cs typeface="Arial"/>
              </a:rPr>
              <a:t>above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certain </a:t>
            </a:r>
            <a:r>
              <a:rPr sz="2800" spc="-5" dirty="0">
                <a:latin typeface="Arial"/>
                <a:cs typeface="Arial"/>
              </a:rPr>
              <a:t>size  to implement </a:t>
            </a:r>
            <a:r>
              <a:rPr sz="2800" dirty="0">
                <a:latin typeface="Arial"/>
                <a:cs typeface="Arial"/>
              </a:rPr>
              <a:t>Clause 49,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regulation that  strengthens </a:t>
            </a:r>
            <a:r>
              <a:rPr sz="2800" spc="-5" dirty="0">
                <a:latin typeface="Arial"/>
                <a:cs typeface="Arial"/>
              </a:rPr>
              <a:t>the role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5" dirty="0">
                <a:latin typeface="Arial"/>
                <a:cs typeface="Arial"/>
              </a:rPr>
              <a:t>independent </a:t>
            </a:r>
            <a:r>
              <a:rPr sz="2800" dirty="0">
                <a:latin typeface="Arial"/>
                <a:cs typeface="Arial"/>
              </a:rPr>
              <a:t>directors  serving </a:t>
            </a:r>
            <a:r>
              <a:rPr sz="2800" spc="-5" dirty="0">
                <a:latin typeface="Arial"/>
                <a:cs typeface="Arial"/>
              </a:rPr>
              <a:t>on corporate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boards.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"/>
              <a:buChar char=""/>
            </a:pPr>
            <a:endParaRPr sz="3950">
              <a:latin typeface="Times New Roman"/>
              <a:cs typeface="Times New Roman"/>
            </a:endParaRPr>
          </a:p>
          <a:p>
            <a:pPr marL="469265" marR="5080" indent="-456565" algn="just">
              <a:lnSpc>
                <a:spcPct val="100000"/>
              </a:lnSpc>
              <a:buClr>
                <a:srgbClr val="D24717"/>
              </a:buClr>
              <a:buSzPct val="83928"/>
              <a:buFont typeface="Wingdings"/>
              <a:buChar char=""/>
              <a:tabLst>
                <a:tab pos="469900" algn="l"/>
              </a:tabLst>
            </a:pPr>
            <a:r>
              <a:rPr sz="2800" spc="-10" dirty="0">
                <a:latin typeface="Arial"/>
                <a:cs typeface="Arial"/>
              </a:rPr>
              <a:t>On </a:t>
            </a:r>
            <a:r>
              <a:rPr sz="2800" spc="-5" dirty="0">
                <a:latin typeface="Arial"/>
                <a:cs typeface="Arial"/>
              </a:rPr>
              <a:t>August 26, 2003, </a:t>
            </a:r>
            <a:r>
              <a:rPr sz="2800" spc="-10" dirty="0">
                <a:latin typeface="Arial"/>
                <a:cs typeface="Arial"/>
              </a:rPr>
              <a:t>SEBI </a:t>
            </a:r>
            <a:r>
              <a:rPr sz="2800" spc="-5" dirty="0">
                <a:latin typeface="Arial"/>
                <a:cs typeface="Arial"/>
              </a:rPr>
              <a:t>announced an  </a:t>
            </a:r>
            <a:r>
              <a:rPr sz="2800" dirty="0">
                <a:latin typeface="Arial"/>
                <a:cs typeface="Arial"/>
              </a:rPr>
              <a:t>amended </a:t>
            </a:r>
            <a:r>
              <a:rPr sz="2800" spc="-5" dirty="0">
                <a:latin typeface="Arial"/>
                <a:cs typeface="Arial"/>
              </a:rPr>
              <a:t>Clause </a:t>
            </a:r>
            <a:r>
              <a:rPr sz="2800" dirty="0">
                <a:latin typeface="Arial"/>
                <a:cs typeface="Arial"/>
              </a:rPr>
              <a:t>49 of </a:t>
            </a:r>
            <a:r>
              <a:rPr sz="2800" spc="-5" dirty="0">
                <a:latin typeface="Arial"/>
                <a:cs typeface="Arial"/>
              </a:rPr>
              <a:t>the listing </a:t>
            </a:r>
            <a:r>
              <a:rPr sz="2800" dirty="0">
                <a:latin typeface="Arial"/>
                <a:cs typeface="Arial"/>
              </a:rPr>
              <a:t>agreement  </a:t>
            </a:r>
            <a:r>
              <a:rPr sz="2800" spc="-5" dirty="0">
                <a:latin typeface="Arial"/>
                <a:cs typeface="Arial"/>
              </a:rPr>
              <a:t>which </a:t>
            </a:r>
            <a:r>
              <a:rPr sz="2800" dirty="0">
                <a:latin typeface="Arial"/>
                <a:cs typeface="Arial"/>
              </a:rPr>
              <a:t>every public company </a:t>
            </a:r>
            <a:r>
              <a:rPr sz="2800" spc="-5" dirty="0">
                <a:latin typeface="Arial"/>
                <a:cs typeface="Arial"/>
              </a:rPr>
              <a:t>listed on </a:t>
            </a:r>
            <a:r>
              <a:rPr sz="2800" dirty="0">
                <a:latin typeface="Arial"/>
                <a:cs typeface="Arial"/>
              </a:rPr>
              <a:t>an  Indian </a:t>
            </a:r>
            <a:r>
              <a:rPr sz="2800" spc="-5" dirty="0">
                <a:latin typeface="Arial"/>
                <a:cs typeface="Arial"/>
              </a:rPr>
              <a:t>stock exchange is </a:t>
            </a:r>
            <a:r>
              <a:rPr sz="2800" dirty="0">
                <a:latin typeface="Arial"/>
                <a:cs typeface="Arial"/>
              </a:rPr>
              <a:t>required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sign. 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amended clauses </a:t>
            </a:r>
            <a:r>
              <a:rPr sz="2800" spc="-5" dirty="0">
                <a:latin typeface="Arial"/>
                <a:cs typeface="Arial"/>
              </a:rPr>
              <a:t>come into </a:t>
            </a:r>
            <a:r>
              <a:rPr sz="2800" dirty="0">
                <a:latin typeface="Arial"/>
                <a:cs typeface="Arial"/>
              </a:rPr>
              <a:t>immediate  </a:t>
            </a:r>
            <a:r>
              <a:rPr sz="2800" spc="-10" dirty="0">
                <a:latin typeface="Arial"/>
                <a:cs typeface="Arial"/>
              </a:rPr>
              <a:t>effect </a:t>
            </a:r>
            <a:r>
              <a:rPr sz="2800" spc="-5" dirty="0">
                <a:latin typeface="Arial"/>
                <a:cs typeface="Arial"/>
              </a:rPr>
              <a:t>for companies seeking a </a:t>
            </a:r>
            <a:r>
              <a:rPr sz="2800" dirty="0">
                <a:latin typeface="Arial"/>
                <a:cs typeface="Arial"/>
              </a:rPr>
              <a:t>new</a:t>
            </a:r>
            <a:r>
              <a:rPr sz="2800" spc="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listing.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321005"/>
            <a:ext cx="47739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0" dirty="0"/>
              <a:t>Corporate</a:t>
            </a:r>
            <a:r>
              <a:rPr sz="4000" spc="-20" dirty="0"/>
              <a:t> </a:t>
            </a:r>
            <a:r>
              <a:rPr sz="4000" spc="-15" dirty="0"/>
              <a:t>Governance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090929"/>
            <a:ext cx="7510780" cy="5629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130810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Relationships among </a:t>
            </a:r>
            <a:r>
              <a:rPr sz="2800" dirty="0">
                <a:latin typeface="Arial"/>
                <a:cs typeface="Arial"/>
              </a:rPr>
              <a:t>various participants </a:t>
            </a:r>
            <a:r>
              <a:rPr sz="2800" spc="-5" dirty="0">
                <a:latin typeface="Arial"/>
                <a:cs typeface="Arial"/>
              </a:rPr>
              <a:t>in  determining the </a:t>
            </a:r>
            <a:r>
              <a:rPr sz="2800" dirty="0">
                <a:latin typeface="Arial"/>
                <a:cs typeface="Arial"/>
              </a:rPr>
              <a:t>direction and performance </a:t>
            </a:r>
            <a:r>
              <a:rPr sz="2800" spc="-5" dirty="0">
                <a:latin typeface="Arial"/>
                <a:cs typeface="Arial"/>
              </a:rPr>
              <a:t>of  a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corporation.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10" dirty="0">
                <a:latin typeface="Arial"/>
                <a:cs typeface="Arial"/>
              </a:rPr>
              <a:t>Effective </a:t>
            </a:r>
            <a:r>
              <a:rPr sz="2800" spc="-5" dirty="0">
                <a:latin typeface="Arial"/>
                <a:cs typeface="Arial"/>
              </a:rPr>
              <a:t>management of relationships</a:t>
            </a:r>
            <a:r>
              <a:rPr sz="2800" spc="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among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Shareholders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Managers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Board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directors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employees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409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Customers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395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dirty="0">
                <a:latin typeface="Arial"/>
                <a:cs typeface="Arial"/>
              </a:rPr>
              <a:t>Creditors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400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Suppliers</a:t>
            </a:r>
            <a:endParaRPr sz="2800">
              <a:latin typeface="Arial"/>
              <a:cs typeface="Arial"/>
            </a:endParaRPr>
          </a:p>
          <a:p>
            <a:pPr marL="560705" lvl="1" indent="-228600">
              <a:lnSpc>
                <a:spcPct val="100000"/>
              </a:lnSpc>
              <a:spcBef>
                <a:spcPts val="405"/>
              </a:spcBef>
              <a:buClr>
                <a:srgbClr val="9B2C1F"/>
              </a:buClr>
              <a:buSzPct val="83928"/>
              <a:buChar char="–"/>
              <a:tabLst>
                <a:tab pos="561340" algn="l"/>
              </a:tabLst>
            </a:pPr>
            <a:r>
              <a:rPr sz="2800" spc="-5" dirty="0">
                <a:latin typeface="Arial"/>
                <a:cs typeface="Arial"/>
              </a:rPr>
              <a:t>community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70148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The major </a:t>
            </a:r>
            <a:r>
              <a:rPr sz="4000" spc="-15" dirty="0"/>
              <a:t>changes </a:t>
            </a:r>
            <a:r>
              <a:rPr sz="4000" spc="-25" dirty="0"/>
              <a:t>to </a:t>
            </a:r>
            <a:r>
              <a:rPr sz="4000" spc="-10" dirty="0"/>
              <a:t>Clause</a:t>
            </a:r>
            <a:r>
              <a:rPr sz="4000" spc="50" dirty="0"/>
              <a:t> </a:t>
            </a:r>
            <a:r>
              <a:rPr sz="4000" spc="-5" dirty="0"/>
              <a:t>49…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92682"/>
            <a:ext cx="7615555" cy="421513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86385" marR="5715" indent="-273685" algn="just">
              <a:lnSpc>
                <a:spcPct val="80000"/>
              </a:lnSpc>
              <a:spcBef>
                <a:spcPts val="72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Arial"/>
                <a:cs typeface="Arial"/>
              </a:rPr>
              <a:t>Independent Directors:- 1/3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½depending  whether the chairman of the board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a non-  executive or executive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position.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200">
              <a:latin typeface="Times New Roman"/>
              <a:cs typeface="Times New Roman"/>
            </a:endParaRPr>
          </a:p>
          <a:p>
            <a:pPr marL="286385" marR="5080" indent="-273685" algn="just">
              <a:lnSpc>
                <a:spcPct val="80000"/>
              </a:lnSpc>
              <a:spcBef>
                <a:spcPts val="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spc="-5" dirty="0">
                <a:latin typeface="Arial"/>
                <a:cs typeface="Arial"/>
              </a:rPr>
              <a:t>Non-Executive </a:t>
            </a:r>
            <a:r>
              <a:rPr sz="2600" dirty="0">
                <a:latin typeface="Arial"/>
                <a:cs typeface="Arial"/>
              </a:rPr>
              <a:t>Directors:- The total term of </a:t>
            </a:r>
            <a:r>
              <a:rPr sz="2600" spc="-10" dirty="0">
                <a:latin typeface="Arial"/>
                <a:cs typeface="Arial"/>
              </a:rPr>
              <a:t>office  </a:t>
            </a:r>
            <a:r>
              <a:rPr sz="2600" dirty="0">
                <a:latin typeface="Arial"/>
                <a:cs typeface="Arial"/>
              </a:rPr>
              <a:t>of non-executive directors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now </a:t>
            </a:r>
            <a:r>
              <a:rPr sz="2600" spc="-5" dirty="0">
                <a:latin typeface="Arial"/>
                <a:cs typeface="Arial"/>
              </a:rPr>
              <a:t>limited to </a:t>
            </a:r>
            <a:r>
              <a:rPr sz="2600" dirty="0">
                <a:latin typeface="Arial"/>
                <a:cs typeface="Arial"/>
              </a:rPr>
              <a:t>three  terms of three years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5" dirty="0">
                <a:latin typeface="Arial"/>
                <a:cs typeface="Arial"/>
              </a:rPr>
              <a:t>each.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D24717"/>
              </a:buClr>
              <a:buFont typeface="Wingdings 2"/>
              <a:buChar char=""/>
            </a:pPr>
            <a:endParaRPr sz="3200">
              <a:latin typeface="Times New Roman"/>
              <a:cs typeface="Times New Roman"/>
            </a:endParaRPr>
          </a:p>
          <a:p>
            <a:pPr marL="286385" marR="5080" indent="-273685" algn="just">
              <a:lnSpc>
                <a:spcPct val="80000"/>
              </a:lnSpc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Arial"/>
                <a:cs typeface="Arial"/>
              </a:rPr>
              <a:t>Board of </a:t>
            </a:r>
            <a:r>
              <a:rPr sz="2600" spc="-5" dirty="0">
                <a:latin typeface="Arial"/>
                <a:cs typeface="Arial"/>
              </a:rPr>
              <a:t>Directors:- </a:t>
            </a:r>
            <a:r>
              <a:rPr sz="2600" spc="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board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required </a:t>
            </a:r>
            <a:r>
              <a:rPr sz="2600" spc="-5" dirty="0">
                <a:latin typeface="Arial"/>
                <a:cs typeface="Arial"/>
              </a:rPr>
              <a:t>to  </a:t>
            </a:r>
            <a:r>
              <a:rPr sz="2600" dirty="0">
                <a:latin typeface="Arial"/>
                <a:cs typeface="Arial"/>
              </a:rPr>
              <a:t>frame a code of conduct for all board members  and senior management and each of them </a:t>
            </a:r>
            <a:r>
              <a:rPr sz="2600" spc="-5" dirty="0">
                <a:latin typeface="Arial"/>
                <a:cs typeface="Arial"/>
              </a:rPr>
              <a:t>have  </a:t>
            </a:r>
            <a:r>
              <a:rPr sz="2600" dirty="0">
                <a:latin typeface="Arial"/>
                <a:cs typeface="Arial"/>
              </a:rPr>
              <a:t>to annually </a:t>
            </a:r>
            <a:r>
              <a:rPr sz="2600" spc="-10" dirty="0">
                <a:latin typeface="Arial"/>
                <a:cs typeface="Arial"/>
              </a:rPr>
              <a:t>affirm </a:t>
            </a:r>
            <a:r>
              <a:rPr sz="2600" dirty="0">
                <a:latin typeface="Arial"/>
                <a:cs typeface="Arial"/>
              </a:rPr>
              <a:t>compliance with the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5" dirty="0">
                <a:latin typeface="Arial"/>
                <a:cs typeface="Arial"/>
              </a:rPr>
              <a:t>code.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333247"/>
            <a:ext cx="7978140" cy="642175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287020" marR="5080" indent="-274320">
              <a:lnSpc>
                <a:spcPts val="2310"/>
              </a:lnSpc>
              <a:spcBef>
                <a:spcPts val="65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Audit </a:t>
            </a:r>
            <a:r>
              <a:rPr sz="2400" dirty="0">
                <a:latin typeface="Arial"/>
                <a:cs typeface="Arial"/>
              </a:rPr>
              <a:t>Committee:- </a:t>
            </a:r>
            <a:r>
              <a:rPr sz="2400" spc="-5" dirty="0">
                <a:latin typeface="Arial"/>
                <a:cs typeface="Arial"/>
              </a:rPr>
              <a:t>Financial </a:t>
            </a:r>
            <a:r>
              <a:rPr sz="2400" dirty="0">
                <a:latin typeface="Arial"/>
                <a:cs typeface="Arial"/>
              </a:rPr>
              <a:t>statements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the draft  </a:t>
            </a:r>
            <a:r>
              <a:rPr sz="2400" spc="-5" dirty="0">
                <a:latin typeface="Arial"/>
                <a:cs typeface="Arial"/>
              </a:rPr>
              <a:t>audit </a:t>
            </a:r>
            <a:r>
              <a:rPr sz="2400" dirty="0">
                <a:latin typeface="Arial"/>
                <a:cs typeface="Arial"/>
              </a:rPr>
              <a:t>report </a:t>
            </a:r>
            <a:r>
              <a:rPr sz="2400" spc="-5" dirty="0">
                <a:latin typeface="Arial"/>
                <a:cs typeface="Arial"/>
              </a:rPr>
              <a:t>of management discussion and analysis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of…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40"/>
              </a:spcBef>
              <a:buClr>
                <a:srgbClr val="D24717"/>
              </a:buClr>
              <a:buSzPct val="85416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Financial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condition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Result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operations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compliance with</a:t>
            </a:r>
            <a:r>
              <a:rPr sz="2400" spc="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laws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SzPct val="85416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Risk management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letters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ts val="2590"/>
              </a:lnSpc>
              <a:spcBef>
                <a:spcPts val="30"/>
              </a:spcBef>
              <a:buClr>
                <a:srgbClr val="D24717"/>
              </a:buClr>
              <a:buSzPct val="85416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Letters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weaknesses </a:t>
            </a: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internal controls issued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ts val="2590"/>
              </a:lnSpc>
            </a:pPr>
            <a:r>
              <a:rPr sz="2400" dirty="0">
                <a:latin typeface="Arial"/>
                <a:cs typeface="Arial"/>
              </a:rPr>
              <a:t>statutory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25"/>
              </a:spcBef>
              <a:buClr>
                <a:srgbClr val="D24717"/>
              </a:buClr>
              <a:buSzPct val="85416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Internal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auditors</a:t>
            </a:r>
            <a:endParaRPr sz="2400">
              <a:latin typeface="Arial"/>
              <a:cs typeface="Arial"/>
            </a:endParaRPr>
          </a:p>
          <a:p>
            <a:pPr marL="469900" marR="1064260" indent="-457200">
              <a:lnSpc>
                <a:spcPts val="2300"/>
              </a:lnSpc>
              <a:spcBef>
                <a:spcPts val="580"/>
              </a:spcBef>
              <a:buClr>
                <a:srgbClr val="D24717"/>
              </a:buClr>
              <a:buSzPct val="85416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latin typeface="Arial"/>
                <a:cs typeface="Arial"/>
              </a:rPr>
              <a:t>Removal and </a:t>
            </a:r>
            <a:r>
              <a:rPr sz="2400" dirty="0">
                <a:latin typeface="Arial"/>
                <a:cs typeface="Arial"/>
              </a:rPr>
              <a:t>terms of </a:t>
            </a:r>
            <a:r>
              <a:rPr sz="2400" spc="-5" dirty="0">
                <a:latin typeface="Arial"/>
                <a:cs typeface="Arial"/>
              </a:rPr>
              <a:t>remuneration </a:t>
            </a:r>
            <a:r>
              <a:rPr sz="2400" dirty="0">
                <a:latin typeface="Arial"/>
                <a:cs typeface="Arial"/>
              </a:rPr>
              <a:t>of the </a:t>
            </a:r>
            <a:r>
              <a:rPr sz="2400" spc="-5" dirty="0">
                <a:latin typeface="Arial"/>
                <a:cs typeface="Arial"/>
              </a:rPr>
              <a:t>chief  internal auditor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50">
              <a:latin typeface="Times New Roman"/>
              <a:cs typeface="Times New Roman"/>
            </a:endParaRPr>
          </a:p>
          <a:p>
            <a:pPr marL="287020" marR="755015" indent="-274320">
              <a:lnSpc>
                <a:spcPts val="2300"/>
              </a:lnSpc>
              <a:spcBef>
                <a:spcPts val="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Whistleblower Policy </a:t>
            </a:r>
            <a:r>
              <a:rPr sz="2400" spc="5" dirty="0">
                <a:latin typeface="Arial"/>
                <a:cs typeface="Arial"/>
              </a:rPr>
              <a:t>:- </a:t>
            </a:r>
            <a:r>
              <a:rPr sz="2400" spc="-5" dirty="0">
                <a:latin typeface="Arial"/>
                <a:cs typeface="Arial"/>
              </a:rPr>
              <a:t>This policy has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be  communicated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all employees and whistleblowers  should be protected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unfair </a:t>
            </a:r>
            <a:r>
              <a:rPr sz="2400" dirty="0">
                <a:latin typeface="Arial"/>
                <a:cs typeface="Arial"/>
              </a:rPr>
              <a:t>treatment </a:t>
            </a:r>
            <a:r>
              <a:rPr sz="2400" spc="-5" dirty="0">
                <a:latin typeface="Arial"/>
                <a:cs typeface="Arial"/>
              </a:rPr>
              <a:t>and  </a:t>
            </a:r>
            <a:r>
              <a:rPr sz="2400" dirty="0">
                <a:latin typeface="Arial"/>
                <a:cs typeface="Arial"/>
              </a:rPr>
              <a:t>termination.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D24717"/>
              </a:buClr>
              <a:buFont typeface="Wingdings 2"/>
              <a:buChar char=""/>
            </a:pPr>
            <a:endParaRPr sz="3050">
              <a:latin typeface="Times New Roman"/>
              <a:cs typeface="Times New Roman"/>
            </a:endParaRPr>
          </a:p>
          <a:p>
            <a:pPr marL="287020" marR="88265" indent="-274320">
              <a:lnSpc>
                <a:spcPct val="80000"/>
              </a:lnSpc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Subsidiary Companies:- 50% non-executive directors </a:t>
            </a:r>
            <a:r>
              <a:rPr sz="2400" dirty="0">
                <a:latin typeface="Arial"/>
                <a:cs typeface="Arial"/>
              </a:rPr>
              <a:t>&amp;  1/3 &amp; </a:t>
            </a:r>
            <a:r>
              <a:rPr sz="2400" spc="-5" dirty="0">
                <a:latin typeface="Arial"/>
                <a:cs typeface="Arial"/>
              </a:rPr>
              <a:t>½independent directors depending on whether </a:t>
            </a:r>
            <a:r>
              <a:rPr sz="2400" dirty="0">
                <a:latin typeface="Arial"/>
                <a:cs typeface="Arial"/>
              </a:rPr>
              <a:t>the  </a:t>
            </a:r>
            <a:r>
              <a:rPr sz="2400" spc="-5" dirty="0">
                <a:latin typeface="Arial"/>
                <a:cs typeface="Arial"/>
              </a:rPr>
              <a:t>chairman is non-executive or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executive.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2319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Conclusion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32306"/>
            <a:ext cx="7597140" cy="536448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86385" marR="60325" indent="-273685">
              <a:lnSpc>
                <a:spcPct val="90000"/>
              </a:lnSpc>
              <a:spcBef>
                <a:spcPts val="41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Arial"/>
                <a:cs typeface="Arial"/>
              </a:rPr>
              <a:t>As Indian companies compete globally for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access  to capital markets, many are finding that the  ability to benchmark against world-class  organizations is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essential.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D24717"/>
              </a:buClr>
              <a:buFont typeface="Wingdings 2"/>
              <a:buChar char=""/>
            </a:pPr>
            <a:endParaRPr sz="3450">
              <a:latin typeface="Times New Roman"/>
              <a:cs typeface="Times New Roman"/>
            </a:endParaRPr>
          </a:p>
          <a:p>
            <a:pPr marL="286385" marR="114935" indent="-273685">
              <a:lnSpc>
                <a:spcPct val="90000"/>
              </a:lnSpc>
              <a:buClr>
                <a:srgbClr val="D24717"/>
              </a:buClr>
              <a:buSzPct val="84615"/>
              <a:buFont typeface="Wingdings 2"/>
              <a:buChar char=""/>
              <a:tabLst>
                <a:tab pos="376555" algn="l"/>
                <a:tab pos="377190" algn="l"/>
              </a:tabLst>
            </a:pPr>
            <a:r>
              <a:rPr dirty="0"/>
              <a:t>	</a:t>
            </a:r>
            <a:r>
              <a:rPr sz="2600" dirty="0">
                <a:latin typeface="Arial"/>
                <a:cs typeface="Arial"/>
              </a:rPr>
              <a:t>For a long time, </a:t>
            </a:r>
            <a:r>
              <a:rPr sz="2600" spc="-5" dirty="0">
                <a:latin typeface="Arial"/>
                <a:cs typeface="Arial"/>
              </a:rPr>
              <a:t>India </a:t>
            </a:r>
            <a:r>
              <a:rPr sz="2600" dirty="0">
                <a:latin typeface="Arial"/>
                <a:cs typeface="Arial"/>
              </a:rPr>
              <a:t>was a managed, protected  economy with the corporate sector operating in  an insular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fashion.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D24717"/>
              </a:buClr>
              <a:buFont typeface="Wingdings 2"/>
              <a:buChar char=""/>
            </a:pPr>
            <a:endParaRPr sz="3450">
              <a:latin typeface="Times New Roman"/>
              <a:cs typeface="Times New Roman"/>
            </a:endParaRPr>
          </a:p>
          <a:p>
            <a:pPr marL="286385" marR="5080" indent="-273685">
              <a:lnSpc>
                <a:spcPct val="90000"/>
              </a:lnSpc>
              <a:buClr>
                <a:srgbClr val="D24717"/>
              </a:buClr>
              <a:buSzPct val="84615"/>
              <a:buFont typeface="Wingdings 2"/>
              <a:buChar char=""/>
              <a:tabLst>
                <a:tab pos="376555" algn="l"/>
                <a:tab pos="377190" algn="l"/>
              </a:tabLst>
            </a:pPr>
            <a:r>
              <a:rPr dirty="0"/>
              <a:t>	</a:t>
            </a:r>
            <a:r>
              <a:rPr sz="2600" dirty="0">
                <a:latin typeface="Arial"/>
                <a:cs typeface="Arial"/>
              </a:rPr>
              <a:t>But as restrictions have eased, Indian  corporations are emerging on the world stage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  discovering that the old ways of doing business  are no longer </a:t>
            </a:r>
            <a:r>
              <a:rPr sz="2600" spc="-5" dirty="0">
                <a:latin typeface="Arial"/>
                <a:cs typeface="Arial"/>
              </a:rPr>
              <a:t>sufficient </a:t>
            </a:r>
            <a:r>
              <a:rPr sz="2600" dirty="0">
                <a:latin typeface="Arial"/>
                <a:cs typeface="Arial"/>
              </a:rPr>
              <a:t>in such a fast-paced  global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environment.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0241" y="1961210"/>
            <a:ext cx="3611245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5" dirty="0"/>
              <a:t>Thank</a:t>
            </a:r>
            <a:r>
              <a:rPr sz="6600" spc="-114" dirty="0"/>
              <a:t> </a:t>
            </a:r>
            <a:r>
              <a:rPr sz="6600" spc="-180" dirty="0"/>
              <a:t>You</a:t>
            </a:r>
            <a:endParaRPr sz="6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60883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0" dirty="0"/>
              <a:t>Why Corporate</a:t>
            </a:r>
            <a:r>
              <a:rPr sz="4000" spc="30" dirty="0"/>
              <a:t> </a:t>
            </a:r>
            <a:r>
              <a:rPr sz="4000" spc="-15" dirty="0"/>
              <a:t>Governance?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94739"/>
            <a:ext cx="7480934" cy="339471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Better access to </a:t>
            </a:r>
            <a:r>
              <a:rPr sz="2800" dirty="0">
                <a:latin typeface="Arial"/>
                <a:cs typeface="Arial"/>
              </a:rPr>
              <a:t>external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finance</a:t>
            </a:r>
            <a:endParaRPr sz="2800">
              <a:latin typeface="Arial"/>
              <a:cs typeface="Arial"/>
            </a:endParaRPr>
          </a:p>
          <a:p>
            <a:pPr marL="286385" marR="81597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Lower </a:t>
            </a:r>
            <a:r>
              <a:rPr sz="2800" dirty="0">
                <a:latin typeface="Arial"/>
                <a:cs typeface="Arial"/>
              </a:rPr>
              <a:t>costs </a:t>
            </a:r>
            <a:r>
              <a:rPr sz="2800" spc="-5" dirty="0">
                <a:latin typeface="Arial"/>
                <a:cs typeface="Arial"/>
              </a:rPr>
              <a:t>of capital – </a:t>
            </a:r>
            <a:r>
              <a:rPr sz="2800" dirty="0">
                <a:latin typeface="Arial"/>
                <a:cs typeface="Arial"/>
              </a:rPr>
              <a:t>interest rates </a:t>
            </a:r>
            <a:r>
              <a:rPr sz="2800" spc="-5" dirty="0">
                <a:latin typeface="Arial"/>
                <a:cs typeface="Arial"/>
              </a:rPr>
              <a:t>on  loans</a:t>
            </a:r>
            <a:endParaRPr sz="2800">
              <a:latin typeface="Arial"/>
              <a:cs typeface="Arial"/>
            </a:endParaRPr>
          </a:p>
          <a:p>
            <a:pPr marL="286385" marR="1760220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Improved company </a:t>
            </a:r>
            <a:r>
              <a:rPr sz="2800" dirty="0">
                <a:latin typeface="Arial"/>
                <a:cs typeface="Arial"/>
              </a:rPr>
              <a:t>performance </a:t>
            </a:r>
            <a:r>
              <a:rPr sz="2800" spc="-5" dirty="0">
                <a:latin typeface="Arial"/>
                <a:cs typeface="Arial"/>
              </a:rPr>
              <a:t>–  </a:t>
            </a:r>
            <a:r>
              <a:rPr sz="2800" dirty="0">
                <a:latin typeface="Arial"/>
                <a:cs typeface="Arial"/>
              </a:rPr>
              <a:t>sustainability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Higher </a:t>
            </a:r>
            <a:r>
              <a:rPr sz="2800" dirty="0">
                <a:latin typeface="Arial"/>
                <a:cs typeface="Arial"/>
              </a:rPr>
              <a:t>firm valuation and share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performance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Reduced </a:t>
            </a:r>
            <a:r>
              <a:rPr sz="2800" dirty="0">
                <a:latin typeface="Arial"/>
                <a:cs typeface="Arial"/>
              </a:rPr>
              <a:t>risk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dirty="0">
                <a:latin typeface="Arial"/>
                <a:cs typeface="Arial"/>
              </a:rPr>
              <a:t>corporate crisis </a:t>
            </a:r>
            <a:r>
              <a:rPr sz="2800" spc="-5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scandals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7478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Principles </a:t>
            </a:r>
            <a:r>
              <a:rPr sz="4000" spc="-5" dirty="0"/>
              <a:t>of </a:t>
            </a:r>
            <a:r>
              <a:rPr sz="4000" spc="-30" dirty="0"/>
              <a:t>Corporate</a:t>
            </a:r>
            <a:r>
              <a:rPr sz="4000" spc="75" dirty="0"/>
              <a:t> </a:t>
            </a:r>
            <a:r>
              <a:rPr sz="4000" spc="-15" dirty="0"/>
              <a:t>Governance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7501255" cy="4796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25209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b="1" spc="-5" dirty="0">
                <a:latin typeface="Arial"/>
                <a:cs typeface="Arial"/>
              </a:rPr>
              <a:t>Sustainable development of all stake  holders- </a:t>
            </a:r>
            <a:r>
              <a:rPr sz="2800" spc="-5" dirty="0">
                <a:latin typeface="Arial"/>
                <a:cs typeface="Arial"/>
              </a:rPr>
              <a:t>to ensure growth of all </a:t>
            </a:r>
            <a:r>
              <a:rPr sz="2800" dirty="0">
                <a:latin typeface="Arial"/>
                <a:cs typeface="Arial"/>
              </a:rPr>
              <a:t>individuals  associated </a:t>
            </a:r>
            <a:r>
              <a:rPr sz="2800" spc="-5" dirty="0">
                <a:latin typeface="Arial"/>
                <a:cs typeface="Arial"/>
              </a:rPr>
              <a:t>with or </a:t>
            </a:r>
            <a:r>
              <a:rPr sz="2800" spc="-10" dirty="0">
                <a:latin typeface="Arial"/>
                <a:cs typeface="Arial"/>
              </a:rPr>
              <a:t>effected </a:t>
            </a:r>
            <a:r>
              <a:rPr sz="2800" spc="-5" dirty="0">
                <a:latin typeface="Arial"/>
                <a:cs typeface="Arial"/>
              </a:rPr>
              <a:t>by the </a:t>
            </a:r>
            <a:r>
              <a:rPr sz="2800" dirty="0">
                <a:latin typeface="Arial"/>
                <a:cs typeface="Arial"/>
              </a:rPr>
              <a:t>enterprise  </a:t>
            </a:r>
            <a:r>
              <a:rPr sz="2800" spc="-5" dirty="0">
                <a:latin typeface="Arial"/>
                <a:cs typeface="Arial"/>
              </a:rPr>
              <a:t>on </a:t>
            </a:r>
            <a:r>
              <a:rPr sz="2800" dirty="0">
                <a:latin typeface="Arial"/>
                <a:cs typeface="Arial"/>
              </a:rPr>
              <a:t>sustainable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basis</a:t>
            </a:r>
            <a:endParaRPr sz="2800">
              <a:latin typeface="Arial"/>
              <a:cs typeface="Arial"/>
            </a:endParaRPr>
          </a:p>
          <a:p>
            <a:pPr marL="286385" marR="5080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b="1" spc="-5" dirty="0">
                <a:latin typeface="Arial"/>
                <a:cs typeface="Arial"/>
              </a:rPr>
              <a:t>Effective management and distribution of  wealth </a:t>
            </a:r>
            <a:r>
              <a:rPr sz="2800" spc="-5" dirty="0">
                <a:latin typeface="Arial"/>
                <a:cs typeface="Arial"/>
              </a:rPr>
              <a:t>– to </a:t>
            </a:r>
            <a:r>
              <a:rPr sz="2800" dirty="0">
                <a:latin typeface="Arial"/>
                <a:cs typeface="Arial"/>
              </a:rPr>
              <a:t>ensue that enterprise creates  </a:t>
            </a:r>
            <a:r>
              <a:rPr sz="2800" spc="-5" dirty="0">
                <a:latin typeface="Arial"/>
                <a:cs typeface="Arial"/>
              </a:rPr>
              <a:t>maximum wealth and </a:t>
            </a:r>
            <a:r>
              <a:rPr sz="2800" dirty="0">
                <a:latin typeface="Arial"/>
                <a:cs typeface="Arial"/>
              </a:rPr>
              <a:t>judiciously uses </a:t>
            </a:r>
            <a:r>
              <a:rPr sz="2800" spc="-5" dirty="0">
                <a:latin typeface="Arial"/>
                <a:cs typeface="Arial"/>
              </a:rPr>
              <a:t>the  wealth so created </a:t>
            </a:r>
            <a:r>
              <a:rPr sz="2800" dirty="0">
                <a:latin typeface="Arial"/>
                <a:cs typeface="Arial"/>
              </a:rPr>
              <a:t>for </a:t>
            </a:r>
            <a:r>
              <a:rPr sz="2800" spc="-5" dirty="0">
                <a:latin typeface="Arial"/>
                <a:cs typeface="Arial"/>
              </a:rPr>
              <a:t>providing maximum  </a:t>
            </a:r>
            <a:r>
              <a:rPr sz="2800" dirty="0">
                <a:latin typeface="Arial"/>
                <a:cs typeface="Arial"/>
              </a:rPr>
              <a:t>benefits </a:t>
            </a:r>
            <a:r>
              <a:rPr sz="2800" spc="-5" dirty="0">
                <a:latin typeface="Arial"/>
                <a:cs typeface="Arial"/>
              </a:rPr>
              <a:t>to all </a:t>
            </a:r>
            <a:r>
              <a:rPr sz="2800" dirty="0">
                <a:latin typeface="Arial"/>
                <a:cs typeface="Arial"/>
              </a:rPr>
              <a:t>stake </a:t>
            </a:r>
            <a:r>
              <a:rPr sz="2800" spc="-5" dirty="0">
                <a:latin typeface="Arial"/>
                <a:cs typeface="Arial"/>
              </a:rPr>
              <a:t>holders </a:t>
            </a:r>
            <a:r>
              <a:rPr sz="2800" dirty="0">
                <a:latin typeface="Arial"/>
                <a:cs typeface="Arial"/>
              </a:rPr>
              <a:t>and enhancing </a:t>
            </a:r>
            <a:r>
              <a:rPr sz="2800" spc="-5" dirty="0">
                <a:latin typeface="Arial"/>
                <a:cs typeface="Arial"/>
              </a:rPr>
              <a:t>its  wealth creation </a:t>
            </a:r>
            <a:r>
              <a:rPr sz="2800" dirty="0">
                <a:latin typeface="Arial"/>
                <a:cs typeface="Arial"/>
              </a:rPr>
              <a:t>capabilities </a:t>
            </a:r>
            <a:r>
              <a:rPr sz="2800" spc="-5" dirty="0">
                <a:latin typeface="Arial"/>
                <a:cs typeface="Arial"/>
              </a:rPr>
              <a:t>to maintain  </a:t>
            </a:r>
            <a:r>
              <a:rPr sz="2800" dirty="0">
                <a:latin typeface="Arial"/>
                <a:cs typeface="Arial"/>
              </a:rPr>
              <a:t>sustainability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558749"/>
            <a:ext cx="7558405" cy="4644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355600" indent="-273685" algn="just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7020" algn="l"/>
              </a:tabLst>
            </a:pPr>
            <a:r>
              <a:rPr sz="2400" b="1" spc="-5" dirty="0">
                <a:latin typeface="Arial"/>
                <a:cs typeface="Arial"/>
              </a:rPr>
              <a:t>Discharge </a:t>
            </a:r>
            <a:r>
              <a:rPr sz="2400" b="1" dirty="0">
                <a:latin typeface="Arial"/>
                <a:cs typeface="Arial"/>
              </a:rPr>
              <a:t>of </a:t>
            </a:r>
            <a:r>
              <a:rPr sz="2400" b="1" spc="-5" dirty="0">
                <a:latin typeface="Arial"/>
                <a:cs typeface="Arial"/>
              </a:rPr>
              <a:t>social responsibility-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ensure </a:t>
            </a:r>
            <a:r>
              <a:rPr sz="2400" dirty="0">
                <a:latin typeface="Arial"/>
                <a:cs typeface="Arial"/>
              </a:rPr>
              <a:t>that  </a:t>
            </a:r>
            <a:r>
              <a:rPr sz="2400" spc="-5" dirty="0">
                <a:latin typeface="Arial"/>
                <a:cs typeface="Arial"/>
              </a:rPr>
              <a:t>enterprise is acceptable </a:t>
            </a:r>
            <a:r>
              <a:rPr sz="2400" dirty="0">
                <a:latin typeface="Arial"/>
                <a:cs typeface="Arial"/>
              </a:rPr>
              <a:t>to the </a:t>
            </a:r>
            <a:r>
              <a:rPr sz="2400" spc="-5" dirty="0">
                <a:latin typeface="Arial"/>
                <a:cs typeface="Arial"/>
              </a:rPr>
              <a:t>society in which </a:t>
            </a: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is  functioning</a:t>
            </a:r>
            <a:endParaRPr sz="2400">
              <a:latin typeface="Arial"/>
              <a:cs typeface="Arial"/>
            </a:endParaRPr>
          </a:p>
          <a:p>
            <a:pPr marL="286385" marR="55054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b="1" spc="-5" dirty="0">
                <a:latin typeface="Arial"/>
                <a:cs typeface="Arial"/>
              </a:rPr>
              <a:t>Application </a:t>
            </a:r>
            <a:r>
              <a:rPr sz="2400" b="1" dirty="0">
                <a:latin typeface="Arial"/>
                <a:cs typeface="Arial"/>
              </a:rPr>
              <a:t>of </a:t>
            </a:r>
            <a:r>
              <a:rPr sz="2400" b="1" spc="-5" dirty="0">
                <a:latin typeface="Arial"/>
                <a:cs typeface="Arial"/>
              </a:rPr>
              <a:t>best management </a:t>
            </a:r>
            <a:r>
              <a:rPr sz="2400" b="1" dirty="0">
                <a:latin typeface="Arial"/>
                <a:cs typeface="Arial"/>
              </a:rPr>
              <a:t>practices-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ensure excellence </a:t>
            </a: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functioning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enterprise and  optimum creation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wealth on sustainable</a:t>
            </a:r>
            <a:r>
              <a:rPr sz="2400" spc="9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basis</a:t>
            </a:r>
            <a:endParaRPr sz="2400">
              <a:latin typeface="Arial"/>
              <a:cs typeface="Arial"/>
            </a:endParaRPr>
          </a:p>
          <a:p>
            <a:pPr marL="286385" marR="5080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b="1" spc="-5" dirty="0">
                <a:latin typeface="Arial"/>
                <a:cs typeface="Arial"/>
              </a:rPr>
              <a:t>Compliance </a:t>
            </a:r>
            <a:r>
              <a:rPr sz="2400" b="1" dirty="0">
                <a:latin typeface="Arial"/>
                <a:cs typeface="Arial"/>
              </a:rPr>
              <a:t>of law in letter </a:t>
            </a:r>
            <a:r>
              <a:rPr sz="2400" b="1" spc="-5" dirty="0">
                <a:latin typeface="Arial"/>
                <a:cs typeface="Arial"/>
              </a:rPr>
              <a:t>&amp; </a:t>
            </a:r>
            <a:r>
              <a:rPr sz="2400" b="1" dirty="0">
                <a:latin typeface="Arial"/>
                <a:cs typeface="Arial"/>
              </a:rPr>
              <a:t>spirit-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ensure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value  enhancement for all stakeholders guaranteed by the  law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maintaining socio-economic</a:t>
            </a:r>
            <a:r>
              <a:rPr sz="2400" spc="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balance</a:t>
            </a:r>
            <a:endParaRPr sz="2400">
              <a:latin typeface="Arial"/>
              <a:cs typeface="Arial"/>
            </a:endParaRPr>
          </a:p>
          <a:p>
            <a:pPr marL="286385" marR="104330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Wingdings 2"/>
              <a:buChar char=""/>
              <a:tabLst>
                <a:tab pos="286385" algn="l"/>
                <a:tab pos="287020" algn="l"/>
              </a:tabLst>
            </a:pPr>
            <a:r>
              <a:rPr sz="2400" b="1" spc="-5" dirty="0">
                <a:latin typeface="Arial"/>
                <a:cs typeface="Arial"/>
              </a:rPr>
              <a:t>Adherence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ethical standards-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ensure  </a:t>
            </a:r>
            <a:r>
              <a:rPr sz="2400" spc="-20" dirty="0">
                <a:latin typeface="Arial"/>
                <a:cs typeface="Arial"/>
              </a:rPr>
              <a:t>integrity, </a:t>
            </a:r>
            <a:r>
              <a:rPr sz="2400" spc="-15" dirty="0">
                <a:latin typeface="Arial"/>
                <a:cs typeface="Arial"/>
              </a:rPr>
              <a:t>transparency, </a:t>
            </a:r>
            <a:r>
              <a:rPr sz="2400" spc="-5" dirty="0">
                <a:latin typeface="Arial"/>
                <a:cs typeface="Arial"/>
              </a:rPr>
              <a:t>independence and  accountability in dealings with all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stakeholders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77806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Four Pillars </a:t>
            </a:r>
            <a:r>
              <a:rPr sz="4000" spc="-5" dirty="0"/>
              <a:t>of </a:t>
            </a:r>
            <a:r>
              <a:rPr sz="4000" spc="-30" dirty="0"/>
              <a:t>Corporate</a:t>
            </a:r>
            <a:r>
              <a:rPr sz="4000" spc="65" dirty="0"/>
              <a:t> </a:t>
            </a:r>
            <a:r>
              <a:rPr sz="4000" spc="-15" dirty="0"/>
              <a:t>Governance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94739"/>
            <a:ext cx="2556510" cy="203835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Accountability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Fairness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10" dirty="0">
                <a:latin typeface="Arial"/>
                <a:cs typeface="Arial"/>
              </a:rPr>
              <a:t>Transparency</a:t>
            </a:r>
            <a:endParaRPr sz="28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In</a:t>
            </a:r>
            <a:r>
              <a:rPr sz="2800" spc="5" dirty="0">
                <a:latin typeface="Arial"/>
                <a:cs typeface="Arial"/>
              </a:rPr>
              <a:t>d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p</a:t>
            </a:r>
            <a:r>
              <a:rPr sz="2800" spc="-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d</a:t>
            </a:r>
            <a:r>
              <a:rPr sz="2800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n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-5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30543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Ac</a:t>
            </a:r>
            <a:r>
              <a:rPr sz="4000" spc="-35" dirty="0"/>
              <a:t>c</a:t>
            </a:r>
            <a:r>
              <a:rPr sz="4000" spc="-5" dirty="0"/>
              <a:t>ou</a:t>
            </a:r>
            <a:r>
              <a:rPr sz="4000" spc="-40" dirty="0"/>
              <a:t>n</a:t>
            </a:r>
            <a:r>
              <a:rPr sz="4000" spc="-50" dirty="0"/>
              <a:t>t</a:t>
            </a:r>
            <a:r>
              <a:rPr sz="4000" spc="-5" dirty="0"/>
              <a:t>ability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30"/>
            <a:ext cx="7136765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3685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Arial"/>
                <a:cs typeface="Arial"/>
              </a:rPr>
              <a:t>Ensure that management is accountable to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  Board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Font typeface="Wingdings 2"/>
              <a:buChar char=""/>
            </a:pPr>
            <a:endParaRPr sz="3750">
              <a:latin typeface="Times New Roman"/>
              <a:cs typeface="Times New Roman"/>
            </a:endParaRPr>
          </a:p>
          <a:p>
            <a:pPr marL="286385" marR="1051560" indent="-273685">
              <a:lnSpc>
                <a:spcPct val="100000"/>
              </a:lnSpc>
              <a:spcBef>
                <a:spcPts val="5"/>
              </a:spcBef>
              <a:buClr>
                <a:srgbClr val="D24717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600" dirty="0">
                <a:latin typeface="Arial"/>
                <a:cs typeface="Arial"/>
              </a:rPr>
              <a:t>Ensure that the Board is accountable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  shareholders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672211"/>
            <a:ext cx="17341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Fairness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71929"/>
            <a:ext cx="6304280" cy="2891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Protect Shareholders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rights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marR="1076960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25" dirty="0">
                <a:latin typeface="Arial"/>
                <a:cs typeface="Arial"/>
              </a:rPr>
              <a:t>Treat </a:t>
            </a:r>
            <a:r>
              <a:rPr sz="2800" spc="-5" dirty="0">
                <a:latin typeface="Arial"/>
                <a:cs typeface="Arial"/>
              </a:rPr>
              <a:t>all </a:t>
            </a:r>
            <a:r>
              <a:rPr sz="2800" dirty="0">
                <a:latin typeface="Arial"/>
                <a:cs typeface="Arial"/>
              </a:rPr>
              <a:t>shareholders including  minorities,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equitably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24717"/>
              </a:buClr>
              <a:buFont typeface="Wingdings 2"/>
              <a:buChar char=""/>
            </a:pPr>
            <a:endParaRPr sz="395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buClr>
                <a:srgbClr val="D24717"/>
              </a:buClr>
              <a:buSzPct val="83928"/>
              <a:buFont typeface="Wingdings 2"/>
              <a:buChar char=""/>
              <a:tabLst>
                <a:tab pos="287020" algn="l"/>
              </a:tabLst>
            </a:pPr>
            <a:r>
              <a:rPr sz="2800" spc="-5" dirty="0">
                <a:latin typeface="Arial"/>
                <a:cs typeface="Arial"/>
              </a:rPr>
              <a:t>Provide effective </a:t>
            </a:r>
            <a:r>
              <a:rPr sz="2800" dirty="0">
                <a:latin typeface="Arial"/>
                <a:cs typeface="Arial"/>
              </a:rPr>
              <a:t>redress </a:t>
            </a:r>
            <a:r>
              <a:rPr sz="2800" spc="-5" dirty="0">
                <a:latin typeface="Arial"/>
                <a:cs typeface="Arial"/>
              </a:rPr>
              <a:t>for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violations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1304</Words>
  <Application>Microsoft Office PowerPoint</Application>
  <PresentationFormat>On-screen Show (4:3)</PresentationFormat>
  <Paragraphs>201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CORPORATE  GOVERNANCE</vt:lpstr>
      <vt:lpstr>Corporate Governance</vt:lpstr>
      <vt:lpstr>Corporate Governance</vt:lpstr>
      <vt:lpstr>Why Corporate Governance?</vt:lpstr>
      <vt:lpstr>Principles of Corporate Governance</vt:lpstr>
      <vt:lpstr>Slide 6</vt:lpstr>
      <vt:lpstr>Four Pillars of Corporate Governance</vt:lpstr>
      <vt:lpstr>Accountability</vt:lpstr>
      <vt:lpstr>Fairness</vt:lpstr>
      <vt:lpstr>Transparency</vt:lpstr>
      <vt:lpstr>Independence</vt:lpstr>
      <vt:lpstr>Elements of Corporate Governance</vt:lpstr>
      <vt:lpstr>Good Board Practices</vt:lpstr>
      <vt:lpstr>Good Board procedures</vt:lpstr>
      <vt:lpstr>Control Environment</vt:lpstr>
      <vt:lpstr>Control Environment</vt:lpstr>
      <vt:lpstr>Control Environment</vt:lpstr>
      <vt:lpstr>Transparent Disclosure</vt:lpstr>
      <vt:lpstr>Transparent Disclosure</vt:lpstr>
      <vt:lpstr>Well-Defined Shareholder Rights</vt:lpstr>
      <vt:lpstr>Well-Defined Shareholder Rights</vt:lpstr>
      <vt:lpstr>Board Commitment</vt:lpstr>
      <vt:lpstr>Board Commitment</vt:lpstr>
      <vt:lpstr>Other Entities</vt:lpstr>
      <vt:lpstr>Corporate governance in India</vt:lpstr>
      <vt:lpstr>Slide 26</vt:lpstr>
      <vt:lpstr>Securities and Exchange Board of India</vt:lpstr>
      <vt:lpstr>SEBI</vt:lpstr>
      <vt:lpstr>SEBI and Clause 49</vt:lpstr>
      <vt:lpstr>The major changes to Clause 49…</vt:lpstr>
      <vt:lpstr>Slide 31</vt:lpstr>
      <vt:lpstr>Conclusion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 GOVERNANCE</dc:title>
  <dc:creator>Manish</dc:creator>
  <cp:lastModifiedBy>Manish</cp:lastModifiedBy>
  <cp:revision>1</cp:revision>
  <dcterms:created xsi:type="dcterms:W3CDTF">2018-12-14T11:36:12Z</dcterms:created>
  <dcterms:modified xsi:type="dcterms:W3CDTF">2018-12-14T11:37:24Z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2013-12-05T00:00:00Z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2018-12-14T00:00:00Z</vt:filetime>
  </property>
</Properties>
</file>