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3" r:id="rId5"/>
    <p:sldId id="259" r:id="rId6"/>
    <p:sldId id="260" r:id="rId7"/>
    <p:sldId id="261" r:id="rId8"/>
    <p:sldId id="262"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912"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1/29/2025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Economic vs. Financial Investment</a:t>
            </a:r>
          </a:p>
          <a:p>
            <a:r>
              <a:t>Investment vs. Speculation</a:t>
            </a:r>
          </a:p>
        </p:txBody>
      </p:sp>
      <p:sp>
        <p:nvSpPr>
          <p:cNvPr id="3" name="Subtitle 2"/>
          <p:cNvSpPr>
            <a:spLocks noGrp="1"/>
          </p:cNvSpPr>
          <p:nvPr>
            <p:ph type="subTitle" idx="1"/>
          </p:nvPr>
        </p:nvSpPr>
        <p:spPr/>
        <p:txBody>
          <a:bodyPr/>
          <a:lstStyle/>
          <a:p>
            <a:r>
              <a:rPr lang="en-US" dirty="0"/>
              <a:t>Dr. Manish Dadhich</a:t>
            </a:r>
          </a:p>
          <a:p>
            <a:r>
              <a:rPr lang="en-US" dirty="0"/>
              <a:t>Associate Professor</a:t>
            </a:r>
          </a:p>
          <a:p>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DA886-B0F6-E531-6AA4-C186E0B980B2}"/>
              </a:ext>
            </a:extLst>
          </p:cNvPr>
          <p:cNvSpPr>
            <a:spLocks noGrp="1"/>
          </p:cNvSpPr>
          <p:nvPr>
            <p:ph type="title"/>
          </p:nvPr>
        </p:nvSpPr>
        <p:spPr/>
        <p:txBody>
          <a:bodyPr>
            <a:normAutofit/>
          </a:bodyPr>
          <a:lstStyle/>
          <a:p>
            <a:r>
              <a:rPr lang="en-US" sz="3200" dirty="0"/>
              <a:t>Question 2 </a:t>
            </a:r>
          </a:p>
        </p:txBody>
      </p:sp>
      <p:sp>
        <p:nvSpPr>
          <p:cNvPr id="3" name="Content Placeholder 2">
            <a:extLst>
              <a:ext uri="{FF2B5EF4-FFF2-40B4-BE49-F238E27FC236}">
                <a16:creationId xmlns:a16="http://schemas.microsoft.com/office/drawing/2014/main" id="{D1F437D3-28EB-00C6-B33D-A748D66FB064}"/>
              </a:ext>
            </a:extLst>
          </p:cNvPr>
          <p:cNvSpPr>
            <a:spLocks noGrp="1"/>
          </p:cNvSpPr>
          <p:nvPr>
            <p:ph idx="1"/>
          </p:nvPr>
        </p:nvSpPr>
        <p:spPr>
          <a:xfrm>
            <a:off x="609600" y="1238865"/>
            <a:ext cx="10972800" cy="5220929"/>
          </a:xfrm>
        </p:spPr>
        <p:txBody>
          <a:bodyPr>
            <a:normAutofit/>
          </a:bodyPr>
          <a:lstStyle/>
          <a:p>
            <a:pPr>
              <a:buFont typeface="Arial" panose="020B0604020202020204" pitchFamily="34" charset="0"/>
              <a:buChar char="•"/>
            </a:pPr>
            <a:r>
              <a:rPr lang="en-US" sz="2800" b="1" dirty="0"/>
              <a:t>Assertion (A):</a:t>
            </a:r>
            <a:r>
              <a:rPr lang="en-US" sz="2800" dirty="0"/>
              <a:t> Financial investments involve the allocation of money into securities like stocks and bonds.</a:t>
            </a:r>
            <a:br>
              <a:rPr lang="en-US" sz="2800" dirty="0"/>
            </a:br>
            <a:r>
              <a:rPr lang="en-US" sz="2800" b="1" dirty="0"/>
              <a:t>Reason (R):</a:t>
            </a:r>
            <a:r>
              <a:rPr lang="en-US" sz="2800" dirty="0"/>
              <a:t> Financial investments aim to generate income or capital gains without directly contributing to economic productivity.</a:t>
            </a:r>
            <a:br>
              <a:rPr lang="en-US" sz="2800" dirty="0"/>
            </a:br>
            <a:r>
              <a:rPr lang="en-US" sz="2800" b="1" dirty="0"/>
              <a:t>Options:</a:t>
            </a:r>
          </a:p>
          <a:p>
            <a:pPr>
              <a:buFont typeface="Arial" panose="020B0604020202020204" pitchFamily="34" charset="0"/>
              <a:buChar char="•"/>
            </a:pPr>
            <a:r>
              <a:rPr lang="en-US" sz="2800" dirty="0"/>
              <a:t>(a) Both A and R are true, and R is the correct explanation of A.</a:t>
            </a:r>
          </a:p>
          <a:p>
            <a:pPr>
              <a:buFont typeface="Arial" panose="020B0604020202020204" pitchFamily="34" charset="0"/>
              <a:buChar char="•"/>
            </a:pPr>
            <a:r>
              <a:rPr lang="en-US" sz="2800" dirty="0"/>
              <a:t>(b) Both A and R are true, but R is not the correct explanation of A.</a:t>
            </a:r>
          </a:p>
          <a:p>
            <a:pPr>
              <a:buFont typeface="Arial" panose="020B0604020202020204" pitchFamily="34" charset="0"/>
              <a:buChar char="•"/>
            </a:pPr>
            <a:r>
              <a:rPr lang="en-US" sz="2800" dirty="0"/>
              <a:t>(c) A is true, but R is false.</a:t>
            </a:r>
          </a:p>
          <a:p>
            <a:pPr>
              <a:buFont typeface="Arial" panose="020B0604020202020204" pitchFamily="34" charset="0"/>
              <a:buChar char="•"/>
            </a:pPr>
            <a:r>
              <a:rPr lang="en-US" sz="2800" dirty="0"/>
              <a:t>(d) A is false, but R is true.</a:t>
            </a:r>
          </a:p>
          <a:p>
            <a:pPr>
              <a:buFont typeface="Arial" panose="020B0604020202020204" pitchFamily="34" charset="0"/>
              <a:buChar char="•"/>
            </a:pPr>
            <a:r>
              <a:rPr lang="en-US" sz="2800" b="1" dirty="0"/>
              <a:t>Correct Answer:</a:t>
            </a:r>
            <a:r>
              <a:rPr lang="en-US" sz="2800" dirty="0"/>
              <a:t> </a:t>
            </a:r>
            <a:r>
              <a:rPr lang="en-US" sz="2800" b="1" dirty="0"/>
              <a:t>(a)</a:t>
            </a:r>
            <a:r>
              <a:rPr lang="en-US" sz="2800" dirty="0"/>
              <a:t> Both A and R are true, and R is the correct explanation of A.</a:t>
            </a:r>
          </a:p>
          <a:p>
            <a:endParaRPr lang="en-US" sz="2800" dirty="0"/>
          </a:p>
        </p:txBody>
      </p:sp>
    </p:spTree>
    <p:extLst>
      <p:ext uri="{BB962C8B-B14F-4D97-AF65-F5344CB8AC3E}">
        <p14:creationId xmlns:p14="http://schemas.microsoft.com/office/powerpoint/2010/main" val="644779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F8BF-52E1-654A-656B-B59F0C98C1B6}"/>
              </a:ext>
            </a:extLst>
          </p:cNvPr>
          <p:cNvSpPr>
            <a:spLocks noGrp="1"/>
          </p:cNvSpPr>
          <p:nvPr>
            <p:ph type="title"/>
          </p:nvPr>
        </p:nvSpPr>
        <p:spPr/>
        <p:txBody>
          <a:bodyPr>
            <a:normAutofit/>
          </a:bodyPr>
          <a:lstStyle/>
          <a:p>
            <a:r>
              <a:rPr lang="en-US" sz="3200" dirty="0"/>
              <a:t>Question 3 </a:t>
            </a:r>
          </a:p>
        </p:txBody>
      </p:sp>
      <p:sp>
        <p:nvSpPr>
          <p:cNvPr id="3" name="Content Placeholder 2">
            <a:extLst>
              <a:ext uri="{FF2B5EF4-FFF2-40B4-BE49-F238E27FC236}">
                <a16:creationId xmlns:a16="http://schemas.microsoft.com/office/drawing/2014/main" id="{9FC5ED26-CBD8-5B0C-7235-EDEB1FA04DBB}"/>
              </a:ext>
            </a:extLst>
          </p:cNvPr>
          <p:cNvSpPr>
            <a:spLocks noGrp="1"/>
          </p:cNvSpPr>
          <p:nvPr>
            <p:ph idx="1"/>
          </p:nvPr>
        </p:nvSpPr>
        <p:spPr>
          <a:xfrm>
            <a:off x="609600" y="1238865"/>
            <a:ext cx="10972800" cy="4887299"/>
          </a:xfrm>
        </p:spPr>
        <p:txBody>
          <a:bodyPr>
            <a:normAutofit lnSpcReduction="10000"/>
          </a:bodyPr>
          <a:lstStyle/>
          <a:p>
            <a:pPr>
              <a:buFont typeface="Arial" panose="020B0604020202020204" pitchFamily="34" charset="0"/>
              <a:buChar char="•"/>
            </a:pPr>
            <a:r>
              <a:rPr lang="en-US" sz="2800" b="1" dirty="0"/>
              <a:t>Assertion (A):</a:t>
            </a:r>
            <a:r>
              <a:rPr lang="en-US" sz="2800" dirty="0"/>
              <a:t> Speculation involves higher risk than traditional investment.</a:t>
            </a:r>
            <a:br>
              <a:rPr lang="en-US" sz="2800" dirty="0"/>
            </a:br>
            <a:r>
              <a:rPr lang="en-US" sz="2800" b="1" dirty="0"/>
              <a:t>Reason (R):</a:t>
            </a:r>
            <a:r>
              <a:rPr lang="en-US" sz="2800" dirty="0"/>
              <a:t> Speculation focuses on short-term price movements and often lacks thorough analysis of underlying assets.</a:t>
            </a:r>
            <a:br>
              <a:rPr lang="en-US" sz="2800" dirty="0"/>
            </a:br>
            <a:r>
              <a:rPr lang="en-US" sz="2800" b="1" dirty="0"/>
              <a:t>Options:</a:t>
            </a:r>
          </a:p>
          <a:p>
            <a:pPr>
              <a:buFont typeface="Arial" panose="020B0604020202020204" pitchFamily="34" charset="0"/>
              <a:buChar char="•"/>
            </a:pPr>
            <a:r>
              <a:rPr lang="en-US" sz="2800" dirty="0"/>
              <a:t>(a) Both A and R are true, and R is the correct explanation of A.</a:t>
            </a:r>
          </a:p>
          <a:p>
            <a:pPr>
              <a:buFont typeface="Arial" panose="020B0604020202020204" pitchFamily="34" charset="0"/>
              <a:buChar char="•"/>
            </a:pPr>
            <a:r>
              <a:rPr lang="en-US" sz="2800" dirty="0"/>
              <a:t>(b) Both A and R are true, but R is not the correct explanation of A.</a:t>
            </a:r>
          </a:p>
          <a:p>
            <a:pPr>
              <a:buFont typeface="Arial" panose="020B0604020202020204" pitchFamily="34" charset="0"/>
              <a:buChar char="•"/>
            </a:pPr>
            <a:r>
              <a:rPr lang="en-US" sz="2800" dirty="0"/>
              <a:t>(c) A is true, but R is false.</a:t>
            </a:r>
          </a:p>
          <a:p>
            <a:pPr>
              <a:buFont typeface="Arial" panose="020B0604020202020204" pitchFamily="34" charset="0"/>
              <a:buChar char="•"/>
            </a:pPr>
            <a:r>
              <a:rPr lang="en-US" sz="2800" dirty="0"/>
              <a:t>(d) A is false, but R is true.</a:t>
            </a:r>
          </a:p>
          <a:p>
            <a:pPr>
              <a:buFont typeface="Arial" panose="020B0604020202020204" pitchFamily="34" charset="0"/>
              <a:buChar char="•"/>
            </a:pPr>
            <a:r>
              <a:rPr lang="en-US" sz="2800" b="1" dirty="0"/>
              <a:t>Correct Answer:</a:t>
            </a:r>
            <a:r>
              <a:rPr lang="en-US" sz="2800" dirty="0"/>
              <a:t> </a:t>
            </a:r>
            <a:r>
              <a:rPr lang="en-US" sz="2800" b="1" dirty="0"/>
              <a:t>(a)</a:t>
            </a:r>
            <a:r>
              <a:rPr lang="en-US" sz="2800" dirty="0"/>
              <a:t> Both A and R are true, and R is the correct explanation of A.</a:t>
            </a:r>
          </a:p>
          <a:p>
            <a:endParaRPr lang="en-US" sz="2800" dirty="0"/>
          </a:p>
        </p:txBody>
      </p:sp>
    </p:spTree>
    <p:extLst>
      <p:ext uri="{BB962C8B-B14F-4D97-AF65-F5344CB8AC3E}">
        <p14:creationId xmlns:p14="http://schemas.microsoft.com/office/powerpoint/2010/main" val="3823288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Economic Investment</a:t>
            </a:r>
          </a:p>
        </p:txBody>
      </p:sp>
      <p:sp>
        <p:nvSpPr>
          <p:cNvPr id="3" name="Content Placeholder 2"/>
          <p:cNvSpPr>
            <a:spLocks noGrp="1"/>
          </p:cNvSpPr>
          <p:nvPr>
            <p:ph idx="1"/>
          </p:nvPr>
        </p:nvSpPr>
        <p:spPr/>
        <p:txBody>
          <a:bodyPr>
            <a:normAutofit fontScale="85000" lnSpcReduction="10000"/>
          </a:bodyPr>
          <a:lstStyle/>
          <a:p>
            <a:pPr algn="just"/>
            <a:r>
              <a:rPr lang="en-US" dirty="0"/>
              <a:t>Economic investment refers to the allocation of resources to physical assets that contribute to production and generate future economic growth. It emphasizes tangible goods that are used to create goods and services.</a:t>
            </a:r>
          </a:p>
          <a:p>
            <a:pPr algn="just"/>
            <a:r>
              <a:rPr lang="en-US" dirty="0"/>
              <a:t>Purpose: Focuses on increasing the productive capacity of an economy by enhancing infrastructure, improving technology, and creating job opportunities.</a:t>
            </a:r>
          </a:p>
          <a:p>
            <a:pPr algn="just"/>
            <a:r>
              <a:rPr lang="en-US" dirty="0"/>
              <a:t>Examples:</a:t>
            </a:r>
          </a:p>
          <a:p>
            <a:pPr marL="514350" indent="-514350" algn="just">
              <a:buFont typeface="+mj-lt"/>
              <a:buAutoNum type="arabicPeriod"/>
            </a:pPr>
            <a:r>
              <a:rPr lang="en-US" dirty="0"/>
              <a:t>Constructing factories, bridges, or highways.</a:t>
            </a:r>
          </a:p>
          <a:p>
            <a:pPr marL="514350" indent="-514350" algn="just">
              <a:buFont typeface="+mj-lt"/>
              <a:buAutoNum type="arabicPeriod"/>
            </a:pPr>
            <a:r>
              <a:rPr lang="en-US" dirty="0"/>
              <a:t>Purchasing machinery or equipment for manufacturing.</a:t>
            </a:r>
          </a:p>
          <a:p>
            <a:pPr marL="514350" indent="-514350" algn="just">
              <a:buFont typeface="+mj-lt"/>
              <a:buAutoNum type="arabicPeriod"/>
            </a:pPr>
            <a:r>
              <a:rPr lang="en-US" dirty="0"/>
              <a:t>Developing renewable energy sources like solar or wind farms.</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b="1" dirty="0"/>
              <a:t>Financial Investment</a:t>
            </a:r>
          </a:p>
        </p:txBody>
      </p:sp>
      <p:sp>
        <p:nvSpPr>
          <p:cNvPr id="3" name="Content Placeholder 2"/>
          <p:cNvSpPr>
            <a:spLocks noGrp="1"/>
          </p:cNvSpPr>
          <p:nvPr>
            <p:ph idx="1"/>
          </p:nvPr>
        </p:nvSpPr>
        <p:spPr>
          <a:xfrm>
            <a:off x="609600" y="1417639"/>
            <a:ext cx="10972800" cy="4708526"/>
          </a:xfrm>
        </p:spPr>
        <p:txBody>
          <a:bodyPr>
            <a:normAutofit fontScale="92500"/>
          </a:bodyPr>
          <a:lstStyle/>
          <a:p>
            <a:pPr algn="just"/>
            <a:r>
              <a:rPr lang="en-US" dirty="0"/>
              <a:t>Financial investment involves placing money into financial instruments or assets with the aim of earning monetary returns.</a:t>
            </a:r>
          </a:p>
          <a:p>
            <a:pPr algn="just"/>
            <a:r>
              <a:rPr lang="en-US" dirty="0"/>
              <a:t>Purpose: Focuses on generating profits through dividends, interest, or capital appreciation without directly contributing to physical production.</a:t>
            </a:r>
          </a:p>
          <a:p>
            <a:pPr algn="just"/>
            <a:r>
              <a:rPr lang="en-US" dirty="0"/>
              <a:t>Examples:</a:t>
            </a:r>
          </a:p>
          <a:p>
            <a:pPr marL="514350" indent="-514350" algn="just">
              <a:buFont typeface="+mj-lt"/>
              <a:buAutoNum type="arabicPeriod"/>
            </a:pPr>
            <a:r>
              <a:rPr lang="en-US" dirty="0"/>
              <a:t>Buying shares, bonds, mutual funds, or ETFs.</a:t>
            </a:r>
          </a:p>
          <a:p>
            <a:pPr marL="514350" indent="-514350" algn="just">
              <a:buFont typeface="+mj-lt"/>
              <a:buAutoNum type="arabicPeriod"/>
            </a:pPr>
            <a:r>
              <a:rPr lang="en-US" dirty="0"/>
              <a:t>Investing in derivative products like options and futures.</a:t>
            </a:r>
          </a:p>
          <a:p>
            <a:pPr marL="514350" indent="-514350" algn="just">
              <a:buFont typeface="+mj-lt"/>
              <a:buAutoNum type="arabicPeriod"/>
            </a:pPr>
            <a:r>
              <a:rPr lang="en-US" dirty="0"/>
              <a:t>Purchasing digital assets, such as cryptocurrencies.</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D0497-C036-5574-1D1C-FF83FF206727}"/>
              </a:ext>
            </a:extLst>
          </p:cNvPr>
          <p:cNvSpPr>
            <a:spLocks noGrp="1"/>
          </p:cNvSpPr>
          <p:nvPr>
            <p:ph type="title"/>
          </p:nvPr>
        </p:nvSpPr>
        <p:spPr/>
        <p:txBody>
          <a:bodyPr>
            <a:noAutofit/>
          </a:bodyPr>
          <a:lstStyle/>
          <a:p>
            <a:r>
              <a:rPr lang="en-US" sz="2800" b="1" dirty="0"/>
              <a:t>Differences Between Economic and Financial Investment:</a:t>
            </a:r>
          </a:p>
        </p:txBody>
      </p:sp>
      <p:graphicFrame>
        <p:nvGraphicFramePr>
          <p:cNvPr id="16" name="Content Placeholder 15">
            <a:extLst>
              <a:ext uri="{FF2B5EF4-FFF2-40B4-BE49-F238E27FC236}">
                <a16:creationId xmlns:a16="http://schemas.microsoft.com/office/drawing/2014/main" id="{7459B34A-655D-993B-5B00-CE534C9DA16C}"/>
              </a:ext>
            </a:extLst>
          </p:cNvPr>
          <p:cNvGraphicFramePr>
            <a:graphicFrameLocks noGrp="1"/>
          </p:cNvGraphicFramePr>
          <p:nvPr>
            <p:ph idx="1"/>
            <p:extLst>
              <p:ext uri="{D42A27DB-BD31-4B8C-83A1-F6EECF244321}">
                <p14:modId xmlns:p14="http://schemas.microsoft.com/office/powerpoint/2010/main" val="2303020561"/>
              </p:ext>
            </p:extLst>
          </p:nvPr>
        </p:nvGraphicFramePr>
        <p:xfrm>
          <a:off x="609600" y="1268360"/>
          <a:ext cx="10972800" cy="4984954"/>
        </p:xfrm>
        <a:graphic>
          <a:graphicData uri="http://schemas.openxmlformats.org/drawingml/2006/table">
            <a:tbl>
              <a:tblPr firstRow="1" firstCol="1" bandRow="1">
                <a:tableStyleId>{5C22544A-7EE6-4342-B048-85BDC9FD1C3A}</a:tableStyleId>
              </a:tblPr>
              <a:tblGrid>
                <a:gridCol w="2841523">
                  <a:extLst>
                    <a:ext uri="{9D8B030D-6E8A-4147-A177-3AD203B41FA5}">
                      <a16:colId xmlns:a16="http://schemas.microsoft.com/office/drawing/2014/main" val="1743128160"/>
                    </a:ext>
                  </a:extLst>
                </a:gridCol>
                <a:gridCol w="4473677">
                  <a:extLst>
                    <a:ext uri="{9D8B030D-6E8A-4147-A177-3AD203B41FA5}">
                      <a16:colId xmlns:a16="http://schemas.microsoft.com/office/drawing/2014/main" val="1490927844"/>
                    </a:ext>
                  </a:extLst>
                </a:gridCol>
                <a:gridCol w="3657600">
                  <a:extLst>
                    <a:ext uri="{9D8B030D-6E8A-4147-A177-3AD203B41FA5}">
                      <a16:colId xmlns:a16="http://schemas.microsoft.com/office/drawing/2014/main" val="3104062003"/>
                    </a:ext>
                  </a:extLst>
                </a:gridCol>
              </a:tblGrid>
              <a:tr h="566249">
                <a:tc>
                  <a:txBody>
                    <a:bodyPr/>
                    <a:lstStyle/>
                    <a:p>
                      <a:pPr marL="0" marR="0" algn="ctr">
                        <a:lnSpc>
                          <a:spcPct val="115000"/>
                        </a:lnSpc>
                        <a:spcAft>
                          <a:spcPts val="800"/>
                        </a:spcAft>
                      </a:pPr>
                      <a:r>
                        <a:rPr lang="en-US" sz="2400" kern="0">
                          <a:effectLst/>
                        </a:rPr>
                        <a:t>Aspect</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pPr>
                      <a:r>
                        <a:rPr lang="en-US" sz="2400" kern="0">
                          <a:effectLst/>
                        </a:rPr>
                        <a:t>Economic Investment</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pPr>
                      <a:r>
                        <a:rPr lang="en-US" sz="2400" kern="0">
                          <a:effectLst/>
                        </a:rPr>
                        <a:t>Financial Investment</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620876403"/>
                  </a:ext>
                </a:extLst>
              </a:tr>
              <a:tr h="566249">
                <a:tc>
                  <a:txBody>
                    <a:bodyPr/>
                    <a:lstStyle/>
                    <a:p>
                      <a:pPr marL="0" marR="0">
                        <a:lnSpc>
                          <a:spcPct val="115000"/>
                        </a:lnSpc>
                        <a:spcAft>
                          <a:spcPts val="800"/>
                        </a:spcAft>
                      </a:pPr>
                      <a:r>
                        <a:rPr lang="en-US" sz="2400" kern="0">
                          <a:effectLst/>
                        </a:rPr>
                        <a:t>Objective</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dirty="0">
                          <a:effectLst/>
                        </a:rPr>
                        <a:t>Increase production capacity</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Generate financial returns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728912686"/>
                  </a:ext>
                </a:extLst>
              </a:tr>
              <a:tr h="963114">
                <a:tc>
                  <a:txBody>
                    <a:bodyPr/>
                    <a:lstStyle/>
                    <a:p>
                      <a:pPr marL="0" marR="0">
                        <a:lnSpc>
                          <a:spcPct val="115000"/>
                        </a:lnSpc>
                        <a:spcAft>
                          <a:spcPts val="800"/>
                        </a:spcAft>
                      </a:pPr>
                      <a:r>
                        <a:rPr lang="en-US" sz="2400" kern="0">
                          <a:effectLst/>
                        </a:rPr>
                        <a:t>Assets Involved</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Real assets (e.g., infrastructure, machinery)</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Financial instruments (e.g., stocks, bonds)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161376026"/>
                  </a:ext>
                </a:extLst>
              </a:tr>
              <a:tr h="963114">
                <a:tc>
                  <a:txBody>
                    <a:bodyPr/>
                    <a:lstStyle/>
                    <a:p>
                      <a:pPr marL="0" marR="0">
                        <a:lnSpc>
                          <a:spcPct val="115000"/>
                        </a:lnSpc>
                        <a:spcAft>
                          <a:spcPts val="800"/>
                        </a:spcAft>
                      </a:pPr>
                      <a:r>
                        <a:rPr lang="en-US" sz="2400" kern="0">
                          <a:effectLst/>
                        </a:rPr>
                        <a:t>Risk Level</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Generally lower, dependent on long-term productivity</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Varies widely, depending on asset class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703786168"/>
                  </a:ext>
                </a:extLst>
              </a:tr>
              <a:tr h="963114">
                <a:tc>
                  <a:txBody>
                    <a:bodyPr/>
                    <a:lstStyle/>
                    <a:p>
                      <a:pPr marL="0" marR="0">
                        <a:lnSpc>
                          <a:spcPct val="115000"/>
                        </a:lnSpc>
                        <a:spcAft>
                          <a:spcPts val="800"/>
                        </a:spcAft>
                      </a:pPr>
                      <a:r>
                        <a:rPr lang="en-US" sz="2400" kern="0">
                          <a:effectLst/>
                        </a:rPr>
                        <a:t>Time Horizon</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Long-term, focused on sustained economic growth</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Can be short-term or long-term, focused on profitability</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897125790"/>
                  </a:ext>
                </a:extLst>
              </a:tr>
              <a:tr h="963114">
                <a:tc>
                  <a:txBody>
                    <a:bodyPr/>
                    <a:lstStyle/>
                    <a:p>
                      <a:pPr marL="0" marR="0">
                        <a:lnSpc>
                          <a:spcPct val="115000"/>
                        </a:lnSpc>
                        <a:spcAft>
                          <a:spcPts val="800"/>
                        </a:spcAft>
                      </a:pPr>
                      <a:r>
                        <a:rPr lang="en-US" sz="2400" kern="0">
                          <a:effectLst/>
                        </a:rPr>
                        <a:t>Example</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Building a manufacturing plant</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dirty="0">
                          <a:effectLst/>
                        </a:rPr>
                        <a:t>Buying government treasury bonds</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611966506"/>
                  </a:ext>
                </a:extLst>
              </a:tr>
            </a:tbl>
          </a:graphicData>
        </a:graphic>
      </p:graphicFrame>
    </p:spTree>
    <p:extLst>
      <p:ext uri="{BB962C8B-B14F-4D97-AF65-F5344CB8AC3E}">
        <p14:creationId xmlns:p14="http://schemas.microsoft.com/office/powerpoint/2010/main" val="1223167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72497"/>
          </a:xfrm>
        </p:spPr>
        <p:txBody>
          <a:bodyPr>
            <a:normAutofit/>
          </a:bodyPr>
          <a:lstStyle/>
          <a:p>
            <a:r>
              <a:rPr sz="3600" dirty="0"/>
              <a:t>Investment</a:t>
            </a:r>
          </a:p>
        </p:txBody>
      </p:sp>
      <p:sp>
        <p:nvSpPr>
          <p:cNvPr id="3" name="Content Placeholder 2"/>
          <p:cNvSpPr>
            <a:spLocks noGrp="1"/>
          </p:cNvSpPr>
          <p:nvPr>
            <p:ph idx="1"/>
          </p:nvPr>
        </p:nvSpPr>
        <p:spPr>
          <a:xfrm>
            <a:off x="609600" y="1047135"/>
            <a:ext cx="10972800" cy="5079029"/>
          </a:xfrm>
        </p:spPr>
        <p:txBody>
          <a:bodyPr>
            <a:normAutofit fontScale="85000" lnSpcReduction="10000"/>
          </a:bodyPr>
          <a:lstStyle/>
          <a:p>
            <a:r>
              <a:rPr lang="en-US" dirty="0"/>
              <a:t>A methodical and disciplined approach to allocating resources in assets that are expected to generate a return over the long term. It emphasizes stability, sustainability, and growth potential.</a:t>
            </a:r>
          </a:p>
          <a:p>
            <a:pPr marL="0" indent="0">
              <a:buNone/>
            </a:pPr>
            <a:r>
              <a:rPr lang="en-US" dirty="0"/>
              <a:t>Characteristics:</a:t>
            </a:r>
          </a:p>
          <a:p>
            <a:r>
              <a:rPr lang="en-US" dirty="0"/>
              <a:t>Focused on wealth creation and preservation.</a:t>
            </a:r>
          </a:p>
          <a:p>
            <a:r>
              <a:rPr lang="en-US" dirty="0"/>
              <a:t>Involves thorough analysis of fundamentals like company performance, market conditions, and economic trends.</a:t>
            </a:r>
          </a:p>
          <a:p>
            <a:r>
              <a:rPr lang="en-US" dirty="0"/>
              <a:t>Aims for consistent returns, such as dividends, interest, or capital gains.</a:t>
            </a:r>
          </a:p>
          <a:p>
            <a:pPr marL="0" indent="0">
              <a:buNone/>
            </a:pPr>
            <a:r>
              <a:rPr lang="en-US" dirty="0"/>
              <a:t>Examples: </a:t>
            </a:r>
          </a:p>
          <a:p>
            <a:pPr marL="914400" lvl="1" indent="-514350">
              <a:buFont typeface="+mj-lt"/>
              <a:buAutoNum type="arabicPeriod"/>
            </a:pPr>
            <a:r>
              <a:rPr lang="en-US" dirty="0"/>
              <a:t>Investing in a diversified portfolio of blue-chip stocks.</a:t>
            </a:r>
          </a:p>
          <a:p>
            <a:pPr marL="914400" lvl="1" indent="-514350">
              <a:buFont typeface="+mj-lt"/>
              <a:buAutoNum type="arabicPeriod"/>
            </a:pPr>
            <a:r>
              <a:rPr lang="en-US" dirty="0"/>
              <a:t>Purchasing bonds with a steady interest yield.</a:t>
            </a:r>
          </a:p>
          <a:p>
            <a:pPr marL="914400" lvl="1" indent="-514350">
              <a:buFont typeface="+mj-lt"/>
              <a:buAutoNum type="arabicPeriod"/>
            </a:pPr>
            <a:r>
              <a:rPr lang="en-US" dirty="0"/>
              <a:t>Contributing to retirement plans or mutual funds.</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57749"/>
          </a:xfrm>
        </p:spPr>
        <p:txBody>
          <a:bodyPr>
            <a:normAutofit/>
          </a:bodyPr>
          <a:lstStyle/>
          <a:p>
            <a:r>
              <a:rPr sz="3200" dirty="0"/>
              <a:t>Speculation</a:t>
            </a:r>
          </a:p>
        </p:txBody>
      </p:sp>
      <p:sp>
        <p:nvSpPr>
          <p:cNvPr id="3" name="Content Placeholder 2"/>
          <p:cNvSpPr>
            <a:spLocks noGrp="1"/>
          </p:cNvSpPr>
          <p:nvPr>
            <p:ph idx="1"/>
          </p:nvPr>
        </p:nvSpPr>
        <p:spPr>
          <a:xfrm>
            <a:off x="609600" y="1268361"/>
            <a:ext cx="10972800" cy="5315001"/>
          </a:xfrm>
        </p:spPr>
        <p:txBody>
          <a:bodyPr>
            <a:normAutofit fontScale="92500" lnSpcReduction="20000"/>
          </a:bodyPr>
          <a:lstStyle/>
          <a:p>
            <a:pPr algn="just"/>
            <a:r>
              <a:rPr lang="en-US" dirty="0"/>
              <a:t>A high-risk financial activity aimed at profiting from short-term price fluctuations in markets, often with limited information or analysis.</a:t>
            </a:r>
          </a:p>
          <a:p>
            <a:pPr marL="0" indent="0" algn="just">
              <a:buNone/>
            </a:pPr>
            <a:r>
              <a:rPr lang="en-US" dirty="0"/>
              <a:t>Characteristics:</a:t>
            </a:r>
          </a:p>
          <a:p>
            <a:pPr algn="just"/>
            <a:r>
              <a:rPr lang="en-US" dirty="0"/>
              <a:t>Relies on market timing, sentiment, or intuition rather than fundamentals. Often involves higher volatility and risk. </a:t>
            </a:r>
          </a:p>
          <a:p>
            <a:pPr algn="just"/>
            <a:r>
              <a:rPr lang="en-US" dirty="0"/>
              <a:t>Quick entry and exit to capture short-term gains.</a:t>
            </a:r>
          </a:p>
          <a:p>
            <a:pPr marL="0" indent="0" algn="just">
              <a:buNone/>
            </a:pPr>
            <a:r>
              <a:rPr lang="en-US" dirty="0"/>
              <a:t>Examples:</a:t>
            </a:r>
          </a:p>
          <a:p>
            <a:pPr marL="514350" indent="-514350" algn="just">
              <a:buFont typeface="+mj-lt"/>
              <a:buAutoNum type="arabicPeriod"/>
            </a:pPr>
            <a:r>
              <a:rPr lang="en-US" dirty="0"/>
              <a:t>Day trading or swing trading in volatile markets.</a:t>
            </a:r>
          </a:p>
          <a:p>
            <a:pPr marL="514350" indent="-514350" algn="just">
              <a:buFont typeface="+mj-lt"/>
              <a:buAutoNum type="arabicPeriod"/>
            </a:pPr>
            <a:r>
              <a:rPr lang="en-US" dirty="0"/>
              <a:t>Betting on cryptocurrencies or penny stocks without in-depth research.</a:t>
            </a:r>
          </a:p>
          <a:p>
            <a:pPr marL="514350" indent="-514350" algn="just">
              <a:buFont typeface="+mj-lt"/>
              <a:buAutoNum type="arabicPeriod"/>
            </a:pPr>
            <a:r>
              <a:rPr lang="en-US" dirty="0"/>
              <a:t>Purchasing options or futures for speculative purposes.</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marR="0">
              <a:lnSpc>
                <a:spcPct val="115000"/>
              </a:lnSpc>
              <a:spcAft>
                <a:spcPts val="800"/>
              </a:spcAft>
            </a:pPr>
            <a:r>
              <a:rPr lang="en-US" sz="2400" b="1" kern="0" dirty="0">
                <a:effectLst/>
                <a:latin typeface="Times New Roman" panose="02020603050405020304" pitchFamily="18" charset="0"/>
                <a:ea typeface="Times New Roman" panose="02020603050405020304" pitchFamily="18" charset="0"/>
                <a:cs typeface="Arial" panose="020B0604020202020204" pitchFamily="34" charset="0"/>
              </a:rPr>
              <a:t>Differences Between Investment and Speculation</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p:txBody>
      </p:sp>
      <p:graphicFrame>
        <p:nvGraphicFramePr>
          <p:cNvPr id="4" name="Content Placeholder 3">
            <a:extLst>
              <a:ext uri="{FF2B5EF4-FFF2-40B4-BE49-F238E27FC236}">
                <a16:creationId xmlns:a16="http://schemas.microsoft.com/office/drawing/2014/main" id="{CA59716A-32DD-02C5-738D-B44936D125D0}"/>
              </a:ext>
            </a:extLst>
          </p:cNvPr>
          <p:cNvGraphicFramePr>
            <a:graphicFrameLocks noGrp="1"/>
          </p:cNvGraphicFramePr>
          <p:nvPr>
            <p:ph idx="1"/>
            <p:extLst>
              <p:ext uri="{D42A27DB-BD31-4B8C-83A1-F6EECF244321}">
                <p14:modId xmlns:p14="http://schemas.microsoft.com/office/powerpoint/2010/main" val="4274362586"/>
              </p:ext>
            </p:extLst>
          </p:nvPr>
        </p:nvGraphicFramePr>
        <p:xfrm>
          <a:off x="609600" y="1238864"/>
          <a:ext cx="10972800" cy="4750760"/>
        </p:xfrm>
        <a:graphic>
          <a:graphicData uri="http://schemas.openxmlformats.org/drawingml/2006/table">
            <a:tbl>
              <a:tblPr firstRow="1" firstCol="1" bandRow="1">
                <a:tableStyleId>{5C22544A-7EE6-4342-B048-85BDC9FD1C3A}</a:tableStyleId>
              </a:tblPr>
              <a:tblGrid>
                <a:gridCol w="2295832">
                  <a:extLst>
                    <a:ext uri="{9D8B030D-6E8A-4147-A177-3AD203B41FA5}">
                      <a16:colId xmlns:a16="http://schemas.microsoft.com/office/drawing/2014/main" val="1517354812"/>
                    </a:ext>
                  </a:extLst>
                </a:gridCol>
                <a:gridCol w="5019368">
                  <a:extLst>
                    <a:ext uri="{9D8B030D-6E8A-4147-A177-3AD203B41FA5}">
                      <a16:colId xmlns:a16="http://schemas.microsoft.com/office/drawing/2014/main" val="294854033"/>
                    </a:ext>
                  </a:extLst>
                </a:gridCol>
                <a:gridCol w="3657600">
                  <a:extLst>
                    <a:ext uri="{9D8B030D-6E8A-4147-A177-3AD203B41FA5}">
                      <a16:colId xmlns:a16="http://schemas.microsoft.com/office/drawing/2014/main" val="1142360913"/>
                    </a:ext>
                  </a:extLst>
                </a:gridCol>
              </a:tblGrid>
              <a:tr h="698090">
                <a:tc>
                  <a:txBody>
                    <a:bodyPr/>
                    <a:lstStyle/>
                    <a:p>
                      <a:pPr marL="0" marR="0" algn="ctr">
                        <a:lnSpc>
                          <a:spcPct val="115000"/>
                        </a:lnSpc>
                        <a:spcAft>
                          <a:spcPts val="800"/>
                        </a:spcAft>
                      </a:pPr>
                      <a:r>
                        <a:rPr lang="en-US" sz="2400" kern="0">
                          <a:effectLst/>
                        </a:rPr>
                        <a:t>Aspect</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pPr>
                      <a:r>
                        <a:rPr lang="en-US" sz="2400" kern="0">
                          <a:effectLst/>
                        </a:rPr>
                        <a:t>Investment</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gn="ctr">
                        <a:lnSpc>
                          <a:spcPct val="115000"/>
                        </a:lnSpc>
                        <a:spcAft>
                          <a:spcPts val="800"/>
                        </a:spcAft>
                      </a:pPr>
                      <a:r>
                        <a:rPr lang="en-US" sz="2400" kern="0">
                          <a:effectLst/>
                        </a:rPr>
                        <a:t>Speculation</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913353668"/>
                  </a:ext>
                </a:extLst>
              </a:tr>
              <a:tr h="698090">
                <a:tc>
                  <a:txBody>
                    <a:bodyPr/>
                    <a:lstStyle/>
                    <a:p>
                      <a:pPr marL="0" marR="0">
                        <a:lnSpc>
                          <a:spcPct val="115000"/>
                        </a:lnSpc>
                        <a:spcAft>
                          <a:spcPts val="800"/>
                        </a:spcAft>
                      </a:pPr>
                      <a:r>
                        <a:rPr lang="en-US" sz="2400" kern="0">
                          <a:effectLst/>
                        </a:rPr>
                        <a:t>Time Horizon</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Long-term (years or decades)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Short-term (hours, days, or months)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389947151"/>
                  </a:ext>
                </a:extLst>
              </a:tr>
              <a:tr h="698090">
                <a:tc>
                  <a:txBody>
                    <a:bodyPr/>
                    <a:lstStyle/>
                    <a:p>
                      <a:pPr marL="0" marR="0">
                        <a:lnSpc>
                          <a:spcPct val="115000"/>
                        </a:lnSpc>
                        <a:spcAft>
                          <a:spcPts val="800"/>
                        </a:spcAft>
                      </a:pPr>
                      <a:r>
                        <a:rPr lang="en-US" sz="2400" kern="0" dirty="0">
                          <a:effectLst/>
                        </a:rPr>
                        <a:t>Risk</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Relatively lower, systematic risk</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High risk, unsystematic and market risks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1362367932"/>
                  </a:ext>
                </a:extLst>
              </a:tr>
              <a:tr h="698090">
                <a:tc>
                  <a:txBody>
                    <a:bodyPr/>
                    <a:lstStyle/>
                    <a:p>
                      <a:pPr marL="0" marR="0">
                        <a:lnSpc>
                          <a:spcPct val="115000"/>
                        </a:lnSpc>
                        <a:spcAft>
                          <a:spcPts val="800"/>
                        </a:spcAft>
                      </a:pPr>
                      <a:r>
                        <a:rPr lang="en-US" sz="2400" kern="0">
                          <a:effectLst/>
                        </a:rPr>
                        <a:t>Objective</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Wealth creation, stability</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Quick profits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908302298"/>
                  </a:ext>
                </a:extLst>
              </a:tr>
              <a:tr h="698090">
                <a:tc>
                  <a:txBody>
                    <a:bodyPr/>
                    <a:lstStyle/>
                    <a:p>
                      <a:pPr marL="0" marR="0">
                        <a:lnSpc>
                          <a:spcPct val="115000"/>
                        </a:lnSpc>
                        <a:spcAft>
                          <a:spcPts val="800"/>
                        </a:spcAft>
                      </a:pPr>
                      <a:r>
                        <a:rPr lang="en-US" sz="2400" kern="0">
                          <a:effectLst/>
                        </a:rPr>
                        <a:t>Approach</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Based on fundamentals and research</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Based on market timing and emotions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2987843809"/>
                  </a:ext>
                </a:extLst>
              </a:tr>
              <a:tr h="698090">
                <a:tc>
                  <a:txBody>
                    <a:bodyPr/>
                    <a:lstStyle/>
                    <a:p>
                      <a:pPr marL="0" marR="0">
                        <a:lnSpc>
                          <a:spcPct val="115000"/>
                        </a:lnSpc>
                        <a:spcAft>
                          <a:spcPts val="800"/>
                        </a:spcAft>
                      </a:pPr>
                      <a:r>
                        <a:rPr lang="en-US" sz="2400" kern="0">
                          <a:effectLst/>
                        </a:rPr>
                        <a:t>Example</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a:effectLst/>
                        </a:rPr>
                        <a:t>Buying shares of a profitable company for dividends</a:t>
                      </a:r>
                      <a:endParaRPr lang="en-US" sz="2400" kern="10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tc>
                  <a:txBody>
                    <a:bodyPr/>
                    <a:lstStyle/>
                    <a:p>
                      <a:pPr marL="0" marR="0">
                        <a:lnSpc>
                          <a:spcPct val="115000"/>
                        </a:lnSpc>
                        <a:spcAft>
                          <a:spcPts val="800"/>
                        </a:spcAft>
                      </a:pPr>
                      <a:r>
                        <a:rPr lang="en-US" sz="2400" kern="0" dirty="0">
                          <a:effectLst/>
                        </a:rPr>
                        <a:t>Trading cryptocurrencies based on trends</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val="309407292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normAutofit lnSpcReduction="10000"/>
          </a:bodyPr>
          <a:lstStyle/>
          <a:p>
            <a:pPr algn="just"/>
            <a:r>
              <a:rPr lang="en-US" dirty="0"/>
              <a:t>Understanding the distinctions between economic and financial investments and differentiating investment from speculation is essential for making informed financial decisions. </a:t>
            </a:r>
          </a:p>
          <a:p>
            <a:pPr algn="just"/>
            <a:r>
              <a:rPr lang="en-US" dirty="0"/>
              <a:t>While investments are focused on long-term stability and growth, speculation thrives on short-term gains and higher risks. Educating investors about these differences promotes better financial literacy and more sustainable market participation.</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7403A-826C-2C4B-BF45-FD102CA2BD9A}"/>
              </a:ext>
            </a:extLst>
          </p:cNvPr>
          <p:cNvSpPr>
            <a:spLocks noGrp="1"/>
          </p:cNvSpPr>
          <p:nvPr>
            <p:ph type="title"/>
          </p:nvPr>
        </p:nvSpPr>
        <p:spPr/>
        <p:txBody>
          <a:bodyPr>
            <a:normAutofit/>
          </a:bodyPr>
          <a:lstStyle/>
          <a:p>
            <a:r>
              <a:rPr lang="en-US" sz="3200" dirty="0"/>
              <a:t>Question 1 </a:t>
            </a:r>
          </a:p>
        </p:txBody>
      </p:sp>
      <p:sp>
        <p:nvSpPr>
          <p:cNvPr id="3" name="Content Placeholder 2">
            <a:extLst>
              <a:ext uri="{FF2B5EF4-FFF2-40B4-BE49-F238E27FC236}">
                <a16:creationId xmlns:a16="http://schemas.microsoft.com/office/drawing/2014/main" id="{2C3648EE-5193-40FF-068A-6C5E6C0CAD1D}"/>
              </a:ext>
            </a:extLst>
          </p:cNvPr>
          <p:cNvSpPr>
            <a:spLocks noGrp="1"/>
          </p:cNvSpPr>
          <p:nvPr>
            <p:ph idx="1"/>
          </p:nvPr>
        </p:nvSpPr>
        <p:spPr>
          <a:xfrm>
            <a:off x="609600" y="1417639"/>
            <a:ext cx="10972800" cy="4708526"/>
          </a:xfrm>
        </p:spPr>
        <p:txBody>
          <a:bodyPr>
            <a:normAutofit fontScale="92500" lnSpcReduction="20000"/>
          </a:bodyPr>
          <a:lstStyle/>
          <a:p>
            <a:pPr>
              <a:buFont typeface="Arial" panose="020B0604020202020204" pitchFamily="34" charset="0"/>
              <a:buChar char="•"/>
            </a:pPr>
            <a:r>
              <a:rPr lang="en-US" b="1" dirty="0"/>
              <a:t>Assertion (A):</a:t>
            </a:r>
            <a:r>
              <a:rPr lang="en-US" dirty="0"/>
              <a:t> Economic investments contribute to productive capacity and overall economic growth.</a:t>
            </a:r>
            <a:br>
              <a:rPr lang="en-US" dirty="0"/>
            </a:br>
            <a:r>
              <a:rPr lang="en-US" b="1" dirty="0"/>
              <a:t>Reason (R):</a:t>
            </a:r>
            <a:r>
              <a:rPr lang="en-US" dirty="0"/>
              <a:t> Economic investments are primarily focused on acquiring physical assets like machinery and infrastructure.</a:t>
            </a:r>
            <a:br>
              <a:rPr lang="en-US" dirty="0"/>
            </a:br>
            <a:r>
              <a:rPr lang="en-US" b="1" dirty="0"/>
              <a:t>Options:</a:t>
            </a:r>
          </a:p>
          <a:p>
            <a:pPr>
              <a:buFont typeface="Arial" panose="020B0604020202020204" pitchFamily="34" charset="0"/>
              <a:buChar char="•"/>
            </a:pPr>
            <a:r>
              <a:rPr lang="en-US" dirty="0"/>
              <a:t>(a) Both A and R are true, and R is the correct explanation of A.</a:t>
            </a:r>
          </a:p>
          <a:p>
            <a:pPr>
              <a:buFont typeface="Arial" panose="020B0604020202020204" pitchFamily="34" charset="0"/>
              <a:buChar char="•"/>
            </a:pPr>
            <a:r>
              <a:rPr lang="en-US" dirty="0"/>
              <a:t>(b) Both A and R are true, but R is not the correct explanation of A.</a:t>
            </a:r>
          </a:p>
          <a:p>
            <a:pPr>
              <a:buFont typeface="Arial" panose="020B0604020202020204" pitchFamily="34" charset="0"/>
              <a:buChar char="•"/>
            </a:pPr>
            <a:r>
              <a:rPr lang="en-US" dirty="0"/>
              <a:t>(c) A is true, but R is false.</a:t>
            </a:r>
          </a:p>
          <a:p>
            <a:pPr>
              <a:buFont typeface="Arial" panose="020B0604020202020204" pitchFamily="34" charset="0"/>
              <a:buChar char="•"/>
            </a:pPr>
            <a:r>
              <a:rPr lang="en-US" dirty="0"/>
              <a:t>(d) A is false, but R is true.</a:t>
            </a:r>
          </a:p>
          <a:p>
            <a:pPr>
              <a:buFont typeface="Arial" panose="020B0604020202020204" pitchFamily="34" charset="0"/>
              <a:buChar char="•"/>
            </a:pPr>
            <a:r>
              <a:rPr lang="en-US" b="1" dirty="0"/>
              <a:t>Correct Answer:</a:t>
            </a:r>
            <a:r>
              <a:rPr lang="en-US" dirty="0"/>
              <a:t> </a:t>
            </a:r>
            <a:r>
              <a:rPr lang="en-US" b="1" dirty="0"/>
              <a:t>(a)</a:t>
            </a:r>
            <a:r>
              <a:rPr lang="en-US" dirty="0"/>
              <a:t> Both A and R are true, and R is the correct explanation of A.</a:t>
            </a:r>
          </a:p>
          <a:p>
            <a:endParaRPr lang="en-US" dirty="0"/>
          </a:p>
        </p:txBody>
      </p:sp>
    </p:spTree>
    <p:extLst>
      <p:ext uri="{BB962C8B-B14F-4D97-AF65-F5344CB8AC3E}">
        <p14:creationId xmlns:p14="http://schemas.microsoft.com/office/powerpoint/2010/main" val="4277132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206</TotalTime>
  <Words>942</Words>
  <Application>Microsoft Office PowerPoint</Application>
  <PresentationFormat>Widescreen</PresentationFormat>
  <Paragraphs>99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vt:lpstr>
      <vt:lpstr>Times New Roman</vt:lpstr>
      <vt:lpstr>Office Theme</vt:lpstr>
      <vt:lpstr>Economic vs. Financial Investment Investment vs. Speculation</vt:lpstr>
      <vt:lpstr>Economic Investment</vt:lpstr>
      <vt:lpstr>Financial Investment</vt:lpstr>
      <vt:lpstr>Differences Between Economic and Financial Investment:</vt:lpstr>
      <vt:lpstr>Investment</vt:lpstr>
      <vt:lpstr>Speculation</vt:lpstr>
      <vt:lpstr>Differences Between Investment and Speculation</vt:lpstr>
      <vt:lpstr>Conclusion</vt:lpstr>
      <vt:lpstr>Question 1 </vt:lpstr>
      <vt:lpstr>Question 2 </vt:lpstr>
      <vt:lpstr>Question 3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Manish Dadhich</cp:lastModifiedBy>
  <cp:revision>12</cp:revision>
  <dcterms:created xsi:type="dcterms:W3CDTF">2013-01-27T09:14:16Z</dcterms:created>
  <dcterms:modified xsi:type="dcterms:W3CDTF">2025-01-29T10:00:10Z</dcterms:modified>
  <cp:category/>
</cp:coreProperties>
</file>