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1" r:id="rId1"/>
  </p:sldMasterIdLst>
  <p:sldIdLst>
    <p:sldId id="287" r:id="rId2"/>
    <p:sldId id="288" r:id="rId3"/>
    <p:sldId id="289" r:id="rId4"/>
    <p:sldId id="290" r:id="rId5"/>
    <p:sldId id="291" r:id="rId6"/>
    <p:sldId id="257" r:id="rId7"/>
    <p:sldId id="258" r:id="rId8"/>
    <p:sldId id="259" r:id="rId9"/>
    <p:sldId id="261" r:id="rId10"/>
    <p:sldId id="262" r:id="rId11"/>
    <p:sldId id="285" r:id="rId12"/>
    <p:sldId id="284" r:id="rId13"/>
    <p:sldId id="292" r:id="rId14"/>
    <p:sldId id="278" r:id="rId15"/>
    <p:sldId id="293" r:id="rId16"/>
    <p:sldId id="264" r:id="rId17"/>
    <p:sldId id="265" r:id="rId18"/>
    <p:sldId id="266" r:id="rId19"/>
    <p:sldId id="268" r:id="rId20"/>
    <p:sldId id="279" r:id="rId21"/>
    <p:sldId id="269" r:id="rId22"/>
    <p:sldId id="270" r:id="rId23"/>
    <p:sldId id="27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255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0" d="100"/>
          <a:sy n="70" d="100"/>
        </p:scale>
        <p:origin x="-744"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8B6EDF-1FD4-43CD-BC46-14291A981C63}" type="doc">
      <dgm:prSet loTypeId="urn:microsoft.com/office/officeart/2005/8/layout/vList2" loCatId="list" qsTypeId="urn:microsoft.com/office/officeart/2005/8/quickstyle/3d3" qsCatId="3D" csTypeId="urn:microsoft.com/office/officeart/2005/8/colors/accent1_4" csCatId="accent1" phldr="1"/>
      <dgm:spPr/>
      <dgm:t>
        <a:bodyPr/>
        <a:lstStyle/>
        <a:p>
          <a:endParaRPr lang="en-IN"/>
        </a:p>
      </dgm:t>
    </dgm:pt>
    <dgm:pt modelId="{078165D7-3BF7-41EB-AEF6-675A4DEC4CF4}">
      <dgm:prSet/>
      <dgm:spPr/>
      <dgm:t>
        <a:bodyPr/>
        <a:lstStyle/>
        <a:p>
          <a:pPr rtl="0"/>
          <a:r>
            <a:rPr lang="en-US" b="1" dirty="0" smtClean="0">
              <a:latin typeface="Times New Roman" panose="02020603050405020304" pitchFamily="18" charset="0"/>
              <a:cs typeface="Times New Roman" panose="02020603050405020304" pitchFamily="18" charset="0"/>
            </a:rPr>
            <a:t>SUIT FOR RESCISSION</a:t>
          </a:r>
          <a:endParaRPr lang="en-IN" b="1" dirty="0">
            <a:latin typeface="Times New Roman" panose="02020603050405020304" pitchFamily="18" charset="0"/>
            <a:cs typeface="Times New Roman" panose="02020603050405020304" pitchFamily="18" charset="0"/>
          </a:endParaRPr>
        </a:p>
      </dgm:t>
    </dgm:pt>
    <dgm:pt modelId="{18FF9DDF-C795-47FC-9EB4-0464A17EBDB6}" type="parTrans" cxnId="{4FA2D5D5-0602-4FFD-B6F5-466B2DF1A27A}">
      <dgm:prSet/>
      <dgm:spPr/>
      <dgm:t>
        <a:bodyPr/>
        <a:lstStyle/>
        <a:p>
          <a:endParaRPr lang="en-IN"/>
        </a:p>
      </dgm:t>
    </dgm:pt>
    <dgm:pt modelId="{4BCA68CF-02D5-49F5-98AC-827F36AE9003}" type="sibTrans" cxnId="{4FA2D5D5-0602-4FFD-B6F5-466B2DF1A27A}">
      <dgm:prSet/>
      <dgm:spPr/>
      <dgm:t>
        <a:bodyPr/>
        <a:lstStyle/>
        <a:p>
          <a:endParaRPr lang="en-IN"/>
        </a:p>
      </dgm:t>
    </dgm:pt>
    <dgm:pt modelId="{73534EED-0A01-4170-BD8A-2FF7DFBA0DB1}">
      <dgm:prSet/>
      <dgm:spPr/>
      <dgm:t>
        <a:bodyPr/>
        <a:lstStyle/>
        <a:p>
          <a:pPr rtl="0"/>
          <a:r>
            <a:rPr lang="en-US" b="1" dirty="0" smtClean="0">
              <a:latin typeface="Times New Roman" panose="02020603050405020304" pitchFamily="18" charset="0"/>
              <a:cs typeface="Times New Roman" panose="02020603050405020304" pitchFamily="18" charset="0"/>
            </a:rPr>
            <a:t>SUIT FOR DAMAGES</a:t>
          </a:r>
          <a:endParaRPr lang="en-IN" b="1" dirty="0">
            <a:latin typeface="Times New Roman" panose="02020603050405020304" pitchFamily="18" charset="0"/>
            <a:cs typeface="Times New Roman" panose="02020603050405020304" pitchFamily="18" charset="0"/>
          </a:endParaRPr>
        </a:p>
      </dgm:t>
    </dgm:pt>
    <dgm:pt modelId="{80565B62-A5DB-4A6A-A093-507BC541D470}" type="parTrans" cxnId="{1052B922-9492-4F0E-AD41-F2D4A083D54F}">
      <dgm:prSet/>
      <dgm:spPr/>
      <dgm:t>
        <a:bodyPr/>
        <a:lstStyle/>
        <a:p>
          <a:endParaRPr lang="en-IN"/>
        </a:p>
      </dgm:t>
    </dgm:pt>
    <dgm:pt modelId="{A4A9FE55-7AF8-4EC4-9021-F7BCAB31758E}" type="sibTrans" cxnId="{1052B922-9492-4F0E-AD41-F2D4A083D54F}">
      <dgm:prSet/>
      <dgm:spPr/>
      <dgm:t>
        <a:bodyPr/>
        <a:lstStyle/>
        <a:p>
          <a:endParaRPr lang="en-IN"/>
        </a:p>
      </dgm:t>
    </dgm:pt>
    <dgm:pt modelId="{B2CC7104-F3FE-4261-8415-7BA63A574470}">
      <dgm:prSet/>
      <dgm:spPr/>
      <dgm:t>
        <a:bodyPr/>
        <a:lstStyle/>
        <a:p>
          <a:pPr rtl="0"/>
          <a:r>
            <a:rPr lang="en-US" b="1" dirty="0" smtClean="0">
              <a:solidFill>
                <a:schemeClr val="tx1"/>
              </a:solidFill>
              <a:latin typeface="Times New Roman" panose="02020603050405020304" pitchFamily="18" charset="0"/>
              <a:cs typeface="Times New Roman" panose="02020603050405020304" pitchFamily="18" charset="0"/>
            </a:rPr>
            <a:t>SUIT FOR QUANTUM MERUIT</a:t>
          </a:r>
          <a:endParaRPr lang="en-IN" b="1" dirty="0">
            <a:solidFill>
              <a:schemeClr val="tx1"/>
            </a:solidFill>
            <a:latin typeface="Times New Roman" panose="02020603050405020304" pitchFamily="18" charset="0"/>
            <a:cs typeface="Times New Roman" panose="02020603050405020304" pitchFamily="18" charset="0"/>
          </a:endParaRPr>
        </a:p>
      </dgm:t>
    </dgm:pt>
    <dgm:pt modelId="{76B395F3-8860-40EB-AD4A-4DE5D6EF4214}" type="parTrans" cxnId="{13D8E806-47DF-4489-86E4-CEB6B3CFA5DB}">
      <dgm:prSet/>
      <dgm:spPr/>
      <dgm:t>
        <a:bodyPr/>
        <a:lstStyle/>
        <a:p>
          <a:endParaRPr lang="en-IN"/>
        </a:p>
      </dgm:t>
    </dgm:pt>
    <dgm:pt modelId="{659C90DC-5704-4D9E-B5F4-F01049C7B9C9}" type="sibTrans" cxnId="{13D8E806-47DF-4489-86E4-CEB6B3CFA5DB}">
      <dgm:prSet/>
      <dgm:spPr/>
      <dgm:t>
        <a:bodyPr/>
        <a:lstStyle/>
        <a:p>
          <a:endParaRPr lang="en-IN"/>
        </a:p>
      </dgm:t>
    </dgm:pt>
    <dgm:pt modelId="{477734A2-A653-4D17-AD08-88529D17C6E8}">
      <dgm:prSet/>
      <dgm:spPr/>
      <dgm:t>
        <a:bodyPr/>
        <a:lstStyle/>
        <a:p>
          <a:pPr rtl="0"/>
          <a:r>
            <a:rPr lang="en-US" b="1" dirty="0" smtClean="0">
              <a:solidFill>
                <a:schemeClr val="tx1"/>
              </a:solidFill>
              <a:latin typeface="Times New Roman" panose="02020603050405020304" pitchFamily="18" charset="0"/>
              <a:cs typeface="Times New Roman" panose="02020603050405020304" pitchFamily="18" charset="0"/>
            </a:rPr>
            <a:t>SUIT FOR SPECIFIC PERFORMANCE</a:t>
          </a:r>
          <a:endParaRPr lang="en-IN" b="1" dirty="0">
            <a:solidFill>
              <a:schemeClr val="tx1"/>
            </a:solidFill>
            <a:latin typeface="Times New Roman" panose="02020603050405020304" pitchFamily="18" charset="0"/>
            <a:cs typeface="Times New Roman" panose="02020603050405020304" pitchFamily="18" charset="0"/>
          </a:endParaRPr>
        </a:p>
      </dgm:t>
    </dgm:pt>
    <dgm:pt modelId="{2E87F520-2929-4326-9314-8AC4B109E242}" type="parTrans" cxnId="{7D8AF87E-A66D-410F-BC99-5E399838581E}">
      <dgm:prSet/>
      <dgm:spPr/>
      <dgm:t>
        <a:bodyPr/>
        <a:lstStyle/>
        <a:p>
          <a:endParaRPr lang="en-IN"/>
        </a:p>
      </dgm:t>
    </dgm:pt>
    <dgm:pt modelId="{DB3E788D-E4B3-468B-8EEA-9B497A00E7FD}" type="sibTrans" cxnId="{7D8AF87E-A66D-410F-BC99-5E399838581E}">
      <dgm:prSet/>
      <dgm:spPr/>
      <dgm:t>
        <a:bodyPr/>
        <a:lstStyle/>
        <a:p>
          <a:endParaRPr lang="en-IN"/>
        </a:p>
      </dgm:t>
    </dgm:pt>
    <dgm:pt modelId="{DAE2A9F1-FC94-4201-A91C-B5550053C1FA}">
      <dgm:prSet/>
      <dgm:spPr/>
      <dgm:t>
        <a:bodyPr/>
        <a:lstStyle/>
        <a:p>
          <a:pPr rtl="0"/>
          <a:r>
            <a:rPr lang="en-US" b="1" dirty="0" smtClean="0">
              <a:latin typeface="Times New Roman" panose="02020603050405020304" pitchFamily="18" charset="0"/>
              <a:cs typeface="Times New Roman" panose="02020603050405020304" pitchFamily="18" charset="0"/>
            </a:rPr>
            <a:t>SUIT FOR AN INJUNCTION</a:t>
          </a:r>
          <a:endParaRPr lang="en-IN" b="1" dirty="0">
            <a:latin typeface="Times New Roman" panose="02020603050405020304" pitchFamily="18" charset="0"/>
            <a:cs typeface="Times New Roman" panose="02020603050405020304" pitchFamily="18" charset="0"/>
          </a:endParaRPr>
        </a:p>
      </dgm:t>
    </dgm:pt>
    <dgm:pt modelId="{FD828910-DCE9-4937-955F-A065B60161DC}" type="parTrans" cxnId="{6736B8A6-89EB-4444-9974-99597E4DD5E8}">
      <dgm:prSet/>
      <dgm:spPr/>
      <dgm:t>
        <a:bodyPr/>
        <a:lstStyle/>
        <a:p>
          <a:endParaRPr lang="en-IN"/>
        </a:p>
      </dgm:t>
    </dgm:pt>
    <dgm:pt modelId="{32C16F67-314E-4970-9A09-9A42C2E75914}" type="sibTrans" cxnId="{6736B8A6-89EB-4444-9974-99597E4DD5E8}">
      <dgm:prSet/>
      <dgm:spPr/>
      <dgm:t>
        <a:bodyPr/>
        <a:lstStyle/>
        <a:p>
          <a:endParaRPr lang="en-IN"/>
        </a:p>
      </dgm:t>
    </dgm:pt>
    <dgm:pt modelId="{6EE58F5A-0778-4088-883A-53F82B092B63}" type="pres">
      <dgm:prSet presAssocID="{1C8B6EDF-1FD4-43CD-BC46-14291A981C63}" presName="linear" presStyleCnt="0">
        <dgm:presLayoutVars>
          <dgm:animLvl val="lvl"/>
          <dgm:resizeHandles val="exact"/>
        </dgm:presLayoutVars>
      </dgm:prSet>
      <dgm:spPr/>
      <dgm:t>
        <a:bodyPr/>
        <a:lstStyle/>
        <a:p>
          <a:endParaRPr lang="en-IN"/>
        </a:p>
      </dgm:t>
    </dgm:pt>
    <dgm:pt modelId="{B0191179-CB6F-41DA-A451-BD8C1216E741}" type="pres">
      <dgm:prSet presAssocID="{078165D7-3BF7-41EB-AEF6-675A4DEC4CF4}" presName="parentText" presStyleLbl="node1" presStyleIdx="0" presStyleCnt="5">
        <dgm:presLayoutVars>
          <dgm:chMax val="0"/>
          <dgm:bulletEnabled val="1"/>
        </dgm:presLayoutVars>
      </dgm:prSet>
      <dgm:spPr/>
      <dgm:t>
        <a:bodyPr/>
        <a:lstStyle/>
        <a:p>
          <a:endParaRPr lang="en-IN"/>
        </a:p>
      </dgm:t>
    </dgm:pt>
    <dgm:pt modelId="{5F21DAC7-325A-4389-AFD3-76E4D70787DC}" type="pres">
      <dgm:prSet presAssocID="{4BCA68CF-02D5-49F5-98AC-827F36AE9003}" presName="spacer" presStyleCnt="0"/>
      <dgm:spPr/>
    </dgm:pt>
    <dgm:pt modelId="{F9C9892B-A59D-4EB0-976A-739548B042EE}" type="pres">
      <dgm:prSet presAssocID="{73534EED-0A01-4170-BD8A-2FF7DFBA0DB1}" presName="parentText" presStyleLbl="node1" presStyleIdx="1" presStyleCnt="5">
        <dgm:presLayoutVars>
          <dgm:chMax val="0"/>
          <dgm:bulletEnabled val="1"/>
        </dgm:presLayoutVars>
      </dgm:prSet>
      <dgm:spPr/>
      <dgm:t>
        <a:bodyPr/>
        <a:lstStyle/>
        <a:p>
          <a:endParaRPr lang="en-IN"/>
        </a:p>
      </dgm:t>
    </dgm:pt>
    <dgm:pt modelId="{4E9B36B8-3595-45E0-86E4-D1B2B1FAEDED}" type="pres">
      <dgm:prSet presAssocID="{A4A9FE55-7AF8-4EC4-9021-F7BCAB31758E}" presName="spacer" presStyleCnt="0"/>
      <dgm:spPr/>
    </dgm:pt>
    <dgm:pt modelId="{262C21E3-6D1E-4F8E-92FB-A582A491B0CE}" type="pres">
      <dgm:prSet presAssocID="{B2CC7104-F3FE-4261-8415-7BA63A574470}" presName="parentText" presStyleLbl="node1" presStyleIdx="2" presStyleCnt="5">
        <dgm:presLayoutVars>
          <dgm:chMax val="0"/>
          <dgm:bulletEnabled val="1"/>
        </dgm:presLayoutVars>
      </dgm:prSet>
      <dgm:spPr/>
      <dgm:t>
        <a:bodyPr/>
        <a:lstStyle/>
        <a:p>
          <a:endParaRPr lang="en-IN"/>
        </a:p>
      </dgm:t>
    </dgm:pt>
    <dgm:pt modelId="{3AACCF2C-D3C1-4610-B42D-01A04B682E95}" type="pres">
      <dgm:prSet presAssocID="{659C90DC-5704-4D9E-B5F4-F01049C7B9C9}" presName="spacer" presStyleCnt="0"/>
      <dgm:spPr/>
    </dgm:pt>
    <dgm:pt modelId="{4C702EEC-9E8F-4872-AE02-1751839284F0}" type="pres">
      <dgm:prSet presAssocID="{477734A2-A653-4D17-AD08-88529D17C6E8}" presName="parentText" presStyleLbl="node1" presStyleIdx="3" presStyleCnt="5">
        <dgm:presLayoutVars>
          <dgm:chMax val="0"/>
          <dgm:bulletEnabled val="1"/>
        </dgm:presLayoutVars>
      </dgm:prSet>
      <dgm:spPr/>
      <dgm:t>
        <a:bodyPr/>
        <a:lstStyle/>
        <a:p>
          <a:endParaRPr lang="en-IN"/>
        </a:p>
      </dgm:t>
    </dgm:pt>
    <dgm:pt modelId="{62C5FF2C-6675-4BD9-AB15-092B1FA54F6E}" type="pres">
      <dgm:prSet presAssocID="{DB3E788D-E4B3-468B-8EEA-9B497A00E7FD}" presName="spacer" presStyleCnt="0"/>
      <dgm:spPr/>
    </dgm:pt>
    <dgm:pt modelId="{C09531C3-4804-441E-B6D4-151429F43DB7}" type="pres">
      <dgm:prSet presAssocID="{DAE2A9F1-FC94-4201-A91C-B5550053C1FA}" presName="parentText" presStyleLbl="node1" presStyleIdx="4" presStyleCnt="5">
        <dgm:presLayoutVars>
          <dgm:chMax val="0"/>
          <dgm:bulletEnabled val="1"/>
        </dgm:presLayoutVars>
      </dgm:prSet>
      <dgm:spPr/>
      <dgm:t>
        <a:bodyPr/>
        <a:lstStyle/>
        <a:p>
          <a:endParaRPr lang="en-IN"/>
        </a:p>
      </dgm:t>
    </dgm:pt>
  </dgm:ptLst>
  <dgm:cxnLst>
    <dgm:cxn modelId="{37A06767-88EA-413F-AC0F-0F5F89675885}" type="presOf" srcId="{73534EED-0A01-4170-BD8A-2FF7DFBA0DB1}" destId="{F9C9892B-A59D-4EB0-976A-739548B042EE}" srcOrd="0" destOrd="0" presId="urn:microsoft.com/office/officeart/2005/8/layout/vList2"/>
    <dgm:cxn modelId="{4FA2D5D5-0602-4FFD-B6F5-466B2DF1A27A}" srcId="{1C8B6EDF-1FD4-43CD-BC46-14291A981C63}" destId="{078165D7-3BF7-41EB-AEF6-675A4DEC4CF4}" srcOrd="0" destOrd="0" parTransId="{18FF9DDF-C795-47FC-9EB4-0464A17EBDB6}" sibTransId="{4BCA68CF-02D5-49F5-98AC-827F36AE9003}"/>
    <dgm:cxn modelId="{6736B8A6-89EB-4444-9974-99597E4DD5E8}" srcId="{1C8B6EDF-1FD4-43CD-BC46-14291A981C63}" destId="{DAE2A9F1-FC94-4201-A91C-B5550053C1FA}" srcOrd="4" destOrd="0" parTransId="{FD828910-DCE9-4937-955F-A065B60161DC}" sibTransId="{32C16F67-314E-4970-9A09-9A42C2E75914}"/>
    <dgm:cxn modelId="{13D8E806-47DF-4489-86E4-CEB6B3CFA5DB}" srcId="{1C8B6EDF-1FD4-43CD-BC46-14291A981C63}" destId="{B2CC7104-F3FE-4261-8415-7BA63A574470}" srcOrd="2" destOrd="0" parTransId="{76B395F3-8860-40EB-AD4A-4DE5D6EF4214}" sibTransId="{659C90DC-5704-4D9E-B5F4-F01049C7B9C9}"/>
    <dgm:cxn modelId="{BEBA148A-17D5-4CEB-8FB5-70F730FC3250}" type="presOf" srcId="{DAE2A9F1-FC94-4201-A91C-B5550053C1FA}" destId="{C09531C3-4804-441E-B6D4-151429F43DB7}" srcOrd="0" destOrd="0" presId="urn:microsoft.com/office/officeart/2005/8/layout/vList2"/>
    <dgm:cxn modelId="{1052B922-9492-4F0E-AD41-F2D4A083D54F}" srcId="{1C8B6EDF-1FD4-43CD-BC46-14291A981C63}" destId="{73534EED-0A01-4170-BD8A-2FF7DFBA0DB1}" srcOrd="1" destOrd="0" parTransId="{80565B62-A5DB-4A6A-A093-507BC541D470}" sibTransId="{A4A9FE55-7AF8-4EC4-9021-F7BCAB31758E}"/>
    <dgm:cxn modelId="{7D8AF87E-A66D-410F-BC99-5E399838581E}" srcId="{1C8B6EDF-1FD4-43CD-BC46-14291A981C63}" destId="{477734A2-A653-4D17-AD08-88529D17C6E8}" srcOrd="3" destOrd="0" parTransId="{2E87F520-2929-4326-9314-8AC4B109E242}" sibTransId="{DB3E788D-E4B3-468B-8EEA-9B497A00E7FD}"/>
    <dgm:cxn modelId="{03D368E7-866F-4581-8AAB-6D61CF179EE6}" type="presOf" srcId="{1C8B6EDF-1FD4-43CD-BC46-14291A981C63}" destId="{6EE58F5A-0778-4088-883A-53F82B092B63}" srcOrd="0" destOrd="0" presId="urn:microsoft.com/office/officeart/2005/8/layout/vList2"/>
    <dgm:cxn modelId="{CD08237D-49BA-4847-8F27-CA9F96CC4F08}" type="presOf" srcId="{078165D7-3BF7-41EB-AEF6-675A4DEC4CF4}" destId="{B0191179-CB6F-41DA-A451-BD8C1216E741}" srcOrd="0" destOrd="0" presId="urn:microsoft.com/office/officeart/2005/8/layout/vList2"/>
    <dgm:cxn modelId="{F99710ED-83C7-438E-AD4B-DED42A59A2F5}" type="presOf" srcId="{B2CC7104-F3FE-4261-8415-7BA63A574470}" destId="{262C21E3-6D1E-4F8E-92FB-A582A491B0CE}" srcOrd="0" destOrd="0" presId="urn:microsoft.com/office/officeart/2005/8/layout/vList2"/>
    <dgm:cxn modelId="{CE6EC911-BB96-4451-9E15-634D59A56881}" type="presOf" srcId="{477734A2-A653-4D17-AD08-88529D17C6E8}" destId="{4C702EEC-9E8F-4872-AE02-1751839284F0}" srcOrd="0" destOrd="0" presId="urn:microsoft.com/office/officeart/2005/8/layout/vList2"/>
    <dgm:cxn modelId="{818E9899-D8A7-4393-84B8-0A9DF3DF48B2}" type="presParOf" srcId="{6EE58F5A-0778-4088-883A-53F82B092B63}" destId="{B0191179-CB6F-41DA-A451-BD8C1216E741}" srcOrd="0" destOrd="0" presId="urn:microsoft.com/office/officeart/2005/8/layout/vList2"/>
    <dgm:cxn modelId="{11457D2D-BC32-4315-9CFA-7540CB321084}" type="presParOf" srcId="{6EE58F5A-0778-4088-883A-53F82B092B63}" destId="{5F21DAC7-325A-4389-AFD3-76E4D70787DC}" srcOrd="1" destOrd="0" presId="urn:microsoft.com/office/officeart/2005/8/layout/vList2"/>
    <dgm:cxn modelId="{9FAE5619-F369-4C69-A069-9049BE2CFE27}" type="presParOf" srcId="{6EE58F5A-0778-4088-883A-53F82B092B63}" destId="{F9C9892B-A59D-4EB0-976A-739548B042EE}" srcOrd="2" destOrd="0" presId="urn:microsoft.com/office/officeart/2005/8/layout/vList2"/>
    <dgm:cxn modelId="{C5219258-BA84-4B4A-A0A3-5AB37F25291A}" type="presParOf" srcId="{6EE58F5A-0778-4088-883A-53F82B092B63}" destId="{4E9B36B8-3595-45E0-86E4-D1B2B1FAEDED}" srcOrd="3" destOrd="0" presId="urn:microsoft.com/office/officeart/2005/8/layout/vList2"/>
    <dgm:cxn modelId="{1B2C4C00-BAFC-4E3A-9C9E-5544B5B8CF59}" type="presParOf" srcId="{6EE58F5A-0778-4088-883A-53F82B092B63}" destId="{262C21E3-6D1E-4F8E-92FB-A582A491B0CE}" srcOrd="4" destOrd="0" presId="urn:microsoft.com/office/officeart/2005/8/layout/vList2"/>
    <dgm:cxn modelId="{00883AB9-A809-4C2C-B4F8-556DC5AEEF5B}" type="presParOf" srcId="{6EE58F5A-0778-4088-883A-53F82B092B63}" destId="{3AACCF2C-D3C1-4610-B42D-01A04B682E95}" srcOrd="5" destOrd="0" presId="urn:microsoft.com/office/officeart/2005/8/layout/vList2"/>
    <dgm:cxn modelId="{B2365CA5-D7DD-460B-BD2F-F1C02247A2BC}" type="presParOf" srcId="{6EE58F5A-0778-4088-883A-53F82B092B63}" destId="{4C702EEC-9E8F-4872-AE02-1751839284F0}" srcOrd="6" destOrd="0" presId="urn:microsoft.com/office/officeart/2005/8/layout/vList2"/>
    <dgm:cxn modelId="{6849C4CF-64FB-4E65-A70C-33FC97D378D5}" type="presParOf" srcId="{6EE58F5A-0778-4088-883A-53F82B092B63}" destId="{62C5FF2C-6675-4BD9-AB15-092B1FA54F6E}" srcOrd="7" destOrd="0" presId="urn:microsoft.com/office/officeart/2005/8/layout/vList2"/>
    <dgm:cxn modelId="{627281DB-2F6E-4EEA-9801-98C8F72D7350}" type="presParOf" srcId="{6EE58F5A-0778-4088-883A-53F82B092B63}" destId="{C09531C3-4804-441E-B6D4-151429F43DB7}" srcOrd="8"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802EE1-9654-462F-BF65-4FD980FB47E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722F48AE-ECC7-4133-A7DC-217861075C84}">
      <dgm:prSet/>
      <dgm:spPr>
        <a:effectLst>
          <a:glow>
            <a:schemeClr val="accent1">
              <a:alpha val="40000"/>
            </a:schemeClr>
          </a:glow>
        </a:effectLst>
        <a:scene3d>
          <a:camera prst="orthographicFront"/>
          <a:lightRig rig="threePt" dir="t"/>
        </a:scene3d>
        <a:sp3d>
          <a:bevelT prst="angle"/>
          <a:bevelB/>
        </a:sp3d>
      </dgm:spPr>
      <dgm:t>
        <a:bodyPr/>
        <a:lstStyle/>
        <a:p>
          <a:pPr rtl="0"/>
          <a:r>
            <a:rPr lang="en-US" b="0" i="0" dirty="0" smtClean="0"/>
            <a:t>There are 4 types of damages:</a:t>
          </a:r>
          <a:endParaRPr lang="en-IN" dirty="0"/>
        </a:p>
      </dgm:t>
    </dgm:pt>
    <dgm:pt modelId="{75730273-7DC7-44F7-BE08-EA420E1389B2}" type="parTrans" cxnId="{81141587-3776-4478-B852-2C6D1383E10F}">
      <dgm:prSet/>
      <dgm:spPr/>
      <dgm:t>
        <a:bodyPr/>
        <a:lstStyle/>
        <a:p>
          <a:endParaRPr lang="en-IN"/>
        </a:p>
      </dgm:t>
    </dgm:pt>
    <dgm:pt modelId="{ECADD8FB-149F-48A8-9CF4-BC787A9387D5}" type="sibTrans" cxnId="{81141587-3776-4478-B852-2C6D1383E10F}">
      <dgm:prSet/>
      <dgm:spPr/>
      <dgm:t>
        <a:bodyPr/>
        <a:lstStyle/>
        <a:p>
          <a:endParaRPr lang="en-IN"/>
        </a:p>
      </dgm:t>
    </dgm:pt>
    <dgm:pt modelId="{8158402A-F252-435F-9917-6980964B6592}">
      <dgm:prSet/>
      <dgm:spPr>
        <a:effectLst>
          <a:glow rad="1054100">
            <a:schemeClr val="accent1">
              <a:alpha val="40000"/>
            </a:schemeClr>
          </a:glow>
          <a:outerShdw blurRad="571500" dir="17760000" algn="ctr" rotWithShape="0">
            <a:srgbClr val="000000">
              <a:alpha val="65000"/>
            </a:srgbClr>
          </a:outerShdw>
          <a:softEdge rad="381000"/>
        </a:effectLst>
      </dgm:spPr>
      <dgm:t>
        <a:bodyPr/>
        <a:lstStyle/>
        <a:p>
          <a:pPr rtl="0"/>
          <a:r>
            <a:rPr lang="en-US" b="1" i="0" dirty="0" smtClean="0"/>
            <a:t>ORDINARY</a:t>
          </a:r>
          <a:endParaRPr lang="en-IN" b="1" dirty="0"/>
        </a:p>
      </dgm:t>
    </dgm:pt>
    <dgm:pt modelId="{98716CE3-0648-488A-87C8-A328D63A20E6}" type="parTrans" cxnId="{4548E12E-8D4B-4397-974D-A058FD083F9B}">
      <dgm:prSet/>
      <dgm:spPr/>
      <dgm:t>
        <a:bodyPr/>
        <a:lstStyle/>
        <a:p>
          <a:endParaRPr lang="en-IN"/>
        </a:p>
      </dgm:t>
    </dgm:pt>
    <dgm:pt modelId="{912DC25B-7094-4330-AF42-EC8A3CC13BE4}" type="sibTrans" cxnId="{4548E12E-8D4B-4397-974D-A058FD083F9B}">
      <dgm:prSet/>
      <dgm:spPr/>
      <dgm:t>
        <a:bodyPr/>
        <a:lstStyle/>
        <a:p>
          <a:endParaRPr lang="en-IN"/>
        </a:p>
      </dgm:t>
    </dgm:pt>
    <dgm:pt modelId="{77764A7A-9EF4-4512-B2C6-39A609CE09CC}">
      <dgm:prSet/>
      <dgm:spPr>
        <a:effectLst>
          <a:glow rad="1054100">
            <a:schemeClr val="accent1">
              <a:alpha val="40000"/>
            </a:schemeClr>
          </a:glow>
          <a:outerShdw blurRad="571500" dir="17760000" algn="ctr" rotWithShape="0">
            <a:srgbClr val="000000">
              <a:alpha val="65000"/>
            </a:srgbClr>
          </a:outerShdw>
          <a:softEdge rad="381000"/>
        </a:effectLst>
      </dgm:spPr>
      <dgm:t>
        <a:bodyPr/>
        <a:lstStyle/>
        <a:p>
          <a:pPr rtl="0"/>
          <a:r>
            <a:rPr lang="en-US" b="1" i="0" dirty="0" smtClean="0"/>
            <a:t>SPECIAL</a:t>
          </a:r>
          <a:endParaRPr lang="en-IN" b="1" dirty="0"/>
        </a:p>
      </dgm:t>
    </dgm:pt>
    <dgm:pt modelId="{A25F90AB-61C0-45B8-B091-32A9BED23B45}" type="parTrans" cxnId="{85BD8C8C-041B-4EC1-B4D9-EECAC5527CEA}">
      <dgm:prSet/>
      <dgm:spPr/>
      <dgm:t>
        <a:bodyPr/>
        <a:lstStyle/>
        <a:p>
          <a:endParaRPr lang="en-IN"/>
        </a:p>
      </dgm:t>
    </dgm:pt>
    <dgm:pt modelId="{E4C3A013-A54C-44A1-8FCB-34C8711276D0}" type="sibTrans" cxnId="{85BD8C8C-041B-4EC1-B4D9-EECAC5527CEA}">
      <dgm:prSet/>
      <dgm:spPr/>
      <dgm:t>
        <a:bodyPr/>
        <a:lstStyle/>
        <a:p>
          <a:endParaRPr lang="en-IN"/>
        </a:p>
      </dgm:t>
    </dgm:pt>
    <dgm:pt modelId="{CA6DAEEA-F352-40BC-9B39-8B63F98BA055}">
      <dgm:prSet/>
      <dgm:spPr>
        <a:effectLst>
          <a:glow rad="1054100">
            <a:schemeClr val="accent1">
              <a:alpha val="40000"/>
            </a:schemeClr>
          </a:glow>
          <a:outerShdw blurRad="571500" dir="17760000" algn="ctr" rotWithShape="0">
            <a:srgbClr val="000000">
              <a:alpha val="65000"/>
            </a:srgbClr>
          </a:outerShdw>
          <a:softEdge rad="381000"/>
        </a:effectLst>
      </dgm:spPr>
      <dgm:t>
        <a:bodyPr/>
        <a:lstStyle/>
        <a:p>
          <a:pPr rtl="0"/>
          <a:r>
            <a:rPr lang="en-US" b="1" i="0" dirty="0" smtClean="0"/>
            <a:t>EXEMPLARY</a:t>
          </a:r>
          <a:endParaRPr lang="en-IN" b="1" dirty="0"/>
        </a:p>
      </dgm:t>
    </dgm:pt>
    <dgm:pt modelId="{6EF13F29-85CD-4156-9937-7F741EFEED00}" type="parTrans" cxnId="{F8FFF0DA-6C12-4C8B-8FB7-BD20F486841F}">
      <dgm:prSet/>
      <dgm:spPr/>
      <dgm:t>
        <a:bodyPr/>
        <a:lstStyle/>
        <a:p>
          <a:endParaRPr lang="en-IN"/>
        </a:p>
      </dgm:t>
    </dgm:pt>
    <dgm:pt modelId="{296AA117-5013-45B7-835B-20F212A250AC}" type="sibTrans" cxnId="{F8FFF0DA-6C12-4C8B-8FB7-BD20F486841F}">
      <dgm:prSet/>
      <dgm:spPr/>
      <dgm:t>
        <a:bodyPr/>
        <a:lstStyle/>
        <a:p>
          <a:endParaRPr lang="en-IN"/>
        </a:p>
      </dgm:t>
    </dgm:pt>
    <dgm:pt modelId="{9AC9CB46-ADB4-4828-8EE6-98E9E96D2697}">
      <dgm:prSet/>
      <dgm:spPr>
        <a:effectLst>
          <a:glow rad="1054100">
            <a:schemeClr val="accent1">
              <a:alpha val="40000"/>
            </a:schemeClr>
          </a:glow>
          <a:outerShdw blurRad="571500" dir="17760000" algn="ctr" rotWithShape="0">
            <a:srgbClr val="000000">
              <a:alpha val="65000"/>
            </a:srgbClr>
          </a:outerShdw>
          <a:softEdge rad="381000"/>
        </a:effectLst>
      </dgm:spPr>
      <dgm:t>
        <a:bodyPr/>
        <a:lstStyle/>
        <a:p>
          <a:pPr rtl="0"/>
          <a:r>
            <a:rPr lang="en-US" b="1" i="0" dirty="0" smtClean="0"/>
            <a:t>NOMINAL DAMAGES</a:t>
          </a:r>
          <a:r>
            <a:rPr lang="en-US" b="0" i="0" dirty="0" smtClean="0"/>
            <a:t>.</a:t>
          </a:r>
          <a:endParaRPr lang="en-IN" b="0" dirty="0"/>
        </a:p>
      </dgm:t>
    </dgm:pt>
    <dgm:pt modelId="{671F062F-BD18-4962-AC1D-D323FF22C16D}" type="parTrans" cxnId="{9CC92C89-BC5E-49C9-BF03-B25D543DC7D2}">
      <dgm:prSet/>
      <dgm:spPr/>
      <dgm:t>
        <a:bodyPr/>
        <a:lstStyle/>
        <a:p>
          <a:endParaRPr lang="en-IN"/>
        </a:p>
      </dgm:t>
    </dgm:pt>
    <dgm:pt modelId="{32911714-3ACC-43C8-A61A-4FCC1CBF4664}" type="sibTrans" cxnId="{9CC92C89-BC5E-49C9-BF03-B25D543DC7D2}">
      <dgm:prSet/>
      <dgm:spPr/>
      <dgm:t>
        <a:bodyPr/>
        <a:lstStyle/>
        <a:p>
          <a:endParaRPr lang="en-IN"/>
        </a:p>
      </dgm:t>
    </dgm:pt>
    <dgm:pt modelId="{ECCD7431-9E30-4495-913C-36525F50EAEC}" type="pres">
      <dgm:prSet presAssocID="{B3802EE1-9654-462F-BF65-4FD980FB47EC}" presName="Name0" presStyleCnt="0">
        <dgm:presLayoutVars>
          <dgm:dir/>
          <dgm:animLvl val="lvl"/>
          <dgm:resizeHandles val="exact"/>
        </dgm:presLayoutVars>
      </dgm:prSet>
      <dgm:spPr/>
      <dgm:t>
        <a:bodyPr/>
        <a:lstStyle/>
        <a:p>
          <a:endParaRPr lang="en-IN"/>
        </a:p>
      </dgm:t>
    </dgm:pt>
    <dgm:pt modelId="{67ADCCD5-A265-47AA-905D-3A13D0D70D2E}" type="pres">
      <dgm:prSet presAssocID="{722F48AE-ECC7-4133-A7DC-217861075C84}" presName="linNode" presStyleCnt="0"/>
      <dgm:spPr/>
    </dgm:pt>
    <dgm:pt modelId="{F1640C70-1F6F-4EB7-8D1E-43A43D52665D}" type="pres">
      <dgm:prSet presAssocID="{722F48AE-ECC7-4133-A7DC-217861075C84}" presName="parentText" presStyleLbl="node1" presStyleIdx="0" presStyleCnt="1">
        <dgm:presLayoutVars>
          <dgm:chMax val="1"/>
          <dgm:bulletEnabled val="1"/>
        </dgm:presLayoutVars>
      </dgm:prSet>
      <dgm:spPr/>
      <dgm:t>
        <a:bodyPr/>
        <a:lstStyle/>
        <a:p>
          <a:endParaRPr lang="en-IN"/>
        </a:p>
      </dgm:t>
    </dgm:pt>
    <dgm:pt modelId="{A2AB6F24-2C74-421F-BA30-A3BB8D2D17E9}" type="pres">
      <dgm:prSet presAssocID="{722F48AE-ECC7-4133-A7DC-217861075C84}" presName="descendantText" presStyleLbl="alignAccFollowNode1" presStyleIdx="0" presStyleCnt="1">
        <dgm:presLayoutVars>
          <dgm:bulletEnabled val="1"/>
        </dgm:presLayoutVars>
      </dgm:prSet>
      <dgm:spPr/>
      <dgm:t>
        <a:bodyPr/>
        <a:lstStyle/>
        <a:p>
          <a:endParaRPr lang="en-IN"/>
        </a:p>
      </dgm:t>
    </dgm:pt>
  </dgm:ptLst>
  <dgm:cxnLst>
    <dgm:cxn modelId="{E1F244F2-0DB6-4182-8597-114D59CEB504}" type="presOf" srcId="{CA6DAEEA-F352-40BC-9B39-8B63F98BA055}" destId="{A2AB6F24-2C74-421F-BA30-A3BB8D2D17E9}" srcOrd="0" destOrd="2" presId="urn:microsoft.com/office/officeart/2005/8/layout/vList5"/>
    <dgm:cxn modelId="{79F32241-517A-461F-84FB-69CC12CB5C55}" type="presOf" srcId="{B3802EE1-9654-462F-BF65-4FD980FB47EC}" destId="{ECCD7431-9E30-4495-913C-36525F50EAEC}" srcOrd="0" destOrd="0" presId="urn:microsoft.com/office/officeart/2005/8/layout/vList5"/>
    <dgm:cxn modelId="{85BD8C8C-041B-4EC1-B4D9-EECAC5527CEA}" srcId="{722F48AE-ECC7-4133-A7DC-217861075C84}" destId="{77764A7A-9EF4-4512-B2C6-39A609CE09CC}" srcOrd="1" destOrd="0" parTransId="{A25F90AB-61C0-45B8-B091-32A9BED23B45}" sibTransId="{E4C3A013-A54C-44A1-8FCB-34C8711276D0}"/>
    <dgm:cxn modelId="{9CC92C89-BC5E-49C9-BF03-B25D543DC7D2}" srcId="{722F48AE-ECC7-4133-A7DC-217861075C84}" destId="{9AC9CB46-ADB4-4828-8EE6-98E9E96D2697}" srcOrd="3" destOrd="0" parTransId="{671F062F-BD18-4962-AC1D-D323FF22C16D}" sibTransId="{32911714-3ACC-43C8-A61A-4FCC1CBF4664}"/>
    <dgm:cxn modelId="{4548E12E-8D4B-4397-974D-A058FD083F9B}" srcId="{722F48AE-ECC7-4133-A7DC-217861075C84}" destId="{8158402A-F252-435F-9917-6980964B6592}" srcOrd="0" destOrd="0" parTransId="{98716CE3-0648-488A-87C8-A328D63A20E6}" sibTransId="{912DC25B-7094-4330-AF42-EC8A3CC13BE4}"/>
    <dgm:cxn modelId="{50480C70-567B-41C7-B8FD-4D0FB53FF1EB}" type="presOf" srcId="{722F48AE-ECC7-4133-A7DC-217861075C84}" destId="{F1640C70-1F6F-4EB7-8D1E-43A43D52665D}" srcOrd="0" destOrd="0" presId="urn:microsoft.com/office/officeart/2005/8/layout/vList5"/>
    <dgm:cxn modelId="{F8FFF0DA-6C12-4C8B-8FB7-BD20F486841F}" srcId="{722F48AE-ECC7-4133-A7DC-217861075C84}" destId="{CA6DAEEA-F352-40BC-9B39-8B63F98BA055}" srcOrd="2" destOrd="0" parTransId="{6EF13F29-85CD-4156-9937-7F741EFEED00}" sibTransId="{296AA117-5013-45B7-835B-20F212A250AC}"/>
    <dgm:cxn modelId="{800A5761-458B-4955-92E3-F85A50A6EDAE}" type="presOf" srcId="{77764A7A-9EF4-4512-B2C6-39A609CE09CC}" destId="{A2AB6F24-2C74-421F-BA30-A3BB8D2D17E9}" srcOrd="0" destOrd="1" presId="urn:microsoft.com/office/officeart/2005/8/layout/vList5"/>
    <dgm:cxn modelId="{4317DEEB-CAF6-4DA0-90C4-C9252547D239}" type="presOf" srcId="{8158402A-F252-435F-9917-6980964B6592}" destId="{A2AB6F24-2C74-421F-BA30-A3BB8D2D17E9}" srcOrd="0" destOrd="0" presId="urn:microsoft.com/office/officeart/2005/8/layout/vList5"/>
    <dgm:cxn modelId="{81141587-3776-4478-B852-2C6D1383E10F}" srcId="{B3802EE1-9654-462F-BF65-4FD980FB47EC}" destId="{722F48AE-ECC7-4133-A7DC-217861075C84}" srcOrd="0" destOrd="0" parTransId="{75730273-7DC7-44F7-BE08-EA420E1389B2}" sibTransId="{ECADD8FB-149F-48A8-9CF4-BC787A9387D5}"/>
    <dgm:cxn modelId="{5D40DFAE-9497-4C36-BC2E-A37591FE669B}" type="presOf" srcId="{9AC9CB46-ADB4-4828-8EE6-98E9E96D2697}" destId="{A2AB6F24-2C74-421F-BA30-A3BB8D2D17E9}" srcOrd="0" destOrd="3" presId="urn:microsoft.com/office/officeart/2005/8/layout/vList5"/>
    <dgm:cxn modelId="{38C122F0-4FA2-448C-A6FF-983CAF2FF39D}" type="presParOf" srcId="{ECCD7431-9E30-4495-913C-36525F50EAEC}" destId="{67ADCCD5-A265-47AA-905D-3A13D0D70D2E}" srcOrd="0" destOrd="0" presId="urn:microsoft.com/office/officeart/2005/8/layout/vList5"/>
    <dgm:cxn modelId="{5B1A98BE-A6D6-4E1B-8816-771A195477E4}" type="presParOf" srcId="{67ADCCD5-A265-47AA-905D-3A13D0D70D2E}" destId="{F1640C70-1F6F-4EB7-8D1E-43A43D52665D}" srcOrd="0" destOrd="0" presId="urn:microsoft.com/office/officeart/2005/8/layout/vList5"/>
    <dgm:cxn modelId="{F82205C3-987F-477E-A477-FF4EA3A1D7FE}" type="presParOf" srcId="{67ADCCD5-A265-47AA-905D-3A13D0D70D2E}" destId="{A2AB6F24-2C74-421F-BA30-A3BB8D2D17E9}"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191179-CB6F-41DA-A451-BD8C1216E741}">
      <dsp:nvSpPr>
        <dsp:cNvPr id="0" name=""/>
        <dsp:cNvSpPr/>
      </dsp:nvSpPr>
      <dsp:spPr>
        <a:xfrm>
          <a:off x="0" y="43001"/>
          <a:ext cx="8827062" cy="655200"/>
        </a:xfrm>
        <a:prstGeom prst="roundRect">
          <a:avLst/>
        </a:prstGeom>
        <a:solidFill>
          <a:schemeClr val="accent1">
            <a:shade val="50000"/>
            <a:hueOff val="0"/>
            <a:satOff val="0"/>
            <a:lumOff val="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kern="1200" dirty="0" smtClean="0">
              <a:latin typeface="Times New Roman" panose="02020603050405020304" pitchFamily="18" charset="0"/>
              <a:cs typeface="Times New Roman" panose="02020603050405020304" pitchFamily="18" charset="0"/>
            </a:rPr>
            <a:t>SUIT FOR RESCISSION</a:t>
          </a:r>
          <a:endParaRPr lang="en-IN" sz="2800" b="1" kern="1200" dirty="0">
            <a:latin typeface="Times New Roman" panose="02020603050405020304" pitchFamily="18" charset="0"/>
            <a:cs typeface="Times New Roman" panose="02020603050405020304" pitchFamily="18" charset="0"/>
          </a:endParaRPr>
        </a:p>
      </dsp:txBody>
      <dsp:txXfrm>
        <a:off x="31984" y="74985"/>
        <a:ext cx="8763094" cy="591232"/>
      </dsp:txXfrm>
    </dsp:sp>
    <dsp:sp modelId="{F9C9892B-A59D-4EB0-976A-739548B042EE}">
      <dsp:nvSpPr>
        <dsp:cNvPr id="0" name=""/>
        <dsp:cNvSpPr/>
      </dsp:nvSpPr>
      <dsp:spPr>
        <a:xfrm>
          <a:off x="0" y="778841"/>
          <a:ext cx="8827062" cy="655200"/>
        </a:xfrm>
        <a:prstGeom prst="roundRect">
          <a:avLst/>
        </a:prstGeom>
        <a:solidFill>
          <a:schemeClr val="accent1">
            <a:shade val="50000"/>
            <a:hueOff val="305235"/>
            <a:satOff val="-21220"/>
            <a:lumOff val="2017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kern="1200" dirty="0" smtClean="0">
              <a:latin typeface="Times New Roman" panose="02020603050405020304" pitchFamily="18" charset="0"/>
              <a:cs typeface="Times New Roman" panose="02020603050405020304" pitchFamily="18" charset="0"/>
            </a:rPr>
            <a:t>SUIT FOR DAMAGES</a:t>
          </a:r>
          <a:endParaRPr lang="en-IN" sz="2800" b="1" kern="1200" dirty="0">
            <a:latin typeface="Times New Roman" panose="02020603050405020304" pitchFamily="18" charset="0"/>
            <a:cs typeface="Times New Roman" panose="02020603050405020304" pitchFamily="18" charset="0"/>
          </a:endParaRPr>
        </a:p>
      </dsp:txBody>
      <dsp:txXfrm>
        <a:off x="31984" y="810825"/>
        <a:ext cx="8763094" cy="591232"/>
      </dsp:txXfrm>
    </dsp:sp>
    <dsp:sp modelId="{262C21E3-6D1E-4F8E-92FB-A582A491B0CE}">
      <dsp:nvSpPr>
        <dsp:cNvPr id="0" name=""/>
        <dsp:cNvSpPr/>
      </dsp:nvSpPr>
      <dsp:spPr>
        <a:xfrm>
          <a:off x="0" y="1514681"/>
          <a:ext cx="8827062" cy="655200"/>
        </a:xfrm>
        <a:prstGeom prst="roundRect">
          <a:avLst/>
        </a:prstGeom>
        <a:solidFill>
          <a:schemeClr val="accent1">
            <a:shade val="50000"/>
            <a:hueOff val="610469"/>
            <a:satOff val="-42439"/>
            <a:lumOff val="4034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kern="1200" dirty="0" smtClean="0">
              <a:latin typeface="Times New Roman" panose="02020603050405020304" pitchFamily="18" charset="0"/>
              <a:cs typeface="Times New Roman" panose="02020603050405020304" pitchFamily="18" charset="0"/>
            </a:rPr>
            <a:t>SUIT FOR QUANTUM MERUIT</a:t>
          </a:r>
          <a:endParaRPr lang="en-IN" sz="2800" b="1" kern="1200" dirty="0">
            <a:latin typeface="Times New Roman" panose="02020603050405020304" pitchFamily="18" charset="0"/>
            <a:cs typeface="Times New Roman" panose="02020603050405020304" pitchFamily="18" charset="0"/>
          </a:endParaRPr>
        </a:p>
      </dsp:txBody>
      <dsp:txXfrm>
        <a:off x="31984" y="1546665"/>
        <a:ext cx="8763094" cy="591232"/>
      </dsp:txXfrm>
    </dsp:sp>
    <dsp:sp modelId="{4C702EEC-9E8F-4872-AE02-1751839284F0}">
      <dsp:nvSpPr>
        <dsp:cNvPr id="0" name=""/>
        <dsp:cNvSpPr/>
      </dsp:nvSpPr>
      <dsp:spPr>
        <a:xfrm>
          <a:off x="0" y="2250521"/>
          <a:ext cx="8827062" cy="655200"/>
        </a:xfrm>
        <a:prstGeom prst="roundRect">
          <a:avLst/>
        </a:prstGeom>
        <a:solidFill>
          <a:schemeClr val="accent1">
            <a:shade val="50000"/>
            <a:hueOff val="610469"/>
            <a:satOff val="-42439"/>
            <a:lumOff val="4034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kern="1200" dirty="0" smtClean="0">
              <a:latin typeface="Times New Roman" panose="02020603050405020304" pitchFamily="18" charset="0"/>
              <a:cs typeface="Times New Roman" panose="02020603050405020304" pitchFamily="18" charset="0"/>
            </a:rPr>
            <a:t>SUIT FOR SPECIFIC PERFORMANCE</a:t>
          </a:r>
          <a:endParaRPr lang="en-IN" sz="2800" b="1" kern="1200" dirty="0">
            <a:latin typeface="Times New Roman" panose="02020603050405020304" pitchFamily="18" charset="0"/>
            <a:cs typeface="Times New Roman" panose="02020603050405020304" pitchFamily="18" charset="0"/>
          </a:endParaRPr>
        </a:p>
      </dsp:txBody>
      <dsp:txXfrm>
        <a:off x="31984" y="2282505"/>
        <a:ext cx="8763094" cy="591232"/>
      </dsp:txXfrm>
    </dsp:sp>
    <dsp:sp modelId="{C09531C3-4804-441E-B6D4-151429F43DB7}">
      <dsp:nvSpPr>
        <dsp:cNvPr id="0" name=""/>
        <dsp:cNvSpPr/>
      </dsp:nvSpPr>
      <dsp:spPr>
        <a:xfrm>
          <a:off x="0" y="2986361"/>
          <a:ext cx="8827062" cy="655200"/>
        </a:xfrm>
        <a:prstGeom prst="roundRect">
          <a:avLst/>
        </a:prstGeom>
        <a:solidFill>
          <a:schemeClr val="accent1">
            <a:shade val="50000"/>
            <a:hueOff val="305235"/>
            <a:satOff val="-21220"/>
            <a:lumOff val="2017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kern="1200" dirty="0" smtClean="0">
              <a:latin typeface="Times New Roman" panose="02020603050405020304" pitchFamily="18" charset="0"/>
              <a:cs typeface="Times New Roman" panose="02020603050405020304" pitchFamily="18" charset="0"/>
            </a:rPr>
            <a:t>SUIT FOR AN INJUNCTION</a:t>
          </a:r>
          <a:endParaRPr lang="en-IN" sz="2800" b="1" kern="1200" dirty="0">
            <a:latin typeface="Times New Roman" panose="02020603050405020304" pitchFamily="18" charset="0"/>
            <a:cs typeface="Times New Roman" panose="02020603050405020304" pitchFamily="18" charset="0"/>
          </a:endParaRPr>
        </a:p>
      </dsp:txBody>
      <dsp:txXfrm>
        <a:off x="31984" y="3018345"/>
        <a:ext cx="8763094" cy="5912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B6F24-2C74-421F-BA30-A3BB8D2D17E9}">
      <dsp:nvSpPr>
        <dsp:cNvPr id="0" name=""/>
        <dsp:cNvSpPr/>
      </dsp:nvSpPr>
      <dsp:spPr>
        <a:xfrm rot="5400000">
          <a:off x="4634928" y="-1116060"/>
          <a:ext cx="2733040" cy="5648421"/>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a:glow rad="1054100">
            <a:schemeClr val="accent1">
              <a:alpha val="40000"/>
            </a:schemeClr>
          </a:glow>
          <a:outerShdw blurRad="571500" dir="17760000" algn="ctr" rotWithShape="0">
            <a:srgbClr val="000000">
              <a:alpha val="65000"/>
            </a:srgbClr>
          </a:outerShdw>
          <a:softEdge rad="381000"/>
        </a:effectLst>
      </dsp:spPr>
      <dsp:style>
        <a:lnRef idx="2">
          <a:scrgbClr r="0" g="0" b="0"/>
        </a:lnRef>
        <a:fillRef idx="1">
          <a:scrgbClr r="0" g="0" b="0"/>
        </a:fillRef>
        <a:effectRef idx="0">
          <a:scrgbClr r="0" g="0" b="0"/>
        </a:effectRef>
        <a:fontRef idx="minor"/>
      </dsp:style>
      <dsp:txBody>
        <a:bodyPr spcFirstLastPara="0" vert="horz" wrap="square" lIns="148590" tIns="74295" rIns="148590" bIns="74295" numCol="1" spcCol="1270" anchor="ctr" anchorCtr="0">
          <a:noAutofit/>
        </a:bodyPr>
        <a:lstStyle/>
        <a:p>
          <a:pPr marL="285750" lvl="1" indent="-285750" algn="l" defTabSz="1733550" rtl="0">
            <a:lnSpc>
              <a:spcPct val="90000"/>
            </a:lnSpc>
            <a:spcBef>
              <a:spcPct val="0"/>
            </a:spcBef>
            <a:spcAft>
              <a:spcPct val="15000"/>
            </a:spcAft>
            <a:buChar char="••"/>
          </a:pPr>
          <a:r>
            <a:rPr lang="en-US" sz="3900" b="1" i="0" kern="1200" dirty="0" smtClean="0"/>
            <a:t>ORDINARY</a:t>
          </a:r>
          <a:endParaRPr lang="en-IN" sz="3900" b="1" kern="1200" dirty="0"/>
        </a:p>
        <a:p>
          <a:pPr marL="285750" lvl="1" indent="-285750" algn="l" defTabSz="1733550" rtl="0">
            <a:lnSpc>
              <a:spcPct val="90000"/>
            </a:lnSpc>
            <a:spcBef>
              <a:spcPct val="0"/>
            </a:spcBef>
            <a:spcAft>
              <a:spcPct val="15000"/>
            </a:spcAft>
            <a:buChar char="••"/>
          </a:pPr>
          <a:r>
            <a:rPr lang="en-US" sz="3900" b="1" i="0" kern="1200" dirty="0" smtClean="0"/>
            <a:t>SPECIAL</a:t>
          </a:r>
          <a:endParaRPr lang="en-IN" sz="3900" b="1" kern="1200" dirty="0"/>
        </a:p>
        <a:p>
          <a:pPr marL="285750" lvl="1" indent="-285750" algn="l" defTabSz="1733550" rtl="0">
            <a:lnSpc>
              <a:spcPct val="90000"/>
            </a:lnSpc>
            <a:spcBef>
              <a:spcPct val="0"/>
            </a:spcBef>
            <a:spcAft>
              <a:spcPct val="15000"/>
            </a:spcAft>
            <a:buChar char="••"/>
          </a:pPr>
          <a:r>
            <a:rPr lang="en-US" sz="3900" b="1" i="0" kern="1200" dirty="0" smtClean="0"/>
            <a:t>EXEMPLARY</a:t>
          </a:r>
          <a:endParaRPr lang="en-IN" sz="3900" b="1" kern="1200" dirty="0"/>
        </a:p>
        <a:p>
          <a:pPr marL="285750" lvl="1" indent="-285750" algn="l" defTabSz="1733550" rtl="0">
            <a:lnSpc>
              <a:spcPct val="90000"/>
            </a:lnSpc>
            <a:spcBef>
              <a:spcPct val="0"/>
            </a:spcBef>
            <a:spcAft>
              <a:spcPct val="15000"/>
            </a:spcAft>
            <a:buChar char="••"/>
          </a:pPr>
          <a:r>
            <a:rPr lang="en-US" sz="3900" b="1" i="0" kern="1200" dirty="0" smtClean="0"/>
            <a:t>NOMINAL DAMAGES</a:t>
          </a:r>
          <a:r>
            <a:rPr lang="en-US" sz="3900" b="0" i="0" kern="1200" dirty="0" smtClean="0"/>
            <a:t>.</a:t>
          </a:r>
          <a:endParaRPr lang="en-IN" sz="3900" b="0" kern="1200" dirty="0"/>
        </a:p>
      </dsp:txBody>
      <dsp:txXfrm rot="-5400000">
        <a:off x="3177238" y="475046"/>
        <a:ext cx="5515005" cy="2466208"/>
      </dsp:txXfrm>
    </dsp:sp>
    <dsp:sp modelId="{F1640C70-1F6F-4EB7-8D1E-43A43D52665D}">
      <dsp:nvSpPr>
        <dsp:cNvPr id="0" name=""/>
        <dsp:cNvSpPr/>
      </dsp:nvSpPr>
      <dsp:spPr>
        <a:xfrm>
          <a:off x="0" y="0"/>
          <a:ext cx="3177237" cy="34163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a:glow>
            <a:schemeClr val="accent1">
              <a:alpha val="40000"/>
            </a:schemeClr>
          </a:glow>
        </a:effectLst>
        <a:scene3d>
          <a:camera prst="orthographicFront"/>
          <a:lightRig rig="threePt" dir="t"/>
        </a:scene3d>
        <a:sp3d>
          <a:bevelT prst="angle"/>
          <a:bevelB/>
        </a:sp3d>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lvl="0" algn="ctr" defTabSz="2089150" rtl="0">
            <a:lnSpc>
              <a:spcPct val="90000"/>
            </a:lnSpc>
            <a:spcBef>
              <a:spcPct val="0"/>
            </a:spcBef>
            <a:spcAft>
              <a:spcPct val="35000"/>
            </a:spcAft>
          </a:pPr>
          <a:r>
            <a:rPr lang="en-US" sz="4700" b="0" i="0" kern="1200" dirty="0" smtClean="0"/>
            <a:t>There are 4 types of damages:</a:t>
          </a:r>
          <a:endParaRPr lang="en-IN" sz="4700" kern="1200" dirty="0"/>
        </a:p>
      </dsp:txBody>
      <dsp:txXfrm>
        <a:off x="155100" y="155100"/>
        <a:ext cx="2867037" cy="31061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8/13/2019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8/13/2019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3"/>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3"/>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8/13/2019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8/13/2019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5"/>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5"/>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8/13/2019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8/13/2019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8/13/2019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8/13/2019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9000"/>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5"/>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8/13/2019</a:t>
            </a:fld>
            <a:endParaRPr lang="en-US" dirty="0"/>
          </a:p>
        </p:txBody>
      </p:sp>
      <p:sp>
        <p:nvSpPr>
          <p:cNvPr id="5" name="Footer Placeholder 4"/>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 Id="rId4" Type="http://schemas.microsoft.com/office/2007/relationships/hdphoto" Target="../media/hdphoto3.wdp"/></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microsoft.com/office/2007/relationships/diagramDrawing" Target="../diagrams/drawing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888276"/>
            <a:ext cx="10363200" cy="2712179"/>
          </a:xfrm>
        </p:spPr>
        <p:txBody>
          <a:bodyPr/>
          <a:lstStyle/>
          <a:p>
            <a:r>
              <a:rPr lang="en-US" dirty="0" smtClean="0"/>
              <a:t>Breach and Remedies for Breach of Contract</a:t>
            </a:r>
            <a:br>
              <a:rPr lang="en-US" dirty="0" smtClean="0"/>
            </a:br>
            <a:r>
              <a:rPr lang="en-US" dirty="0" smtClean="0"/>
              <a:t>Section 73-75</a:t>
            </a:r>
            <a:endParaRPr lang="en-US" dirty="0"/>
          </a:p>
        </p:txBody>
      </p:sp>
      <p:sp>
        <p:nvSpPr>
          <p:cNvPr id="3" name="Subtitle 2"/>
          <p:cNvSpPr>
            <a:spLocks noGrp="1"/>
          </p:cNvSpPr>
          <p:nvPr>
            <p:ph type="subTitle" idx="1"/>
          </p:nvPr>
        </p:nvSpPr>
        <p:spPr/>
        <p:txBody>
          <a:bodyPr/>
          <a:lstStyle/>
          <a:p>
            <a:r>
              <a:rPr lang="en-US" dirty="0" smtClean="0"/>
              <a:t>Dr. Manish </a:t>
            </a:r>
            <a:r>
              <a:rPr lang="en-US" dirty="0" err="1" smtClean="0"/>
              <a:t>Dadhich</a:t>
            </a:r>
            <a:endParaRPr lang="en-US" dirty="0" smtClean="0"/>
          </a:p>
          <a:p>
            <a:r>
              <a:rPr lang="en-US" dirty="0" smtClean="0"/>
              <a:t>Asst. Prof.</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BEBA8EAE-BF5A-486C-A8C5-ECC9F3942E4B}">
                <a14:imgProps xmlns:a14="http://schemas.microsoft.com/office/drawing/2010/main" xmlns="">
                  <a14:imgLayer r:embed="rId3">
                    <a14:imgEffect>
                      <a14:artisticCrisscrossEtching/>
                    </a14:imgEffect>
                    <a14:imgEffect>
                      <a14:brightnessContrast bright="40000" contrast="40000"/>
                    </a14:imgEffect>
                  </a14:imgLayer>
                </a14:imgProps>
              </a:ext>
              <a:ext uri="{28A0092B-C50C-407E-A947-70E740481C1C}">
                <a14:useLocalDpi xmlns:a14="http://schemas.microsoft.com/office/drawing/2010/main" xmlns="" val="0"/>
              </a:ext>
            </a:extLst>
          </a:blip>
          <a:stretch>
            <a:fillRect/>
          </a:stretch>
        </p:blipFill>
        <p:spPr>
          <a:xfrm>
            <a:off x="3069771" y="2708367"/>
            <a:ext cx="4402184" cy="3081529"/>
          </a:xfrm>
          <a:prstGeom prst="rect">
            <a:avLst/>
          </a:prstGeom>
          <a:effectLst>
            <a:softEdge rad="635000"/>
          </a:effectLst>
        </p:spPr>
      </p:pic>
      <p:sp>
        <p:nvSpPr>
          <p:cNvPr id="2" name="Title 1"/>
          <p:cNvSpPr>
            <a:spLocks noGrp="1"/>
          </p:cNvSpPr>
          <p:nvPr>
            <p:ph type="title"/>
          </p:nvPr>
        </p:nvSpPr>
        <p:spPr>
          <a:xfrm>
            <a:off x="2082019" y="997016"/>
            <a:ext cx="8761413" cy="706964"/>
          </a:xfrm>
        </p:spPr>
        <p:txBody>
          <a:bodyPr>
            <a:normAutofit/>
          </a:bodyPr>
          <a:lstStyle/>
          <a:p>
            <a:r>
              <a:rPr lang="en-US" sz="4000" b="1" u="sng" dirty="0" smtClean="0">
                <a:ln w="6600">
                  <a:solidFill>
                    <a:schemeClr val="accent2"/>
                  </a:solidFill>
                  <a:prstDash val="solid"/>
                </a:ln>
                <a:effectLst>
                  <a:reflection blurRad="6350" stA="55000" endA="300" endPos="45500" dir="5400000" sy="-100000" algn="bl" rotWithShape="0"/>
                </a:effectLst>
              </a:rPr>
              <a:t>2. SUIT FOR DAMAGES</a:t>
            </a:r>
            <a:endParaRPr lang="en-IN" sz="4000" b="1" u="sng" dirty="0">
              <a:effectLst>
                <a:reflection blurRad="6350" stA="55000" endA="300" endPos="45500" dir="5400000" sy="-100000" algn="bl" rotWithShape="0"/>
              </a:effectLst>
            </a:endParaRPr>
          </a:p>
        </p:txBody>
      </p:sp>
      <p:sp>
        <p:nvSpPr>
          <p:cNvPr id="3" name="Content Placeholder 2"/>
          <p:cNvSpPr>
            <a:spLocks noGrp="1"/>
          </p:cNvSpPr>
          <p:nvPr>
            <p:ph idx="1"/>
          </p:nvPr>
        </p:nvSpPr>
        <p:spPr>
          <a:xfrm>
            <a:off x="819002" y="2443924"/>
            <a:ext cx="10885319" cy="4048316"/>
          </a:xfrm>
        </p:spPr>
        <p:txBody>
          <a:bodyPr>
            <a:noAutofit/>
          </a:bodyPr>
          <a:lstStyle/>
          <a:p>
            <a:r>
              <a:rPr lang="en-US" sz="2800" dirty="0" smtClean="0">
                <a:solidFill>
                  <a:schemeClr val="tx1"/>
                </a:solidFill>
              </a:rPr>
              <a:t>Damages are a monetary compensation allowed to the injured party for the loss or injury suffered by him as a result of the breach of contract. </a:t>
            </a:r>
          </a:p>
          <a:p>
            <a:r>
              <a:rPr lang="en-US" sz="2800" dirty="0" smtClean="0">
                <a:solidFill>
                  <a:schemeClr val="tx1"/>
                </a:solidFill>
              </a:rPr>
              <a:t>The fundamental principle underlying damages is not punishment but to </a:t>
            </a:r>
            <a:r>
              <a:rPr lang="en-IN" sz="2800" dirty="0" smtClean="0">
                <a:solidFill>
                  <a:schemeClr val="tx1"/>
                </a:solidFill>
              </a:rPr>
              <a:t>compensate </a:t>
            </a:r>
            <a:r>
              <a:rPr lang="en-IN" sz="2800" dirty="0">
                <a:solidFill>
                  <a:schemeClr val="tx1"/>
                </a:solidFill>
              </a:rPr>
              <a:t>the aggrieved party for the loss suffered by him in the original position as he would have been</a:t>
            </a:r>
            <a:r>
              <a:rPr lang="en-US" sz="2800" dirty="0" smtClean="0">
                <a:solidFill>
                  <a:schemeClr val="tx1"/>
                </a:solidFill>
              </a:rPr>
              <a:t>.</a:t>
            </a:r>
          </a:p>
        </p:txBody>
      </p:sp>
    </p:spTree>
    <p:extLst>
      <p:ext uri="{BB962C8B-B14F-4D97-AF65-F5344CB8AC3E}">
        <p14:creationId xmlns:p14="http://schemas.microsoft.com/office/powerpoint/2010/main" xmlns="" val="14862925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bg1"/>
                </a:solidFill>
              </a:rPr>
              <a:t>TYPES OF DAMAGES</a:t>
            </a:r>
            <a:endParaRPr lang="en-IN" b="1" u="sng" dirty="0">
              <a:solidFill>
                <a:schemeClr val="bg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885547740"/>
              </p:ext>
            </p:extLst>
          </p:nvPr>
        </p:nvGraphicFramePr>
        <p:xfrm>
          <a:off x="609600" y="1600200"/>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6459354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0712" y="885007"/>
            <a:ext cx="8761413" cy="706964"/>
          </a:xfrm>
        </p:spPr>
        <p:txBody>
          <a:bodyPr>
            <a:normAutofit fontScale="90000"/>
          </a:bodyPr>
          <a:lstStyle/>
          <a:p>
            <a:r>
              <a:rPr lang="en-IN" b="1" u="sng" dirty="0">
                <a:solidFill>
                  <a:schemeClr val="bg1"/>
                </a:solidFill>
              </a:rPr>
              <a:t>RULES REGARDING DAMAGES</a:t>
            </a:r>
          </a:p>
        </p:txBody>
      </p:sp>
      <p:sp>
        <p:nvSpPr>
          <p:cNvPr id="3" name="Content Placeholder 2"/>
          <p:cNvSpPr>
            <a:spLocks noGrp="1"/>
          </p:cNvSpPr>
          <p:nvPr>
            <p:ph idx="1"/>
          </p:nvPr>
        </p:nvSpPr>
        <p:spPr>
          <a:xfrm>
            <a:off x="922032" y="365762"/>
            <a:ext cx="10965168" cy="5725171"/>
          </a:xfrm>
        </p:spPr>
        <p:txBody>
          <a:bodyPr>
            <a:noAutofit/>
          </a:bodyPr>
          <a:lstStyle/>
          <a:p>
            <a:pPr>
              <a:buNone/>
            </a:pPr>
            <a:r>
              <a:rPr lang="en-IN" b="1" dirty="0" smtClean="0">
                <a:solidFill>
                  <a:schemeClr val="tx1"/>
                </a:solidFill>
              </a:rPr>
              <a:t>A- Ordinary or General Damages:</a:t>
            </a:r>
          </a:p>
          <a:p>
            <a:pPr>
              <a:buNone/>
            </a:pPr>
            <a:r>
              <a:rPr lang="en-IN" dirty="0" smtClean="0">
                <a:solidFill>
                  <a:schemeClr val="tx1"/>
                </a:solidFill>
              </a:rPr>
              <a:t>	The </a:t>
            </a:r>
            <a:r>
              <a:rPr lang="en-IN" dirty="0">
                <a:solidFill>
                  <a:schemeClr val="tx1"/>
                </a:solidFill>
              </a:rPr>
              <a:t>damages must naturally arise in the usual course of things from such breach i.e. the damages must be the proximate or direct consequence of the breach of contract</a:t>
            </a:r>
            <a:r>
              <a:rPr lang="en-IN" dirty="0" smtClean="0">
                <a:solidFill>
                  <a:schemeClr val="tx1"/>
                </a:solidFill>
              </a:rPr>
              <a:t>.</a:t>
            </a:r>
          </a:p>
          <a:p>
            <a:pPr>
              <a:buNone/>
            </a:pPr>
            <a:endParaRPr lang="en-IN" dirty="0" smtClean="0">
              <a:solidFill>
                <a:schemeClr val="tx1"/>
              </a:solidFill>
            </a:endParaRPr>
          </a:p>
          <a:p>
            <a:pPr>
              <a:buNone/>
            </a:pPr>
            <a:r>
              <a:rPr lang="en-IN" b="1" dirty="0" smtClean="0"/>
              <a:t>B- Special Damages:</a:t>
            </a:r>
            <a:endParaRPr lang="en-IN" b="1" dirty="0">
              <a:solidFill>
                <a:schemeClr val="tx1"/>
              </a:solidFill>
            </a:endParaRPr>
          </a:p>
          <a:p>
            <a:pPr>
              <a:buNone/>
            </a:pPr>
            <a:r>
              <a:rPr lang="en-IN" dirty="0" smtClean="0">
                <a:solidFill>
                  <a:schemeClr val="tx1"/>
                </a:solidFill>
              </a:rPr>
              <a:t>	S. D. are those resulting from a breach of contract under some special or usual circumstances. The </a:t>
            </a:r>
            <a:r>
              <a:rPr lang="en-IN" dirty="0">
                <a:solidFill>
                  <a:schemeClr val="tx1"/>
                </a:solidFill>
              </a:rPr>
              <a:t>aggrieved  party must have suffered damages by breach of contract.</a:t>
            </a:r>
          </a:p>
          <a:p>
            <a:endParaRPr lang="en-IN" dirty="0">
              <a:solidFill>
                <a:schemeClr val="tx1"/>
              </a:solidFill>
            </a:endParaRPr>
          </a:p>
        </p:txBody>
      </p:sp>
    </p:spTree>
    <p:extLst>
      <p:ext uri="{BB962C8B-B14F-4D97-AF65-F5344CB8AC3E}">
        <p14:creationId xmlns:p14="http://schemas.microsoft.com/office/powerpoint/2010/main" xmlns="" val="42479983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01339"/>
            <a:ext cx="10972800" cy="5224829"/>
          </a:xfrm>
        </p:spPr>
        <p:txBody>
          <a:bodyPr>
            <a:normAutofit/>
          </a:bodyPr>
          <a:lstStyle/>
          <a:p>
            <a:pPr>
              <a:buNone/>
            </a:pPr>
            <a:r>
              <a:rPr lang="en-IN" b="1" dirty="0" smtClean="0">
                <a:solidFill>
                  <a:schemeClr val="tx1"/>
                </a:solidFill>
              </a:rPr>
              <a:t>C- Exemplary or Punitive:</a:t>
            </a:r>
          </a:p>
          <a:p>
            <a:pPr>
              <a:buNone/>
            </a:pPr>
            <a:r>
              <a:rPr lang="en-IN" dirty="0" smtClean="0">
                <a:solidFill>
                  <a:schemeClr val="tx1"/>
                </a:solidFill>
              </a:rPr>
              <a:t>	Damages are awarded to compensate the loss caused by a party but not to punish the party at default for the breach of contract.</a:t>
            </a:r>
          </a:p>
          <a:p>
            <a:pPr>
              <a:buNone/>
            </a:pPr>
            <a:r>
              <a:rPr lang="en-IN" dirty="0" err="1" smtClean="0"/>
              <a:t>Eg</a:t>
            </a:r>
            <a:r>
              <a:rPr lang="en-IN" dirty="0" smtClean="0"/>
              <a:t>. Dishonour of cheque</a:t>
            </a:r>
          </a:p>
          <a:p>
            <a:pPr>
              <a:buNone/>
            </a:pPr>
            <a:r>
              <a:rPr lang="en-IN" b="1" dirty="0" smtClean="0">
                <a:solidFill>
                  <a:schemeClr val="tx1"/>
                </a:solidFill>
              </a:rPr>
              <a:t>D- Nominal damages:</a:t>
            </a:r>
          </a:p>
          <a:p>
            <a:pPr>
              <a:buNone/>
            </a:pPr>
            <a:r>
              <a:rPr lang="en-IN" dirty="0" smtClean="0">
                <a:solidFill>
                  <a:schemeClr val="tx1"/>
                </a:solidFill>
              </a:rPr>
              <a:t>	These damages are very small in amount. Amount of damages can be decided at the time of agreement by the mutual consent of both the parties.</a:t>
            </a:r>
          </a:p>
          <a:p>
            <a:pPr>
              <a:buNone/>
            </a:pPr>
            <a:endParaRPr lang="en-IN"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bg1"/>
                </a:solidFill>
              </a:rPr>
              <a:t>EXAMPLES</a:t>
            </a:r>
            <a:endParaRPr lang="en-IN" b="1" u="sng" dirty="0">
              <a:solidFill>
                <a:schemeClr val="bg1"/>
              </a:solidFill>
            </a:endParaRPr>
          </a:p>
        </p:txBody>
      </p:sp>
      <p:sp>
        <p:nvSpPr>
          <p:cNvPr id="3" name="Content Placeholder 2"/>
          <p:cNvSpPr>
            <a:spLocks noGrp="1"/>
          </p:cNvSpPr>
          <p:nvPr>
            <p:ph idx="1"/>
          </p:nvPr>
        </p:nvSpPr>
        <p:spPr/>
        <p:txBody>
          <a:bodyPr>
            <a:normAutofit/>
          </a:bodyPr>
          <a:lstStyle/>
          <a:p>
            <a:r>
              <a:rPr lang="en-IN" sz="2800" dirty="0" err="1" smtClean="0"/>
              <a:t>Mr</a:t>
            </a:r>
            <a:r>
              <a:rPr lang="en-IN" sz="2800" dirty="0" err="1"/>
              <a:t>.</a:t>
            </a:r>
            <a:r>
              <a:rPr lang="en-IN" sz="2800" dirty="0"/>
              <a:t> Robin contracts to pay 3 lac to </a:t>
            </a:r>
            <a:r>
              <a:rPr lang="en-IN" sz="2800" dirty="0" err="1"/>
              <a:t>Mr.</a:t>
            </a:r>
            <a:r>
              <a:rPr lang="en-IN" sz="2800" dirty="0"/>
              <a:t> Peter on 1st April. </a:t>
            </a:r>
            <a:r>
              <a:rPr lang="en-IN" sz="2800" dirty="0" err="1"/>
              <a:t>Mr.</a:t>
            </a:r>
            <a:r>
              <a:rPr lang="en-IN" sz="2800" dirty="0"/>
              <a:t> Robin does not pay the money on that day. </a:t>
            </a:r>
            <a:r>
              <a:rPr lang="en-IN" sz="2800" dirty="0" err="1"/>
              <a:t>Mr.</a:t>
            </a:r>
            <a:r>
              <a:rPr lang="en-IN" sz="2800" dirty="0"/>
              <a:t> Peter is unable to pay her debts and suffer a loss. </a:t>
            </a:r>
            <a:r>
              <a:rPr lang="en-IN" sz="2800" dirty="0" err="1"/>
              <a:t>Mr.</a:t>
            </a:r>
            <a:r>
              <a:rPr lang="en-IN" sz="2800" dirty="0"/>
              <a:t> Robin is liable to pay </a:t>
            </a:r>
            <a:r>
              <a:rPr lang="en-IN" sz="2800" dirty="0" smtClean="0"/>
              <a:t>Mr </a:t>
            </a:r>
            <a:r>
              <a:rPr lang="en-IN" sz="2800" dirty="0"/>
              <a:t>Peter principal amount and also interest on it</a:t>
            </a:r>
            <a:endParaRPr lang="en-US" sz="2800" dirty="0"/>
          </a:p>
          <a:p>
            <a:endParaRPr lang="en-US" sz="2800" dirty="0"/>
          </a:p>
          <a:p>
            <a:r>
              <a:rPr lang="en-IN" sz="2800" dirty="0"/>
              <a:t>If the machinery of any factory arrives late and due to this reason one party suffers a loss or </a:t>
            </a:r>
            <a:r>
              <a:rPr lang="en-IN" sz="2800" dirty="0" smtClean="0"/>
              <a:t>profits.</a:t>
            </a:r>
            <a:endParaRPr lang="en-IN" sz="2800" dirty="0"/>
          </a:p>
        </p:txBody>
      </p:sp>
      <p:pic>
        <p:nvPicPr>
          <p:cNvPr id="4" name="Picture 3"/>
          <p:cNvPicPr>
            <a:picLocks noChangeAspect="1"/>
          </p:cNvPicPr>
          <p:nvPr/>
        </p:nvPicPr>
        <p:blipFill>
          <a:blip r:embed="rId2">
            <a:duotone>
              <a:schemeClr val="accent5">
                <a:shade val="45000"/>
                <a:satMod val="135000"/>
              </a:schemeClr>
              <a:prstClr val="white"/>
            </a:duotone>
            <a:extLst>
              <a:ext uri="{BEBA8EAE-BF5A-486C-A8C5-ECC9F3942E4B}">
                <a14:imgProps xmlns:a14="http://schemas.microsoft.com/office/drawing/2010/main" xmlns="">
                  <a14:imgLayer r:embed="rId4">
                    <a14:imgEffect>
                      <a14:artisticCrisscrossEtching/>
                    </a14:imgEffect>
                    <a14:imgEffect>
                      <a14:brightnessContrast bright="40000" contrast="-40000"/>
                    </a14:imgEffect>
                  </a14:imgLayer>
                </a14:imgProps>
              </a:ext>
              <a:ext uri="{28A0092B-C50C-407E-A947-70E740481C1C}">
                <a14:useLocalDpi xmlns:a14="http://schemas.microsoft.com/office/drawing/2010/main" xmlns="" val="0"/>
              </a:ext>
            </a:extLst>
          </a:blip>
          <a:stretch>
            <a:fillRect/>
          </a:stretch>
        </p:blipFill>
        <p:spPr>
          <a:xfrm>
            <a:off x="9084516" y="5324236"/>
            <a:ext cx="2789805" cy="112920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xmlns="" val="1861288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14000"/>
                                  </p:iterate>
                                  <p:childTnLst>
                                    <p:set>
                                      <p:cBhvr override="childStyle">
                                        <p:cTn id="6" dur="500" fill="hold"/>
                                        <p:tgtEl>
                                          <p:spTgt spid="3">
                                            <p:txEl>
                                              <p:pRg st="0" end="0"/>
                                            </p:txEl>
                                          </p:spTgt>
                                        </p:tgtEl>
                                        <p:attrNameLst>
                                          <p:attrName>style.color</p:attrName>
                                        </p:attrNameLst>
                                      </p:cBhvr>
                                      <p:to>
                                        <p:clrVal>
                                          <a:schemeClr val="tx1"/>
                                        </p:clrVal>
                                      </p:to>
                                    </p:set>
                                    <p:set>
                                      <p:cBhvr>
                                        <p:cTn id="7" dur="500" fill="hold"/>
                                        <p:tgtEl>
                                          <p:spTgt spid="3">
                                            <p:txEl>
                                              <p:pRg st="0" end="0"/>
                                            </p:txEl>
                                          </p:spTgt>
                                        </p:tgtEl>
                                        <p:attrNameLst>
                                          <p:attrName>fillcolor</p:attrName>
                                        </p:attrNameLst>
                                      </p:cBhvr>
                                      <p:to>
                                        <p:clrVal>
                                          <a:schemeClr val="tx1"/>
                                        </p:clrVal>
                                      </p:to>
                                    </p:set>
                                    <p:set>
                                      <p:cBhvr>
                                        <p:cTn id="8" dur="500" fill="hold"/>
                                        <p:tgtEl>
                                          <p:spTgt spid="3">
                                            <p:txEl>
                                              <p:pRg st="0" end="0"/>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iterate type="lt">
                                    <p:tmPct val="0"/>
                                  </p:iterate>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mph" presetSubtype="0" fill="hold" nodeType="clickEffect">
                                  <p:stCondLst>
                                    <p:cond delay="0"/>
                                  </p:stCondLst>
                                  <p:iterate type="lt">
                                    <p:tmPct val="14000"/>
                                  </p:iterate>
                                  <p:childTnLst>
                                    <p:set>
                                      <p:cBhvr override="childStyle">
                                        <p:cTn id="18" dur="500" fill="hold"/>
                                        <p:tgtEl>
                                          <p:spTgt spid="3">
                                            <p:txEl>
                                              <p:pRg st="2" end="2"/>
                                            </p:txEl>
                                          </p:spTgt>
                                        </p:tgtEl>
                                        <p:attrNameLst>
                                          <p:attrName>style.color</p:attrName>
                                        </p:attrNameLst>
                                      </p:cBhvr>
                                      <p:to>
                                        <p:clrVal>
                                          <a:schemeClr val="tx1"/>
                                        </p:clrVal>
                                      </p:to>
                                    </p:set>
                                    <p:set>
                                      <p:cBhvr>
                                        <p:cTn id="19" dur="500" fill="hold"/>
                                        <p:tgtEl>
                                          <p:spTgt spid="3">
                                            <p:txEl>
                                              <p:pRg st="2" end="2"/>
                                            </p:txEl>
                                          </p:spTgt>
                                        </p:tgtEl>
                                        <p:attrNameLst>
                                          <p:attrName>fillcolor</p:attrName>
                                        </p:attrNameLst>
                                      </p:cBhvr>
                                      <p:to>
                                        <p:clrVal>
                                          <a:schemeClr val="tx1"/>
                                        </p:clrVal>
                                      </p:to>
                                    </p:set>
                                    <p:set>
                                      <p:cBhvr>
                                        <p:cTn id="20" dur="500" fill="hold"/>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31202"/>
          </a:xfrm>
        </p:spPr>
        <p:txBody>
          <a:bodyPr>
            <a:normAutofit/>
          </a:bodyPr>
          <a:lstStyle/>
          <a:p>
            <a:r>
              <a:rPr lang="en-US" sz="3600" b="1" dirty="0" smtClean="0"/>
              <a:t>Rules regarding damages</a:t>
            </a:r>
            <a:endParaRPr lang="en-US" sz="3600" b="1" dirty="0"/>
          </a:p>
        </p:txBody>
      </p:sp>
      <p:sp>
        <p:nvSpPr>
          <p:cNvPr id="3" name="Content Placeholder 2"/>
          <p:cNvSpPr>
            <a:spLocks noGrp="1"/>
          </p:cNvSpPr>
          <p:nvPr>
            <p:ph idx="1"/>
          </p:nvPr>
        </p:nvSpPr>
        <p:spPr>
          <a:xfrm>
            <a:off x="609600" y="1214847"/>
            <a:ext cx="10972800" cy="4911322"/>
          </a:xfrm>
        </p:spPr>
        <p:txBody>
          <a:bodyPr/>
          <a:lstStyle/>
          <a:p>
            <a:r>
              <a:rPr lang="en-US" dirty="0" smtClean="0"/>
              <a:t>General Damages- Madras Railway v/s </a:t>
            </a:r>
            <a:r>
              <a:rPr lang="en-US" dirty="0" err="1" smtClean="0"/>
              <a:t>Govinda</a:t>
            </a:r>
            <a:r>
              <a:rPr lang="en-US" dirty="0" smtClean="0"/>
              <a:t> Ram ( 1898)</a:t>
            </a:r>
          </a:p>
          <a:p>
            <a:r>
              <a:rPr lang="en-US" dirty="0" smtClean="0"/>
              <a:t>Special damages</a:t>
            </a:r>
          </a:p>
          <a:p>
            <a:r>
              <a:rPr lang="en-US" dirty="0" smtClean="0"/>
              <a:t>Remote damages</a:t>
            </a:r>
          </a:p>
          <a:p>
            <a:r>
              <a:rPr lang="en-US" dirty="0" smtClean="0"/>
              <a:t>Mitigation of loss</a:t>
            </a:r>
          </a:p>
          <a:p>
            <a:r>
              <a:rPr lang="en-US" dirty="0" smtClean="0"/>
              <a:t>Nominal loss</a:t>
            </a:r>
          </a:p>
          <a:p>
            <a:r>
              <a:rPr lang="en-US" dirty="0" smtClean="0"/>
              <a:t>Actual loss</a:t>
            </a:r>
          </a:p>
          <a:p>
            <a:r>
              <a:rPr lang="en-US" dirty="0" smtClean="0"/>
              <a:t>Damages in quasi contract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4560" y="418011"/>
            <a:ext cx="8805019" cy="1285969"/>
          </a:xfrm>
        </p:spPr>
        <p:txBody>
          <a:bodyPr>
            <a:normAutofit/>
          </a:bodyPr>
          <a:lstStyle/>
          <a:p>
            <a:pPr>
              <a:spcBef>
                <a:spcPct val="50000"/>
              </a:spcBef>
            </a:pPr>
            <a:r>
              <a:rPr lang="en-US" sz="3600" b="1" dirty="0" smtClean="0">
                <a:ln w="6600">
                  <a:solidFill>
                    <a:schemeClr val="accent2"/>
                  </a:solidFill>
                  <a:prstDash val="solid"/>
                </a:ln>
                <a:effectLst>
                  <a:reflection blurRad="6350" stA="55000" endA="300" endPos="45500" dir="5400000" sy="-100000" algn="bl" rotWithShape="0"/>
                </a:effectLst>
              </a:rPr>
              <a:t>3. SUIT FOR QUANTUM MERUIT</a:t>
            </a:r>
            <a:endParaRPr lang="en-US" sz="3600" b="1" dirty="0">
              <a:effectLst>
                <a:reflection blurRad="6350" stA="55000" endA="300" endPos="45500" dir="5400000" sy="-100000" algn="bl" rotWithShape="0"/>
              </a:effectLst>
            </a:endParaRPr>
          </a:p>
        </p:txBody>
      </p:sp>
      <p:sp>
        <p:nvSpPr>
          <p:cNvPr id="3" name="Content Placeholder 2"/>
          <p:cNvSpPr>
            <a:spLocks noGrp="1"/>
          </p:cNvSpPr>
          <p:nvPr>
            <p:ph idx="1"/>
          </p:nvPr>
        </p:nvSpPr>
        <p:spPr>
          <a:xfrm>
            <a:off x="609600" y="1724297"/>
            <a:ext cx="10972800" cy="4401871"/>
          </a:xfrm>
        </p:spPr>
        <p:txBody>
          <a:bodyPr>
            <a:normAutofit/>
          </a:bodyPr>
          <a:lstStyle/>
          <a:p>
            <a:pPr algn="just">
              <a:lnSpc>
                <a:spcPct val="90000"/>
              </a:lnSpc>
            </a:pPr>
            <a:r>
              <a:rPr lang="en-US" b="1" dirty="0" smtClean="0">
                <a:solidFill>
                  <a:schemeClr val="tx1"/>
                </a:solidFill>
              </a:rPr>
              <a:t>It </a:t>
            </a:r>
            <a:r>
              <a:rPr lang="en-US" b="1" dirty="0">
                <a:solidFill>
                  <a:schemeClr val="tx1"/>
                </a:solidFill>
              </a:rPr>
              <a:t>means “AS MUCH AS EARNED</a:t>
            </a:r>
            <a:r>
              <a:rPr lang="en-US" b="1" dirty="0" smtClean="0">
                <a:solidFill>
                  <a:schemeClr val="tx1"/>
                </a:solidFill>
              </a:rPr>
              <a:t>” </a:t>
            </a:r>
            <a:r>
              <a:rPr lang="en-US" b="1" dirty="0">
                <a:solidFill>
                  <a:schemeClr val="tx1"/>
                </a:solidFill>
              </a:rPr>
              <a:t>or “in proportion to the work done</a:t>
            </a:r>
            <a:r>
              <a:rPr lang="en-US" b="1" dirty="0" smtClean="0">
                <a:solidFill>
                  <a:schemeClr val="tx1"/>
                </a:solidFill>
              </a:rPr>
              <a:t>.”</a:t>
            </a:r>
            <a:endParaRPr lang="en-US" b="1" dirty="0">
              <a:solidFill>
                <a:schemeClr val="tx1"/>
              </a:solidFill>
            </a:endParaRPr>
          </a:p>
          <a:p>
            <a:pPr algn="just"/>
            <a:r>
              <a:rPr lang="en-IN" b="1" dirty="0">
                <a:solidFill>
                  <a:schemeClr val="tx1"/>
                </a:solidFill>
              </a:rPr>
              <a:t>The phrase ‘Quantum </a:t>
            </a:r>
            <a:r>
              <a:rPr lang="en-IN" b="1" dirty="0" err="1">
                <a:solidFill>
                  <a:schemeClr val="tx1"/>
                </a:solidFill>
              </a:rPr>
              <a:t>M</a:t>
            </a:r>
            <a:r>
              <a:rPr lang="en-IN" b="1" dirty="0" err="1" smtClean="0">
                <a:solidFill>
                  <a:schemeClr val="tx1"/>
                </a:solidFill>
              </a:rPr>
              <a:t>eruit</a:t>
            </a:r>
            <a:r>
              <a:rPr lang="en-IN" b="1" dirty="0">
                <a:solidFill>
                  <a:schemeClr val="tx1"/>
                </a:solidFill>
              </a:rPr>
              <a:t>’ literally means</a:t>
            </a:r>
          </a:p>
          <a:p>
            <a:pPr algn="just"/>
            <a:r>
              <a:rPr lang="en-IN" b="1" dirty="0" smtClean="0">
                <a:solidFill>
                  <a:schemeClr val="tx1"/>
                </a:solidFill>
              </a:rPr>
              <a:t>When </a:t>
            </a:r>
            <a:r>
              <a:rPr lang="en-IN" b="1" dirty="0">
                <a:solidFill>
                  <a:schemeClr val="tx1"/>
                </a:solidFill>
              </a:rPr>
              <a:t>a person has begun the work and before he could complete it, the other party terminates the contract or does something which make it impossible for the other party to complete the contract, he can claim for the work done under the contract so far party. </a:t>
            </a:r>
            <a:endParaRPr lang="en-IN" b="1" dirty="0" smtClean="0">
              <a:solidFill>
                <a:schemeClr val="tx1"/>
              </a:solidFill>
            </a:endParaRPr>
          </a:p>
          <a:p>
            <a:pPr algn="just"/>
            <a:endParaRPr lang="en-IN" b="1" dirty="0">
              <a:solidFill>
                <a:schemeClr val="tx1"/>
              </a:solidFill>
            </a:endParaRPr>
          </a:p>
          <a:p>
            <a:pPr algn="just"/>
            <a:endParaRPr lang="en-IN" b="1" dirty="0">
              <a:solidFill>
                <a:schemeClr val="tx1"/>
              </a:solidFill>
            </a:endParaRPr>
          </a:p>
          <a:p>
            <a:pPr algn="just">
              <a:lnSpc>
                <a:spcPct val="90000"/>
              </a:lnSpc>
            </a:pPr>
            <a:endParaRPr lang="en-US" b="1" dirty="0">
              <a:solidFill>
                <a:schemeClr val="tx1"/>
              </a:solidFill>
            </a:endParaRPr>
          </a:p>
          <a:p>
            <a:endParaRPr lang="en-IN" b="1" dirty="0">
              <a:solidFill>
                <a:schemeClr val="tx1"/>
              </a:solidFill>
            </a:endParaRPr>
          </a:p>
        </p:txBody>
      </p:sp>
    </p:spTree>
    <p:extLst>
      <p:ext uri="{BB962C8B-B14F-4D97-AF65-F5344CB8AC3E}">
        <p14:creationId xmlns:p14="http://schemas.microsoft.com/office/powerpoint/2010/main" xmlns="" val="42908075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3091" y="875194"/>
            <a:ext cx="8761413" cy="706964"/>
          </a:xfrm>
        </p:spPr>
        <p:txBody>
          <a:bodyPr>
            <a:normAutofit fontScale="90000"/>
          </a:bodyPr>
          <a:lstStyle/>
          <a:p>
            <a:r>
              <a:rPr lang="en-US" b="1" u="sng" dirty="0" smtClean="0">
                <a:solidFill>
                  <a:schemeClr val="bg1"/>
                </a:solidFill>
              </a:rPr>
              <a:t>EXAMPLES</a:t>
            </a:r>
            <a:endParaRPr lang="en-IN" b="1" u="sng" dirty="0">
              <a:solidFill>
                <a:schemeClr val="bg1"/>
              </a:solidFill>
            </a:endParaRPr>
          </a:p>
        </p:txBody>
      </p:sp>
      <p:sp>
        <p:nvSpPr>
          <p:cNvPr id="3" name="Content Placeholder 2"/>
          <p:cNvSpPr>
            <a:spLocks noGrp="1"/>
          </p:cNvSpPr>
          <p:nvPr>
            <p:ph idx="1"/>
          </p:nvPr>
        </p:nvSpPr>
        <p:spPr>
          <a:xfrm>
            <a:off x="1071229" y="862149"/>
            <a:ext cx="10528587" cy="5525588"/>
          </a:xfrm>
        </p:spPr>
        <p:txBody>
          <a:bodyPr>
            <a:normAutofit/>
          </a:bodyPr>
          <a:lstStyle/>
          <a:p>
            <a:pPr lvl="1" algn="just"/>
            <a:r>
              <a:rPr lang="en-US" sz="2600" b="1" dirty="0" err="1" smtClean="0"/>
              <a:t>Eg</a:t>
            </a:r>
            <a:r>
              <a:rPr lang="en-US" sz="2600" b="1" dirty="0" smtClean="0"/>
              <a:t>.</a:t>
            </a:r>
          </a:p>
          <a:p>
            <a:pPr lvl="1" algn="just"/>
            <a:r>
              <a:rPr lang="en-US" sz="2600" b="1" dirty="0" smtClean="0"/>
              <a:t>P </a:t>
            </a:r>
            <a:r>
              <a:rPr lang="en-US" sz="2600" b="1" dirty="0"/>
              <a:t>agreed to write a volume on ancient </a:t>
            </a:r>
            <a:r>
              <a:rPr lang="en-US" sz="2600" b="1" dirty="0" smtClean="0"/>
              <a:t>armor </a:t>
            </a:r>
            <a:r>
              <a:rPr lang="en-US" sz="2600" b="1" dirty="0"/>
              <a:t>to be published in a magazine owned by C. For this, P was to receive 100 pounds on completion. When P had completed part of the work, but not the whole, C abandoned the magazine. P was held entitled to get damages for breach of </a:t>
            </a:r>
            <a:r>
              <a:rPr lang="en-US" sz="2600" b="1" dirty="0" smtClean="0"/>
              <a:t>contract.</a:t>
            </a:r>
          </a:p>
          <a:p>
            <a:pPr lvl="1" algn="just"/>
            <a:r>
              <a:rPr lang="en-US" sz="2600" b="1" dirty="0" smtClean="0"/>
              <a:t> A, engages B, a contractor, to build a three storied house. After a part of the house is constructed, A prevents B from working any more. B, the contractor, is entitled to get reasonable compensation for work done under the doctrine of quantum </a:t>
            </a:r>
            <a:r>
              <a:rPr lang="en-US" sz="2600" b="1" dirty="0" err="1" smtClean="0"/>
              <a:t>meruit</a:t>
            </a:r>
            <a:r>
              <a:rPr lang="en-US" sz="2600" b="1" dirty="0" smtClean="0"/>
              <a:t> in addition to the damages for breach of contract.</a:t>
            </a:r>
          </a:p>
          <a:p>
            <a:endParaRPr lang="en-IN" b="1" dirty="0"/>
          </a:p>
        </p:txBody>
      </p:sp>
      <p:pic>
        <p:nvPicPr>
          <p:cNvPr id="4" name="Picture 3"/>
          <p:cNvPicPr>
            <a:picLocks noChangeAspect="1"/>
          </p:cNvPicPr>
          <p:nvPr/>
        </p:nvPicPr>
        <p:blipFill>
          <a:blip r:embed="rId2">
            <a:duotone>
              <a:schemeClr val="accent5">
                <a:shade val="45000"/>
                <a:satMod val="135000"/>
              </a:schemeClr>
              <a:prstClr val="white"/>
            </a:duotone>
            <a:extLst>
              <a:ext uri="{BEBA8EAE-BF5A-486C-A8C5-ECC9F3942E4B}">
                <a14:imgProps xmlns:a14="http://schemas.microsoft.com/office/drawing/2010/main" xmlns="">
                  <a14:imgLayer r:embed="rId3">
                    <a14:imgEffect>
                      <a14:artisticCrisscrossEtching/>
                    </a14:imgEffect>
                    <a14:imgEffect>
                      <a14:brightnessContrast bright="40000" contrast="-40000"/>
                    </a14:imgEffect>
                  </a14:imgLayer>
                </a14:imgProps>
              </a:ext>
              <a:ext uri="{28A0092B-C50C-407E-A947-70E740481C1C}">
                <a14:useLocalDpi xmlns:a14="http://schemas.microsoft.com/office/drawing/2010/main" xmlns="" val="0"/>
              </a:ext>
            </a:extLst>
          </a:blip>
          <a:stretch>
            <a:fillRect/>
          </a:stretch>
        </p:blipFill>
        <p:spPr>
          <a:xfrm>
            <a:off x="9110274" y="5568933"/>
            <a:ext cx="2957231" cy="119697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xmlns="" val="1932900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14000"/>
                                  </p:iterate>
                                  <p:childTnLst>
                                    <p:set>
                                      <p:cBhvr override="childStyle">
                                        <p:cTn id="6" dur="500" fill="hold"/>
                                        <p:tgtEl>
                                          <p:spTgt spid="3">
                                            <p:txEl>
                                              <p:pRg st="1" end="1"/>
                                            </p:txEl>
                                          </p:spTgt>
                                        </p:tgtEl>
                                        <p:attrNameLst>
                                          <p:attrName>style.color</p:attrName>
                                        </p:attrNameLst>
                                      </p:cBhvr>
                                      <p:to>
                                        <p:clrVal>
                                          <a:schemeClr val="tx1"/>
                                        </p:clrVal>
                                      </p:to>
                                    </p:set>
                                    <p:set>
                                      <p:cBhvr>
                                        <p:cTn id="7" dur="500" fill="hold"/>
                                        <p:tgtEl>
                                          <p:spTgt spid="3">
                                            <p:txEl>
                                              <p:pRg st="1" end="1"/>
                                            </p:txEl>
                                          </p:spTgt>
                                        </p:tgtEl>
                                        <p:attrNameLst>
                                          <p:attrName>fillcolor</p:attrName>
                                        </p:attrNameLst>
                                      </p:cBhvr>
                                      <p:to>
                                        <p:clrVal>
                                          <a:schemeClr val="tx1"/>
                                        </p:clrVal>
                                      </p:to>
                                    </p:set>
                                    <p:set>
                                      <p:cBhvr>
                                        <p:cTn id="8" dur="500" fill="hold"/>
                                        <p:tgtEl>
                                          <p:spTgt spid="3">
                                            <p:txEl>
                                              <p:pRg st="1" end="1"/>
                                            </p:txEl>
                                          </p:spTgt>
                                        </p:tgtEl>
                                        <p:attrNameLst>
                                          <p:attrName>fill.type</p:attrName>
                                        </p:attrNameLst>
                                      </p:cBhvr>
                                      <p:to>
                                        <p:strVal val="solid"/>
                                      </p:to>
                                    </p:set>
                                  </p:childTnLst>
                                </p:cTn>
                              </p:par>
                              <p:par>
                                <p:cTn id="9" presetID="16" presetClass="emph" presetSubtype="0" fill="hold" nodeType="withEffect">
                                  <p:stCondLst>
                                    <p:cond delay="0"/>
                                  </p:stCondLst>
                                  <p:iterate type="lt">
                                    <p:tmPct val="14000"/>
                                  </p:iterate>
                                  <p:childTnLst>
                                    <p:set>
                                      <p:cBhvr override="childStyle">
                                        <p:cTn id="10" dur="500" fill="hold"/>
                                        <p:tgtEl>
                                          <p:spTgt spid="3">
                                            <p:txEl>
                                              <p:pRg st="0" end="0"/>
                                            </p:txEl>
                                          </p:spTgt>
                                        </p:tgtEl>
                                        <p:attrNameLst>
                                          <p:attrName>style.color</p:attrName>
                                        </p:attrNameLst>
                                      </p:cBhvr>
                                      <p:to>
                                        <p:clrVal>
                                          <a:schemeClr val="tx1"/>
                                        </p:clrVal>
                                      </p:to>
                                    </p:set>
                                    <p:set>
                                      <p:cBhvr>
                                        <p:cTn id="11" dur="500" fill="hold"/>
                                        <p:tgtEl>
                                          <p:spTgt spid="3">
                                            <p:txEl>
                                              <p:pRg st="0" end="0"/>
                                            </p:txEl>
                                          </p:spTgt>
                                        </p:tgtEl>
                                        <p:attrNameLst>
                                          <p:attrName>fillcolor</p:attrName>
                                        </p:attrNameLst>
                                      </p:cBhvr>
                                      <p:to>
                                        <p:clrVal>
                                          <a:schemeClr val="tx1"/>
                                        </p:clrVal>
                                      </p:to>
                                    </p:set>
                                    <p:set>
                                      <p:cBhvr>
                                        <p:cTn id="12" dur="500" fill="hold"/>
                                        <p:tgtEl>
                                          <p:spTgt spid="3">
                                            <p:txEl>
                                              <p:pRg st="0" end="0"/>
                                            </p:txEl>
                                          </p:spTgt>
                                        </p:tgtEl>
                                        <p:attrNameLst>
                                          <p:attrName>fill.type</p:attrName>
                                        </p:attrNameLst>
                                      </p:cBhvr>
                                      <p:to>
                                        <p:strVal val="solid"/>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iterate type="lt">
                                    <p:tmPct val="0"/>
                                  </p:iterate>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16" presetClass="emph" presetSubtype="0" fill="hold" grpId="0" nodeType="withEffect">
                                  <p:stCondLst>
                                    <p:cond delay="0"/>
                                  </p:stCondLst>
                                  <p:iterate type="lt">
                                    <p:tmPct val="14000"/>
                                  </p:iterate>
                                  <p:childTnLst>
                                    <p:set>
                                      <p:cBhvr override="childStyle">
                                        <p:cTn id="20" dur="500" fill="hold"/>
                                        <p:tgtEl>
                                          <p:spTgt spid="3">
                                            <p:txEl>
                                              <p:pRg st="0" end="0"/>
                                            </p:txEl>
                                          </p:spTgt>
                                        </p:tgtEl>
                                        <p:attrNameLst>
                                          <p:attrName>style.color</p:attrName>
                                        </p:attrNameLst>
                                      </p:cBhvr>
                                      <p:to>
                                        <p:clrVal>
                                          <a:schemeClr val="tx1"/>
                                        </p:clrVal>
                                      </p:to>
                                    </p:set>
                                    <p:set>
                                      <p:cBhvr>
                                        <p:cTn id="21" dur="500" fill="hold"/>
                                        <p:tgtEl>
                                          <p:spTgt spid="3">
                                            <p:txEl>
                                              <p:pRg st="0" end="0"/>
                                            </p:txEl>
                                          </p:spTgt>
                                        </p:tgtEl>
                                        <p:attrNameLst>
                                          <p:attrName>fillcolor</p:attrName>
                                        </p:attrNameLst>
                                      </p:cBhvr>
                                      <p:to>
                                        <p:clrVal>
                                          <a:schemeClr val="tx1"/>
                                        </p:clrVal>
                                      </p:to>
                                    </p:set>
                                    <p:set>
                                      <p:cBhvr>
                                        <p:cTn id="22" dur="500" fill="hold"/>
                                        <p:tgtEl>
                                          <p:spTgt spid="3">
                                            <p:txEl>
                                              <p:pRg st="0" end="0"/>
                                            </p:txEl>
                                          </p:spTgt>
                                        </p:tgtEl>
                                        <p:attrNameLst>
                                          <p:attrName>fill.type</p:attrName>
                                        </p:attrNameLst>
                                      </p:cBhvr>
                                      <p:to>
                                        <p:strVal val="solid"/>
                                      </p:to>
                                    </p:set>
                                  </p:childTnLst>
                                </p:cTn>
                              </p:par>
                              <p:par>
                                <p:cTn id="23" presetID="16" presetClass="emph" presetSubtype="0" fill="hold" grpId="0" nodeType="withEffect">
                                  <p:stCondLst>
                                    <p:cond delay="0"/>
                                  </p:stCondLst>
                                  <p:iterate type="lt">
                                    <p:tmPct val="14000"/>
                                  </p:iterate>
                                  <p:childTnLst>
                                    <p:set>
                                      <p:cBhvr override="childStyle">
                                        <p:cTn id="24" dur="500" fill="hold"/>
                                        <p:tgtEl>
                                          <p:spTgt spid="3">
                                            <p:txEl>
                                              <p:pRg st="1" end="1"/>
                                            </p:txEl>
                                          </p:spTgt>
                                        </p:tgtEl>
                                        <p:attrNameLst>
                                          <p:attrName>style.color</p:attrName>
                                        </p:attrNameLst>
                                      </p:cBhvr>
                                      <p:to>
                                        <p:clrVal>
                                          <a:schemeClr val="tx1"/>
                                        </p:clrVal>
                                      </p:to>
                                    </p:set>
                                    <p:set>
                                      <p:cBhvr>
                                        <p:cTn id="25" dur="500" fill="hold"/>
                                        <p:tgtEl>
                                          <p:spTgt spid="3">
                                            <p:txEl>
                                              <p:pRg st="1" end="1"/>
                                            </p:txEl>
                                          </p:spTgt>
                                        </p:tgtEl>
                                        <p:attrNameLst>
                                          <p:attrName>fillcolor</p:attrName>
                                        </p:attrNameLst>
                                      </p:cBhvr>
                                      <p:to>
                                        <p:clrVal>
                                          <a:schemeClr val="tx1"/>
                                        </p:clrVal>
                                      </p:to>
                                    </p:set>
                                    <p:set>
                                      <p:cBhvr>
                                        <p:cTn id="26" dur="500" fill="hold"/>
                                        <p:tgtEl>
                                          <p:spTgt spid="3">
                                            <p:txEl>
                                              <p:pRg st="1" end="1"/>
                                            </p:txEl>
                                          </p:spTgt>
                                        </p:tgtEl>
                                        <p:attrNameLst>
                                          <p:attrName>fill.type</p:attrName>
                                        </p:attrNameLst>
                                      </p:cBhvr>
                                      <p:to>
                                        <p:strVal val="solid"/>
                                      </p:to>
                                    </p:set>
                                  </p:childTnLst>
                                </p:cTn>
                              </p:par>
                              <p:par>
                                <p:cTn id="27" presetID="16" presetClass="emph" presetSubtype="0" fill="hold" grpId="0" nodeType="withEffect">
                                  <p:stCondLst>
                                    <p:cond delay="0"/>
                                  </p:stCondLst>
                                  <p:iterate type="lt">
                                    <p:tmPct val="14000"/>
                                  </p:iterate>
                                  <p:childTnLst>
                                    <p:set>
                                      <p:cBhvr override="childStyle">
                                        <p:cTn id="28" dur="500" fill="hold"/>
                                        <p:tgtEl>
                                          <p:spTgt spid="3">
                                            <p:txEl>
                                              <p:pRg st="2" end="2"/>
                                            </p:txEl>
                                          </p:spTgt>
                                        </p:tgtEl>
                                        <p:attrNameLst>
                                          <p:attrName>style.color</p:attrName>
                                        </p:attrNameLst>
                                      </p:cBhvr>
                                      <p:to>
                                        <p:clrVal>
                                          <a:schemeClr val="tx1"/>
                                        </p:clrVal>
                                      </p:to>
                                    </p:set>
                                    <p:set>
                                      <p:cBhvr>
                                        <p:cTn id="29" dur="500" fill="hold"/>
                                        <p:tgtEl>
                                          <p:spTgt spid="3">
                                            <p:txEl>
                                              <p:pRg st="2" end="2"/>
                                            </p:txEl>
                                          </p:spTgt>
                                        </p:tgtEl>
                                        <p:attrNameLst>
                                          <p:attrName>fillcolor</p:attrName>
                                        </p:attrNameLst>
                                      </p:cBhvr>
                                      <p:to>
                                        <p:clrVal>
                                          <a:schemeClr val="tx1"/>
                                        </p:clrVal>
                                      </p:to>
                                    </p:set>
                                    <p:set>
                                      <p:cBhvr>
                                        <p:cTn id="30" dur="500" fill="hold"/>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2019" y="391886"/>
            <a:ext cx="8761413" cy="836023"/>
          </a:xfr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a:normAutofit/>
          </a:bodyPr>
          <a:lstStyle/>
          <a:p>
            <a:pPr>
              <a:spcBef>
                <a:spcPct val="50000"/>
              </a:spcBef>
            </a:pPr>
            <a:r>
              <a:rPr lang="en-US" sz="3600" b="1" dirty="0" smtClean="0">
                <a:ln w="6600">
                  <a:solidFill>
                    <a:schemeClr val="accent2"/>
                  </a:solidFill>
                  <a:prstDash val="solid"/>
                </a:ln>
                <a:effectLst>
                  <a:reflection blurRad="6350" stA="55000" endA="300" endPos="45500" dir="5400000" sy="-100000" algn="bl" rotWithShape="0"/>
                </a:effectLst>
              </a:rPr>
              <a:t>4. SUIT FOR SPECIFIC PERFORMANCE</a:t>
            </a:r>
            <a:endParaRPr lang="en-US" sz="3600" b="1" dirty="0">
              <a:effectLst>
                <a:reflection blurRad="6350" stA="55000" endA="300" endPos="45500" dir="5400000" sy="-100000" algn="bl" rotWithShape="0"/>
              </a:effectLst>
              <a:latin typeface="+mn-lt"/>
            </a:endParaRPr>
          </a:p>
        </p:txBody>
      </p:sp>
      <p:sp>
        <p:nvSpPr>
          <p:cNvPr id="3" name="Content Placeholder 2"/>
          <p:cNvSpPr>
            <a:spLocks noGrp="1"/>
          </p:cNvSpPr>
          <p:nvPr>
            <p:ph idx="1"/>
          </p:nvPr>
        </p:nvSpPr>
        <p:spPr>
          <a:xfrm>
            <a:off x="609600" y="1600205"/>
            <a:ext cx="10972800" cy="5257795"/>
          </a:xfrm>
        </p:spPr>
        <p:txBody>
          <a:bodyPr>
            <a:noAutofit/>
          </a:bodyPr>
          <a:lstStyle/>
          <a:p>
            <a:pPr algn="just"/>
            <a:r>
              <a:rPr lang="en-US" sz="2400" dirty="0" smtClean="0">
                <a:solidFill>
                  <a:schemeClr val="tx1"/>
                </a:solidFill>
              </a:rPr>
              <a:t>Specific </a:t>
            </a:r>
            <a:r>
              <a:rPr lang="en-US" sz="2400" dirty="0">
                <a:solidFill>
                  <a:schemeClr val="tx1"/>
                </a:solidFill>
              </a:rPr>
              <a:t>performance means the actual carrying out of the contract as agreed. </a:t>
            </a:r>
            <a:endParaRPr lang="en-US" sz="2400" dirty="0" smtClean="0">
              <a:solidFill>
                <a:schemeClr val="tx1"/>
              </a:solidFill>
            </a:endParaRPr>
          </a:p>
          <a:p>
            <a:pPr algn="just"/>
            <a:r>
              <a:rPr lang="en-US" sz="2400" dirty="0" smtClean="0">
                <a:solidFill>
                  <a:schemeClr val="tx1"/>
                </a:solidFill>
              </a:rPr>
              <a:t>Under </a:t>
            </a:r>
            <a:r>
              <a:rPr lang="en-US" sz="2400" dirty="0">
                <a:solidFill>
                  <a:schemeClr val="tx1"/>
                </a:solidFill>
              </a:rPr>
              <a:t>certain circumstances an aggrieved party may file a suit for specific performance, </a:t>
            </a:r>
            <a:r>
              <a:rPr lang="en-US" sz="2400" i="1" dirty="0">
                <a:solidFill>
                  <a:schemeClr val="tx1"/>
                </a:solidFill>
              </a:rPr>
              <a:t>i.e., </a:t>
            </a:r>
            <a:r>
              <a:rPr lang="en-US" sz="2400" dirty="0">
                <a:solidFill>
                  <a:schemeClr val="tx1"/>
                </a:solidFill>
              </a:rPr>
              <a:t>for a decree by the court directing the defendant to actually perform the promise that he has made. </a:t>
            </a:r>
            <a:endParaRPr lang="en-US" sz="2400" dirty="0" smtClean="0">
              <a:solidFill>
                <a:schemeClr val="tx1"/>
              </a:solidFill>
            </a:endParaRPr>
          </a:p>
          <a:p>
            <a:pPr algn="just"/>
            <a:r>
              <a:rPr lang="en-US" sz="2400" dirty="0" smtClean="0"/>
              <a:t>Where damages are not adequate remedy for breach of contract, the court may direct the party in breach to carry out his promise according to the terms of the contract.</a:t>
            </a:r>
            <a:endParaRPr lang="en-US" sz="2400" dirty="0" smtClean="0">
              <a:solidFill>
                <a:schemeClr val="tx1"/>
              </a:solidFill>
            </a:endParaRPr>
          </a:p>
          <a:p>
            <a:pPr algn="just">
              <a:lnSpc>
                <a:spcPct val="90000"/>
              </a:lnSpc>
            </a:pPr>
            <a:r>
              <a:rPr lang="en-US" sz="2400" dirty="0" smtClean="0">
                <a:solidFill>
                  <a:schemeClr val="tx1"/>
                </a:solidFill>
              </a:rPr>
              <a:t>When there exists no standard for ascertaining the actual damage caused by the non-performance of the act agreed to be done.</a:t>
            </a:r>
          </a:p>
          <a:p>
            <a:pPr algn="just">
              <a:lnSpc>
                <a:spcPct val="90000"/>
              </a:lnSpc>
            </a:pPr>
            <a:r>
              <a:rPr lang="en-US" sz="2400" dirty="0" smtClean="0">
                <a:solidFill>
                  <a:schemeClr val="tx1"/>
                </a:solidFill>
              </a:rPr>
              <a:t>When it is probable that the compensation in money cannot be got for the non-performance of the act agreed to be done.</a:t>
            </a:r>
          </a:p>
          <a:p>
            <a:pPr algn="just"/>
            <a:endParaRPr lang="en-US" sz="2400" dirty="0">
              <a:solidFill>
                <a:schemeClr val="tx1"/>
              </a:solidFill>
            </a:endParaRPr>
          </a:p>
          <a:p>
            <a:pPr algn="just"/>
            <a:endParaRPr lang="en-US" sz="2400" dirty="0">
              <a:solidFill>
                <a:schemeClr val="tx1"/>
              </a:solidFill>
            </a:endParaRPr>
          </a:p>
          <a:p>
            <a:pPr algn="just"/>
            <a:endParaRPr lang="en-IN" sz="2400" dirty="0">
              <a:solidFill>
                <a:schemeClr val="tx1"/>
              </a:solidFill>
            </a:endParaRPr>
          </a:p>
        </p:txBody>
      </p:sp>
    </p:spTree>
    <p:extLst>
      <p:ext uri="{BB962C8B-B14F-4D97-AF65-F5344CB8AC3E}">
        <p14:creationId xmlns:p14="http://schemas.microsoft.com/office/powerpoint/2010/main" xmlns="" val="21605813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solidFill>
                  <a:schemeClr val="bg1"/>
                </a:solidFill>
              </a:rPr>
              <a:t>Specific Performance Will Not Be Granted Where:</a:t>
            </a:r>
            <a:endParaRPr lang="en-IN" u="sng" dirty="0">
              <a:solidFill>
                <a:schemeClr val="bg1"/>
              </a:solidFill>
            </a:endParaRPr>
          </a:p>
        </p:txBody>
      </p:sp>
      <p:sp>
        <p:nvSpPr>
          <p:cNvPr id="3" name="Content Placeholder 2"/>
          <p:cNvSpPr>
            <a:spLocks noGrp="1"/>
          </p:cNvSpPr>
          <p:nvPr>
            <p:ph idx="1"/>
          </p:nvPr>
        </p:nvSpPr>
        <p:spPr>
          <a:xfrm>
            <a:off x="677335" y="666206"/>
            <a:ext cx="8596668" cy="5684077"/>
          </a:xfrm>
        </p:spPr>
        <p:txBody>
          <a:bodyPr>
            <a:normAutofit/>
          </a:bodyPr>
          <a:lstStyle/>
          <a:p>
            <a:pPr algn="just">
              <a:lnSpc>
                <a:spcPct val="90000"/>
              </a:lnSpc>
              <a:buNone/>
            </a:pPr>
            <a:r>
              <a:rPr lang="en-US" b="1" dirty="0" smtClean="0">
                <a:solidFill>
                  <a:schemeClr val="tx1"/>
                </a:solidFill>
              </a:rPr>
              <a:t>Specific performance is not granted in the following cases, when:</a:t>
            </a:r>
          </a:p>
          <a:p>
            <a:pPr algn="just">
              <a:lnSpc>
                <a:spcPct val="90000"/>
              </a:lnSpc>
            </a:pPr>
            <a:endParaRPr lang="en-US" sz="2800" dirty="0"/>
          </a:p>
          <a:p>
            <a:pPr marL="457200" indent="-457200" algn="just">
              <a:lnSpc>
                <a:spcPct val="90000"/>
              </a:lnSpc>
              <a:buFont typeface="+mj-lt"/>
              <a:buAutoNum type="arabicPeriod"/>
            </a:pPr>
            <a:r>
              <a:rPr lang="en-US" sz="2800" dirty="0" smtClean="0">
                <a:solidFill>
                  <a:schemeClr val="tx1"/>
                </a:solidFill>
              </a:rPr>
              <a:t>Damages </a:t>
            </a:r>
            <a:r>
              <a:rPr lang="en-US" sz="2800" dirty="0">
                <a:solidFill>
                  <a:schemeClr val="tx1"/>
                </a:solidFill>
              </a:rPr>
              <a:t>are an adequate remedy</a:t>
            </a:r>
          </a:p>
          <a:p>
            <a:pPr marL="457200" indent="-457200" algn="just">
              <a:lnSpc>
                <a:spcPct val="90000"/>
              </a:lnSpc>
              <a:buFont typeface="+mj-lt"/>
              <a:buAutoNum type="arabicPeriod"/>
            </a:pPr>
            <a:r>
              <a:rPr lang="en-US" sz="2800" dirty="0">
                <a:solidFill>
                  <a:schemeClr val="tx1"/>
                </a:solidFill>
              </a:rPr>
              <a:t>The contract is not certain, or is inequitable to either party</a:t>
            </a:r>
          </a:p>
          <a:p>
            <a:pPr marL="457200" indent="-457200" algn="just">
              <a:lnSpc>
                <a:spcPct val="90000"/>
              </a:lnSpc>
              <a:buFont typeface="+mj-lt"/>
              <a:buAutoNum type="arabicPeriod"/>
            </a:pPr>
            <a:r>
              <a:rPr lang="en-US" sz="2800" dirty="0">
                <a:solidFill>
                  <a:schemeClr val="tx1"/>
                </a:solidFill>
              </a:rPr>
              <a:t>The contract is in its nature revocable</a:t>
            </a:r>
          </a:p>
          <a:p>
            <a:pPr marL="457200" indent="-457200" algn="just">
              <a:lnSpc>
                <a:spcPct val="90000"/>
              </a:lnSpc>
              <a:buFont typeface="+mj-lt"/>
              <a:buAutoNum type="arabicPeriod"/>
            </a:pPr>
            <a:r>
              <a:rPr lang="en-US" sz="2800" dirty="0">
                <a:solidFill>
                  <a:schemeClr val="tx1"/>
                </a:solidFill>
              </a:rPr>
              <a:t>The contract is made by trustees in breach of their trust</a:t>
            </a:r>
          </a:p>
          <a:p>
            <a:pPr marL="457200" indent="-457200" algn="just">
              <a:lnSpc>
                <a:spcPct val="90000"/>
              </a:lnSpc>
              <a:buFont typeface="+mj-lt"/>
              <a:buAutoNum type="arabicPeriod"/>
            </a:pPr>
            <a:r>
              <a:rPr lang="en-US" sz="2800" dirty="0">
                <a:solidFill>
                  <a:schemeClr val="tx1"/>
                </a:solidFill>
              </a:rPr>
              <a:t>The contract is of a personal nature </a:t>
            </a:r>
            <a:r>
              <a:rPr lang="en-US" sz="2800" dirty="0" err="1">
                <a:solidFill>
                  <a:schemeClr val="tx1"/>
                </a:solidFill>
              </a:rPr>
              <a:t>E.g</a:t>
            </a:r>
            <a:r>
              <a:rPr lang="en-US" sz="2800" dirty="0">
                <a:solidFill>
                  <a:schemeClr val="tx1"/>
                </a:solidFill>
              </a:rPr>
              <a:t>: contract to marry</a:t>
            </a:r>
          </a:p>
          <a:p>
            <a:pPr algn="just"/>
            <a:endParaRPr lang="en-IN" sz="3600" dirty="0">
              <a:solidFill>
                <a:schemeClr val="tx1"/>
              </a:solidFill>
            </a:endParaRPr>
          </a:p>
        </p:txBody>
      </p:sp>
    </p:spTree>
    <p:extLst>
      <p:ext uri="{BB962C8B-B14F-4D97-AF65-F5344CB8AC3E}">
        <p14:creationId xmlns:p14="http://schemas.microsoft.com/office/powerpoint/2010/main" xmlns="" val="8032708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8" name="Rectangle 4"/>
          <p:cNvSpPr>
            <a:spLocks noGrp="1" noChangeArrowheads="1"/>
          </p:cNvSpPr>
          <p:nvPr>
            <p:ph type="title"/>
          </p:nvPr>
        </p:nvSpPr>
        <p:spPr/>
        <p:txBody>
          <a:bodyPr/>
          <a:lstStyle/>
          <a:p>
            <a:pPr eaLnBrk="1" hangingPunct="1">
              <a:defRPr/>
            </a:pPr>
            <a:r>
              <a:rPr lang="en-US" sz="4800" b="1" u="sng" dirty="0" smtClean="0"/>
              <a:t>Breach of Contract</a:t>
            </a:r>
          </a:p>
        </p:txBody>
      </p:sp>
      <p:sp>
        <p:nvSpPr>
          <p:cNvPr id="118789" name="Rectangle 5"/>
          <p:cNvSpPr>
            <a:spLocks noGrp="1" noChangeArrowheads="1"/>
          </p:cNvSpPr>
          <p:nvPr>
            <p:ph idx="1"/>
          </p:nvPr>
        </p:nvSpPr>
        <p:spPr/>
        <p:txBody>
          <a:bodyPr/>
          <a:lstStyle/>
          <a:p>
            <a:pPr marL="609600" indent="-609600" eaLnBrk="1" hangingPunct="1">
              <a:buFont typeface="Wingdings" pitchFamily="2" charset="2"/>
              <a:buNone/>
              <a:defRPr/>
            </a:pPr>
            <a:r>
              <a:rPr lang="en-US" dirty="0" smtClean="0"/>
              <a:t>“A Breach of Contract (</a:t>
            </a:r>
            <a:r>
              <a:rPr lang="en-US" dirty="0" err="1" smtClean="0"/>
              <a:t>BoC</a:t>
            </a:r>
            <a:r>
              <a:rPr lang="en-US" dirty="0" smtClean="0"/>
              <a:t>) occurs if any party refuses  or fails to perform his part of the contract or by his act makes it impossible to perform his obligation under the contract.”</a:t>
            </a:r>
          </a:p>
          <a:p>
            <a:pPr marL="609600" indent="-609600" eaLnBrk="1" hangingPunct="1">
              <a:buFont typeface="Wingdings" pitchFamily="2" charset="2"/>
              <a:buNone/>
              <a:defRPr/>
            </a:pPr>
            <a:r>
              <a:rPr lang="en-US" dirty="0" smtClean="0"/>
              <a:t>A </a:t>
            </a:r>
            <a:r>
              <a:rPr lang="en-US" dirty="0" err="1" smtClean="0"/>
              <a:t>BoC</a:t>
            </a:r>
            <a:r>
              <a:rPr lang="en-US" dirty="0" smtClean="0"/>
              <a:t> may arise in two ways:</a:t>
            </a:r>
          </a:p>
          <a:p>
            <a:pPr marL="609600" indent="-609600" eaLnBrk="1" hangingPunct="1">
              <a:buFont typeface="Wingdings" pitchFamily="2" charset="2"/>
              <a:buNone/>
              <a:defRPr/>
            </a:pPr>
            <a:r>
              <a:rPr lang="en-US" dirty="0" smtClean="0"/>
              <a:t>1. Anticipatory Breach, and</a:t>
            </a:r>
          </a:p>
          <a:p>
            <a:pPr marL="609600" indent="-609600" eaLnBrk="1" hangingPunct="1">
              <a:buFont typeface="Wingdings" pitchFamily="2" charset="2"/>
              <a:buNone/>
              <a:defRPr/>
            </a:pPr>
            <a:r>
              <a:rPr lang="en-US" dirty="0" smtClean="0"/>
              <a:t>2. Actual Breach.</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bg1"/>
                </a:solidFill>
              </a:rPr>
              <a:t>EXAMPLES</a:t>
            </a:r>
            <a:endParaRPr lang="en-IN" b="1" u="sng" dirty="0">
              <a:solidFill>
                <a:schemeClr val="bg1"/>
              </a:solidFill>
            </a:endParaRPr>
          </a:p>
        </p:txBody>
      </p:sp>
      <p:sp>
        <p:nvSpPr>
          <p:cNvPr id="3" name="Content Placeholder 2"/>
          <p:cNvSpPr>
            <a:spLocks noGrp="1"/>
          </p:cNvSpPr>
          <p:nvPr>
            <p:ph idx="1"/>
          </p:nvPr>
        </p:nvSpPr>
        <p:spPr/>
        <p:txBody>
          <a:bodyPr>
            <a:noAutofit/>
          </a:bodyPr>
          <a:lstStyle/>
          <a:p>
            <a:pPr algn="just"/>
            <a:r>
              <a:rPr lang="en-US" sz="2400" dirty="0" err="1" smtClean="0"/>
              <a:t>Eg</a:t>
            </a:r>
            <a:r>
              <a:rPr lang="en-US" sz="2400" dirty="0" smtClean="0"/>
              <a:t>.</a:t>
            </a:r>
          </a:p>
          <a:p>
            <a:pPr algn="just"/>
            <a:r>
              <a:rPr lang="en-US" sz="2400" dirty="0" smtClean="0"/>
              <a:t>A </a:t>
            </a:r>
            <a:r>
              <a:rPr lang="en-US" sz="2400" dirty="0"/>
              <a:t>agrees to buy and B agrees to Sell a picture and two China </a:t>
            </a:r>
            <a:r>
              <a:rPr lang="en-US" sz="2400" dirty="0" smtClean="0"/>
              <a:t>Vases . A may Compel B specifically to perform the Contract, for there is no standard for ascertaining the actual damage which would be caused by its non performance.</a:t>
            </a:r>
          </a:p>
          <a:p>
            <a:pPr algn="just"/>
            <a:r>
              <a:rPr lang="en-IN" sz="2400" dirty="0" smtClean="0"/>
              <a:t>Mr</a:t>
            </a:r>
            <a:r>
              <a:rPr lang="en-IN" sz="2400" dirty="0"/>
              <a:t>. </a:t>
            </a:r>
            <a:r>
              <a:rPr lang="en-IN" sz="2400" dirty="0" smtClean="0"/>
              <a:t>John </a:t>
            </a:r>
            <a:r>
              <a:rPr lang="en-IN" sz="2400" dirty="0"/>
              <a:t>agrees to sell his house to Mr. Amir, who agrees to purchase. But due to some reasons Mr. </a:t>
            </a:r>
            <a:r>
              <a:rPr lang="en-IN" sz="2400" dirty="0" smtClean="0"/>
              <a:t>John </a:t>
            </a:r>
            <a:r>
              <a:rPr lang="en-IN" sz="2400" dirty="0"/>
              <a:t>commits breach . At the suit of Mr. Amir court may ask Mr. </a:t>
            </a:r>
            <a:r>
              <a:rPr lang="en-IN" sz="2400" dirty="0" smtClean="0"/>
              <a:t>John </a:t>
            </a:r>
            <a:r>
              <a:rPr lang="en-IN" sz="2400" dirty="0"/>
              <a:t>to carry out the contract</a:t>
            </a:r>
            <a:r>
              <a:rPr lang="en-IN" sz="2400" dirty="0" smtClean="0"/>
              <a:t>.</a:t>
            </a:r>
          </a:p>
          <a:p>
            <a:pPr algn="just">
              <a:buNone/>
            </a:pPr>
            <a:r>
              <a:rPr lang="en-IN" sz="2400" dirty="0"/>
              <a:t/>
            </a:r>
            <a:br>
              <a:rPr lang="en-IN" sz="2400" dirty="0"/>
            </a:br>
            <a:r>
              <a:rPr lang="en-IN" sz="2400" dirty="0"/>
              <a:t/>
            </a:r>
            <a:br>
              <a:rPr lang="en-IN" sz="2400" dirty="0"/>
            </a:br>
            <a:endParaRPr lang="en-US" sz="2400" dirty="0"/>
          </a:p>
          <a:p>
            <a:pPr algn="just"/>
            <a:endParaRPr lang="en-IN" sz="2400" dirty="0"/>
          </a:p>
        </p:txBody>
      </p:sp>
    </p:spTree>
    <p:extLst>
      <p:ext uri="{BB962C8B-B14F-4D97-AF65-F5344CB8AC3E}">
        <p14:creationId xmlns:p14="http://schemas.microsoft.com/office/powerpoint/2010/main" xmlns="" val="753388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14000"/>
                                  </p:iterate>
                                  <p:childTnLst>
                                    <p:set>
                                      <p:cBhvr override="childStyle">
                                        <p:cTn id="6" dur="500" fill="hold"/>
                                        <p:tgtEl>
                                          <p:spTgt spid="3">
                                            <p:txEl>
                                              <p:pRg st="0" end="0"/>
                                            </p:txEl>
                                          </p:spTgt>
                                        </p:tgtEl>
                                        <p:attrNameLst>
                                          <p:attrName>style.color</p:attrName>
                                        </p:attrNameLst>
                                      </p:cBhvr>
                                      <p:to>
                                        <p:clrVal>
                                          <a:schemeClr val="tx1"/>
                                        </p:clrVal>
                                      </p:to>
                                    </p:set>
                                    <p:set>
                                      <p:cBhvr>
                                        <p:cTn id="7" dur="500" fill="hold"/>
                                        <p:tgtEl>
                                          <p:spTgt spid="3">
                                            <p:txEl>
                                              <p:pRg st="0" end="0"/>
                                            </p:txEl>
                                          </p:spTgt>
                                        </p:tgtEl>
                                        <p:attrNameLst>
                                          <p:attrName>fillcolor</p:attrName>
                                        </p:attrNameLst>
                                      </p:cBhvr>
                                      <p:to>
                                        <p:clrVal>
                                          <a:schemeClr val="tx1"/>
                                        </p:clrVal>
                                      </p:to>
                                    </p:set>
                                    <p:set>
                                      <p:cBhvr>
                                        <p:cTn id="8" dur="500" fill="hold"/>
                                        <p:tgtEl>
                                          <p:spTgt spid="3">
                                            <p:txEl>
                                              <p:pRg st="0" end="0"/>
                                            </p:txEl>
                                          </p:spTgt>
                                        </p:tgtEl>
                                        <p:attrNameLst>
                                          <p:attrName>fill.type</p:attrName>
                                        </p:attrNameLst>
                                      </p:cBhvr>
                                      <p:to>
                                        <p:strVal val="solid"/>
                                      </p:to>
                                    </p:set>
                                  </p:childTnLst>
                                </p:cTn>
                              </p:par>
                              <p:par>
                                <p:cTn id="9" presetID="16" presetClass="emph" presetSubtype="0" fill="hold" nodeType="withEffect">
                                  <p:stCondLst>
                                    <p:cond delay="0"/>
                                  </p:stCondLst>
                                  <p:iterate type="lt">
                                    <p:tmPct val="14000"/>
                                  </p:iterate>
                                  <p:childTnLst>
                                    <p:set>
                                      <p:cBhvr override="childStyle">
                                        <p:cTn id="10" dur="500" fill="hold"/>
                                        <p:tgtEl>
                                          <p:spTgt spid="3">
                                            <p:txEl>
                                              <p:pRg st="1" end="1"/>
                                            </p:txEl>
                                          </p:spTgt>
                                        </p:tgtEl>
                                        <p:attrNameLst>
                                          <p:attrName>style.color</p:attrName>
                                        </p:attrNameLst>
                                      </p:cBhvr>
                                      <p:to>
                                        <p:clrVal>
                                          <a:schemeClr val="tx1"/>
                                        </p:clrVal>
                                      </p:to>
                                    </p:set>
                                    <p:set>
                                      <p:cBhvr>
                                        <p:cTn id="11" dur="500" fill="hold"/>
                                        <p:tgtEl>
                                          <p:spTgt spid="3">
                                            <p:txEl>
                                              <p:pRg st="1" end="1"/>
                                            </p:txEl>
                                          </p:spTgt>
                                        </p:tgtEl>
                                        <p:attrNameLst>
                                          <p:attrName>fillcolor</p:attrName>
                                        </p:attrNameLst>
                                      </p:cBhvr>
                                      <p:to>
                                        <p:clrVal>
                                          <a:schemeClr val="tx1"/>
                                        </p:clrVal>
                                      </p:to>
                                    </p:set>
                                    <p:set>
                                      <p:cBhvr>
                                        <p:cTn id="12" dur="500" fill="hold"/>
                                        <p:tgtEl>
                                          <p:spTgt spid="3">
                                            <p:txEl>
                                              <p:pRg st="1" end="1"/>
                                            </p:txEl>
                                          </p:spTgt>
                                        </p:tgtEl>
                                        <p:attrNameLst>
                                          <p:attrName>fill.type</p:attrName>
                                        </p:attrNameLst>
                                      </p:cBhvr>
                                      <p:to>
                                        <p:strVal val="solid"/>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iterate type="lt">
                                    <p:tmPct val="0"/>
                                  </p:iterate>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iterate type="lt">
                                    <p:tmPct val="0"/>
                                  </p:iterate>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16" presetClass="emph" presetSubtype="0" fill="hold" nodeType="withEffect">
                                  <p:stCondLst>
                                    <p:cond delay="0"/>
                                  </p:stCondLst>
                                  <p:iterate type="lt">
                                    <p:tmPct val="14000"/>
                                  </p:iterate>
                                  <p:childTnLst>
                                    <p:set>
                                      <p:cBhvr override="childStyle">
                                        <p:cTn id="26" dur="500" fill="hold"/>
                                        <p:tgtEl>
                                          <p:spTgt spid="3">
                                            <p:txEl>
                                              <p:pRg st="2" end="2"/>
                                            </p:txEl>
                                          </p:spTgt>
                                        </p:tgtEl>
                                        <p:attrNameLst>
                                          <p:attrName>style.color</p:attrName>
                                        </p:attrNameLst>
                                      </p:cBhvr>
                                      <p:to>
                                        <p:clrVal>
                                          <a:schemeClr val="tx1"/>
                                        </p:clrVal>
                                      </p:to>
                                    </p:set>
                                    <p:set>
                                      <p:cBhvr>
                                        <p:cTn id="27" dur="500" fill="hold"/>
                                        <p:tgtEl>
                                          <p:spTgt spid="3">
                                            <p:txEl>
                                              <p:pRg st="2" end="2"/>
                                            </p:txEl>
                                          </p:spTgt>
                                        </p:tgtEl>
                                        <p:attrNameLst>
                                          <p:attrName>fillcolor</p:attrName>
                                        </p:attrNameLst>
                                      </p:cBhvr>
                                      <p:to>
                                        <p:clrVal>
                                          <a:schemeClr val="tx1"/>
                                        </p:clrVal>
                                      </p:to>
                                    </p:set>
                                    <p:set>
                                      <p:cBhvr>
                                        <p:cTn id="28" dur="500" fill="hold"/>
                                        <p:tgtEl>
                                          <p:spTgt spid="3">
                                            <p:txEl>
                                              <p:pRg st="2" end="2"/>
                                            </p:txEl>
                                          </p:spTgt>
                                        </p:tgtEl>
                                        <p:attrNameLst>
                                          <p:attrName>fill.type</p:attrName>
                                        </p:attrNameLst>
                                      </p:cBhvr>
                                      <p:to>
                                        <p:strVal val="solid"/>
                                      </p:to>
                                    </p:set>
                                  </p:childTnLst>
                                </p:cTn>
                              </p:par>
                              <p:par>
                                <p:cTn id="29" presetID="16" presetClass="emph" presetSubtype="0" fill="hold" nodeType="withEffect">
                                  <p:stCondLst>
                                    <p:cond delay="0"/>
                                  </p:stCondLst>
                                  <p:iterate type="lt">
                                    <p:tmPct val="14000"/>
                                  </p:iterate>
                                  <p:childTnLst>
                                    <p:set>
                                      <p:cBhvr override="childStyle">
                                        <p:cTn id="30" dur="500" fill="hold"/>
                                        <p:tgtEl>
                                          <p:spTgt spid="3">
                                            <p:txEl>
                                              <p:pRg st="3" end="3"/>
                                            </p:txEl>
                                          </p:spTgt>
                                        </p:tgtEl>
                                        <p:attrNameLst>
                                          <p:attrName>style.color</p:attrName>
                                        </p:attrNameLst>
                                      </p:cBhvr>
                                      <p:to>
                                        <p:clrVal>
                                          <a:schemeClr val="tx1"/>
                                        </p:clrVal>
                                      </p:to>
                                    </p:set>
                                    <p:set>
                                      <p:cBhvr>
                                        <p:cTn id="31" dur="500" fill="hold"/>
                                        <p:tgtEl>
                                          <p:spTgt spid="3">
                                            <p:txEl>
                                              <p:pRg st="3" end="3"/>
                                            </p:txEl>
                                          </p:spTgt>
                                        </p:tgtEl>
                                        <p:attrNameLst>
                                          <p:attrName>fillcolor</p:attrName>
                                        </p:attrNameLst>
                                      </p:cBhvr>
                                      <p:to>
                                        <p:clrVal>
                                          <a:schemeClr val="tx1"/>
                                        </p:clrVal>
                                      </p:to>
                                    </p:set>
                                    <p:set>
                                      <p:cBhvr>
                                        <p:cTn id="32" dur="500" fill="hold"/>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2019" y="457200"/>
            <a:ext cx="8761413" cy="653143"/>
          </a:xfrm>
        </p:spPr>
        <p:txBody>
          <a:bodyPr>
            <a:normAutofit fontScale="90000"/>
          </a:bodyPr>
          <a:lstStyle/>
          <a:p>
            <a:r>
              <a:rPr lang="en-US" sz="4000" b="1" dirty="0" smtClean="0">
                <a:ln w="6600">
                  <a:solidFill>
                    <a:schemeClr val="accent2"/>
                  </a:solidFill>
                  <a:prstDash val="solid"/>
                </a:ln>
                <a:effectLst>
                  <a:reflection blurRad="6350" stA="55000" endA="300" endPos="45500" dir="5400000" sy="-100000" algn="bl" rotWithShape="0"/>
                </a:effectLst>
              </a:rPr>
              <a:t>5. SUIT FOR AN INJUNCTION</a:t>
            </a:r>
            <a:endParaRPr lang="en-IN" sz="4000" b="1" dirty="0">
              <a:ln w="6600">
                <a:solidFill>
                  <a:schemeClr val="accent2"/>
                </a:solidFill>
                <a:prstDash val="solid"/>
              </a:ln>
              <a:effectLst>
                <a:reflection blurRad="6350" stA="55000" endA="300" endPos="45500" dir="5400000" sy="-100000" algn="bl" rotWithShape="0"/>
              </a:effectLst>
            </a:endParaRPr>
          </a:p>
        </p:txBody>
      </p:sp>
      <p:sp>
        <p:nvSpPr>
          <p:cNvPr id="3" name="Content Placeholder 2"/>
          <p:cNvSpPr>
            <a:spLocks noGrp="1"/>
          </p:cNvSpPr>
          <p:nvPr>
            <p:ph idx="1"/>
          </p:nvPr>
        </p:nvSpPr>
        <p:spPr>
          <a:xfrm>
            <a:off x="874283" y="1188720"/>
            <a:ext cx="10960666" cy="5316583"/>
          </a:xfrm>
        </p:spPr>
        <p:txBody>
          <a:bodyPr>
            <a:noAutofit/>
          </a:bodyPr>
          <a:lstStyle/>
          <a:p>
            <a:pPr algn="just">
              <a:lnSpc>
                <a:spcPct val="150000"/>
              </a:lnSpc>
            </a:pPr>
            <a:r>
              <a:rPr lang="en-US" sz="2800" dirty="0" smtClean="0">
                <a:solidFill>
                  <a:schemeClr val="tx1"/>
                </a:solidFill>
              </a:rPr>
              <a:t>‘</a:t>
            </a:r>
            <a:r>
              <a:rPr lang="en-US" sz="2800" dirty="0">
                <a:solidFill>
                  <a:schemeClr val="tx1"/>
                </a:solidFill>
              </a:rPr>
              <a:t>Injunction’ is an order of a court restraining a person from doing a particular act. </a:t>
            </a:r>
            <a:endParaRPr lang="en-US" sz="2800" dirty="0" smtClean="0">
              <a:solidFill>
                <a:schemeClr val="tx1"/>
              </a:solidFill>
            </a:endParaRPr>
          </a:p>
          <a:p>
            <a:pPr algn="just">
              <a:lnSpc>
                <a:spcPct val="150000"/>
              </a:lnSpc>
            </a:pPr>
            <a:r>
              <a:rPr lang="en-US" sz="2800" dirty="0" smtClean="0">
                <a:solidFill>
                  <a:schemeClr val="tx1"/>
                </a:solidFill>
              </a:rPr>
              <a:t>It </a:t>
            </a:r>
            <a:r>
              <a:rPr lang="en-US" sz="2800" dirty="0">
                <a:solidFill>
                  <a:schemeClr val="tx1"/>
                </a:solidFill>
              </a:rPr>
              <a:t>is a mode of securing the specific performance of the </a:t>
            </a:r>
            <a:r>
              <a:rPr lang="en-US" sz="2800" i="1" dirty="0">
                <a:solidFill>
                  <a:schemeClr val="tx1"/>
                </a:solidFill>
              </a:rPr>
              <a:t>negative terms </a:t>
            </a:r>
            <a:r>
              <a:rPr lang="en-US" sz="2800" dirty="0">
                <a:solidFill>
                  <a:schemeClr val="tx1"/>
                </a:solidFill>
              </a:rPr>
              <a:t>of the contract. </a:t>
            </a:r>
            <a:endParaRPr lang="en-US" sz="2800" dirty="0" smtClean="0">
              <a:solidFill>
                <a:schemeClr val="tx1"/>
              </a:solidFill>
            </a:endParaRPr>
          </a:p>
          <a:p>
            <a:pPr algn="just">
              <a:lnSpc>
                <a:spcPct val="150000"/>
              </a:lnSpc>
            </a:pPr>
            <a:r>
              <a:rPr lang="en-US" sz="2800" dirty="0" smtClean="0">
                <a:solidFill>
                  <a:schemeClr val="tx1"/>
                </a:solidFill>
              </a:rPr>
              <a:t>To </a:t>
            </a:r>
            <a:r>
              <a:rPr lang="en-US" sz="2800" dirty="0">
                <a:solidFill>
                  <a:schemeClr val="tx1"/>
                </a:solidFill>
              </a:rPr>
              <a:t>put it differently, where a party is in breach of negative term of the contract (</a:t>
            </a:r>
            <a:r>
              <a:rPr lang="en-US" sz="2800" i="1" dirty="0">
                <a:solidFill>
                  <a:schemeClr val="tx1"/>
                </a:solidFill>
              </a:rPr>
              <a:t>i.e.,</a:t>
            </a:r>
            <a:r>
              <a:rPr lang="en-US" sz="2800" dirty="0">
                <a:solidFill>
                  <a:schemeClr val="tx1"/>
                </a:solidFill>
              </a:rPr>
              <a:t> where he is doing something which he promised not to do) the court may, by issuing an injunction, restrain him from doing, what he promised not to do.</a:t>
            </a:r>
          </a:p>
          <a:p>
            <a:pPr algn="just"/>
            <a:endParaRPr lang="en-IN" sz="2800" dirty="0">
              <a:solidFill>
                <a:schemeClr val="tx1"/>
              </a:solidFill>
            </a:endParaRPr>
          </a:p>
        </p:txBody>
      </p:sp>
    </p:spTree>
    <p:extLst>
      <p:ext uri="{BB962C8B-B14F-4D97-AF65-F5344CB8AC3E}">
        <p14:creationId xmlns:p14="http://schemas.microsoft.com/office/powerpoint/2010/main" xmlns="" val="30138893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EXAMPLES</a:t>
            </a:r>
            <a:endParaRPr lang="en-IN" sz="3600" dirty="0"/>
          </a:p>
        </p:txBody>
      </p:sp>
      <p:sp>
        <p:nvSpPr>
          <p:cNvPr id="3" name="Content Placeholder 2"/>
          <p:cNvSpPr>
            <a:spLocks noGrp="1"/>
          </p:cNvSpPr>
          <p:nvPr>
            <p:ph idx="1"/>
          </p:nvPr>
        </p:nvSpPr>
        <p:spPr>
          <a:xfrm>
            <a:off x="1237327" y="1371600"/>
            <a:ext cx="10323302" cy="5120640"/>
          </a:xfrm>
        </p:spPr>
        <p:txBody>
          <a:bodyPr>
            <a:noAutofit/>
          </a:bodyPr>
          <a:lstStyle/>
          <a:p>
            <a:pPr algn="just"/>
            <a:r>
              <a:rPr lang="en-US" sz="2400" dirty="0" smtClean="0">
                <a:latin typeface="Times New Roman (Body)"/>
              </a:rPr>
              <a:t>A, a  </a:t>
            </a:r>
            <a:r>
              <a:rPr lang="en-US" sz="2400" dirty="0">
                <a:latin typeface="Times New Roman (Body)"/>
              </a:rPr>
              <a:t>singer contracts with B the Manager of a theatre to Sing at his theatre </a:t>
            </a:r>
            <a:r>
              <a:rPr lang="en-US" sz="2400" dirty="0" smtClean="0">
                <a:latin typeface="Times New Roman (Body)"/>
              </a:rPr>
              <a:t>for </a:t>
            </a:r>
            <a:r>
              <a:rPr lang="en-US" sz="2400" dirty="0">
                <a:latin typeface="Times New Roman (Body)"/>
              </a:rPr>
              <a:t>one year and to abstain from Singing at other theatres during the theatre. </a:t>
            </a:r>
            <a:r>
              <a:rPr lang="en-US" sz="2400" dirty="0" smtClean="0">
                <a:latin typeface="Times New Roman (Body)"/>
              </a:rPr>
              <a:t>She </a:t>
            </a:r>
            <a:r>
              <a:rPr lang="en-US" sz="2400" dirty="0">
                <a:latin typeface="Times New Roman (Body)"/>
              </a:rPr>
              <a:t>absents herself , B cannot compel A to sing at his theatre, but he may sue her for an injunction restraining her from Singing at other theatres . </a:t>
            </a:r>
            <a:endParaRPr lang="en-US" sz="2400" dirty="0" smtClean="0">
              <a:latin typeface="Times New Roman (Body)"/>
            </a:endParaRPr>
          </a:p>
          <a:p>
            <a:pPr algn="just">
              <a:buNone/>
            </a:pPr>
            <a:endParaRPr lang="en-US" sz="2400" dirty="0" smtClean="0">
              <a:latin typeface="Times New Roman (Body)"/>
            </a:endParaRPr>
          </a:p>
          <a:p>
            <a:pPr algn="just"/>
            <a:r>
              <a:rPr lang="en-US" sz="2400" dirty="0">
                <a:latin typeface="Times New Roman (Body)"/>
              </a:rPr>
              <a:t>G agreed to take the whole of his supply of electricity from a certain company. The agreement was held to import a negative promise that he would take none from elsewhere. He was, therefore, restrained by an injunction from buying electricity from any other company</a:t>
            </a:r>
            <a:r>
              <a:rPr lang="en-US" sz="2400" dirty="0" smtClean="0">
                <a:latin typeface="Times New Roman (Body)"/>
              </a:rPr>
              <a:t>.</a:t>
            </a:r>
            <a:endParaRPr lang="en-US" sz="2400" dirty="0">
              <a:latin typeface="Times New Roman (Body)"/>
            </a:endParaRPr>
          </a:p>
          <a:p>
            <a:pPr algn="just"/>
            <a:endParaRPr lang="en-US" sz="2400" dirty="0">
              <a:latin typeface="Times New Roman (Body)"/>
            </a:endParaRPr>
          </a:p>
          <a:p>
            <a:pPr algn="just"/>
            <a:endParaRPr lang="en-IN" sz="2400" dirty="0">
              <a:latin typeface="Times New Roman (Body)"/>
            </a:endParaRPr>
          </a:p>
        </p:txBody>
      </p:sp>
    </p:spTree>
    <p:extLst>
      <p:ext uri="{BB962C8B-B14F-4D97-AF65-F5344CB8AC3E}">
        <p14:creationId xmlns:p14="http://schemas.microsoft.com/office/powerpoint/2010/main" xmlns="" val="1703351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14000"/>
                                  </p:iterate>
                                  <p:childTnLst>
                                    <p:set>
                                      <p:cBhvr override="childStyle">
                                        <p:cTn id="6" dur="500" fill="hold"/>
                                        <p:tgtEl>
                                          <p:spTgt spid="3">
                                            <p:txEl>
                                              <p:pRg st="0" end="0"/>
                                            </p:txEl>
                                          </p:spTgt>
                                        </p:tgtEl>
                                        <p:attrNameLst>
                                          <p:attrName>style.color</p:attrName>
                                        </p:attrNameLst>
                                      </p:cBhvr>
                                      <p:to>
                                        <p:clrVal>
                                          <a:schemeClr val="tx1"/>
                                        </p:clrVal>
                                      </p:to>
                                    </p:set>
                                    <p:set>
                                      <p:cBhvr>
                                        <p:cTn id="7" dur="500" fill="hold"/>
                                        <p:tgtEl>
                                          <p:spTgt spid="3">
                                            <p:txEl>
                                              <p:pRg st="0" end="0"/>
                                            </p:txEl>
                                          </p:spTgt>
                                        </p:tgtEl>
                                        <p:attrNameLst>
                                          <p:attrName>fillcolor</p:attrName>
                                        </p:attrNameLst>
                                      </p:cBhvr>
                                      <p:to>
                                        <p:clrVal>
                                          <a:schemeClr val="tx1"/>
                                        </p:clrVal>
                                      </p:to>
                                    </p:set>
                                    <p:set>
                                      <p:cBhvr>
                                        <p:cTn id="8" dur="500" fill="hold"/>
                                        <p:tgtEl>
                                          <p:spTgt spid="3">
                                            <p:txEl>
                                              <p:pRg st="0" end="0"/>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iterate type="lt">
                                    <p:tmPct val="0"/>
                                  </p:iterate>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16" presetClass="emph" presetSubtype="0" fill="hold" grpId="0" nodeType="withEffect">
                                  <p:stCondLst>
                                    <p:cond delay="0"/>
                                  </p:stCondLst>
                                  <p:iterate type="lt">
                                    <p:tmPct val="14000"/>
                                  </p:iterate>
                                  <p:childTnLst>
                                    <p:set>
                                      <p:cBhvr override="childStyle">
                                        <p:cTn id="16" dur="500" fill="hold"/>
                                        <p:tgtEl>
                                          <p:spTgt spid="3">
                                            <p:txEl>
                                              <p:pRg st="0" end="0"/>
                                            </p:txEl>
                                          </p:spTgt>
                                        </p:tgtEl>
                                        <p:attrNameLst>
                                          <p:attrName>style.color</p:attrName>
                                        </p:attrNameLst>
                                      </p:cBhvr>
                                      <p:to>
                                        <p:clrVal>
                                          <a:schemeClr val="tx1"/>
                                        </p:clrVal>
                                      </p:to>
                                    </p:set>
                                    <p:set>
                                      <p:cBhvr>
                                        <p:cTn id="17" dur="500" fill="hold"/>
                                        <p:tgtEl>
                                          <p:spTgt spid="3">
                                            <p:txEl>
                                              <p:pRg st="0" end="0"/>
                                            </p:txEl>
                                          </p:spTgt>
                                        </p:tgtEl>
                                        <p:attrNameLst>
                                          <p:attrName>fillcolor</p:attrName>
                                        </p:attrNameLst>
                                      </p:cBhvr>
                                      <p:to>
                                        <p:clrVal>
                                          <a:schemeClr val="tx1"/>
                                        </p:clrVal>
                                      </p:to>
                                    </p:set>
                                    <p:set>
                                      <p:cBhvr>
                                        <p:cTn id="18" dur="500" fill="hold"/>
                                        <p:tgtEl>
                                          <p:spTgt spid="3">
                                            <p:txEl>
                                              <p:pRg st="0" end="0"/>
                                            </p:txEl>
                                          </p:spTgt>
                                        </p:tgtEl>
                                        <p:attrNameLst>
                                          <p:attrName>fill.type</p:attrName>
                                        </p:attrNameLst>
                                      </p:cBhvr>
                                      <p:to>
                                        <p:strVal val="solid"/>
                                      </p:to>
                                    </p:set>
                                  </p:childTnLst>
                                </p:cTn>
                              </p:par>
                              <p:par>
                                <p:cTn id="19" presetID="16" presetClass="emph" presetSubtype="0" fill="hold" grpId="0" nodeType="withEffect">
                                  <p:stCondLst>
                                    <p:cond delay="0"/>
                                  </p:stCondLst>
                                  <p:iterate type="lt">
                                    <p:tmPct val="14000"/>
                                  </p:iterate>
                                  <p:childTnLst>
                                    <p:set>
                                      <p:cBhvr override="childStyle">
                                        <p:cTn id="20" dur="500" fill="hold"/>
                                        <p:tgtEl>
                                          <p:spTgt spid="3">
                                            <p:txEl>
                                              <p:pRg st="2" end="2"/>
                                            </p:txEl>
                                          </p:spTgt>
                                        </p:tgtEl>
                                        <p:attrNameLst>
                                          <p:attrName>style.color</p:attrName>
                                        </p:attrNameLst>
                                      </p:cBhvr>
                                      <p:to>
                                        <p:clrVal>
                                          <a:schemeClr val="tx1"/>
                                        </p:clrVal>
                                      </p:to>
                                    </p:set>
                                    <p:set>
                                      <p:cBhvr>
                                        <p:cTn id="21" dur="500" fill="hold"/>
                                        <p:tgtEl>
                                          <p:spTgt spid="3">
                                            <p:txEl>
                                              <p:pRg st="2" end="2"/>
                                            </p:txEl>
                                          </p:spTgt>
                                        </p:tgtEl>
                                        <p:attrNameLst>
                                          <p:attrName>fillcolor</p:attrName>
                                        </p:attrNameLst>
                                      </p:cBhvr>
                                      <p:to>
                                        <p:clrVal>
                                          <a:schemeClr val="tx1"/>
                                        </p:clrVal>
                                      </p:to>
                                    </p:set>
                                    <p:set>
                                      <p:cBhvr>
                                        <p:cTn id="22" dur="500" fill="hold"/>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IN" dirty="0"/>
          </a:p>
        </p:txBody>
      </p:sp>
      <p:sp>
        <p:nvSpPr>
          <p:cNvPr id="5" name="Text Placeholder 4"/>
          <p:cNvSpPr>
            <a:spLocks noGrp="1"/>
          </p:cNvSpPr>
          <p:nvPr>
            <p:ph type="body" idx="1"/>
          </p:nvPr>
        </p:nvSpPr>
        <p:spPr/>
        <p:txBody>
          <a:bodyPr>
            <a:normAutofit/>
          </a:bodyPr>
          <a:lstStyle/>
          <a:p>
            <a:r>
              <a:rPr lang="en-US" sz="8000" dirty="0" smtClean="0">
                <a:solidFill>
                  <a:srgbClr val="00B0F0"/>
                </a:solidFill>
              </a:rPr>
              <a:t>            Thank you</a:t>
            </a:r>
            <a:endParaRPr lang="en-US" sz="8000" dirty="0">
              <a:solidFill>
                <a:srgbClr val="00B0F0"/>
              </a:solidFill>
            </a:endParaRPr>
          </a:p>
        </p:txBody>
      </p:sp>
    </p:spTree>
    <p:extLst>
      <p:ext uri="{BB962C8B-B14F-4D97-AF65-F5344CB8AC3E}">
        <p14:creationId xmlns:p14="http://schemas.microsoft.com/office/powerpoint/2010/main" xmlns="" val="1108449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04800" y="277816"/>
            <a:ext cx="11684000" cy="1017587"/>
          </a:xfrm>
        </p:spPr>
        <p:txBody>
          <a:bodyPr/>
          <a:lstStyle/>
          <a:p>
            <a:pPr eaLnBrk="1" hangingPunct="1">
              <a:defRPr/>
            </a:pPr>
            <a:r>
              <a:rPr lang="en-US" sz="3600" b="1" u="sng" dirty="0" smtClean="0"/>
              <a:t>“</a:t>
            </a:r>
            <a:r>
              <a:rPr lang="en-US" sz="3600" u="sng" dirty="0" smtClean="0"/>
              <a:t>1. Anticipatory Breach</a:t>
            </a:r>
            <a:r>
              <a:rPr lang="en-US" sz="3600" b="1" u="sng" dirty="0" smtClean="0"/>
              <a:t>”</a:t>
            </a:r>
            <a:endParaRPr lang="en-US" sz="4000" b="1" u="sng" dirty="0" smtClean="0"/>
          </a:p>
        </p:txBody>
      </p:sp>
      <p:sp>
        <p:nvSpPr>
          <p:cNvPr id="3075" name="Rectangle 3"/>
          <p:cNvSpPr>
            <a:spLocks noGrp="1" noChangeArrowheads="1"/>
          </p:cNvSpPr>
          <p:nvPr>
            <p:ph idx="1"/>
          </p:nvPr>
        </p:nvSpPr>
        <p:spPr>
          <a:xfrm>
            <a:off x="711200" y="1524000"/>
            <a:ext cx="10972800" cy="4876800"/>
          </a:xfrm>
        </p:spPr>
        <p:txBody>
          <a:bodyPr>
            <a:normAutofit lnSpcReduction="10000"/>
          </a:bodyPr>
          <a:lstStyle/>
          <a:p>
            <a:pPr algn="just" eaLnBrk="1" hangingPunct="1">
              <a:lnSpc>
                <a:spcPct val="90000"/>
              </a:lnSpc>
              <a:buFont typeface="Wingdings" pitchFamily="2" charset="2"/>
              <a:buNone/>
              <a:defRPr/>
            </a:pPr>
            <a:r>
              <a:rPr lang="en-US" dirty="0" smtClean="0">
                <a:latin typeface="Arial" charset="0"/>
              </a:rPr>
              <a:t>It occurs when the party declares his intention of not performing the contract before the performance is due.</a:t>
            </a:r>
          </a:p>
          <a:p>
            <a:pPr algn="just" eaLnBrk="1" hangingPunct="1">
              <a:lnSpc>
                <a:spcPct val="90000"/>
              </a:lnSpc>
              <a:buFont typeface="Wingdings" pitchFamily="2" charset="2"/>
              <a:buNone/>
              <a:defRPr/>
            </a:pPr>
            <a:r>
              <a:rPr lang="en-US" dirty="0" smtClean="0">
                <a:latin typeface="Arial" charset="0"/>
              </a:rPr>
              <a:t>	</a:t>
            </a:r>
            <a:r>
              <a:rPr lang="en-US" sz="2800" dirty="0" smtClean="0">
                <a:latin typeface="Arial" charset="0"/>
              </a:rPr>
              <a:t>Modes of declaring an intention not performing the contract: </a:t>
            </a:r>
          </a:p>
          <a:p>
            <a:pPr algn="just" eaLnBrk="1" hangingPunct="1">
              <a:lnSpc>
                <a:spcPct val="90000"/>
              </a:lnSpc>
              <a:buFont typeface="Wingdings" pitchFamily="2" charset="2"/>
              <a:buNone/>
              <a:defRPr/>
            </a:pPr>
            <a:r>
              <a:rPr lang="en-US" sz="2800" dirty="0" smtClean="0">
                <a:latin typeface="Arial" charset="0"/>
              </a:rPr>
              <a:t>	(a) When a party to contract has refused to perform his promise.</a:t>
            </a:r>
          </a:p>
          <a:p>
            <a:pPr algn="just" eaLnBrk="1" hangingPunct="1">
              <a:lnSpc>
                <a:spcPct val="90000"/>
              </a:lnSpc>
              <a:buFont typeface="Wingdings" pitchFamily="2" charset="2"/>
              <a:buNone/>
              <a:defRPr/>
            </a:pPr>
            <a:r>
              <a:rPr lang="en-US" sz="2800" dirty="0" smtClean="0">
                <a:latin typeface="Arial" charset="0"/>
              </a:rPr>
              <a:t>	(b) When a party to contract has disabled himself from performing his promise.</a:t>
            </a:r>
          </a:p>
          <a:p>
            <a:pPr algn="just" eaLnBrk="1" hangingPunct="1">
              <a:lnSpc>
                <a:spcPct val="90000"/>
              </a:lnSpc>
              <a:buFont typeface="Wingdings" pitchFamily="2" charset="2"/>
              <a:buNone/>
              <a:defRPr/>
            </a:pPr>
            <a:endParaRPr lang="en-US" sz="2800" dirty="0" smtClean="0">
              <a:latin typeface="Arial" charset="0"/>
            </a:endParaRPr>
          </a:p>
          <a:p>
            <a:pPr algn="just" eaLnBrk="1" hangingPunct="1">
              <a:lnSpc>
                <a:spcPct val="90000"/>
              </a:lnSpc>
              <a:buFont typeface="Wingdings" pitchFamily="2" charset="2"/>
              <a:buNone/>
              <a:defRPr/>
            </a:pPr>
            <a:r>
              <a:rPr lang="en-US" sz="2800" dirty="0" err="1" smtClean="0">
                <a:latin typeface="Arial" charset="0"/>
              </a:rPr>
              <a:t>Eg</a:t>
            </a:r>
            <a:r>
              <a:rPr lang="en-US" sz="2800" dirty="0" smtClean="0">
                <a:latin typeface="Arial" charset="0"/>
              </a:rPr>
              <a:t>. A, a singer enter into a contract with B to sing at his theatre for 1 month and B paid for that. A willful absent in the theatre, it is anti. Breach.</a:t>
            </a:r>
          </a:p>
          <a:p>
            <a:pPr algn="just" eaLnBrk="1" hangingPunct="1">
              <a:lnSpc>
                <a:spcPct val="90000"/>
              </a:lnSpc>
              <a:buFont typeface="Wingdings" pitchFamily="2" charset="2"/>
              <a:buNone/>
              <a:defRPr/>
            </a:pPr>
            <a:r>
              <a:rPr lang="en-US" dirty="0" smtClean="0">
                <a:latin typeface="Arial" charset="0"/>
              </a:rPr>
              <a:t> </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0" y="277813"/>
            <a:ext cx="12192000" cy="1143000"/>
          </a:xfrm>
        </p:spPr>
        <p:txBody>
          <a:bodyPr/>
          <a:lstStyle/>
          <a:p>
            <a:pPr eaLnBrk="1" hangingPunct="1">
              <a:defRPr/>
            </a:pPr>
            <a:r>
              <a:rPr lang="en-US" sz="3400" b="1" u="sng" dirty="0" smtClean="0"/>
              <a:t>“</a:t>
            </a:r>
            <a:r>
              <a:rPr lang="en-US" sz="3600" u="sng" dirty="0" smtClean="0"/>
              <a:t>2. Actual Breach</a:t>
            </a:r>
            <a:r>
              <a:rPr lang="en-US" sz="3400" b="1" u="sng" dirty="0" smtClean="0"/>
              <a:t>”</a:t>
            </a:r>
          </a:p>
        </p:txBody>
      </p:sp>
      <p:sp>
        <p:nvSpPr>
          <p:cNvPr id="91139" name="Rectangle 3"/>
          <p:cNvSpPr>
            <a:spLocks noGrp="1" noChangeArrowheads="1"/>
          </p:cNvSpPr>
          <p:nvPr>
            <p:ph idx="1"/>
          </p:nvPr>
        </p:nvSpPr>
        <p:spPr>
          <a:xfrm>
            <a:off x="609600" y="1600203"/>
            <a:ext cx="11074400" cy="4530725"/>
          </a:xfrm>
        </p:spPr>
        <p:txBody>
          <a:bodyPr/>
          <a:lstStyle/>
          <a:p>
            <a:pPr marL="514350" indent="-514350" algn="just" eaLnBrk="1" hangingPunct="1">
              <a:buFont typeface="Wingdings" pitchFamily="2" charset="2"/>
              <a:buNone/>
              <a:defRPr/>
            </a:pPr>
            <a:r>
              <a:rPr lang="en-US" dirty="0" smtClean="0">
                <a:latin typeface="Arial" charset="0"/>
              </a:rPr>
              <a:t>(a) On due date of performance: If any party refuses or fails to perform in his part at the time fixed. </a:t>
            </a:r>
          </a:p>
          <a:p>
            <a:pPr marL="514350" indent="-514350" algn="just" eaLnBrk="1" hangingPunct="1">
              <a:buFont typeface="Wingdings" pitchFamily="2" charset="2"/>
              <a:buNone/>
              <a:defRPr/>
            </a:pPr>
            <a:r>
              <a:rPr lang="en-US" dirty="0" smtClean="0">
                <a:latin typeface="Arial" charset="0"/>
              </a:rPr>
              <a:t>(b) During the course of performance: If any of the party perform a part of the contract and then refuses or fails to perform the remaining part of the contract.  </a:t>
            </a:r>
          </a:p>
          <a:p>
            <a:pPr marL="514350" indent="-514350" algn="just" eaLnBrk="1" hangingPunct="1">
              <a:buFont typeface="Wingdings" pitchFamily="2" charset="2"/>
              <a:buNone/>
              <a:defRPr/>
            </a:pPr>
            <a:r>
              <a:rPr lang="en-US" dirty="0" err="1" smtClean="0">
                <a:latin typeface="Arial" charset="0"/>
              </a:rPr>
              <a:t>Eg</a:t>
            </a:r>
            <a:r>
              <a:rPr lang="en-US" dirty="0" smtClean="0">
                <a:latin typeface="Arial" charset="0"/>
              </a:rPr>
              <a:t>. A </a:t>
            </a:r>
            <a:r>
              <a:rPr lang="en-US" dirty="0" smtClean="0">
                <a:latin typeface="Arial" charset="0"/>
              </a:rPr>
              <a:t>agrees to deliver 10 kg of Rice to B on 1</a:t>
            </a:r>
            <a:r>
              <a:rPr lang="en-US" baseline="30000" dirty="0" smtClean="0">
                <a:latin typeface="Arial" charset="0"/>
              </a:rPr>
              <a:t>st</a:t>
            </a:r>
            <a:r>
              <a:rPr lang="en-US" dirty="0" smtClean="0">
                <a:latin typeface="Arial" charset="0"/>
              </a:rPr>
              <a:t> Jan, A fails to deliver the rice to B. This is actual breach. </a:t>
            </a:r>
          </a:p>
          <a:p>
            <a:pPr algn="just" eaLnBrk="1" hangingPunct="1">
              <a:buFont typeface="Wingdings" pitchFamily="2" charset="2"/>
              <a:buNone/>
              <a:defRPr/>
            </a:pPr>
            <a:endParaRPr lang="en-US" dirty="0" smtClean="0">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0" y="277813"/>
            <a:ext cx="12192000" cy="1143000"/>
          </a:xfrm>
        </p:spPr>
        <p:txBody>
          <a:bodyPr/>
          <a:lstStyle/>
          <a:p>
            <a:pPr eaLnBrk="1" hangingPunct="1">
              <a:defRPr/>
            </a:pPr>
            <a:r>
              <a:rPr lang="en-US" sz="3400" b="1" u="sng" dirty="0" smtClean="0"/>
              <a:t>“Remedies for </a:t>
            </a:r>
            <a:r>
              <a:rPr lang="en-US" sz="3600" u="sng" dirty="0" err="1" smtClean="0"/>
              <a:t>BoC</a:t>
            </a:r>
            <a:r>
              <a:rPr lang="en-US" sz="3400" b="1" u="sng" dirty="0" smtClean="0"/>
              <a:t>”</a:t>
            </a:r>
          </a:p>
        </p:txBody>
      </p:sp>
      <p:sp>
        <p:nvSpPr>
          <p:cNvPr id="91139" name="Rectangle 3"/>
          <p:cNvSpPr>
            <a:spLocks noGrp="1" noChangeArrowheads="1"/>
          </p:cNvSpPr>
          <p:nvPr>
            <p:ph idx="1"/>
          </p:nvPr>
        </p:nvSpPr>
        <p:spPr>
          <a:xfrm>
            <a:off x="609600" y="1600200"/>
            <a:ext cx="11074400" cy="2590800"/>
          </a:xfrm>
        </p:spPr>
        <p:txBody>
          <a:bodyPr/>
          <a:lstStyle/>
          <a:p>
            <a:pPr marL="514350" indent="-514350" eaLnBrk="1" hangingPunct="1">
              <a:buFont typeface="Wingdings" pitchFamily="2" charset="2"/>
              <a:buNone/>
              <a:defRPr/>
            </a:pPr>
            <a:r>
              <a:rPr lang="en-US" u="sng" dirty="0" smtClean="0">
                <a:latin typeface="Arial" charset="0"/>
              </a:rPr>
              <a:t>Remedy</a:t>
            </a:r>
            <a:r>
              <a:rPr lang="en-US" dirty="0" smtClean="0">
                <a:latin typeface="Arial" charset="0"/>
              </a:rPr>
              <a:t> is the course of action available to the aggrieved party, i.e., the party not at the default, for the enforcement of a right under a contract.</a:t>
            </a:r>
          </a:p>
          <a:p>
            <a:pPr marL="514350" indent="-514350" algn="just" eaLnBrk="1" hangingPunct="1">
              <a:buFont typeface="Wingdings" pitchFamily="2" charset="2"/>
              <a:buNone/>
              <a:defRPr/>
            </a:pPr>
            <a:endParaRPr lang="en-US" dirty="0" smtClean="0">
              <a:latin typeface="Arial" charset="0"/>
            </a:endParaRPr>
          </a:p>
          <a:p>
            <a:pPr marL="514350" indent="-514350" algn="just" eaLnBrk="1" hangingPunct="1">
              <a:buFont typeface="Wingdings" pitchFamily="2" charset="2"/>
              <a:buNone/>
              <a:defRPr/>
            </a:pPr>
            <a:endParaRPr lang="en-US" dirty="0" smtClean="0">
              <a:latin typeface="Arial" charset="0"/>
            </a:endParaRPr>
          </a:p>
          <a:p>
            <a:pPr algn="just" eaLnBrk="1" hangingPunct="1">
              <a:buFont typeface="Wingdings" pitchFamily="2" charset="2"/>
              <a:buNone/>
              <a:defRPr/>
            </a:pPr>
            <a:endParaRPr lang="en-US" dirty="0" smtClean="0">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solidFill>
                  <a:schemeClr val="bg1"/>
                </a:solidFill>
              </a:rPr>
              <a:t>CONTENTS</a:t>
            </a:r>
            <a:endParaRPr lang="en-IN" sz="4000" b="1" u="sng" dirty="0">
              <a:solidFill>
                <a:schemeClr val="bg1"/>
              </a:solidFill>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sz="2400" dirty="0" smtClean="0">
                <a:solidFill>
                  <a:schemeClr val="tx1"/>
                </a:solidFill>
              </a:rPr>
              <a:t>TYPES </a:t>
            </a:r>
            <a:r>
              <a:rPr lang="en-US" sz="2400" dirty="0" smtClean="0">
                <a:solidFill>
                  <a:schemeClr val="tx1"/>
                </a:solidFill>
              </a:rPr>
              <a:t>OF REMEDIES</a:t>
            </a:r>
          </a:p>
          <a:p>
            <a:pPr>
              <a:buFont typeface="Wingdings" panose="05000000000000000000" pitchFamily="2" charset="2"/>
              <a:buChar char="q"/>
            </a:pPr>
            <a:r>
              <a:rPr lang="en-US" sz="2400" dirty="0" smtClean="0">
                <a:solidFill>
                  <a:schemeClr val="tx1"/>
                </a:solidFill>
              </a:rPr>
              <a:t>SUIT FOR RESCISSION</a:t>
            </a:r>
          </a:p>
          <a:p>
            <a:pPr>
              <a:buFont typeface="Wingdings" panose="05000000000000000000" pitchFamily="2" charset="2"/>
              <a:buChar char="q"/>
            </a:pPr>
            <a:r>
              <a:rPr lang="en-US" sz="2400" dirty="0" smtClean="0">
                <a:solidFill>
                  <a:schemeClr val="tx1"/>
                </a:solidFill>
              </a:rPr>
              <a:t>SUIT FOR DAMAGES</a:t>
            </a:r>
          </a:p>
          <a:p>
            <a:pPr>
              <a:buFont typeface="Wingdings" panose="05000000000000000000" pitchFamily="2" charset="2"/>
              <a:buChar char="q"/>
            </a:pPr>
            <a:r>
              <a:rPr lang="en-US" sz="2400" dirty="0" smtClean="0">
                <a:solidFill>
                  <a:schemeClr val="tx1"/>
                </a:solidFill>
              </a:rPr>
              <a:t>SUIT UPON QUANTUM MERUIT</a:t>
            </a:r>
          </a:p>
          <a:p>
            <a:pPr>
              <a:buFont typeface="Wingdings" panose="05000000000000000000" pitchFamily="2" charset="2"/>
              <a:buChar char="q"/>
            </a:pPr>
            <a:r>
              <a:rPr lang="en-US" sz="2400" dirty="0" smtClean="0">
                <a:solidFill>
                  <a:schemeClr val="tx1"/>
                </a:solidFill>
              </a:rPr>
              <a:t>SUIT FOR SPECIFIC PERFORMANCE</a:t>
            </a:r>
          </a:p>
          <a:p>
            <a:pPr>
              <a:buFont typeface="Wingdings" panose="05000000000000000000" pitchFamily="2" charset="2"/>
              <a:buChar char="q"/>
            </a:pPr>
            <a:r>
              <a:rPr lang="en-US" sz="2400" dirty="0" smtClean="0">
                <a:solidFill>
                  <a:schemeClr val="tx1"/>
                </a:solidFill>
              </a:rPr>
              <a:t>SUIT FOR AN INJUNCTION</a:t>
            </a:r>
          </a:p>
          <a:p>
            <a:pPr marL="0" indent="0">
              <a:buNone/>
            </a:pPr>
            <a:endParaRPr lang="en-US" dirty="0" smtClean="0">
              <a:solidFill>
                <a:schemeClr val="tx1"/>
              </a:solidFill>
            </a:endParaRPr>
          </a:p>
          <a:p>
            <a:pPr marL="0" indent="0">
              <a:buNone/>
            </a:pPr>
            <a:endParaRPr lang="en-IN"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053799" y="2603500"/>
            <a:ext cx="5092504" cy="3819378"/>
          </a:xfrm>
          <a:prstGeom prst="rect">
            <a:avLst/>
          </a:prstGeom>
        </p:spPr>
      </p:pic>
    </p:spTree>
    <p:extLst>
      <p:ext uri="{BB962C8B-B14F-4D97-AF65-F5344CB8AC3E}">
        <p14:creationId xmlns:p14="http://schemas.microsoft.com/office/powerpoint/2010/main" xmlns="" val="22272651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235132"/>
            <a:ext cx="10870232" cy="1541417"/>
          </a:xfrm>
        </p:spPr>
        <p:txBody>
          <a:bodyPr>
            <a:normAutofit/>
          </a:bodyPr>
          <a:lstStyle/>
          <a:p>
            <a:r>
              <a:rPr lang="en-IN" sz="2800" dirty="0" smtClean="0"/>
              <a:t>In case of breach of contract, the aggrieved or injured part has one of the following remedies</a:t>
            </a:r>
            <a:endParaRPr lang="en-IN"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151374212"/>
              </p:ext>
            </p:extLst>
          </p:nvPr>
        </p:nvGraphicFramePr>
        <p:xfrm>
          <a:off x="2138290" y="2363374"/>
          <a:ext cx="8827063" cy="3684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Right Arrow 10"/>
          <p:cNvSpPr/>
          <p:nvPr/>
        </p:nvSpPr>
        <p:spPr>
          <a:xfrm>
            <a:off x="928467" y="2480604"/>
            <a:ext cx="1209821" cy="534573"/>
          </a:xfrm>
          <a:prstGeom prst="rightArrow">
            <a:avLst/>
          </a:prstGeom>
          <a:blipFill dpi="0" rotWithShape="1">
            <a:blip r:embed="rId6">
              <a:alphaModFix amt="96000"/>
            </a:blip>
            <a:srcRect/>
            <a:stretch>
              <a:fillRect/>
            </a:stretch>
          </a:blipFill>
          <a:ln>
            <a:solidFill>
              <a:schemeClr val="accent1">
                <a:lumMod val="5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IN"/>
          </a:p>
        </p:txBody>
      </p:sp>
      <p:sp>
        <p:nvSpPr>
          <p:cNvPr id="12" name="Right Arrow 11"/>
          <p:cNvSpPr/>
          <p:nvPr/>
        </p:nvSpPr>
        <p:spPr>
          <a:xfrm>
            <a:off x="935500" y="3282462"/>
            <a:ext cx="1209821" cy="534573"/>
          </a:xfrm>
          <a:prstGeom prst="rightArrow">
            <a:avLst/>
          </a:prstGeom>
          <a:blipFill dpi="0" rotWithShape="1">
            <a:blip r:embed="rId6">
              <a:alphaModFix amt="96000"/>
            </a:blip>
            <a:srcRect/>
            <a:stretch>
              <a:fillRect/>
            </a:stretch>
          </a:blipFill>
          <a:ln>
            <a:solidFill>
              <a:schemeClr val="accent1">
                <a:lumMod val="5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IN"/>
          </a:p>
        </p:txBody>
      </p:sp>
      <p:sp>
        <p:nvSpPr>
          <p:cNvPr id="13" name="Right Arrow 12"/>
          <p:cNvSpPr/>
          <p:nvPr/>
        </p:nvSpPr>
        <p:spPr>
          <a:xfrm>
            <a:off x="928467" y="3931921"/>
            <a:ext cx="1209821" cy="534573"/>
          </a:xfrm>
          <a:prstGeom prst="rightArrow">
            <a:avLst/>
          </a:prstGeom>
          <a:blipFill dpi="0" rotWithShape="1">
            <a:blip r:embed="rId6">
              <a:alphaModFix amt="96000"/>
            </a:blip>
            <a:srcRect/>
            <a:stretch>
              <a:fillRect/>
            </a:stretch>
          </a:blipFill>
          <a:ln>
            <a:solidFill>
              <a:schemeClr val="accent1">
                <a:lumMod val="5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IN"/>
          </a:p>
        </p:txBody>
      </p:sp>
      <p:sp>
        <p:nvSpPr>
          <p:cNvPr id="14" name="Right Arrow 13"/>
          <p:cNvSpPr/>
          <p:nvPr/>
        </p:nvSpPr>
        <p:spPr>
          <a:xfrm>
            <a:off x="935500" y="4696266"/>
            <a:ext cx="1209821" cy="534573"/>
          </a:xfrm>
          <a:prstGeom prst="rightArrow">
            <a:avLst/>
          </a:prstGeom>
          <a:blipFill dpi="0" rotWithShape="1">
            <a:blip r:embed="rId6">
              <a:alphaModFix amt="96000"/>
            </a:blip>
            <a:srcRect/>
            <a:stretch>
              <a:fillRect/>
            </a:stretch>
          </a:blipFill>
          <a:ln>
            <a:solidFill>
              <a:schemeClr val="accent1">
                <a:lumMod val="5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IN"/>
          </a:p>
        </p:txBody>
      </p:sp>
      <p:sp>
        <p:nvSpPr>
          <p:cNvPr id="15" name="Right Arrow 14"/>
          <p:cNvSpPr/>
          <p:nvPr/>
        </p:nvSpPr>
        <p:spPr>
          <a:xfrm>
            <a:off x="935500" y="5383239"/>
            <a:ext cx="1209821" cy="534573"/>
          </a:xfrm>
          <a:prstGeom prst="rightArrow">
            <a:avLst/>
          </a:prstGeom>
          <a:blipFill dpi="0" rotWithShape="1">
            <a:blip r:embed="rId6">
              <a:alphaModFix amt="96000"/>
            </a:blip>
            <a:srcRect/>
            <a:stretch>
              <a:fillRect/>
            </a:stretch>
          </a:blipFill>
          <a:ln>
            <a:solidFill>
              <a:schemeClr val="accent1">
                <a:lumMod val="5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xmlns="" val="12061718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7830" y="378824"/>
            <a:ext cx="6754103" cy="731520"/>
          </a:xfrm>
        </p:spPr>
        <p:txBody>
          <a:bodyPr>
            <a:normAutofit/>
          </a:bodyPr>
          <a:lstStyle/>
          <a:p>
            <a:r>
              <a:rPr lang="en-US" sz="4000" b="1" u="sng" dirty="0" smtClean="0">
                <a:ln w="6600">
                  <a:solidFill>
                    <a:schemeClr val="accent2"/>
                  </a:solidFill>
                  <a:prstDash val="solid"/>
                </a:ln>
                <a:effectLst>
                  <a:outerShdw dist="38100" dir="2700000" algn="tl" rotWithShape="0">
                    <a:schemeClr val="accent2"/>
                  </a:outerShdw>
                  <a:reflection blurRad="6350" stA="55000" endA="300" endPos="45500" dir="5400000" sy="-100000" algn="bl" rotWithShape="0"/>
                </a:effectLst>
              </a:rPr>
              <a:t>SUIT FOR RESCISSION</a:t>
            </a:r>
            <a:endParaRPr lang="en-IN" sz="4000" b="1" u="sng" dirty="0"/>
          </a:p>
        </p:txBody>
      </p:sp>
      <p:sp>
        <p:nvSpPr>
          <p:cNvPr id="3" name="Content Placeholder 2"/>
          <p:cNvSpPr>
            <a:spLocks noGrp="1"/>
          </p:cNvSpPr>
          <p:nvPr>
            <p:ph idx="1"/>
          </p:nvPr>
        </p:nvSpPr>
        <p:spPr>
          <a:xfrm>
            <a:off x="609600" y="1600205"/>
            <a:ext cx="10972800" cy="5257797"/>
          </a:xfrm>
        </p:spPr>
        <p:txBody>
          <a:bodyPr>
            <a:normAutofit/>
          </a:bodyPr>
          <a:lstStyle/>
          <a:p>
            <a:endParaRPr lang="en-IN" sz="2400" dirty="0" smtClean="0">
              <a:solidFill>
                <a:schemeClr val="tx1"/>
              </a:solidFill>
            </a:endParaRPr>
          </a:p>
          <a:p>
            <a:r>
              <a:rPr lang="en-IN" sz="2400" dirty="0" smtClean="0">
                <a:solidFill>
                  <a:schemeClr val="tx1"/>
                </a:solidFill>
              </a:rPr>
              <a:t>Rescission-cancellation </a:t>
            </a:r>
            <a:r>
              <a:rPr lang="en-IN" sz="2400" dirty="0">
                <a:solidFill>
                  <a:schemeClr val="tx1"/>
                </a:solidFill>
              </a:rPr>
              <a:t>of contract. </a:t>
            </a:r>
            <a:endParaRPr lang="en-IN" sz="2400" dirty="0" smtClean="0">
              <a:solidFill>
                <a:schemeClr val="tx1"/>
              </a:solidFill>
            </a:endParaRPr>
          </a:p>
          <a:p>
            <a:r>
              <a:rPr lang="en-IN" sz="2400" dirty="0" smtClean="0">
                <a:solidFill>
                  <a:schemeClr val="tx1"/>
                </a:solidFill>
              </a:rPr>
              <a:t>In </a:t>
            </a:r>
            <a:r>
              <a:rPr lang="en-IN" sz="2400" dirty="0">
                <a:solidFill>
                  <a:schemeClr val="tx1"/>
                </a:solidFill>
              </a:rPr>
              <a:t>such cases, if one party has broken his contractual relations, the other party may treat the breach as discharge and refuse to perform his part of performance. </a:t>
            </a:r>
            <a:endParaRPr lang="en-IN" sz="2400" dirty="0" smtClean="0">
              <a:solidFill>
                <a:schemeClr val="tx1"/>
              </a:solidFill>
            </a:endParaRPr>
          </a:p>
          <a:p>
            <a:r>
              <a:rPr lang="en-IN" sz="2400" dirty="0" smtClean="0">
                <a:solidFill>
                  <a:schemeClr val="tx1"/>
                </a:solidFill>
              </a:rPr>
              <a:t>Thus </a:t>
            </a:r>
            <a:r>
              <a:rPr lang="en-IN" sz="2400" dirty="0">
                <a:solidFill>
                  <a:schemeClr val="tx1"/>
                </a:solidFill>
              </a:rPr>
              <a:t>in case of rescission of contract, the aggrieved or injured party is discharged from all his obligations of the contract</a:t>
            </a:r>
            <a:r>
              <a:rPr lang="en-IN" sz="2400" dirty="0" smtClean="0">
                <a:solidFill>
                  <a:schemeClr val="tx1"/>
                </a:solidFill>
              </a:rPr>
              <a:t>.</a:t>
            </a:r>
          </a:p>
          <a:p>
            <a:r>
              <a:rPr lang="en-IN" sz="2400" dirty="0" smtClean="0">
                <a:solidFill>
                  <a:schemeClr val="tx1"/>
                </a:solidFill>
              </a:rPr>
              <a:t>The parties cannot be restored to their original positions due to changed circumstances.</a:t>
            </a:r>
          </a:p>
          <a:p>
            <a:r>
              <a:rPr lang="en-IN" sz="2400" dirty="0" smtClean="0">
                <a:solidFill>
                  <a:schemeClr val="tx1"/>
                </a:solidFill>
              </a:rPr>
              <a:t>The party(s) has acquired rights in good faith and value during subsistence of contract.</a:t>
            </a:r>
          </a:p>
          <a:p>
            <a:pPr algn="just"/>
            <a:r>
              <a:rPr lang="en-IN" sz="2400" dirty="0" smtClean="0">
                <a:solidFill>
                  <a:schemeClr val="tx1"/>
                </a:solidFill>
              </a:rPr>
              <a:t>But </a:t>
            </a:r>
            <a:r>
              <a:rPr lang="en-IN" sz="2400" dirty="0" smtClean="0">
                <a:solidFill>
                  <a:schemeClr val="tx1"/>
                </a:solidFill>
              </a:rPr>
              <a:t>if a person rightfully rescinded, he is entitled to compensation for any damage which he has sustained through non fulfilment of the contract by the other party.</a:t>
            </a:r>
          </a:p>
          <a:p>
            <a:endParaRPr lang="en-IN" sz="2400" dirty="0">
              <a:solidFill>
                <a:schemeClr val="tx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9809427" y="356671"/>
            <a:ext cx="1633637" cy="1633637"/>
          </a:xfrm>
          <a:prstGeom prst="rect">
            <a:avLst/>
          </a:prstGeom>
          <a:solidFill>
            <a:srgbClr val="FFFF00"/>
          </a:solidFill>
        </p:spPr>
      </p:pic>
    </p:spTree>
    <p:extLst>
      <p:ext uri="{BB962C8B-B14F-4D97-AF65-F5344CB8AC3E}">
        <p14:creationId xmlns:p14="http://schemas.microsoft.com/office/powerpoint/2010/main" xmlns="" val="1562325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bg1"/>
                </a:solidFill>
              </a:rPr>
              <a:t>EXAMPLES</a:t>
            </a:r>
            <a:endParaRPr lang="en-IN" b="1" u="sng" dirty="0">
              <a:solidFill>
                <a:schemeClr val="bg1"/>
              </a:solidFill>
            </a:endParaRPr>
          </a:p>
        </p:txBody>
      </p:sp>
      <p:sp>
        <p:nvSpPr>
          <p:cNvPr id="3" name="Content Placeholder 2"/>
          <p:cNvSpPr>
            <a:spLocks noGrp="1"/>
          </p:cNvSpPr>
          <p:nvPr>
            <p:ph idx="1"/>
          </p:nvPr>
        </p:nvSpPr>
        <p:spPr>
          <a:xfrm>
            <a:off x="857639" y="627020"/>
            <a:ext cx="10637676" cy="5760719"/>
          </a:xfrm>
        </p:spPr>
        <p:txBody>
          <a:bodyPr>
            <a:normAutofit/>
          </a:bodyPr>
          <a:lstStyle/>
          <a:p>
            <a:r>
              <a:rPr lang="en-US" sz="2800" dirty="0" err="1" smtClean="0"/>
              <a:t>Eg</a:t>
            </a:r>
            <a:r>
              <a:rPr lang="en-US" sz="2800" dirty="0" smtClean="0"/>
              <a:t>. </a:t>
            </a:r>
          </a:p>
          <a:p>
            <a:r>
              <a:rPr lang="en-US" sz="2800" dirty="0" smtClean="0"/>
              <a:t> 'A</a:t>
            </a:r>
            <a:r>
              <a:rPr lang="en-US" sz="2800" dirty="0"/>
              <a:t>' </a:t>
            </a:r>
            <a:r>
              <a:rPr lang="en-US" sz="2800" dirty="0" smtClean="0"/>
              <a:t>contracts </a:t>
            </a:r>
            <a:r>
              <a:rPr lang="en-US" sz="2800" dirty="0"/>
              <a:t>to supply </a:t>
            </a:r>
            <a:r>
              <a:rPr lang="en-US" sz="2800" dirty="0" smtClean="0"/>
              <a:t>10kg </a:t>
            </a:r>
            <a:r>
              <a:rPr lang="en-US" sz="2800" dirty="0"/>
              <a:t>of tea leaves for </a:t>
            </a:r>
            <a:r>
              <a:rPr lang="en-US" sz="2800" dirty="0" smtClean="0"/>
              <a:t>Rs. </a:t>
            </a:r>
            <a:r>
              <a:rPr lang="en-US" sz="2800" dirty="0"/>
              <a:t>8,000 to 'B' on 15 June. If 'A' does not supply the tea leaves on the appointed day, 'B' need not pay the price. 'B' may treat the contract as rescinded and may sit quietly at home. 'B' may also file a ‘suit for rescission’ and claim </a:t>
            </a:r>
            <a:r>
              <a:rPr lang="en-US" sz="2800" dirty="0" smtClean="0"/>
              <a:t>damages.</a:t>
            </a:r>
          </a:p>
          <a:p>
            <a:endParaRPr lang="en-US" sz="2800" dirty="0" smtClean="0"/>
          </a:p>
          <a:p>
            <a:r>
              <a:rPr lang="en-US" sz="2800" dirty="0" smtClean="0"/>
              <a:t>A </a:t>
            </a:r>
            <a:r>
              <a:rPr lang="en-US" sz="2800" dirty="0"/>
              <a:t>promises B to supply 10 Bags of cement on a certain day. B agrees to pay the price after the receipt of the goods. A does not supply the goods. B is discharged from liability to pay the price</a:t>
            </a:r>
            <a:endParaRPr lang="en-IN" sz="2800" dirty="0"/>
          </a:p>
        </p:txBody>
      </p:sp>
      <p:pic>
        <p:nvPicPr>
          <p:cNvPr id="4" name="Picture 3"/>
          <p:cNvPicPr>
            <a:picLocks noChangeAspect="1"/>
          </p:cNvPicPr>
          <p:nvPr/>
        </p:nvPicPr>
        <p:blipFill>
          <a:blip r:embed="rId2">
            <a:duotone>
              <a:schemeClr val="accent5">
                <a:shade val="45000"/>
                <a:satMod val="135000"/>
              </a:schemeClr>
              <a:prstClr val="white"/>
            </a:duotone>
            <a:extLst>
              <a:ext uri="{BEBA8EAE-BF5A-486C-A8C5-ECC9F3942E4B}">
                <a14:imgProps xmlns:a14="http://schemas.microsoft.com/office/drawing/2010/main" xmlns="">
                  <a14:imgLayer r:embed="rId3">
                    <a14:imgEffect>
                      <a14:artisticCrisscrossEtching/>
                    </a14:imgEffect>
                    <a14:imgEffect>
                      <a14:brightnessContrast bright="40000" contrast="-40000"/>
                    </a14:imgEffect>
                  </a14:imgLayer>
                </a14:imgProps>
              </a:ext>
              <a:ext uri="{28A0092B-C50C-407E-A947-70E740481C1C}">
                <a14:useLocalDpi xmlns:a14="http://schemas.microsoft.com/office/drawing/2010/main" xmlns="" val="0"/>
              </a:ext>
            </a:extLst>
          </a:blip>
          <a:stretch>
            <a:fillRect/>
          </a:stretch>
        </p:blipFill>
        <p:spPr>
          <a:xfrm>
            <a:off x="9084516" y="5324236"/>
            <a:ext cx="2789805" cy="112920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xmlns="" val="763649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withEffect">
                                  <p:stCondLst>
                                    <p:cond delay="0"/>
                                  </p:stCondLst>
                                  <p:iterate type="lt">
                                    <p:tmPct val="13000"/>
                                  </p:iterate>
                                  <p:childTnLst>
                                    <p:set>
                                      <p:cBhvr override="childStyle">
                                        <p:cTn id="6" dur="500" fill="hold"/>
                                        <p:tgtEl>
                                          <p:spTgt spid="3">
                                            <p:txEl>
                                              <p:pRg st="0" end="0"/>
                                            </p:txEl>
                                          </p:spTgt>
                                        </p:tgtEl>
                                        <p:attrNameLst>
                                          <p:attrName>style.color</p:attrName>
                                        </p:attrNameLst>
                                      </p:cBhvr>
                                      <p:to>
                                        <p:clrVal>
                                          <a:schemeClr val="tx1"/>
                                        </p:clrVal>
                                      </p:to>
                                    </p:set>
                                    <p:set>
                                      <p:cBhvr>
                                        <p:cTn id="7" dur="500" fill="hold"/>
                                        <p:tgtEl>
                                          <p:spTgt spid="3">
                                            <p:txEl>
                                              <p:pRg st="0" end="0"/>
                                            </p:txEl>
                                          </p:spTgt>
                                        </p:tgtEl>
                                        <p:attrNameLst>
                                          <p:attrName>fillcolor</p:attrName>
                                        </p:attrNameLst>
                                      </p:cBhvr>
                                      <p:to>
                                        <p:clrVal>
                                          <a:schemeClr val="tx1"/>
                                        </p:clrVal>
                                      </p:to>
                                    </p:set>
                                    <p:set>
                                      <p:cBhvr>
                                        <p:cTn id="8" dur="500" fill="hold"/>
                                        <p:tgtEl>
                                          <p:spTgt spid="3">
                                            <p:txEl>
                                              <p:pRg st="0" end="0"/>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6" presetClass="emph" presetSubtype="0" fill="hold" grpId="0" nodeType="clickEffect">
                                  <p:stCondLst>
                                    <p:cond delay="0"/>
                                  </p:stCondLst>
                                  <p:iterate type="lt">
                                    <p:tmPct val="13000"/>
                                  </p:iterate>
                                  <p:childTnLst>
                                    <p:set>
                                      <p:cBhvr override="childStyle">
                                        <p:cTn id="12" dur="500" fill="hold"/>
                                        <p:tgtEl>
                                          <p:spTgt spid="3">
                                            <p:txEl>
                                              <p:pRg st="1" end="1"/>
                                            </p:txEl>
                                          </p:spTgt>
                                        </p:tgtEl>
                                        <p:attrNameLst>
                                          <p:attrName>style.color</p:attrName>
                                        </p:attrNameLst>
                                      </p:cBhvr>
                                      <p:to>
                                        <p:clrVal>
                                          <a:schemeClr val="tx1"/>
                                        </p:clrVal>
                                      </p:to>
                                    </p:set>
                                    <p:set>
                                      <p:cBhvr>
                                        <p:cTn id="13" dur="500" fill="hold"/>
                                        <p:tgtEl>
                                          <p:spTgt spid="3">
                                            <p:txEl>
                                              <p:pRg st="1" end="1"/>
                                            </p:txEl>
                                          </p:spTgt>
                                        </p:tgtEl>
                                        <p:attrNameLst>
                                          <p:attrName>fillcolor</p:attrName>
                                        </p:attrNameLst>
                                      </p:cBhvr>
                                      <p:to>
                                        <p:clrVal>
                                          <a:schemeClr val="tx1"/>
                                        </p:clrVal>
                                      </p:to>
                                    </p:set>
                                    <p:set>
                                      <p:cBhvr>
                                        <p:cTn id="14" dur="500" fill="hold"/>
                                        <p:tgtEl>
                                          <p:spTgt spid="3">
                                            <p:txEl>
                                              <p:pRg st="1" end="1"/>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iterate type="lt">
                                    <p:tmPct val="0"/>
                                  </p:iterate>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16" presetClass="emph" presetSubtype="0" fill="hold" nodeType="withEffect">
                                  <p:stCondLst>
                                    <p:cond delay="0"/>
                                  </p:stCondLst>
                                  <p:iterate type="lt">
                                    <p:tmPct val="4000"/>
                                  </p:iterate>
                                  <p:childTnLst>
                                    <p:set>
                                      <p:cBhvr override="childStyle">
                                        <p:cTn id="22" dur="500" fill="hold"/>
                                        <p:tgtEl>
                                          <p:spTgt spid="3">
                                            <p:txEl>
                                              <p:pRg st="3" end="3"/>
                                            </p:txEl>
                                          </p:spTgt>
                                        </p:tgtEl>
                                        <p:attrNameLst>
                                          <p:attrName>style.color</p:attrName>
                                        </p:attrNameLst>
                                      </p:cBhvr>
                                      <p:to>
                                        <p:clrVal>
                                          <a:srgbClr val="000000"/>
                                        </p:clrVal>
                                      </p:to>
                                    </p:set>
                                    <p:set>
                                      <p:cBhvr>
                                        <p:cTn id="23" dur="500" fill="hold"/>
                                        <p:tgtEl>
                                          <p:spTgt spid="3">
                                            <p:txEl>
                                              <p:pRg st="3" end="3"/>
                                            </p:txEl>
                                          </p:spTgt>
                                        </p:tgtEl>
                                        <p:attrNameLst>
                                          <p:attrName>fillcolor</p:attrName>
                                        </p:attrNameLst>
                                      </p:cBhvr>
                                      <p:to>
                                        <p:clrVal>
                                          <a:srgbClr val="000000"/>
                                        </p:clrVal>
                                      </p:to>
                                    </p:set>
                                    <p:set>
                                      <p:cBhvr>
                                        <p:cTn id="24" dur="500" fill="hold"/>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786</TotalTime>
  <Words>1442</Words>
  <Application>Microsoft Office PowerPoint</Application>
  <PresentationFormat>Custom</PresentationFormat>
  <Paragraphs>121</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Breach and Remedies for Breach of Contract Section 73-75</vt:lpstr>
      <vt:lpstr>Breach of Contract</vt:lpstr>
      <vt:lpstr>“1. Anticipatory Breach”</vt:lpstr>
      <vt:lpstr>“2. Actual Breach”</vt:lpstr>
      <vt:lpstr>“Remedies for BoC”</vt:lpstr>
      <vt:lpstr>CONTENTS</vt:lpstr>
      <vt:lpstr>In case of breach of contract, the aggrieved or injured part has one of the following remedies</vt:lpstr>
      <vt:lpstr>SUIT FOR RESCISSION</vt:lpstr>
      <vt:lpstr>EXAMPLES</vt:lpstr>
      <vt:lpstr>2. SUIT FOR DAMAGES</vt:lpstr>
      <vt:lpstr>TYPES OF DAMAGES</vt:lpstr>
      <vt:lpstr>RULES REGARDING DAMAGES</vt:lpstr>
      <vt:lpstr>Slide 13</vt:lpstr>
      <vt:lpstr>EXAMPLES</vt:lpstr>
      <vt:lpstr>Rules regarding damages</vt:lpstr>
      <vt:lpstr>3. SUIT FOR QUANTUM MERUIT</vt:lpstr>
      <vt:lpstr>EXAMPLES</vt:lpstr>
      <vt:lpstr>4. SUIT FOR SPECIFIC PERFORMANCE</vt:lpstr>
      <vt:lpstr>Specific Performance Will Not Be Granted Where:</vt:lpstr>
      <vt:lpstr>EXAMPLES</vt:lpstr>
      <vt:lpstr>5. SUIT FOR AN INJUNCTION</vt:lpstr>
      <vt:lpstr>EXAMPLES</vt:lpstr>
      <vt:lpst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REMEDIES FOR BREACH OF CONTRACT</dc:title>
  <dc:creator>Bryant</dc:creator>
  <cp:lastModifiedBy>Manish</cp:lastModifiedBy>
  <cp:revision>69</cp:revision>
  <dcterms:created xsi:type="dcterms:W3CDTF">2013-09-18T18:11:16Z</dcterms:created>
  <dcterms:modified xsi:type="dcterms:W3CDTF">2019-08-13T04:52:15Z</dcterms:modified>
</cp:coreProperties>
</file>