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6" d="100"/>
          <a:sy n="36" d="100"/>
        </p:scale>
        <p:origin x="-189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file:///F:\Business%20Quiz\Insurance%20and%20the%20financial%20services%20industry.mp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file:///F:\Business%20Quiz\How%20does%20a%20Mutual%20Fund%20work.mp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WEALTH MANAGEMENT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lgn="just">
              <a:buNone/>
            </a:pPr>
            <a:r>
              <a:rPr lang="en-US" dirty="0" smtClean="0"/>
              <a:t>Life Insurance </a:t>
            </a:r>
            <a:r>
              <a:rPr lang="en-US" dirty="0" smtClean="0">
                <a:hlinkClick r:id="rId2" action="ppaction://hlinkfile"/>
              </a:rPr>
              <a:t>2</a:t>
            </a:r>
            <a:r>
              <a:rPr lang="en-US" dirty="0" smtClean="0"/>
              <a:t> </a:t>
            </a:r>
          </a:p>
          <a:p>
            <a:pPr algn="just"/>
            <a:r>
              <a:rPr lang="en-US" dirty="0" smtClean="0"/>
              <a:t>Life insurance is a protection against the loss of income that would result if the insured passed away. The named beneficiary receives the proceeds and is thereby safeguarded from the financial impact of the death of the insured. </a:t>
            </a:r>
          </a:p>
          <a:p>
            <a:pPr algn="just"/>
            <a:r>
              <a:rPr lang="en-US" dirty="0" smtClean="0"/>
              <a:t>The goal of life insurance is to provide a measure of financial security for your family after you die. So, before purchasing a life insurance policy, you should consider your financial situation and the standard of living you want to maintain for your dependents or survivors.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Debentures &amp; Bonds </a:t>
            </a:r>
          </a:p>
          <a:p>
            <a:pPr algn="just"/>
            <a:r>
              <a:rPr lang="en-US" dirty="0" smtClean="0"/>
              <a:t>A debenture is a type of debt instrument that is not secured by physical assets or collateral. Debentures are backed only by the general creditworthiness and reputation of the issuer. Both corporations and governments frequently issue this type of bond to secure capital. Like other types of bonds, debentures are documented in an indenture. There are 2 types of debentures: Convertible and nonconvertible.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endParaRPr lang="en-US" dirty="0" smtClean="0"/>
          </a:p>
          <a:p>
            <a:pPr>
              <a:buNone/>
            </a:pPr>
            <a:r>
              <a:rPr lang="en-US" dirty="0" smtClean="0"/>
              <a:t>Commodity Market </a:t>
            </a:r>
          </a:p>
          <a:p>
            <a:r>
              <a:rPr lang="en-US" dirty="0" smtClean="0"/>
              <a:t>A physical or virtual marketplace for buying, selling and trading raw or primary products. For investors' purposes there are currently about 50 major commodity markets worldwide that facilitate investment trade in nearly 100 primary commodities.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endParaRPr lang="en-US" dirty="0" smtClean="0"/>
          </a:p>
          <a:p>
            <a:pPr>
              <a:buNone/>
            </a:pPr>
            <a:r>
              <a:rPr lang="en-US" dirty="0" smtClean="0"/>
              <a:t>FOREX Market </a:t>
            </a:r>
          </a:p>
          <a:p>
            <a:r>
              <a:rPr lang="en-US" dirty="0" smtClean="0"/>
              <a:t>FOREX is the market in which currencies are traded. The FOREX market is the largest, most liquid market in the world, with average traded values that can be trillions of dollars per day.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Autofit/>
          </a:bodyPr>
          <a:lstStyle/>
          <a:p>
            <a:r>
              <a:rPr lang="en-US" sz="2400" dirty="0" smtClean="0"/>
              <a:t>On June 28, 2013 RBI releases Draft Guidelines on Wealth Management/ Marketing/Distribution Services offered by Banks. </a:t>
            </a:r>
            <a:endParaRPr lang="en-US" sz="2400" dirty="0"/>
          </a:p>
        </p:txBody>
      </p:sp>
      <p:sp>
        <p:nvSpPr>
          <p:cNvPr id="3" name="Content Placeholder 2"/>
          <p:cNvSpPr>
            <a:spLocks noGrp="1"/>
          </p:cNvSpPr>
          <p:nvPr>
            <p:ph idx="1"/>
          </p:nvPr>
        </p:nvSpPr>
        <p:spPr>
          <a:xfrm>
            <a:off x="228600" y="1828800"/>
            <a:ext cx="8686800" cy="4800600"/>
          </a:xfrm>
        </p:spPr>
        <p:txBody>
          <a:bodyPr>
            <a:noAutofit/>
          </a:bodyPr>
          <a:lstStyle/>
          <a:p>
            <a:pPr algn="just">
              <a:buNone/>
            </a:pPr>
            <a:r>
              <a:rPr lang="en-US" sz="2800" b="1" dirty="0" smtClean="0"/>
              <a:t>Background </a:t>
            </a:r>
          </a:p>
          <a:p>
            <a:pPr algn="just">
              <a:buNone/>
            </a:pPr>
            <a:r>
              <a:rPr lang="en-US" sz="2800" dirty="0" smtClean="0"/>
              <a:t>The Monetary Policy Statement for 2013-14 had indicated that banks offering Wealth Management Services (WMS) which include referral services, Investment Advisory Services (IAS) and Portfolio Management Services (PMS) are exposed to reputational risks on account of </a:t>
            </a:r>
            <a:r>
              <a:rPr lang="en-US" sz="2800" dirty="0" err="1" smtClean="0"/>
              <a:t>mis</a:t>
            </a:r>
            <a:r>
              <a:rPr lang="en-US" sz="2800" dirty="0" smtClean="0"/>
              <a:t>-selling of products, conflicts of interest, lack of knowledge and clarity about products and frauds.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RBI Circular</a:t>
            </a:r>
            <a:endParaRPr lang="en-US" sz="3200" dirty="0"/>
          </a:p>
        </p:txBody>
      </p:sp>
      <p:sp>
        <p:nvSpPr>
          <p:cNvPr id="3" name="Content Placeholder 2"/>
          <p:cNvSpPr>
            <a:spLocks noGrp="1"/>
          </p:cNvSpPr>
          <p:nvPr>
            <p:ph idx="1"/>
          </p:nvPr>
        </p:nvSpPr>
        <p:spPr/>
        <p:txBody>
          <a:bodyPr>
            <a:normAutofit fontScale="92500"/>
          </a:bodyPr>
          <a:lstStyle/>
          <a:p>
            <a:pPr algn="just">
              <a:buNone/>
            </a:pPr>
            <a:r>
              <a:rPr lang="en-US" dirty="0" smtClean="0"/>
              <a:t>The Monetary Policy Statement had also indicated that detailed guidelines on marketing and distribution of third-party financial products would be issued in the wake of the irregularities observed in banks offering such services.</a:t>
            </a:r>
          </a:p>
          <a:p>
            <a:pPr algn="just">
              <a:buNone/>
            </a:pPr>
            <a:r>
              <a:rPr lang="en-US" dirty="0" smtClean="0"/>
              <a:t> It was, therefore, proposed to issue comprehensive guidelines on wealth management and marketing/distribution services offered by banks.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Introduction to Indian Bank Wealth Management Services</a:t>
            </a:r>
            <a:br>
              <a:rPr lang="en-US" sz="2800" b="1" dirty="0" smtClean="0"/>
            </a:br>
            <a:endParaRPr lang="en-US" sz="2800" dirty="0"/>
          </a:p>
        </p:txBody>
      </p:sp>
      <p:sp>
        <p:nvSpPr>
          <p:cNvPr id="3" name="Content Placeholder 2"/>
          <p:cNvSpPr>
            <a:spLocks noGrp="1"/>
          </p:cNvSpPr>
          <p:nvPr>
            <p:ph idx="1"/>
          </p:nvPr>
        </p:nvSpPr>
        <p:spPr/>
        <p:txBody>
          <a:bodyPr>
            <a:normAutofit/>
          </a:bodyPr>
          <a:lstStyle/>
          <a:p>
            <a:r>
              <a:rPr lang="en-US" dirty="0" smtClean="0"/>
              <a:t>Wealth management services form part of Treasury operations and personnel involved have expertise in investments, benefitting from the experience and expertise of Bank’s integrated Treasury operations.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r>
              <a:rPr lang="en-US" b="1" dirty="0" smtClean="0"/>
              <a:t>KEY FEATURES OF WEALTH MANAGEMENT-</a:t>
            </a:r>
            <a:br>
              <a:rPr lang="en-US" b="1" dirty="0" smtClean="0"/>
            </a:br>
            <a:r>
              <a:rPr lang="en-US" dirty="0" smtClean="0"/>
              <a:t>·  Offers independent, unbiased investment advisory service. </a:t>
            </a:r>
            <a:br>
              <a:rPr lang="en-US" dirty="0" smtClean="0"/>
            </a:br>
            <a:r>
              <a:rPr lang="en-US" dirty="0" smtClean="0"/>
              <a:t>· Qualified and experienced Advisory desk to recommend the products that are best suited for you. </a:t>
            </a:r>
            <a:br>
              <a:rPr lang="en-US" dirty="0" smtClean="0"/>
            </a:br>
            <a:r>
              <a:rPr lang="en-US" dirty="0" smtClean="0"/>
              <a:t>· Product performance based and not commission driven recommendations. </a:t>
            </a:r>
            <a:br>
              <a:rPr lang="en-US" dirty="0" smtClean="0"/>
            </a:br>
            <a:r>
              <a:rPr lang="en-US" dirty="0" smtClean="0"/>
              <a:t>· Investor counseling where not to invest your hard earned money. </a:t>
            </a:r>
            <a:br>
              <a:rPr lang="en-US" dirty="0" smtClean="0"/>
            </a:br>
            <a:r>
              <a:rPr lang="en-US" dirty="0" smtClean="0"/>
              <a:t>· Customer oriented approach. Both holistic financial planning and Goal based financial planning undertaken.. </a:t>
            </a:r>
            <a:br>
              <a:rPr lang="en-US" dirty="0" smtClean="0"/>
            </a:br>
            <a:r>
              <a:rPr lang="en-US" dirty="0" smtClean="0"/>
              <a:t>· Dedicated Wealth Manager to cater to your needs. </a:t>
            </a:r>
            <a:br>
              <a:rPr lang="en-US" dirty="0" smtClean="0"/>
            </a:br>
            <a:r>
              <a:rPr lang="en-US" dirty="0" smtClean="0"/>
              <a:t>· Market information bulletins in the form of Daily News letters and SMS alerts..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r>
              <a:rPr lang="en-US" b="1" dirty="0" smtClean="0"/>
              <a:t>Advantages of WM</a:t>
            </a:r>
            <a:br>
              <a:rPr lang="en-US" b="1" dirty="0" smtClean="0"/>
            </a:br>
            <a:r>
              <a:rPr lang="en-US" dirty="0" smtClean="0"/>
              <a:t>· Analyze and evaluate cash flows and financial status. </a:t>
            </a:r>
            <a:br>
              <a:rPr lang="en-US" dirty="0" smtClean="0"/>
            </a:br>
            <a:r>
              <a:rPr lang="en-US" dirty="0" smtClean="0"/>
              <a:t>· Define investors goals. </a:t>
            </a:r>
            <a:br>
              <a:rPr lang="en-US" dirty="0" smtClean="0"/>
            </a:br>
            <a:r>
              <a:rPr lang="en-US" dirty="0" smtClean="0"/>
              <a:t>· Determine risk tolerance level. </a:t>
            </a:r>
            <a:br>
              <a:rPr lang="en-US" dirty="0" smtClean="0"/>
            </a:br>
            <a:r>
              <a:rPr lang="en-US" dirty="0" smtClean="0"/>
              <a:t>· Ascertain  Tax situation. </a:t>
            </a:r>
            <a:br>
              <a:rPr lang="en-US" dirty="0" smtClean="0"/>
            </a:br>
            <a:r>
              <a:rPr lang="en-US" dirty="0" smtClean="0"/>
              <a:t>· Determine  Insurance needs.</a:t>
            </a:r>
            <a:br>
              <a:rPr lang="en-US" dirty="0" smtClean="0"/>
            </a:br>
            <a:r>
              <a:rPr lang="en-US" dirty="0" smtClean="0"/>
              <a:t>· Finalize appropriate asset allocation for investors</a:t>
            </a:r>
            <a:br>
              <a:rPr lang="en-US" dirty="0" smtClean="0"/>
            </a:br>
            <a:r>
              <a:rPr lang="en-US" dirty="0" smtClean="0"/>
              <a:t>· Prepare a financial plan best suited for your goals, Implement and review the same periodically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b="1" dirty="0" smtClean="0"/>
              <a:t>Private banking vs. wealth management</a:t>
            </a:r>
            <a:endParaRPr lang="en-US" sz="3200" b="1" dirty="0"/>
          </a:p>
        </p:txBody>
      </p:sp>
      <p:sp>
        <p:nvSpPr>
          <p:cNvPr id="3" name="Content Placeholder 2"/>
          <p:cNvSpPr>
            <a:spLocks noGrp="1"/>
          </p:cNvSpPr>
          <p:nvPr>
            <p:ph idx="1"/>
          </p:nvPr>
        </p:nvSpPr>
        <p:spPr>
          <a:xfrm>
            <a:off x="457200" y="1143000"/>
            <a:ext cx="8229600" cy="5181600"/>
          </a:xfrm>
        </p:spPr>
        <p:txBody>
          <a:bodyPr>
            <a:noAutofit/>
          </a:bodyPr>
          <a:lstStyle/>
          <a:p>
            <a:pPr algn="just"/>
            <a:r>
              <a:rPr lang="en-US" sz="2400" dirty="0" smtClean="0"/>
              <a:t>Private banking does not always deal with investing. </a:t>
            </a:r>
          </a:p>
          <a:p>
            <a:pPr algn="just"/>
            <a:r>
              <a:rPr lang="en-US" sz="2400" dirty="0" smtClean="0"/>
              <a:t>Private bank staff may offer clients guidance on certain investment options, but not all banks will be involved in the actual process of investing assets for their clients. </a:t>
            </a:r>
          </a:p>
          <a:p>
            <a:pPr algn="just"/>
            <a:r>
              <a:rPr lang="en-US" sz="2400" dirty="0" smtClean="0"/>
              <a:t>Most clients utilizing private banking services open deposit accounts of one kind or another.</a:t>
            </a:r>
          </a:p>
          <a:p>
            <a:pPr algn="just"/>
            <a:r>
              <a:rPr lang="en-US" sz="2400" dirty="0" smtClean="0"/>
              <a:t>Wealth management employees, including financial advisors, provide advice to clients to help them improve their financial standing and assist clients in investing assets with the goal of generating high returns. </a:t>
            </a:r>
          </a:p>
          <a:p>
            <a:pPr algn="just"/>
            <a:r>
              <a:rPr lang="en-US" sz="2400" dirty="0" smtClean="0"/>
              <a:t>In general, private banking can extend to encompass wealth management, but wealth management firms cannot provide clients with private banking facility services.</a:t>
            </a:r>
          </a:p>
          <a:p>
            <a:pPr algn="just"/>
            <a:r>
              <a:rPr lang="en-US" sz="2400" dirty="0" smtClean="0"/>
              <a:t/>
            </a:r>
            <a:br>
              <a:rPr lang="en-US" sz="2400" dirty="0" smtClean="0"/>
            </a:br>
            <a:r>
              <a:rPr lang="en-US" sz="2400" dirty="0" smtClean="0"/>
              <a:t/>
            </a:r>
            <a:br>
              <a:rPr lang="en-US" sz="2400" dirty="0" smtClean="0"/>
            </a:b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Wealth Management Means</a:t>
            </a:r>
            <a:endParaRPr lang="en-US" sz="3600" dirty="0"/>
          </a:p>
        </p:txBody>
      </p:sp>
      <p:sp>
        <p:nvSpPr>
          <p:cNvPr id="3" name="Content Placeholder 2"/>
          <p:cNvSpPr>
            <a:spLocks noGrp="1"/>
          </p:cNvSpPr>
          <p:nvPr>
            <p:ph idx="1"/>
          </p:nvPr>
        </p:nvSpPr>
        <p:spPr/>
        <p:txBody>
          <a:bodyPr>
            <a:normAutofit fontScale="85000" lnSpcReduction="10000"/>
          </a:bodyPr>
          <a:lstStyle/>
          <a:p>
            <a:pPr algn="just"/>
            <a:r>
              <a:rPr lang="en-US" dirty="0" smtClean="0"/>
              <a:t>Wealth Management as a concept originated in year 1990’s in the US. Essentially it is the investment advisory covering financial planning that provides individuals with private banking/ asset management/ taxation advisory &amp; portfolio management. </a:t>
            </a:r>
          </a:p>
          <a:p>
            <a:pPr algn="just"/>
            <a:r>
              <a:rPr lang="en-US" dirty="0" smtClean="0"/>
              <a:t>Wealth management combines both financial planning and specialized financial services, including personal retail banking services, estate planning, legal and tax advice, and investment management services. The goal of wealth management is to sustain and grow long-term wealth.</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Autofit/>
          </a:bodyPr>
          <a:lstStyle/>
          <a:p>
            <a:pPr algn="just"/>
            <a:r>
              <a:rPr lang="en-US" sz="2400" dirty="0" smtClean="0"/>
              <a:t>wealth management banks generally involves advice and execution of investments on behalf of affluent clients. </a:t>
            </a:r>
          </a:p>
          <a:p>
            <a:pPr algn="just"/>
            <a:r>
              <a:rPr lang="en-US" sz="2400" dirty="0" smtClean="0"/>
              <a:t>Firms that specialize in these practices are the primary sources for clients looking to invest in a variety of funds and stocks. </a:t>
            </a:r>
          </a:p>
          <a:p>
            <a:pPr algn="just"/>
            <a:r>
              <a:rPr lang="en-US" sz="2400" dirty="0" smtClean="0"/>
              <a:t>Wealth management advisors also help with financial planning, manage client portfolios and perform a variety of other financial services.</a:t>
            </a:r>
          </a:p>
          <a:p>
            <a:pPr algn="just"/>
            <a:r>
              <a:rPr lang="en-US" sz="2400" dirty="0" smtClean="0"/>
              <a:t>Private wealth management services are provided by larger financial institutions but they may also be provided by independent financial advisors or portfolio managers multi-licensed to offer multiple services and who focus on high-net-worth clients.</a:t>
            </a:r>
          </a:p>
          <a:p>
            <a:pPr algn="just"/>
            <a:r>
              <a:rPr lang="en-US" sz="2400" dirty="0" smtClean="0"/>
              <a:t/>
            </a:r>
            <a:br>
              <a:rPr lang="en-US" sz="2400" dirty="0" smtClean="0"/>
            </a:br>
            <a:r>
              <a:rPr lang="en-US" sz="2400" dirty="0" smtClean="0"/>
              <a:t/>
            </a:r>
            <a:br>
              <a:rPr lang="en-US" sz="2400" dirty="0" smtClean="0"/>
            </a:b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A wealth management advisor sits down one-on-one with each client and discusses goals, comfort levels with risk, and any other stipulations or restrictions the client may have in regard to the investment of his assets. </a:t>
            </a:r>
          </a:p>
          <a:p>
            <a:pPr algn="just"/>
            <a:r>
              <a:rPr lang="en-US" dirty="0" smtClean="0"/>
              <a:t>The wealth management advisor then composes an investment strategy that incorporates all information gained from the client to help the client achieve his goals. The advisor continues to manage the client’s money and utilizes investment products that coincide with the client's stipulations.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dirty="0" smtClean="0"/>
              <a:t>Wealth management is a high-level professional service that combines financial/investment advice, accounting/tax services, retirement planning and legal/estate planning for one fee. </a:t>
            </a:r>
          </a:p>
          <a:p>
            <a:pPr algn="just"/>
            <a:r>
              <a:rPr lang="en-US" dirty="0" smtClean="0"/>
              <a:t>Investors work with a single wealth manager who coordinates input from financial experts and can include coordinating advice from the investors own attorney, accountants and insurance agent. Some wealth managers also provide banking services or advice.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200" b="1" dirty="0" smtClean="0"/>
              <a:t>Role of  Wealth Manager </a:t>
            </a:r>
            <a:endParaRPr lang="en-US" sz="3200" b="1" dirty="0"/>
          </a:p>
        </p:txBody>
      </p:sp>
      <p:sp>
        <p:nvSpPr>
          <p:cNvPr id="3" name="Content Placeholder 2"/>
          <p:cNvSpPr>
            <a:spLocks noGrp="1"/>
          </p:cNvSpPr>
          <p:nvPr>
            <p:ph idx="1"/>
          </p:nvPr>
        </p:nvSpPr>
        <p:spPr>
          <a:xfrm>
            <a:off x="457200" y="990600"/>
            <a:ext cx="8229600" cy="5135563"/>
          </a:xfrm>
        </p:spPr>
        <p:txBody>
          <a:bodyPr>
            <a:normAutofit fontScale="77500" lnSpcReduction="20000"/>
          </a:bodyPr>
          <a:lstStyle/>
          <a:p>
            <a:endParaRPr lang="en-US" dirty="0" smtClean="0"/>
          </a:p>
          <a:p>
            <a:r>
              <a:rPr lang="en-US" dirty="0" smtClean="0"/>
              <a:t>Preparing a financial blue print for the investors future </a:t>
            </a:r>
          </a:p>
          <a:p>
            <a:r>
              <a:rPr lang="en-US" dirty="0" smtClean="0"/>
              <a:t>Advice on investment in share market </a:t>
            </a:r>
          </a:p>
          <a:p>
            <a:r>
              <a:rPr lang="en-US" dirty="0" smtClean="0"/>
              <a:t> Advice on investment in small savings schemes and other debt instruments </a:t>
            </a:r>
          </a:p>
          <a:p>
            <a:r>
              <a:rPr lang="en-US" dirty="0" smtClean="0"/>
              <a:t>Advice on investment in mutual funds and other investment products </a:t>
            </a:r>
          </a:p>
          <a:p>
            <a:r>
              <a:rPr lang="en-US" dirty="0" smtClean="0"/>
              <a:t> Suggesting a suitable asset allocation based on risk profile of the investors </a:t>
            </a:r>
          </a:p>
          <a:p>
            <a:r>
              <a:rPr lang="en-US" dirty="0" smtClean="0"/>
              <a:t>Management of loans and other liabilities </a:t>
            </a:r>
          </a:p>
          <a:p>
            <a:r>
              <a:rPr lang="en-US" dirty="0" smtClean="0"/>
              <a:t> Insurance planning and risk management </a:t>
            </a:r>
          </a:p>
          <a:p>
            <a:r>
              <a:rPr lang="en-US" dirty="0" smtClean="0"/>
              <a:t>Tax planning </a:t>
            </a:r>
          </a:p>
          <a:p>
            <a:r>
              <a:rPr lang="en-US" dirty="0" smtClean="0"/>
              <a:t>Planning for smooth inheritance of wealth to the next generation.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Wealth Management in India </a:t>
            </a:r>
            <a:endParaRPr lang="en-US" sz="3600" dirty="0"/>
          </a:p>
        </p:txBody>
      </p:sp>
      <p:sp>
        <p:nvSpPr>
          <p:cNvPr id="3" name="Content Placeholder 2"/>
          <p:cNvSpPr>
            <a:spLocks noGrp="1"/>
          </p:cNvSpPr>
          <p:nvPr>
            <p:ph idx="1"/>
          </p:nvPr>
        </p:nvSpPr>
        <p:spPr/>
        <p:txBody>
          <a:bodyPr>
            <a:normAutofit fontScale="92500"/>
          </a:bodyPr>
          <a:lstStyle/>
          <a:p>
            <a:pPr algn="just"/>
            <a:r>
              <a:rPr lang="en-US" dirty="0" smtClean="0"/>
              <a:t>India’s wealth management services sector is largely fragmented, which isn’t surprising given the industry is still in its early days. Hence, it is recommended that firms take a long-term view while evaluating potential return on investment. </a:t>
            </a:r>
          </a:p>
          <a:p>
            <a:pPr algn="just"/>
            <a:endParaRPr lang="en-US" dirty="0" smtClean="0"/>
          </a:p>
          <a:p>
            <a:pPr algn="just"/>
            <a:r>
              <a:rPr lang="en-US" dirty="0" smtClean="0"/>
              <a:t>Though wealth management is a new concept for India, some companies are started working in this direction. Here is list of some companies: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sz="3200" b="1" dirty="0" smtClean="0"/>
              <a:t>Wealth Management Companies in India </a:t>
            </a:r>
            <a:endParaRPr lang="en-US" sz="3200" b="1" dirty="0"/>
          </a:p>
        </p:txBody>
      </p:sp>
      <p:sp>
        <p:nvSpPr>
          <p:cNvPr id="3" name="Content Placeholder 2"/>
          <p:cNvSpPr>
            <a:spLocks noGrp="1"/>
          </p:cNvSpPr>
          <p:nvPr>
            <p:ph idx="1"/>
          </p:nvPr>
        </p:nvSpPr>
        <p:spPr>
          <a:xfrm>
            <a:off x="457200" y="914400"/>
            <a:ext cx="8229600" cy="5211763"/>
          </a:xfrm>
        </p:spPr>
        <p:txBody>
          <a:bodyPr>
            <a:noAutofit/>
          </a:bodyPr>
          <a:lstStyle/>
          <a:p>
            <a:r>
              <a:rPr lang="en-US" sz="2800" dirty="0" smtClean="0"/>
              <a:t>1. ICICI Asset Management Company </a:t>
            </a:r>
          </a:p>
          <a:p>
            <a:r>
              <a:rPr lang="en-US" sz="2800" dirty="0" smtClean="0"/>
              <a:t>2. HDFC Asset Management Company </a:t>
            </a:r>
          </a:p>
          <a:p>
            <a:r>
              <a:rPr lang="en-US" sz="2800" dirty="0" smtClean="0"/>
              <a:t>3. Reliance Asset Management Company </a:t>
            </a:r>
          </a:p>
          <a:p>
            <a:r>
              <a:rPr lang="en-US" sz="2800" dirty="0" smtClean="0"/>
              <a:t>4. UTI Asset Management Company </a:t>
            </a:r>
          </a:p>
          <a:p>
            <a:r>
              <a:rPr lang="en-US" sz="2800" dirty="0" smtClean="0"/>
              <a:t>5. Birla Sun Life Asset Management Company </a:t>
            </a:r>
          </a:p>
          <a:p>
            <a:r>
              <a:rPr lang="sv-SE" sz="2800" dirty="0" smtClean="0"/>
              <a:t>6. Kotak Mahindra Asset Management </a:t>
            </a:r>
          </a:p>
          <a:p>
            <a:r>
              <a:rPr lang="en-US" sz="2800" dirty="0" smtClean="0"/>
              <a:t>7. </a:t>
            </a:r>
            <a:r>
              <a:rPr lang="en-US" sz="2800" dirty="0" err="1" smtClean="0"/>
              <a:t>Religare</a:t>
            </a:r>
            <a:r>
              <a:rPr lang="en-US" sz="2800" dirty="0" smtClean="0"/>
              <a:t> Asset Management Company </a:t>
            </a:r>
          </a:p>
          <a:p>
            <a:r>
              <a:rPr lang="en-US" sz="2800" dirty="0" smtClean="0"/>
              <a:t>8. Tata Asset Management Company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Autofit/>
          </a:bodyPr>
          <a:lstStyle/>
          <a:p>
            <a:r>
              <a:rPr lang="en-US" sz="2400" dirty="0" smtClean="0"/>
              <a:t>9. Franklin Templeton </a:t>
            </a:r>
          </a:p>
          <a:p>
            <a:r>
              <a:rPr lang="fr-FR" sz="2400" dirty="0" smtClean="0"/>
              <a:t>10. L &amp; T Finance Limited </a:t>
            </a:r>
          </a:p>
          <a:p>
            <a:r>
              <a:rPr lang="en-US" sz="2400" dirty="0" smtClean="0"/>
              <a:t>11. BNP Paribas Asset Management Company Limited </a:t>
            </a:r>
          </a:p>
          <a:p>
            <a:r>
              <a:rPr lang="en-US" sz="2400" dirty="0" smtClean="0"/>
              <a:t>12. Morgan Stanley STBF </a:t>
            </a:r>
          </a:p>
          <a:p>
            <a:r>
              <a:rPr lang="en-US" sz="2400" dirty="0" smtClean="0"/>
              <a:t>13. </a:t>
            </a:r>
            <a:r>
              <a:rPr lang="en-US" sz="2400" dirty="0" err="1" smtClean="0"/>
              <a:t>Sundaram</a:t>
            </a:r>
            <a:r>
              <a:rPr lang="en-US" sz="2400" dirty="0" smtClean="0"/>
              <a:t> Asset Management Company </a:t>
            </a:r>
          </a:p>
          <a:p>
            <a:r>
              <a:rPr lang="en-US" sz="2400" dirty="0" smtClean="0"/>
              <a:t>14. Axis Asset Management Company </a:t>
            </a:r>
          </a:p>
          <a:p>
            <a:r>
              <a:rPr lang="en-US" sz="2400" dirty="0" smtClean="0"/>
              <a:t>15. Bajaj Holdings or Bajaj Capital </a:t>
            </a:r>
          </a:p>
          <a:p>
            <a:r>
              <a:rPr lang="en-US" sz="2400" dirty="0" smtClean="0"/>
              <a:t>16. </a:t>
            </a:r>
            <a:r>
              <a:rPr lang="en-US" sz="2400" dirty="0" err="1" smtClean="0"/>
              <a:t>Motilal</a:t>
            </a:r>
            <a:r>
              <a:rPr lang="en-US" sz="2400" dirty="0" smtClean="0"/>
              <a:t> </a:t>
            </a:r>
            <a:r>
              <a:rPr lang="en-US" sz="2400" dirty="0" err="1" smtClean="0"/>
              <a:t>Oswal</a:t>
            </a:r>
            <a:r>
              <a:rPr lang="en-US" sz="2400" dirty="0" smtClean="0"/>
              <a:t> Asset Management Company </a:t>
            </a:r>
          </a:p>
          <a:p>
            <a:r>
              <a:rPr lang="en-US" sz="2400" dirty="0" smtClean="0"/>
              <a:t>17. Edelweiss Asset Management Limited </a:t>
            </a:r>
          </a:p>
          <a:p>
            <a:r>
              <a:rPr lang="en-US" sz="2400" dirty="0" smtClean="0"/>
              <a:t>18. </a:t>
            </a:r>
            <a:r>
              <a:rPr lang="en-US" sz="2400" dirty="0" err="1" smtClean="0"/>
              <a:t>Muthoot</a:t>
            </a:r>
            <a:r>
              <a:rPr lang="en-US" sz="2400" dirty="0" smtClean="0"/>
              <a:t> Asset Management Company </a:t>
            </a:r>
          </a:p>
          <a:p>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sz="3600" b="1" dirty="0" smtClean="0"/>
              <a:t>Investment Avenues </a:t>
            </a:r>
          </a:p>
        </p:txBody>
      </p:sp>
      <p:sp>
        <p:nvSpPr>
          <p:cNvPr id="3" name="Content Placeholder 2"/>
          <p:cNvSpPr>
            <a:spLocks noGrp="1"/>
          </p:cNvSpPr>
          <p:nvPr>
            <p:ph idx="1"/>
          </p:nvPr>
        </p:nvSpPr>
        <p:spPr>
          <a:xfrm>
            <a:off x="457200" y="838200"/>
            <a:ext cx="8229600" cy="6019800"/>
          </a:xfrm>
        </p:spPr>
        <p:txBody>
          <a:bodyPr>
            <a:normAutofit fontScale="62500" lnSpcReduction="20000"/>
          </a:bodyPr>
          <a:lstStyle/>
          <a:p>
            <a:r>
              <a:rPr lang="en-US" dirty="0" smtClean="0"/>
              <a:t>Investment Avenues are different ways that you can invest your money. </a:t>
            </a:r>
          </a:p>
          <a:p>
            <a:r>
              <a:rPr lang="en-US" dirty="0" smtClean="0"/>
              <a:t>Following investment avenues that are considered in this report are as follows: </a:t>
            </a:r>
          </a:p>
          <a:p>
            <a:r>
              <a:rPr lang="en-US" dirty="0" smtClean="0"/>
              <a:t>1. Saving Account </a:t>
            </a:r>
          </a:p>
          <a:p>
            <a:r>
              <a:rPr lang="en-US" dirty="0" smtClean="0"/>
              <a:t>2. Bank Fixed Deposit </a:t>
            </a:r>
          </a:p>
          <a:p>
            <a:r>
              <a:rPr lang="en-US" dirty="0" smtClean="0"/>
              <a:t>3. Public Provident Fund </a:t>
            </a:r>
          </a:p>
          <a:p>
            <a:r>
              <a:rPr lang="en-US" dirty="0" smtClean="0"/>
              <a:t>4. National Saving Certificate </a:t>
            </a:r>
          </a:p>
          <a:p>
            <a:r>
              <a:rPr lang="en-US" dirty="0" smtClean="0"/>
              <a:t>5. Post Office Saving </a:t>
            </a:r>
          </a:p>
          <a:p>
            <a:r>
              <a:rPr lang="en-US" dirty="0" smtClean="0"/>
              <a:t>6. Government Securities </a:t>
            </a:r>
          </a:p>
          <a:p>
            <a:r>
              <a:rPr lang="en-US" dirty="0" smtClean="0"/>
              <a:t>7. Mutual Funds </a:t>
            </a:r>
          </a:p>
          <a:p>
            <a:r>
              <a:rPr lang="en-US" dirty="0" smtClean="0"/>
              <a:t>8. Life Insurance </a:t>
            </a:r>
          </a:p>
          <a:p>
            <a:r>
              <a:rPr lang="en-US" dirty="0" smtClean="0"/>
              <a:t>9. Debentures </a:t>
            </a:r>
          </a:p>
          <a:p>
            <a:r>
              <a:rPr lang="en-US" dirty="0" smtClean="0"/>
              <a:t>10. Bonds </a:t>
            </a:r>
          </a:p>
          <a:p>
            <a:r>
              <a:rPr lang="en-US" dirty="0" smtClean="0"/>
              <a:t>11. Equity Share Market </a:t>
            </a:r>
          </a:p>
          <a:p>
            <a:r>
              <a:rPr lang="en-US" dirty="0" smtClean="0"/>
              <a:t>12. Commodity Share Market </a:t>
            </a:r>
          </a:p>
          <a:p>
            <a:r>
              <a:rPr lang="en-US" dirty="0" smtClean="0"/>
              <a:t>13. FOREX Market </a:t>
            </a:r>
          </a:p>
          <a:p>
            <a:r>
              <a:rPr lang="en-US" dirty="0" smtClean="0"/>
              <a:t>14. Real Estate (Property) </a:t>
            </a:r>
          </a:p>
          <a:p>
            <a:r>
              <a:rPr lang="en-US" dirty="0" smtClean="0"/>
              <a:t>15. Gold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Some important Investments option offer by the wealth management companies </a:t>
            </a:r>
            <a:endParaRPr lang="en-US" sz="2800"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Mutual Funds </a:t>
            </a:r>
            <a:r>
              <a:rPr lang="en-US" dirty="0" smtClean="0">
                <a:hlinkClick r:id="rId2" action="ppaction://hlinkfile"/>
              </a:rPr>
              <a:t>1</a:t>
            </a:r>
            <a:endParaRPr lang="en-US" dirty="0" smtClean="0"/>
          </a:p>
          <a:p>
            <a:pPr algn="just"/>
            <a:r>
              <a:rPr lang="en-US" dirty="0" smtClean="0"/>
              <a:t>A mutual fund is an investment vehicle that is made up of a pool of funds collected from many investors for the purpose of investing in securities such as stocks, bonds, money market instruments and similar assets. Mutual funds are operated by money managers, who invest the fund's capital and attempt to produce capital gains and income for the fund's investors. </a:t>
            </a:r>
          </a:p>
          <a:p>
            <a:pPr algn="just"/>
            <a:r>
              <a:rPr lang="en-US" dirty="0" smtClean="0"/>
              <a:t>A mutual fund's portfolio is structured and maintained to match the investment objectives stated in its prospectus.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1084</Words>
  <Application>Microsoft Office PowerPoint</Application>
  <PresentationFormat>On-screen Show (4:3)</PresentationFormat>
  <Paragraphs>97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WEALTH MANAGEMENT </vt:lpstr>
      <vt:lpstr>Wealth Management Means</vt:lpstr>
      <vt:lpstr>Slide 3</vt:lpstr>
      <vt:lpstr>Role of  Wealth Manager </vt:lpstr>
      <vt:lpstr>Wealth Management in India </vt:lpstr>
      <vt:lpstr>Wealth Management Companies in India </vt:lpstr>
      <vt:lpstr>Slide 7</vt:lpstr>
      <vt:lpstr>Investment Avenues </vt:lpstr>
      <vt:lpstr>Some important Investments option offer by the wealth management companies </vt:lpstr>
      <vt:lpstr>Slide 10</vt:lpstr>
      <vt:lpstr>Slide 11</vt:lpstr>
      <vt:lpstr>Slide 12</vt:lpstr>
      <vt:lpstr>Slide 13</vt:lpstr>
      <vt:lpstr>On June 28, 2013 RBI releases Draft Guidelines on Wealth Management/ Marketing/Distribution Services offered by Banks. </vt:lpstr>
      <vt:lpstr>RBI Circular</vt:lpstr>
      <vt:lpstr>Introduction to Indian Bank Wealth Management Services </vt:lpstr>
      <vt:lpstr>Slide 17</vt:lpstr>
      <vt:lpstr>Slide 18</vt:lpstr>
      <vt:lpstr>Private banking vs. wealth management</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WEALTH MANAGEMENT </dc:title>
  <dc:creator>Manish</dc:creator>
  <cp:lastModifiedBy>Manish</cp:lastModifiedBy>
  <cp:revision>5</cp:revision>
  <dcterms:created xsi:type="dcterms:W3CDTF">2006-08-16T00:00:00Z</dcterms:created>
  <dcterms:modified xsi:type="dcterms:W3CDTF">2018-08-16T08:15:03Z</dcterms:modified>
</cp:coreProperties>
</file>