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notesMasterIdLst>
    <p:notesMasterId r:id="rId14"/>
  </p:notesMasterIdLst>
  <p:handoutMasterIdLst>
    <p:handoutMasterId r:id="rId15"/>
  </p:handoutMasterIdLst>
  <p:sldIdLst>
    <p:sldId id="256" r:id="rId2"/>
    <p:sldId id="377" r:id="rId3"/>
    <p:sldId id="378" r:id="rId4"/>
    <p:sldId id="384" r:id="rId5"/>
    <p:sldId id="379" r:id="rId6"/>
    <p:sldId id="386" r:id="rId7"/>
    <p:sldId id="380" r:id="rId8"/>
    <p:sldId id="387" r:id="rId9"/>
    <p:sldId id="381" r:id="rId10"/>
    <p:sldId id="388" r:id="rId11"/>
    <p:sldId id="382" r:id="rId12"/>
    <p:sldId id="383" r:id="rId1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2787"/>
    <p:restoredTop sz="90929"/>
  </p:normalViewPr>
  <p:slideViewPr>
    <p:cSldViewPr>
      <p:cViewPr varScale="1">
        <p:scale>
          <a:sx n="66" d="100"/>
          <a:sy n="66" d="100"/>
        </p:scale>
        <p:origin x="-126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8808"/>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2291"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2292"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2293"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AE4D0E4D-87BB-4CEF-8F86-DA2F4334BEE0}"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126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22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BEE0D6D5-8B69-4BE3-B408-EA3CE8B8541C}"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2C2F9A7-C104-490F-9306-2B37490B43DD}"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2961A84-E98C-4A2C-884D-EA63C986D11F}"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167E992-106B-4DA7-9B2E-2A5262CFE168}"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0CA6FDC-22F6-4076-9EEE-52FF545A96F7}"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933A107-8E63-4884-95AD-28E60F8BA9FB}"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50994E8F-B9F6-4522-9F40-CF07A2E0D3A3}"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61936C3F-B4CF-4610-8DCB-57FF50EBEA7D}"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6A2EE2BA-E866-4BC3-A20A-BD517D4598FC}"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231C2771-2CAA-4AB7-A9FE-3C22A2169EBA}"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35BE7D67-5960-49CA-8E00-6AAB416D64BC}"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7A2D929-884B-4A42-B907-8E7E2C154330}"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9BE512AD-7AFF-40AB-842F-33494CDD283D}"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itle 7"/>
          <p:cNvSpPr>
            <a:spLocks noGrp="1"/>
          </p:cNvSpPr>
          <p:nvPr>
            <p:ph type="ctrTitle"/>
          </p:nvPr>
        </p:nvSpPr>
        <p:spPr/>
        <p:txBody>
          <a:bodyPr/>
          <a:lstStyle/>
          <a:p>
            <a:r>
              <a:rPr lang="en-US" b="1" u="sng" smtClean="0"/>
              <a:t>Markowitz Model</a:t>
            </a:r>
          </a:p>
        </p:txBody>
      </p:sp>
      <p:sp>
        <p:nvSpPr>
          <p:cNvPr id="1028" name="Subtitle 8"/>
          <p:cNvSpPr>
            <a:spLocks noGrp="1"/>
          </p:cNvSpPr>
          <p:nvPr>
            <p:ph type="subTitle" idx="1"/>
          </p:nvPr>
        </p:nvSpPr>
        <p:spPr>
          <a:xfrm>
            <a:off x="533400" y="4419600"/>
            <a:ext cx="8153400" cy="1524000"/>
          </a:xfrm>
        </p:spPr>
        <p:txBody>
          <a:bodyPr/>
          <a:lstStyle/>
          <a:p>
            <a:pPr eaLnBrk="1" hangingPunct="1"/>
            <a:r>
              <a:rPr kumimoji="1" lang="en-US" sz="4400" b="1" dirty="0" smtClean="0"/>
              <a:t>Dr. Manish </a:t>
            </a:r>
            <a:r>
              <a:rPr kumimoji="1" lang="en-US" sz="4400" b="1" smtClean="0"/>
              <a:t>Dadhich</a:t>
            </a:r>
            <a:endParaRPr kumimoji="1" lang="en-US" sz="4400" b="1" dirty="0" smtClean="0"/>
          </a:p>
        </p:txBody>
      </p:sp>
      <p:sp>
        <p:nvSpPr>
          <p:cNvPr id="1029" name="Rectangle 1060"/>
          <p:cNvSpPr>
            <a:spLocks noGrp="1" noChangeArrowheads="1"/>
          </p:cNvSpPr>
          <p:nvPr>
            <p:ph type="sldNum" sz="quarter" idx="12"/>
          </p:nvPr>
        </p:nvSpPr>
        <p:spPr>
          <a:noFill/>
        </p:spPr>
        <p:txBody>
          <a:bodyPr/>
          <a:lstStyle/>
          <a:p>
            <a:fld id="{C7D9F0E7-5738-43C5-982A-75CC808101B8}" type="slidenum">
              <a:rPr lang="en-US" smtClean="0"/>
              <a:pPr/>
              <a:t>1</a:t>
            </a:fld>
            <a:endParaRPr lang="en-US" smtClean="0"/>
          </a:p>
        </p:txBody>
      </p:sp>
      <p:graphicFrame>
        <p:nvGraphicFramePr>
          <p:cNvPr id="1026" name="Object 5"/>
          <p:cNvGraphicFramePr>
            <a:graphicFrameLocks noChangeAspect="1"/>
          </p:cNvGraphicFramePr>
          <p:nvPr/>
        </p:nvGraphicFramePr>
        <p:xfrm>
          <a:off x="4514850" y="3321050"/>
          <a:ext cx="114300" cy="215900"/>
        </p:xfrm>
        <a:graphic>
          <a:graphicData uri="http://schemas.openxmlformats.org/presentationml/2006/ole">
            <p:oleObj spid="_x0000_s1026" name="Equation" r:id="rId3" imgW="114120" imgH="215640" progId="Equation.3">
              <p:embed/>
            </p:oleObj>
          </a:graphicData>
        </a:graphic>
      </p:graphicFrame>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154362"/>
          </a:xfrm>
        </p:spPr>
        <p:txBody>
          <a:bodyPr>
            <a:noAutofit/>
          </a:bodyPr>
          <a:lstStyle/>
          <a:p>
            <a:pPr algn="just"/>
            <a:r>
              <a:rPr lang="en-IN" sz="2400" dirty="0" smtClean="0"/>
              <a:t>In this example the correlation coefficient is -1.0.That means there is perfect negative correlation between the two and the return moves in opposite direction. If the correlation is +1 it means securities will move in same direction and if it is zero the return of both the securities is independent. Thus the correlation between two securities depend upon the covariance between the two securities and the standard deviation of each security.</a:t>
            </a:r>
            <a:br>
              <a:rPr lang="en-IN" sz="2400" dirty="0" smtClean="0"/>
            </a:br>
            <a:endParaRPr lang="en-US" sz="2400" dirty="0"/>
          </a:p>
        </p:txBody>
      </p:sp>
      <p:sp>
        <p:nvSpPr>
          <p:cNvPr id="3" name="Content Placeholder 2"/>
          <p:cNvSpPr>
            <a:spLocks noGrp="1"/>
          </p:cNvSpPr>
          <p:nvPr>
            <p:ph idx="1"/>
          </p:nvPr>
        </p:nvSpPr>
        <p:spPr>
          <a:xfrm>
            <a:off x="457200" y="4038600"/>
            <a:ext cx="8229600" cy="2087563"/>
          </a:xfrm>
        </p:spPr>
        <p:txBody>
          <a:bodyPr>
            <a:normAutofit/>
          </a:bodyPr>
          <a:lstStyle/>
          <a:p>
            <a:pPr>
              <a:tabLst>
                <a:tab pos="457200" algn="l"/>
              </a:tabLst>
            </a:pPr>
            <a:r>
              <a:rPr lang="en-IN" sz="2000" dirty="0" err="1" smtClean="0"/>
              <a:t>Ϭp</a:t>
            </a:r>
            <a:r>
              <a:rPr lang="en-IN" sz="2000" dirty="0" smtClean="0"/>
              <a:t>  </a:t>
            </a:r>
            <a:r>
              <a:rPr lang="en-US" sz="2000" dirty="0" smtClean="0">
                <a:latin typeface="Helvetica"/>
                <a:cs typeface="Times New Roman" pitchFamily="18" charset="0"/>
              </a:rPr>
              <a:t>=    √ X</a:t>
            </a:r>
            <a:r>
              <a:rPr lang="en-US" sz="2000" dirty="0" smtClean="0">
                <a:latin typeface="Calibri" pitchFamily="34" charset="0"/>
                <a:ea typeface="Times New Roman" pitchFamily="18" charset="0"/>
                <a:cs typeface="Cambria Math" pitchFamily="18" charset="0"/>
              </a:rPr>
              <a:t>₁</a:t>
            </a:r>
            <a:r>
              <a:rPr lang="en-US" sz="2000" dirty="0" smtClean="0">
                <a:latin typeface="Calibri" pitchFamily="34" charset="0"/>
                <a:cs typeface="Times New Roman" pitchFamily="18" charset="0"/>
              </a:rPr>
              <a:t>²</a:t>
            </a:r>
            <a:r>
              <a:rPr lang="en-US" sz="2000" dirty="0" smtClean="0">
                <a:latin typeface="Helvetica"/>
                <a:cs typeface="Times New Roman" pitchFamily="18" charset="0"/>
              </a:rPr>
              <a:t>Ϭ</a:t>
            </a:r>
            <a:r>
              <a:rPr lang="en-US" sz="2000" dirty="0" smtClean="0">
                <a:latin typeface="Calibri" pitchFamily="34" charset="0"/>
                <a:cs typeface="Times New Roman" pitchFamily="18" charset="0"/>
              </a:rPr>
              <a:t>₁²</a:t>
            </a:r>
            <a:r>
              <a:rPr lang="en-US" sz="2000" dirty="0" smtClean="0">
                <a:latin typeface="Helvetica"/>
                <a:cs typeface="Times New Roman" pitchFamily="18" charset="0"/>
              </a:rPr>
              <a:t> + X</a:t>
            </a:r>
            <a:r>
              <a:rPr lang="en-US" sz="2000" dirty="0" smtClean="0">
                <a:latin typeface="Calibri" pitchFamily="34" charset="0"/>
                <a:cs typeface="Times New Roman" pitchFamily="18" charset="0"/>
              </a:rPr>
              <a:t>₂</a:t>
            </a:r>
            <a:r>
              <a:rPr lang="en-US" sz="2000" dirty="0" smtClean="0">
                <a:latin typeface="Helvetica"/>
                <a:cs typeface="Times New Roman" pitchFamily="18" charset="0"/>
              </a:rPr>
              <a:t>Ϭ</a:t>
            </a:r>
            <a:r>
              <a:rPr lang="en-US" sz="2000" dirty="0" smtClean="0">
                <a:latin typeface="Calibri" pitchFamily="34" charset="0"/>
                <a:cs typeface="Times New Roman" pitchFamily="18" charset="0"/>
              </a:rPr>
              <a:t>₂²</a:t>
            </a:r>
            <a:r>
              <a:rPr lang="en-US" sz="2000" dirty="0" smtClean="0">
                <a:latin typeface="Helvetica"/>
                <a:cs typeface="Times New Roman" pitchFamily="18" charset="0"/>
              </a:rPr>
              <a:t> + 2 X</a:t>
            </a:r>
            <a:r>
              <a:rPr lang="en-US" sz="2000" dirty="0" smtClean="0">
                <a:latin typeface="Calibri" pitchFamily="34" charset="0"/>
                <a:cs typeface="Times New Roman" pitchFamily="18" charset="0"/>
              </a:rPr>
              <a:t>₁</a:t>
            </a:r>
            <a:r>
              <a:rPr lang="en-US" sz="2000" dirty="0" smtClean="0">
                <a:latin typeface="Helvetica"/>
                <a:cs typeface="Times New Roman" pitchFamily="18" charset="0"/>
              </a:rPr>
              <a:t> X</a:t>
            </a:r>
            <a:r>
              <a:rPr lang="en-US" sz="2000" dirty="0" smtClean="0">
                <a:latin typeface="Calibri" pitchFamily="34" charset="0"/>
                <a:cs typeface="Times New Roman" pitchFamily="18" charset="0"/>
              </a:rPr>
              <a:t>₂</a:t>
            </a:r>
            <a:r>
              <a:rPr lang="en-US" sz="2000" dirty="0" smtClean="0">
                <a:latin typeface="Helvetica"/>
                <a:cs typeface="Times New Roman" pitchFamily="18" charset="0"/>
              </a:rPr>
              <a:t>( r</a:t>
            </a:r>
            <a:r>
              <a:rPr lang="en-US" sz="2000" dirty="0" smtClean="0">
                <a:latin typeface="Calibri" pitchFamily="34" charset="0"/>
                <a:cs typeface="Times New Roman" pitchFamily="18" charset="0"/>
              </a:rPr>
              <a:t>₁₂</a:t>
            </a:r>
            <a:r>
              <a:rPr lang="en-US" sz="2000" dirty="0" smtClean="0">
                <a:latin typeface="Helvetica"/>
                <a:cs typeface="Times New Roman" pitchFamily="18" charset="0"/>
              </a:rPr>
              <a:t> Ϭ</a:t>
            </a:r>
            <a:r>
              <a:rPr lang="en-US" sz="2000" dirty="0" smtClean="0">
                <a:latin typeface="Calibri" pitchFamily="34" charset="0"/>
                <a:cs typeface="Times New Roman" pitchFamily="18" charset="0"/>
              </a:rPr>
              <a:t>₁</a:t>
            </a:r>
            <a:r>
              <a:rPr lang="en-US" sz="2000" dirty="0" smtClean="0">
                <a:latin typeface="Helvetica"/>
                <a:cs typeface="Times New Roman" pitchFamily="18" charset="0"/>
              </a:rPr>
              <a:t>Ϭ</a:t>
            </a:r>
            <a:r>
              <a:rPr lang="en-US" sz="2000" dirty="0" smtClean="0">
                <a:latin typeface="Calibri" pitchFamily="34" charset="0"/>
                <a:cs typeface="Times New Roman" pitchFamily="18" charset="0"/>
              </a:rPr>
              <a:t>₂</a:t>
            </a:r>
            <a:r>
              <a:rPr lang="en-US" sz="2000" dirty="0" smtClean="0">
                <a:latin typeface="Helvetica"/>
                <a:cs typeface="Times New Roman" pitchFamily="18" charset="0"/>
              </a:rPr>
              <a:t>) 	     				_________________________________ </a:t>
            </a:r>
            <a:br>
              <a:rPr lang="en-US" sz="2000" dirty="0" smtClean="0">
                <a:latin typeface="Helvetica"/>
                <a:cs typeface="Times New Roman" pitchFamily="18" charset="0"/>
              </a:rPr>
            </a:br>
            <a:r>
              <a:rPr lang="en-US" sz="2000" dirty="0" smtClean="0">
                <a:latin typeface="Helvetica"/>
                <a:cs typeface="Times New Roman" pitchFamily="18" charset="0"/>
              </a:rPr>
              <a:t>       =   √ (2/3)</a:t>
            </a:r>
            <a:r>
              <a:rPr lang="en-US" sz="2000" dirty="0" smtClean="0">
                <a:latin typeface="Calibri" pitchFamily="34" charset="0"/>
                <a:cs typeface="Times New Roman" pitchFamily="18" charset="0"/>
              </a:rPr>
              <a:t>²</a:t>
            </a:r>
            <a:r>
              <a:rPr lang="en-US" sz="2000" dirty="0" smtClean="0">
                <a:latin typeface="Helvetica"/>
                <a:cs typeface="Times New Roman" pitchFamily="18" charset="0"/>
              </a:rPr>
              <a:t> x 9 + (1/3)</a:t>
            </a:r>
            <a:r>
              <a:rPr lang="en-US" sz="2000" dirty="0" smtClean="0">
                <a:latin typeface="Calibri" pitchFamily="34" charset="0"/>
                <a:cs typeface="Times New Roman" pitchFamily="18" charset="0"/>
              </a:rPr>
              <a:t>²</a:t>
            </a:r>
            <a:r>
              <a:rPr lang="en-US" sz="2000" dirty="0" smtClean="0">
                <a:latin typeface="Helvetica"/>
                <a:cs typeface="Times New Roman" pitchFamily="18" charset="0"/>
              </a:rPr>
              <a:t> x 36 + 2x 2/3 x 1/3 (-1x3x6) </a:t>
            </a:r>
          </a:p>
          <a:p>
            <a:pPr>
              <a:tabLst>
                <a:tab pos="457200" algn="l"/>
              </a:tabLst>
            </a:pPr>
            <a:r>
              <a:rPr lang="en-US" sz="2000" dirty="0" smtClean="0">
                <a:latin typeface="Helvetica"/>
                <a:cs typeface="Times New Roman" pitchFamily="18" charset="0"/>
              </a:rPr>
              <a:t>       = √ 4+4-8 = 0</a:t>
            </a:r>
          </a:p>
          <a:p>
            <a:pPr>
              <a:tabLst>
                <a:tab pos="457200" algn="l"/>
              </a:tabLst>
            </a:pPr>
            <a:r>
              <a:rPr lang="en-US" sz="2000" dirty="0" smtClean="0">
                <a:latin typeface="Helvetica"/>
                <a:cs typeface="Times New Roman" pitchFamily="18" charset="0"/>
              </a:rPr>
              <a:t>The portfolio risk is nil here.</a:t>
            </a:r>
            <a:endParaRPr lang="en-US" sz="2000" dirty="0" smtClean="0">
              <a:latin typeface="Arial" pitchFamily="34" charset="0"/>
              <a:cs typeface="Arial" pitchFamily="34" charset="0"/>
            </a:endParaRPr>
          </a:p>
          <a:p>
            <a:endParaRPr lang="en-US" sz="2000" dirty="0"/>
          </a:p>
        </p:txBody>
      </p:sp>
      <p:sp>
        <p:nvSpPr>
          <p:cNvPr id="4" name="Slide Number Placeholder 3"/>
          <p:cNvSpPr>
            <a:spLocks noGrp="1"/>
          </p:cNvSpPr>
          <p:nvPr>
            <p:ph type="sldNum" sz="quarter" idx="12"/>
          </p:nvPr>
        </p:nvSpPr>
        <p:spPr/>
        <p:txBody>
          <a:bodyPr/>
          <a:lstStyle/>
          <a:p>
            <a:pPr>
              <a:defRPr/>
            </a:pPr>
            <a:fld id="{40CA6FDC-22F6-4076-9EEE-52FF545A96F7}"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
          <p:cNvSpPr>
            <a:spLocks noChangeArrowheads="1"/>
          </p:cNvSpPr>
          <p:nvPr/>
        </p:nvSpPr>
        <p:spPr bwMode="auto">
          <a:xfrm>
            <a:off x="533400" y="508000"/>
            <a:ext cx="7786688" cy="1323439"/>
          </a:xfrm>
          <a:prstGeom prst="rect">
            <a:avLst/>
          </a:prstGeom>
          <a:noFill/>
          <a:ln w="9525">
            <a:noFill/>
            <a:miter lim="800000"/>
            <a:headEnd/>
            <a:tailEnd/>
          </a:ln>
        </p:spPr>
        <p:txBody>
          <a:bodyPr>
            <a:spAutoFit/>
          </a:bodyPr>
          <a:lstStyle/>
          <a:p>
            <a:pPr algn="just"/>
            <a:r>
              <a:rPr lang="en-IN" dirty="0"/>
              <a:t>The change in portfolio proportions can change the portfolio risk. Taking same example of ABC and XYZ stock, </a:t>
            </a:r>
            <a:r>
              <a:rPr lang="en-IN" dirty="0" smtClean="0"/>
              <a:t>the portfolio </a:t>
            </a:r>
            <a:r>
              <a:rPr lang="en-IN" dirty="0"/>
              <a:t>std. deviation is calculated for different proportions</a:t>
            </a:r>
            <a:r>
              <a:rPr lang="en-IN" sz="3200" dirty="0"/>
              <a:t>.</a:t>
            </a:r>
          </a:p>
        </p:txBody>
      </p:sp>
      <p:graphicFrame>
        <p:nvGraphicFramePr>
          <p:cNvPr id="3" name="Table 2"/>
          <p:cNvGraphicFramePr>
            <a:graphicFrameLocks noGrp="1"/>
          </p:cNvGraphicFramePr>
          <p:nvPr/>
        </p:nvGraphicFramePr>
        <p:xfrm>
          <a:off x="895350" y="2037548"/>
          <a:ext cx="6572295" cy="3870960"/>
        </p:xfrm>
        <a:graphic>
          <a:graphicData uri="http://schemas.openxmlformats.org/drawingml/2006/table">
            <a:tbl>
              <a:tblPr firstRow="1" bandRow="1">
                <a:tableStyleId>{5C22544A-7EE6-4342-B048-85BDC9FD1C3A}</a:tableStyleId>
              </a:tblPr>
              <a:tblGrid>
                <a:gridCol w="2190765"/>
                <a:gridCol w="2190765"/>
                <a:gridCol w="2190765"/>
              </a:tblGrid>
              <a:tr h="1332308">
                <a:tc>
                  <a:txBody>
                    <a:bodyPr/>
                    <a:lstStyle/>
                    <a:p>
                      <a:r>
                        <a:rPr kumimoji="0" lang="en-IN" sz="3200" b="1" kern="1200" dirty="0" smtClean="0">
                          <a:solidFill>
                            <a:schemeClr val="lt1"/>
                          </a:solidFill>
                          <a:latin typeface="+mn-lt"/>
                          <a:ea typeface="+mn-ea"/>
                          <a:cs typeface="+mn-cs"/>
                        </a:rPr>
                        <a:t>Stock ABC </a:t>
                      </a:r>
                      <a:endParaRPr lang="en-IN" sz="3200" b="1" dirty="0"/>
                    </a:p>
                  </a:txBody>
                  <a:tcPr/>
                </a:tc>
                <a:tc>
                  <a:txBody>
                    <a:bodyPr/>
                    <a:lstStyle/>
                    <a:p>
                      <a:r>
                        <a:rPr kumimoji="0" lang="en-IN" sz="3200" b="1" kern="1200" dirty="0" smtClean="0">
                          <a:solidFill>
                            <a:schemeClr val="lt1"/>
                          </a:solidFill>
                          <a:latin typeface="+mn-lt"/>
                          <a:ea typeface="+mn-ea"/>
                          <a:cs typeface="+mn-cs"/>
                        </a:rPr>
                        <a:t>Stock XYZ </a:t>
                      </a:r>
                      <a:endParaRPr lang="en-IN" sz="3200" b="1" dirty="0"/>
                    </a:p>
                  </a:txBody>
                  <a:tcPr/>
                </a:tc>
                <a:tc>
                  <a:txBody>
                    <a:bodyPr/>
                    <a:lstStyle/>
                    <a:p>
                      <a:r>
                        <a:rPr kumimoji="0" lang="en-IN" sz="3200" b="1" kern="1200" dirty="0" smtClean="0">
                          <a:solidFill>
                            <a:schemeClr val="lt1"/>
                          </a:solidFill>
                          <a:latin typeface="+mn-lt"/>
                          <a:ea typeface="+mn-ea"/>
                          <a:cs typeface="+mn-cs"/>
                        </a:rPr>
                        <a:t>Portfolio std. deviation</a:t>
                      </a:r>
                      <a:endParaRPr lang="en-IN" sz="3200" b="1" dirty="0"/>
                    </a:p>
                  </a:txBody>
                  <a:tcPr/>
                </a:tc>
              </a:tr>
              <a:tr h="496350">
                <a:tc>
                  <a:txBody>
                    <a:bodyPr/>
                    <a:lstStyle/>
                    <a:p>
                      <a:r>
                        <a:rPr lang="en-US" sz="3200" b="1" dirty="0" smtClean="0"/>
                        <a:t>100</a:t>
                      </a:r>
                      <a:endParaRPr lang="en-IN" sz="3200" b="1" dirty="0"/>
                    </a:p>
                  </a:txBody>
                  <a:tcPr/>
                </a:tc>
                <a:tc>
                  <a:txBody>
                    <a:bodyPr/>
                    <a:lstStyle/>
                    <a:p>
                      <a:r>
                        <a:rPr lang="en-US" sz="3200" b="1" dirty="0" smtClean="0"/>
                        <a:t>0</a:t>
                      </a:r>
                      <a:endParaRPr lang="en-IN" sz="3200" b="1" dirty="0"/>
                    </a:p>
                  </a:txBody>
                  <a:tcPr/>
                </a:tc>
                <a:tc>
                  <a:txBody>
                    <a:bodyPr/>
                    <a:lstStyle/>
                    <a:p>
                      <a:r>
                        <a:rPr lang="en-US" sz="3200" b="1" dirty="0" smtClean="0"/>
                        <a:t>3</a:t>
                      </a:r>
                      <a:endParaRPr lang="en-IN" sz="3200" b="1" dirty="0"/>
                    </a:p>
                  </a:txBody>
                  <a:tcPr/>
                </a:tc>
              </a:tr>
              <a:tr h="496350">
                <a:tc>
                  <a:txBody>
                    <a:bodyPr/>
                    <a:lstStyle/>
                    <a:p>
                      <a:r>
                        <a:rPr lang="en-US" sz="3200" b="1" dirty="0" smtClean="0"/>
                        <a:t>66.66</a:t>
                      </a:r>
                      <a:endParaRPr lang="en-IN" sz="3200" b="1" dirty="0"/>
                    </a:p>
                  </a:txBody>
                  <a:tcPr/>
                </a:tc>
                <a:tc>
                  <a:txBody>
                    <a:bodyPr/>
                    <a:lstStyle/>
                    <a:p>
                      <a:r>
                        <a:rPr lang="en-US" sz="3200" b="1" dirty="0" smtClean="0"/>
                        <a:t>33.34</a:t>
                      </a:r>
                      <a:endParaRPr lang="en-IN" sz="3200" b="1" dirty="0"/>
                    </a:p>
                  </a:txBody>
                  <a:tcPr/>
                </a:tc>
                <a:tc>
                  <a:txBody>
                    <a:bodyPr/>
                    <a:lstStyle/>
                    <a:p>
                      <a:r>
                        <a:rPr lang="en-US" sz="3200" b="1" dirty="0" smtClean="0"/>
                        <a:t>0</a:t>
                      </a:r>
                      <a:endParaRPr lang="en-IN" sz="3200" b="1" dirty="0"/>
                    </a:p>
                  </a:txBody>
                  <a:tcPr/>
                </a:tc>
              </a:tr>
              <a:tr h="496350">
                <a:tc>
                  <a:txBody>
                    <a:bodyPr/>
                    <a:lstStyle/>
                    <a:p>
                      <a:r>
                        <a:rPr lang="en-US" sz="3200" b="1" dirty="0" smtClean="0"/>
                        <a:t>50.00</a:t>
                      </a:r>
                      <a:endParaRPr lang="en-IN" sz="3200" b="1" dirty="0"/>
                    </a:p>
                  </a:txBody>
                  <a:tcPr/>
                </a:tc>
                <a:tc>
                  <a:txBody>
                    <a:bodyPr/>
                    <a:lstStyle/>
                    <a:p>
                      <a:r>
                        <a:rPr lang="en-US" sz="3200" b="1" dirty="0" smtClean="0"/>
                        <a:t>50.00</a:t>
                      </a:r>
                      <a:endParaRPr lang="en-IN" sz="3200" b="1" dirty="0"/>
                    </a:p>
                  </a:txBody>
                  <a:tcPr/>
                </a:tc>
                <a:tc>
                  <a:txBody>
                    <a:bodyPr/>
                    <a:lstStyle/>
                    <a:p>
                      <a:r>
                        <a:rPr lang="en-US" sz="3200" b="1" dirty="0" smtClean="0"/>
                        <a:t>1.5</a:t>
                      </a:r>
                      <a:endParaRPr lang="en-IN" sz="3200" b="1" dirty="0"/>
                    </a:p>
                  </a:txBody>
                  <a:tcPr/>
                </a:tc>
              </a:tr>
              <a:tr h="496350">
                <a:tc>
                  <a:txBody>
                    <a:bodyPr/>
                    <a:lstStyle/>
                    <a:p>
                      <a:r>
                        <a:rPr lang="en-US" sz="3200" b="1" dirty="0" smtClean="0"/>
                        <a:t>0</a:t>
                      </a:r>
                      <a:endParaRPr lang="en-IN" sz="3200" b="1" dirty="0"/>
                    </a:p>
                  </a:txBody>
                  <a:tcPr/>
                </a:tc>
                <a:tc>
                  <a:txBody>
                    <a:bodyPr/>
                    <a:lstStyle/>
                    <a:p>
                      <a:r>
                        <a:rPr lang="en-US" sz="3200" b="1" dirty="0" smtClean="0"/>
                        <a:t>100</a:t>
                      </a:r>
                      <a:endParaRPr lang="en-IN" sz="3200" b="1" dirty="0"/>
                    </a:p>
                  </a:txBody>
                  <a:tcPr/>
                </a:tc>
                <a:tc>
                  <a:txBody>
                    <a:bodyPr/>
                    <a:lstStyle/>
                    <a:p>
                      <a:r>
                        <a:rPr lang="en-US" sz="3200" b="1" dirty="0" smtClean="0"/>
                        <a:t>6</a:t>
                      </a:r>
                      <a:endParaRPr lang="en-IN" sz="3200" b="1" dirty="0"/>
                    </a:p>
                  </a:txBody>
                  <a:tcPr/>
                </a:tc>
              </a:tr>
            </a:tbl>
          </a:graphicData>
        </a:graphic>
      </p:graphicFrame>
    </p:spTree>
  </p:cSld>
  <p:clrMapOvr>
    <a:masterClrMapping/>
  </p:clrMapOvr>
  <p:transition>
    <p:pul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1"/>
          <p:cNvSpPr>
            <a:spLocks noGrp="1"/>
          </p:cNvSpPr>
          <p:nvPr>
            <p:ph type="sldNum" sz="quarter" idx="12"/>
          </p:nvPr>
        </p:nvSpPr>
        <p:spPr>
          <a:noFill/>
        </p:spPr>
        <p:txBody>
          <a:bodyPr/>
          <a:lstStyle/>
          <a:p>
            <a:fld id="{422551DE-1130-4A40-828B-40D49352BA36}" type="slidenum">
              <a:rPr lang="en-US" smtClean="0"/>
              <a:pPr/>
              <a:t>12</a:t>
            </a:fld>
            <a:endParaRPr lang="en-US" smtClean="0"/>
          </a:p>
        </p:txBody>
      </p:sp>
      <p:sp>
        <p:nvSpPr>
          <p:cNvPr id="10243" name="AutoShape 2" descr="data:image/jpeg;base64,/9j/4AAQSkZJRgABAQAAAQABAAD/2wCEAAkGBxQTERUUExQWFRUWFxcXFxgYGRocHhgcHhgXGR8YHx4YHCggHB4lHhoaIjEtJSkrLi8uHB81ODUsNygtLisBCgoKBQUFDgUFDisZExkrKysrKysrKysrKysrKysrKysrKysrKysrKysrKysrKysrKysrKysrKysrKysrKysrK//AABEIAMQBAQMBIgACEQEDEQH/xAAcAAEAAgMBAQEAAAAAAAAAAAAABgcEBQgDAQL/xABJEAACAQMBBAcFBgMFBQcFAAABAgMABBEFBhIhMQcTIkFRYXEIFDKBkSNCUnKCoWKSsTNDU6LBFSQ0Y7IXRHPR4eLwFoOTs8L/xAAUAQEAAAAAAAAAAAAAAAAAAAAA/8QAFBEBAAAAAAAAAAAAAAAAAAAAAP/aAAwDAQACEQMRAD8AvGlKUClKUClKUClKUClKUClKUClKUClKUClKUClKUClKUClKxtSv44InlmcRxoN5mbkB/wDPrQZNRTUNvbdZTb2yyXtwOcduAwXu7chIRBnnk8Kgg1a92inaK2Z7XTEO7LIODy/wZ8SPujgActngptLZ7Z+3soRDbRrGg545seW8x5sfM0GBEdTlGT7paj8JElw2PMholB9N4V9fTdQ+7fQ587Th+0wP71IqUEPutS1W3G89rBeIOZt3aKTHj1cu8GPkHr12Z6QbO8fqldoZwcGCcbkgPgAeDHyBJqV1DOkLo9g1JN4YiulH2cw4HhyV8fEv7ju7wQmdKpLo/wCkme1uf9m6tkMrdWszHijdyyH7yHhh/MZyDlbtoFKUoFKUoFKUoFKUoFKUoFK1+ta5b2idZczJEvcWOM+QHNj6VWeudPFpGSLaCSc/iYiNT6ZBb6qKC3KVzre9PV8x+ygt4x5h3P13wP2rB/7b9T/5H/4//dQdMUrnG16eNQUjfitnHf2XU/USYH0qQ6d7QC8p7Jh5xyA/5WUf1oLtqK3e2sbSNBZRPezLwbqiBFGf+ZM3YX0G8fKqwvukiLVbr3eadrHTguXHHrLg8Ps2ZMhFOTwzyB4nI3bc2YvbARLFYyW/VrySJ0OPMgHOfEniTzoMZNO1GbjNdJbA/ctYwzDyMs4IJ9IxWSmy8f357uQ+JuZV/aJlX9q3tKDT/wD03D3NcD0urj/WWv17jPECYZjJjlHPgg+QkVd9fVt/0rbV5XVwkaM8jKiKCWZiAFA5kk8AKDG0fU1uIywBVlYpJG2N6N15o2OHeCCOBBUjIINZ1RXYSVpjd3e6yxXVwHhDAgtGkMUKy4PEB+rLDPdg99Sqg+E44nlVBbTavNtDqa2FqxWziYszjkwU4aY+I47qDzB4Z4S3p52tNrZi1ibEtyCGI5rEODfzfD6b3hWw6FdkxZaesjrie5AkfPNVx2E8sA5PmxHdQTPRdJitYEggQJHGMKB+5PiSeJPeTWdSlApSlApSlBTXtD7LB4Ev0HbiKxzeaMcKx8wxC/r8q3PQXtc15ZmCVszW26uTzaM53CfEjBU+i+NTvaPTBc2k9u3KWJ09CVIB9QcH5VzZ0I6obfWIlPBZg8Lj1G8vDx31UfM0HUlKUoFKUoFKUoFKUoFV5tXt5M0zWOkxe83Q4Syc4rfuO8T2Sw48zgHhxOVrdbU3ks0gsLVikjrvzzD/ALvCTjI/5r4IXwwx7q22zugQWUIht4wiDn4se9mPNmPif6UFcad0N9e/X6rdyXMzcSqHCj+HeI3iPyhMVNdN2A02ADq7KDhyLr1h+smTUlpQYkemQr8MMY9EUf0FYeuPZ28LzXKwpEgyzMin5AYySeQA4ms7Ur+OCJ5pWCRxqWZj3AVQ1jdzbS6qA4ZLC3O+Y88l5AHHAyOeHku9jlxCc6Dotvqp95ewghtM/YgwoJrjH947AdiPwUcW5k7vA1htfs9bXetLYaZCsW6xSaQF2XeHF2wWIVYwCMDGWyPCrx6QNoF07TZZVwrBRHCoAxvkbqgDwX4seCmoV7PuzXV28l/KMy3BKoTxPVg8Tk8cs4OfEKp76DF1HoAgI+wvJUP/ADEV8/ylMfvUV1HoL1CMkxSQSgfDhmRj8mXdB/VXSFKDmWDZ3aO1+AXagdyTBx/KrsP2rPt9odqF4dXdH81qp/cxVeWvbVWdnj3m4jiJGQpOWI8Qq5Yj5VHrrpd0pE3hcmTJwFSOTe+jKMfM0EIsZdq5yBnqVP3nS3THqN0t9BUx0To+ldll1a7e9cYIhyRAreJTgHI8wB4itrtttqmn2YuWhkYvuhExu4ZgSFduIXkc4yeFRHYbpSnuIZZLiJXlkmEVnbwjDSNu7zDtMcIoKlnOAMnyFBbAFCa5i2z261ZtQaJpzE8Uu6sVuxCbwPBcjBk8DvfQcquvpZ1w2mkTvnEkiiFMHHak4Eg+IXfYelBTIkOubRD70HWcB3CCLj8t/H1eugdS2osrdxHPdQROcdl5FUgdxIJ4D1qieg3T5pGuPd/s5GCxtcEZEERO825n4pXIUKOQ3ST3Aw/pH0dLTU7iCOR5FVlO/Id5iWRXbeIAyd5jQdeq2RkcQa+1F+jCGRNJs1kzvdSDx5hSSVH8pWpRQKUpQKUpQK5Ij+x14Y/u9R4fpuf/AErreuSYx12vjH95qPD9Vz/60HW1KUoFKUoFKUoFeF9drFE8rnCRozsfBVBYn6CvetDt7Cz6ZeqgJY202AOJPYbgAOZPKgxujtS9mt0+OtvCbiQ/m+BM+CRhEHp51J6p3od6Srb3SO0u5VgkhG6jyEKjpnh2jwVl5YOOABGeOLX0/U4ZwTDLHKFO6xjdXAOM4JUkA4xw8xQZdKVrtotXS0tZriT4YkLY8T3KPMnAHmaClPaE2uLyrp8TdiPdknx95yMqh8QoIb1Yd61Y3RFsv7jp0YYYmmxLL4gkdlP0rgeu941RnR3pT6rrAebtDfa5nPcQGzu+hYquPA+VdKbUa0llaTXL8okLAfibkq/NiB86Cl+mbUn1DVLfTIDwRlVvDrZMZJ8QiY9MtUv2t6S7TSESytk6+WFFj3A2FjCgAB24ktjuAz4kVU/RqJ7nUJJIjm8l392QjIh6wnrbk8eaqSFHe0i+FSrpugtbGytdPgQdYX693OC5ADJvu3Ms7E8f4COGAKCe9E2376qlx1sSxvCyfBndKvv4+Ik5G4c+orX9LvSZ7gPdrYg3TLktjIhU8jg8C57geXM9wOPsHGujbPvdyr9pIDMVPMlsLDH4gHsk+G83hUA6Jtn31XU3urrMiRN10pPJ5CSUT0yCccsLjkaCTbG7Gx21rJrGrgzS7plWOU7xH4S+98UjHAAPLI7+UZ6JdCOp6s91KiiKJzcOqgBd9mJjjAHdnJ9EIPOpR7Rm0mFhsUPP7aX04hF+u8fktTrou2dXTdLQSYWRwZ5yfukjOD4biAA92QT30Fee0hrmXt7NT8IM8g8zlE/bf+ora9EOgx6dpsmqXIw7xmRc80hAyAPOQ4PmNyq/0u2bXteZmz1TyGR/4YEwAvPIJG6mR3tmpz7RO0AjhhsIyBv4kkUdyKcIuPAsCf0CgiPRHpD6lrDXUoysTtcyHuMjMSi/zZb0Q1v/AGkdZzJbWin4Q0zjzbsp9AH+tTjol0VNO0hZZsI0im5mZuG6pXKg55bqAEjuJaqG1a+m1TU5riOIzElpRGf8KIZCnB/AoHDiSeHEigujSr+HQNCiaQDr5V6zq+TSSuAcHHcg3VJ7gviRmK9HfRpNe3Bv9TUhHcyiJhhpmJ3ssPux57u/05zfo/sLK/xqLSteXPAEzAD3c/4aRAlYwOYOWPM7xyasSg+AYr7SlApSlApSlBr9oNSFtazztyiid/XdUkD5nhXNvQhpZuNYic8RCHmcnjxxujj47zA/I1Y3tDbSCK0SzQ9u4Idx4Rocj03nAx+RqyegDZk29k1y4xJdEFc90S53f5iWPmN2gtOlKUClKUConq/SRptvJ1T3KtJnd3IlaQ55bv2YIznhjOagfTzt28JFhbuUZlDTupwQp5RAjiMjifIgciaknRJ0fx2Nuk8qA3cqhmLDjECMiNfA4+I95z3AUEn03auCZlXdnhLcF6+CWIMTyCtIoUk9wBya3tfCM86+0EPv+jHS5pjM9ou+Tk7rOqk+JVWC/tUosLKOGNY4UWONRhVQAAfIVkUoFUh7Re02BFYIeeJpseHEIv1y3yWrn1G9SCKSaQ7qRqzsfAKMmuVNNtpdb1jtZ+3lLyH/AA4h3Zx91AFGe/HjQXL0B7Ne7WBuHGJLohh4iNchB88s3oy+FRr2jNpeMNgh5fbTY+YRT/mYj8hq57qeK1t2dsJFDGTw5KiLyHyGK5m2TsX1vWy8oyjOZ5h4RqRiP0+CP0NBbfQzswthpxuZsLLOvWyM3DciALKp8OHaPr5VWOiwNr+vNI4PUb3WMD92FCAieALdkHHezGrH6ftozbWC20Zw90Spx3Rrgt9SVX0JrF6E7COx0s3kvx3T9kAZZgpKJGo+8zNvEAfiHhQar2kNawLazU4HGdwPAZRPl/afQVMOivTo9O0VJpiE30a6mY9wIyPogXh45qn+nad21Zt9SuIYQAeOAV3iMjgcMzDh4VaGpRPrUJt7bKafFER1hBX3mYJiNEBweqjfdJbkSuByzQVvsZC2ta+Z5R9mHM7g8giYEcf/AEL5jNWV09bT+7WHu6HEt0SvpEMb5+eQvmGbwqJ9Cejajby3C+6tCJNxWnmBXq9wtkIjD7RjvcOO6MAnPIyy86Lze6i1zfyb8EYWOCFWYsyLyMjnBGSWYgd7cwBig8ugDZrqLFrpxiS5OVz3RrkL9TvN5jdqpNr9QW61+RrhsQ+9rCxJ4LEkgjJ8uypJ8ya6qtoFjRURQqIAqqowFAGAAByAFRCTo60xLl7ySFS7OZD1jnqw5OS26Tu8SSeORk8McKCN9J+0QfTJZQCtqwEVupBU3Ltyk3SMiFFBZQR22UHgoXf8egPYuS2jkvJ0KSTKEiUjDLHneLEd28QuPJfOrLvtEt55IpZY1laLPVb2WVSSDvBSd3e4DDYyMcDWh1npJsoLpLTeead5Ei3IgG3GZgoDEkDOTxAJI8KCpVvv9hbRSKvZtZXXeXkoikwwIHL7NiQPJSO+uigaob2k9KxLa3IHxK0LH8p31/6n+lWX0Ua0bvSraRjl0Xqn45OYzu5PmVCt86CXUqPvtZCNSXTsN1piMpbgFHgo7ycZPDw+kgoFKUoFYGu6vFaW8lxO27HGMk+Pgo8STgAeJr9azq0NrC01xII40GSx/oBzJPcBxNUdqLXu010FiVoNPhbgzDhnkXPc8hGcAHCg8+JJDSbP6XPtDqzzzAiAMGlOThIxwSFT+IgY/mauloYgihVAVVAVQOQAGAB5YrV7LbOQWFutvbruoOJJ4s7Hm7HvY4+QAAwABW3oFKUoFKUoOWtaHvG0xWQZD6hHGQfwiVUx6borqWubulSwOn69HeFSYnliuVx3lGQuvrlc/qFdHQTK6q6kMrAMpHIgjII+VB+6Vh3eqwRHEs0UZ/jdV/qa97a5SRd6N1dfFSCPqKD1pStdtDrUVnbSXExwka5Pix5BR5k4A9aCq/aH2q3IUsIz2pcSTY7kB7K/qYZ/QPGtj0DbH+7Wpu5VxNcgbgPNYuY/nPa9N2oXsFsrNreoPqN4v+7dYWIPKQjgsK/wKAAT4DHMkjoVk7JCnd4YBAHDhwOOXCgpf2gtsgqDToW7TYe4wfhXgUjPmeDHyC/iqQ9BmyZs7EzSoVmuSGIIwVjGdxSO4nJb9QB5V+ZLDRNPuDJM4uL1m3iXJnmZyc56tAQrZ/hFb9Nor6f/AIbT2jU8pLyQRfPq0DyfUCgivTPsDd6jNbyW24wRWRgzbu7ls73HmPTjwrfdHXR6unxo00hnnUEKSSUhDcWWJW+HJJycAnyyRWj6TNT1ays/effbdDvqnVxQc97PJpWfJAGeQ4A17dB+2V1qEdwt0Q5hMe7JuhS2/v5UhQBw3RyHfQTXWNk7K6lWa4to5ZEG6GcZ4ZJwRyYZJ5g86xdc220+xYRT3EcTAD7NQzFRjhlY1JUY8QOFbTX9XjtLaW4lOEiQsfPwUeZOAPMiuZtibM6pqzT3RHVKXu7lj8IRDvbpz93O6uPw58KDonavbC2sLUXMzHDAdWgHakJGQADjHDnnl31WFj0u6lKk12ljEbKAqJO0wYZIG6HJwzdoE4TgME4yMwXW9Rn1/V1RCQrvuQqeUUQ4liB34BZvPh3Crb6V7eGw2ea2hARCYoUHeTviRifFmCOT6mgl+jbVR3Vit3bo8gbgIwO3v727uHuHa5kndA45xxqgOmq/uX1DqJp+t3FQ9VGCI4ncZ3FHNyFK9o8TnkowosHoAvRFpFzJIcRxTyuSe5VhiZv9ar7o8tX1XXhPKMgSNdSDuAU5VfTe3F9BQXpLdf7L0VWkILWtqi8eTOqKir83wPnVK9BWjNd6q1zJlhbhpWJ+9I+VXPnxdvValntG7Q7sUNkh4yHrpfyrkID5Ft4/oFSXoM0H3bS0kYdu5PXH8vJB6bo3v1Gg/fTlpXX6RKwGWgZJh8jut/lZj8qiHs16vwurUnkVnQevYc/tH9auTVrFZ4JYW+GWN4z6MpX/AFrl/op1BrLWoVk7O87W0g827OPk4X6UF97a7GG5liu7WQQX1v8A2chGVccfs5AOO6ckZHczcDmsy02mdFAvbWeBxwJjRp42/iVoAxVTz7YUipJSg0FxtjaJzdyfBYZnP0SMkVqLva68mythpszHOOtuh1EY/iCsescegBqbUoK4t+jeS6lE+sXJumHFbePKQJ5Y4FvoCe/NWFa2yRoscaKiKMKqgAKPAAcAK9aUClKUClKUClKgvSbt6NPRYYB1t7PgRRjju5O6HIHPjwA7z6Gg8el02c9uLOUNLdSHNtFCA0ofjh+PBU57xYgYB7xkQ7Z43FmY7HWpLiG1VQsDxvuwtnJ6uWaLDjGcAbwAxx4YNT/o82ONmjT3LddfXHanlbiRnH2anuUcOXMjwAAl80SupVlDKeBBAIPqDzoIn/2caTJGALSFlYcGUtkjx31bePrmsHY7o3XTdQknt5m92kiKmFjkh95SDnkygA4zxGTxPHO9XY21Q5gElt5W8skS/wAiNuf5a9W2bU8HuLth4de6fvFun96DK1jXILYAzSAE8EQZZ3P4URcs59BUH1DZa51mZJL8NbWMZ3orQEdZIfxyleCEjhgEkAkcDkmc6botvASYokRm+J8ZdvzOcs3zJqpuknpSkeX3DSstIzdW0ycSWJxuRefcW+njQTDarb+x0pFt0AeVQFjtocdnwDEcEHLxPka0llo+r6t272dtPtW4i3g7MrLx+JjxXgRnezy+AVm9GnRhHY4uLnE143aLHtCIniQueb+LfTvzY9BpNm9k7OxXdtYEjPe/N29XbLH0zgd2K3dK1e0+tpZWk1zJ8MSk4/E3JVHmWIHzoKQ9onaMSXMVmhysA35Mf4jjgPVU/wCs1ZfQ5s57lpkYYYln+3kB5jeA3V48RhAuR3HeqkOjrRH1fVusn7aBzcXBPI9rITj3M2Fx+Hexyro3bDaBLG0knYbxHZjTvkkbgiDHHifDuye6gqH2h9rN500+NuCYlnwfvEdiM4PcDvEHxTwqOJEbDZ1n+GbU5Qo7iII8n9zn1DiorFYT32pdTId6eefdkbnglu2fRRk+gqwPaGRYpLG2jG7HDA24PAZVAPogoNr7OGgDE96w456iPy5M5+eUHyNYHtG6/v3EFmp4RKZZB/G/BQfMKCfSSrJ2CEen6FBJId1Et/eJD39vMuPXtBQPQVRWzGmS63rBaQHdkkM057kjB+DPpuxj1B7jQTDWXOnbKQw8pb1gT3Hdc9Yf8iop/NW56ANNS20+4vpSFEhPaPdFEDk/zb38oqN+0de/73bW44JFBvgd2Xcr/SMVYeydp1lvbWkeDb2caGdl+Ga5AD9SPFUkJd/4t1fxigozVrqXV9Y4hlM86xqp5xoCFAweRVRk+e8a6ytoFRFRRhUUKo8ABgD6Vyx0ValFBqqz3O9vKJSiqpZnlYFRGAPvHeIHniuntISXqgZv7RzvsoOQmeUYPeFGBnvIJ76DNrlvpn0g2msSOnZWbduEI7mJ7R9esVj8xXUlVV7Qmz3XWKXKDL2zdr/w3wD64YIfIb1BP9lNYF3ZwXA/vY1Y+TYww+TAj5Vtqpr2ctoN+CayY9qI9bGP4GwGA8g+D+urloFKUoFKUoFKUoFKUoNXtNrcdlay3MvwxrnHex5Ko8ySB86qToZ0qTUL2fV7vtMHKxZ5b5HEgHuRCFHr4ivL2j9oDvQWSngB18g8Scqg+WHOPNatbYXRRZ6fb24GCkYL/nbtOf5iaDfUpSgUpWFrOpJbW8s8nwRIzt5hQTgeZ5UFX9Om3pt4/cbdsTSrmZhzSM/dB7mb9l9Qa+9BOwoghW/mX7aZfsQf7uM/e/M44/lx4mqs2QsJNY1lTP2uskaac9wReJUeA+FB4ZFdXKoAAAwBwAHdQfaUpQKoL2iNqd+aOwjPZixJNjvcjsqfRTn9Y8KvTU75YIZJpDhI0Z2PkoJP9K5Z2NsG1fWVM3ESStPN3jcB3yvoeCD1FBeHQzswLLTldxiW4xNJngQuOwp8MLx8izVEtsdpfeOu1E/8JZlobAHlPdNw94weBWPiR+XIwcipdttqEl5ONJs2wXAN7KvKCEj4PzuOAHgfA5FT9NepxieHTbUbsFkgXdXjmRgP5iBjjz3meg23s67P9ZczXrjIhHVxk/4jjtEHxCcP/uVsPaQ0SRvd7tVJRA0UhH3MkMhPgCSwz44HfVl9HOzvuGnQQEdvd35f/EbtMPlwUeSipFLjdO9jdwc55Y7857qDn/aPaO51tINP02F+oRYuudhujeCjgx5Kinj4sRwHAZtro92Li0y26tO3K+GmkxxdhyA8FXJwPMnmTUZ2m6YLCyBitVFw4zwiwsQPm+MH9IPqKitpqu0Os8Yf90t2++oMS48Q5zK3DvTh6UFg9I2yGnXhjlvpeoMYxv8AWIm8uc7h3wQRnPLjxNY69JGjWUaQQzAqg3UjgR3HoCBgknvzxOa1ejdCVsG6y+nlvJD8WWKKfUglz67w9KsHSNnrW1GLe3ii80QAn1bGT8zQV5p2r2/vLXNloN00zEnrWjWIEnOWUuSATxyQAePGpAmt6y47OmQxcf726Vv2jX/WptSghMs2vH4YtNX8zzt/RRWJdwa7LE8U0WlyJIrIyhpxkMCCOIPcasGlByVp09zoWqAyJmSE4dAxCyIy9zY4gg5BxwIHDhXQUG3MoRXm027VGAYPD1dwpUjIb7Jt7BHH4a0PTnsSbu2F1CuZ7cHeAHGSLmR5leLDyLcyRWD0A7Y9dAbCVvtIQTDn70fevmUJ/lI8KCe6RtxYXLbkdygkzjq5Mxvnw3ZADn0qRVqtc2ctbxd25gjlGMZZe0PysO0vyIqLNsXd2fa0u9YKP+63WZYj4KrfHGPTn40E+pUK0XpAQzC1v4msbo8FWQ5jl44zHJ8LZ4cPE4BNTWgUpSgUpSg5f2ynF3tKVJypvIYPQKyREfUH6muoK5RnO5tIS3DGqEknw96zn6V1dQKUpQKrrp7vur0d1/xpYo/83Wf0jqxaq/2iYC2lIRyS5jZvTclT+rCgj3s16X/xdyRx7EKn6u3/APFXjVYezzCF0pm73uJCfksa/wClWfQKUpQQHpyu2j0abd4b7RoT5FwT9cY+dUd0VXV6l26afGrzzQtEHbO7ApdGMzd2AF7+8jgT2T1Hq+lw3MLQzxrJG4wyt9QfEEHiCOIrG2e2ctrKMx2sKxKeJxklvNmYlm+ZoNAltDoemTSk9ZIAZJZH+K4mbgMnnxYgd+AfU1SvQ/oT6jqvXzZdYmNxMx+9IWJUHzL5b0U1IfaG2o6yaOwjORHiSXHe5HZX5Kc/qHhUs2dWHZ3RRJcD7eXtsn3nlYdmIeSrwJ5DDHvoJrtdtXbadB1tw+M5CIOLyHwUf1J4DPE1z5r+2Go67cC2gVhGx7MEZ4Y/FI3DIHDJbCjhwFauCK+17UeJ3pH4knO5BGD4fdUZ5cyT3k10lsXsfb6bAIoFyxx1kpHakPiT3DwHIfUkIlsD0PW9oFlut25uOBwRmOM/wg/EfNvkBVmgV9pQKUpQKUpQKh23e3J0wo0lpLJA2B1yMuFbj2Cp5HwyQD8jUxrB1zSo7q3lt5RlJVKny8CPMHBHmBQa7ZDa+11GIyWz5K4342GHjJ5Bh9eIJBwePA1UXSbsJNp1yNT07IRX6x1X+5bmWA74jxyOQyRy5RDo2v5NP1uKMk8ZjaSgciGfq+PkH3W/TXVTDIweIoIv0fbaw6nbCRMLKuBNFnijeI8VPHB+XMGpTVYa70YtDce+6PILacc4T/ZSDvX+EHw+Hljdxmt1ofSAhYQajG1hdct2XhHIeHGOX4TzHDPlxoJFtDoFvewmG5jEiHlnmp/Ep5qfSq5sdbudDuktL6Rp9PlOLe5bi0X8DnwH9OI4AqLYU54jiKjHSZpkU+l3Sy4wsTyKx+66KWVvqMeYJHfQSdWBGRxB5V9qGdD1xI+jWplzvBWVSeZRXZU+W6AB5AVM6BSlKDl/pqsGtdaeVeHW9XOh88AH/OhPzFdLaVfLPBFMnwyxpIPRlDD+tVz0+bLm5sRcxjMlrljjviON/wDlwG9A1OgHaMXGnm2Y/aWrbvrGxLIfkd5fIKvjQWhSlKBWj230EX1hPbcMyJ2Ce51IZCfLeAz5ZreUoK06AyV06WBwVkguZUdTzU4Q4PzyPlVl1p5tCAne4gcwyyBVlIAZZd34S6nmygkBgQccDkACs+xterXBdpGJyztjLHlyUAAYwMACgyaUpQK0m2e0SWFnLcvg7gwi/jc8FT5nn4DJ7q3RNULtTcy7Raotpak+5Wxy8o+HwaXwJON1B38TyJwGL0N7LPf3r6ld5ZI5C4LcpZid7P5Uzn13R3EVGekraWTVdS3YcvGrdTbIPvZYDe9Xbj6bo7qvDb549M0KaO3G4qxiCMDnlyELZ/FhmbPPPGqy9njZwTXcl24ytuAqZ/xHzx/SoP8AMKC3ejnY2PTLQRgAzPhp5PxNj4QfwrkgfM8yaldKUClKUClKUClKUClK0O3WvrY2E9wTxVCEHi7dlB/MR8gaDnPTIDc7SAR4IbUGk/QsxkY/yqTXVVUR7O+zJaSXUJAcKDFCT3scF34+A7Of4m8KvegV4XtnHMhSWNJEPNXUMD6hhivelBFG2Btlz7u9zaZ44t7iRFB8kJKD+XFeDdHcMh/3q5vbtMg9VPPmPIOQSkaoDx8c1MqUH4iiCqFUBVUAAAYAA4AADkK/dKUClKUHx1BBBAIPAg948KoLV9Kk2d1ZLuIM1jMxRgPuqxy0R81wGXx3cdxq/qxNV02K4heGdBJG4wynv/8AIjmCOINB62d0ksayRsHR1DKw4hgRkEV7VVdlb3WgOVAe70piWyBmW0JOSSB8SeOOHf2Twax9I1aG5iEtvIssbcmU5+R7wfI8RQZtKUoFKUoFKxNU1OG3jMs8iRRrzZyAPTjzJ8BxNQG9v77WPs7MPZ2B4SXLgrLOvhEp4hT4nGQe7BUhi7abQzanO2laYcjleXI+CNeRjBHMniDjnxA+8RONkdmINPtlggHAcXc/FI3ezf8AzgOFeuzOztvYwCC2TcQcSebO3e7HvY/+QGAAK21BWvtAoTpBI5CeIn07Q/qRXj7O8AXSnbve4kJ+SRr/AKfvUw2/0Q3unXNuoy7oSn51IdR82UD51AvZxvwbO4tz8cU++QeYDoo/6o2oLdpSlApSlApSlApSvjsACSQAOJJ7h40H0mqG2zv5doNSSxsz/ulu2ZJfu55NLnkQBlUHeSTyPCS7Ra5c6y72WlnctQd25vTkKR3xx/i4eHxeS8TONkNlrfTrcQ26+bufikb8TH/TkKDP0bTI7aCOCFd2ONQqj/U+JJySe8k1m0pQKUpQKUpQKUpQKUpQKUpQKiOobAQGUz2jyWM54s9uQFfn8cZ7D8STyFS6lBDlOswcCLO9Ud+Xt5D6jDp9MV6x7TXw/tNJnB/gntnH/wCxf6VLKUEZXaC8b4dLnHnJNbKB67srN9FNfWXU5e+1tF8Rv3D48siNFPyYVJaUEZstibcSCa4Ml5OOIkuCHC/kjAEafpWpNSlApSlAqqdptGk0nUTq1qhe2kyL2FeagkFplHeMjePgc9zHdtalBiaXqUVxEs0DrJG4yrKcg+XkRyIPEGsuodd7FGGVp9Mm90kc5ki3d63lPi0eRuHh8SY/ei7SX8PC7013xzks3WVT57jlZB+9BMaVEl6QbUfHHeRHwe0uM/5UNfo7e25/s4byXyS0n/qyAfvQSulRI7RX0vC3011z9+6ljiA891C7n6Cvwdm725/42+KIecNmDED5GViZGHjjdoNjrO1tvBJ1K709yeVvAN+Tu4sBwjXiOLkCtZLoFzf4OoN1Nvz9zhb4vKeUYL/lTC+ZqQ6HoVvZx9XbRJEvfujix8WY9pj5kk1saDxs7RIkWOJFRFGFVQAAPAAV7UpQKUpQKUpQKUpQKUpQKUpQKUpQKUpQKUpQKUpQKUpQKUpQKUpQKUpQKUpQKUpQKUpQKUpQKUpQKUpQKUpQKUpQKUpQf//Z"/>
          <p:cNvSpPr>
            <a:spLocks noChangeAspect="1" noChangeArrowheads="1"/>
          </p:cNvSpPr>
          <p:nvPr/>
        </p:nvSpPr>
        <p:spPr bwMode="auto">
          <a:xfrm>
            <a:off x="168275" y="-182563"/>
            <a:ext cx="304800" cy="304801"/>
          </a:xfrm>
          <a:prstGeom prst="rect">
            <a:avLst/>
          </a:prstGeom>
          <a:noFill/>
          <a:ln w="9525">
            <a:noFill/>
            <a:miter lim="800000"/>
            <a:headEnd/>
            <a:tailEnd/>
          </a:ln>
        </p:spPr>
        <p:txBody>
          <a:bodyPr/>
          <a:lstStyle/>
          <a:p>
            <a:endParaRPr lang="en-US"/>
          </a:p>
        </p:txBody>
      </p:sp>
      <p:sp>
        <p:nvSpPr>
          <p:cNvPr id="10244" name="AutoShape 4" descr="data:image/jpeg;base64,/9j/4AAQSkZJRgABAQAAAQABAAD/2wCEAAkGBxQTERUUExQWFRUWFxcXFxgYGRocHhgcHhgXGR8YHx4YHCggHB4lHhoaIjEtJSkrLi8uHB81ODUsNygtLisBCgoKBQUFDgUFDisZExkrKysrKysrKysrKysrKysrKysrKysrKysrKysrKysrKysrKysrKysrKysrKysrKysrK//AABEIAMQBAQMBIgACEQEDEQH/xAAcAAEAAgMBAQEAAAAAAAAAAAAABgcEBQgDAQL/xABJEAACAQMBBAcFBgMFBQcFAAABAgMABBEFBhIhMQcTIkFRYXEIFDKBkSNCUnKCoWKSsTNDU6LBFSQ0Y7IXRHPR4eLwFoOTs8L/xAAUAQEAAAAAAAAAAAAAAAAAAAAA/8QAFBEBAAAAAAAAAAAAAAAAAAAAAP/aAAwDAQACEQMRAD8AvGlKUClKUClKUClKUClKUClKUClKUClKUClKUClKUClKUClKxtSv44InlmcRxoN5mbkB/wDPrQZNRTUNvbdZTb2yyXtwOcduAwXu7chIRBnnk8Kgg1a92inaK2Z7XTEO7LIODy/wZ8SPujgActngptLZ7Z+3soRDbRrGg545seW8x5sfM0GBEdTlGT7paj8JElw2PMholB9N4V9fTdQ+7fQ587Th+0wP71IqUEPutS1W3G89rBeIOZt3aKTHj1cu8GPkHr12Z6QbO8fqldoZwcGCcbkgPgAeDHyBJqV1DOkLo9g1JN4YiulH2cw4HhyV8fEv7ju7wQmdKpLo/wCkme1uf9m6tkMrdWszHijdyyH7yHhh/MZyDlbtoFKUoFKUoFKUoFKUoFKUoFK1+ta5b2idZczJEvcWOM+QHNj6VWeudPFpGSLaCSc/iYiNT6ZBb6qKC3KVzre9PV8x+ygt4x5h3P13wP2rB/7b9T/5H/4//dQdMUrnG16eNQUjfitnHf2XU/USYH0qQ6d7QC8p7Jh5xyA/5WUf1oLtqK3e2sbSNBZRPezLwbqiBFGf+ZM3YX0G8fKqwvukiLVbr3eadrHTguXHHrLg8Ps2ZMhFOTwzyB4nI3bc2YvbARLFYyW/VrySJ0OPMgHOfEniTzoMZNO1GbjNdJbA/ctYwzDyMs4IJ9IxWSmy8f357uQ+JuZV/aJlX9q3tKDT/wD03D3NcD0urj/WWv17jPECYZjJjlHPgg+QkVd9fVt/0rbV5XVwkaM8jKiKCWZiAFA5kk8AKDG0fU1uIywBVlYpJG2N6N15o2OHeCCOBBUjIINZ1RXYSVpjd3e6yxXVwHhDAgtGkMUKy4PEB+rLDPdg99Sqg+E44nlVBbTavNtDqa2FqxWziYszjkwU4aY+I47qDzB4Z4S3p52tNrZi1ibEtyCGI5rEODfzfD6b3hWw6FdkxZaesjrie5AkfPNVx2E8sA5PmxHdQTPRdJitYEggQJHGMKB+5PiSeJPeTWdSlApSlApSlBTXtD7LB4Ev0HbiKxzeaMcKx8wxC/r8q3PQXtc15ZmCVszW26uTzaM53CfEjBU+i+NTvaPTBc2k9u3KWJ09CVIB9QcH5VzZ0I6obfWIlPBZg8Lj1G8vDx31UfM0HUlKUoFKUoFKUoFKUoFV5tXt5M0zWOkxe83Q4Syc4rfuO8T2Sw48zgHhxOVrdbU3ks0gsLVikjrvzzD/ALvCTjI/5r4IXwwx7q22zugQWUIht4wiDn4se9mPNmPif6UFcad0N9e/X6rdyXMzcSqHCj+HeI3iPyhMVNdN2A02ADq7KDhyLr1h+smTUlpQYkemQr8MMY9EUf0FYeuPZ28LzXKwpEgyzMin5AYySeQA4ms7Ur+OCJ5pWCRxqWZj3AVQ1jdzbS6qA4ZLC3O+Y88l5AHHAyOeHku9jlxCc6Dotvqp95ewghtM/YgwoJrjH947AdiPwUcW5k7vA1htfs9bXetLYaZCsW6xSaQF2XeHF2wWIVYwCMDGWyPCrx6QNoF07TZZVwrBRHCoAxvkbqgDwX4seCmoV7PuzXV28l/KMy3BKoTxPVg8Tk8cs4OfEKp76DF1HoAgI+wvJUP/ADEV8/ylMfvUV1HoL1CMkxSQSgfDhmRj8mXdB/VXSFKDmWDZ3aO1+AXagdyTBx/KrsP2rPt9odqF4dXdH81qp/cxVeWvbVWdnj3m4jiJGQpOWI8Qq5Yj5VHrrpd0pE3hcmTJwFSOTe+jKMfM0EIsZdq5yBnqVP3nS3THqN0t9BUx0To+ldll1a7e9cYIhyRAreJTgHI8wB4itrtttqmn2YuWhkYvuhExu4ZgSFduIXkc4yeFRHYbpSnuIZZLiJXlkmEVnbwjDSNu7zDtMcIoKlnOAMnyFBbAFCa5i2z261ZtQaJpzE8Uu6sVuxCbwPBcjBk8DvfQcquvpZ1w2mkTvnEkiiFMHHak4Eg+IXfYelBTIkOubRD70HWcB3CCLj8t/H1eugdS2osrdxHPdQROcdl5FUgdxIJ4D1qieg3T5pGuPd/s5GCxtcEZEERO825n4pXIUKOQ3ST3Aw/pH0dLTU7iCOR5FVlO/Id5iWRXbeIAyd5jQdeq2RkcQa+1F+jCGRNJs1kzvdSDx5hSSVH8pWpRQKUpQKUpQK5Ij+x14Y/u9R4fpuf/AErreuSYx12vjH95qPD9Vz/60HW1KUoFKUoFKUoFeF9drFE8rnCRozsfBVBYn6CvetDt7Cz6ZeqgJY202AOJPYbgAOZPKgxujtS9mt0+OtvCbiQ/m+BM+CRhEHp51J6p3od6Srb3SO0u5VgkhG6jyEKjpnh2jwVl5YOOABGeOLX0/U4ZwTDLHKFO6xjdXAOM4JUkA4xw8xQZdKVrtotXS0tZriT4YkLY8T3KPMnAHmaClPaE2uLyrp8TdiPdknx95yMqh8QoIb1Yd61Y3RFsv7jp0YYYmmxLL4gkdlP0rgeu941RnR3pT6rrAebtDfa5nPcQGzu+hYquPA+VdKbUa0llaTXL8okLAfibkq/NiB86Cl+mbUn1DVLfTIDwRlVvDrZMZJ8QiY9MtUv2t6S7TSESytk6+WFFj3A2FjCgAB24ktjuAz4kVU/RqJ7nUJJIjm8l392QjIh6wnrbk8eaqSFHe0i+FSrpugtbGytdPgQdYX693OC5ADJvu3Ms7E8f4COGAKCe9E2376qlx1sSxvCyfBndKvv4+Ik5G4c+orX9LvSZ7gPdrYg3TLktjIhU8jg8C57geXM9wOPsHGujbPvdyr9pIDMVPMlsLDH4gHsk+G83hUA6Jtn31XU3urrMiRN10pPJ5CSUT0yCccsLjkaCTbG7Gx21rJrGrgzS7plWOU7xH4S+98UjHAAPLI7+UZ6JdCOp6s91KiiKJzcOqgBd9mJjjAHdnJ9EIPOpR7Rm0mFhsUPP7aX04hF+u8fktTrou2dXTdLQSYWRwZ5yfukjOD4biAA92QT30Fee0hrmXt7NT8IM8g8zlE/bf+ora9EOgx6dpsmqXIw7xmRc80hAyAPOQ4PmNyq/0u2bXteZmz1TyGR/4YEwAvPIJG6mR3tmpz7RO0AjhhsIyBv4kkUdyKcIuPAsCf0CgiPRHpD6lrDXUoysTtcyHuMjMSi/zZb0Q1v/AGkdZzJbWin4Q0zjzbsp9AH+tTjol0VNO0hZZsI0im5mZuG6pXKg55bqAEjuJaqG1a+m1TU5riOIzElpRGf8KIZCnB/AoHDiSeHEigujSr+HQNCiaQDr5V6zq+TSSuAcHHcg3VJ7gviRmK9HfRpNe3Bv9TUhHcyiJhhpmJ3ssPux57u/05zfo/sLK/xqLSteXPAEzAD3c/4aRAlYwOYOWPM7xyasSg+AYr7SlApSlApSlBr9oNSFtazztyiid/XdUkD5nhXNvQhpZuNYic8RCHmcnjxxujj47zA/I1Y3tDbSCK0SzQ9u4Idx4Rocj03nAx+RqyegDZk29k1y4xJdEFc90S53f5iWPmN2gtOlKUClKUConq/SRptvJ1T3KtJnd3IlaQ55bv2YIznhjOagfTzt28JFhbuUZlDTupwQp5RAjiMjifIgciaknRJ0fx2Nuk8qA3cqhmLDjECMiNfA4+I95z3AUEn03auCZlXdnhLcF6+CWIMTyCtIoUk9wBya3tfCM86+0EPv+jHS5pjM9ou+Tk7rOqk+JVWC/tUosLKOGNY4UWONRhVQAAfIVkUoFUh7Re02BFYIeeJpseHEIv1y3yWrn1G9SCKSaQ7qRqzsfAKMmuVNNtpdb1jtZ+3lLyH/AA4h3Zx91AFGe/HjQXL0B7Ne7WBuHGJLohh4iNchB88s3oy+FRr2jNpeMNgh5fbTY+YRT/mYj8hq57qeK1t2dsJFDGTw5KiLyHyGK5m2TsX1vWy8oyjOZ5h4RqRiP0+CP0NBbfQzswthpxuZsLLOvWyM3DciALKp8OHaPr5VWOiwNr+vNI4PUb3WMD92FCAieALdkHHezGrH6ftozbWC20Zw90Spx3Rrgt9SVX0JrF6E7COx0s3kvx3T9kAZZgpKJGo+8zNvEAfiHhQar2kNawLazU4HGdwPAZRPl/afQVMOivTo9O0VJpiE30a6mY9wIyPogXh45qn+nad21Zt9SuIYQAeOAV3iMjgcMzDh4VaGpRPrUJt7bKafFER1hBX3mYJiNEBweqjfdJbkSuByzQVvsZC2ta+Z5R9mHM7g8giYEcf/AEL5jNWV09bT+7WHu6HEt0SvpEMb5+eQvmGbwqJ9Cejajby3C+6tCJNxWnmBXq9wtkIjD7RjvcOO6MAnPIyy86Lze6i1zfyb8EYWOCFWYsyLyMjnBGSWYgd7cwBig8ugDZrqLFrpxiS5OVz3RrkL9TvN5jdqpNr9QW61+RrhsQ+9rCxJ4LEkgjJ8uypJ8ya6qtoFjRURQqIAqqowFAGAAByAFRCTo60xLl7ySFS7OZD1jnqw5OS26Tu8SSeORk8McKCN9J+0QfTJZQCtqwEVupBU3Ltyk3SMiFFBZQR22UHgoXf8egPYuS2jkvJ0KSTKEiUjDLHneLEd28QuPJfOrLvtEt55IpZY1laLPVb2WVSSDvBSd3e4DDYyMcDWh1npJsoLpLTeead5Ei3IgG3GZgoDEkDOTxAJI8KCpVvv9hbRSKvZtZXXeXkoikwwIHL7NiQPJSO+uigaob2k9KxLa3IHxK0LH8p31/6n+lWX0Ua0bvSraRjl0Xqn45OYzu5PmVCt86CXUqPvtZCNSXTsN1piMpbgFHgo7ycZPDw+kgoFKUoFYGu6vFaW8lxO27HGMk+Pgo8STgAeJr9azq0NrC01xII40GSx/oBzJPcBxNUdqLXu010FiVoNPhbgzDhnkXPc8hGcAHCg8+JJDSbP6XPtDqzzzAiAMGlOThIxwSFT+IgY/mauloYgihVAVVAVQOQAGAB5YrV7LbOQWFutvbruoOJJ4s7Hm7HvY4+QAAwABW3oFKUoFKUoOWtaHvG0xWQZD6hHGQfwiVUx6borqWubulSwOn69HeFSYnliuVx3lGQuvrlc/qFdHQTK6q6kMrAMpHIgjII+VB+6Vh3eqwRHEs0UZ/jdV/qa97a5SRd6N1dfFSCPqKD1pStdtDrUVnbSXExwka5Pix5BR5k4A9aCq/aH2q3IUsIz2pcSTY7kB7K/qYZ/QPGtj0DbH+7Wpu5VxNcgbgPNYuY/nPa9N2oXsFsrNreoPqN4v+7dYWIPKQjgsK/wKAAT4DHMkjoVk7JCnd4YBAHDhwOOXCgpf2gtsgqDToW7TYe4wfhXgUjPmeDHyC/iqQ9BmyZs7EzSoVmuSGIIwVjGdxSO4nJb9QB5V+ZLDRNPuDJM4uL1m3iXJnmZyc56tAQrZ/hFb9Nor6f/AIbT2jU8pLyQRfPq0DyfUCgivTPsDd6jNbyW24wRWRgzbu7ls73HmPTjwrfdHXR6unxo00hnnUEKSSUhDcWWJW+HJJycAnyyRWj6TNT1ays/effbdDvqnVxQc97PJpWfJAGeQ4A17dB+2V1qEdwt0Q5hMe7JuhS2/v5UhQBw3RyHfQTXWNk7K6lWa4to5ZEG6GcZ4ZJwRyYZJ5g86xdc220+xYRT3EcTAD7NQzFRjhlY1JUY8QOFbTX9XjtLaW4lOEiQsfPwUeZOAPMiuZtibM6pqzT3RHVKXu7lj8IRDvbpz93O6uPw58KDonavbC2sLUXMzHDAdWgHakJGQADjHDnnl31WFj0u6lKk12ljEbKAqJO0wYZIG6HJwzdoE4TgME4yMwXW9Rn1/V1RCQrvuQqeUUQ4liB34BZvPh3Crb6V7eGw2ea2hARCYoUHeTviRifFmCOT6mgl+jbVR3Vit3bo8gbgIwO3v727uHuHa5kndA45xxqgOmq/uX1DqJp+t3FQ9VGCI4ncZ3FHNyFK9o8TnkowosHoAvRFpFzJIcRxTyuSe5VhiZv9ar7o8tX1XXhPKMgSNdSDuAU5VfTe3F9BQXpLdf7L0VWkILWtqi8eTOqKir83wPnVK9BWjNd6q1zJlhbhpWJ+9I+VXPnxdvValntG7Q7sUNkh4yHrpfyrkID5Ft4/oFSXoM0H3bS0kYdu5PXH8vJB6bo3v1Gg/fTlpXX6RKwGWgZJh8jut/lZj8qiHs16vwurUnkVnQevYc/tH9auTVrFZ4JYW+GWN4z6MpX/AFrl/op1BrLWoVk7O87W0g827OPk4X6UF97a7GG5liu7WQQX1v8A2chGVccfs5AOO6ckZHczcDmsy02mdFAvbWeBxwJjRp42/iVoAxVTz7YUipJSg0FxtjaJzdyfBYZnP0SMkVqLva68mythpszHOOtuh1EY/iCsescegBqbUoK4t+jeS6lE+sXJumHFbePKQJ5Y4FvoCe/NWFa2yRoscaKiKMKqgAKPAAcAK9aUClKUClKUClKgvSbt6NPRYYB1t7PgRRjju5O6HIHPjwA7z6Gg8el02c9uLOUNLdSHNtFCA0ofjh+PBU57xYgYB7xkQ7Z43FmY7HWpLiG1VQsDxvuwtnJ6uWaLDjGcAbwAxx4YNT/o82ONmjT3LddfXHanlbiRnH2anuUcOXMjwAAl80SupVlDKeBBAIPqDzoIn/2caTJGALSFlYcGUtkjx31bePrmsHY7o3XTdQknt5m92kiKmFjkh95SDnkygA4zxGTxPHO9XY21Q5gElt5W8skS/wAiNuf5a9W2bU8HuLth4de6fvFun96DK1jXILYAzSAE8EQZZ3P4URcs59BUH1DZa51mZJL8NbWMZ3orQEdZIfxyleCEjhgEkAkcDkmc6botvASYokRm+J8ZdvzOcs3zJqpuknpSkeX3DSstIzdW0ycSWJxuRefcW+njQTDarb+x0pFt0AeVQFjtocdnwDEcEHLxPka0llo+r6t272dtPtW4i3g7MrLx+JjxXgRnezy+AVm9GnRhHY4uLnE143aLHtCIniQueb+LfTvzY9BpNm9k7OxXdtYEjPe/N29XbLH0zgd2K3dK1e0+tpZWk1zJ8MSk4/E3JVHmWIHzoKQ9onaMSXMVmhysA35Mf4jjgPVU/wCs1ZfQ5s57lpkYYYln+3kB5jeA3V48RhAuR3HeqkOjrRH1fVusn7aBzcXBPI9rITj3M2Fx+Hexyro3bDaBLG0knYbxHZjTvkkbgiDHHifDuye6gqH2h9rN500+NuCYlnwfvEdiM4PcDvEHxTwqOJEbDZ1n+GbU5Qo7iII8n9zn1DiorFYT32pdTId6eefdkbnglu2fRRk+gqwPaGRYpLG2jG7HDA24PAZVAPogoNr7OGgDE96w456iPy5M5+eUHyNYHtG6/v3EFmp4RKZZB/G/BQfMKCfSSrJ2CEen6FBJId1Et/eJD39vMuPXtBQPQVRWzGmS63rBaQHdkkM057kjB+DPpuxj1B7jQTDWXOnbKQw8pb1gT3Hdc9Yf8iop/NW56ANNS20+4vpSFEhPaPdFEDk/zb38oqN+0de/73bW44JFBvgd2Xcr/SMVYeydp1lvbWkeDb2caGdl+Ga5AD9SPFUkJd/4t1fxigozVrqXV9Y4hlM86xqp5xoCFAweRVRk+e8a6ytoFRFRRhUUKo8ABgD6Vyx0ValFBqqz3O9vKJSiqpZnlYFRGAPvHeIHniuntISXqgZv7RzvsoOQmeUYPeFGBnvIJ76DNrlvpn0g2msSOnZWbduEI7mJ7R9esVj8xXUlVV7Qmz3XWKXKDL2zdr/w3wD64YIfIb1BP9lNYF3ZwXA/vY1Y+TYww+TAj5Vtqpr2ctoN+CayY9qI9bGP4GwGA8g+D+urloFKUoFKUoFKUoFKUoNXtNrcdlay3MvwxrnHex5Ko8ySB86qToZ0qTUL2fV7vtMHKxZ5b5HEgHuRCFHr4ivL2j9oDvQWSngB18g8Scqg+WHOPNatbYXRRZ6fb24GCkYL/nbtOf5iaDfUpSgUpWFrOpJbW8s8nwRIzt5hQTgeZ5UFX9Om3pt4/cbdsTSrmZhzSM/dB7mb9l9Qa+9BOwoghW/mX7aZfsQf7uM/e/M44/lx4mqs2QsJNY1lTP2uskaac9wReJUeA+FB4ZFdXKoAAAwBwAHdQfaUpQKoL2iNqd+aOwjPZixJNjvcjsqfRTn9Y8KvTU75YIZJpDhI0Z2PkoJP9K5Z2NsG1fWVM3ESStPN3jcB3yvoeCD1FBeHQzswLLTldxiW4xNJngQuOwp8MLx8izVEtsdpfeOu1E/8JZlobAHlPdNw94weBWPiR+XIwcipdttqEl5ONJs2wXAN7KvKCEj4PzuOAHgfA5FT9NepxieHTbUbsFkgXdXjmRgP5iBjjz3meg23s67P9ZczXrjIhHVxk/4jjtEHxCcP/uVsPaQ0SRvd7tVJRA0UhH3MkMhPgCSwz44HfVl9HOzvuGnQQEdvd35f/EbtMPlwUeSipFLjdO9jdwc55Y7857qDn/aPaO51tINP02F+oRYuudhujeCjgx5Kinj4sRwHAZtro92Li0y26tO3K+GmkxxdhyA8FXJwPMnmTUZ2m6YLCyBitVFw4zwiwsQPm+MH9IPqKitpqu0Os8Yf90t2++oMS48Q5zK3DvTh6UFg9I2yGnXhjlvpeoMYxv8AWIm8uc7h3wQRnPLjxNY69JGjWUaQQzAqg3UjgR3HoCBgknvzxOa1ejdCVsG6y+nlvJD8WWKKfUglz67w9KsHSNnrW1GLe3ii80QAn1bGT8zQV5p2r2/vLXNloN00zEnrWjWIEnOWUuSATxyQAePGpAmt6y47OmQxcf726Vv2jX/WptSghMs2vH4YtNX8zzt/RRWJdwa7LE8U0WlyJIrIyhpxkMCCOIPcasGlByVp09zoWqAyJmSE4dAxCyIy9zY4gg5BxwIHDhXQUG3MoRXm027VGAYPD1dwpUjIb7Jt7BHH4a0PTnsSbu2F1CuZ7cHeAHGSLmR5leLDyLcyRWD0A7Y9dAbCVvtIQTDn70fevmUJ/lI8KCe6RtxYXLbkdygkzjq5Mxvnw3ZADn0qRVqtc2ctbxd25gjlGMZZe0PysO0vyIqLNsXd2fa0u9YKP+63WZYj4KrfHGPTn40E+pUK0XpAQzC1v4msbo8FWQ5jl44zHJ8LZ4cPE4BNTWgUpSgUpSg5f2ynF3tKVJypvIYPQKyREfUH6muoK5RnO5tIS3DGqEknw96zn6V1dQKUpQKrrp7vur0d1/xpYo/83Wf0jqxaq/2iYC2lIRyS5jZvTclT+rCgj3s16X/xdyRx7EKn6u3/APFXjVYezzCF0pm73uJCfksa/wClWfQKUpQQHpyu2j0abd4b7RoT5FwT9cY+dUd0VXV6l26afGrzzQtEHbO7ApdGMzd2AF7+8jgT2T1Hq+lw3MLQzxrJG4wyt9QfEEHiCOIrG2e2ctrKMx2sKxKeJxklvNmYlm+ZoNAltDoemTSk9ZIAZJZH+K4mbgMnnxYgd+AfU1SvQ/oT6jqvXzZdYmNxMx+9IWJUHzL5b0U1IfaG2o6yaOwjORHiSXHe5HZX5Kc/qHhUs2dWHZ3RRJcD7eXtsn3nlYdmIeSrwJ5DDHvoJrtdtXbadB1tw+M5CIOLyHwUf1J4DPE1z5r+2Go67cC2gVhGx7MEZ4Y/FI3DIHDJbCjhwFauCK+17UeJ3pH4knO5BGD4fdUZ5cyT3k10lsXsfb6bAIoFyxx1kpHakPiT3DwHIfUkIlsD0PW9oFlut25uOBwRmOM/wg/EfNvkBVmgV9pQKUpQKUpQKh23e3J0wo0lpLJA2B1yMuFbj2Cp5HwyQD8jUxrB1zSo7q3lt5RlJVKny8CPMHBHmBQa7ZDa+11GIyWz5K4342GHjJ5Bh9eIJBwePA1UXSbsJNp1yNT07IRX6x1X+5bmWA74jxyOQyRy5RDo2v5NP1uKMk8ZjaSgciGfq+PkH3W/TXVTDIweIoIv0fbaw6nbCRMLKuBNFnijeI8VPHB+XMGpTVYa70YtDce+6PILacc4T/ZSDvX+EHw+Hljdxmt1ofSAhYQajG1hdct2XhHIeHGOX4TzHDPlxoJFtDoFvewmG5jEiHlnmp/Ep5qfSq5sdbudDuktL6Rp9PlOLe5bi0X8DnwH9OI4AqLYU54jiKjHSZpkU+l3Sy4wsTyKx+66KWVvqMeYJHfQSdWBGRxB5V9qGdD1xI+jWplzvBWVSeZRXZU+W6AB5AVM6BSlKDl/pqsGtdaeVeHW9XOh88AH/OhPzFdLaVfLPBFMnwyxpIPRlDD+tVz0+bLm5sRcxjMlrljjviON/wDlwG9A1OgHaMXGnm2Y/aWrbvrGxLIfkd5fIKvjQWhSlKBWj230EX1hPbcMyJ2Ce51IZCfLeAz5ZreUoK06AyV06WBwVkguZUdTzU4Q4PzyPlVl1p5tCAne4gcwyyBVlIAZZd34S6nmygkBgQccDkACs+xterXBdpGJyztjLHlyUAAYwMACgyaUpQK0m2e0SWFnLcvg7gwi/jc8FT5nn4DJ7q3RNULtTcy7Raotpak+5Wxy8o+HwaXwJON1B38TyJwGL0N7LPf3r6ld5ZI5C4LcpZid7P5Uzn13R3EVGekraWTVdS3YcvGrdTbIPvZYDe9Xbj6bo7qvDb549M0KaO3G4qxiCMDnlyELZ/FhmbPPPGqy9njZwTXcl24ytuAqZ/xHzx/SoP8AMKC3ejnY2PTLQRgAzPhp5PxNj4QfwrkgfM8yaldKUClKUClKUClKUClK0O3WvrY2E9wTxVCEHi7dlB/MR8gaDnPTIDc7SAR4IbUGk/QsxkY/yqTXVVUR7O+zJaSXUJAcKDFCT3scF34+A7Of4m8KvegV4XtnHMhSWNJEPNXUMD6hhivelBFG2Btlz7u9zaZ44t7iRFB8kJKD+XFeDdHcMh/3q5vbtMg9VPPmPIOQSkaoDx8c1MqUH4iiCqFUBVUAAAYAA4AADkK/dKUClKUHx1BBBAIPAg948KoLV9Kk2d1ZLuIM1jMxRgPuqxy0R81wGXx3cdxq/qxNV02K4heGdBJG4wynv/8AIjmCOINB62d0ksayRsHR1DKw4hgRkEV7VVdlb3WgOVAe70piWyBmW0JOSSB8SeOOHf2Twax9I1aG5iEtvIssbcmU5+R7wfI8RQZtKUoFKUoFKxNU1OG3jMs8iRRrzZyAPTjzJ8BxNQG9v77WPs7MPZ2B4SXLgrLOvhEp4hT4nGQe7BUhi7abQzanO2laYcjleXI+CNeRjBHMniDjnxA+8RONkdmINPtlggHAcXc/FI3ezf8AzgOFeuzOztvYwCC2TcQcSebO3e7HvY/+QGAAK21BWvtAoTpBI5CeIn07Q/qRXj7O8AXSnbve4kJ+SRr/AKfvUw2/0Q3unXNuoy7oSn51IdR82UD51AvZxvwbO4tz8cU++QeYDoo/6o2oLdpSlApSlApSlApSvjsACSQAOJJ7h40H0mqG2zv5doNSSxsz/ulu2ZJfu55NLnkQBlUHeSTyPCS7Ra5c6y72WlnctQd25vTkKR3xx/i4eHxeS8TONkNlrfTrcQ26+bufikb8TH/TkKDP0bTI7aCOCFd2ONQqj/U+JJySe8k1m0pQKUpQKUpQKUpQKUpQKUpQKiOobAQGUz2jyWM54s9uQFfn8cZ7D8STyFS6lBDlOswcCLO9Ud+Xt5D6jDp9MV6x7TXw/tNJnB/gntnH/wCxf6VLKUEZXaC8b4dLnHnJNbKB67srN9FNfWXU5e+1tF8Rv3D48siNFPyYVJaUEZstibcSCa4Ml5OOIkuCHC/kjAEafpWpNSlApSlAqqdptGk0nUTq1qhe2kyL2FeagkFplHeMjePgc9zHdtalBiaXqUVxEs0DrJG4yrKcg+XkRyIPEGsuodd7FGGVp9Mm90kc5ki3d63lPi0eRuHh8SY/ei7SX8PC7013xzks3WVT57jlZB+9BMaVEl6QbUfHHeRHwe0uM/5UNfo7e25/s4byXyS0n/qyAfvQSulRI7RX0vC3011z9+6ljiA891C7n6Cvwdm725/42+KIecNmDED5GViZGHjjdoNjrO1tvBJ1K709yeVvAN+Tu4sBwjXiOLkCtZLoFzf4OoN1Nvz9zhb4vKeUYL/lTC+ZqQ6HoVvZx9XbRJEvfujix8WY9pj5kk1saDxs7RIkWOJFRFGFVQAAPAAV7UpQKUpQKUpQKUpQKUpQKUpQKUpQKUpQKUpQKUpQKUpQKUpQKUpQKUpQKUpQKUpQKUpQKUpQKUpQKUpQKUpQKUpQKUpQf//Z"/>
          <p:cNvSpPr>
            <a:spLocks noChangeAspect="1" noChangeArrowheads="1"/>
          </p:cNvSpPr>
          <p:nvPr/>
        </p:nvSpPr>
        <p:spPr bwMode="auto">
          <a:xfrm>
            <a:off x="168275" y="-182563"/>
            <a:ext cx="304800" cy="304801"/>
          </a:xfrm>
          <a:prstGeom prst="rect">
            <a:avLst/>
          </a:prstGeom>
          <a:noFill/>
          <a:ln w="9525">
            <a:noFill/>
            <a:miter lim="800000"/>
            <a:headEnd/>
            <a:tailEnd/>
          </a:ln>
        </p:spPr>
        <p:txBody>
          <a:bodyPr/>
          <a:lstStyle/>
          <a:p>
            <a:endParaRPr lang="en-US"/>
          </a:p>
        </p:txBody>
      </p:sp>
      <p:pic>
        <p:nvPicPr>
          <p:cNvPr id="10245" name="Picture 5"/>
          <p:cNvPicPr>
            <a:picLocks noChangeAspect="1" noChangeArrowheads="1"/>
          </p:cNvPicPr>
          <p:nvPr/>
        </p:nvPicPr>
        <p:blipFill>
          <a:blip r:embed="rId2"/>
          <a:srcRect/>
          <a:stretch>
            <a:fillRect/>
          </a:stretch>
        </p:blipFill>
        <p:spPr bwMode="auto">
          <a:xfrm>
            <a:off x="609600" y="609600"/>
            <a:ext cx="8001000" cy="5715000"/>
          </a:xfrm>
          <a:prstGeom prst="rect">
            <a:avLst/>
          </a:prstGeom>
          <a:noFill/>
          <a:ln w="12700">
            <a:noFill/>
            <a:miter lim="800000"/>
            <a:headEnd type="none" w="sm" len="sm"/>
            <a:tailEnd type="none" w="sm" len="sm"/>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685800" y="304800"/>
            <a:ext cx="7772400" cy="685800"/>
          </a:xfrm>
        </p:spPr>
        <p:txBody>
          <a:bodyPr>
            <a:normAutofit fontScale="90000"/>
          </a:bodyPr>
          <a:lstStyle/>
          <a:p>
            <a:r>
              <a:rPr lang="en-US" u="sng" dirty="0" smtClean="0"/>
              <a:t>Markowitz Model</a:t>
            </a:r>
            <a:endParaRPr lang="en-IN" u="sng" dirty="0" smtClean="0"/>
          </a:p>
        </p:txBody>
      </p:sp>
      <p:sp>
        <p:nvSpPr>
          <p:cNvPr id="3" name="Subtitle 2"/>
          <p:cNvSpPr>
            <a:spLocks noGrp="1"/>
          </p:cNvSpPr>
          <p:nvPr>
            <p:ph idx="1"/>
          </p:nvPr>
        </p:nvSpPr>
        <p:spPr>
          <a:xfrm>
            <a:off x="457200" y="1295400"/>
            <a:ext cx="8229600" cy="5334000"/>
          </a:xfrm>
        </p:spPr>
        <p:txBody>
          <a:bodyPr>
            <a:noAutofit/>
          </a:bodyPr>
          <a:lstStyle/>
          <a:p>
            <a:pPr algn="just">
              <a:buFont typeface="Wingdings" pitchFamily="2" charset="2"/>
              <a:buChar char="Ø"/>
              <a:defRPr/>
            </a:pPr>
            <a:r>
              <a:rPr lang="en-IN" sz="2800" i="1" dirty="0" smtClean="0"/>
              <a:t> </a:t>
            </a:r>
            <a:r>
              <a:rPr lang="en-IN" sz="2400" i="1" dirty="0" smtClean="0"/>
              <a:t>It assists in the selection of the most efficient by analyzing various possible portfolios of the given securities. By choosing securities that do not 'move' exactly together, the HM model shows investors how to reduce their risk. </a:t>
            </a:r>
          </a:p>
          <a:p>
            <a:pPr algn="just">
              <a:buFont typeface="Wingdings" pitchFamily="2" charset="2"/>
              <a:buChar char="Ø"/>
              <a:defRPr/>
            </a:pPr>
            <a:r>
              <a:rPr lang="en-IN" sz="2400" i="1" dirty="0" smtClean="0"/>
              <a:t>Also known as Mean-Variance Model.</a:t>
            </a:r>
          </a:p>
          <a:p>
            <a:pPr algn="just">
              <a:buFont typeface="Wingdings" pitchFamily="2" charset="2"/>
              <a:buChar char="Ø"/>
              <a:defRPr/>
            </a:pPr>
            <a:r>
              <a:rPr lang="en-IN" sz="2400" i="1" dirty="0" smtClean="0"/>
              <a:t>We all agree that holding two stocks is less risky as compared to one stock. But building the optimal portfolio is very difficult. Markowitz provides an answer to it with the help of risk and return relationship.</a:t>
            </a:r>
          </a:p>
          <a:p>
            <a:pPr algn="just">
              <a:buFont typeface="Wingdings" pitchFamily="2" charset="2"/>
              <a:buChar char="Ø"/>
              <a:defRPr/>
            </a:pPr>
            <a:r>
              <a:rPr lang="en-IN" sz="2400" i="1" dirty="0" smtClean="0"/>
              <a:t>Determination of a set of efficient portfolios.</a:t>
            </a:r>
          </a:p>
          <a:p>
            <a:pPr algn="just">
              <a:buFont typeface="Wingdings" pitchFamily="2" charset="2"/>
              <a:buChar char="Ø"/>
              <a:defRPr/>
            </a:pPr>
            <a:r>
              <a:rPr lang="en-IN" sz="2400" i="1" dirty="0" smtClean="0"/>
              <a:t>Selection of the best portfolio out of the efficient set.</a:t>
            </a:r>
          </a:p>
          <a:p>
            <a:pPr algn="just">
              <a:buFont typeface="Wingdings" pitchFamily="2" charset="2"/>
              <a:buChar char="Ø"/>
              <a:defRPr/>
            </a:pPr>
            <a:endParaRPr lang="en-IN" sz="2800" i="1" dirty="0" smtClean="0"/>
          </a:p>
          <a:p>
            <a:pPr algn="just">
              <a:buFont typeface="Monotype Sorts" pitchFamily="2" charset="2"/>
              <a:buNone/>
              <a:defRPr/>
            </a:pPr>
            <a:r>
              <a:rPr lang="en-US" sz="2800" i="1" dirty="0" smtClean="0"/>
              <a:t>				</a:t>
            </a:r>
            <a:endParaRPr lang="en-IN" sz="2800" i="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28625" y="152400"/>
            <a:ext cx="7239000" cy="685800"/>
          </a:xfrm>
        </p:spPr>
        <p:txBody>
          <a:bodyPr>
            <a:normAutofit/>
          </a:bodyPr>
          <a:lstStyle/>
          <a:p>
            <a:r>
              <a:rPr lang="en-US" sz="3200" b="1" dirty="0" smtClean="0"/>
              <a:t>Assumption &amp; concept</a:t>
            </a:r>
            <a:endParaRPr lang="en-IN" sz="3200" b="1" dirty="0" smtClean="0"/>
          </a:p>
        </p:txBody>
      </p:sp>
      <p:sp>
        <p:nvSpPr>
          <p:cNvPr id="3" name="Content Placeholder 2"/>
          <p:cNvSpPr>
            <a:spLocks noGrp="1"/>
          </p:cNvSpPr>
          <p:nvPr>
            <p:ph idx="1"/>
          </p:nvPr>
        </p:nvSpPr>
        <p:spPr>
          <a:xfrm>
            <a:off x="0" y="914400"/>
            <a:ext cx="9144000" cy="5638800"/>
          </a:xfrm>
        </p:spPr>
        <p:txBody>
          <a:bodyPr>
            <a:noAutofit/>
          </a:bodyPr>
          <a:lstStyle/>
          <a:p>
            <a:pPr>
              <a:defRPr/>
            </a:pPr>
            <a:r>
              <a:rPr lang="en-IN" sz="2800" b="1" i="1" u="sng" dirty="0" smtClean="0"/>
              <a:t>Assumptions</a:t>
            </a:r>
            <a:r>
              <a:rPr lang="en-IN" sz="2000" b="1" i="1" u="sng" dirty="0" smtClean="0"/>
              <a:t>:</a:t>
            </a:r>
          </a:p>
          <a:p>
            <a:pPr>
              <a:buFont typeface="Arial" pitchFamily="34" charset="0"/>
              <a:buChar char="•"/>
              <a:defRPr/>
            </a:pPr>
            <a:r>
              <a:rPr lang="en-IN" sz="2400" b="1" i="1" dirty="0" smtClean="0"/>
              <a:t>Risk of a portfolio is based on the variability of returns from the said portfolio.</a:t>
            </a:r>
          </a:p>
          <a:p>
            <a:pPr>
              <a:buFont typeface="Arial" pitchFamily="34" charset="0"/>
              <a:buChar char="•"/>
              <a:defRPr/>
            </a:pPr>
            <a:r>
              <a:rPr lang="en-IN" sz="2400" b="1" i="1" dirty="0" smtClean="0"/>
              <a:t>An investor is </a:t>
            </a:r>
            <a:r>
              <a:rPr lang="en-IN" sz="2400" b="1" i="1" dirty="0" smtClean="0"/>
              <a:t>always risk </a:t>
            </a:r>
            <a:r>
              <a:rPr lang="en-IN" sz="2400" b="1" i="1" dirty="0" smtClean="0"/>
              <a:t>averse.</a:t>
            </a:r>
          </a:p>
          <a:p>
            <a:pPr>
              <a:buFont typeface="Arial" pitchFamily="34" charset="0"/>
              <a:buChar char="•"/>
              <a:defRPr/>
            </a:pPr>
            <a:r>
              <a:rPr lang="en-IN" sz="2400" b="1" i="1" dirty="0" smtClean="0"/>
              <a:t>An investor prefers to increase consumption.</a:t>
            </a:r>
          </a:p>
          <a:p>
            <a:pPr>
              <a:buFont typeface="Arial" pitchFamily="34" charset="0"/>
              <a:buChar char="•"/>
              <a:defRPr/>
            </a:pPr>
            <a:r>
              <a:rPr lang="en-IN" sz="2400" b="1" i="1" dirty="0" smtClean="0"/>
              <a:t>The investor's utility function is concave and increasing, due to his risk aversion and consumption preference.</a:t>
            </a:r>
          </a:p>
          <a:p>
            <a:pPr>
              <a:buFont typeface="Arial" pitchFamily="34" charset="0"/>
              <a:buChar char="•"/>
              <a:defRPr/>
            </a:pPr>
            <a:r>
              <a:rPr lang="en-IN" sz="2400" b="1" i="1" dirty="0" smtClean="0"/>
              <a:t>Analysis is based on single period model of investment.</a:t>
            </a:r>
          </a:p>
          <a:p>
            <a:pPr>
              <a:buFont typeface="Arial" pitchFamily="34" charset="0"/>
              <a:buChar char="•"/>
              <a:defRPr/>
            </a:pPr>
            <a:r>
              <a:rPr lang="en-IN" sz="2400" b="1" i="1" dirty="0" smtClean="0"/>
              <a:t>An investor either maximizes his portfolio return for a given level of risk or maximizes his return for the minimum risk.</a:t>
            </a:r>
          </a:p>
          <a:p>
            <a:pPr>
              <a:buFont typeface="Arial" pitchFamily="34" charset="0"/>
              <a:buChar char="•"/>
              <a:defRPr/>
            </a:pPr>
            <a:r>
              <a:rPr lang="en-IN" sz="2400" b="1" i="1" dirty="0" smtClean="0"/>
              <a:t>An investor is rational in nature.</a:t>
            </a:r>
            <a:endParaRPr lang="en-IN" sz="2400" b="1" dirty="0"/>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i="1" u="sng" dirty="0" smtClean="0"/>
              <a:t>Concept</a:t>
            </a:r>
            <a:endParaRPr lang="en-US" dirty="0"/>
          </a:p>
        </p:txBody>
      </p:sp>
      <p:sp>
        <p:nvSpPr>
          <p:cNvPr id="3" name="Content Placeholder 2"/>
          <p:cNvSpPr>
            <a:spLocks noGrp="1"/>
          </p:cNvSpPr>
          <p:nvPr>
            <p:ph idx="1"/>
          </p:nvPr>
        </p:nvSpPr>
        <p:spPr>
          <a:xfrm>
            <a:off x="457200" y="1295400"/>
            <a:ext cx="8305800" cy="5334000"/>
          </a:xfrm>
        </p:spPr>
        <p:txBody>
          <a:bodyPr>
            <a:normAutofit lnSpcReduction="10000"/>
          </a:bodyPr>
          <a:lstStyle/>
          <a:p>
            <a:pPr algn="just"/>
            <a:r>
              <a:rPr lang="en-IN" sz="3600" i="1" u="sng" dirty="0" smtClean="0"/>
              <a:t>Concept</a:t>
            </a:r>
            <a:r>
              <a:rPr lang="en-IN" sz="3600" i="1" dirty="0" smtClean="0"/>
              <a:t>: </a:t>
            </a:r>
            <a:r>
              <a:rPr lang="en-IN" i="1" dirty="0" smtClean="0"/>
              <a:t>In developing the model, Markowitz has given up the single stock portfolio and introduced diversification.</a:t>
            </a:r>
          </a:p>
          <a:p>
            <a:pPr algn="just"/>
            <a:r>
              <a:rPr lang="en-IN" i="1" dirty="0" smtClean="0"/>
              <a:t>The single stock portfolio would be preferable if the investor is perfectly certain that his expectation of higher return would turn out to be real. </a:t>
            </a:r>
          </a:p>
          <a:p>
            <a:pPr algn="just"/>
            <a:r>
              <a:rPr lang="en-IN" i="1" dirty="0" smtClean="0"/>
              <a:t>But in this era of uncertainty most of the investors would like to join Markowitz rather than single stock. It can be shown with the help of example.</a:t>
            </a:r>
          </a:p>
          <a:p>
            <a:pPr algn="just"/>
            <a:endParaRPr lang="en-US" i="1" dirty="0"/>
          </a:p>
        </p:txBody>
      </p:sp>
      <p:sp>
        <p:nvSpPr>
          <p:cNvPr id="4" name="Slide Number Placeholder 3"/>
          <p:cNvSpPr>
            <a:spLocks noGrp="1"/>
          </p:cNvSpPr>
          <p:nvPr>
            <p:ph type="sldNum" sz="quarter" idx="12"/>
          </p:nvPr>
        </p:nvSpPr>
        <p:spPr/>
        <p:txBody>
          <a:bodyPr/>
          <a:lstStyle/>
          <a:p>
            <a:pPr>
              <a:defRPr/>
            </a:pPr>
            <a:fld id="{40CA6FDC-22F6-4076-9EEE-52FF545A96F7}"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p:cNvGraphicFramePr>
            <a:graphicFrameLocks noGrp="1"/>
          </p:cNvGraphicFramePr>
          <p:nvPr/>
        </p:nvGraphicFramePr>
        <p:xfrm>
          <a:off x="685800" y="152399"/>
          <a:ext cx="7772400" cy="2377440"/>
        </p:xfrm>
        <a:graphic>
          <a:graphicData uri="http://schemas.openxmlformats.org/drawingml/2006/table">
            <a:tbl>
              <a:tblPr firstRow="1" bandRow="1">
                <a:tableStyleId>{5C22544A-7EE6-4342-B048-85BDC9FD1C3A}</a:tableStyleId>
              </a:tblPr>
              <a:tblGrid>
                <a:gridCol w="2590800"/>
                <a:gridCol w="2590800"/>
                <a:gridCol w="2590800"/>
              </a:tblGrid>
              <a:tr h="393700">
                <a:tc>
                  <a:txBody>
                    <a:bodyPr/>
                    <a:lstStyle/>
                    <a:p>
                      <a:endParaRPr lang="en-IN" sz="2000" b="1" dirty="0"/>
                    </a:p>
                  </a:txBody>
                  <a:tcPr/>
                </a:tc>
                <a:tc>
                  <a:txBody>
                    <a:bodyPr/>
                    <a:lstStyle/>
                    <a:p>
                      <a:r>
                        <a:rPr kumimoji="0" lang="en-IN" sz="2000" b="1" kern="1200" dirty="0" smtClean="0">
                          <a:solidFill>
                            <a:schemeClr val="lt1"/>
                          </a:solidFill>
                          <a:latin typeface="+mn-lt"/>
                          <a:ea typeface="+mn-ea"/>
                          <a:cs typeface="+mn-cs"/>
                        </a:rPr>
                        <a:t> Stock ABC </a:t>
                      </a:r>
                      <a:endParaRPr lang="en-IN" sz="2000" b="1" dirty="0"/>
                    </a:p>
                  </a:txBody>
                  <a:tcPr/>
                </a:tc>
                <a:tc>
                  <a:txBody>
                    <a:bodyPr/>
                    <a:lstStyle/>
                    <a:p>
                      <a:r>
                        <a:rPr kumimoji="0" lang="en-IN" sz="2000" b="1" kern="1200" dirty="0" smtClean="0">
                          <a:solidFill>
                            <a:schemeClr val="lt1"/>
                          </a:solidFill>
                          <a:latin typeface="+mn-lt"/>
                          <a:ea typeface="+mn-ea"/>
                          <a:cs typeface="+mn-cs"/>
                        </a:rPr>
                        <a:t>Stock XYZ</a:t>
                      </a:r>
                      <a:endParaRPr lang="en-IN" sz="2000" b="1" dirty="0"/>
                    </a:p>
                  </a:txBody>
                  <a:tcPr/>
                </a:tc>
              </a:tr>
              <a:tr h="393700">
                <a:tc>
                  <a:txBody>
                    <a:bodyPr/>
                    <a:lstStyle/>
                    <a:p>
                      <a:r>
                        <a:rPr kumimoji="0" lang="en-IN" sz="2000" b="1" kern="1200" baseline="0" dirty="0" smtClean="0">
                          <a:solidFill>
                            <a:schemeClr val="dk1"/>
                          </a:solidFill>
                          <a:latin typeface="+mn-lt"/>
                          <a:ea typeface="+mn-ea"/>
                          <a:cs typeface="+mn-cs"/>
                        </a:rPr>
                        <a:t> </a:t>
                      </a:r>
                      <a:r>
                        <a:rPr kumimoji="0" lang="en-IN" sz="2000" b="1" kern="1200" dirty="0" smtClean="0">
                          <a:solidFill>
                            <a:schemeClr val="dk1"/>
                          </a:solidFill>
                          <a:latin typeface="+mn-lt"/>
                          <a:ea typeface="+mn-ea"/>
                          <a:cs typeface="+mn-cs"/>
                        </a:rPr>
                        <a:t>Return %</a:t>
                      </a:r>
                      <a:endParaRPr lang="en-IN" sz="2000" b="1" dirty="0"/>
                    </a:p>
                  </a:txBody>
                  <a:tcPr/>
                </a:tc>
                <a:tc>
                  <a:txBody>
                    <a:bodyPr/>
                    <a:lstStyle/>
                    <a:p>
                      <a:r>
                        <a:rPr kumimoji="0" lang="en-IN" sz="2000" b="1" kern="1200" dirty="0" smtClean="0">
                          <a:solidFill>
                            <a:schemeClr val="dk1"/>
                          </a:solidFill>
                          <a:latin typeface="+mn-lt"/>
                          <a:ea typeface="+mn-ea"/>
                          <a:cs typeface="+mn-cs"/>
                        </a:rPr>
                        <a:t>11 or 17 </a:t>
                      </a:r>
                      <a:endParaRPr lang="en-IN" sz="2000" b="1" dirty="0"/>
                    </a:p>
                  </a:txBody>
                  <a:tcPr/>
                </a:tc>
                <a:tc>
                  <a:txBody>
                    <a:bodyPr/>
                    <a:lstStyle/>
                    <a:p>
                      <a:r>
                        <a:rPr kumimoji="0" lang="en-IN" sz="2000" b="1" kern="1200" dirty="0" smtClean="0">
                          <a:solidFill>
                            <a:schemeClr val="dk1"/>
                          </a:solidFill>
                          <a:latin typeface="+mn-lt"/>
                          <a:ea typeface="+mn-ea"/>
                          <a:cs typeface="+mn-cs"/>
                        </a:rPr>
                        <a:t>20 or 8</a:t>
                      </a:r>
                      <a:endParaRPr lang="en-IN" sz="2000" b="1" dirty="0"/>
                    </a:p>
                  </a:txBody>
                  <a:tcPr/>
                </a:tc>
              </a:tr>
              <a:tr h="393700">
                <a:tc>
                  <a:txBody>
                    <a:bodyPr/>
                    <a:lstStyle/>
                    <a:p>
                      <a:r>
                        <a:rPr lang="en-US" sz="2000" b="1" dirty="0" smtClean="0"/>
                        <a:t> </a:t>
                      </a:r>
                      <a:r>
                        <a:rPr kumimoji="0" lang="en-IN" sz="2000" b="1" kern="1200" dirty="0" smtClean="0">
                          <a:solidFill>
                            <a:schemeClr val="dk1"/>
                          </a:solidFill>
                          <a:latin typeface="+mn-lt"/>
                          <a:ea typeface="+mn-ea"/>
                          <a:cs typeface="+mn-cs"/>
                        </a:rPr>
                        <a:t>Probability</a:t>
                      </a:r>
                      <a:endParaRPr lang="en-IN" sz="2000" b="1" dirty="0"/>
                    </a:p>
                  </a:txBody>
                  <a:tcPr/>
                </a:tc>
                <a:tc>
                  <a:txBody>
                    <a:bodyPr/>
                    <a:lstStyle/>
                    <a:p>
                      <a:r>
                        <a:rPr kumimoji="0" lang="en-IN" sz="2000" b="1" kern="1200" dirty="0" smtClean="0">
                          <a:solidFill>
                            <a:schemeClr val="dk1"/>
                          </a:solidFill>
                          <a:latin typeface="+mn-lt"/>
                          <a:ea typeface="+mn-ea"/>
                          <a:cs typeface="+mn-cs"/>
                        </a:rPr>
                        <a:t>.5 each return </a:t>
                      </a:r>
                      <a:endParaRPr lang="en-IN" sz="2000" b="1" dirty="0"/>
                    </a:p>
                  </a:txBody>
                  <a:tcPr/>
                </a:tc>
                <a:tc>
                  <a:txBody>
                    <a:bodyPr/>
                    <a:lstStyle/>
                    <a:p>
                      <a:r>
                        <a:rPr kumimoji="0" lang="en-IN" sz="2000" b="1" kern="1200" dirty="0" smtClean="0">
                          <a:solidFill>
                            <a:schemeClr val="dk1"/>
                          </a:solidFill>
                          <a:latin typeface="+mn-lt"/>
                          <a:ea typeface="+mn-ea"/>
                          <a:cs typeface="+mn-cs"/>
                        </a:rPr>
                        <a:t>.5 each return </a:t>
                      </a:r>
                      <a:endParaRPr lang="en-IN" sz="2000" b="1" dirty="0"/>
                    </a:p>
                  </a:txBody>
                  <a:tcPr/>
                </a:tc>
              </a:tr>
              <a:tr h="393700">
                <a:tc>
                  <a:txBody>
                    <a:bodyPr/>
                    <a:lstStyle/>
                    <a:p>
                      <a:r>
                        <a:rPr kumimoji="0" lang="en-IN" sz="2000" b="1" kern="1200" dirty="0" smtClean="0">
                          <a:solidFill>
                            <a:schemeClr val="dk1"/>
                          </a:solidFill>
                          <a:latin typeface="+mn-lt"/>
                          <a:ea typeface="+mn-ea"/>
                          <a:cs typeface="+mn-cs"/>
                        </a:rPr>
                        <a:t>Expected return </a:t>
                      </a:r>
                      <a:endParaRPr lang="en-IN" sz="2000" b="1" dirty="0"/>
                    </a:p>
                  </a:txBody>
                  <a:tcPr/>
                </a:tc>
                <a:tc>
                  <a:txBody>
                    <a:bodyPr/>
                    <a:lstStyle/>
                    <a:p>
                      <a:r>
                        <a:rPr kumimoji="0" lang="en-IN" sz="2000" b="1" kern="1200" dirty="0" smtClean="0">
                          <a:solidFill>
                            <a:schemeClr val="dk1"/>
                          </a:solidFill>
                          <a:latin typeface="+mn-lt"/>
                          <a:ea typeface="+mn-ea"/>
                          <a:cs typeface="+mn-cs"/>
                        </a:rPr>
                        <a:t>14 </a:t>
                      </a:r>
                      <a:endParaRPr lang="en-IN" sz="2000" b="1" dirty="0"/>
                    </a:p>
                  </a:txBody>
                  <a:tcPr/>
                </a:tc>
                <a:tc>
                  <a:txBody>
                    <a:bodyPr/>
                    <a:lstStyle/>
                    <a:p>
                      <a:r>
                        <a:rPr kumimoji="0" lang="en-IN" sz="2000" b="1" kern="1200" dirty="0" smtClean="0">
                          <a:solidFill>
                            <a:schemeClr val="dk1"/>
                          </a:solidFill>
                          <a:latin typeface="+mn-lt"/>
                          <a:ea typeface="+mn-ea"/>
                          <a:cs typeface="+mn-cs"/>
                        </a:rPr>
                        <a:t>14 </a:t>
                      </a:r>
                      <a:endParaRPr lang="en-IN" sz="2000" b="1" dirty="0"/>
                    </a:p>
                  </a:txBody>
                  <a:tcPr/>
                </a:tc>
              </a:tr>
              <a:tr h="393700">
                <a:tc>
                  <a:txBody>
                    <a:bodyPr/>
                    <a:lstStyle/>
                    <a:p>
                      <a:r>
                        <a:rPr kumimoji="0" lang="en-IN" sz="2000" b="1" kern="1200" dirty="0" smtClean="0">
                          <a:solidFill>
                            <a:schemeClr val="dk1"/>
                          </a:solidFill>
                          <a:latin typeface="+mn-lt"/>
                          <a:ea typeface="+mn-ea"/>
                          <a:cs typeface="+mn-cs"/>
                        </a:rPr>
                        <a:t>Variance</a:t>
                      </a:r>
                      <a:endParaRPr lang="en-IN" sz="2000" b="1" dirty="0"/>
                    </a:p>
                  </a:txBody>
                  <a:tcPr/>
                </a:tc>
                <a:tc>
                  <a:txBody>
                    <a:bodyPr/>
                    <a:lstStyle/>
                    <a:p>
                      <a:r>
                        <a:rPr kumimoji="0" lang="en-US" sz="2000" b="1" kern="1200" dirty="0" smtClean="0">
                          <a:solidFill>
                            <a:schemeClr val="dk1"/>
                          </a:solidFill>
                          <a:latin typeface="+mn-lt"/>
                          <a:ea typeface="+mn-ea"/>
                          <a:cs typeface="+mn-cs"/>
                        </a:rPr>
                        <a:t>9</a:t>
                      </a:r>
                      <a:endParaRPr lang="en-IN" sz="2000" b="1" dirty="0"/>
                    </a:p>
                  </a:txBody>
                  <a:tcPr/>
                </a:tc>
                <a:tc>
                  <a:txBody>
                    <a:bodyPr/>
                    <a:lstStyle/>
                    <a:p>
                      <a:r>
                        <a:rPr lang="en-US" sz="2000" b="1" dirty="0" smtClean="0"/>
                        <a:t>36</a:t>
                      </a:r>
                      <a:endParaRPr lang="en-IN" sz="2000" b="1" dirty="0"/>
                    </a:p>
                  </a:txBody>
                  <a:tcPr/>
                </a:tc>
              </a:tr>
              <a:tr h="393700">
                <a:tc>
                  <a:txBody>
                    <a:bodyPr/>
                    <a:lstStyle/>
                    <a:p>
                      <a:r>
                        <a:rPr kumimoji="0" lang="en-IN" sz="2000" b="1" kern="1200" dirty="0" smtClean="0">
                          <a:solidFill>
                            <a:schemeClr val="dk1"/>
                          </a:solidFill>
                          <a:latin typeface="+mn-lt"/>
                          <a:ea typeface="+mn-ea"/>
                          <a:cs typeface="+mn-cs"/>
                        </a:rPr>
                        <a:t>Standard deviation </a:t>
                      </a:r>
                      <a:endParaRPr lang="en-IN" sz="2000" b="1" dirty="0"/>
                    </a:p>
                  </a:txBody>
                  <a:tcPr/>
                </a:tc>
                <a:tc>
                  <a:txBody>
                    <a:bodyPr/>
                    <a:lstStyle/>
                    <a:p>
                      <a:r>
                        <a:rPr lang="en-US" sz="2000" b="1" dirty="0" smtClean="0"/>
                        <a:t>3</a:t>
                      </a:r>
                      <a:endParaRPr lang="en-IN" sz="2000" b="1" dirty="0"/>
                    </a:p>
                  </a:txBody>
                  <a:tcPr/>
                </a:tc>
                <a:tc>
                  <a:txBody>
                    <a:bodyPr/>
                    <a:lstStyle/>
                    <a:p>
                      <a:r>
                        <a:rPr lang="en-US" sz="2000" b="1" dirty="0" smtClean="0"/>
                        <a:t>6</a:t>
                      </a:r>
                      <a:endParaRPr lang="en-IN" sz="2000" b="1" dirty="0"/>
                    </a:p>
                  </a:txBody>
                  <a:tcPr/>
                </a:tc>
              </a:tr>
            </a:tbl>
          </a:graphicData>
        </a:graphic>
      </p:graphicFrame>
      <p:sp>
        <p:nvSpPr>
          <p:cNvPr id="6176" name="Rectangle 10"/>
          <p:cNvSpPr>
            <a:spLocks noChangeArrowheads="1"/>
          </p:cNvSpPr>
          <p:nvPr/>
        </p:nvSpPr>
        <p:spPr bwMode="auto">
          <a:xfrm>
            <a:off x="685800" y="2970213"/>
            <a:ext cx="7715250" cy="2677656"/>
          </a:xfrm>
          <a:prstGeom prst="rect">
            <a:avLst/>
          </a:prstGeom>
          <a:noFill/>
          <a:ln w="9525">
            <a:noFill/>
            <a:miter lim="800000"/>
            <a:headEnd/>
            <a:tailEnd/>
          </a:ln>
        </p:spPr>
        <p:txBody>
          <a:bodyPr>
            <a:spAutoFit/>
          </a:bodyPr>
          <a:lstStyle/>
          <a:p>
            <a:r>
              <a:rPr lang="en-IN" sz="2800" b="1" dirty="0"/>
              <a:t>ABC expected return: .5 x 11+ .5x17= 14</a:t>
            </a:r>
          </a:p>
          <a:p>
            <a:r>
              <a:rPr lang="en-IN" sz="2800" b="1" dirty="0"/>
              <a:t>XYZ expected return: .5 x 20+ .5x8= 14</a:t>
            </a:r>
          </a:p>
          <a:p>
            <a:r>
              <a:rPr lang="en-IN" sz="2800" b="1" dirty="0"/>
              <a:t>ABC variance = .5(11-14)² + .5(17-14) ²= 9</a:t>
            </a:r>
          </a:p>
          <a:p>
            <a:r>
              <a:rPr lang="en-IN" sz="2800" b="1" dirty="0"/>
              <a:t>XYZ variance= .5(20-14) ² + .5(8-14) ²= 36</a:t>
            </a:r>
          </a:p>
          <a:p>
            <a:r>
              <a:rPr lang="en-IN" sz="2800" b="1" dirty="0"/>
              <a:t>ABC standard deviation= 3</a:t>
            </a:r>
          </a:p>
          <a:p>
            <a:r>
              <a:rPr lang="en-IN" sz="2800" b="1" dirty="0"/>
              <a:t>XYZ standard deviation= 6</a:t>
            </a:r>
          </a:p>
        </p:txBody>
      </p:sp>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lstStyle/>
          <a:p>
            <a:pPr>
              <a:buFont typeface="Wingdings" pitchFamily="2" charset="2"/>
              <a:buChar char="Ø"/>
            </a:pPr>
            <a:r>
              <a:rPr lang="en-IN" dirty="0" smtClean="0"/>
              <a:t>Now ABC and XYZ have same expected return of 14 % but XYZ stock is much more risky as compared to ABC because the standard deviation is much more high.</a:t>
            </a:r>
          </a:p>
          <a:p>
            <a:pPr>
              <a:buFont typeface="Wingdings" pitchFamily="2" charset="2"/>
              <a:buChar char="Ø"/>
            </a:pPr>
            <a:r>
              <a:rPr lang="en-IN" dirty="0" smtClean="0"/>
              <a:t>Suppose the investor holds 2/3 of ABC and 1/3 of XYZ the return can be calculated as follows:</a:t>
            </a:r>
          </a:p>
          <a:p>
            <a:r>
              <a:rPr lang="en-IN" dirty="0" smtClean="0"/>
              <a:t>                                     </a:t>
            </a:r>
            <a:r>
              <a:rPr lang="en-IN" dirty="0" err="1" smtClean="0"/>
              <a:t>Rp</a:t>
            </a:r>
            <a:r>
              <a:rPr lang="en-IN" dirty="0" smtClean="0"/>
              <a:t>=∑X₁ R₁</a:t>
            </a:r>
          </a:p>
          <a:p>
            <a:endParaRPr lang="en-US" dirty="0"/>
          </a:p>
        </p:txBody>
      </p:sp>
      <p:sp>
        <p:nvSpPr>
          <p:cNvPr id="4" name="Slide Number Placeholder 3"/>
          <p:cNvSpPr>
            <a:spLocks noGrp="1"/>
          </p:cNvSpPr>
          <p:nvPr>
            <p:ph type="sldNum" sz="quarter" idx="12"/>
          </p:nvPr>
        </p:nvSpPr>
        <p:spPr/>
        <p:txBody>
          <a:bodyPr/>
          <a:lstStyle/>
          <a:p>
            <a:pPr>
              <a:defRPr/>
            </a:pPr>
            <a:fld id="{40CA6FDC-22F6-4076-9EEE-52FF545A96F7}"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
          <p:cNvSpPr>
            <a:spLocks noChangeArrowheads="1"/>
          </p:cNvSpPr>
          <p:nvPr/>
        </p:nvSpPr>
        <p:spPr bwMode="auto">
          <a:xfrm>
            <a:off x="847725" y="609600"/>
            <a:ext cx="7000875" cy="5755422"/>
          </a:xfrm>
          <a:prstGeom prst="rect">
            <a:avLst/>
          </a:prstGeom>
          <a:noFill/>
          <a:ln w="9525">
            <a:noFill/>
            <a:miter lim="800000"/>
            <a:headEnd/>
            <a:tailEnd/>
          </a:ln>
        </p:spPr>
        <p:txBody>
          <a:bodyPr anchor="ctr">
            <a:spAutoFit/>
          </a:bodyPr>
          <a:lstStyle/>
          <a:p>
            <a:pPr eaLnBrk="1" hangingPunct="1">
              <a:tabLst>
                <a:tab pos="457200" algn="l"/>
              </a:tabLst>
            </a:pPr>
            <a:r>
              <a:rPr lang="en-US" sz="2800" b="1" dirty="0">
                <a:solidFill>
                  <a:schemeClr val="tx2"/>
                </a:solidFill>
                <a:latin typeface="Modern No. 20" pitchFamily="18" charset="0"/>
                <a:cs typeface="Times New Roman" pitchFamily="18" charset="0"/>
              </a:rPr>
              <a:t>Let us calculate the expected return for both possibilities</a:t>
            </a:r>
            <a:r>
              <a:rPr lang="en-US" sz="2800" b="1" dirty="0">
                <a:solidFill>
                  <a:srgbClr val="707070"/>
                </a:solidFill>
                <a:latin typeface="Modern No. 20" pitchFamily="18" charset="0"/>
                <a:cs typeface="Times New Roman" pitchFamily="18" charset="0"/>
              </a:rPr>
              <a:t> </a:t>
            </a:r>
          </a:p>
          <a:p>
            <a:pPr eaLnBrk="1" hangingPunct="1">
              <a:tabLst>
                <a:tab pos="457200" algn="l"/>
              </a:tabLst>
            </a:pPr>
            <a:endParaRPr lang="en-US" b="1" dirty="0">
              <a:solidFill>
                <a:srgbClr val="707070"/>
              </a:solidFill>
              <a:cs typeface="Times New Roman" pitchFamily="18" charset="0"/>
            </a:endParaRPr>
          </a:p>
          <a:p>
            <a:pPr eaLnBrk="1" hangingPunct="1">
              <a:tabLst>
                <a:tab pos="457200" algn="l"/>
              </a:tabLst>
            </a:pPr>
            <a:r>
              <a:rPr lang="en-US" b="1" dirty="0">
                <a:cs typeface="Times New Roman" pitchFamily="18" charset="0"/>
              </a:rPr>
              <a:t>Possibility 1= 2/3 x 11 + 1/3 x 20 = 14</a:t>
            </a:r>
          </a:p>
          <a:p>
            <a:pPr eaLnBrk="1" hangingPunct="1">
              <a:tabLst>
                <a:tab pos="457200" algn="l"/>
              </a:tabLst>
            </a:pPr>
            <a:r>
              <a:rPr lang="en-US" b="1" dirty="0">
                <a:cs typeface="Times New Roman" pitchFamily="18" charset="0"/>
              </a:rPr>
              <a:t>possibility 2= 2/3 x 17 + 1/3 x 8 = 14</a:t>
            </a:r>
          </a:p>
          <a:p>
            <a:pPr eaLnBrk="1" hangingPunct="1">
              <a:tabLst>
                <a:tab pos="457200" algn="l"/>
              </a:tabLst>
            </a:pPr>
            <a:endParaRPr lang="en-US" b="1" dirty="0">
              <a:cs typeface="Times New Roman" pitchFamily="18" charset="0"/>
            </a:endParaRPr>
          </a:p>
          <a:p>
            <a:pPr eaLnBrk="1" hangingPunct="1">
              <a:buFont typeface="Wingdings" pitchFamily="2" charset="2"/>
              <a:buChar char="Ø"/>
              <a:tabLst>
                <a:tab pos="457200" algn="l"/>
              </a:tabLst>
            </a:pPr>
            <a:r>
              <a:rPr lang="en-US" b="1" dirty="0">
                <a:cs typeface="Times New Roman" pitchFamily="18" charset="0"/>
              </a:rPr>
              <a:t>In both the cases the investor stands to gain if the worst occurs, than by holding either of security individually.</a:t>
            </a:r>
          </a:p>
          <a:p>
            <a:pPr eaLnBrk="1" hangingPunct="1">
              <a:tabLst>
                <a:tab pos="457200" algn="l"/>
              </a:tabLst>
            </a:pPr>
            <a:endParaRPr lang="en-US" b="1" dirty="0">
              <a:cs typeface="Times New Roman" pitchFamily="18" charset="0"/>
            </a:endParaRPr>
          </a:p>
          <a:p>
            <a:pPr eaLnBrk="1" hangingPunct="1">
              <a:buFont typeface="Wingdings" pitchFamily="2" charset="2"/>
              <a:buChar char="Ø"/>
              <a:tabLst>
                <a:tab pos="457200" algn="l"/>
              </a:tabLst>
            </a:pPr>
            <a:r>
              <a:rPr lang="en-US" b="1" dirty="0">
                <a:cs typeface="Times New Roman" pitchFamily="18" charset="0"/>
              </a:rPr>
              <a:t>Holding two securities may reduce portfolio risk too.</a:t>
            </a:r>
          </a:p>
          <a:p>
            <a:pPr eaLnBrk="1" hangingPunct="1">
              <a:tabLst>
                <a:tab pos="457200" algn="l"/>
              </a:tabLst>
            </a:pPr>
            <a:endParaRPr lang="en-US" b="1" dirty="0">
              <a:cs typeface="Times New Roman" pitchFamily="18" charset="0"/>
            </a:endParaRPr>
          </a:p>
          <a:p>
            <a:pPr eaLnBrk="1" hangingPunct="1">
              <a:buFont typeface="Wingdings" pitchFamily="2" charset="2"/>
              <a:buChar char="Ø"/>
              <a:tabLst>
                <a:tab pos="457200" algn="l"/>
              </a:tabLst>
            </a:pPr>
            <a:r>
              <a:rPr lang="en-US" b="1" dirty="0">
                <a:cs typeface="Times New Roman" pitchFamily="18" charset="0"/>
              </a:rPr>
              <a:t>The portfolio risk can be calculated with the help of following formula.</a:t>
            </a:r>
            <a:endParaRPr lang="en-US" b="1" dirty="0">
              <a:cs typeface="Arial" pitchFamily="34" charset="0"/>
            </a:endParaRPr>
          </a:p>
        </p:txBody>
      </p:sp>
      <p:cxnSp>
        <p:nvCxnSpPr>
          <p:cNvPr id="5" name="Straight Connector 4"/>
          <p:cNvCxnSpPr/>
          <p:nvPr/>
        </p:nvCxnSpPr>
        <p:spPr>
          <a:xfrm>
            <a:off x="1500188" y="4286250"/>
            <a:ext cx="3786187"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a:tabLst>
                <a:tab pos="457200" algn="l"/>
              </a:tabLst>
            </a:pPr>
            <a:r>
              <a:rPr lang="en-US" dirty="0" err="1" smtClean="0">
                <a:cs typeface="Times New Roman" pitchFamily="18" charset="0"/>
              </a:rPr>
              <a:t>Ϭp</a:t>
            </a:r>
            <a:r>
              <a:rPr lang="en-US" dirty="0" smtClean="0">
                <a:cs typeface="Times New Roman" pitchFamily="18" charset="0"/>
              </a:rPr>
              <a:t>= √ X</a:t>
            </a:r>
            <a:r>
              <a:rPr lang="en-US" dirty="0" smtClean="0">
                <a:ea typeface="Times New Roman" pitchFamily="18" charset="0"/>
                <a:cs typeface="Cambria Math" pitchFamily="18" charset="0"/>
              </a:rPr>
              <a:t>₁</a:t>
            </a:r>
            <a:r>
              <a:rPr lang="en-US" dirty="0" smtClean="0">
                <a:cs typeface="Times New Roman" pitchFamily="18" charset="0"/>
              </a:rPr>
              <a:t>²Ϭ₁² + X₂²Ϭ₂² + 2 X₁ X₂( r₁₂ Ϭ₁Ϭ₂)</a:t>
            </a:r>
          </a:p>
          <a:p>
            <a:pPr>
              <a:tabLst>
                <a:tab pos="457200" algn="l"/>
              </a:tabLst>
            </a:pPr>
            <a:r>
              <a:rPr lang="en-US" dirty="0" smtClean="0">
                <a:cs typeface="Times New Roman" pitchFamily="18" charset="0"/>
              </a:rPr>
              <a:t>Where,</a:t>
            </a:r>
          </a:p>
          <a:p>
            <a:pPr>
              <a:tabLst>
                <a:tab pos="457200" algn="l"/>
              </a:tabLst>
            </a:pPr>
            <a:r>
              <a:rPr lang="en-US" dirty="0" smtClean="0">
                <a:cs typeface="Times New Roman" pitchFamily="18" charset="0"/>
              </a:rPr>
              <a:t>         </a:t>
            </a:r>
            <a:r>
              <a:rPr lang="en-US" dirty="0" err="1" smtClean="0">
                <a:cs typeface="Times New Roman" pitchFamily="18" charset="0"/>
              </a:rPr>
              <a:t>Ϭp</a:t>
            </a:r>
            <a:r>
              <a:rPr lang="en-US" dirty="0" smtClean="0">
                <a:cs typeface="Times New Roman" pitchFamily="18" charset="0"/>
              </a:rPr>
              <a:t>= std. deviation of portfolio</a:t>
            </a:r>
          </a:p>
          <a:p>
            <a:pPr>
              <a:tabLst>
                <a:tab pos="457200" algn="l"/>
              </a:tabLst>
            </a:pPr>
            <a:r>
              <a:rPr lang="en-US" dirty="0" smtClean="0">
                <a:cs typeface="Times New Roman" pitchFamily="18" charset="0"/>
              </a:rPr>
              <a:t>         X₁= proportion of stock X₁</a:t>
            </a:r>
          </a:p>
          <a:p>
            <a:pPr>
              <a:tabLst>
                <a:tab pos="457200" algn="l"/>
              </a:tabLst>
            </a:pPr>
            <a:r>
              <a:rPr lang="en-US" dirty="0" smtClean="0">
                <a:cs typeface="Times New Roman" pitchFamily="18" charset="0"/>
              </a:rPr>
              <a:t>         X₂= proportion of stock X₂</a:t>
            </a:r>
          </a:p>
          <a:p>
            <a:pPr>
              <a:tabLst>
                <a:tab pos="457200" algn="l"/>
              </a:tabLst>
            </a:pPr>
            <a:r>
              <a:rPr lang="en-US" dirty="0" smtClean="0">
                <a:cs typeface="Times New Roman" pitchFamily="18" charset="0"/>
              </a:rPr>
              <a:t>         Ϭ₁= std. deviation of stock X₁</a:t>
            </a:r>
          </a:p>
          <a:p>
            <a:pPr>
              <a:tabLst>
                <a:tab pos="457200" algn="l"/>
              </a:tabLst>
            </a:pPr>
            <a:r>
              <a:rPr lang="en-US" dirty="0" smtClean="0">
                <a:cs typeface="Times New Roman" pitchFamily="18" charset="0"/>
              </a:rPr>
              <a:t>         Ϭ₂= std. deviation of stock X₂</a:t>
            </a:r>
          </a:p>
          <a:p>
            <a:pPr>
              <a:tabLst>
                <a:tab pos="457200" algn="l"/>
              </a:tabLst>
            </a:pPr>
            <a:r>
              <a:rPr lang="en-US" dirty="0" smtClean="0">
                <a:cs typeface="Times New Roman" pitchFamily="18" charset="0"/>
              </a:rPr>
              <a:t>         r₁₂= correlation coefficient of both stocks</a:t>
            </a:r>
            <a:endParaRPr lang="en-US" dirty="0" smtClean="0">
              <a:cs typeface="Arial" pitchFamily="34" charset="0"/>
            </a:endParaRPr>
          </a:p>
          <a:p>
            <a:endParaRPr lang="en-US" dirty="0"/>
          </a:p>
        </p:txBody>
      </p:sp>
      <p:sp>
        <p:nvSpPr>
          <p:cNvPr id="4" name="Slide Number Placeholder 3"/>
          <p:cNvSpPr>
            <a:spLocks noGrp="1"/>
          </p:cNvSpPr>
          <p:nvPr>
            <p:ph type="sldNum" sz="quarter" idx="12"/>
          </p:nvPr>
        </p:nvSpPr>
        <p:spPr/>
        <p:txBody>
          <a:bodyPr/>
          <a:lstStyle/>
          <a:p>
            <a:pPr>
              <a:defRPr/>
            </a:pPr>
            <a:fld id="{40CA6FDC-22F6-4076-9EEE-52FF545A96F7}"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
          <p:cNvSpPr>
            <a:spLocks noChangeArrowheads="1"/>
          </p:cNvSpPr>
          <p:nvPr/>
        </p:nvSpPr>
        <p:spPr bwMode="auto">
          <a:xfrm>
            <a:off x="728663" y="506413"/>
            <a:ext cx="7500937" cy="4955203"/>
          </a:xfrm>
          <a:prstGeom prst="rect">
            <a:avLst/>
          </a:prstGeom>
          <a:noFill/>
          <a:ln w="9525">
            <a:noFill/>
            <a:miter lim="800000"/>
            <a:headEnd/>
            <a:tailEnd/>
          </a:ln>
        </p:spPr>
        <p:txBody>
          <a:bodyPr anchor="ctr">
            <a:spAutoFit/>
          </a:bodyPr>
          <a:lstStyle/>
          <a:p>
            <a:pPr algn="just" eaLnBrk="1" hangingPunct="1">
              <a:tabLst>
                <a:tab pos="457200" algn="l"/>
              </a:tabLst>
            </a:pPr>
            <a:r>
              <a:rPr lang="en-US" sz="2800" dirty="0">
                <a:cs typeface="Times New Roman" pitchFamily="18" charset="0"/>
              </a:rPr>
              <a:t>r</a:t>
            </a:r>
            <a:r>
              <a:rPr lang="en-US" sz="2800" dirty="0">
                <a:ea typeface="Times New Roman" pitchFamily="18" charset="0"/>
                <a:cs typeface="Cambria Math" pitchFamily="18" charset="0"/>
              </a:rPr>
              <a:t>₁₂</a:t>
            </a:r>
            <a:r>
              <a:rPr lang="en-US" sz="2800" dirty="0">
                <a:cs typeface="Times New Roman" pitchFamily="18" charset="0"/>
              </a:rPr>
              <a:t>=   covariance of X₁₂ </a:t>
            </a:r>
          </a:p>
          <a:p>
            <a:pPr algn="just" eaLnBrk="1" hangingPunct="1">
              <a:tabLst>
                <a:tab pos="457200" algn="l"/>
              </a:tabLst>
            </a:pPr>
            <a:r>
              <a:rPr lang="en-US" sz="2800" dirty="0">
                <a:cs typeface="Times New Roman" pitchFamily="18" charset="0"/>
              </a:rPr>
              <a:t>              Ϭ₁ Ϭ</a:t>
            </a:r>
            <a:r>
              <a:rPr lang="en-US" sz="2800" dirty="0" smtClean="0">
                <a:cs typeface="Times New Roman" pitchFamily="18" charset="0"/>
              </a:rPr>
              <a:t>₂</a:t>
            </a:r>
          </a:p>
          <a:p>
            <a:pPr algn="just" eaLnBrk="1" hangingPunct="1">
              <a:tabLst>
                <a:tab pos="457200" algn="l"/>
              </a:tabLst>
            </a:pPr>
            <a:endParaRPr lang="en-US" sz="2800" dirty="0" smtClean="0">
              <a:cs typeface="Times New Roman" pitchFamily="18" charset="0"/>
            </a:endParaRPr>
          </a:p>
          <a:p>
            <a:pPr algn="just" eaLnBrk="1" hangingPunct="1">
              <a:tabLst>
                <a:tab pos="457200" algn="l"/>
              </a:tabLst>
            </a:pPr>
            <a:endParaRPr lang="en-US" sz="2800" dirty="0">
              <a:cs typeface="Times New Roman" pitchFamily="18" charset="0"/>
            </a:endParaRPr>
          </a:p>
          <a:p>
            <a:pPr algn="just" eaLnBrk="1" hangingPunct="1">
              <a:tabLst>
                <a:tab pos="457200" algn="l"/>
              </a:tabLst>
            </a:pPr>
            <a:r>
              <a:rPr lang="en-US" sz="2800" dirty="0">
                <a:cs typeface="Times New Roman" pitchFamily="18" charset="0"/>
              </a:rPr>
              <a:t>Using the same example given in the return analysis , the portfolio return can be estimated </a:t>
            </a:r>
          </a:p>
          <a:p>
            <a:pPr algn="just" eaLnBrk="1" hangingPunct="1">
              <a:tabLst>
                <a:tab pos="457200" algn="l"/>
              </a:tabLst>
            </a:pPr>
            <a:r>
              <a:rPr lang="en-US" sz="2800" dirty="0" err="1">
                <a:cs typeface="Times New Roman" pitchFamily="18" charset="0"/>
              </a:rPr>
              <a:t>Cov</a:t>
            </a:r>
            <a:r>
              <a:rPr lang="en-US" sz="2800" dirty="0">
                <a:cs typeface="Times New Roman" pitchFamily="18" charset="0"/>
              </a:rPr>
              <a:t> of X₁₂= 1/N ∑(R₁ - Ṝ₁) (R₂ - Ṝ₂) </a:t>
            </a:r>
          </a:p>
          <a:p>
            <a:pPr algn="just" eaLnBrk="1" hangingPunct="1">
              <a:tabLst>
                <a:tab pos="457200" algn="l"/>
              </a:tabLst>
            </a:pPr>
            <a:r>
              <a:rPr lang="en-US" sz="2800" dirty="0">
                <a:cs typeface="Times New Roman" pitchFamily="18" charset="0"/>
              </a:rPr>
              <a:t>                = ½ [(11-14)(20-14) + (17-14)(8-14)] </a:t>
            </a:r>
          </a:p>
          <a:p>
            <a:pPr algn="just" eaLnBrk="1" hangingPunct="1">
              <a:tabLst>
                <a:tab pos="457200" algn="l"/>
              </a:tabLst>
            </a:pPr>
            <a:r>
              <a:rPr lang="en-US" sz="2800" dirty="0">
                <a:cs typeface="Times New Roman" pitchFamily="18" charset="0"/>
              </a:rPr>
              <a:t>                = -18</a:t>
            </a:r>
          </a:p>
          <a:p>
            <a:pPr algn="just" eaLnBrk="1" hangingPunct="1">
              <a:tabLst>
                <a:tab pos="457200" algn="l"/>
              </a:tabLst>
            </a:pPr>
            <a:r>
              <a:rPr lang="en-US" sz="2800" dirty="0">
                <a:cs typeface="Times New Roman" pitchFamily="18" charset="0"/>
              </a:rPr>
              <a:t>Now r = -18/6x3 = -1</a:t>
            </a:r>
          </a:p>
          <a:p>
            <a:pPr algn="just" eaLnBrk="1" hangingPunct="1">
              <a:tabLst>
                <a:tab pos="457200" algn="l"/>
              </a:tabLst>
            </a:pPr>
            <a:endParaRPr lang="en-US" sz="3600" dirty="0">
              <a:cs typeface="Arial" pitchFamily="34" charset="0"/>
            </a:endParaRPr>
          </a:p>
        </p:txBody>
      </p:sp>
      <p:cxnSp>
        <p:nvCxnSpPr>
          <p:cNvPr id="4" name="Straight Connector 3"/>
          <p:cNvCxnSpPr/>
          <p:nvPr/>
        </p:nvCxnSpPr>
        <p:spPr>
          <a:xfrm>
            <a:off x="857250" y="928688"/>
            <a:ext cx="1857375" cy="1587"/>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pull dir="d"/>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833</TotalTime>
  <Words>731</Words>
  <Application>Microsoft PowerPoint</Application>
  <PresentationFormat>On-screen Show (4:3)</PresentationFormat>
  <Paragraphs>102</Paragraphs>
  <Slides>12</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Office Theme</vt:lpstr>
      <vt:lpstr>Equation</vt:lpstr>
      <vt:lpstr>Markowitz Model</vt:lpstr>
      <vt:lpstr>Markowitz Model</vt:lpstr>
      <vt:lpstr>Assumption &amp; concept</vt:lpstr>
      <vt:lpstr>Concept</vt:lpstr>
      <vt:lpstr>Slide 5</vt:lpstr>
      <vt:lpstr>Slide 6</vt:lpstr>
      <vt:lpstr>Slide 7</vt:lpstr>
      <vt:lpstr>Slide 8</vt:lpstr>
      <vt:lpstr>Slide 9</vt:lpstr>
      <vt:lpstr>In this example the correlation coefficient is -1.0.That means there is perfect negative correlation between the two and the return moves in opposite direction. If the correlation is +1 it means securities will move in same direction and if it is zero the return of both the securities is independent. Thus the correlation between two securities depend upon the covariance between the two securities and the standard deviation of each security. </vt:lpstr>
      <vt:lpstr>Slide 11</vt:lpstr>
      <vt:lpstr>Slide 12</vt:lpstr>
    </vt:vector>
  </TitlesOfParts>
  <Company>St. Joseph's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Oliver Schnusenberg</dc:creator>
  <cp:lastModifiedBy>Manish</cp:lastModifiedBy>
  <cp:revision>55</cp:revision>
  <dcterms:created xsi:type="dcterms:W3CDTF">2002-06-03T19:49:06Z</dcterms:created>
  <dcterms:modified xsi:type="dcterms:W3CDTF">2017-10-11T10:03:50Z</dcterms:modified>
</cp:coreProperties>
</file>