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3" d="100"/>
          <a:sy n="63" d="100"/>
        </p:scale>
        <p:origin x="996"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38391BA-8861-4090-8B1E-A2C8F721CB5A}" type="doc">
      <dgm:prSet loTypeId="urn:microsoft.com/office/officeart/2005/8/layout/radial6" loCatId="cycle" qsTypeId="urn:microsoft.com/office/officeart/2005/8/quickstyle/simple1" qsCatId="simple" csTypeId="urn:microsoft.com/office/officeart/2005/8/colors/accent1_2" csCatId="accent1" phldr="1"/>
      <dgm:spPr/>
      <dgm:t>
        <a:bodyPr/>
        <a:lstStyle/>
        <a:p>
          <a:endParaRPr lang="en-US"/>
        </a:p>
      </dgm:t>
    </dgm:pt>
    <dgm:pt modelId="{D37EE017-3EAB-43AC-8073-3DFBD41D778F}">
      <dgm:prSet phldrT="[Text]"/>
      <dgm:spPr/>
      <dgm:t>
        <a:bodyPr/>
        <a:lstStyle/>
        <a:p>
          <a:r>
            <a:rPr lang="en-US" dirty="0"/>
            <a:t>Economic Role of Govt. </a:t>
          </a:r>
        </a:p>
      </dgm:t>
    </dgm:pt>
    <dgm:pt modelId="{3BDC7C6F-D7D3-47D9-8B68-6AF7D8972EE9}" type="parTrans" cxnId="{0C33397B-27F8-4D80-A8D6-621CD2268580}">
      <dgm:prSet/>
      <dgm:spPr/>
      <dgm:t>
        <a:bodyPr/>
        <a:lstStyle/>
        <a:p>
          <a:endParaRPr lang="en-US"/>
        </a:p>
      </dgm:t>
    </dgm:pt>
    <dgm:pt modelId="{62900990-7948-4369-971E-B3504BFCD358}" type="sibTrans" cxnId="{0C33397B-27F8-4D80-A8D6-621CD2268580}">
      <dgm:prSet/>
      <dgm:spPr/>
      <dgm:t>
        <a:bodyPr/>
        <a:lstStyle/>
        <a:p>
          <a:endParaRPr lang="en-US"/>
        </a:p>
      </dgm:t>
    </dgm:pt>
    <dgm:pt modelId="{247E4001-FCDE-4D7A-B1F4-49CC6E753B1C}">
      <dgm:prSet phldrT="[Text]"/>
      <dgm:spPr/>
      <dgm:t>
        <a:bodyPr/>
        <a:lstStyle/>
        <a:p>
          <a:r>
            <a:rPr lang="en-US" dirty="0"/>
            <a:t>Promote Economic efficiency and growth</a:t>
          </a:r>
        </a:p>
      </dgm:t>
    </dgm:pt>
    <dgm:pt modelId="{C4FD6368-A75E-411D-BB02-60EBC6F94ED8}" type="parTrans" cxnId="{C7AAF5BD-BECB-49C5-B8B2-FA56F9A1024C}">
      <dgm:prSet/>
      <dgm:spPr/>
      <dgm:t>
        <a:bodyPr/>
        <a:lstStyle/>
        <a:p>
          <a:endParaRPr lang="en-US"/>
        </a:p>
      </dgm:t>
    </dgm:pt>
    <dgm:pt modelId="{175A5FBB-8934-4AB1-A0B9-76CD6A7584B6}" type="sibTrans" cxnId="{C7AAF5BD-BECB-49C5-B8B2-FA56F9A1024C}">
      <dgm:prSet/>
      <dgm:spPr/>
      <dgm:t>
        <a:bodyPr/>
        <a:lstStyle/>
        <a:p>
          <a:endParaRPr lang="en-US"/>
        </a:p>
      </dgm:t>
    </dgm:pt>
    <dgm:pt modelId="{0544B103-F54A-4728-BA64-F64F8DCEB027}">
      <dgm:prSet phldrT="[Text]" custT="1"/>
      <dgm:spPr/>
      <dgm:t>
        <a:bodyPr/>
        <a:lstStyle/>
        <a:p>
          <a:r>
            <a:rPr lang="en-US" sz="1600" dirty="0"/>
            <a:t>Rational distribution of </a:t>
          </a:r>
          <a:r>
            <a:rPr lang="en-US" sz="2000" dirty="0"/>
            <a:t>income</a:t>
          </a:r>
          <a:r>
            <a:rPr lang="en-US" sz="1600" dirty="0"/>
            <a:t> and wealth</a:t>
          </a:r>
        </a:p>
      </dgm:t>
    </dgm:pt>
    <dgm:pt modelId="{C878F724-63B5-461D-BD06-ABC33F5961FC}" type="parTrans" cxnId="{68CF2D12-B115-42B9-8424-3FCF26480FCE}">
      <dgm:prSet/>
      <dgm:spPr/>
      <dgm:t>
        <a:bodyPr/>
        <a:lstStyle/>
        <a:p>
          <a:endParaRPr lang="en-US"/>
        </a:p>
      </dgm:t>
    </dgm:pt>
    <dgm:pt modelId="{4D4858BB-B80D-4D24-8B7F-15213FBDF657}" type="sibTrans" cxnId="{68CF2D12-B115-42B9-8424-3FCF26480FCE}">
      <dgm:prSet/>
      <dgm:spPr/>
      <dgm:t>
        <a:bodyPr/>
        <a:lstStyle/>
        <a:p>
          <a:endParaRPr lang="en-US"/>
        </a:p>
      </dgm:t>
    </dgm:pt>
    <dgm:pt modelId="{DC206232-F514-409B-8838-156FDD59A0D6}">
      <dgm:prSet phldrT="[Text]" custT="1"/>
      <dgm:spPr/>
      <dgm:t>
        <a:bodyPr/>
        <a:lstStyle/>
        <a:p>
          <a:r>
            <a:rPr lang="en-US" sz="1700" dirty="0"/>
            <a:t>Social </a:t>
          </a:r>
          <a:r>
            <a:rPr lang="en-US" sz="2000" dirty="0"/>
            <a:t>securities</a:t>
          </a:r>
        </a:p>
      </dgm:t>
    </dgm:pt>
    <dgm:pt modelId="{76E6B763-93AB-4F5A-9EF5-5CA3BBA269A7}" type="parTrans" cxnId="{64966AEF-AF17-4868-BC33-B3E96F1205BC}">
      <dgm:prSet/>
      <dgm:spPr/>
      <dgm:t>
        <a:bodyPr/>
        <a:lstStyle/>
        <a:p>
          <a:endParaRPr lang="en-US"/>
        </a:p>
      </dgm:t>
    </dgm:pt>
    <dgm:pt modelId="{7023FB0C-0511-4A1F-B477-8E4D9DF53737}" type="sibTrans" cxnId="{64966AEF-AF17-4868-BC33-B3E96F1205BC}">
      <dgm:prSet/>
      <dgm:spPr/>
      <dgm:t>
        <a:bodyPr/>
        <a:lstStyle/>
        <a:p>
          <a:endParaRPr lang="en-US"/>
        </a:p>
      </dgm:t>
    </dgm:pt>
    <dgm:pt modelId="{FD013958-4380-42D3-868E-6D75E41B3338}">
      <dgm:prSet phldrT="[Text]" custT="1"/>
      <dgm:spPr/>
      <dgm:t>
        <a:bodyPr/>
        <a:lstStyle/>
        <a:p>
          <a:r>
            <a:rPr lang="en-US" sz="2000" dirty="0">
              <a:latin typeface="+mn-lt"/>
            </a:rPr>
            <a:t>Strengthen the financial system</a:t>
          </a:r>
        </a:p>
      </dgm:t>
    </dgm:pt>
    <dgm:pt modelId="{B9CBEFD9-E614-4F63-BF1E-2DB160238135}" type="parTrans" cxnId="{769E729B-138B-4798-99CC-EE95FF2FD3EB}">
      <dgm:prSet/>
      <dgm:spPr/>
      <dgm:t>
        <a:bodyPr/>
        <a:lstStyle/>
        <a:p>
          <a:endParaRPr lang="en-US"/>
        </a:p>
      </dgm:t>
    </dgm:pt>
    <dgm:pt modelId="{4CBF44BF-35D0-45D6-A55E-2C3BADEBB453}" type="sibTrans" cxnId="{769E729B-138B-4798-99CC-EE95FF2FD3EB}">
      <dgm:prSet/>
      <dgm:spPr/>
      <dgm:t>
        <a:bodyPr/>
        <a:lstStyle/>
        <a:p>
          <a:endParaRPr lang="en-US"/>
        </a:p>
      </dgm:t>
    </dgm:pt>
    <dgm:pt modelId="{4FB6D1F4-0F11-4CCA-9597-FD34D0CBB116}" type="pres">
      <dgm:prSet presAssocID="{B38391BA-8861-4090-8B1E-A2C8F721CB5A}" presName="Name0" presStyleCnt="0">
        <dgm:presLayoutVars>
          <dgm:chMax val="1"/>
          <dgm:dir/>
          <dgm:animLvl val="ctr"/>
          <dgm:resizeHandles val="exact"/>
        </dgm:presLayoutVars>
      </dgm:prSet>
      <dgm:spPr/>
    </dgm:pt>
    <dgm:pt modelId="{939BFC7E-C28E-4B52-A75A-90A62F76F457}" type="pres">
      <dgm:prSet presAssocID="{D37EE017-3EAB-43AC-8073-3DFBD41D778F}" presName="centerShape" presStyleLbl="node0" presStyleIdx="0" presStyleCnt="1"/>
      <dgm:spPr/>
    </dgm:pt>
    <dgm:pt modelId="{89A4944C-EFA1-4CEE-81A7-F40EF6D9FD70}" type="pres">
      <dgm:prSet presAssocID="{247E4001-FCDE-4D7A-B1F4-49CC6E753B1C}" presName="node" presStyleLbl="node1" presStyleIdx="0" presStyleCnt="4">
        <dgm:presLayoutVars>
          <dgm:bulletEnabled val="1"/>
        </dgm:presLayoutVars>
      </dgm:prSet>
      <dgm:spPr/>
    </dgm:pt>
    <dgm:pt modelId="{78B9E908-3FFE-45F7-914F-C93EEC9F01F6}" type="pres">
      <dgm:prSet presAssocID="{247E4001-FCDE-4D7A-B1F4-49CC6E753B1C}" presName="dummy" presStyleCnt="0"/>
      <dgm:spPr/>
    </dgm:pt>
    <dgm:pt modelId="{BF5C6569-5042-454C-BFC1-1BB36595FE37}" type="pres">
      <dgm:prSet presAssocID="{175A5FBB-8934-4AB1-A0B9-76CD6A7584B6}" presName="sibTrans" presStyleLbl="sibTrans2D1" presStyleIdx="0" presStyleCnt="4"/>
      <dgm:spPr/>
    </dgm:pt>
    <dgm:pt modelId="{31DD841D-E983-490F-815F-1345E13545D4}" type="pres">
      <dgm:prSet presAssocID="{0544B103-F54A-4728-BA64-F64F8DCEB027}" presName="node" presStyleLbl="node1" presStyleIdx="1" presStyleCnt="4">
        <dgm:presLayoutVars>
          <dgm:bulletEnabled val="1"/>
        </dgm:presLayoutVars>
      </dgm:prSet>
      <dgm:spPr/>
    </dgm:pt>
    <dgm:pt modelId="{ECB2F895-753E-4A43-9DF3-8103E3C8FDB6}" type="pres">
      <dgm:prSet presAssocID="{0544B103-F54A-4728-BA64-F64F8DCEB027}" presName="dummy" presStyleCnt="0"/>
      <dgm:spPr/>
    </dgm:pt>
    <dgm:pt modelId="{6FAFDA7A-AD76-4670-930B-020AA313CE03}" type="pres">
      <dgm:prSet presAssocID="{4D4858BB-B80D-4D24-8B7F-15213FBDF657}" presName="sibTrans" presStyleLbl="sibTrans2D1" presStyleIdx="1" presStyleCnt="4"/>
      <dgm:spPr/>
    </dgm:pt>
    <dgm:pt modelId="{F9F9D493-3DE0-49EF-8643-968207F44ABE}" type="pres">
      <dgm:prSet presAssocID="{DC206232-F514-409B-8838-156FDD59A0D6}" presName="node" presStyleLbl="node1" presStyleIdx="2" presStyleCnt="4">
        <dgm:presLayoutVars>
          <dgm:bulletEnabled val="1"/>
        </dgm:presLayoutVars>
      </dgm:prSet>
      <dgm:spPr/>
    </dgm:pt>
    <dgm:pt modelId="{3C952811-0023-4626-842A-EFC6042B522B}" type="pres">
      <dgm:prSet presAssocID="{DC206232-F514-409B-8838-156FDD59A0D6}" presName="dummy" presStyleCnt="0"/>
      <dgm:spPr/>
    </dgm:pt>
    <dgm:pt modelId="{34D2FEF3-BA1C-4F24-9933-9D502B251F06}" type="pres">
      <dgm:prSet presAssocID="{7023FB0C-0511-4A1F-B477-8E4D9DF53737}" presName="sibTrans" presStyleLbl="sibTrans2D1" presStyleIdx="2" presStyleCnt="4"/>
      <dgm:spPr/>
    </dgm:pt>
    <dgm:pt modelId="{00DC75D9-AE52-4F3F-A6F6-0E9D8F86CE1D}" type="pres">
      <dgm:prSet presAssocID="{FD013958-4380-42D3-868E-6D75E41B3338}" presName="node" presStyleLbl="node1" presStyleIdx="3" presStyleCnt="4">
        <dgm:presLayoutVars>
          <dgm:bulletEnabled val="1"/>
        </dgm:presLayoutVars>
      </dgm:prSet>
      <dgm:spPr/>
    </dgm:pt>
    <dgm:pt modelId="{65634AC3-0FF0-4A52-A7EC-73BFC4821153}" type="pres">
      <dgm:prSet presAssocID="{FD013958-4380-42D3-868E-6D75E41B3338}" presName="dummy" presStyleCnt="0"/>
      <dgm:spPr/>
    </dgm:pt>
    <dgm:pt modelId="{D5D6EE6F-ED23-439E-A8F9-FB0494F41915}" type="pres">
      <dgm:prSet presAssocID="{4CBF44BF-35D0-45D6-A55E-2C3BADEBB453}" presName="sibTrans" presStyleLbl="sibTrans2D1" presStyleIdx="3" presStyleCnt="4"/>
      <dgm:spPr/>
    </dgm:pt>
  </dgm:ptLst>
  <dgm:cxnLst>
    <dgm:cxn modelId="{68CF2D12-B115-42B9-8424-3FCF26480FCE}" srcId="{D37EE017-3EAB-43AC-8073-3DFBD41D778F}" destId="{0544B103-F54A-4728-BA64-F64F8DCEB027}" srcOrd="1" destOrd="0" parTransId="{C878F724-63B5-461D-BD06-ABC33F5961FC}" sibTransId="{4D4858BB-B80D-4D24-8B7F-15213FBDF657}"/>
    <dgm:cxn modelId="{46DE4524-A98D-4291-ACA8-74BC5B907CB2}" type="presOf" srcId="{175A5FBB-8934-4AB1-A0B9-76CD6A7584B6}" destId="{BF5C6569-5042-454C-BFC1-1BB36595FE37}" srcOrd="0" destOrd="0" presId="urn:microsoft.com/office/officeart/2005/8/layout/radial6"/>
    <dgm:cxn modelId="{8A4DB954-92A1-42F5-9602-EBB5B862E504}" type="presOf" srcId="{DC206232-F514-409B-8838-156FDD59A0D6}" destId="{F9F9D493-3DE0-49EF-8643-968207F44ABE}" srcOrd="0" destOrd="0" presId="urn:microsoft.com/office/officeart/2005/8/layout/radial6"/>
    <dgm:cxn modelId="{0C33397B-27F8-4D80-A8D6-621CD2268580}" srcId="{B38391BA-8861-4090-8B1E-A2C8F721CB5A}" destId="{D37EE017-3EAB-43AC-8073-3DFBD41D778F}" srcOrd="0" destOrd="0" parTransId="{3BDC7C6F-D7D3-47D9-8B68-6AF7D8972EE9}" sibTransId="{62900990-7948-4369-971E-B3504BFCD358}"/>
    <dgm:cxn modelId="{F133387C-1D7E-4EA4-899E-38B84D203615}" type="presOf" srcId="{4D4858BB-B80D-4D24-8B7F-15213FBDF657}" destId="{6FAFDA7A-AD76-4670-930B-020AA313CE03}" srcOrd="0" destOrd="0" presId="urn:microsoft.com/office/officeart/2005/8/layout/radial6"/>
    <dgm:cxn modelId="{5385E07F-9492-46A4-8876-F56866460AF8}" type="presOf" srcId="{7023FB0C-0511-4A1F-B477-8E4D9DF53737}" destId="{34D2FEF3-BA1C-4F24-9933-9D502B251F06}" srcOrd="0" destOrd="0" presId="urn:microsoft.com/office/officeart/2005/8/layout/radial6"/>
    <dgm:cxn modelId="{769E729B-138B-4798-99CC-EE95FF2FD3EB}" srcId="{D37EE017-3EAB-43AC-8073-3DFBD41D778F}" destId="{FD013958-4380-42D3-868E-6D75E41B3338}" srcOrd="3" destOrd="0" parTransId="{B9CBEFD9-E614-4F63-BF1E-2DB160238135}" sibTransId="{4CBF44BF-35D0-45D6-A55E-2C3BADEBB453}"/>
    <dgm:cxn modelId="{E55E25B0-7033-4BE8-BFB1-798E9BE06908}" type="presOf" srcId="{247E4001-FCDE-4D7A-B1F4-49CC6E753B1C}" destId="{89A4944C-EFA1-4CEE-81A7-F40EF6D9FD70}" srcOrd="0" destOrd="0" presId="urn:microsoft.com/office/officeart/2005/8/layout/radial6"/>
    <dgm:cxn modelId="{C7AAF5BD-BECB-49C5-B8B2-FA56F9A1024C}" srcId="{D37EE017-3EAB-43AC-8073-3DFBD41D778F}" destId="{247E4001-FCDE-4D7A-B1F4-49CC6E753B1C}" srcOrd="0" destOrd="0" parTransId="{C4FD6368-A75E-411D-BB02-60EBC6F94ED8}" sibTransId="{175A5FBB-8934-4AB1-A0B9-76CD6A7584B6}"/>
    <dgm:cxn modelId="{1EA4D6D3-5BB0-4215-9B7E-2718699C58CB}" type="presOf" srcId="{B38391BA-8861-4090-8B1E-A2C8F721CB5A}" destId="{4FB6D1F4-0F11-4CCA-9597-FD34D0CBB116}" srcOrd="0" destOrd="0" presId="urn:microsoft.com/office/officeart/2005/8/layout/radial6"/>
    <dgm:cxn modelId="{669828DC-68BA-45F6-B283-7BEE5F7D43E0}" type="presOf" srcId="{FD013958-4380-42D3-868E-6D75E41B3338}" destId="{00DC75D9-AE52-4F3F-A6F6-0E9D8F86CE1D}" srcOrd="0" destOrd="0" presId="urn:microsoft.com/office/officeart/2005/8/layout/radial6"/>
    <dgm:cxn modelId="{EADD31E8-4D6A-4260-8155-D7449BBBE974}" type="presOf" srcId="{D37EE017-3EAB-43AC-8073-3DFBD41D778F}" destId="{939BFC7E-C28E-4B52-A75A-90A62F76F457}" srcOrd="0" destOrd="0" presId="urn:microsoft.com/office/officeart/2005/8/layout/radial6"/>
    <dgm:cxn modelId="{6C7582E9-9C9A-4E25-9F14-0FF6DCCA1030}" type="presOf" srcId="{0544B103-F54A-4728-BA64-F64F8DCEB027}" destId="{31DD841D-E983-490F-815F-1345E13545D4}" srcOrd="0" destOrd="0" presId="urn:microsoft.com/office/officeart/2005/8/layout/radial6"/>
    <dgm:cxn modelId="{64966AEF-AF17-4868-BC33-B3E96F1205BC}" srcId="{D37EE017-3EAB-43AC-8073-3DFBD41D778F}" destId="{DC206232-F514-409B-8838-156FDD59A0D6}" srcOrd="2" destOrd="0" parTransId="{76E6B763-93AB-4F5A-9EF5-5CA3BBA269A7}" sibTransId="{7023FB0C-0511-4A1F-B477-8E4D9DF53737}"/>
    <dgm:cxn modelId="{43E13FFC-61D9-47E7-BAEB-5CA909180061}" type="presOf" srcId="{4CBF44BF-35D0-45D6-A55E-2C3BADEBB453}" destId="{D5D6EE6F-ED23-439E-A8F9-FB0494F41915}" srcOrd="0" destOrd="0" presId="urn:microsoft.com/office/officeart/2005/8/layout/radial6"/>
    <dgm:cxn modelId="{71D730B8-F441-412B-B3CB-B27E5FADCD6C}" type="presParOf" srcId="{4FB6D1F4-0F11-4CCA-9597-FD34D0CBB116}" destId="{939BFC7E-C28E-4B52-A75A-90A62F76F457}" srcOrd="0" destOrd="0" presId="urn:microsoft.com/office/officeart/2005/8/layout/radial6"/>
    <dgm:cxn modelId="{D0CC12B8-EA6C-43A5-A81D-30D6F65BE65E}" type="presParOf" srcId="{4FB6D1F4-0F11-4CCA-9597-FD34D0CBB116}" destId="{89A4944C-EFA1-4CEE-81A7-F40EF6D9FD70}" srcOrd="1" destOrd="0" presId="urn:microsoft.com/office/officeart/2005/8/layout/radial6"/>
    <dgm:cxn modelId="{A5E6B52C-5C32-40BD-9ED7-4965406F9C88}" type="presParOf" srcId="{4FB6D1F4-0F11-4CCA-9597-FD34D0CBB116}" destId="{78B9E908-3FFE-45F7-914F-C93EEC9F01F6}" srcOrd="2" destOrd="0" presId="urn:microsoft.com/office/officeart/2005/8/layout/radial6"/>
    <dgm:cxn modelId="{975DF235-305E-4872-952A-D711405CB2E7}" type="presParOf" srcId="{4FB6D1F4-0F11-4CCA-9597-FD34D0CBB116}" destId="{BF5C6569-5042-454C-BFC1-1BB36595FE37}" srcOrd="3" destOrd="0" presId="urn:microsoft.com/office/officeart/2005/8/layout/radial6"/>
    <dgm:cxn modelId="{421891F1-C8A4-4C5D-AB78-C6C03DC1D91D}" type="presParOf" srcId="{4FB6D1F4-0F11-4CCA-9597-FD34D0CBB116}" destId="{31DD841D-E983-490F-815F-1345E13545D4}" srcOrd="4" destOrd="0" presId="urn:microsoft.com/office/officeart/2005/8/layout/radial6"/>
    <dgm:cxn modelId="{D44C0718-EBEB-4397-917F-22D86553E2A0}" type="presParOf" srcId="{4FB6D1F4-0F11-4CCA-9597-FD34D0CBB116}" destId="{ECB2F895-753E-4A43-9DF3-8103E3C8FDB6}" srcOrd="5" destOrd="0" presId="urn:microsoft.com/office/officeart/2005/8/layout/radial6"/>
    <dgm:cxn modelId="{677334C5-2848-4815-92DE-953247005CC6}" type="presParOf" srcId="{4FB6D1F4-0F11-4CCA-9597-FD34D0CBB116}" destId="{6FAFDA7A-AD76-4670-930B-020AA313CE03}" srcOrd="6" destOrd="0" presId="urn:microsoft.com/office/officeart/2005/8/layout/radial6"/>
    <dgm:cxn modelId="{F84B30C9-41DD-4CFA-8E93-234A92F92631}" type="presParOf" srcId="{4FB6D1F4-0F11-4CCA-9597-FD34D0CBB116}" destId="{F9F9D493-3DE0-49EF-8643-968207F44ABE}" srcOrd="7" destOrd="0" presId="urn:microsoft.com/office/officeart/2005/8/layout/radial6"/>
    <dgm:cxn modelId="{DC4DD1BF-C287-440E-9849-865282ACD9E5}" type="presParOf" srcId="{4FB6D1F4-0F11-4CCA-9597-FD34D0CBB116}" destId="{3C952811-0023-4626-842A-EFC6042B522B}" srcOrd="8" destOrd="0" presId="urn:microsoft.com/office/officeart/2005/8/layout/radial6"/>
    <dgm:cxn modelId="{120A6FC4-878D-4511-A500-D187C3C00510}" type="presParOf" srcId="{4FB6D1F4-0F11-4CCA-9597-FD34D0CBB116}" destId="{34D2FEF3-BA1C-4F24-9933-9D502B251F06}" srcOrd="9" destOrd="0" presId="urn:microsoft.com/office/officeart/2005/8/layout/radial6"/>
    <dgm:cxn modelId="{E5262513-2697-434F-B22A-D5CFFCD0B0F0}" type="presParOf" srcId="{4FB6D1F4-0F11-4CCA-9597-FD34D0CBB116}" destId="{00DC75D9-AE52-4F3F-A6F6-0E9D8F86CE1D}" srcOrd="10" destOrd="0" presId="urn:microsoft.com/office/officeart/2005/8/layout/radial6"/>
    <dgm:cxn modelId="{55684022-123A-4D31-A370-AC9107E7A105}" type="presParOf" srcId="{4FB6D1F4-0F11-4CCA-9597-FD34D0CBB116}" destId="{65634AC3-0FF0-4A52-A7EC-73BFC4821153}" srcOrd="11" destOrd="0" presId="urn:microsoft.com/office/officeart/2005/8/layout/radial6"/>
    <dgm:cxn modelId="{C14B4E8D-F80D-4C91-BBCD-5313DAF26EBE}" type="presParOf" srcId="{4FB6D1F4-0F11-4CCA-9597-FD34D0CBB116}" destId="{D5D6EE6F-ED23-439E-A8F9-FB0494F41915}" srcOrd="12" destOrd="0" presId="urn:microsoft.com/office/officeart/2005/8/layout/radial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5D6EE6F-ED23-439E-A8F9-FB0494F41915}">
      <dsp:nvSpPr>
        <dsp:cNvPr id="0" name=""/>
        <dsp:cNvSpPr/>
      </dsp:nvSpPr>
      <dsp:spPr>
        <a:xfrm>
          <a:off x="3171367" y="702805"/>
          <a:ext cx="4691024" cy="4691024"/>
        </a:xfrm>
        <a:prstGeom prst="blockArc">
          <a:avLst>
            <a:gd name="adj1" fmla="val 10800000"/>
            <a:gd name="adj2" fmla="val 16200000"/>
            <a:gd name="adj3" fmla="val 4642"/>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34D2FEF3-BA1C-4F24-9933-9D502B251F06}">
      <dsp:nvSpPr>
        <dsp:cNvPr id="0" name=""/>
        <dsp:cNvSpPr/>
      </dsp:nvSpPr>
      <dsp:spPr>
        <a:xfrm>
          <a:off x="3171367" y="702805"/>
          <a:ext cx="4691024" cy="4691024"/>
        </a:xfrm>
        <a:prstGeom prst="blockArc">
          <a:avLst>
            <a:gd name="adj1" fmla="val 5400000"/>
            <a:gd name="adj2" fmla="val 10800000"/>
            <a:gd name="adj3" fmla="val 4642"/>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6FAFDA7A-AD76-4670-930B-020AA313CE03}">
      <dsp:nvSpPr>
        <dsp:cNvPr id="0" name=""/>
        <dsp:cNvSpPr/>
      </dsp:nvSpPr>
      <dsp:spPr>
        <a:xfrm>
          <a:off x="3171367" y="702805"/>
          <a:ext cx="4691024" cy="4691024"/>
        </a:xfrm>
        <a:prstGeom prst="blockArc">
          <a:avLst>
            <a:gd name="adj1" fmla="val 0"/>
            <a:gd name="adj2" fmla="val 5400000"/>
            <a:gd name="adj3" fmla="val 4642"/>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BF5C6569-5042-454C-BFC1-1BB36595FE37}">
      <dsp:nvSpPr>
        <dsp:cNvPr id="0" name=""/>
        <dsp:cNvSpPr/>
      </dsp:nvSpPr>
      <dsp:spPr>
        <a:xfrm>
          <a:off x="3171367" y="702805"/>
          <a:ext cx="4691024" cy="4691024"/>
        </a:xfrm>
        <a:prstGeom prst="blockArc">
          <a:avLst>
            <a:gd name="adj1" fmla="val 16200000"/>
            <a:gd name="adj2" fmla="val 0"/>
            <a:gd name="adj3" fmla="val 4642"/>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939BFC7E-C28E-4B52-A75A-90A62F76F457}">
      <dsp:nvSpPr>
        <dsp:cNvPr id="0" name=""/>
        <dsp:cNvSpPr/>
      </dsp:nvSpPr>
      <dsp:spPr>
        <a:xfrm>
          <a:off x="4436670" y="1968108"/>
          <a:ext cx="2160418" cy="2160418"/>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6830" tIns="36830" rIns="36830" bIns="36830" numCol="1" spcCol="1270" anchor="ctr" anchorCtr="0">
          <a:noAutofit/>
        </a:bodyPr>
        <a:lstStyle/>
        <a:p>
          <a:pPr marL="0" lvl="0" indent="0" algn="ctr" defTabSz="1289050">
            <a:lnSpc>
              <a:spcPct val="90000"/>
            </a:lnSpc>
            <a:spcBef>
              <a:spcPct val="0"/>
            </a:spcBef>
            <a:spcAft>
              <a:spcPct val="35000"/>
            </a:spcAft>
            <a:buNone/>
          </a:pPr>
          <a:r>
            <a:rPr lang="en-US" sz="2900" kern="1200" dirty="0"/>
            <a:t>Economic Role of Govt. </a:t>
          </a:r>
        </a:p>
      </dsp:txBody>
      <dsp:txXfrm>
        <a:off x="4753056" y="2284494"/>
        <a:ext cx="1527646" cy="1527646"/>
      </dsp:txXfrm>
    </dsp:sp>
    <dsp:sp modelId="{89A4944C-EFA1-4CEE-81A7-F40EF6D9FD70}">
      <dsp:nvSpPr>
        <dsp:cNvPr id="0" name=""/>
        <dsp:cNvSpPr/>
      </dsp:nvSpPr>
      <dsp:spPr>
        <a:xfrm>
          <a:off x="4760733" y="1101"/>
          <a:ext cx="1512293" cy="1512293"/>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1590" tIns="21590" rIns="21590" bIns="21590" numCol="1" spcCol="1270" anchor="ctr" anchorCtr="0">
          <a:noAutofit/>
        </a:bodyPr>
        <a:lstStyle/>
        <a:p>
          <a:pPr marL="0" lvl="0" indent="0" algn="ctr" defTabSz="755650">
            <a:lnSpc>
              <a:spcPct val="90000"/>
            </a:lnSpc>
            <a:spcBef>
              <a:spcPct val="0"/>
            </a:spcBef>
            <a:spcAft>
              <a:spcPct val="35000"/>
            </a:spcAft>
            <a:buNone/>
          </a:pPr>
          <a:r>
            <a:rPr lang="en-US" sz="1700" kern="1200" dirty="0"/>
            <a:t>Promote Economic efficiency and growth</a:t>
          </a:r>
        </a:p>
      </dsp:txBody>
      <dsp:txXfrm>
        <a:off x="4982203" y="222571"/>
        <a:ext cx="1069353" cy="1069353"/>
      </dsp:txXfrm>
    </dsp:sp>
    <dsp:sp modelId="{31DD841D-E983-490F-815F-1345E13545D4}">
      <dsp:nvSpPr>
        <dsp:cNvPr id="0" name=""/>
        <dsp:cNvSpPr/>
      </dsp:nvSpPr>
      <dsp:spPr>
        <a:xfrm>
          <a:off x="7051803" y="2292170"/>
          <a:ext cx="1512293" cy="1512293"/>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r>
            <a:rPr lang="en-US" sz="1600" kern="1200" dirty="0"/>
            <a:t>Rational distribution of </a:t>
          </a:r>
          <a:r>
            <a:rPr lang="en-US" sz="2000" kern="1200" dirty="0"/>
            <a:t>income</a:t>
          </a:r>
          <a:r>
            <a:rPr lang="en-US" sz="1600" kern="1200" dirty="0"/>
            <a:t> and wealth</a:t>
          </a:r>
        </a:p>
      </dsp:txBody>
      <dsp:txXfrm>
        <a:off x="7273273" y="2513640"/>
        <a:ext cx="1069353" cy="1069353"/>
      </dsp:txXfrm>
    </dsp:sp>
    <dsp:sp modelId="{F9F9D493-3DE0-49EF-8643-968207F44ABE}">
      <dsp:nvSpPr>
        <dsp:cNvPr id="0" name=""/>
        <dsp:cNvSpPr/>
      </dsp:nvSpPr>
      <dsp:spPr>
        <a:xfrm>
          <a:off x="4760733" y="4583240"/>
          <a:ext cx="1512293" cy="1512293"/>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1590" tIns="21590" rIns="21590" bIns="21590" numCol="1" spcCol="1270" anchor="ctr" anchorCtr="0">
          <a:noAutofit/>
        </a:bodyPr>
        <a:lstStyle/>
        <a:p>
          <a:pPr marL="0" lvl="0" indent="0" algn="ctr" defTabSz="755650">
            <a:lnSpc>
              <a:spcPct val="90000"/>
            </a:lnSpc>
            <a:spcBef>
              <a:spcPct val="0"/>
            </a:spcBef>
            <a:spcAft>
              <a:spcPct val="35000"/>
            </a:spcAft>
            <a:buNone/>
          </a:pPr>
          <a:r>
            <a:rPr lang="en-US" sz="1700" kern="1200" dirty="0"/>
            <a:t>Social </a:t>
          </a:r>
          <a:r>
            <a:rPr lang="en-US" sz="2000" kern="1200" dirty="0"/>
            <a:t>securities</a:t>
          </a:r>
        </a:p>
      </dsp:txBody>
      <dsp:txXfrm>
        <a:off x="4982203" y="4804710"/>
        <a:ext cx="1069353" cy="1069353"/>
      </dsp:txXfrm>
    </dsp:sp>
    <dsp:sp modelId="{00DC75D9-AE52-4F3F-A6F6-0E9D8F86CE1D}">
      <dsp:nvSpPr>
        <dsp:cNvPr id="0" name=""/>
        <dsp:cNvSpPr/>
      </dsp:nvSpPr>
      <dsp:spPr>
        <a:xfrm>
          <a:off x="2469663" y="2292170"/>
          <a:ext cx="1512293" cy="1512293"/>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marL="0" lvl="0" indent="0" algn="ctr" defTabSz="889000">
            <a:lnSpc>
              <a:spcPct val="90000"/>
            </a:lnSpc>
            <a:spcBef>
              <a:spcPct val="0"/>
            </a:spcBef>
            <a:spcAft>
              <a:spcPct val="35000"/>
            </a:spcAft>
            <a:buNone/>
          </a:pPr>
          <a:r>
            <a:rPr lang="en-US" sz="2000" kern="1200" dirty="0">
              <a:latin typeface="+mn-lt"/>
            </a:rPr>
            <a:t>Strengthen the financial system</a:t>
          </a:r>
        </a:p>
      </dsp:txBody>
      <dsp:txXfrm>
        <a:off x="2691133" y="2513640"/>
        <a:ext cx="1069353" cy="1069353"/>
      </dsp:txXfrm>
    </dsp:sp>
  </dsp:spTree>
</dsp:drawing>
</file>

<file path=ppt/diagrams/layout1.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49CE6A-7A43-40A6-A0AF-BCBAD624D70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1541C40A-FD36-4502-87BC-0FBF2192BD5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10B1709D-067B-42F9-A26D-85EE752D947F}"/>
              </a:ext>
            </a:extLst>
          </p:cNvPr>
          <p:cNvSpPr>
            <a:spLocks noGrp="1"/>
          </p:cNvSpPr>
          <p:nvPr>
            <p:ph type="dt" sz="half" idx="10"/>
          </p:nvPr>
        </p:nvSpPr>
        <p:spPr/>
        <p:txBody>
          <a:bodyPr/>
          <a:lstStyle/>
          <a:p>
            <a:fld id="{E9DEEEAD-B9C5-4D75-BA7C-8132337C18EB}" type="datetimeFigureOut">
              <a:rPr lang="en-US" smtClean="0"/>
              <a:t>3/23/2022</a:t>
            </a:fld>
            <a:endParaRPr lang="en-US"/>
          </a:p>
        </p:txBody>
      </p:sp>
      <p:sp>
        <p:nvSpPr>
          <p:cNvPr id="5" name="Footer Placeholder 4">
            <a:extLst>
              <a:ext uri="{FF2B5EF4-FFF2-40B4-BE49-F238E27FC236}">
                <a16:creationId xmlns:a16="http://schemas.microsoft.com/office/drawing/2014/main" id="{D213746D-D480-4A87-87FE-2C12FD1BFF8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F1E0F53-AC9A-4E5A-BE16-E32F2DE37675}"/>
              </a:ext>
            </a:extLst>
          </p:cNvPr>
          <p:cNvSpPr>
            <a:spLocks noGrp="1"/>
          </p:cNvSpPr>
          <p:nvPr>
            <p:ph type="sldNum" sz="quarter" idx="12"/>
          </p:nvPr>
        </p:nvSpPr>
        <p:spPr/>
        <p:txBody>
          <a:bodyPr/>
          <a:lstStyle/>
          <a:p>
            <a:fld id="{FA0943D8-840B-4446-97A3-FFC54E67126C}" type="slidenum">
              <a:rPr lang="en-US" smtClean="0"/>
              <a:t>‹#›</a:t>
            </a:fld>
            <a:endParaRPr lang="en-US"/>
          </a:p>
        </p:txBody>
      </p:sp>
    </p:spTree>
    <p:extLst>
      <p:ext uri="{BB962C8B-B14F-4D97-AF65-F5344CB8AC3E}">
        <p14:creationId xmlns:p14="http://schemas.microsoft.com/office/powerpoint/2010/main" val="13400900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8DA49E-5993-4EFD-A5D4-12DAE94BA006}"/>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F36299A-544C-4953-9BF0-BFA837D3545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5BBA9B4-B5A8-48BB-809B-0DA893751A8D}"/>
              </a:ext>
            </a:extLst>
          </p:cNvPr>
          <p:cNvSpPr>
            <a:spLocks noGrp="1"/>
          </p:cNvSpPr>
          <p:nvPr>
            <p:ph type="dt" sz="half" idx="10"/>
          </p:nvPr>
        </p:nvSpPr>
        <p:spPr/>
        <p:txBody>
          <a:bodyPr/>
          <a:lstStyle/>
          <a:p>
            <a:fld id="{E9DEEEAD-B9C5-4D75-BA7C-8132337C18EB}" type="datetimeFigureOut">
              <a:rPr lang="en-US" smtClean="0"/>
              <a:t>3/23/2022</a:t>
            </a:fld>
            <a:endParaRPr lang="en-US"/>
          </a:p>
        </p:txBody>
      </p:sp>
      <p:sp>
        <p:nvSpPr>
          <p:cNvPr id="5" name="Footer Placeholder 4">
            <a:extLst>
              <a:ext uri="{FF2B5EF4-FFF2-40B4-BE49-F238E27FC236}">
                <a16:creationId xmlns:a16="http://schemas.microsoft.com/office/drawing/2014/main" id="{6CBE142D-C3D4-453D-9373-D3CA19D1E78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331327C-443E-46DB-A220-5D9B34597185}"/>
              </a:ext>
            </a:extLst>
          </p:cNvPr>
          <p:cNvSpPr>
            <a:spLocks noGrp="1"/>
          </p:cNvSpPr>
          <p:nvPr>
            <p:ph type="sldNum" sz="quarter" idx="12"/>
          </p:nvPr>
        </p:nvSpPr>
        <p:spPr/>
        <p:txBody>
          <a:bodyPr/>
          <a:lstStyle/>
          <a:p>
            <a:fld id="{FA0943D8-840B-4446-97A3-FFC54E67126C}" type="slidenum">
              <a:rPr lang="en-US" smtClean="0"/>
              <a:t>‹#›</a:t>
            </a:fld>
            <a:endParaRPr lang="en-US"/>
          </a:p>
        </p:txBody>
      </p:sp>
    </p:spTree>
    <p:extLst>
      <p:ext uri="{BB962C8B-B14F-4D97-AF65-F5344CB8AC3E}">
        <p14:creationId xmlns:p14="http://schemas.microsoft.com/office/powerpoint/2010/main" val="40769272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1D2029F-3EFF-4AE9-B8FF-E7110E6F8EDF}"/>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D89D24A9-4C56-450A-AD0B-C9762C26497E}"/>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C2B1F49-AE9E-447C-8FBD-77F428F2FDD4}"/>
              </a:ext>
            </a:extLst>
          </p:cNvPr>
          <p:cNvSpPr>
            <a:spLocks noGrp="1"/>
          </p:cNvSpPr>
          <p:nvPr>
            <p:ph type="dt" sz="half" idx="10"/>
          </p:nvPr>
        </p:nvSpPr>
        <p:spPr/>
        <p:txBody>
          <a:bodyPr/>
          <a:lstStyle/>
          <a:p>
            <a:fld id="{E9DEEEAD-B9C5-4D75-BA7C-8132337C18EB}" type="datetimeFigureOut">
              <a:rPr lang="en-US" smtClean="0"/>
              <a:t>3/23/2022</a:t>
            </a:fld>
            <a:endParaRPr lang="en-US"/>
          </a:p>
        </p:txBody>
      </p:sp>
      <p:sp>
        <p:nvSpPr>
          <p:cNvPr id="5" name="Footer Placeholder 4">
            <a:extLst>
              <a:ext uri="{FF2B5EF4-FFF2-40B4-BE49-F238E27FC236}">
                <a16:creationId xmlns:a16="http://schemas.microsoft.com/office/drawing/2014/main" id="{E91216A0-89A1-4B7D-82C6-7AFD22E00F0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5148DFE-5C05-4A60-BFF9-11E1299360BE}"/>
              </a:ext>
            </a:extLst>
          </p:cNvPr>
          <p:cNvSpPr>
            <a:spLocks noGrp="1"/>
          </p:cNvSpPr>
          <p:nvPr>
            <p:ph type="sldNum" sz="quarter" idx="12"/>
          </p:nvPr>
        </p:nvSpPr>
        <p:spPr/>
        <p:txBody>
          <a:bodyPr/>
          <a:lstStyle/>
          <a:p>
            <a:fld id="{FA0943D8-840B-4446-97A3-FFC54E67126C}" type="slidenum">
              <a:rPr lang="en-US" smtClean="0"/>
              <a:t>‹#›</a:t>
            </a:fld>
            <a:endParaRPr lang="en-US"/>
          </a:p>
        </p:txBody>
      </p:sp>
    </p:spTree>
    <p:extLst>
      <p:ext uri="{BB962C8B-B14F-4D97-AF65-F5344CB8AC3E}">
        <p14:creationId xmlns:p14="http://schemas.microsoft.com/office/powerpoint/2010/main" val="33700077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33DBE6-5AB0-4782-AB3E-067A8009602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ACBD434-EE82-4B3D-9D4D-01A9E5BCC7E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AD167D6-45BC-4569-8D2C-D6A0CDFCE851}"/>
              </a:ext>
            </a:extLst>
          </p:cNvPr>
          <p:cNvSpPr>
            <a:spLocks noGrp="1"/>
          </p:cNvSpPr>
          <p:nvPr>
            <p:ph type="dt" sz="half" idx="10"/>
          </p:nvPr>
        </p:nvSpPr>
        <p:spPr/>
        <p:txBody>
          <a:bodyPr/>
          <a:lstStyle/>
          <a:p>
            <a:fld id="{E9DEEEAD-B9C5-4D75-BA7C-8132337C18EB}" type="datetimeFigureOut">
              <a:rPr lang="en-US" smtClean="0"/>
              <a:t>3/23/2022</a:t>
            </a:fld>
            <a:endParaRPr lang="en-US"/>
          </a:p>
        </p:txBody>
      </p:sp>
      <p:sp>
        <p:nvSpPr>
          <p:cNvPr id="5" name="Footer Placeholder 4">
            <a:extLst>
              <a:ext uri="{FF2B5EF4-FFF2-40B4-BE49-F238E27FC236}">
                <a16:creationId xmlns:a16="http://schemas.microsoft.com/office/drawing/2014/main" id="{87D7F94D-884A-4DC1-80F0-0677521C025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7A8E18D-1F61-4BA9-9EAB-AD397AC63C7C}"/>
              </a:ext>
            </a:extLst>
          </p:cNvPr>
          <p:cNvSpPr>
            <a:spLocks noGrp="1"/>
          </p:cNvSpPr>
          <p:nvPr>
            <p:ph type="sldNum" sz="quarter" idx="12"/>
          </p:nvPr>
        </p:nvSpPr>
        <p:spPr/>
        <p:txBody>
          <a:bodyPr/>
          <a:lstStyle/>
          <a:p>
            <a:fld id="{FA0943D8-840B-4446-97A3-FFC54E67126C}" type="slidenum">
              <a:rPr lang="en-US" smtClean="0"/>
              <a:t>‹#›</a:t>
            </a:fld>
            <a:endParaRPr lang="en-US"/>
          </a:p>
        </p:txBody>
      </p:sp>
    </p:spTree>
    <p:extLst>
      <p:ext uri="{BB962C8B-B14F-4D97-AF65-F5344CB8AC3E}">
        <p14:creationId xmlns:p14="http://schemas.microsoft.com/office/powerpoint/2010/main" val="39171075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0DD2D-48A9-4F1C-BF28-DBF4676AFB3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E993B53A-228C-4241-9895-B5D0AE933A8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1AE3BF3B-ED72-4CF7-8CC3-2AB9D1AB406C}"/>
              </a:ext>
            </a:extLst>
          </p:cNvPr>
          <p:cNvSpPr>
            <a:spLocks noGrp="1"/>
          </p:cNvSpPr>
          <p:nvPr>
            <p:ph type="dt" sz="half" idx="10"/>
          </p:nvPr>
        </p:nvSpPr>
        <p:spPr/>
        <p:txBody>
          <a:bodyPr/>
          <a:lstStyle/>
          <a:p>
            <a:fld id="{E9DEEEAD-B9C5-4D75-BA7C-8132337C18EB}" type="datetimeFigureOut">
              <a:rPr lang="en-US" smtClean="0"/>
              <a:t>3/23/2022</a:t>
            </a:fld>
            <a:endParaRPr lang="en-US"/>
          </a:p>
        </p:txBody>
      </p:sp>
      <p:sp>
        <p:nvSpPr>
          <p:cNvPr id="5" name="Footer Placeholder 4">
            <a:extLst>
              <a:ext uri="{FF2B5EF4-FFF2-40B4-BE49-F238E27FC236}">
                <a16:creationId xmlns:a16="http://schemas.microsoft.com/office/drawing/2014/main" id="{68E72093-4C8B-4285-9A2E-98D62C9C881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E3D8218-6DE4-470E-B4A7-5F7A3808B9D1}"/>
              </a:ext>
            </a:extLst>
          </p:cNvPr>
          <p:cNvSpPr>
            <a:spLocks noGrp="1"/>
          </p:cNvSpPr>
          <p:nvPr>
            <p:ph type="sldNum" sz="quarter" idx="12"/>
          </p:nvPr>
        </p:nvSpPr>
        <p:spPr/>
        <p:txBody>
          <a:bodyPr/>
          <a:lstStyle/>
          <a:p>
            <a:fld id="{FA0943D8-840B-4446-97A3-FFC54E67126C}" type="slidenum">
              <a:rPr lang="en-US" smtClean="0"/>
              <a:t>‹#›</a:t>
            </a:fld>
            <a:endParaRPr lang="en-US"/>
          </a:p>
        </p:txBody>
      </p:sp>
    </p:spTree>
    <p:extLst>
      <p:ext uri="{BB962C8B-B14F-4D97-AF65-F5344CB8AC3E}">
        <p14:creationId xmlns:p14="http://schemas.microsoft.com/office/powerpoint/2010/main" val="7597845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A4F3E9-71A3-4F73-8407-BF3A47822EE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59B7ED9-FCBF-4D61-BEFB-5711E365011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ECEF5EB0-F909-4EAE-AFC8-42EF8075A29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E5BECA72-C937-444D-A681-EB3F1E959654}"/>
              </a:ext>
            </a:extLst>
          </p:cNvPr>
          <p:cNvSpPr>
            <a:spLocks noGrp="1"/>
          </p:cNvSpPr>
          <p:nvPr>
            <p:ph type="dt" sz="half" idx="10"/>
          </p:nvPr>
        </p:nvSpPr>
        <p:spPr/>
        <p:txBody>
          <a:bodyPr/>
          <a:lstStyle/>
          <a:p>
            <a:fld id="{E9DEEEAD-B9C5-4D75-BA7C-8132337C18EB}" type="datetimeFigureOut">
              <a:rPr lang="en-US" smtClean="0"/>
              <a:t>3/23/2022</a:t>
            </a:fld>
            <a:endParaRPr lang="en-US"/>
          </a:p>
        </p:txBody>
      </p:sp>
      <p:sp>
        <p:nvSpPr>
          <p:cNvPr id="6" name="Footer Placeholder 5">
            <a:extLst>
              <a:ext uri="{FF2B5EF4-FFF2-40B4-BE49-F238E27FC236}">
                <a16:creationId xmlns:a16="http://schemas.microsoft.com/office/drawing/2014/main" id="{B6735508-3B44-415B-AA26-1894B7D468D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62ED1BA-D1FD-4D4F-9739-A0A49D3F9FDF}"/>
              </a:ext>
            </a:extLst>
          </p:cNvPr>
          <p:cNvSpPr>
            <a:spLocks noGrp="1"/>
          </p:cNvSpPr>
          <p:nvPr>
            <p:ph type="sldNum" sz="quarter" idx="12"/>
          </p:nvPr>
        </p:nvSpPr>
        <p:spPr/>
        <p:txBody>
          <a:bodyPr/>
          <a:lstStyle/>
          <a:p>
            <a:fld id="{FA0943D8-840B-4446-97A3-FFC54E67126C}" type="slidenum">
              <a:rPr lang="en-US" smtClean="0"/>
              <a:t>‹#›</a:t>
            </a:fld>
            <a:endParaRPr lang="en-US"/>
          </a:p>
        </p:txBody>
      </p:sp>
    </p:spTree>
    <p:extLst>
      <p:ext uri="{BB962C8B-B14F-4D97-AF65-F5344CB8AC3E}">
        <p14:creationId xmlns:p14="http://schemas.microsoft.com/office/powerpoint/2010/main" val="24671166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36FB52-F4EE-4822-A349-354497EC316A}"/>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558D32E6-3F84-4C14-B1A5-50E13653BB8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6AB8C1C0-7182-45FD-BC0B-3690B8353E53}"/>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CFE05125-5499-4668-9B32-85E28E52F40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6247A1F-E33D-416A-82E6-B372978B47DC}"/>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379332B-2A98-4A05-800D-0877350A38DA}"/>
              </a:ext>
            </a:extLst>
          </p:cNvPr>
          <p:cNvSpPr>
            <a:spLocks noGrp="1"/>
          </p:cNvSpPr>
          <p:nvPr>
            <p:ph type="dt" sz="half" idx="10"/>
          </p:nvPr>
        </p:nvSpPr>
        <p:spPr/>
        <p:txBody>
          <a:bodyPr/>
          <a:lstStyle/>
          <a:p>
            <a:fld id="{E9DEEEAD-B9C5-4D75-BA7C-8132337C18EB}" type="datetimeFigureOut">
              <a:rPr lang="en-US" smtClean="0"/>
              <a:t>3/23/2022</a:t>
            </a:fld>
            <a:endParaRPr lang="en-US"/>
          </a:p>
        </p:txBody>
      </p:sp>
      <p:sp>
        <p:nvSpPr>
          <p:cNvPr id="8" name="Footer Placeholder 7">
            <a:extLst>
              <a:ext uri="{FF2B5EF4-FFF2-40B4-BE49-F238E27FC236}">
                <a16:creationId xmlns:a16="http://schemas.microsoft.com/office/drawing/2014/main" id="{BC942C43-319B-48EF-AB0C-F30145721DCB}"/>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0684D951-81CE-4BBD-86BA-1661005B19F0}"/>
              </a:ext>
            </a:extLst>
          </p:cNvPr>
          <p:cNvSpPr>
            <a:spLocks noGrp="1"/>
          </p:cNvSpPr>
          <p:nvPr>
            <p:ph type="sldNum" sz="quarter" idx="12"/>
          </p:nvPr>
        </p:nvSpPr>
        <p:spPr/>
        <p:txBody>
          <a:bodyPr/>
          <a:lstStyle/>
          <a:p>
            <a:fld id="{FA0943D8-840B-4446-97A3-FFC54E67126C}" type="slidenum">
              <a:rPr lang="en-US" smtClean="0"/>
              <a:t>‹#›</a:t>
            </a:fld>
            <a:endParaRPr lang="en-US"/>
          </a:p>
        </p:txBody>
      </p:sp>
    </p:spTree>
    <p:extLst>
      <p:ext uri="{BB962C8B-B14F-4D97-AF65-F5344CB8AC3E}">
        <p14:creationId xmlns:p14="http://schemas.microsoft.com/office/powerpoint/2010/main" val="19150889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6111F6-A9E8-41FC-96C8-F3482896D422}"/>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862AC1E4-EFAB-4BA3-B551-0DB4D2CD717E}"/>
              </a:ext>
            </a:extLst>
          </p:cNvPr>
          <p:cNvSpPr>
            <a:spLocks noGrp="1"/>
          </p:cNvSpPr>
          <p:nvPr>
            <p:ph type="dt" sz="half" idx="10"/>
          </p:nvPr>
        </p:nvSpPr>
        <p:spPr/>
        <p:txBody>
          <a:bodyPr/>
          <a:lstStyle/>
          <a:p>
            <a:fld id="{E9DEEEAD-B9C5-4D75-BA7C-8132337C18EB}" type="datetimeFigureOut">
              <a:rPr lang="en-US" smtClean="0"/>
              <a:t>3/23/2022</a:t>
            </a:fld>
            <a:endParaRPr lang="en-US"/>
          </a:p>
        </p:txBody>
      </p:sp>
      <p:sp>
        <p:nvSpPr>
          <p:cNvPr id="4" name="Footer Placeholder 3">
            <a:extLst>
              <a:ext uri="{FF2B5EF4-FFF2-40B4-BE49-F238E27FC236}">
                <a16:creationId xmlns:a16="http://schemas.microsoft.com/office/drawing/2014/main" id="{BA659343-AEA8-42FF-AF93-518FC2DF6518}"/>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20473F9A-F0B9-463A-B8DD-CFD85314A2F7}"/>
              </a:ext>
            </a:extLst>
          </p:cNvPr>
          <p:cNvSpPr>
            <a:spLocks noGrp="1"/>
          </p:cNvSpPr>
          <p:nvPr>
            <p:ph type="sldNum" sz="quarter" idx="12"/>
          </p:nvPr>
        </p:nvSpPr>
        <p:spPr/>
        <p:txBody>
          <a:bodyPr/>
          <a:lstStyle/>
          <a:p>
            <a:fld id="{FA0943D8-840B-4446-97A3-FFC54E67126C}" type="slidenum">
              <a:rPr lang="en-US" smtClean="0"/>
              <a:t>‹#›</a:t>
            </a:fld>
            <a:endParaRPr lang="en-US"/>
          </a:p>
        </p:txBody>
      </p:sp>
    </p:spTree>
    <p:extLst>
      <p:ext uri="{BB962C8B-B14F-4D97-AF65-F5344CB8AC3E}">
        <p14:creationId xmlns:p14="http://schemas.microsoft.com/office/powerpoint/2010/main" val="9454624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D7DD0BE-E1AE-4954-B0AD-DF0D47D7BD78}"/>
              </a:ext>
            </a:extLst>
          </p:cNvPr>
          <p:cNvSpPr>
            <a:spLocks noGrp="1"/>
          </p:cNvSpPr>
          <p:nvPr>
            <p:ph type="dt" sz="half" idx="10"/>
          </p:nvPr>
        </p:nvSpPr>
        <p:spPr/>
        <p:txBody>
          <a:bodyPr/>
          <a:lstStyle/>
          <a:p>
            <a:fld id="{E9DEEEAD-B9C5-4D75-BA7C-8132337C18EB}" type="datetimeFigureOut">
              <a:rPr lang="en-US" smtClean="0"/>
              <a:t>3/23/2022</a:t>
            </a:fld>
            <a:endParaRPr lang="en-US"/>
          </a:p>
        </p:txBody>
      </p:sp>
      <p:sp>
        <p:nvSpPr>
          <p:cNvPr id="3" name="Footer Placeholder 2">
            <a:extLst>
              <a:ext uri="{FF2B5EF4-FFF2-40B4-BE49-F238E27FC236}">
                <a16:creationId xmlns:a16="http://schemas.microsoft.com/office/drawing/2014/main" id="{A7B5814B-5190-415C-9D8C-7B6CA234CE27}"/>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49EB83DC-64CB-43C5-B6A7-5E2BBCA7530A}"/>
              </a:ext>
            </a:extLst>
          </p:cNvPr>
          <p:cNvSpPr>
            <a:spLocks noGrp="1"/>
          </p:cNvSpPr>
          <p:nvPr>
            <p:ph type="sldNum" sz="quarter" idx="12"/>
          </p:nvPr>
        </p:nvSpPr>
        <p:spPr/>
        <p:txBody>
          <a:bodyPr/>
          <a:lstStyle/>
          <a:p>
            <a:fld id="{FA0943D8-840B-4446-97A3-FFC54E67126C}" type="slidenum">
              <a:rPr lang="en-US" smtClean="0"/>
              <a:t>‹#›</a:t>
            </a:fld>
            <a:endParaRPr lang="en-US"/>
          </a:p>
        </p:txBody>
      </p:sp>
    </p:spTree>
    <p:extLst>
      <p:ext uri="{BB962C8B-B14F-4D97-AF65-F5344CB8AC3E}">
        <p14:creationId xmlns:p14="http://schemas.microsoft.com/office/powerpoint/2010/main" val="17384391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D5024F-F3E2-4365-BAFF-C77DC1B2D09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AFFE45EE-6D42-41D0-9CFC-C3B235D3BCC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F7594DB-9519-4813-8B8E-EEF59CBFC9E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CF3150C-A743-40F2-A819-411490814B26}"/>
              </a:ext>
            </a:extLst>
          </p:cNvPr>
          <p:cNvSpPr>
            <a:spLocks noGrp="1"/>
          </p:cNvSpPr>
          <p:nvPr>
            <p:ph type="dt" sz="half" idx="10"/>
          </p:nvPr>
        </p:nvSpPr>
        <p:spPr/>
        <p:txBody>
          <a:bodyPr/>
          <a:lstStyle/>
          <a:p>
            <a:fld id="{E9DEEEAD-B9C5-4D75-BA7C-8132337C18EB}" type="datetimeFigureOut">
              <a:rPr lang="en-US" smtClean="0"/>
              <a:t>3/23/2022</a:t>
            </a:fld>
            <a:endParaRPr lang="en-US"/>
          </a:p>
        </p:txBody>
      </p:sp>
      <p:sp>
        <p:nvSpPr>
          <p:cNvPr id="6" name="Footer Placeholder 5">
            <a:extLst>
              <a:ext uri="{FF2B5EF4-FFF2-40B4-BE49-F238E27FC236}">
                <a16:creationId xmlns:a16="http://schemas.microsoft.com/office/drawing/2014/main" id="{2FFC7871-9325-4E30-85A5-4C944FAE82C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C8B00C9-B4C5-4582-A5AA-E63B931F870F}"/>
              </a:ext>
            </a:extLst>
          </p:cNvPr>
          <p:cNvSpPr>
            <a:spLocks noGrp="1"/>
          </p:cNvSpPr>
          <p:nvPr>
            <p:ph type="sldNum" sz="quarter" idx="12"/>
          </p:nvPr>
        </p:nvSpPr>
        <p:spPr/>
        <p:txBody>
          <a:bodyPr/>
          <a:lstStyle/>
          <a:p>
            <a:fld id="{FA0943D8-840B-4446-97A3-FFC54E67126C}" type="slidenum">
              <a:rPr lang="en-US" smtClean="0"/>
              <a:t>‹#›</a:t>
            </a:fld>
            <a:endParaRPr lang="en-US"/>
          </a:p>
        </p:txBody>
      </p:sp>
    </p:spTree>
    <p:extLst>
      <p:ext uri="{BB962C8B-B14F-4D97-AF65-F5344CB8AC3E}">
        <p14:creationId xmlns:p14="http://schemas.microsoft.com/office/powerpoint/2010/main" val="29888696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879F8D-0EE5-4590-A789-CC7AA72BD53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BF509AEB-EA2C-4033-B2F3-76E61BEC210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99BF5A53-3B20-4960-AEBA-A46AE6A72C1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ACCCBF5-C9DF-493A-9F5B-DDA1DDE227EF}"/>
              </a:ext>
            </a:extLst>
          </p:cNvPr>
          <p:cNvSpPr>
            <a:spLocks noGrp="1"/>
          </p:cNvSpPr>
          <p:nvPr>
            <p:ph type="dt" sz="half" idx="10"/>
          </p:nvPr>
        </p:nvSpPr>
        <p:spPr/>
        <p:txBody>
          <a:bodyPr/>
          <a:lstStyle/>
          <a:p>
            <a:fld id="{E9DEEEAD-B9C5-4D75-BA7C-8132337C18EB}" type="datetimeFigureOut">
              <a:rPr lang="en-US" smtClean="0"/>
              <a:t>3/23/2022</a:t>
            </a:fld>
            <a:endParaRPr lang="en-US"/>
          </a:p>
        </p:txBody>
      </p:sp>
      <p:sp>
        <p:nvSpPr>
          <p:cNvPr id="6" name="Footer Placeholder 5">
            <a:extLst>
              <a:ext uri="{FF2B5EF4-FFF2-40B4-BE49-F238E27FC236}">
                <a16:creationId xmlns:a16="http://schemas.microsoft.com/office/drawing/2014/main" id="{3FDD0103-2D19-45FD-9365-F3C7A516B77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3E960B7-97FD-45A5-B881-F9BFB9D858D7}"/>
              </a:ext>
            </a:extLst>
          </p:cNvPr>
          <p:cNvSpPr>
            <a:spLocks noGrp="1"/>
          </p:cNvSpPr>
          <p:nvPr>
            <p:ph type="sldNum" sz="quarter" idx="12"/>
          </p:nvPr>
        </p:nvSpPr>
        <p:spPr/>
        <p:txBody>
          <a:bodyPr/>
          <a:lstStyle/>
          <a:p>
            <a:fld id="{FA0943D8-840B-4446-97A3-FFC54E67126C}" type="slidenum">
              <a:rPr lang="en-US" smtClean="0"/>
              <a:t>‹#›</a:t>
            </a:fld>
            <a:endParaRPr lang="en-US"/>
          </a:p>
        </p:txBody>
      </p:sp>
    </p:spTree>
    <p:extLst>
      <p:ext uri="{BB962C8B-B14F-4D97-AF65-F5344CB8AC3E}">
        <p14:creationId xmlns:p14="http://schemas.microsoft.com/office/powerpoint/2010/main" val="2782513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C49182E-1D9F-4385-8F24-4A0D9E6AE18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D0EC4B7E-48D7-4FC4-946F-C6017D56205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8A4E7CA-DBB5-4D60-9CCE-1C8CC344C27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9DEEEAD-B9C5-4D75-BA7C-8132337C18EB}" type="datetimeFigureOut">
              <a:rPr lang="en-US" smtClean="0"/>
              <a:t>3/23/2022</a:t>
            </a:fld>
            <a:endParaRPr lang="en-US"/>
          </a:p>
        </p:txBody>
      </p:sp>
      <p:sp>
        <p:nvSpPr>
          <p:cNvPr id="5" name="Footer Placeholder 4">
            <a:extLst>
              <a:ext uri="{FF2B5EF4-FFF2-40B4-BE49-F238E27FC236}">
                <a16:creationId xmlns:a16="http://schemas.microsoft.com/office/drawing/2014/main" id="{87D58F50-48A7-4CB0-80EB-4BBA1880C4E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18C8704F-AEDE-4E88-A7BC-7F0C07C63F9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A0943D8-840B-4446-97A3-FFC54E67126C}" type="slidenum">
              <a:rPr lang="en-US" smtClean="0"/>
              <a:t>‹#›</a:t>
            </a:fld>
            <a:endParaRPr lang="en-US"/>
          </a:p>
        </p:txBody>
      </p:sp>
    </p:spTree>
    <p:extLst>
      <p:ext uri="{BB962C8B-B14F-4D97-AF65-F5344CB8AC3E}">
        <p14:creationId xmlns:p14="http://schemas.microsoft.com/office/powerpoint/2010/main" val="319399992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en.wikipedia.org/wiki/Tort" TargetMode="External"/><Relationship Id="rId2" Type="http://schemas.openxmlformats.org/officeDocument/2006/relationships/hyperlink" Target="https://en.wikipedia.org/wiki/Monetary_policies"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C1AF7D-0902-4798-A580-1F9CED98F1EE}"/>
              </a:ext>
            </a:extLst>
          </p:cNvPr>
          <p:cNvSpPr>
            <a:spLocks noGrp="1"/>
          </p:cNvSpPr>
          <p:nvPr>
            <p:ph type="ctrTitle"/>
          </p:nvPr>
        </p:nvSpPr>
        <p:spPr/>
        <p:txBody>
          <a:bodyPr/>
          <a:lstStyle/>
          <a:p>
            <a:r>
              <a:rPr lang="en-US" b="1" dirty="0"/>
              <a:t>Economic Role of Government</a:t>
            </a:r>
          </a:p>
        </p:txBody>
      </p:sp>
      <p:sp>
        <p:nvSpPr>
          <p:cNvPr id="3" name="Subtitle 2">
            <a:extLst>
              <a:ext uri="{FF2B5EF4-FFF2-40B4-BE49-F238E27FC236}">
                <a16:creationId xmlns:a16="http://schemas.microsoft.com/office/drawing/2014/main" id="{86574DBE-946A-4D86-9995-DD264802273F}"/>
              </a:ext>
            </a:extLst>
          </p:cNvPr>
          <p:cNvSpPr>
            <a:spLocks noGrp="1"/>
          </p:cNvSpPr>
          <p:nvPr>
            <p:ph type="subTitle" idx="1"/>
          </p:nvPr>
        </p:nvSpPr>
        <p:spPr>
          <a:xfrm>
            <a:off x="1524000" y="4739640"/>
            <a:ext cx="9144000" cy="518160"/>
          </a:xfrm>
        </p:spPr>
        <p:txBody>
          <a:bodyPr/>
          <a:lstStyle/>
          <a:p>
            <a:r>
              <a:rPr lang="en-US" dirty="0"/>
              <a:t>Dr. Manish Dadhich</a:t>
            </a:r>
          </a:p>
        </p:txBody>
      </p:sp>
    </p:spTree>
    <p:extLst>
      <p:ext uri="{BB962C8B-B14F-4D97-AF65-F5344CB8AC3E}">
        <p14:creationId xmlns:p14="http://schemas.microsoft.com/office/powerpoint/2010/main" val="329218870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8578526-DBE5-4117-9F7A-96D0AD8D1935}"/>
              </a:ext>
            </a:extLst>
          </p:cNvPr>
          <p:cNvSpPr>
            <a:spLocks noGrp="1"/>
          </p:cNvSpPr>
          <p:nvPr>
            <p:ph idx="1"/>
          </p:nvPr>
        </p:nvSpPr>
        <p:spPr/>
        <p:txBody>
          <a:bodyPr>
            <a:normAutofit/>
          </a:bodyPr>
          <a:lstStyle/>
          <a:p>
            <a:pPr marL="0" indent="0" algn="ctr">
              <a:buNone/>
            </a:pPr>
            <a:r>
              <a:rPr lang="en-US" sz="4800" dirty="0">
                <a:solidFill>
                  <a:schemeClr val="accent1"/>
                </a:solidFill>
              </a:rPr>
              <a:t>Thank You</a:t>
            </a:r>
          </a:p>
        </p:txBody>
      </p:sp>
    </p:spTree>
    <p:extLst>
      <p:ext uri="{BB962C8B-B14F-4D97-AF65-F5344CB8AC3E}">
        <p14:creationId xmlns:p14="http://schemas.microsoft.com/office/powerpoint/2010/main" val="11870406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5155FB-97FA-459C-9017-E7A983F0BD72}"/>
              </a:ext>
            </a:extLst>
          </p:cNvPr>
          <p:cNvSpPr>
            <a:spLocks noGrp="1"/>
          </p:cNvSpPr>
          <p:nvPr>
            <p:ph type="title"/>
          </p:nvPr>
        </p:nvSpPr>
        <p:spPr/>
        <p:txBody>
          <a:bodyPr/>
          <a:lstStyle/>
          <a:p>
            <a:r>
              <a:rPr lang="en-US" b="1" dirty="0"/>
              <a:t>Introduction</a:t>
            </a:r>
          </a:p>
        </p:txBody>
      </p:sp>
      <p:sp>
        <p:nvSpPr>
          <p:cNvPr id="3" name="Content Placeholder 2">
            <a:extLst>
              <a:ext uri="{FF2B5EF4-FFF2-40B4-BE49-F238E27FC236}">
                <a16:creationId xmlns:a16="http://schemas.microsoft.com/office/drawing/2014/main" id="{47B7444A-70D8-4EF5-B9AD-55201323DFFF}"/>
              </a:ext>
            </a:extLst>
          </p:cNvPr>
          <p:cNvSpPr>
            <a:spLocks noGrp="1"/>
          </p:cNvSpPr>
          <p:nvPr>
            <p:ph idx="1"/>
          </p:nvPr>
        </p:nvSpPr>
        <p:spPr>
          <a:xfrm>
            <a:off x="838200" y="1264920"/>
            <a:ext cx="10515600" cy="4912043"/>
          </a:xfrm>
        </p:spPr>
        <p:txBody>
          <a:bodyPr>
            <a:normAutofit lnSpcReduction="10000"/>
          </a:bodyPr>
          <a:lstStyle/>
          <a:p>
            <a:pPr algn="just"/>
            <a:r>
              <a:rPr lang="en-US" b="0" i="0" u="none" strike="noStrike" baseline="0" dirty="0">
                <a:solidFill>
                  <a:srgbClr val="000000"/>
                </a:solidFill>
                <a:latin typeface="AHAFD C+ Charis SIL"/>
              </a:rPr>
              <a:t>Governments must take an active role in designing and enforcing economic policies to address various problems that pure market forces cannot, such as externalities and the absence of risk markets. Covid-19 has exposed deficiencies in current arrangements and the need to develop better institutions. We also need to develop better understandings of the relationship between government, the market, and other institutions within society. </a:t>
            </a:r>
          </a:p>
          <a:p>
            <a:pPr algn="just"/>
            <a:r>
              <a:rPr lang="en-US" b="0" i="0" u="none" strike="noStrike" baseline="0" dirty="0">
                <a:solidFill>
                  <a:srgbClr val="000000"/>
                </a:solidFill>
                <a:latin typeface="AHAFD C+ Charis SIL"/>
              </a:rPr>
              <a:t> Some economies have been able to swiftly and successfully contain the spread of the virus, allowing for remarkable recoveries, while others are still struggling with surging infections. In order to restore robust growth, market forces alone are inadequate to resolve the various issues at hand. Governments must step up to fill this void and play a key role in recovery. </a:t>
            </a:r>
            <a:endParaRPr lang="en-US" sz="4000" dirty="0"/>
          </a:p>
        </p:txBody>
      </p:sp>
    </p:spTree>
    <p:extLst>
      <p:ext uri="{BB962C8B-B14F-4D97-AF65-F5344CB8AC3E}">
        <p14:creationId xmlns:p14="http://schemas.microsoft.com/office/powerpoint/2010/main" val="15489193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A5810F-F163-4C98-A340-2EFD1E421D56}"/>
              </a:ext>
            </a:extLst>
          </p:cNvPr>
          <p:cNvSpPr>
            <a:spLocks noGrp="1"/>
          </p:cNvSpPr>
          <p:nvPr>
            <p:ph type="title"/>
          </p:nvPr>
        </p:nvSpPr>
        <p:spPr/>
        <p:txBody>
          <a:bodyPr/>
          <a:lstStyle/>
          <a:p>
            <a:r>
              <a:rPr lang="en-US" dirty="0"/>
              <a:t>Recent Initiatives</a:t>
            </a:r>
          </a:p>
        </p:txBody>
      </p:sp>
      <p:sp>
        <p:nvSpPr>
          <p:cNvPr id="3" name="Content Placeholder 2">
            <a:extLst>
              <a:ext uri="{FF2B5EF4-FFF2-40B4-BE49-F238E27FC236}">
                <a16:creationId xmlns:a16="http://schemas.microsoft.com/office/drawing/2014/main" id="{4B646BCF-F9BF-44E0-80E0-9873AC0D43CE}"/>
              </a:ext>
            </a:extLst>
          </p:cNvPr>
          <p:cNvSpPr>
            <a:spLocks noGrp="1"/>
          </p:cNvSpPr>
          <p:nvPr>
            <p:ph idx="1"/>
          </p:nvPr>
        </p:nvSpPr>
        <p:spPr>
          <a:xfrm>
            <a:off x="838200" y="1371600"/>
            <a:ext cx="10515600" cy="5288280"/>
          </a:xfrm>
        </p:spPr>
        <p:txBody>
          <a:bodyPr>
            <a:normAutofit fontScale="92500" lnSpcReduction="10000"/>
          </a:bodyPr>
          <a:lstStyle/>
          <a:p>
            <a:pPr algn="just">
              <a:buFont typeface="Arial" panose="020B0604020202020204" pitchFamily="34" charset="0"/>
              <a:buChar char="•"/>
            </a:pPr>
            <a:r>
              <a:rPr lang="en-US" b="0" i="0" dirty="0">
                <a:solidFill>
                  <a:srgbClr val="000000"/>
                </a:solidFill>
                <a:effectLst/>
                <a:latin typeface="Inter var"/>
              </a:rPr>
              <a:t>India embraced an economic model which has the features of both free market capitalism and socialism. The policy makers called this a model of ‘Mixed Economy’.</a:t>
            </a:r>
          </a:p>
          <a:p>
            <a:pPr algn="just">
              <a:buFont typeface="Arial" panose="020B0604020202020204" pitchFamily="34" charset="0"/>
              <a:buChar char="•"/>
            </a:pPr>
            <a:r>
              <a:rPr lang="en-US" b="0" i="0" dirty="0">
                <a:solidFill>
                  <a:srgbClr val="000000"/>
                </a:solidFill>
                <a:effectLst/>
                <a:latin typeface="Inter var"/>
              </a:rPr>
              <a:t>The reason for adopting such a hybrid model was to raise people’s standard of living and reduce income inequality.</a:t>
            </a:r>
          </a:p>
          <a:p>
            <a:pPr algn="just">
              <a:buFont typeface="Arial" panose="020B0604020202020204" pitchFamily="34" charset="0"/>
              <a:buChar char="•"/>
            </a:pPr>
            <a:r>
              <a:rPr lang="en-US" b="0" i="0" dirty="0">
                <a:solidFill>
                  <a:srgbClr val="000000"/>
                </a:solidFill>
                <a:effectLst/>
                <a:latin typeface="Inter var"/>
              </a:rPr>
              <a:t>India embraced an economic model that uniquely combined free market capitalism with that of State intervention in essential sectors of the economy.</a:t>
            </a:r>
          </a:p>
          <a:p>
            <a:pPr algn="just">
              <a:buFont typeface="Arial" panose="020B0604020202020204" pitchFamily="34" charset="0"/>
              <a:buChar char="•"/>
            </a:pPr>
            <a:r>
              <a:rPr lang="en-US" b="0" i="0" dirty="0">
                <a:solidFill>
                  <a:srgbClr val="000000"/>
                </a:solidFill>
                <a:effectLst/>
                <a:latin typeface="Inter var"/>
              </a:rPr>
              <a:t>The record of India’s successive governments in providing social welfare is at best mediocre.</a:t>
            </a:r>
          </a:p>
          <a:p>
            <a:pPr algn="just">
              <a:buFont typeface="Arial" panose="020B0604020202020204" pitchFamily="34" charset="0"/>
              <a:buChar char="•"/>
            </a:pPr>
            <a:r>
              <a:rPr lang="en-US" b="0" i="0" dirty="0">
                <a:solidFill>
                  <a:srgbClr val="000000"/>
                </a:solidFill>
                <a:effectLst/>
                <a:latin typeface="Inter var"/>
              </a:rPr>
              <a:t>The Government must build a comprehensive welfare state with a strong emphasis on redistribution of resources to poor along with provisions of social services (Public Health, Education, Equitable Institutions, Un-Employment Benefits, Old Age Pensions etc.) financed through taxation.</a:t>
            </a:r>
          </a:p>
          <a:p>
            <a:pPr algn="just"/>
            <a:endParaRPr lang="en-US" dirty="0"/>
          </a:p>
        </p:txBody>
      </p:sp>
    </p:spTree>
    <p:extLst>
      <p:ext uri="{BB962C8B-B14F-4D97-AF65-F5344CB8AC3E}">
        <p14:creationId xmlns:p14="http://schemas.microsoft.com/office/powerpoint/2010/main" val="3817779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9A15E2-F94E-4771-BB4C-06D8665803D0}"/>
              </a:ext>
            </a:extLst>
          </p:cNvPr>
          <p:cNvSpPr>
            <a:spLocks noGrp="1"/>
          </p:cNvSpPr>
          <p:nvPr>
            <p:ph type="title"/>
          </p:nvPr>
        </p:nvSpPr>
        <p:spPr/>
        <p:txBody>
          <a:bodyPr/>
          <a:lstStyle/>
          <a:p>
            <a:r>
              <a:rPr lang="en-US" dirty="0"/>
              <a:t>Recent Initiatives</a:t>
            </a:r>
            <a:endParaRPr lang="en-US" b="1" dirty="0"/>
          </a:p>
        </p:txBody>
      </p:sp>
      <p:sp>
        <p:nvSpPr>
          <p:cNvPr id="3" name="Content Placeholder 2">
            <a:extLst>
              <a:ext uri="{FF2B5EF4-FFF2-40B4-BE49-F238E27FC236}">
                <a16:creationId xmlns:a16="http://schemas.microsoft.com/office/drawing/2014/main" id="{117CE37D-D24E-475C-9B8F-AA5243E2FA11}"/>
              </a:ext>
            </a:extLst>
          </p:cNvPr>
          <p:cNvSpPr>
            <a:spLocks noGrp="1"/>
          </p:cNvSpPr>
          <p:nvPr>
            <p:ph idx="1"/>
          </p:nvPr>
        </p:nvSpPr>
        <p:spPr>
          <a:xfrm>
            <a:off x="259080" y="1188720"/>
            <a:ext cx="11673840" cy="5669280"/>
          </a:xfrm>
        </p:spPr>
        <p:txBody>
          <a:bodyPr>
            <a:normAutofit/>
          </a:bodyPr>
          <a:lstStyle/>
          <a:p>
            <a:pPr algn="just">
              <a:buFont typeface="Arial" panose="020B0604020202020204" pitchFamily="34" charset="0"/>
              <a:buChar char="•"/>
            </a:pPr>
            <a:r>
              <a:rPr lang="en-US" b="0" i="0" dirty="0">
                <a:solidFill>
                  <a:srgbClr val="000000"/>
                </a:solidFill>
                <a:effectLst/>
                <a:latin typeface="Inter var"/>
              </a:rPr>
              <a:t>In today’s changing World of high technology, the Government must do a lot of public spending on investment in human capital and R&amp;D.</a:t>
            </a:r>
          </a:p>
          <a:p>
            <a:pPr algn="just">
              <a:buFont typeface="Arial" panose="020B0604020202020204" pitchFamily="34" charset="0"/>
              <a:buChar char="•"/>
            </a:pPr>
            <a:r>
              <a:rPr lang="en-US" b="0" i="0" dirty="0">
                <a:solidFill>
                  <a:srgbClr val="000000"/>
                </a:solidFill>
                <a:effectLst/>
                <a:latin typeface="Inter var"/>
              </a:rPr>
              <a:t>On Jobs creation front, the government must adopt a judicious mix of </a:t>
            </a:r>
            <a:r>
              <a:rPr lang="en-US" b="0" i="0" dirty="0" err="1">
                <a:solidFill>
                  <a:srgbClr val="000000"/>
                </a:solidFill>
                <a:effectLst/>
                <a:latin typeface="Inter var"/>
              </a:rPr>
              <a:t>labour</a:t>
            </a:r>
            <a:r>
              <a:rPr lang="en-US" b="0" i="0" dirty="0">
                <a:solidFill>
                  <a:srgbClr val="000000"/>
                </a:solidFill>
                <a:effectLst/>
                <a:latin typeface="Inter var"/>
              </a:rPr>
              <a:t> market institution that includes a fairly flexible </a:t>
            </a:r>
            <a:r>
              <a:rPr lang="en-US" b="0" i="0" dirty="0" err="1">
                <a:solidFill>
                  <a:srgbClr val="000000"/>
                </a:solidFill>
                <a:effectLst/>
                <a:latin typeface="Inter var"/>
              </a:rPr>
              <a:t>labour</a:t>
            </a:r>
            <a:r>
              <a:rPr lang="en-US" b="0" i="0" dirty="0">
                <a:solidFill>
                  <a:srgbClr val="000000"/>
                </a:solidFill>
                <a:effectLst/>
                <a:latin typeface="Inter var"/>
              </a:rPr>
              <a:t> market allowing easy hiring and firing of employees along with strong </a:t>
            </a:r>
            <a:r>
              <a:rPr lang="en-US" b="0" i="0" dirty="0" err="1">
                <a:solidFill>
                  <a:srgbClr val="000000"/>
                </a:solidFill>
                <a:effectLst/>
                <a:latin typeface="Inter var"/>
              </a:rPr>
              <a:t>labour</a:t>
            </a:r>
            <a:r>
              <a:rPr lang="en-US" b="0" i="0" dirty="0">
                <a:solidFill>
                  <a:srgbClr val="000000"/>
                </a:solidFill>
                <a:effectLst/>
                <a:latin typeface="Inter var"/>
              </a:rPr>
              <a:t> associations to safeguard the interest of employees.</a:t>
            </a:r>
          </a:p>
          <a:p>
            <a:pPr algn="just">
              <a:buFont typeface="Arial" panose="020B0604020202020204" pitchFamily="34" charset="0"/>
              <a:buChar char="•"/>
            </a:pPr>
            <a:r>
              <a:rPr lang="en-US" b="0" i="0" dirty="0">
                <a:solidFill>
                  <a:srgbClr val="000000"/>
                </a:solidFill>
                <a:effectLst/>
                <a:latin typeface="Inter var"/>
              </a:rPr>
              <a:t>On the External front, the government must embrace </a:t>
            </a:r>
            <a:r>
              <a:rPr lang="en-US" b="0" i="0" dirty="0" err="1">
                <a:solidFill>
                  <a:srgbClr val="000000"/>
                </a:solidFill>
                <a:effectLst/>
                <a:latin typeface="Inter var"/>
              </a:rPr>
              <a:t>globalisation</a:t>
            </a:r>
            <a:r>
              <a:rPr lang="en-US" b="0" i="0" dirty="0">
                <a:solidFill>
                  <a:srgbClr val="000000"/>
                </a:solidFill>
                <a:effectLst/>
                <a:latin typeface="Inter var"/>
              </a:rPr>
              <a:t>, openness to trade and investment but with risk sharing approach. The government should share the risk arising out of </a:t>
            </a:r>
            <a:r>
              <a:rPr lang="en-US" b="0" i="0" dirty="0" err="1">
                <a:solidFill>
                  <a:srgbClr val="000000"/>
                </a:solidFill>
                <a:effectLst/>
                <a:latin typeface="Inter var"/>
              </a:rPr>
              <a:t>globalisation</a:t>
            </a:r>
            <a:r>
              <a:rPr lang="en-US" b="0" i="0" dirty="0">
                <a:solidFill>
                  <a:srgbClr val="000000"/>
                </a:solidFill>
                <a:effectLst/>
                <a:latin typeface="Inter var"/>
              </a:rPr>
              <a:t>, by training and skilling those who have suffered from the negative impact of </a:t>
            </a:r>
            <a:r>
              <a:rPr lang="en-US" b="0" i="0" dirty="0" err="1">
                <a:solidFill>
                  <a:srgbClr val="000000"/>
                </a:solidFill>
                <a:effectLst/>
                <a:latin typeface="Inter var"/>
              </a:rPr>
              <a:t>globalisation</a:t>
            </a:r>
            <a:r>
              <a:rPr lang="en-US" b="0" i="0" dirty="0">
                <a:solidFill>
                  <a:srgbClr val="000000"/>
                </a:solidFill>
                <a:effectLst/>
                <a:latin typeface="Inter var"/>
              </a:rPr>
              <a:t>. The process of risk sharing will make </a:t>
            </a:r>
            <a:r>
              <a:rPr lang="en-US" b="0" i="0" dirty="0" err="1">
                <a:solidFill>
                  <a:srgbClr val="000000"/>
                </a:solidFill>
                <a:effectLst/>
                <a:latin typeface="Inter var"/>
              </a:rPr>
              <a:t>globalisation</a:t>
            </a:r>
            <a:r>
              <a:rPr lang="en-US" b="0" i="0" dirty="0">
                <a:solidFill>
                  <a:srgbClr val="000000"/>
                </a:solidFill>
                <a:effectLst/>
                <a:latin typeface="Inter var"/>
              </a:rPr>
              <a:t> acceptable to all.</a:t>
            </a:r>
          </a:p>
          <a:p>
            <a:pPr algn="just">
              <a:buFont typeface="Arial" panose="020B0604020202020204" pitchFamily="34" charset="0"/>
              <a:buChar char="•"/>
            </a:pPr>
            <a:r>
              <a:rPr lang="en-US" b="0" i="0" dirty="0">
                <a:solidFill>
                  <a:srgbClr val="000000"/>
                </a:solidFill>
                <a:effectLst/>
                <a:latin typeface="Inter var"/>
              </a:rPr>
              <a:t>Adopting the above features will allow India to achieve high growth along with high social ambitions/indicators.</a:t>
            </a:r>
          </a:p>
        </p:txBody>
      </p:sp>
    </p:spTree>
    <p:extLst>
      <p:ext uri="{BB962C8B-B14F-4D97-AF65-F5344CB8AC3E}">
        <p14:creationId xmlns:p14="http://schemas.microsoft.com/office/powerpoint/2010/main" val="24328217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CA228C5A-6783-4741-83F9-0BC8D5DE3F9F}"/>
              </a:ext>
            </a:extLst>
          </p:cNvPr>
          <p:cNvGraphicFramePr>
            <a:graphicFrameLocks noGrp="1"/>
          </p:cNvGraphicFramePr>
          <p:nvPr>
            <p:ph idx="1"/>
            <p:extLst>
              <p:ext uri="{D42A27DB-BD31-4B8C-83A1-F6EECF244321}">
                <p14:modId xmlns:p14="http://schemas.microsoft.com/office/powerpoint/2010/main" val="3628005344"/>
              </p:ext>
            </p:extLst>
          </p:nvPr>
        </p:nvGraphicFramePr>
        <p:xfrm>
          <a:off x="518160" y="396240"/>
          <a:ext cx="11033760" cy="609663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7180200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7E7C31-0C2B-4CD5-8690-FDB67B19D726}"/>
              </a:ext>
            </a:extLst>
          </p:cNvPr>
          <p:cNvSpPr>
            <a:spLocks noGrp="1"/>
          </p:cNvSpPr>
          <p:nvPr>
            <p:ph type="title"/>
          </p:nvPr>
        </p:nvSpPr>
        <p:spPr/>
        <p:txBody>
          <a:bodyPr/>
          <a:lstStyle/>
          <a:p>
            <a:r>
              <a:rPr lang="en-US" b="0" i="0" dirty="0">
                <a:solidFill>
                  <a:srgbClr val="111111"/>
                </a:solidFill>
                <a:effectLst/>
                <a:latin typeface="SourceSansPro"/>
              </a:rPr>
              <a:t>Economic efficiency</a:t>
            </a:r>
            <a:endParaRPr lang="en-US" dirty="0"/>
          </a:p>
        </p:txBody>
      </p:sp>
      <p:sp>
        <p:nvSpPr>
          <p:cNvPr id="3" name="Content Placeholder 2">
            <a:extLst>
              <a:ext uri="{FF2B5EF4-FFF2-40B4-BE49-F238E27FC236}">
                <a16:creationId xmlns:a16="http://schemas.microsoft.com/office/drawing/2014/main" id="{ED045EB7-E98F-4090-B4A2-A2B28C17F5A0}"/>
              </a:ext>
            </a:extLst>
          </p:cNvPr>
          <p:cNvSpPr>
            <a:spLocks noGrp="1"/>
          </p:cNvSpPr>
          <p:nvPr>
            <p:ph idx="1"/>
          </p:nvPr>
        </p:nvSpPr>
        <p:spPr/>
        <p:txBody>
          <a:bodyPr/>
          <a:lstStyle/>
          <a:p>
            <a:pPr algn="just"/>
            <a:r>
              <a:rPr lang="en-US" b="0" i="0" dirty="0">
                <a:solidFill>
                  <a:srgbClr val="111111"/>
                </a:solidFill>
                <a:effectLst/>
              </a:rPr>
              <a:t>Economic efficiency is when all goods and factors of production in an economy are distributed or allocated to their most valuable uses and waste is eliminated or minimized.</a:t>
            </a:r>
            <a:r>
              <a:rPr lang="en-US" b="0" i="0" dirty="0">
                <a:solidFill>
                  <a:srgbClr val="2D2D2D"/>
                </a:solidFill>
                <a:effectLst/>
              </a:rPr>
              <a:t> Economic efficiency occurs when an economy has fair, accessible and effective allocation of goods and services throughout society. </a:t>
            </a:r>
          </a:p>
          <a:p>
            <a:pPr algn="just"/>
            <a:r>
              <a:rPr lang="en-US" b="0" i="0" dirty="0">
                <a:solidFill>
                  <a:srgbClr val="2D2D2D"/>
                </a:solidFill>
                <a:effectLst/>
              </a:rPr>
              <a:t>Efficient economic conditions allow businesses to reduce waste and use all of their resources in a productive way. The availability of goods and services, the production process and consumer behaviors can all impact economic efficiency.</a:t>
            </a:r>
            <a:endParaRPr lang="en-US" dirty="0"/>
          </a:p>
        </p:txBody>
      </p:sp>
    </p:spTree>
    <p:extLst>
      <p:ext uri="{BB962C8B-B14F-4D97-AF65-F5344CB8AC3E}">
        <p14:creationId xmlns:p14="http://schemas.microsoft.com/office/powerpoint/2010/main" val="33537370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D9F8D1-4BEB-486F-BBD9-5B683F5E19D9}"/>
              </a:ext>
            </a:extLst>
          </p:cNvPr>
          <p:cNvSpPr>
            <a:spLocks noGrp="1"/>
          </p:cNvSpPr>
          <p:nvPr>
            <p:ph type="title"/>
          </p:nvPr>
        </p:nvSpPr>
        <p:spPr/>
        <p:txBody>
          <a:bodyPr/>
          <a:lstStyle/>
          <a:p>
            <a:r>
              <a:rPr lang="en-US" b="1" dirty="0"/>
              <a:t>Rational distribution of income and wealth</a:t>
            </a:r>
          </a:p>
        </p:txBody>
      </p:sp>
      <p:sp>
        <p:nvSpPr>
          <p:cNvPr id="3" name="Content Placeholder 2">
            <a:extLst>
              <a:ext uri="{FF2B5EF4-FFF2-40B4-BE49-F238E27FC236}">
                <a16:creationId xmlns:a16="http://schemas.microsoft.com/office/drawing/2014/main" id="{3B1B0206-2FC8-4226-81A0-1619ECAC5DE0}"/>
              </a:ext>
            </a:extLst>
          </p:cNvPr>
          <p:cNvSpPr>
            <a:spLocks noGrp="1"/>
          </p:cNvSpPr>
          <p:nvPr>
            <p:ph idx="1"/>
          </p:nvPr>
        </p:nvSpPr>
        <p:spPr/>
        <p:txBody>
          <a:bodyPr/>
          <a:lstStyle/>
          <a:p>
            <a:pPr algn="just"/>
            <a:r>
              <a:rPr lang="en-US" b="1" i="0" dirty="0">
                <a:effectLst/>
                <a:latin typeface="Arial" panose="020B0604020202020204" pitchFamily="34" charset="0"/>
              </a:rPr>
              <a:t>Redistribution of income and wealth</a:t>
            </a:r>
            <a:r>
              <a:rPr lang="en-US" b="0" i="0" dirty="0">
                <a:effectLst/>
                <a:latin typeface="Arial" panose="020B0604020202020204" pitchFamily="34" charset="0"/>
              </a:rPr>
              <a:t> is the transfer of </a:t>
            </a:r>
            <a:r>
              <a:rPr lang="en-US" dirty="0">
                <a:latin typeface="Arial" panose="020B0604020202020204" pitchFamily="34" charset="0"/>
              </a:rPr>
              <a:t>income</a:t>
            </a:r>
            <a:r>
              <a:rPr lang="en-US" b="0" i="0" dirty="0">
                <a:effectLst/>
                <a:latin typeface="Arial" panose="020B0604020202020204" pitchFamily="34" charset="0"/>
              </a:rPr>
              <a:t> and </a:t>
            </a:r>
            <a:r>
              <a:rPr lang="en-US" dirty="0">
                <a:latin typeface="Arial" panose="020B0604020202020204" pitchFamily="34" charset="0"/>
              </a:rPr>
              <a:t>wealth</a:t>
            </a:r>
            <a:r>
              <a:rPr lang="en-US" b="0" i="0" dirty="0">
                <a:effectLst/>
                <a:latin typeface="Arial" panose="020B0604020202020204" pitchFamily="34" charset="0"/>
              </a:rPr>
              <a:t> (including physical </a:t>
            </a:r>
            <a:r>
              <a:rPr lang="en-US" dirty="0">
                <a:latin typeface="Arial" panose="020B0604020202020204" pitchFamily="34" charset="0"/>
              </a:rPr>
              <a:t>property</a:t>
            </a:r>
            <a:r>
              <a:rPr lang="en-US" b="0" i="0" dirty="0">
                <a:effectLst/>
                <a:latin typeface="Arial" panose="020B0604020202020204" pitchFamily="34" charset="0"/>
              </a:rPr>
              <a:t>) from some </a:t>
            </a:r>
            <a:r>
              <a:rPr lang="en-US" dirty="0">
                <a:latin typeface="Arial" panose="020B0604020202020204" pitchFamily="34" charset="0"/>
              </a:rPr>
              <a:t>individuals</a:t>
            </a:r>
            <a:r>
              <a:rPr lang="en-US" b="0" i="0" dirty="0">
                <a:effectLst/>
                <a:latin typeface="Arial" panose="020B0604020202020204" pitchFamily="34" charset="0"/>
              </a:rPr>
              <a:t> to others through a social mechanism such as </a:t>
            </a:r>
            <a:r>
              <a:rPr lang="en-US" dirty="0">
                <a:latin typeface="Arial" panose="020B0604020202020204" pitchFamily="34" charset="0"/>
              </a:rPr>
              <a:t>taxation</a:t>
            </a:r>
            <a:r>
              <a:rPr lang="en-US" b="0" i="0" dirty="0">
                <a:effectLst/>
                <a:latin typeface="Arial" panose="020B0604020202020204" pitchFamily="34" charset="0"/>
              </a:rPr>
              <a:t>, </a:t>
            </a:r>
            <a:r>
              <a:rPr lang="en-US" dirty="0">
                <a:latin typeface="Arial" panose="020B0604020202020204" pitchFamily="34" charset="0"/>
              </a:rPr>
              <a:t>welfare</a:t>
            </a:r>
            <a:r>
              <a:rPr lang="en-US" b="0" i="0" dirty="0">
                <a:effectLst/>
                <a:latin typeface="Arial" panose="020B0604020202020204" pitchFamily="34" charset="0"/>
              </a:rPr>
              <a:t>, </a:t>
            </a:r>
            <a:r>
              <a:rPr lang="en-US" dirty="0">
                <a:latin typeface="Arial" panose="020B0604020202020204" pitchFamily="34" charset="0"/>
              </a:rPr>
              <a:t>public services</a:t>
            </a:r>
            <a:r>
              <a:rPr lang="en-US" b="0" i="0" dirty="0">
                <a:effectLst/>
                <a:latin typeface="Arial" panose="020B0604020202020204" pitchFamily="34" charset="0"/>
              </a:rPr>
              <a:t>, </a:t>
            </a:r>
            <a:r>
              <a:rPr lang="en-US" dirty="0">
                <a:latin typeface="Arial" panose="020B0604020202020204" pitchFamily="34" charset="0"/>
              </a:rPr>
              <a:t>land reform</a:t>
            </a:r>
            <a:r>
              <a:rPr lang="en-US" b="0" i="0" dirty="0">
                <a:effectLst/>
                <a:latin typeface="Arial" panose="020B0604020202020204" pitchFamily="34" charset="0"/>
              </a:rPr>
              <a:t>, </a:t>
            </a:r>
            <a:r>
              <a:rPr lang="en-US" b="0" i="0" strike="noStrike" dirty="0">
                <a:effectLst/>
                <a:latin typeface="Arial" panose="020B0604020202020204" pitchFamily="34" charset="0"/>
                <a:hlinkClick r:id="rId2" tooltip="Monetary policies">
                  <a:extLst>
                    <a:ext uri="{A12FA001-AC4F-418D-AE19-62706E023703}">
                      <ahyp:hlinkClr xmlns:ahyp="http://schemas.microsoft.com/office/drawing/2018/hyperlinkcolor" val="tx"/>
                    </a:ext>
                  </a:extLst>
                </a:hlinkClick>
              </a:rPr>
              <a:t>monetary policies</a:t>
            </a:r>
            <a:r>
              <a:rPr lang="en-US" b="0" i="0" dirty="0">
                <a:effectLst/>
                <a:latin typeface="Arial" panose="020B0604020202020204" pitchFamily="34" charset="0"/>
              </a:rPr>
              <a:t> </a:t>
            </a:r>
            <a:r>
              <a:rPr lang="en-US" dirty="0">
                <a:latin typeface="Arial" panose="020B0604020202020204" pitchFamily="34" charset="0"/>
              </a:rPr>
              <a:t>confiscation</a:t>
            </a:r>
            <a:r>
              <a:rPr lang="en-US" b="0" i="0" dirty="0">
                <a:effectLst/>
                <a:latin typeface="Arial" panose="020B0604020202020204" pitchFamily="34" charset="0"/>
              </a:rPr>
              <a:t>, </a:t>
            </a:r>
            <a:r>
              <a:rPr lang="en-US" dirty="0">
                <a:latin typeface="Arial" panose="020B0604020202020204" pitchFamily="34" charset="0"/>
              </a:rPr>
              <a:t>divorce</a:t>
            </a:r>
            <a:r>
              <a:rPr lang="en-US" b="0" i="0" dirty="0">
                <a:effectLst/>
                <a:latin typeface="Arial" panose="020B0604020202020204" pitchFamily="34" charset="0"/>
              </a:rPr>
              <a:t> or </a:t>
            </a:r>
            <a:r>
              <a:rPr lang="en-US" b="0" i="0" strike="noStrike" dirty="0">
                <a:effectLst/>
                <a:latin typeface="Arial" panose="020B0604020202020204" pitchFamily="34" charset="0"/>
                <a:hlinkClick r:id="rId3" tooltip="Tort">
                  <a:extLst>
                    <a:ext uri="{A12FA001-AC4F-418D-AE19-62706E023703}">
                      <ahyp:hlinkClr xmlns:ahyp="http://schemas.microsoft.com/office/drawing/2018/hyperlinkcolor" val="tx"/>
                    </a:ext>
                  </a:extLst>
                </a:hlinkClick>
              </a:rPr>
              <a:t>tort</a:t>
            </a:r>
            <a:r>
              <a:rPr lang="en-US" b="0" i="0" dirty="0">
                <a:effectLst/>
                <a:latin typeface="Arial" panose="020B0604020202020204" pitchFamily="34" charset="0"/>
              </a:rPr>
              <a:t> law. The term typically refers to redistribution on an economy-wide basis rather than between selected individuals.</a:t>
            </a:r>
            <a:endParaRPr lang="en-US" dirty="0"/>
          </a:p>
        </p:txBody>
      </p:sp>
    </p:spTree>
    <p:extLst>
      <p:ext uri="{BB962C8B-B14F-4D97-AF65-F5344CB8AC3E}">
        <p14:creationId xmlns:p14="http://schemas.microsoft.com/office/powerpoint/2010/main" val="27598262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8E6F33-919B-44EF-BBBD-479CE5220CC7}"/>
              </a:ext>
            </a:extLst>
          </p:cNvPr>
          <p:cNvSpPr>
            <a:spLocks noGrp="1"/>
          </p:cNvSpPr>
          <p:nvPr>
            <p:ph type="title"/>
          </p:nvPr>
        </p:nvSpPr>
        <p:spPr>
          <a:xfrm>
            <a:off x="838200" y="365125"/>
            <a:ext cx="10515600" cy="793115"/>
          </a:xfrm>
        </p:spPr>
        <p:txBody>
          <a:bodyPr/>
          <a:lstStyle/>
          <a:p>
            <a:r>
              <a:rPr lang="en-US" sz="4000" b="0" i="0" dirty="0">
                <a:solidFill>
                  <a:srgbClr val="000000"/>
                </a:solidFill>
                <a:effectLst/>
                <a:latin typeface="Georgia" panose="02040502050405020303" pitchFamily="18" charset="0"/>
              </a:rPr>
              <a:t>Social Security </a:t>
            </a:r>
            <a:endParaRPr lang="en-US" dirty="0"/>
          </a:p>
        </p:txBody>
      </p:sp>
      <p:sp>
        <p:nvSpPr>
          <p:cNvPr id="3" name="Content Placeholder 2">
            <a:extLst>
              <a:ext uri="{FF2B5EF4-FFF2-40B4-BE49-F238E27FC236}">
                <a16:creationId xmlns:a16="http://schemas.microsoft.com/office/drawing/2014/main" id="{3A4710A9-E6DC-4B64-9B68-641A6B6A65FC}"/>
              </a:ext>
            </a:extLst>
          </p:cNvPr>
          <p:cNvSpPr>
            <a:spLocks noGrp="1"/>
          </p:cNvSpPr>
          <p:nvPr>
            <p:ph idx="1"/>
          </p:nvPr>
        </p:nvSpPr>
        <p:spPr>
          <a:xfrm>
            <a:off x="838200" y="1478280"/>
            <a:ext cx="10515600" cy="5151120"/>
          </a:xfrm>
        </p:spPr>
        <p:txBody>
          <a:bodyPr>
            <a:normAutofit fontScale="92500" lnSpcReduction="10000"/>
          </a:bodyPr>
          <a:lstStyle/>
          <a:p>
            <a:pPr marL="0" indent="0" algn="just">
              <a:buNone/>
            </a:pPr>
            <a:r>
              <a:rPr lang="en-US" sz="2400" b="0" i="0" dirty="0">
                <a:solidFill>
                  <a:srgbClr val="000000"/>
                </a:solidFill>
                <a:effectLst/>
                <a:latin typeface="Georgia" panose="02040502050405020303" pitchFamily="18" charset="0"/>
              </a:rPr>
              <a:t>The concept of is based on ideas of human dignity and social justice. The underlying idea behind social security measures is that a citizen who has contributed or is likely to con­tribute to his/her country’s welfare should be given protection against certain hazards.</a:t>
            </a:r>
          </a:p>
          <a:p>
            <a:pPr marL="0" indent="0" algn="just" fontAlgn="base">
              <a:buNone/>
            </a:pPr>
            <a:r>
              <a:rPr lang="en-US" sz="2400" b="0" dirty="0">
                <a:solidFill>
                  <a:srgbClr val="000000"/>
                </a:solidFill>
                <a:effectLst/>
                <a:latin typeface="Georgia" panose="02040502050405020303" pitchFamily="18" charset="0"/>
              </a:rPr>
              <a:t>(1) Social Security Schemes are providing social assistance and social insurance to employees who have to face challenges of life without regular earning due to some contingencies in their life.</a:t>
            </a:r>
            <a:endParaRPr lang="en-US" sz="2400" b="0" dirty="0">
              <a:solidFill>
                <a:srgbClr val="424142"/>
              </a:solidFill>
              <a:effectLst/>
              <a:latin typeface="Georgia" panose="02040502050405020303" pitchFamily="18" charset="0"/>
            </a:endParaRPr>
          </a:p>
          <a:p>
            <a:pPr marL="0" indent="0" algn="just" fontAlgn="base">
              <a:buNone/>
            </a:pPr>
            <a:r>
              <a:rPr lang="en-US" sz="2400" b="0" dirty="0">
                <a:solidFill>
                  <a:srgbClr val="000000"/>
                </a:solidFill>
                <a:effectLst/>
                <a:latin typeface="Georgia" panose="02040502050405020303" pitchFamily="18" charset="0"/>
              </a:rPr>
              <a:t>(2) These Schemes are implemented by enactments of law of the country.</a:t>
            </a:r>
            <a:endParaRPr lang="en-US" sz="2400" b="0" dirty="0">
              <a:solidFill>
                <a:srgbClr val="424142"/>
              </a:solidFill>
              <a:effectLst/>
              <a:latin typeface="Georgia" panose="02040502050405020303" pitchFamily="18" charset="0"/>
            </a:endParaRPr>
          </a:p>
          <a:p>
            <a:pPr marL="0" indent="0" algn="just" fontAlgn="base">
              <a:buNone/>
            </a:pPr>
            <a:r>
              <a:rPr lang="en-US" sz="2400" b="0" dirty="0">
                <a:solidFill>
                  <a:srgbClr val="000000"/>
                </a:solidFill>
                <a:effectLst/>
                <a:latin typeface="Georgia" panose="02040502050405020303" pitchFamily="18" charset="0"/>
              </a:rPr>
              <a:t>(3) They generally are relief providers to employees who are exposed to the risks of economic and social security. This protection is provided to them by members of the society of which he is a part. </a:t>
            </a:r>
            <a:r>
              <a:rPr lang="en-US" sz="2400" b="0">
                <a:solidFill>
                  <a:srgbClr val="000000"/>
                </a:solidFill>
                <a:effectLst/>
                <a:latin typeface="Georgia" panose="02040502050405020303" pitchFamily="18" charset="0"/>
              </a:rPr>
              <a:t>E.g.</a:t>
            </a:r>
            <a:endParaRPr lang="en-US" sz="2400" b="0" dirty="0">
              <a:solidFill>
                <a:srgbClr val="000000"/>
              </a:solidFill>
              <a:effectLst/>
              <a:latin typeface="Georgia" panose="02040502050405020303" pitchFamily="18" charset="0"/>
            </a:endParaRPr>
          </a:p>
          <a:p>
            <a:pPr algn="l">
              <a:buFont typeface="Arial" panose="020B0604020202020204" pitchFamily="34" charset="0"/>
              <a:buChar char="•"/>
            </a:pPr>
            <a:r>
              <a:rPr lang="en-US" sz="2400" b="0" i="0" dirty="0">
                <a:solidFill>
                  <a:srgbClr val="202124"/>
                </a:solidFill>
                <a:effectLst/>
                <a:latin typeface="arial" panose="020B0604020202020204" pitchFamily="34" charset="0"/>
              </a:rPr>
              <a:t>Health Insurance and Medical Benefit.</a:t>
            </a:r>
          </a:p>
          <a:p>
            <a:pPr algn="l">
              <a:buFont typeface="Arial" panose="020B0604020202020204" pitchFamily="34" charset="0"/>
              <a:buChar char="•"/>
            </a:pPr>
            <a:r>
              <a:rPr lang="en-US" sz="2400" b="0" i="0" dirty="0">
                <a:solidFill>
                  <a:srgbClr val="202124"/>
                </a:solidFill>
                <a:effectLst/>
                <a:latin typeface="arial" panose="020B0604020202020204" pitchFamily="34" charset="0"/>
              </a:rPr>
              <a:t>Disability Benefit. </a:t>
            </a:r>
          </a:p>
          <a:p>
            <a:pPr algn="l">
              <a:buFont typeface="Arial" panose="020B0604020202020204" pitchFamily="34" charset="0"/>
              <a:buChar char="•"/>
            </a:pPr>
            <a:r>
              <a:rPr lang="en-US" sz="2400" b="0" i="0" dirty="0">
                <a:solidFill>
                  <a:srgbClr val="202124"/>
                </a:solidFill>
                <a:effectLst/>
                <a:latin typeface="arial" panose="020B0604020202020204" pitchFamily="34" charset="0"/>
              </a:rPr>
              <a:t>Maternity Benefit.</a:t>
            </a:r>
          </a:p>
          <a:p>
            <a:pPr algn="l">
              <a:buFont typeface="Arial" panose="020B0604020202020204" pitchFamily="34" charset="0"/>
              <a:buChar char="•"/>
            </a:pPr>
            <a:r>
              <a:rPr lang="en-US" sz="2400" b="0" i="0" dirty="0">
                <a:solidFill>
                  <a:srgbClr val="202124"/>
                </a:solidFill>
                <a:effectLst/>
                <a:latin typeface="arial" panose="020B0604020202020204" pitchFamily="34" charset="0"/>
              </a:rPr>
              <a:t>Gratuity.</a:t>
            </a:r>
          </a:p>
          <a:p>
            <a:pPr marL="0" indent="0" algn="just" fontAlgn="base">
              <a:buNone/>
            </a:pPr>
            <a:endParaRPr lang="en-US" sz="2400" b="0" dirty="0">
              <a:solidFill>
                <a:srgbClr val="424142"/>
              </a:solidFill>
              <a:effectLst/>
              <a:latin typeface="Georgia" panose="02040502050405020303" pitchFamily="18" charset="0"/>
            </a:endParaRPr>
          </a:p>
          <a:p>
            <a:pPr algn="just"/>
            <a:endParaRPr lang="en-US" sz="2400" dirty="0"/>
          </a:p>
        </p:txBody>
      </p:sp>
    </p:spTree>
    <p:extLst>
      <p:ext uri="{BB962C8B-B14F-4D97-AF65-F5344CB8AC3E}">
        <p14:creationId xmlns:p14="http://schemas.microsoft.com/office/powerpoint/2010/main" val="9292150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F67115-68A4-4B16-B50A-A45F44658032}"/>
              </a:ext>
            </a:extLst>
          </p:cNvPr>
          <p:cNvSpPr>
            <a:spLocks noGrp="1"/>
          </p:cNvSpPr>
          <p:nvPr>
            <p:ph type="title"/>
          </p:nvPr>
        </p:nvSpPr>
        <p:spPr/>
        <p:txBody>
          <a:bodyPr>
            <a:normAutofit/>
          </a:bodyPr>
          <a:lstStyle/>
          <a:p>
            <a:r>
              <a:rPr lang="en-US" sz="3600" b="1" dirty="0">
                <a:latin typeface="+mn-lt"/>
              </a:rPr>
              <a:t>Strengthen the financial system</a:t>
            </a:r>
            <a:endParaRPr lang="en-US" sz="3600" b="1" dirty="0"/>
          </a:p>
        </p:txBody>
      </p:sp>
      <p:sp>
        <p:nvSpPr>
          <p:cNvPr id="3" name="Content Placeholder 2">
            <a:extLst>
              <a:ext uri="{FF2B5EF4-FFF2-40B4-BE49-F238E27FC236}">
                <a16:creationId xmlns:a16="http://schemas.microsoft.com/office/drawing/2014/main" id="{49B254F3-0449-40F8-88C1-3579F3E84137}"/>
              </a:ext>
            </a:extLst>
          </p:cNvPr>
          <p:cNvSpPr>
            <a:spLocks noGrp="1"/>
          </p:cNvSpPr>
          <p:nvPr>
            <p:ph idx="1"/>
          </p:nvPr>
        </p:nvSpPr>
        <p:spPr>
          <a:xfrm>
            <a:off x="838200" y="1386840"/>
            <a:ext cx="10515600" cy="4790123"/>
          </a:xfrm>
        </p:spPr>
        <p:txBody>
          <a:bodyPr>
            <a:normAutofit lnSpcReduction="10000"/>
          </a:bodyPr>
          <a:lstStyle/>
          <a:p>
            <a:pPr algn="just"/>
            <a:r>
              <a:rPr lang="en-US" b="0" i="0" dirty="0">
                <a:solidFill>
                  <a:srgbClr val="000000"/>
                </a:solidFill>
                <a:effectLst/>
                <a:latin typeface="Open Sans" panose="020B0606030504020204" pitchFamily="34" charset="0"/>
              </a:rPr>
              <a:t>The government is the party that is most suited to this maintenance of financial systems. we have enumerated some of the steps which governments take in order to indirectly influence the financial system and create a positive environment of growth in the economy.</a:t>
            </a:r>
          </a:p>
          <a:p>
            <a:pPr algn="just"/>
            <a:r>
              <a:rPr lang="en-US" b="1" i="0" dirty="0">
                <a:solidFill>
                  <a:srgbClr val="000000"/>
                </a:solidFill>
                <a:effectLst/>
                <a:latin typeface="Open Sans" panose="020B0606030504020204" pitchFamily="34" charset="0"/>
              </a:rPr>
              <a:t>Interest Rates and Loanable Funds</a:t>
            </a:r>
            <a:endParaRPr lang="en-US" dirty="0">
              <a:solidFill>
                <a:srgbClr val="000000"/>
              </a:solidFill>
              <a:latin typeface="Open Sans" panose="020B0606030504020204" pitchFamily="34" charset="0"/>
            </a:endParaRPr>
          </a:p>
          <a:p>
            <a:pPr algn="just"/>
            <a:r>
              <a:rPr lang="en-US" b="1" i="0" dirty="0">
                <a:solidFill>
                  <a:srgbClr val="000000"/>
                </a:solidFill>
                <a:effectLst/>
                <a:latin typeface="Open Sans" panose="020B0606030504020204" pitchFamily="34" charset="0"/>
              </a:rPr>
              <a:t>Reserve Requirements</a:t>
            </a:r>
          </a:p>
          <a:p>
            <a:pPr algn="just"/>
            <a:r>
              <a:rPr lang="en-US" b="1" i="0" dirty="0">
                <a:solidFill>
                  <a:srgbClr val="000000"/>
                </a:solidFill>
                <a:effectLst/>
                <a:latin typeface="Open Sans" panose="020B0606030504020204" pitchFamily="34" charset="0"/>
              </a:rPr>
              <a:t>Fiscal Policy</a:t>
            </a:r>
          </a:p>
          <a:p>
            <a:pPr algn="just"/>
            <a:r>
              <a:rPr lang="en-US" b="1" i="0" dirty="0">
                <a:solidFill>
                  <a:srgbClr val="000000"/>
                </a:solidFill>
                <a:effectLst/>
                <a:latin typeface="Open Sans" panose="020B0606030504020204" pitchFamily="34" charset="0"/>
              </a:rPr>
              <a:t>Transaction Costs and Taxes</a:t>
            </a:r>
            <a:endParaRPr lang="en-US" b="1" dirty="0">
              <a:solidFill>
                <a:srgbClr val="000000"/>
              </a:solidFill>
              <a:latin typeface="Open Sans" panose="020B0606030504020204" pitchFamily="34" charset="0"/>
            </a:endParaRPr>
          </a:p>
          <a:p>
            <a:pPr algn="just"/>
            <a:r>
              <a:rPr lang="en-US" b="1" i="0" dirty="0">
                <a:solidFill>
                  <a:srgbClr val="000000"/>
                </a:solidFill>
                <a:effectLst/>
                <a:latin typeface="Open Sans" panose="020B0606030504020204" pitchFamily="34" charset="0"/>
              </a:rPr>
              <a:t>Deposit Insurance</a:t>
            </a:r>
          </a:p>
          <a:p>
            <a:pPr algn="just"/>
            <a:r>
              <a:rPr lang="en-US" b="1" i="0" dirty="0">
                <a:solidFill>
                  <a:srgbClr val="000000"/>
                </a:solidFill>
                <a:effectLst/>
                <a:latin typeface="Open Sans" panose="020B0606030504020204" pitchFamily="34" charset="0"/>
              </a:rPr>
              <a:t>Regulatory Role</a:t>
            </a:r>
            <a:endParaRPr lang="en-US" dirty="0"/>
          </a:p>
        </p:txBody>
      </p:sp>
    </p:spTree>
    <p:extLst>
      <p:ext uri="{BB962C8B-B14F-4D97-AF65-F5344CB8AC3E}">
        <p14:creationId xmlns:p14="http://schemas.microsoft.com/office/powerpoint/2010/main" val="94018949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39</TotalTime>
  <Words>834</Words>
  <Application>Microsoft Office PowerPoint</Application>
  <PresentationFormat>Widescreen</PresentationFormat>
  <Paragraphs>44</Paragraphs>
  <Slides>10</Slides>
  <Notes>0</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10</vt:i4>
      </vt:variant>
    </vt:vector>
  </HeadingPairs>
  <TitlesOfParts>
    <vt:vector size="20" baseType="lpstr">
      <vt:lpstr>AHAFD C+ Charis SIL</vt:lpstr>
      <vt:lpstr>Arial</vt:lpstr>
      <vt:lpstr>Arial</vt:lpstr>
      <vt:lpstr>Calibri</vt:lpstr>
      <vt:lpstr>Calibri Light</vt:lpstr>
      <vt:lpstr>Georgia</vt:lpstr>
      <vt:lpstr>Inter var</vt:lpstr>
      <vt:lpstr>Open Sans</vt:lpstr>
      <vt:lpstr>SourceSansPro</vt:lpstr>
      <vt:lpstr>Office Theme</vt:lpstr>
      <vt:lpstr>Economic Role of Government</vt:lpstr>
      <vt:lpstr>Introduction</vt:lpstr>
      <vt:lpstr>Recent Initiatives</vt:lpstr>
      <vt:lpstr>Recent Initiatives</vt:lpstr>
      <vt:lpstr>PowerPoint Presentation</vt:lpstr>
      <vt:lpstr>Economic efficiency</vt:lpstr>
      <vt:lpstr>Rational distribution of income and wealth</vt:lpstr>
      <vt:lpstr>Social Security </vt:lpstr>
      <vt:lpstr>Strengthen the financial system</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Economic Role of Government</dc:title>
  <dc:creator>Manish Dadhich</dc:creator>
  <cp:lastModifiedBy>Manish Dadhich</cp:lastModifiedBy>
  <cp:revision>13</cp:revision>
  <dcterms:created xsi:type="dcterms:W3CDTF">2022-03-23T04:57:42Z</dcterms:created>
  <dcterms:modified xsi:type="dcterms:W3CDTF">2022-03-23T05:37:29Z</dcterms:modified>
</cp:coreProperties>
</file>