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2" r:id="rId5"/>
    <p:sldId id="258" r:id="rId6"/>
    <p:sldId id="259" r:id="rId7"/>
    <p:sldId id="260" r:id="rId8"/>
    <p:sldId id="266" r:id="rId9"/>
    <p:sldId id="267" r:id="rId10"/>
    <p:sldId id="268" r:id="rId11"/>
    <p:sldId id="269" r:id="rId12"/>
    <p:sldId id="261" r:id="rId13"/>
    <p:sldId id="262" r:id="rId14"/>
    <p:sldId id="263" r:id="rId15"/>
    <p:sldId id="264" r:id="rId16"/>
    <p:sldId id="265"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byjus.com/free-ias-prep/union-budget-2021/" TargetMode="External"/><Relationship Id="rId2" Type="http://schemas.openxmlformats.org/officeDocument/2006/relationships/hyperlink" Target="https://byjus.com/free-ias-prep/development-finance-institu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yjus.com/free-ias-prep/non-tax-revenu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Fiscal policy</a:t>
            </a:r>
          </a:p>
        </p:txBody>
      </p:sp>
      <p:sp>
        <p:nvSpPr>
          <p:cNvPr id="3" name="Subtitle 2"/>
          <p:cNvSpPr>
            <a:spLocks noGrp="1"/>
          </p:cNvSpPr>
          <p:nvPr>
            <p:ph type="subTitle" idx="1"/>
          </p:nvPr>
        </p:nvSpPr>
        <p:spPr/>
        <p:txBody>
          <a:bodyPr/>
          <a:lstStyle/>
          <a:p>
            <a:r>
              <a:rPr lang="en-US" err="1"/>
              <a:t>Dr</a:t>
            </a:r>
            <a:r>
              <a:rPr lang="en-US"/>
              <a:t>. Manish </a:t>
            </a:r>
            <a:r>
              <a:rPr lang="en-US" dirty="0" err="1"/>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5. </a:t>
            </a:r>
            <a:r>
              <a:rPr lang="en-US" b="1" dirty="0"/>
              <a:t>Equality in the Distribution of Income and Wealth</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The great motto of any welfare state is to provide greatest benefits for the greatest number of people. A welfare state can provide social justice by giving equitable distribution of income and wealth. Fiscal policy means should be designed in such a manner that the distribution of income and wealth will move in </a:t>
            </a:r>
            <a:r>
              <a:rPr lang="en-US" dirty="0" err="1"/>
              <a:t>favours</a:t>
            </a:r>
            <a:r>
              <a:rPr lang="en-US" dirty="0"/>
              <a:t> of the poor and against the rich. </a:t>
            </a:r>
          </a:p>
          <a:p>
            <a:pPr algn="just"/>
            <a:r>
              <a:rPr lang="en-US" dirty="0"/>
              <a:t>Thus, fiscal policy insists on the </a:t>
            </a:r>
            <a:r>
              <a:rPr lang="en-US" dirty="0" err="1"/>
              <a:t>programmes</a:t>
            </a:r>
            <a:r>
              <a:rPr lang="en-US" dirty="0"/>
              <a:t> like free medical care, free education, old age pension scheme, widow pension scheme and other social security measures to provide social justice to the society.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 </a:t>
            </a:r>
            <a:r>
              <a:rPr lang="en-US" b="1" dirty="0"/>
              <a:t>Mobilization of resources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Mobilization of resources is one of the most important objectives of fiscal policy. It is a great tool in the hand of developing countries like India. It is of utmost importance to increase the rate of the investment and capital formation so as to accelerate the rate of economic growth in the country. </a:t>
            </a:r>
          </a:p>
          <a:p>
            <a:pPr algn="just"/>
            <a:r>
              <a:rPr lang="en-US" dirty="0"/>
              <a:t>Fiscal measures like taxation and public expenditure </a:t>
            </a:r>
            <a:r>
              <a:rPr lang="en-US" dirty="0" err="1"/>
              <a:t>programme</a:t>
            </a:r>
            <a:r>
              <a:rPr lang="en-US" dirty="0"/>
              <a:t> can help in mobilizing resources from unproductive to productive channel.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Instruments of Fiscal Policy</a:t>
            </a:r>
            <a:endParaRPr lang="en-US" dirty="0"/>
          </a:p>
        </p:txBody>
      </p:sp>
      <p:sp>
        <p:nvSpPr>
          <p:cNvPr id="3" name="Content Placeholder 2"/>
          <p:cNvSpPr>
            <a:spLocks noGrp="1"/>
          </p:cNvSpPr>
          <p:nvPr>
            <p:ph idx="1"/>
          </p:nvPr>
        </p:nvSpPr>
        <p:spPr>
          <a:xfrm>
            <a:off x="0" y="1143000"/>
            <a:ext cx="8915400" cy="4983163"/>
          </a:xfrm>
        </p:spPr>
        <p:txBody>
          <a:bodyPr>
            <a:noAutofit/>
          </a:bodyPr>
          <a:lstStyle/>
          <a:p>
            <a:pPr algn="just">
              <a:buNone/>
            </a:pPr>
            <a:r>
              <a:rPr lang="en-US" sz="2800" b="1" dirty="0"/>
              <a:t>1. Budget control: </a:t>
            </a:r>
          </a:p>
          <a:p>
            <a:pPr algn="just">
              <a:buNone/>
            </a:pPr>
            <a:r>
              <a:rPr lang="en-US" sz="2800" b="1" dirty="0"/>
              <a:t>	The government budget or the revenue and expenditure process of the government </a:t>
            </a:r>
            <a:r>
              <a:rPr lang="en-US" sz="2800" dirty="0"/>
              <a:t>(either balanced or unbalanced) can be used effectively to maintain stability and economic growth.</a:t>
            </a:r>
          </a:p>
          <a:p>
            <a:pPr algn="just">
              <a:buNone/>
            </a:pPr>
            <a:r>
              <a:rPr lang="en-US" sz="2800" b="1" dirty="0"/>
              <a:t>2. Public Revenue (Taxation): </a:t>
            </a:r>
          </a:p>
          <a:p>
            <a:pPr algn="just">
              <a:buNone/>
            </a:pPr>
            <a:r>
              <a:rPr lang="en-US" sz="2800" b="1" dirty="0"/>
              <a:t>	It is also a powerful instrument of fiscal policy by means of which the government </a:t>
            </a:r>
            <a:r>
              <a:rPr lang="en-US" sz="2800" dirty="0"/>
              <a:t>can directly affect </a:t>
            </a:r>
            <a:r>
              <a:rPr lang="en-US" sz="2800" b="1" dirty="0"/>
              <a:t>disposable income </a:t>
            </a:r>
            <a:r>
              <a:rPr lang="en-US" sz="2800" dirty="0"/>
              <a:t>of the people and hence aggregate demand of the economy. The government can encourage or discourage economic growth and can combat inflationary and deflationary tendencies of the economy by applying suitable tax policies.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Public expenditure </a:t>
            </a:r>
          </a:p>
        </p:txBody>
      </p:sp>
      <p:sp>
        <p:nvSpPr>
          <p:cNvPr id="3" name="Content Placeholder 2"/>
          <p:cNvSpPr>
            <a:spLocks noGrp="1"/>
          </p:cNvSpPr>
          <p:nvPr>
            <p:ph idx="1"/>
          </p:nvPr>
        </p:nvSpPr>
        <p:spPr>
          <a:xfrm>
            <a:off x="457200" y="1371600"/>
            <a:ext cx="8229600" cy="4754563"/>
          </a:xfrm>
        </p:spPr>
        <p:txBody>
          <a:bodyPr>
            <a:noAutofit/>
          </a:bodyPr>
          <a:lstStyle/>
          <a:p>
            <a:pPr algn="just"/>
            <a:r>
              <a:rPr lang="en-US" sz="2800" dirty="0"/>
              <a:t>Public expenditure is that expenditure incurred by the government to satisfy those common wants which the people in their individual capacity are unable to satisfy efficiently. </a:t>
            </a:r>
          </a:p>
          <a:p>
            <a:pPr algn="just"/>
            <a:r>
              <a:rPr lang="en-US" sz="2800" dirty="0"/>
              <a:t>It thus tends to satisfy collective social wants. The appropriate variation in public expenditure can have more direct effect upon the level of economic activity than even taxes.</a:t>
            </a:r>
          </a:p>
          <a:p>
            <a:pPr algn="just"/>
            <a:r>
              <a:rPr lang="en-US" sz="2800" dirty="0"/>
              <a:t> It will have a multiple effect upon income, employment and output. Hence by increasing or decreasing public expenditure the fluctuations in economic activities can be checked effectively.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a:t>
            </a:r>
            <a:r>
              <a:rPr lang="en-US" b="1" dirty="0"/>
              <a:t>Public Works</a:t>
            </a:r>
            <a:endParaRPr lang="en-US" dirty="0"/>
          </a:p>
        </p:txBody>
      </p:sp>
      <p:sp>
        <p:nvSpPr>
          <p:cNvPr id="3" name="Content Placeholder 2"/>
          <p:cNvSpPr>
            <a:spLocks noGrp="1"/>
          </p:cNvSpPr>
          <p:nvPr>
            <p:ph idx="1"/>
          </p:nvPr>
        </p:nvSpPr>
        <p:spPr/>
        <p:txBody>
          <a:bodyPr>
            <a:noAutofit/>
          </a:bodyPr>
          <a:lstStyle/>
          <a:p>
            <a:pPr algn="just"/>
            <a:r>
              <a:rPr lang="en-US" sz="2800" dirty="0"/>
              <a:t>Keynes in his book “General Theory of Employment, Interest and Money” highlighted public works program as the most significant anti- depression device. </a:t>
            </a:r>
          </a:p>
          <a:p>
            <a:pPr algn="just"/>
            <a:r>
              <a:rPr lang="en-US" sz="2800" dirty="0"/>
              <a:t>There are two main forms of expenditure i.e., public works and Transfer payments. Public works include expansion of roads</a:t>
            </a:r>
            <a:r>
              <a:rPr lang="en-US" sz="2800"/>
              <a:t>, railways</a:t>
            </a:r>
            <a:r>
              <a:rPr lang="en-US" sz="2800" dirty="0"/>
              <a:t>, hospitals, parks, irrigation, transport and communications etc.</a:t>
            </a:r>
          </a:p>
          <a:p>
            <a:pPr algn="just"/>
            <a:r>
              <a:rPr lang="en-US" sz="2800" dirty="0"/>
              <a:t>Transfer payments include interest on public debt, subsidies, pension, relief payment, social security benefits etc.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a:t>
            </a:r>
            <a:r>
              <a:rPr lang="en-US" b="1" dirty="0"/>
              <a:t>Public Debt</a:t>
            </a:r>
            <a:endParaRPr lang="en-US" dirty="0"/>
          </a:p>
        </p:txBody>
      </p:sp>
      <p:sp>
        <p:nvSpPr>
          <p:cNvPr id="3" name="Content Placeholder 2"/>
          <p:cNvSpPr>
            <a:spLocks noGrp="1"/>
          </p:cNvSpPr>
          <p:nvPr>
            <p:ph idx="1"/>
          </p:nvPr>
        </p:nvSpPr>
        <p:spPr/>
        <p:txBody>
          <a:bodyPr>
            <a:normAutofit/>
          </a:bodyPr>
          <a:lstStyle/>
          <a:p>
            <a:pPr algn="just"/>
            <a:r>
              <a:rPr lang="en-US" dirty="0"/>
              <a:t>Public borrowing or public debt is nothing but loans taken by the government (both from internal and external sources) when current revenues fall short of public expenditures. </a:t>
            </a:r>
          </a:p>
          <a:p>
            <a:pPr algn="just"/>
            <a:r>
              <a:rPr lang="en-US" dirty="0"/>
              <a:t>The instruments of public borrowing are in the form of various types of government bonds and securities. Public debt is a very powerful instrument to fight against deflation.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Role of Fiscal Policy</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To increase the rate of capital formation so that economic growth could be accelerated.</a:t>
            </a:r>
          </a:p>
          <a:p>
            <a:pPr algn="just"/>
            <a:r>
              <a:rPr lang="en-US" dirty="0"/>
              <a:t>To encourage saving and investment.</a:t>
            </a:r>
          </a:p>
          <a:p>
            <a:pPr algn="just"/>
            <a:r>
              <a:rPr lang="en-US" dirty="0"/>
              <a:t>To check sectoral imbalances so that regional disparities can be removed.</a:t>
            </a:r>
          </a:p>
          <a:p>
            <a:pPr algn="just"/>
            <a:r>
              <a:rPr lang="en-US" dirty="0"/>
              <a:t>To check extravagant and superfluous consumption.</a:t>
            </a:r>
          </a:p>
          <a:p>
            <a:pPr algn="just"/>
            <a:r>
              <a:rPr lang="en-US" dirty="0"/>
              <a:t>To reduce income and wealth inequalities.</a:t>
            </a:r>
          </a:p>
          <a:p>
            <a:pPr algn="just"/>
            <a:r>
              <a:rPr lang="en-US" dirty="0"/>
              <a:t>To raise standard of living of the country as a whole and to uplift the poor section of the community.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0BC80E-9D84-0633-18AA-5AA1164EB6A3}"/>
              </a:ext>
            </a:extLst>
          </p:cNvPr>
          <p:cNvSpPr>
            <a:spLocks noGrp="1"/>
          </p:cNvSpPr>
          <p:nvPr>
            <p:ph idx="1"/>
          </p:nvPr>
        </p:nvSpPr>
        <p:spPr/>
        <p:txBody>
          <a:bodyPr>
            <a:normAutofit fontScale="92500" lnSpcReduction="10000"/>
          </a:bodyPr>
          <a:lstStyle/>
          <a:p>
            <a:pPr algn="l"/>
            <a:r>
              <a:rPr lang="en-US" b="1" i="0" dirty="0">
                <a:effectLst/>
                <a:latin typeface="Roboto" panose="02000000000000000000" pitchFamily="2" charset="0"/>
              </a:rPr>
              <a:t>Latest Update about Fiscal Policy of India:</a:t>
            </a:r>
            <a:endParaRPr lang="en-US" b="0" i="0" dirty="0">
              <a:effectLst/>
              <a:latin typeface="Roboto" panose="02000000000000000000" pitchFamily="2" charset="0"/>
            </a:endParaRPr>
          </a:p>
          <a:p>
            <a:pPr algn="l">
              <a:buFont typeface="+mj-lt"/>
              <a:buAutoNum type="arabicPeriod"/>
            </a:pPr>
            <a:r>
              <a:rPr lang="en-US" b="0" i="0" dirty="0">
                <a:effectLst/>
                <a:latin typeface="Roboto" panose="02000000000000000000" pitchFamily="2" charset="0"/>
              </a:rPr>
              <a:t>The Union Budget 2022 has </a:t>
            </a:r>
            <a:r>
              <a:rPr lang="en-US" b="0" i="0" dirty="0" err="1">
                <a:effectLst/>
                <a:latin typeface="Roboto" panose="02000000000000000000" pitchFamily="2" charset="0"/>
              </a:rPr>
              <a:t>signalled</a:t>
            </a:r>
            <a:r>
              <a:rPr lang="en-US" b="0" i="0" dirty="0">
                <a:effectLst/>
                <a:latin typeface="Roboto" panose="02000000000000000000" pitchFamily="2" charset="0"/>
              </a:rPr>
              <a:t> the emphasis on the </a:t>
            </a:r>
            <a:r>
              <a:rPr lang="en-US" b="0" i="0" strike="noStrike" dirty="0">
                <a:effectLst/>
                <a:latin typeface="Roboto" panose="02000000000000000000" pitchFamily="2" charset="0"/>
                <a:hlinkClick r:id="rId2">
                  <a:extLst>
                    <a:ext uri="{A12FA001-AC4F-418D-AE19-62706E023703}">
                      <ahyp:hlinkClr xmlns:ahyp="http://schemas.microsoft.com/office/drawing/2018/hyperlinkcolor" val="tx"/>
                    </a:ext>
                  </a:extLst>
                </a:hlinkClick>
              </a:rPr>
              <a:t>Development Financial Institutions (DFIs)</a:t>
            </a:r>
            <a:r>
              <a:rPr lang="en-US" b="0" i="0" dirty="0">
                <a:effectLst/>
                <a:latin typeface="Roboto" panose="02000000000000000000" pitchFamily="2" charset="0"/>
              </a:rPr>
              <a:t> in the pursuit of long-term infrastructure creation for the revival of the economy.</a:t>
            </a:r>
          </a:p>
          <a:p>
            <a:pPr algn="l">
              <a:buFont typeface="+mj-lt"/>
              <a:buAutoNum type="arabicPeriod"/>
            </a:pPr>
            <a:r>
              <a:rPr lang="en-US" b="0" i="0" dirty="0">
                <a:effectLst/>
                <a:latin typeface="Roboto" panose="02000000000000000000" pitchFamily="2" charset="0"/>
              </a:rPr>
              <a:t>The establishment of the Dispute Resolution Committee (DRC) has been proposed in the </a:t>
            </a:r>
            <a:r>
              <a:rPr lang="en-US" b="0" i="0" strike="noStrike" dirty="0">
                <a:effectLst/>
                <a:latin typeface="Roboto" panose="02000000000000000000" pitchFamily="2" charset="0"/>
                <a:hlinkClick r:id="rId3">
                  <a:extLst>
                    <a:ext uri="{A12FA001-AC4F-418D-AE19-62706E023703}">
                      <ahyp:hlinkClr xmlns:ahyp="http://schemas.microsoft.com/office/drawing/2018/hyperlinkcolor" val="tx"/>
                    </a:ext>
                  </a:extLst>
                </a:hlinkClick>
              </a:rPr>
              <a:t>Union Budget 202</a:t>
            </a:r>
            <a:r>
              <a:rPr lang="en-US" b="0" i="0" strike="noStrike" dirty="0">
                <a:effectLst/>
                <a:latin typeface="Roboto" panose="02000000000000000000" pitchFamily="2" charset="0"/>
              </a:rPr>
              <a:t>2</a:t>
            </a:r>
            <a:r>
              <a:rPr lang="en-US" b="0" i="0" dirty="0">
                <a:effectLst/>
                <a:latin typeface="Roboto" panose="02000000000000000000" pitchFamily="2" charset="0"/>
              </a:rPr>
              <a:t> that can help provide quick relief to taxpayers in tax disputes.</a:t>
            </a:r>
          </a:p>
          <a:p>
            <a:endParaRPr lang="en-US" dirty="0"/>
          </a:p>
        </p:txBody>
      </p:sp>
    </p:spTree>
    <p:extLst>
      <p:ext uri="{BB962C8B-B14F-4D97-AF65-F5344CB8AC3E}">
        <p14:creationId xmlns:p14="http://schemas.microsoft.com/office/powerpoint/2010/main" val="1762679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15125" y="1153572"/>
            <a:ext cx="2400300" cy="4461163"/>
          </a:xfrm>
        </p:spPr>
        <p:txBody>
          <a:bodyPr>
            <a:normAutofit/>
          </a:bodyPr>
          <a:lstStyle/>
          <a:p>
            <a:r>
              <a:rPr lang="en-US">
                <a:solidFill>
                  <a:srgbClr val="FFFFFF"/>
                </a:solidFill>
              </a:rPr>
              <a:t>Fiscal policy</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p:cNvSpPr>
            <a:spLocks noGrp="1"/>
          </p:cNvSpPr>
          <p:nvPr>
            <p:ph idx="1"/>
          </p:nvPr>
        </p:nvSpPr>
        <p:spPr>
          <a:xfrm>
            <a:off x="3125454" y="591344"/>
            <a:ext cx="6016259" cy="5947568"/>
          </a:xfrm>
        </p:spPr>
        <p:txBody>
          <a:bodyPr anchor="ctr">
            <a:normAutofit/>
          </a:bodyPr>
          <a:lstStyle/>
          <a:p>
            <a:pPr algn="just">
              <a:lnSpc>
                <a:spcPct val="90000"/>
              </a:lnSpc>
            </a:pPr>
            <a:r>
              <a:rPr lang="en-US" sz="2500" dirty="0"/>
              <a:t>Fiscal policy refers to the budgetary policy and it works through the government budget. Any type of fiscal policy move ultimately affects the government budget and hence its impact falls on the economy.</a:t>
            </a:r>
          </a:p>
          <a:p>
            <a:pPr algn="just">
              <a:lnSpc>
                <a:spcPct val="90000"/>
              </a:lnSpc>
            </a:pPr>
            <a:r>
              <a:rPr lang="en-US" sz="2500" dirty="0"/>
              <a:t>In simple words, fiscal policy or budgetary policy is the policy which deals with the income and expenditure of the government. Fiscal policy relates to a variety of measures such as:</a:t>
            </a:r>
          </a:p>
          <a:p>
            <a:pPr algn="just">
              <a:lnSpc>
                <a:spcPct val="90000"/>
              </a:lnSpc>
            </a:pPr>
            <a:r>
              <a:rPr lang="en-US" sz="2500" dirty="0"/>
              <a:t>Taxes,</a:t>
            </a:r>
          </a:p>
          <a:p>
            <a:pPr algn="just">
              <a:lnSpc>
                <a:spcPct val="90000"/>
              </a:lnSpc>
            </a:pPr>
            <a:r>
              <a:rPr lang="en-US" sz="2500" dirty="0"/>
              <a:t>Public borrowing, and</a:t>
            </a:r>
          </a:p>
          <a:p>
            <a:pPr algn="just">
              <a:lnSpc>
                <a:spcPct val="90000"/>
              </a:lnSpc>
            </a:pPr>
            <a:r>
              <a:rPr lang="en-US" sz="2500" dirty="0"/>
              <a:t>Public expenditure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7CB99-C452-BA75-F618-99A2FF436407}"/>
              </a:ext>
            </a:extLst>
          </p:cNvPr>
          <p:cNvSpPr>
            <a:spLocks noGrp="1"/>
          </p:cNvSpPr>
          <p:nvPr>
            <p:ph type="title"/>
          </p:nvPr>
        </p:nvSpPr>
        <p:spPr/>
        <p:txBody>
          <a:bodyPr/>
          <a:lstStyle/>
          <a:p>
            <a:r>
              <a:rPr lang="en-US" dirty="0"/>
              <a:t>Govt. Receipts</a:t>
            </a:r>
          </a:p>
        </p:txBody>
      </p:sp>
      <p:sp>
        <p:nvSpPr>
          <p:cNvPr id="3" name="Content Placeholder 2">
            <a:extLst>
              <a:ext uri="{FF2B5EF4-FFF2-40B4-BE49-F238E27FC236}">
                <a16:creationId xmlns:a16="http://schemas.microsoft.com/office/drawing/2014/main" id="{433478C6-7A46-CD4B-4FF0-EE6B2C1EBACE}"/>
              </a:ext>
            </a:extLst>
          </p:cNvPr>
          <p:cNvSpPr>
            <a:spLocks noGrp="1"/>
          </p:cNvSpPr>
          <p:nvPr>
            <p:ph idx="1"/>
          </p:nvPr>
        </p:nvSpPr>
        <p:spPr>
          <a:xfrm>
            <a:off x="457200" y="1143000"/>
            <a:ext cx="8229600" cy="5334000"/>
          </a:xfrm>
        </p:spPr>
        <p:txBody>
          <a:bodyPr>
            <a:normAutofit fontScale="85000" lnSpcReduction="20000"/>
          </a:bodyPr>
          <a:lstStyle/>
          <a:p>
            <a:pPr marL="0" indent="0" algn="l">
              <a:buNone/>
            </a:pPr>
            <a:r>
              <a:rPr lang="en-US" b="0" i="0" dirty="0">
                <a:effectLst/>
                <a:latin typeface="Roboto" panose="02000000000000000000" pitchFamily="2" charset="0"/>
              </a:rPr>
              <a:t>The </a:t>
            </a:r>
            <a:r>
              <a:rPr lang="en-US" b="0" i="0" dirty="0" err="1">
                <a:effectLst/>
                <a:latin typeface="Roboto" panose="02000000000000000000" pitchFamily="2" charset="0"/>
              </a:rPr>
              <a:t>categorisation</a:t>
            </a:r>
            <a:r>
              <a:rPr lang="en-US" b="0" i="0" dirty="0">
                <a:effectLst/>
                <a:latin typeface="Roboto" panose="02000000000000000000" pitchFamily="2" charset="0"/>
              </a:rPr>
              <a:t> of the government receipts is given below:</a:t>
            </a:r>
          </a:p>
          <a:p>
            <a:pPr algn="l">
              <a:buFont typeface="+mj-lt"/>
              <a:buAutoNum type="arabicPeriod"/>
            </a:pPr>
            <a:r>
              <a:rPr lang="en-US" b="0" i="0" dirty="0">
                <a:effectLst/>
                <a:latin typeface="Roboto" panose="02000000000000000000" pitchFamily="2" charset="0"/>
              </a:rPr>
              <a:t>Revenue Receipt</a:t>
            </a:r>
          </a:p>
          <a:p>
            <a:pPr marL="742950" lvl="1" indent="-285750" algn="l">
              <a:buFont typeface="+mj-lt"/>
              <a:buAutoNum type="arabicPeriod"/>
            </a:pPr>
            <a:r>
              <a:rPr lang="en-US" b="0" i="0" dirty="0">
                <a:effectLst/>
                <a:latin typeface="Roboto" panose="02000000000000000000" pitchFamily="2" charset="0"/>
              </a:rPr>
              <a:t>Tax Revenue</a:t>
            </a:r>
          </a:p>
          <a:p>
            <a:pPr marL="1143000" lvl="2" indent="-228600" algn="l">
              <a:buFont typeface="+mj-lt"/>
              <a:buAutoNum type="arabicPeriod"/>
            </a:pPr>
            <a:r>
              <a:rPr lang="en-US" b="0" i="0" dirty="0">
                <a:effectLst/>
                <a:latin typeface="Roboto" panose="02000000000000000000" pitchFamily="2" charset="0"/>
              </a:rPr>
              <a:t>Direct Tax</a:t>
            </a:r>
          </a:p>
          <a:p>
            <a:pPr marL="1143000" lvl="2" indent="-228600" algn="l">
              <a:buFont typeface="+mj-lt"/>
              <a:buAutoNum type="arabicPeriod"/>
            </a:pPr>
            <a:r>
              <a:rPr lang="en-US" b="0" i="0" dirty="0">
                <a:effectLst/>
                <a:latin typeface="Roboto" panose="02000000000000000000" pitchFamily="2" charset="0"/>
              </a:rPr>
              <a:t>Indirect Tax</a:t>
            </a:r>
          </a:p>
          <a:p>
            <a:pPr marL="742950" lvl="1" indent="-285750" algn="l">
              <a:buFont typeface="+mj-lt"/>
              <a:buAutoNum type="arabicPeriod"/>
            </a:pPr>
            <a:r>
              <a:rPr lang="en-US" b="0" i="0" strike="noStrike" dirty="0">
                <a:effectLst/>
                <a:latin typeface="Roboto" panose="02000000000000000000" pitchFamily="2" charset="0"/>
                <a:hlinkClick r:id="rId2">
                  <a:extLst>
                    <a:ext uri="{A12FA001-AC4F-418D-AE19-62706E023703}">
                      <ahyp:hlinkClr xmlns:ahyp="http://schemas.microsoft.com/office/drawing/2018/hyperlinkcolor" val="tx"/>
                    </a:ext>
                  </a:extLst>
                </a:hlinkClick>
              </a:rPr>
              <a:t>Non Tax Revenue</a:t>
            </a:r>
            <a:endParaRPr lang="en-US" b="0" i="0" dirty="0">
              <a:effectLst/>
              <a:latin typeface="Roboto" panose="02000000000000000000" pitchFamily="2" charset="0"/>
            </a:endParaRPr>
          </a:p>
          <a:p>
            <a:pPr marL="1143000" lvl="2" indent="-228600" algn="l">
              <a:buFont typeface="+mj-lt"/>
              <a:buAutoNum type="arabicPeriod"/>
            </a:pPr>
            <a:r>
              <a:rPr lang="en-US" b="0" i="0" dirty="0">
                <a:effectLst/>
                <a:latin typeface="Roboto" panose="02000000000000000000" pitchFamily="2" charset="0"/>
              </a:rPr>
              <a:t>Fees</a:t>
            </a:r>
          </a:p>
          <a:p>
            <a:pPr marL="1143000" lvl="2" indent="-228600" algn="l">
              <a:buFont typeface="+mj-lt"/>
              <a:buAutoNum type="arabicPeriod"/>
            </a:pPr>
            <a:r>
              <a:rPr lang="en-US" b="0" i="0" dirty="0">
                <a:effectLst/>
                <a:latin typeface="Roboto" panose="02000000000000000000" pitchFamily="2" charset="0"/>
              </a:rPr>
              <a:t>License and Permits</a:t>
            </a:r>
          </a:p>
          <a:p>
            <a:pPr marL="1143000" lvl="2" indent="-228600" algn="l">
              <a:buFont typeface="+mj-lt"/>
              <a:buAutoNum type="arabicPeriod"/>
            </a:pPr>
            <a:r>
              <a:rPr lang="en-US" b="0" i="0" dirty="0">
                <a:effectLst/>
                <a:latin typeface="Roboto" panose="02000000000000000000" pitchFamily="2" charset="0"/>
              </a:rPr>
              <a:t>Fines and Penalties, </a:t>
            </a:r>
            <a:r>
              <a:rPr lang="en-US" b="0" i="0" dirty="0" err="1">
                <a:effectLst/>
                <a:latin typeface="Roboto" panose="02000000000000000000" pitchFamily="2" charset="0"/>
              </a:rPr>
              <a:t>etc</a:t>
            </a:r>
            <a:endParaRPr lang="en-US" b="0" i="0" dirty="0">
              <a:effectLst/>
              <a:latin typeface="Roboto" panose="02000000000000000000" pitchFamily="2" charset="0"/>
            </a:endParaRPr>
          </a:p>
          <a:p>
            <a:pPr algn="l">
              <a:buFont typeface="+mj-lt"/>
              <a:buAutoNum type="arabicPeriod"/>
            </a:pPr>
            <a:r>
              <a:rPr lang="en-US" b="0" i="0" dirty="0">
                <a:effectLst/>
                <a:latin typeface="Roboto" panose="02000000000000000000" pitchFamily="2" charset="0"/>
              </a:rPr>
              <a:t>Capital Receipt</a:t>
            </a:r>
          </a:p>
          <a:p>
            <a:pPr marL="742950" lvl="1" indent="-285750" algn="l">
              <a:buFont typeface="+mj-lt"/>
              <a:buAutoNum type="arabicPeriod"/>
            </a:pPr>
            <a:r>
              <a:rPr lang="en-US" b="0" i="0" dirty="0">
                <a:effectLst/>
                <a:latin typeface="Roboto" panose="02000000000000000000" pitchFamily="2" charset="0"/>
              </a:rPr>
              <a:t>Loans Recovery</a:t>
            </a:r>
          </a:p>
          <a:p>
            <a:pPr marL="742950" lvl="1" indent="-285750" algn="l">
              <a:buFont typeface="+mj-lt"/>
              <a:buAutoNum type="arabicPeriod"/>
            </a:pPr>
            <a:r>
              <a:rPr lang="en-US" b="0" i="0" dirty="0">
                <a:effectLst/>
                <a:latin typeface="Roboto" panose="02000000000000000000" pitchFamily="2" charset="0"/>
              </a:rPr>
              <a:t>Disinvestments</a:t>
            </a:r>
          </a:p>
          <a:p>
            <a:pPr marL="742950" lvl="1" indent="-285750" algn="l">
              <a:buFont typeface="+mj-lt"/>
              <a:buAutoNum type="arabicPeriod"/>
            </a:pPr>
            <a:r>
              <a:rPr lang="en-US" b="0" i="0" dirty="0">
                <a:effectLst/>
                <a:latin typeface="Roboto" panose="02000000000000000000" pitchFamily="2" charset="0"/>
              </a:rPr>
              <a:t>Borrowing</a:t>
            </a:r>
          </a:p>
          <a:p>
            <a:endParaRPr lang="en-US" dirty="0"/>
          </a:p>
        </p:txBody>
      </p:sp>
    </p:spTree>
    <p:extLst>
      <p:ext uri="{BB962C8B-B14F-4D97-AF65-F5344CB8AC3E}">
        <p14:creationId xmlns:p14="http://schemas.microsoft.com/office/powerpoint/2010/main" val="807617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551E8-1ABD-B4F5-0067-B5E26E379E7E}"/>
              </a:ext>
            </a:extLst>
          </p:cNvPr>
          <p:cNvSpPr>
            <a:spLocks noGrp="1"/>
          </p:cNvSpPr>
          <p:nvPr>
            <p:ph type="title"/>
          </p:nvPr>
        </p:nvSpPr>
        <p:spPr/>
        <p:txBody>
          <a:bodyPr/>
          <a:lstStyle/>
          <a:p>
            <a:r>
              <a:rPr lang="en-US" dirty="0"/>
              <a:t>Govt. expenditure</a:t>
            </a:r>
          </a:p>
        </p:txBody>
      </p:sp>
      <p:sp>
        <p:nvSpPr>
          <p:cNvPr id="3" name="Content Placeholder 2">
            <a:extLst>
              <a:ext uri="{FF2B5EF4-FFF2-40B4-BE49-F238E27FC236}">
                <a16:creationId xmlns:a16="http://schemas.microsoft.com/office/drawing/2014/main" id="{FAD336F5-51F1-0D90-1215-B59809DFBF4F}"/>
              </a:ext>
            </a:extLst>
          </p:cNvPr>
          <p:cNvSpPr>
            <a:spLocks noGrp="1"/>
          </p:cNvSpPr>
          <p:nvPr>
            <p:ph idx="1"/>
          </p:nvPr>
        </p:nvSpPr>
        <p:spPr/>
        <p:txBody>
          <a:bodyPr>
            <a:normAutofit fontScale="92500" lnSpcReduction="10000"/>
          </a:bodyPr>
          <a:lstStyle/>
          <a:p>
            <a:pPr algn="l">
              <a:buFont typeface="+mj-lt"/>
              <a:buAutoNum type="arabicPeriod"/>
            </a:pPr>
            <a:r>
              <a:rPr lang="en-US" b="0" i="0" dirty="0">
                <a:solidFill>
                  <a:srgbClr val="333333"/>
                </a:solidFill>
                <a:effectLst/>
                <a:latin typeface="Roboto" panose="02000000000000000000" pitchFamily="2" charset="0"/>
              </a:rPr>
              <a:t>Revenue Expenditure – It is a recurring expenditure:</a:t>
            </a:r>
          </a:p>
          <a:p>
            <a:pPr marL="742950" lvl="1" indent="-285750" algn="l">
              <a:buFont typeface="+mj-lt"/>
              <a:buAutoNum type="arabicPeriod"/>
            </a:pPr>
            <a:r>
              <a:rPr lang="en-US" b="0" i="0" dirty="0">
                <a:solidFill>
                  <a:srgbClr val="333333"/>
                </a:solidFill>
                <a:effectLst/>
                <a:latin typeface="Roboto" panose="02000000000000000000" pitchFamily="2" charset="0"/>
              </a:rPr>
              <a:t>Interest Payments</a:t>
            </a:r>
          </a:p>
          <a:p>
            <a:pPr marL="742950" lvl="1" indent="-285750" algn="l">
              <a:buFont typeface="+mj-lt"/>
              <a:buAutoNum type="arabicPeriod"/>
            </a:pPr>
            <a:r>
              <a:rPr lang="en-US" b="0" i="0" dirty="0" err="1">
                <a:solidFill>
                  <a:srgbClr val="333333"/>
                </a:solidFill>
                <a:effectLst/>
                <a:latin typeface="Roboto" panose="02000000000000000000" pitchFamily="2" charset="0"/>
              </a:rPr>
              <a:t>Defence</a:t>
            </a:r>
            <a:r>
              <a:rPr lang="en-US" b="0" i="0" dirty="0">
                <a:solidFill>
                  <a:srgbClr val="333333"/>
                </a:solidFill>
                <a:effectLst/>
                <a:latin typeface="Roboto" panose="02000000000000000000" pitchFamily="2" charset="0"/>
              </a:rPr>
              <a:t> Expenses</a:t>
            </a:r>
          </a:p>
          <a:p>
            <a:pPr marL="742950" lvl="1" indent="-285750" algn="l">
              <a:buFont typeface="+mj-lt"/>
              <a:buAutoNum type="arabicPeriod"/>
            </a:pPr>
            <a:r>
              <a:rPr lang="en-US" b="0" i="0" dirty="0">
                <a:solidFill>
                  <a:srgbClr val="333333"/>
                </a:solidFill>
                <a:effectLst/>
                <a:latin typeface="Roboto" panose="02000000000000000000" pitchFamily="2" charset="0"/>
              </a:rPr>
              <a:t>Salaries to Central Government employees, </a:t>
            </a:r>
            <a:r>
              <a:rPr lang="en-US" b="0" i="0" dirty="0" err="1">
                <a:solidFill>
                  <a:srgbClr val="333333"/>
                </a:solidFill>
                <a:effectLst/>
                <a:latin typeface="Roboto" panose="02000000000000000000" pitchFamily="2" charset="0"/>
              </a:rPr>
              <a:t>etc</a:t>
            </a:r>
            <a:r>
              <a:rPr lang="en-US" b="0" i="0" dirty="0">
                <a:solidFill>
                  <a:srgbClr val="333333"/>
                </a:solidFill>
                <a:effectLst/>
                <a:latin typeface="Roboto" panose="02000000000000000000" pitchFamily="2" charset="0"/>
              </a:rPr>
              <a:t> are examples of  revenue expenditure</a:t>
            </a:r>
          </a:p>
          <a:p>
            <a:pPr algn="l">
              <a:buFont typeface="+mj-lt"/>
              <a:buAutoNum type="arabicPeriod"/>
            </a:pPr>
            <a:r>
              <a:rPr lang="en-US" b="0" i="0" dirty="0">
                <a:solidFill>
                  <a:srgbClr val="333333"/>
                </a:solidFill>
                <a:effectLst/>
                <a:latin typeface="Roboto" panose="02000000000000000000" pitchFamily="2" charset="0"/>
              </a:rPr>
              <a:t>Capital Expenditure – It is a non-recurring expenditure</a:t>
            </a:r>
          </a:p>
          <a:p>
            <a:pPr marL="742950" lvl="1" indent="-285750" algn="l">
              <a:buFont typeface="+mj-lt"/>
              <a:buAutoNum type="arabicPeriod"/>
            </a:pPr>
            <a:r>
              <a:rPr lang="en-US" b="0" i="0" dirty="0">
                <a:solidFill>
                  <a:srgbClr val="333333"/>
                </a:solidFill>
                <a:effectLst/>
                <a:latin typeface="Roboto" panose="02000000000000000000" pitchFamily="2" charset="0"/>
              </a:rPr>
              <a:t>Loans repayments</a:t>
            </a:r>
          </a:p>
          <a:p>
            <a:pPr marL="742950" lvl="1" indent="-285750" algn="l">
              <a:buFont typeface="+mj-lt"/>
              <a:buAutoNum type="arabicPeriod"/>
            </a:pPr>
            <a:r>
              <a:rPr lang="en-US" b="0" i="0" dirty="0">
                <a:solidFill>
                  <a:srgbClr val="333333"/>
                </a:solidFill>
                <a:effectLst/>
                <a:latin typeface="Roboto" panose="02000000000000000000" pitchFamily="2" charset="0"/>
              </a:rPr>
              <a:t>Loans to public enterprises, etc.</a:t>
            </a:r>
          </a:p>
          <a:p>
            <a:endParaRPr lang="en-US" dirty="0"/>
          </a:p>
        </p:txBody>
      </p:sp>
    </p:spTree>
    <p:extLst>
      <p:ext uri="{BB962C8B-B14F-4D97-AF65-F5344CB8AC3E}">
        <p14:creationId xmlns:p14="http://schemas.microsoft.com/office/powerpoint/2010/main" val="408020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Objectives of Fiscal Policy</a:t>
            </a:r>
            <a:endParaRPr lang="en-US" dirty="0"/>
          </a:p>
        </p:txBody>
      </p:sp>
      <p:sp>
        <p:nvSpPr>
          <p:cNvPr id="3" name="Content Placeholder 2"/>
          <p:cNvSpPr>
            <a:spLocks noGrp="1"/>
          </p:cNvSpPr>
          <p:nvPr>
            <p:ph idx="1"/>
          </p:nvPr>
        </p:nvSpPr>
        <p:spPr/>
        <p:txBody>
          <a:bodyPr/>
          <a:lstStyle/>
          <a:p>
            <a:r>
              <a:rPr lang="en-US" b="1" dirty="0"/>
              <a:t>Economic Growth</a:t>
            </a:r>
          </a:p>
          <a:p>
            <a:r>
              <a:rPr lang="en-US" b="1" dirty="0"/>
              <a:t>Economic stabilization</a:t>
            </a:r>
          </a:p>
          <a:p>
            <a:r>
              <a:rPr lang="en-US" b="1" dirty="0"/>
              <a:t>Full Employment</a:t>
            </a:r>
          </a:p>
          <a:p>
            <a:r>
              <a:rPr lang="en-US" b="1" dirty="0"/>
              <a:t>Balance of payment Equilibrium</a:t>
            </a:r>
          </a:p>
          <a:p>
            <a:r>
              <a:rPr lang="en-US" b="1" dirty="0"/>
              <a:t>Equality in the Distribution of Income and Wealth</a:t>
            </a:r>
          </a:p>
          <a:p>
            <a:r>
              <a:rPr lang="en-US" b="1" dirty="0"/>
              <a:t>Mobilization of resources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a:t>
            </a:r>
            <a:r>
              <a:rPr lang="en-US" b="1" dirty="0"/>
              <a:t>Economic Growth</a:t>
            </a:r>
            <a:endParaRPr lang="en-US" dirty="0"/>
          </a:p>
        </p:txBody>
      </p:sp>
      <p:sp>
        <p:nvSpPr>
          <p:cNvPr id="3" name="Content Placeholder 2"/>
          <p:cNvSpPr>
            <a:spLocks noGrp="1"/>
          </p:cNvSpPr>
          <p:nvPr>
            <p:ph idx="1"/>
          </p:nvPr>
        </p:nvSpPr>
        <p:spPr>
          <a:xfrm>
            <a:off x="457200" y="1295400"/>
            <a:ext cx="8229600" cy="4830763"/>
          </a:xfrm>
        </p:spPr>
        <p:txBody>
          <a:bodyPr>
            <a:noAutofit/>
          </a:bodyPr>
          <a:lstStyle/>
          <a:p>
            <a:pPr algn="just"/>
            <a:r>
              <a:rPr lang="en-US" sz="2800" dirty="0"/>
              <a:t>For accelerating rate of economic growth of the developing economies, fiscal policy can be used as an effective instrument. Economic growth simply means rise in real national income as well as per capita real income over time. </a:t>
            </a:r>
          </a:p>
          <a:p>
            <a:pPr algn="just"/>
            <a:r>
              <a:rPr lang="en-US" sz="2800" dirty="0"/>
              <a:t>Less developed and poor countries suffer from the </a:t>
            </a:r>
            <a:r>
              <a:rPr lang="en-US" sz="2800" b="1" dirty="0"/>
              <a:t>vicious circle of poverty </a:t>
            </a:r>
            <a:r>
              <a:rPr lang="en-US" sz="2800" dirty="0"/>
              <a:t>and to break this vicious circle a large dose of investment (big push) is necessary. Government can directly interfere on economic activities and design fiscal policy to raise the level of savings and to reduce potential consumption of the people.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a:t>
            </a:r>
            <a:r>
              <a:rPr lang="en-US" b="1" dirty="0"/>
              <a:t>Economic stabilization</a:t>
            </a:r>
            <a:endParaRPr lang="en-US" dirty="0"/>
          </a:p>
        </p:txBody>
      </p:sp>
      <p:sp>
        <p:nvSpPr>
          <p:cNvPr id="3" name="Content Placeholder 2"/>
          <p:cNvSpPr>
            <a:spLocks noGrp="1"/>
          </p:cNvSpPr>
          <p:nvPr>
            <p:ph idx="1"/>
          </p:nvPr>
        </p:nvSpPr>
        <p:spPr/>
        <p:txBody>
          <a:bodyPr>
            <a:normAutofit lnSpcReduction="10000"/>
          </a:bodyPr>
          <a:lstStyle/>
          <a:p>
            <a:pPr algn="just"/>
            <a:r>
              <a:rPr lang="en-US" dirty="0"/>
              <a:t>We know that in capitalist countries economic activities fluctuate over time and these economies suffer from the problem of business cycles. </a:t>
            </a:r>
          </a:p>
          <a:p>
            <a:pPr algn="just"/>
            <a:r>
              <a:rPr lang="en-US" dirty="0"/>
              <a:t>To stabilize the economy, i.e. to overcome recession (business downswing) and control inflation (business upswing and over expansion) in the economy fiscal policy may be regarded as an important instrument.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a:t>
            </a:r>
            <a:r>
              <a:rPr lang="en-US" b="1" dirty="0"/>
              <a:t> Full Employment</a:t>
            </a:r>
            <a:r>
              <a:rPr lang="en-US" dirty="0"/>
              <a:t> </a:t>
            </a:r>
          </a:p>
        </p:txBody>
      </p:sp>
      <p:sp>
        <p:nvSpPr>
          <p:cNvPr id="3" name="Content Placeholder 2"/>
          <p:cNvSpPr>
            <a:spLocks noGrp="1"/>
          </p:cNvSpPr>
          <p:nvPr>
            <p:ph idx="1"/>
          </p:nvPr>
        </p:nvSpPr>
        <p:spPr/>
        <p:txBody>
          <a:bodyPr>
            <a:normAutofit fontScale="92500" lnSpcReduction="10000"/>
          </a:bodyPr>
          <a:lstStyle/>
          <a:p>
            <a:pPr algn="just"/>
            <a:r>
              <a:rPr lang="en-US" dirty="0"/>
              <a:t>In an economy those who are willing to work at the going wage rate but do not get job are called involuntarily unemployed.</a:t>
            </a:r>
          </a:p>
          <a:p>
            <a:pPr algn="just"/>
            <a:r>
              <a:rPr lang="en-US" dirty="0"/>
              <a:t> In a situation of full employment all those who are willing to work get jobs and all are absorbed. If there is  unemployment in an economy, the government may adopt various expansionary measures for increasing income and employment.</a:t>
            </a:r>
          </a:p>
          <a:p>
            <a:pPr algn="just"/>
            <a:r>
              <a:rPr lang="en-US" dirty="0"/>
              <a:t>There are various ways of achieving this goal.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4. </a:t>
            </a:r>
            <a:r>
              <a:rPr lang="en-US" b="1" dirty="0"/>
              <a:t>Balance of payment (BOP) Equilibrium</a:t>
            </a:r>
            <a:endParaRPr lang="en-US" dirty="0"/>
          </a:p>
        </p:txBody>
      </p:sp>
      <p:sp>
        <p:nvSpPr>
          <p:cNvPr id="3" name="Content Placeholder 2"/>
          <p:cNvSpPr>
            <a:spLocks noGrp="1"/>
          </p:cNvSpPr>
          <p:nvPr>
            <p:ph idx="1"/>
          </p:nvPr>
        </p:nvSpPr>
        <p:spPr/>
        <p:txBody>
          <a:bodyPr>
            <a:normAutofit lnSpcReduction="10000"/>
          </a:bodyPr>
          <a:lstStyle/>
          <a:p>
            <a:pPr algn="just"/>
            <a:r>
              <a:rPr lang="en-US" dirty="0"/>
              <a:t>When a country is engaged in international trade then the country can get money (foreign currency) by exporting goods and services and the country spends money for importing goods and services from foreign countries .</a:t>
            </a:r>
          </a:p>
          <a:p>
            <a:pPr algn="just"/>
            <a:r>
              <a:rPr lang="en-US" dirty="0"/>
              <a:t>The difference between the value of exports and imports is known as </a:t>
            </a:r>
            <a:r>
              <a:rPr lang="en-US" b="1" dirty="0"/>
              <a:t>balance of trade (BOT) </a:t>
            </a:r>
            <a:r>
              <a:rPr lang="en-US" dirty="0"/>
              <a:t>and if it is added to the capital account, then it is called balance of payment.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270</TotalTime>
  <Words>1196</Words>
  <Application>Microsoft Office PowerPoint</Application>
  <PresentationFormat>On-screen Show (4:3)</PresentationFormat>
  <Paragraphs>82</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Roboto</vt:lpstr>
      <vt:lpstr>Office Theme</vt:lpstr>
      <vt:lpstr>Fiscal policy</vt:lpstr>
      <vt:lpstr>Fiscal policy</vt:lpstr>
      <vt:lpstr>Govt. Receipts</vt:lpstr>
      <vt:lpstr>Govt. expenditure</vt:lpstr>
      <vt:lpstr>Objectives of Fiscal Policy</vt:lpstr>
      <vt:lpstr>1. Economic Growth</vt:lpstr>
      <vt:lpstr>2. Economic stabilization</vt:lpstr>
      <vt:lpstr>3. Full Employment </vt:lpstr>
      <vt:lpstr>4. Balance of payment (BOP) Equilibrium</vt:lpstr>
      <vt:lpstr>5. Equality in the Distribution of Income and Wealth</vt:lpstr>
      <vt:lpstr>6. Mobilization of resources</vt:lpstr>
      <vt:lpstr>Instruments of Fiscal Policy</vt:lpstr>
      <vt:lpstr>3. Public expenditure </vt:lpstr>
      <vt:lpstr>4. Public Works</vt:lpstr>
      <vt:lpstr>5. Public Debt</vt:lpstr>
      <vt:lpstr>Role of Fiscal Policy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policy</dc:title>
  <dc:creator>Manish</dc:creator>
  <cp:lastModifiedBy>Manish Dadhich</cp:lastModifiedBy>
  <cp:revision>9</cp:revision>
  <dcterms:created xsi:type="dcterms:W3CDTF">2006-08-16T00:00:00Z</dcterms:created>
  <dcterms:modified xsi:type="dcterms:W3CDTF">2022-11-23T07:02:20Z</dcterms:modified>
</cp:coreProperties>
</file>