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6FD2-88B0-4963-A0FE-4D05CB6CE44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7094-DB28-43BD-821C-7509C97E4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2827" y="735583"/>
            <a:ext cx="8492744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95" dirty="0"/>
              <a:t>CS </a:t>
            </a:r>
            <a:r>
              <a:rPr spc="40" dirty="0"/>
              <a:t>Jaladhi</a:t>
            </a:r>
            <a:r>
              <a:rPr spc="55" dirty="0"/>
              <a:t> </a:t>
            </a:r>
            <a:r>
              <a:rPr spc="35" dirty="0"/>
              <a:t>Shukla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629C-FBE6-4CBA-9446-DADC45089C8B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535">
              <a:lnSpc>
                <a:spcPts val="950"/>
              </a:lnSpc>
            </a:pPr>
            <a:fld id="{81D60167-4931-47E6-BA6A-407CBD079E47}" type="slidenum">
              <a:rPr spc="-10" dirty="0"/>
              <a:pPr marL="89535">
                <a:lnSpc>
                  <a:spcPts val="95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95" dirty="0"/>
              <a:t>CS </a:t>
            </a:r>
            <a:r>
              <a:rPr spc="40" dirty="0"/>
              <a:t>Jaladhi</a:t>
            </a:r>
            <a:r>
              <a:rPr spc="55" dirty="0"/>
              <a:t> </a:t>
            </a:r>
            <a:r>
              <a:rPr spc="35" dirty="0"/>
              <a:t>Shukla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1499-655F-4759-B84D-F94EB1BA2840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535">
              <a:lnSpc>
                <a:spcPts val="950"/>
              </a:lnSpc>
            </a:pPr>
            <a:fld id="{81D60167-4931-47E6-BA6A-407CBD079E47}" type="slidenum">
              <a:rPr spc="-10" dirty="0"/>
              <a:pPr marL="89535">
                <a:lnSpc>
                  <a:spcPts val="95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719" y="6629400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28927" y="4712208"/>
            <a:ext cx="2670048" cy="1773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07480" y="5352288"/>
            <a:ext cx="1258824" cy="1200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95" dirty="0"/>
              <a:t>CS </a:t>
            </a:r>
            <a:r>
              <a:rPr spc="40" dirty="0"/>
              <a:t>Jaladhi</a:t>
            </a:r>
            <a:r>
              <a:rPr spc="55" dirty="0"/>
              <a:t> </a:t>
            </a:r>
            <a:r>
              <a:rPr spc="35" dirty="0"/>
              <a:t>Shukla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D483-2527-4074-8662-C966F1BC5C3C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535">
              <a:lnSpc>
                <a:spcPts val="950"/>
              </a:lnSpc>
            </a:pPr>
            <a:fld id="{81D60167-4931-47E6-BA6A-407CBD079E47}" type="slidenum">
              <a:rPr spc="-10" dirty="0"/>
              <a:pPr marL="89535">
                <a:lnSpc>
                  <a:spcPts val="95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95" dirty="0"/>
              <a:t>CS </a:t>
            </a:r>
            <a:r>
              <a:rPr spc="40" dirty="0"/>
              <a:t>Jaladhi</a:t>
            </a:r>
            <a:r>
              <a:rPr spc="55" dirty="0"/>
              <a:t> </a:t>
            </a:r>
            <a:r>
              <a:rPr spc="35" dirty="0"/>
              <a:t>Shukla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16A2-CB4A-435F-8F54-51CD4366D6FF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535">
              <a:lnSpc>
                <a:spcPts val="950"/>
              </a:lnSpc>
            </a:pPr>
            <a:fld id="{81D60167-4931-47E6-BA6A-407CBD079E47}" type="slidenum">
              <a:rPr spc="-10" dirty="0"/>
              <a:pPr marL="89535">
                <a:lnSpc>
                  <a:spcPts val="95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95" dirty="0"/>
              <a:t>CS </a:t>
            </a:r>
            <a:r>
              <a:rPr spc="40" dirty="0"/>
              <a:t>Jaladhi</a:t>
            </a:r>
            <a:r>
              <a:rPr spc="55" dirty="0"/>
              <a:t> </a:t>
            </a:r>
            <a:r>
              <a:rPr spc="35" dirty="0"/>
              <a:t>Shukla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B536-EB75-4AD4-B8DC-C14028E6ED97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535">
              <a:lnSpc>
                <a:spcPts val="950"/>
              </a:lnSpc>
            </a:pPr>
            <a:fld id="{81D60167-4931-47E6-BA6A-407CBD079E47}" type="slidenum">
              <a:rPr spc="-10" dirty="0"/>
              <a:pPr marL="89535">
                <a:lnSpc>
                  <a:spcPts val="95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719" y="6629400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2827" y="738631"/>
            <a:ext cx="8492744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0724" y="3826255"/>
            <a:ext cx="5076951" cy="1594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26484" y="6830749"/>
            <a:ext cx="194500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95" dirty="0"/>
              <a:t>CS </a:t>
            </a:r>
            <a:r>
              <a:rPr spc="40" dirty="0"/>
              <a:t>Jaladhi</a:t>
            </a:r>
            <a:r>
              <a:rPr spc="55" dirty="0"/>
              <a:t> </a:t>
            </a:r>
            <a:r>
              <a:rPr spc="35" dirty="0"/>
              <a:t>Shukla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E234-8EBF-427A-9F51-D75B0A33F451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97485" y="6722279"/>
            <a:ext cx="191134" cy="132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535">
              <a:lnSpc>
                <a:spcPts val="950"/>
              </a:lnSpc>
            </a:pPr>
            <a:fld id="{81D60167-4931-47E6-BA6A-407CBD079E47}" type="slidenum">
              <a:rPr spc="-10" dirty="0"/>
              <a:pPr marL="89535">
                <a:lnSpc>
                  <a:spcPts val="950"/>
                </a:lnSpc>
              </a:pPr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0432" y="2478023"/>
            <a:ext cx="335279" cy="37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9231" y="2478023"/>
            <a:ext cx="365760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5103" y="2478023"/>
            <a:ext cx="365760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0208" y="2478023"/>
            <a:ext cx="332231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8207" y="2478023"/>
            <a:ext cx="332231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4415" y="2484120"/>
            <a:ext cx="94487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8143" y="2478023"/>
            <a:ext cx="323087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4015" y="2478023"/>
            <a:ext cx="323088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8640" y="2478023"/>
            <a:ext cx="323088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3111" y="2478023"/>
            <a:ext cx="332232" cy="37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4367" y="2478023"/>
            <a:ext cx="228600" cy="362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0216" y="2350007"/>
            <a:ext cx="377951" cy="490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6191" y="2359151"/>
            <a:ext cx="210312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6591" y="2359151"/>
            <a:ext cx="210312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4415" y="2350007"/>
            <a:ext cx="94487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8023" y="2337816"/>
            <a:ext cx="5105400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0432" y="2478023"/>
            <a:ext cx="335279" cy="3718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9231" y="2478023"/>
            <a:ext cx="365760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5103" y="2478023"/>
            <a:ext cx="365760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50208" y="2478023"/>
            <a:ext cx="332231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8207" y="2478023"/>
            <a:ext cx="332231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4415" y="2484120"/>
            <a:ext cx="94487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8143" y="2478023"/>
            <a:ext cx="323087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4015" y="2478023"/>
            <a:ext cx="323088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58640" y="2478023"/>
            <a:ext cx="323088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3111" y="2478023"/>
            <a:ext cx="332232" cy="37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44367" y="2478023"/>
            <a:ext cx="228600" cy="362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0216" y="2350007"/>
            <a:ext cx="377951" cy="490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6191" y="2359151"/>
            <a:ext cx="210312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6591" y="2359151"/>
            <a:ext cx="210312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4415" y="2350007"/>
            <a:ext cx="94487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8023" y="2337816"/>
            <a:ext cx="5105400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6047" y="3300984"/>
            <a:ext cx="335279" cy="3718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6495" y="3300984"/>
            <a:ext cx="335280" cy="3718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95743" y="3300984"/>
            <a:ext cx="365759" cy="3718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5144" y="3300984"/>
            <a:ext cx="365760" cy="371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95855" y="3300984"/>
            <a:ext cx="347471" cy="4968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88223" y="3300984"/>
            <a:ext cx="332231" cy="3718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7671" y="3172967"/>
            <a:ext cx="347472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83023" y="3300984"/>
            <a:ext cx="332231" cy="3718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44128" y="3300984"/>
            <a:ext cx="332231" cy="3718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63128" y="3300984"/>
            <a:ext cx="332231" cy="3718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13319" y="3300984"/>
            <a:ext cx="335279" cy="3718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45807" y="3300984"/>
            <a:ext cx="228600" cy="3627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1432" y="3300984"/>
            <a:ext cx="323088" cy="3627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8120" y="3300984"/>
            <a:ext cx="335279" cy="3718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11879" y="3300984"/>
            <a:ext cx="323088" cy="3627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31007" y="3300984"/>
            <a:ext cx="228600" cy="3627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83208" y="3300984"/>
            <a:ext cx="521208" cy="3627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1655" y="3172967"/>
            <a:ext cx="377951" cy="4907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2655" y="3182111"/>
            <a:ext cx="210312" cy="4907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4232" y="3172967"/>
            <a:ext cx="100584" cy="4907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2039" y="3160776"/>
            <a:ext cx="7906511" cy="6492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56047" y="3300984"/>
            <a:ext cx="335279" cy="3718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06495" y="3300984"/>
            <a:ext cx="335280" cy="3718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95743" y="3300984"/>
            <a:ext cx="365759" cy="3718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5144" y="3300984"/>
            <a:ext cx="365760" cy="371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95855" y="3300984"/>
            <a:ext cx="347471" cy="4968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88223" y="3300984"/>
            <a:ext cx="332231" cy="3718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57671" y="3172967"/>
            <a:ext cx="347472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3023" y="3300984"/>
            <a:ext cx="332231" cy="3718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44128" y="3300984"/>
            <a:ext cx="332231" cy="3718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63128" y="3300984"/>
            <a:ext cx="332231" cy="3718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3319" y="3300984"/>
            <a:ext cx="335279" cy="3718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45807" y="3300984"/>
            <a:ext cx="228600" cy="3627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61432" y="3300984"/>
            <a:ext cx="323088" cy="3627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08120" y="3300984"/>
            <a:ext cx="335279" cy="3718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11879" y="3300984"/>
            <a:ext cx="323088" cy="3627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31007" y="3300984"/>
            <a:ext cx="228600" cy="3627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83208" y="3300984"/>
            <a:ext cx="521208" cy="3627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91655" y="3172967"/>
            <a:ext cx="377951" cy="4907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62655" y="3182111"/>
            <a:ext cx="210312" cy="4907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94232" y="3172967"/>
            <a:ext cx="100584" cy="4907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2039" y="3160776"/>
            <a:ext cx="7906511" cy="6492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46320" y="4123944"/>
            <a:ext cx="335279" cy="3718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92095" y="4123944"/>
            <a:ext cx="365760" cy="3718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50079" y="4130040"/>
            <a:ext cx="326136" cy="3657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35552" y="4123944"/>
            <a:ext cx="323088" cy="3627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17976" y="4123944"/>
            <a:ext cx="323088" cy="3627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5432" y="3995928"/>
            <a:ext cx="493776" cy="4907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51703" y="3995928"/>
            <a:ext cx="94487" cy="4907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91383" y="3986784"/>
            <a:ext cx="237744" cy="4998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79904" y="3974591"/>
            <a:ext cx="3078480" cy="5334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46320" y="4123944"/>
            <a:ext cx="335279" cy="3718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92095" y="4123944"/>
            <a:ext cx="365760" cy="37185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50079" y="4130040"/>
            <a:ext cx="326136" cy="3657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35552" y="4123944"/>
            <a:ext cx="323088" cy="36271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17976" y="4123944"/>
            <a:ext cx="323088" cy="3627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75432" y="3995928"/>
            <a:ext cx="493776" cy="4907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51703" y="3995928"/>
            <a:ext cx="94487" cy="4907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91383" y="3986784"/>
            <a:ext cx="237744" cy="4998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79904" y="3974591"/>
            <a:ext cx="3078480" cy="5334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09816" y="4123944"/>
            <a:ext cx="365759" cy="3718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10528" y="4123944"/>
            <a:ext cx="347472" cy="49682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05144" y="4123944"/>
            <a:ext cx="332231" cy="3718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45680" y="4123944"/>
            <a:ext cx="228600" cy="36271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38800" y="3995928"/>
            <a:ext cx="441960" cy="4907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77328" y="4005071"/>
            <a:ext cx="210312" cy="49072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26608" y="3984752"/>
            <a:ext cx="2173223" cy="64820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09816" y="4123944"/>
            <a:ext cx="365759" cy="3718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10528" y="4123944"/>
            <a:ext cx="347472" cy="49682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05144" y="4123944"/>
            <a:ext cx="332231" cy="37185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45680" y="4123944"/>
            <a:ext cx="228600" cy="36271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38800" y="3995928"/>
            <a:ext cx="441960" cy="49072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77328" y="4005071"/>
            <a:ext cx="210312" cy="49072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26608" y="3984752"/>
            <a:ext cx="2173223" cy="64820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888484" y="4969255"/>
            <a:ext cx="394144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0">
              <a:lnSpc>
                <a:spcPct val="100000"/>
              </a:lnSpc>
            </a:pPr>
            <a:r>
              <a:rPr lang="en-US" sz="2200" dirty="0" smtClean="0">
                <a:latin typeface="Arial"/>
                <a:cs typeface="Arial"/>
              </a:rPr>
              <a:t>Dr. Manish </a:t>
            </a:r>
            <a:r>
              <a:rPr lang="en-US" sz="2200" dirty="0" err="1" smtClean="0">
                <a:latin typeface="Arial"/>
                <a:cs typeface="Arial"/>
              </a:rPr>
              <a:t>Dadhich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781304"/>
            <a:ext cx="8597265" cy="5632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indent="-237490" algn="just">
              <a:lnSpc>
                <a:spcPct val="100000"/>
              </a:lnSpc>
              <a:buFont typeface="Wingdings"/>
              <a:buChar char=""/>
              <a:tabLst>
                <a:tab pos="25082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Directors and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management:</a:t>
            </a:r>
            <a:endParaRPr sz="2800">
              <a:latin typeface="Arial"/>
              <a:cs typeface="Arial"/>
            </a:endParaRPr>
          </a:p>
          <a:p>
            <a:pPr marL="12700" marR="9525" algn="just">
              <a:lnSpc>
                <a:spcPct val="100000"/>
              </a:lnSpc>
              <a:spcBef>
                <a:spcPts val="1200"/>
              </a:spcBef>
            </a:pPr>
            <a:r>
              <a:rPr sz="2800" spc="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director’s role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represent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serve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interests </a:t>
            </a:r>
            <a:r>
              <a:rPr sz="2800" spc="-15" dirty="0">
                <a:latin typeface="Arial"/>
                <a:cs typeface="Arial"/>
              </a:rPr>
              <a:t>of  </a:t>
            </a:r>
            <a:r>
              <a:rPr sz="2800" dirty="0">
                <a:latin typeface="Arial"/>
                <a:cs typeface="Arial"/>
              </a:rPr>
              <a:t>shareholders by </a:t>
            </a:r>
            <a:r>
              <a:rPr sz="2800" spc="-5" dirty="0">
                <a:latin typeface="Arial"/>
                <a:cs typeface="Arial"/>
              </a:rPr>
              <a:t>overseeing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appraising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Company’s </a:t>
            </a:r>
            <a:r>
              <a:rPr sz="2800" spc="-20" dirty="0">
                <a:latin typeface="Arial"/>
                <a:cs typeface="Arial"/>
              </a:rPr>
              <a:t>strategy,  </a:t>
            </a:r>
            <a:r>
              <a:rPr sz="2800" spc="-5" dirty="0">
                <a:latin typeface="Arial"/>
                <a:cs typeface="Arial"/>
              </a:rPr>
              <a:t>policies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performance.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800" spc="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Directors are </a:t>
            </a:r>
            <a:r>
              <a:rPr sz="2800" spc="-5" dirty="0">
                <a:latin typeface="Arial"/>
                <a:cs typeface="Arial"/>
              </a:rPr>
              <a:t>responsible </a:t>
            </a:r>
            <a:r>
              <a:rPr sz="2800" spc="10" dirty="0">
                <a:latin typeface="Arial"/>
                <a:cs typeface="Arial"/>
              </a:rPr>
              <a:t>for</a:t>
            </a:r>
            <a:r>
              <a:rPr sz="2800" spc="6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management decisions </a:t>
            </a:r>
            <a:r>
              <a:rPr sz="2800" dirty="0">
                <a:latin typeface="Arial"/>
                <a:cs typeface="Arial"/>
              </a:rPr>
              <a:t>and  operations across the </a:t>
            </a:r>
            <a:r>
              <a:rPr sz="2800" spc="-5" dirty="0">
                <a:latin typeface="Arial"/>
                <a:cs typeface="Arial"/>
              </a:rPr>
              <a:t>Company's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operations.</a:t>
            </a:r>
            <a:endParaRPr sz="2800">
              <a:latin typeface="Arial"/>
              <a:cs typeface="Arial"/>
            </a:endParaRPr>
          </a:p>
          <a:p>
            <a:pPr marL="250190" indent="-237490" algn="just">
              <a:lnSpc>
                <a:spcPct val="100000"/>
              </a:lnSpc>
              <a:buFont typeface="Wingdings"/>
              <a:buChar char=""/>
              <a:tabLst>
                <a:tab pos="250825" algn="l"/>
              </a:tabLst>
            </a:pPr>
            <a:r>
              <a:rPr sz="2800" b="1" spc="-15" smtClean="0">
                <a:solidFill>
                  <a:srgbClr val="FF0000"/>
                </a:solidFill>
                <a:latin typeface="Arial"/>
                <a:cs typeface="Arial"/>
              </a:rPr>
              <a:t>Annual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meeting:</a:t>
            </a:r>
            <a:endParaRPr sz="28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latin typeface="Arial"/>
                <a:cs typeface="Arial"/>
              </a:rPr>
              <a:t>Gathering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directors </a:t>
            </a:r>
            <a:r>
              <a:rPr sz="2800" dirty="0">
                <a:latin typeface="Arial"/>
                <a:cs typeface="Arial"/>
              </a:rPr>
              <a:t>and stakeholders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every </a:t>
            </a:r>
            <a:r>
              <a:rPr sz="2800" dirty="0">
                <a:latin typeface="Arial"/>
                <a:cs typeface="Arial"/>
              </a:rPr>
              <a:t>incorporated  </a:t>
            </a:r>
            <a:r>
              <a:rPr sz="2800" spc="-25" dirty="0">
                <a:latin typeface="Arial"/>
                <a:cs typeface="Arial"/>
              </a:rPr>
              <a:t>company, </a:t>
            </a:r>
            <a:r>
              <a:rPr sz="2800" dirty="0">
                <a:latin typeface="Arial"/>
                <a:cs typeface="Arial"/>
              </a:rPr>
              <a:t>required by </a:t>
            </a:r>
            <a:r>
              <a:rPr sz="2800" spc="-5" dirty="0">
                <a:latin typeface="Arial"/>
                <a:cs typeface="Arial"/>
              </a:rPr>
              <a:t>law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be </a:t>
            </a:r>
            <a:r>
              <a:rPr sz="2800" spc="-5" dirty="0">
                <a:latin typeface="Arial"/>
                <a:cs typeface="Arial"/>
              </a:rPr>
              <a:t>held </a:t>
            </a:r>
            <a:r>
              <a:rPr sz="2800" dirty="0">
                <a:latin typeface="Arial"/>
                <a:cs typeface="Arial"/>
              </a:rPr>
              <a:t>each </a:t>
            </a:r>
            <a:r>
              <a:rPr sz="2800" spc="-5" dirty="0">
                <a:latin typeface="Arial"/>
                <a:cs typeface="Arial"/>
              </a:rPr>
              <a:t>calendar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year.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6019800"/>
            <a:ext cx="3429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726440"/>
            <a:ext cx="8670925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indent="-203835" algn="just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1717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 of board of directors 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members: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Arial"/>
                <a:cs typeface="Arial"/>
              </a:rPr>
              <a:t>Board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directors </a:t>
            </a:r>
            <a:r>
              <a:rPr sz="2800" dirty="0">
                <a:latin typeface="Arial"/>
                <a:cs typeface="Arial"/>
              </a:rPr>
              <a:t>issue a report </a:t>
            </a:r>
            <a:r>
              <a:rPr sz="2800" spc="-5" dirty="0">
                <a:latin typeface="Arial"/>
                <a:cs typeface="Arial"/>
              </a:rPr>
              <a:t>annually giving details </a:t>
            </a:r>
            <a:r>
              <a:rPr sz="2800" spc="-10" dirty="0">
                <a:latin typeface="Arial"/>
                <a:cs typeface="Arial"/>
              </a:rPr>
              <a:t>about </a:t>
            </a:r>
            <a:r>
              <a:rPr sz="2800" dirty="0">
                <a:latin typeface="Arial"/>
                <a:cs typeface="Arial"/>
              </a:rPr>
              <a:t>the  </a:t>
            </a:r>
            <a:r>
              <a:rPr sz="2800" spc="-10" dirty="0">
                <a:latin typeface="Arial"/>
                <a:cs typeface="Arial"/>
              </a:rPr>
              <a:t>Company’s </a:t>
            </a:r>
            <a:r>
              <a:rPr sz="2800" dirty="0">
                <a:latin typeface="Arial"/>
                <a:cs typeface="Arial"/>
              </a:rPr>
              <a:t>operational </a:t>
            </a:r>
            <a:r>
              <a:rPr sz="2800" spc="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financial </a:t>
            </a:r>
            <a:r>
              <a:rPr sz="2800" spc="-5" dirty="0">
                <a:latin typeface="Arial"/>
                <a:cs typeface="Arial"/>
              </a:rPr>
              <a:t>performance, policies, </a:t>
            </a:r>
            <a:r>
              <a:rPr sz="2800" dirty="0">
                <a:latin typeface="Arial"/>
                <a:cs typeface="Arial"/>
              </a:rPr>
              <a:t>programs  and formulating strategies </a:t>
            </a:r>
            <a:r>
              <a:rPr sz="2800" spc="-5" dirty="0">
                <a:latin typeface="Arial"/>
                <a:cs typeface="Arial"/>
              </a:rPr>
              <a:t>about </a:t>
            </a:r>
            <a:r>
              <a:rPr sz="2800" dirty="0">
                <a:latin typeface="Arial"/>
                <a:cs typeface="Arial"/>
              </a:rPr>
              <a:t>the company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members.</a:t>
            </a:r>
            <a:endParaRPr sz="2800">
              <a:latin typeface="Arial"/>
              <a:cs typeface="Arial"/>
            </a:endParaRPr>
          </a:p>
          <a:p>
            <a:pPr marL="216535" indent="-203835" algn="just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17170" algn="l"/>
              </a:tabLst>
            </a:pPr>
            <a:r>
              <a:rPr sz="2800" b="1" smtClean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r>
              <a:rPr sz="2800" b="1" spc="-75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report: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Arial"/>
                <a:cs typeface="Arial"/>
              </a:rPr>
              <a:t>Management </a:t>
            </a:r>
            <a:r>
              <a:rPr sz="2800" spc="-5" dirty="0">
                <a:latin typeface="Arial"/>
                <a:cs typeface="Arial"/>
              </a:rPr>
              <a:t>report is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statement </a:t>
            </a:r>
            <a:r>
              <a:rPr sz="2800" dirty="0">
                <a:latin typeface="Arial"/>
                <a:cs typeface="Arial"/>
              </a:rPr>
              <a:t>made by management and </a:t>
            </a:r>
            <a:r>
              <a:rPr sz="2800" spc="-5" dirty="0">
                <a:latin typeface="Arial"/>
                <a:cs typeface="Arial"/>
              </a:rPr>
              <a:t>it  </a:t>
            </a:r>
            <a:r>
              <a:rPr sz="2800" dirty="0">
                <a:latin typeface="Arial"/>
                <a:cs typeface="Arial"/>
              </a:rPr>
              <a:t>contains </a:t>
            </a:r>
            <a:r>
              <a:rPr sz="2800" spc="-5" dirty="0">
                <a:latin typeface="Arial"/>
                <a:cs typeface="Arial"/>
              </a:rPr>
              <a:t>Management’s </a:t>
            </a:r>
            <a:r>
              <a:rPr sz="2800" spc="-10" dirty="0">
                <a:latin typeface="Arial"/>
                <a:cs typeface="Arial"/>
              </a:rPr>
              <a:t>views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spc="-5" dirty="0">
                <a:latin typeface="Arial"/>
                <a:cs typeface="Arial"/>
              </a:rPr>
              <a:t>overall </a:t>
            </a:r>
            <a:r>
              <a:rPr sz="2800" dirty="0">
                <a:latin typeface="Arial"/>
                <a:cs typeface="Arial"/>
              </a:rPr>
              <a:t>economy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country,  </a:t>
            </a:r>
            <a:r>
              <a:rPr sz="2800" dirty="0">
                <a:latin typeface="Arial"/>
                <a:cs typeface="Arial"/>
              </a:rPr>
              <a:t>operational performance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Company and future </a:t>
            </a:r>
            <a:r>
              <a:rPr sz="2800" spc="-5" dirty="0">
                <a:latin typeface="Arial"/>
                <a:cs typeface="Arial"/>
              </a:rPr>
              <a:t>performance  </a:t>
            </a:r>
            <a:r>
              <a:rPr sz="2800" dirty="0">
                <a:latin typeface="Arial"/>
                <a:cs typeface="Arial"/>
              </a:rPr>
              <a:t>based on assumptions /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predictions.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800" y="5943600"/>
            <a:ext cx="2743200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830071"/>
            <a:ext cx="8670290" cy="433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 algn="just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05104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Auditors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report:</a:t>
            </a:r>
            <a:endParaRPr sz="2800">
              <a:latin typeface="Arial"/>
              <a:cs typeface="Arial"/>
            </a:endParaRPr>
          </a:p>
          <a:p>
            <a:pPr marL="360045" marR="7620" lvl="1" indent="-17399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360680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auditor's report </a:t>
            </a:r>
            <a:r>
              <a:rPr sz="2800" spc="-5" dirty="0">
                <a:latin typeface="Arial"/>
                <a:cs typeface="Arial"/>
              </a:rPr>
              <a:t>provides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opinion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validity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reliability  </a:t>
            </a:r>
            <a:r>
              <a:rPr sz="2800" dirty="0">
                <a:latin typeface="Arial"/>
                <a:cs typeface="Arial"/>
              </a:rPr>
              <a:t>of a </a:t>
            </a:r>
            <a:r>
              <a:rPr sz="2800" spc="-10" dirty="0">
                <a:latin typeface="Arial"/>
                <a:cs typeface="Arial"/>
              </a:rPr>
              <a:t>company’s </a:t>
            </a:r>
            <a:r>
              <a:rPr sz="2800" dirty="0">
                <a:latin typeface="Arial"/>
                <a:cs typeface="Arial"/>
              </a:rPr>
              <a:t>financial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statements.</a:t>
            </a:r>
            <a:endParaRPr sz="2800">
              <a:latin typeface="Arial"/>
              <a:cs typeface="Arial"/>
            </a:endParaRPr>
          </a:p>
          <a:p>
            <a:pPr marL="360045" marR="5080" lvl="1" indent="-17399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360680" algn="l"/>
              </a:tabLst>
            </a:pPr>
            <a:r>
              <a:rPr sz="2800" spc="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goal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auditor's report is ultimately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document  </a:t>
            </a:r>
            <a:r>
              <a:rPr sz="2800" dirty="0">
                <a:latin typeface="Arial"/>
                <a:cs typeface="Arial"/>
              </a:rPr>
              <a:t>reasonable assurance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company’s </a:t>
            </a:r>
            <a:r>
              <a:rPr sz="2800" dirty="0">
                <a:latin typeface="Arial"/>
                <a:cs typeface="Arial"/>
              </a:rPr>
              <a:t>financial statements </a:t>
            </a:r>
            <a:r>
              <a:rPr sz="2800" spc="-5" dirty="0">
                <a:latin typeface="Arial"/>
                <a:cs typeface="Arial"/>
              </a:rPr>
              <a:t>are  </a:t>
            </a:r>
            <a:r>
              <a:rPr sz="2800" spc="10" dirty="0">
                <a:latin typeface="Arial"/>
                <a:cs typeface="Arial"/>
              </a:rPr>
              <a:t>free from </a:t>
            </a:r>
            <a:r>
              <a:rPr sz="2800" dirty="0">
                <a:latin typeface="Arial"/>
                <a:cs typeface="Arial"/>
              </a:rPr>
              <a:t>material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error.</a:t>
            </a:r>
            <a:endParaRPr sz="2800">
              <a:latin typeface="Arial"/>
              <a:cs typeface="Arial"/>
            </a:endParaRPr>
          </a:p>
          <a:p>
            <a:pPr marL="360045" marR="5715" lvl="1" indent="-17399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360680" algn="l"/>
              </a:tabLst>
            </a:pPr>
            <a:r>
              <a:rPr sz="2800" spc="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case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qualification or </a:t>
            </a:r>
            <a:r>
              <a:rPr sz="2800" spc="-5" dirty="0">
                <a:latin typeface="Arial"/>
                <a:cs typeface="Arial"/>
              </a:rPr>
              <a:t>adverse </a:t>
            </a:r>
            <a:r>
              <a:rPr sz="2800" dirty="0">
                <a:latin typeface="Arial"/>
                <a:cs typeface="Arial"/>
              </a:rPr>
              <a:t>remark </a:t>
            </a: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dirty="0">
                <a:latin typeface="Arial"/>
                <a:cs typeface="Arial"/>
              </a:rPr>
              <a:t>Auditors </a:t>
            </a:r>
            <a:r>
              <a:rPr sz="2800" spc="-5" dirty="0">
                <a:latin typeface="Arial"/>
                <a:cs typeface="Arial"/>
              </a:rPr>
              <a:t>Report,  </a:t>
            </a:r>
            <a:r>
              <a:rPr sz="2800" dirty="0">
                <a:latin typeface="Arial"/>
                <a:cs typeface="Arial"/>
              </a:rPr>
              <a:t>the Board has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reply the same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its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report.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781304"/>
            <a:ext cx="8669020" cy="603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indent="-203835" algn="just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1717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Financial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statement:</a:t>
            </a:r>
            <a:endParaRPr sz="2800">
              <a:latin typeface="Arial"/>
              <a:cs typeface="Arial"/>
            </a:endParaRPr>
          </a:p>
          <a:p>
            <a:pPr marL="12700" marR="311785" algn="just">
              <a:lnSpc>
                <a:spcPct val="100000"/>
              </a:lnSpc>
              <a:spcBef>
                <a:spcPts val="1200"/>
              </a:spcBef>
            </a:pPr>
            <a:r>
              <a:rPr sz="2800" spc="5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prepared </a:t>
            </a:r>
            <a:r>
              <a:rPr sz="2800" spc="5" dirty="0">
                <a:latin typeface="Arial"/>
                <a:cs typeface="Arial"/>
              </a:rPr>
              <a:t>to know profit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loss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also </a:t>
            </a:r>
            <a:r>
              <a:rPr sz="2800" dirty="0">
                <a:latin typeface="Arial"/>
                <a:cs typeface="Arial"/>
              </a:rPr>
              <a:t>the financial </a:t>
            </a:r>
            <a:r>
              <a:rPr sz="2800" spc="-5" dirty="0">
                <a:latin typeface="Arial"/>
                <a:cs typeface="Arial"/>
              </a:rPr>
              <a:t>position </a:t>
            </a:r>
            <a:r>
              <a:rPr sz="2800" dirty="0">
                <a:latin typeface="Arial"/>
                <a:cs typeface="Arial"/>
              </a:rPr>
              <a:t>of  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business.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marL="216535" indent="-203835" algn="just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1717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Shareholder’s fund and policy holder’s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fund: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Arial"/>
                <a:cs typeface="Arial"/>
              </a:rPr>
              <a:t>Shareholder's </a:t>
            </a:r>
            <a:r>
              <a:rPr sz="2800" spc="5" dirty="0">
                <a:latin typeface="Arial"/>
                <a:cs typeface="Arial"/>
              </a:rPr>
              <a:t>funds </a:t>
            </a:r>
            <a:r>
              <a:rPr sz="2800" spc="-5" dirty="0">
                <a:latin typeface="Arial"/>
                <a:cs typeface="Arial"/>
              </a:rPr>
              <a:t>are usually </a:t>
            </a:r>
            <a:r>
              <a:rPr sz="2800" dirty="0">
                <a:latin typeface="Arial"/>
                <a:cs typeface="Arial"/>
              </a:rPr>
              <a:t>the shares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company, </a:t>
            </a:r>
            <a:r>
              <a:rPr sz="2800" dirty="0">
                <a:latin typeface="Arial"/>
                <a:cs typeface="Arial"/>
              </a:rPr>
              <a:t>any share  issue </a:t>
            </a:r>
            <a:r>
              <a:rPr sz="2800" spc="-5" dirty="0">
                <a:latin typeface="Arial"/>
                <a:cs typeface="Arial"/>
              </a:rPr>
              <a:t>premium, retained </a:t>
            </a:r>
            <a:r>
              <a:rPr sz="2800" dirty="0">
                <a:latin typeface="Arial"/>
                <a:cs typeface="Arial"/>
              </a:rPr>
              <a:t>profits and </a:t>
            </a:r>
            <a:r>
              <a:rPr sz="2800" spc="-5" dirty="0">
                <a:latin typeface="Arial"/>
                <a:cs typeface="Arial"/>
              </a:rPr>
              <a:t>possibly other reserved that have  </a:t>
            </a:r>
            <a:r>
              <a:rPr sz="2800" dirty="0">
                <a:latin typeface="Arial"/>
                <a:cs typeface="Arial"/>
              </a:rPr>
              <a:t>been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accumulated.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1920239" algn="l"/>
                <a:tab pos="2856230" algn="l"/>
                <a:tab pos="4288790" algn="l"/>
                <a:tab pos="5687695" algn="l"/>
                <a:tab pos="6976745" algn="l"/>
                <a:tab pos="7738745" algn="l"/>
              </a:tabLst>
            </a:pPr>
            <a:r>
              <a:rPr sz="2800" spc="-5" dirty="0">
                <a:latin typeface="Arial"/>
                <a:cs typeface="Arial"/>
              </a:rPr>
              <a:t>Po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3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und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3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t	c</a:t>
            </a:r>
            <a:r>
              <a:rPr sz="2800" spc="-30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	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-3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3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st  credited at contract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499103"/>
            <a:ext cx="3602736" cy="2221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0" y="3898391"/>
            <a:ext cx="2590800" cy="199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3952" y="868680"/>
            <a:ext cx="2630424" cy="3416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8520" y="1018044"/>
            <a:ext cx="2468879" cy="3267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540" y="1000759"/>
            <a:ext cx="960119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7FC241"/>
                </a:solidFill>
              </a:rPr>
              <a:t>For</a:t>
            </a:r>
            <a:r>
              <a:rPr spc="5" dirty="0">
                <a:solidFill>
                  <a:srgbClr val="7FC241"/>
                </a:solidFill>
              </a:rPr>
              <a:t>m</a:t>
            </a:r>
            <a:r>
              <a:rPr spc="-5" dirty="0">
                <a:solidFill>
                  <a:srgbClr val="7FC241"/>
                </a:solidFill>
              </a:rPr>
              <a:t>a</a:t>
            </a:r>
            <a:r>
              <a:rPr dirty="0">
                <a:solidFill>
                  <a:srgbClr val="7FC241"/>
                </a:solidFill>
              </a:rPr>
              <a:t>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4227" y="1596135"/>
            <a:ext cx="2771775" cy="1686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000" spc="-10" dirty="0">
                <a:latin typeface="Arial"/>
                <a:cs typeface="Arial"/>
              </a:rPr>
              <a:t>Back &amp; </a:t>
            </a:r>
            <a:r>
              <a:rPr sz="2000" spc="5" dirty="0">
                <a:latin typeface="Arial"/>
                <a:cs typeface="Arial"/>
              </a:rPr>
              <a:t>White- </a:t>
            </a:r>
            <a:r>
              <a:rPr sz="2000" spc="-10" dirty="0">
                <a:latin typeface="Arial"/>
                <a:cs typeface="Arial"/>
              </a:rPr>
              <a:t>little color  Few or no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 marL="12700" marR="76454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Arial"/>
                <a:cs typeface="Arial"/>
              </a:rPr>
              <a:t>Mostly </a:t>
            </a:r>
            <a:r>
              <a:rPr sz="2000" spc="-5" dirty="0">
                <a:latin typeface="Arial"/>
                <a:cs typeface="Arial"/>
              </a:rPr>
              <a:t>columns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&amp;  </a:t>
            </a:r>
            <a:r>
              <a:rPr sz="2000" spc="-5" dirty="0">
                <a:latin typeface="Arial"/>
                <a:cs typeface="Arial"/>
              </a:rPr>
              <a:t>figures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7271" y="3773423"/>
            <a:ext cx="2456687" cy="2615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6152" y="2703588"/>
            <a:ext cx="3133344" cy="17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3511296"/>
            <a:ext cx="2971800" cy="291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0300" y="908811"/>
            <a:ext cx="12376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7FC241"/>
                </a:solidFill>
              </a:rPr>
              <a:t>D</a:t>
            </a:r>
            <a:r>
              <a:rPr sz="2300" spc="-60" dirty="0">
                <a:solidFill>
                  <a:srgbClr val="7FC241"/>
                </a:solidFill>
              </a:rPr>
              <a:t>y</a:t>
            </a:r>
            <a:r>
              <a:rPr sz="2300" spc="5" dirty="0">
                <a:solidFill>
                  <a:srgbClr val="7FC241"/>
                </a:solidFill>
              </a:rPr>
              <a:t>n</a:t>
            </a:r>
            <a:r>
              <a:rPr sz="2300" spc="-10" dirty="0">
                <a:solidFill>
                  <a:srgbClr val="7FC241"/>
                </a:solidFill>
              </a:rPr>
              <a:t>am</a:t>
            </a:r>
            <a:r>
              <a:rPr sz="2300" spc="5" dirty="0">
                <a:solidFill>
                  <a:srgbClr val="7FC241"/>
                </a:solidFill>
              </a:rPr>
              <a:t>i</a:t>
            </a:r>
            <a:r>
              <a:rPr sz="2300" dirty="0">
                <a:solidFill>
                  <a:srgbClr val="7FC241"/>
                </a:solidFill>
              </a:rPr>
              <a:t>c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901700" y="1397863"/>
            <a:ext cx="2785110" cy="18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499"/>
              </a:lnSpc>
            </a:pPr>
            <a:r>
              <a:rPr sz="2600" spc="-5" dirty="0">
                <a:latin typeface="Arial"/>
                <a:cs typeface="Arial"/>
              </a:rPr>
              <a:t>Bold, Colorful  </a:t>
            </a:r>
            <a:r>
              <a:rPr sz="2600" spc="-10" dirty="0">
                <a:latin typeface="Arial"/>
                <a:cs typeface="Arial"/>
              </a:rPr>
              <a:t>Mostly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Images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810"/>
              </a:lnSpc>
              <a:spcBef>
                <a:spcPts val="1240"/>
              </a:spcBef>
            </a:pPr>
            <a:r>
              <a:rPr sz="2600" spc="-10" dirty="0">
                <a:latin typeface="Arial"/>
                <a:cs typeface="Arial"/>
              </a:rPr>
              <a:t>Creative &amp; Visually  </a:t>
            </a:r>
            <a:r>
              <a:rPr sz="2600" spc="-5" dirty="0">
                <a:latin typeface="Arial"/>
                <a:cs typeface="Arial"/>
              </a:rPr>
              <a:t>Striking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9784" y="2456688"/>
            <a:ext cx="163068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3208" y="2417064"/>
            <a:ext cx="1704339" cy="2286000"/>
          </a:xfrm>
          <a:custGeom>
            <a:avLst/>
            <a:gdLst/>
            <a:ahLst/>
            <a:cxnLst/>
            <a:rect l="l" t="t" r="r" b="b"/>
            <a:pathLst>
              <a:path w="1704340" h="2286000">
                <a:moveTo>
                  <a:pt x="1703832" y="0"/>
                </a:moveTo>
                <a:lnTo>
                  <a:pt x="0" y="0"/>
                </a:lnTo>
                <a:lnTo>
                  <a:pt x="0" y="2286000"/>
                </a:lnTo>
                <a:lnTo>
                  <a:pt x="1703832" y="2286000"/>
                </a:lnTo>
                <a:lnTo>
                  <a:pt x="1703832" y="2267712"/>
                </a:lnTo>
                <a:lnTo>
                  <a:pt x="36575" y="2267712"/>
                </a:lnTo>
                <a:lnTo>
                  <a:pt x="18287" y="2249424"/>
                </a:lnTo>
                <a:lnTo>
                  <a:pt x="36575" y="2249424"/>
                </a:lnTo>
                <a:lnTo>
                  <a:pt x="36575" y="39624"/>
                </a:lnTo>
                <a:lnTo>
                  <a:pt x="18287" y="39624"/>
                </a:lnTo>
                <a:lnTo>
                  <a:pt x="36575" y="21336"/>
                </a:lnTo>
                <a:lnTo>
                  <a:pt x="1703832" y="21336"/>
                </a:lnTo>
                <a:lnTo>
                  <a:pt x="1703832" y="0"/>
                </a:lnTo>
                <a:close/>
              </a:path>
              <a:path w="1704340" h="2286000">
                <a:moveTo>
                  <a:pt x="36575" y="2249424"/>
                </a:moveTo>
                <a:lnTo>
                  <a:pt x="18287" y="2249424"/>
                </a:lnTo>
                <a:lnTo>
                  <a:pt x="36575" y="2267712"/>
                </a:lnTo>
                <a:lnTo>
                  <a:pt x="36575" y="2249424"/>
                </a:lnTo>
                <a:close/>
              </a:path>
              <a:path w="1704340" h="2286000">
                <a:moveTo>
                  <a:pt x="1667256" y="2249424"/>
                </a:moveTo>
                <a:lnTo>
                  <a:pt x="36575" y="2249424"/>
                </a:lnTo>
                <a:lnTo>
                  <a:pt x="36575" y="2267712"/>
                </a:lnTo>
                <a:lnTo>
                  <a:pt x="1667256" y="2267712"/>
                </a:lnTo>
                <a:lnTo>
                  <a:pt x="1667256" y="2249424"/>
                </a:lnTo>
                <a:close/>
              </a:path>
              <a:path w="1704340" h="2286000">
                <a:moveTo>
                  <a:pt x="1667256" y="21336"/>
                </a:moveTo>
                <a:lnTo>
                  <a:pt x="1667256" y="2267712"/>
                </a:lnTo>
                <a:lnTo>
                  <a:pt x="1685543" y="2249424"/>
                </a:lnTo>
                <a:lnTo>
                  <a:pt x="1703832" y="2249424"/>
                </a:lnTo>
                <a:lnTo>
                  <a:pt x="1703832" y="39624"/>
                </a:lnTo>
                <a:lnTo>
                  <a:pt x="1685543" y="39624"/>
                </a:lnTo>
                <a:lnTo>
                  <a:pt x="1667256" y="21336"/>
                </a:lnTo>
                <a:close/>
              </a:path>
              <a:path w="1704340" h="2286000">
                <a:moveTo>
                  <a:pt x="1703832" y="2249424"/>
                </a:moveTo>
                <a:lnTo>
                  <a:pt x="1685543" y="2249424"/>
                </a:lnTo>
                <a:lnTo>
                  <a:pt x="1667256" y="2267712"/>
                </a:lnTo>
                <a:lnTo>
                  <a:pt x="1703832" y="2267712"/>
                </a:lnTo>
                <a:lnTo>
                  <a:pt x="1703832" y="2249424"/>
                </a:lnTo>
                <a:close/>
              </a:path>
              <a:path w="1704340" h="2286000">
                <a:moveTo>
                  <a:pt x="36575" y="21336"/>
                </a:moveTo>
                <a:lnTo>
                  <a:pt x="18287" y="39624"/>
                </a:lnTo>
                <a:lnTo>
                  <a:pt x="36575" y="39624"/>
                </a:lnTo>
                <a:lnTo>
                  <a:pt x="36575" y="21336"/>
                </a:lnTo>
                <a:close/>
              </a:path>
              <a:path w="1704340" h="2286000">
                <a:moveTo>
                  <a:pt x="1667256" y="21336"/>
                </a:moveTo>
                <a:lnTo>
                  <a:pt x="36575" y="21336"/>
                </a:lnTo>
                <a:lnTo>
                  <a:pt x="36575" y="39624"/>
                </a:lnTo>
                <a:lnTo>
                  <a:pt x="1667256" y="39624"/>
                </a:lnTo>
                <a:lnTo>
                  <a:pt x="1667256" y="21336"/>
                </a:lnTo>
                <a:close/>
              </a:path>
              <a:path w="1704340" h="2286000">
                <a:moveTo>
                  <a:pt x="1703832" y="21336"/>
                </a:moveTo>
                <a:lnTo>
                  <a:pt x="1667256" y="21336"/>
                </a:lnTo>
                <a:lnTo>
                  <a:pt x="1685543" y="39624"/>
                </a:lnTo>
                <a:lnTo>
                  <a:pt x="1703832" y="39624"/>
                </a:lnTo>
                <a:lnTo>
                  <a:pt x="1703832" y="2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9784" y="2456688"/>
            <a:ext cx="163068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3208" y="2417064"/>
            <a:ext cx="1704339" cy="2286000"/>
          </a:xfrm>
          <a:custGeom>
            <a:avLst/>
            <a:gdLst/>
            <a:ahLst/>
            <a:cxnLst/>
            <a:rect l="l" t="t" r="r" b="b"/>
            <a:pathLst>
              <a:path w="1704340" h="2286000">
                <a:moveTo>
                  <a:pt x="1703832" y="0"/>
                </a:moveTo>
                <a:lnTo>
                  <a:pt x="0" y="0"/>
                </a:lnTo>
                <a:lnTo>
                  <a:pt x="0" y="2286000"/>
                </a:lnTo>
                <a:lnTo>
                  <a:pt x="1703832" y="2286000"/>
                </a:lnTo>
                <a:lnTo>
                  <a:pt x="1703832" y="2267712"/>
                </a:lnTo>
                <a:lnTo>
                  <a:pt x="36575" y="2267712"/>
                </a:lnTo>
                <a:lnTo>
                  <a:pt x="18287" y="2249424"/>
                </a:lnTo>
                <a:lnTo>
                  <a:pt x="36575" y="2249424"/>
                </a:lnTo>
                <a:lnTo>
                  <a:pt x="36575" y="39624"/>
                </a:lnTo>
                <a:lnTo>
                  <a:pt x="18287" y="39624"/>
                </a:lnTo>
                <a:lnTo>
                  <a:pt x="36575" y="21336"/>
                </a:lnTo>
                <a:lnTo>
                  <a:pt x="1703832" y="21336"/>
                </a:lnTo>
                <a:lnTo>
                  <a:pt x="1703832" y="0"/>
                </a:lnTo>
                <a:close/>
              </a:path>
              <a:path w="1704340" h="2286000">
                <a:moveTo>
                  <a:pt x="36575" y="2249424"/>
                </a:moveTo>
                <a:lnTo>
                  <a:pt x="18287" y="2249424"/>
                </a:lnTo>
                <a:lnTo>
                  <a:pt x="36575" y="2267712"/>
                </a:lnTo>
                <a:lnTo>
                  <a:pt x="36575" y="2249424"/>
                </a:lnTo>
                <a:close/>
              </a:path>
              <a:path w="1704340" h="2286000">
                <a:moveTo>
                  <a:pt x="1667256" y="2249424"/>
                </a:moveTo>
                <a:lnTo>
                  <a:pt x="36575" y="2249424"/>
                </a:lnTo>
                <a:lnTo>
                  <a:pt x="36575" y="2267712"/>
                </a:lnTo>
                <a:lnTo>
                  <a:pt x="1667256" y="2267712"/>
                </a:lnTo>
                <a:lnTo>
                  <a:pt x="1667256" y="2249424"/>
                </a:lnTo>
                <a:close/>
              </a:path>
              <a:path w="1704340" h="2286000">
                <a:moveTo>
                  <a:pt x="1667256" y="21336"/>
                </a:moveTo>
                <a:lnTo>
                  <a:pt x="1667256" y="2267712"/>
                </a:lnTo>
                <a:lnTo>
                  <a:pt x="1685543" y="2249424"/>
                </a:lnTo>
                <a:lnTo>
                  <a:pt x="1703832" y="2249424"/>
                </a:lnTo>
                <a:lnTo>
                  <a:pt x="1703832" y="39624"/>
                </a:lnTo>
                <a:lnTo>
                  <a:pt x="1685543" y="39624"/>
                </a:lnTo>
                <a:lnTo>
                  <a:pt x="1667256" y="21336"/>
                </a:lnTo>
                <a:close/>
              </a:path>
              <a:path w="1704340" h="2286000">
                <a:moveTo>
                  <a:pt x="1703832" y="2249424"/>
                </a:moveTo>
                <a:lnTo>
                  <a:pt x="1685543" y="2249424"/>
                </a:lnTo>
                <a:lnTo>
                  <a:pt x="1667256" y="2267712"/>
                </a:lnTo>
                <a:lnTo>
                  <a:pt x="1703832" y="2267712"/>
                </a:lnTo>
                <a:lnTo>
                  <a:pt x="1703832" y="2249424"/>
                </a:lnTo>
                <a:close/>
              </a:path>
              <a:path w="1704340" h="2286000">
                <a:moveTo>
                  <a:pt x="36575" y="21336"/>
                </a:moveTo>
                <a:lnTo>
                  <a:pt x="18287" y="39624"/>
                </a:lnTo>
                <a:lnTo>
                  <a:pt x="36575" y="39624"/>
                </a:lnTo>
                <a:lnTo>
                  <a:pt x="36575" y="21336"/>
                </a:lnTo>
                <a:close/>
              </a:path>
              <a:path w="1704340" h="2286000">
                <a:moveTo>
                  <a:pt x="1667256" y="21336"/>
                </a:moveTo>
                <a:lnTo>
                  <a:pt x="36575" y="21336"/>
                </a:lnTo>
                <a:lnTo>
                  <a:pt x="36575" y="39624"/>
                </a:lnTo>
                <a:lnTo>
                  <a:pt x="1667256" y="39624"/>
                </a:lnTo>
                <a:lnTo>
                  <a:pt x="1667256" y="21336"/>
                </a:lnTo>
                <a:close/>
              </a:path>
              <a:path w="1704340" h="2286000">
                <a:moveTo>
                  <a:pt x="1703832" y="21336"/>
                </a:moveTo>
                <a:lnTo>
                  <a:pt x="1667256" y="21336"/>
                </a:lnTo>
                <a:lnTo>
                  <a:pt x="1685543" y="39624"/>
                </a:lnTo>
                <a:lnTo>
                  <a:pt x="1703832" y="39624"/>
                </a:lnTo>
                <a:lnTo>
                  <a:pt x="1703832" y="2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600" y="963167"/>
            <a:ext cx="1712976" cy="263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0023" y="926591"/>
            <a:ext cx="1786255" cy="2707005"/>
          </a:xfrm>
          <a:custGeom>
            <a:avLst/>
            <a:gdLst/>
            <a:ahLst/>
            <a:cxnLst/>
            <a:rect l="l" t="t" r="r" b="b"/>
            <a:pathLst>
              <a:path w="1786254" h="2707004">
                <a:moveTo>
                  <a:pt x="1786127" y="0"/>
                </a:moveTo>
                <a:lnTo>
                  <a:pt x="0" y="0"/>
                </a:lnTo>
                <a:lnTo>
                  <a:pt x="0" y="2706623"/>
                </a:lnTo>
                <a:lnTo>
                  <a:pt x="1786127" y="2706623"/>
                </a:lnTo>
                <a:lnTo>
                  <a:pt x="1786127" y="2688335"/>
                </a:lnTo>
                <a:lnTo>
                  <a:pt x="36575" y="2688335"/>
                </a:lnTo>
                <a:lnTo>
                  <a:pt x="18287" y="2670047"/>
                </a:lnTo>
                <a:lnTo>
                  <a:pt x="36575" y="2670047"/>
                </a:lnTo>
                <a:lnTo>
                  <a:pt x="36575" y="36575"/>
                </a:lnTo>
                <a:lnTo>
                  <a:pt x="18287" y="36575"/>
                </a:lnTo>
                <a:lnTo>
                  <a:pt x="36575" y="18287"/>
                </a:lnTo>
                <a:lnTo>
                  <a:pt x="1786127" y="18287"/>
                </a:lnTo>
                <a:lnTo>
                  <a:pt x="1786127" y="0"/>
                </a:lnTo>
                <a:close/>
              </a:path>
              <a:path w="1786254" h="2707004">
                <a:moveTo>
                  <a:pt x="36575" y="2670047"/>
                </a:moveTo>
                <a:lnTo>
                  <a:pt x="18287" y="2670047"/>
                </a:lnTo>
                <a:lnTo>
                  <a:pt x="36575" y="2688335"/>
                </a:lnTo>
                <a:lnTo>
                  <a:pt x="36575" y="2670047"/>
                </a:lnTo>
                <a:close/>
              </a:path>
              <a:path w="1786254" h="2707004">
                <a:moveTo>
                  <a:pt x="1749552" y="2670047"/>
                </a:moveTo>
                <a:lnTo>
                  <a:pt x="36575" y="2670047"/>
                </a:lnTo>
                <a:lnTo>
                  <a:pt x="36575" y="2688335"/>
                </a:lnTo>
                <a:lnTo>
                  <a:pt x="1749552" y="2688335"/>
                </a:lnTo>
                <a:lnTo>
                  <a:pt x="1749552" y="2670047"/>
                </a:lnTo>
                <a:close/>
              </a:path>
              <a:path w="1786254" h="2707004">
                <a:moveTo>
                  <a:pt x="1749552" y="18287"/>
                </a:moveTo>
                <a:lnTo>
                  <a:pt x="1749552" y="2688335"/>
                </a:lnTo>
                <a:lnTo>
                  <a:pt x="1767840" y="2670047"/>
                </a:lnTo>
                <a:lnTo>
                  <a:pt x="1786127" y="2670047"/>
                </a:lnTo>
                <a:lnTo>
                  <a:pt x="1786127" y="36575"/>
                </a:lnTo>
                <a:lnTo>
                  <a:pt x="1767840" y="36575"/>
                </a:lnTo>
                <a:lnTo>
                  <a:pt x="1749552" y="18287"/>
                </a:lnTo>
                <a:close/>
              </a:path>
              <a:path w="1786254" h="2707004">
                <a:moveTo>
                  <a:pt x="1786127" y="2670047"/>
                </a:moveTo>
                <a:lnTo>
                  <a:pt x="1767840" y="2670047"/>
                </a:lnTo>
                <a:lnTo>
                  <a:pt x="1749552" y="2688335"/>
                </a:lnTo>
                <a:lnTo>
                  <a:pt x="1786127" y="2688335"/>
                </a:lnTo>
                <a:lnTo>
                  <a:pt x="1786127" y="2670047"/>
                </a:lnTo>
                <a:close/>
              </a:path>
              <a:path w="1786254" h="2707004">
                <a:moveTo>
                  <a:pt x="36575" y="18287"/>
                </a:moveTo>
                <a:lnTo>
                  <a:pt x="18287" y="36575"/>
                </a:lnTo>
                <a:lnTo>
                  <a:pt x="36575" y="36575"/>
                </a:lnTo>
                <a:lnTo>
                  <a:pt x="36575" y="18287"/>
                </a:lnTo>
                <a:close/>
              </a:path>
              <a:path w="1786254" h="2707004">
                <a:moveTo>
                  <a:pt x="1749552" y="18287"/>
                </a:moveTo>
                <a:lnTo>
                  <a:pt x="36575" y="18287"/>
                </a:lnTo>
                <a:lnTo>
                  <a:pt x="36575" y="36575"/>
                </a:lnTo>
                <a:lnTo>
                  <a:pt x="1749552" y="36575"/>
                </a:lnTo>
                <a:lnTo>
                  <a:pt x="1749552" y="18287"/>
                </a:lnTo>
                <a:close/>
              </a:path>
              <a:path w="1786254" h="2707004">
                <a:moveTo>
                  <a:pt x="1786127" y="18287"/>
                </a:moveTo>
                <a:lnTo>
                  <a:pt x="1749552" y="18287"/>
                </a:lnTo>
                <a:lnTo>
                  <a:pt x="1767840" y="36575"/>
                </a:lnTo>
                <a:lnTo>
                  <a:pt x="1786127" y="36575"/>
                </a:lnTo>
                <a:lnTo>
                  <a:pt x="1786127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6600" y="963167"/>
            <a:ext cx="1712976" cy="263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0023" y="926591"/>
            <a:ext cx="1786255" cy="2707005"/>
          </a:xfrm>
          <a:custGeom>
            <a:avLst/>
            <a:gdLst/>
            <a:ahLst/>
            <a:cxnLst/>
            <a:rect l="l" t="t" r="r" b="b"/>
            <a:pathLst>
              <a:path w="1786254" h="2707004">
                <a:moveTo>
                  <a:pt x="1786127" y="0"/>
                </a:moveTo>
                <a:lnTo>
                  <a:pt x="0" y="0"/>
                </a:lnTo>
                <a:lnTo>
                  <a:pt x="0" y="2706623"/>
                </a:lnTo>
                <a:lnTo>
                  <a:pt x="1786127" y="2706623"/>
                </a:lnTo>
                <a:lnTo>
                  <a:pt x="1786127" y="2688335"/>
                </a:lnTo>
                <a:lnTo>
                  <a:pt x="36575" y="2688335"/>
                </a:lnTo>
                <a:lnTo>
                  <a:pt x="18287" y="2670047"/>
                </a:lnTo>
                <a:lnTo>
                  <a:pt x="36575" y="2670047"/>
                </a:lnTo>
                <a:lnTo>
                  <a:pt x="36575" y="36575"/>
                </a:lnTo>
                <a:lnTo>
                  <a:pt x="18287" y="36575"/>
                </a:lnTo>
                <a:lnTo>
                  <a:pt x="36575" y="18287"/>
                </a:lnTo>
                <a:lnTo>
                  <a:pt x="1786127" y="18287"/>
                </a:lnTo>
                <a:lnTo>
                  <a:pt x="1786127" y="0"/>
                </a:lnTo>
                <a:close/>
              </a:path>
              <a:path w="1786254" h="2707004">
                <a:moveTo>
                  <a:pt x="36575" y="2670047"/>
                </a:moveTo>
                <a:lnTo>
                  <a:pt x="18287" y="2670047"/>
                </a:lnTo>
                <a:lnTo>
                  <a:pt x="36575" y="2688335"/>
                </a:lnTo>
                <a:lnTo>
                  <a:pt x="36575" y="2670047"/>
                </a:lnTo>
                <a:close/>
              </a:path>
              <a:path w="1786254" h="2707004">
                <a:moveTo>
                  <a:pt x="1749552" y="2670047"/>
                </a:moveTo>
                <a:lnTo>
                  <a:pt x="36575" y="2670047"/>
                </a:lnTo>
                <a:lnTo>
                  <a:pt x="36575" y="2688335"/>
                </a:lnTo>
                <a:lnTo>
                  <a:pt x="1749552" y="2688335"/>
                </a:lnTo>
                <a:lnTo>
                  <a:pt x="1749552" y="2670047"/>
                </a:lnTo>
                <a:close/>
              </a:path>
              <a:path w="1786254" h="2707004">
                <a:moveTo>
                  <a:pt x="1749552" y="18287"/>
                </a:moveTo>
                <a:lnTo>
                  <a:pt x="1749552" y="2688335"/>
                </a:lnTo>
                <a:lnTo>
                  <a:pt x="1767840" y="2670047"/>
                </a:lnTo>
                <a:lnTo>
                  <a:pt x="1786127" y="2670047"/>
                </a:lnTo>
                <a:lnTo>
                  <a:pt x="1786127" y="36575"/>
                </a:lnTo>
                <a:lnTo>
                  <a:pt x="1767840" y="36575"/>
                </a:lnTo>
                <a:lnTo>
                  <a:pt x="1749552" y="18287"/>
                </a:lnTo>
                <a:close/>
              </a:path>
              <a:path w="1786254" h="2707004">
                <a:moveTo>
                  <a:pt x="1786127" y="2670047"/>
                </a:moveTo>
                <a:lnTo>
                  <a:pt x="1767840" y="2670047"/>
                </a:lnTo>
                <a:lnTo>
                  <a:pt x="1749552" y="2688335"/>
                </a:lnTo>
                <a:lnTo>
                  <a:pt x="1786127" y="2688335"/>
                </a:lnTo>
                <a:lnTo>
                  <a:pt x="1786127" y="2670047"/>
                </a:lnTo>
                <a:close/>
              </a:path>
              <a:path w="1786254" h="2707004">
                <a:moveTo>
                  <a:pt x="36575" y="18287"/>
                </a:moveTo>
                <a:lnTo>
                  <a:pt x="18287" y="36575"/>
                </a:lnTo>
                <a:lnTo>
                  <a:pt x="36575" y="36575"/>
                </a:lnTo>
                <a:lnTo>
                  <a:pt x="36575" y="18287"/>
                </a:lnTo>
                <a:close/>
              </a:path>
              <a:path w="1786254" h="2707004">
                <a:moveTo>
                  <a:pt x="1749552" y="18287"/>
                </a:moveTo>
                <a:lnTo>
                  <a:pt x="36575" y="18287"/>
                </a:lnTo>
                <a:lnTo>
                  <a:pt x="36575" y="36575"/>
                </a:lnTo>
                <a:lnTo>
                  <a:pt x="1749552" y="36575"/>
                </a:lnTo>
                <a:lnTo>
                  <a:pt x="1749552" y="18287"/>
                </a:lnTo>
                <a:close/>
              </a:path>
              <a:path w="1786254" h="2707004">
                <a:moveTo>
                  <a:pt x="1786127" y="18287"/>
                </a:moveTo>
                <a:lnTo>
                  <a:pt x="1749552" y="18287"/>
                </a:lnTo>
                <a:lnTo>
                  <a:pt x="1767840" y="36575"/>
                </a:lnTo>
                <a:lnTo>
                  <a:pt x="1786127" y="36575"/>
                </a:lnTo>
                <a:lnTo>
                  <a:pt x="1786127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4135" y="826008"/>
            <a:ext cx="2770632" cy="2435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655" y="3422903"/>
            <a:ext cx="4379976" cy="3154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555" y="711200"/>
            <a:ext cx="362521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8725" algn="l"/>
                <a:tab pos="3611879" algn="l"/>
              </a:tabLst>
            </a:pPr>
            <a:r>
              <a:rPr sz="2800" u="sng" dirty="0">
                <a:solidFill>
                  <a:srgbClr val="8C63A9"/>
                </a:solidFill>
              </a:rPr>
              <a:t> 	Digital	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33347" y="1357884"/>
            <a:ext cx="3827145" cy="5570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2400" b="1" spc="10" dirty="0">
                <a:latin typeface="Arial"/>
                <a:cs typeface="Arial"/>
              </a:rPr>
              <a:t>No </a:t>
            </a:r>
            <a:r>
              <a:rPr sz="2400" b="1" dirty="0">
                <a:latin typeface="Arial"/>
                <a:cs typeface="Arial"/>
              </a:rPr>
              <a:t>printing costs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associated</a:t>
            </a:r>
            <a:endParaRPr sz="2400" b="1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200"/>
              </a:spcBef>
              <a:buChar char="•"/>
              <a:tabLst>
                <a:tab pos="177800" algn="l"/>
              </a:tabLst>
            </a:pPr>
            <a:r>
              <a:rPr sz="2400" b="1" spc="10" dirty="0">
                <a:latin typeface="Arial"/>
                <a:cs typeface="Arial"/>
              </a:rPr>
              <a:t>Can </a:t>
            </a:r>
            <a:r>
              <a:rPr sz="2400" b="1" spc="5" dirty="0">
                <a:latin typeface="Arial"/>
                <a:cs typeface="Arial"/>
              </a:rPr>
              <a:t>be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e-mailed</a:t>
            </a:r>
            <a:endParaRPr sz="2400" b="1">
              <a:latin typeface="Arial"/>
              <a:cs typeface="Arial"/>
            </a:endParaRPr>
          </a:p>
          <a:p>
            <a:pPr marL="186055" marR="398780" indent="-173355">
              <a:lnSpc>
                <a:spcPct val="100000"/>
              </a:lnSpc>
              <a:spcBef>
                <a:spcPts val="1200"/>
              </a:spcBef>
              <a:buChar char="•"/>
              <a:tabLst>
                <a:tab pos="186690" algn="l"/>
              </a:tabLst>
            </a:pPr>
            <a:r>
              <a:rPr sz="2400" b="1" spc="10" dirty="0">
                <a:latin typeface="Arial"/>
                <a:cs typeface="Arial"/>
              </a:rPr>
              <a:t>Can </a:t>
            </a:r>
            <a:r>
              <a:rPr sz="2400" b="1" spc="5" dirty="0">
                <a:latin typeface="Arial"/>
                <a:cs typeface="Arial"/>
              </a:rPr>
              <a:t>be made available </a:t>
            </a:r>
            <a:r>
              <a:rPr sz="2400" b="1" spc="-5" dirty="0">
                <a:latin typeface="Arial"/>
                <a:cs typeface="Arial"/>
              </a:rPr>
              <a:t>to</a:t>
            </a:r>
            <a:r>
              <a:rPr sz="2400" b="1" spc="-35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  </a:t>
            </a:r>
            <a:r>
              <a:rPr sz="2400" b="1" dirty="0">
                <a:latin typeface="Arial"/>
                <a:cs typeface="Arial"/>
              </a:rPr>
              <a:t>wider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audience</a:t>
            </a:r>
            <a:endParaRPr sz="2400" b="1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200"/>
              </a:spcBef>
              <a:buChar char="•"/>
              <a:tabLst>
                <a:tab pos="177800" algn="l"/>
              </a:tabLst>
            </a:pPr>
            <a:r>
              <a:rPr sz="2400" b="1" spc="10" dirty="0">
                <a:latin typeface="Arial"/>
                <a:cs typeface="Arial"/>
              </a:rPr>
              <a:t>Can </a:t>
            </a:r>
            <a:r>
              <a:rPr sz="2400" b="1" spc="5" dirty="0">
                <a:latin typeface="Arial"/>
                <a:cs typeface="Arial"/>
              </a:rPr>
              <a:t>be much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larger/longer</a:t>
            </a:r>
            <a:endParaRPr sz="2400" b="1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200"/>
              </a:spcBef>
              <a:buChar char="•"/>
              <a:tabLst>
                <a:tab pos="177800" algn="l"/>
              </a:tabLst>
            </a:pPr>
            <a:r>
              <a:rPr sz="2400" b="1" spc="10" dirty="0">
                <a:latin typeface="Arial"/>
                <a:cs typeface="Arial"/>
              </a:rPr>
              <a:t>Can </a:t>
            </a:r>
            <a:r>
              <a:rPr sz="2400" b="1" spc="5" dirty="0">
                <a:latin typeface="Arial"/>
                <a:cs typeface="Arial"/>
              </a:rPr>
              <a:t>be </a:t>
            </a:r>
            <a:r>
              <a:rPr sz="2400" b="1" dirty="0">
                <a:latin typeface="Arial"/>
                <a:cs typeface="Arial"/>
              </a:rPr>
              <a:t>interactive </a:t>
            </a:r>
            <a:r>
              <a:rPr sz="2400" b="1" spc="5" dirty="0">
                <a:latin typeface="Arial"/>
                <a:cs typeface="Arial"/>
              </a:rPr>
              <a:t>or</a:t>
            </a:r>
            <a:r>
              <a:rPr sz="2400" b="1" spc="-2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animated</a:t>
            </a:r>
            <a:endParaRPr sz="2400" b="1">
              <a:latin typeface="Arial"/>
              <a:cs typeface="Arial"/>
            </a:endParaRPr>
          </a:p>
          <a:p>
            <a:pPr marL="186055" marR="410845" indent="-173355">
              <a:lnSpc>
                <a:spcPct val="100000"/>
              </a:lnSpc>
              <a:spcBef>
                <a:spcPts val="1200"/>
              </a:spcBef>
              <a:buChar char="•"/>
              <a:tabLst>
                <a:tab pos="186690" algn="l"/>
              </a:tabLst>
            </a:pPr>
            <a:r>
              <a:rPr sz="2400" b="1" spc="10" dirty="0">
                <a:latin typeface="Arial"/>
                <a:cs typeface="Arial"/>
              </a:rPr>
              <a:t>Can </a:t>
            </a:r>
            <a:r>
              <a:rPr sz="2400" b="1" spc="5" dirty="0">
                <a:latin typeface="Arial"/>
                <a:cs typeface="Arial"/>
              </a:rPr>
              <a:t>be easily changed</a:t>
            </a:r>
            <a:r>
              <a:rPr sz="2400" b="1" spc="-33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and  </a:t>
            </a:r>
            <a:r>
              <a:rPr sz="2400" b="1" dirty="0">
                <a:latin typeface="Arial"/>
                <a:cs typeface="Arial"/>
              </a:rPr>
              <a:t>updated </a:t>
            </a:r>
            <a:r>
              <a:rPr sz="2400" b="1" spc="5" dirty="0">
                <a:latin typeface="Arial"/>
                <a:cs typeface="Arial"/>
              </a:rPr>
              <a:t>in case of</a:t>
            </a:r>
            <a:r>
              <a:rPr sz="2400" b="1" spc="-2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errors</a:t>
            </a:r>
            <a:endParaRPr sz="2400" b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8147" y="711200"/>
            <a:ext cx="3683000" cy="6865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  <a:tabLst>
                <a:tab pos="923925" algn="l"/>
                <a:tab pos="3669665" algn="l"/>
              </a:tabLst>
            </a:pPr>
            <a:r>
              <a:rPr sz="3200" b="1" u="sng" dirty="0">
                <a:solidFill>
                  <a:srgbClr val="8C63A9"/>
                </a:solidFill>
                <a:latin typeface="Arial"/>
                <a:cs typeface="Arial"/>
              </a:rPr>
              <a:t> 	Printed	</a:t>
            </a:r>
            <a:endParaRPr sz="3200" b="1">
              <a:latin typeface="Arial"/>
              <a:cs typeface="Arial"/>
            </a:endParaRPr>
          </a:p>
          <a:p>
            <a:pPr marL="186055" marR="1193165" indent="-173355">
              <a:lnSpc>
                <a:spcPct val="100000"/>
              </a:lnSpc>
              <a:spcBef>
                <a:spcPts val="1730"/>
              </a:spcBef>
              <a:buChar char="•"/>
              <a:tabLst>
                <a:tab pos="186690" algn="l"/>
              </a:tabLst>
            </a:pPr>
            <a:r>
              <a:rPr sz="2400" b="1" dirty="0">
                <a:latin typeface="Arial"/>
                <a:cs typeface="Arial"/>
              </a:rPr>
              <a:t>Provides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physical  reminder</a:t>
            </a:r>
            <a:endParaRPr sz="2400" b="1">
              <a:latin typeface="Arial"/>
              <a:cs typeface="Arial"/>
            </a:endParaRPr>
          </a:p>
          <a:p>
            <a:pPr marL="186055" marR="740410" indent="-173355">
              <a:lnSpc>
                <a:spcPct val="100000"/>
              </a:lnSpc>
              <a:spcBef>
                <a:spcPts val="1200"/>
              </a:spcBef>
              <a:buChar char="•"/>
              <a:tabLst>
                <a:tab pos="186690" algn="l"/>
              </a:tabLst>
            </a:pPr>
            <a:r>
              <a:rPr sz="2400" b="1" spc="5" dirty="0">
                <a:latin typeface="Arial"/>
                <a:cs typeface="Arial"/>
              </a:rPr>
              <a:t>Cannot be easily  </a:t>
            </a:r>
            <a:r>
              <a:rPr sz="2400" b="1" spc="-5" dirty="0">
                <a:latin typeface="Arial"/>
                <a:cs typeface="Arial"/>
              </a:rPr>
              <a:t>modified/tampered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with</a:t>
            </a:r>
            <a:endParaRPr sz="2400" b="1">
              <a:latin typeface="Arial"/>
              <a:cs typeface="Arial"/>
            </a:endParaRPr>
          </a:p>
          <a:p>
            <a:pPr marL="186055" marR="394970" indent="-173355">
              <a:lnSpc>
                <a:spcPct val="100000"/>
              </a:lnSpc>
              <a:spcBef>
                <a:spcPts val="1200"/>
              </a:spcBef>
              <a:buChar char="•"/>
              <a:tabLst>
                <a:tab pos="186690" algn="l"/>
              </a:tabLst>
            </a:pPr>
            <a:r>
              <a:rPr sz="2400" b="1" dirty="0">
                <a:latin typeface="Arial"/>
                <a:cs typeface="Arial"/>
              </a:rPr>
              <a:t>Controlled </a:t>
            </a:r>
            <a:r>
              <a:rPr sz="2400" b="1" spc="-5" dirty="0">
                <a:latin typeface="Arial"/>
                <a:cs typeface="Arial"/>
              </a:rPr>
              <a:t>access-only  </a:t>
            </a:r>
            <a:r>
              <a:rPr sz="2400" b="1" dirty="0">
                <a:latin typeface="Arial"/>
                <a:cs typeface="Arial"/>
              </a:rPr>
              <a:t>available </a:t>
            </a:r>
            <a:r>
              <a:rPr sz="2400" b="1" spc="-5" dirty="0">
                <a:latin typeface="Arial"/>
                <a:cs typeface="Arial"/>
              </a:rPr>
              <a:t>to </a:t>
            </a:r>
            <a:r>
              <a:rPr sz="2400" b="1" dirty="0">
                <a:latin typeface="Arial"/>
                <a:cs typeface="Arial"/>
              </a:rPr>
              <a:t>certain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people</a:t>
            </a:r>
            <a:endParaRPr sz="2400" b="1">
              <a:latin typeface="Arial"/>
              <a:cs typeface="Arial"/>
            </a:endParaRPr>
          </a:p>
          <a:p>
            <a:pPr marL="186055" marR="1185545" indent="-173355">
              <a:lnSpc>
                <a:spcPct val="100000"/>
              </a:lnSpc>
              <a:spcBef>
                <a:spcPts val="1200"/>
              </a:spcBef>
              <a:buChar char="•"/>
              <a:tabLst>
                <a:tab pos="186690" algn="l"/>
              </a:tabLst>
            </a:pPr>
            <a:r>
              <a:rPr sz="2400" b="1" spc="5" dirty="0">
                <a:latin typeface="Arial"/>
                <a:cs typeface="Arial"/>
              </a:rPr>
              <a:t>Does not </a:t>
            </a:r>
            <a:r>
              <a:rPr sz="2400" b="1">
                <a:latin typeface="Arial"/>
                <a:cs typeface="Arial"/>
              </a:rPr>
              <a:t>require  </a:t>
            </a:r>
            <a:r>
              <a:rPr sz="2400" b="1" smtClean="0">
                <a:latin typeface="Arial"/>
                <a:cs typeface="Arial"/>
              </a:rPr>
              <a:t>electronic</a:t>
            </a:r>
            <a:r>
              <a:rPr sz="2400" b="1" spc="-85" smtClean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expertise</a:t>
            </a:r>
            <a:endParaRPr sz="2400" b="1">
              <a:latin typeface="Arial"/>
              <a:cs typeface="Arial"/>
            </a:endParaRPr>
          </a:p>
          <a:p>
            <a:pPr marL="186055" marR="526415" indent="-173355">
              <a:lnSpc>
                <a:spcPct val="100000"/>
              </a:lnSpc>
              <a:spcBef>
                <a:spcPts val="1200"/>
              </a:spcBef>
              <a:buChar char="•"/>
              <a:tabLst>
                <a:tab pos="186690" algn="l"/>
              </a:tabLst>
            </a:pPr>
            <a:r>
              <a:rPr sz="2400" b="1" spc="5" dirty="0">
                <a:latin typeface="Arial"/>
                <a:cs typeface="Arial"/>
              </a:rPr>
              <a:t>Does not </a:t>
            </a:r>
            <a:r>
              <a:rPr sz="2400" b="1" dirty="0">
                <a:latin typeface="Arial"/>
                <a:cs typeface="Arial"/>
              </a:rPr>
              <a:t>require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23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digital  space</a:t>
            </a:r>
            <a:endParaRPr sz="2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810625" cy="624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4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"/>
            </a:pPr>
            <a:endParaRPr sz="2400" b="1">
              <a:latin typeface="Times New Roman"/>
              <a:cs typeface="Times New Roman"/>
            </a:endParaRPr>
          </a:p>
          <a:p>
            <a:pPr marL="628015" lvl="1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Process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Internal and / or </a:t>
            </a:r>
            <a:r>
              <a:rPr sz="2400" b="1" spc="-5" dirty="0">
                <a:latin typeface="Arial"/>
                <a:cs typeface="Arial"/>
              </a:rPr>
              <a:t>External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resources</a:t>
            </a:r>
            <a:endParaRPr sz="24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b="1">
              <a:latin typeface="Times New Roman"/>
              <a:cs typeface="Times New Roman"/>
            </a:endParaRPr>
          </a:p>
          <a:p>
            <a:pPr marL="628015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Preparing through out the</a:t>
            </a:r>
            <a:r>
              <a:rPr sz="2400" b="1" spc="-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BF"/>
                </a:solidFill>
                <a:latin typeface="Arial"/>
                <a:cs typeface="Arial"/>
              </a:rPr>
              <a:t>year</a:t>
            </a:r>
            <a:endParaRPr sz="2400" b="1">
              <a:latin typeface="Arial"/>
              <a:cs typeface="Arial"/>
            </a:endParaRPr>
          </a:p>
          <a:p>
            <a:pPr marL="475615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0380" algn="l"/>
              </a:tabLst>
            </a:pPr>
            <a:r>
              <a:rPr sz="2400" b="1" spc="-10" dirty="0">
                <a:latin typeface="Arial"/>
                <a:cs typeface="Arial"/>
              </a:rPr>
              <a:t>Track </a:t>
            </a:r>
            <a:r>
              <a:rPr sz="2400" b="1" spc="-5" dirty="0">
                <a:latin typeface="Arial"/>
                <a:cs typeface="Arial"/>
              </a:rPr>
              <a:t>achievements </a:t>
            </a:r>
            <a:r>
              <a:rPr sz="2400" b="1" dirty="0">
                <a:latin typeface="Arial"/>
                <a:cs typeface="Arial"/>
              </a:rPr>
              <a:t>/ </a:t>
            </a:r>
            <a:r>
              <a:rPr sz="2400" b="1" spc="-5" dirty="0">
                <a:latin typeface="Arial"/>
                <a:cs typeface="Arial"/>
              </a:rPr>
              <a:t>awards received </a:t>
            </a:r>
            <a:r>
              <a:rPr sz="2400" b="1" dirty="0">
                <a:latin typeface="Arial"/>
                <a:cs typeface="Arial"/>
              </a:rPr>
              <a:t>by the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Company.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Keep various </a:t>
            </a:r>
            <a:r>
              <a:rPr sz="2400" b="1" dirty="0">
                <a:latin typeface="Arial"/>
                <a:cs typeface="Arial"/>
              </a:rPr>
              <a:t>contents and reports up-to-date (and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accurate)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Compile </a:t>
            </a:r>
            <a:r>
              <a:rPr sz="2400" b="1" dirty="0">
                <a:latin typeface="Arial"/>
                <a:cs typeface="Arial"/>
              </a:rPr>
              <a:t>photos of new projects /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achievements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10" dirty="0">
                <a:latin typeface="Arial"/>
                <a:cs typeface="Arial"/>
              </a:rPr>
              <a:t>Save </a:t>
            </a:r>
            <a:r>
              <a:rPr sz="2400" b="1" spc="-5" dirty="0">
                <a:latin typeface="Arial"/>
                <a:cs typeface="Arial"/>
              </a:rPr>
              <a:t>organization’s </a:t>
            </a:r>
            <a:r>
              <a:rPr sz="2400" b="1" dirty="0">
                <a:latin typeface="Arial"/>
                <a:cs typeface="Arial"/>
              </a:rPr>
              <a:t>results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reports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Keep </a:t>
            </a:r>
            <a:r>
              <a:rPr sz="2400" b="1" dirty="0">
                <a:latin typeface="Arial"/>
                <a:cs typeface="Arial"/>
              </a:rPr>
              <a:t>running </a:t>
            </a:r>
            <a:r>
              <a:rPr sz="2400" b="1" spc="-5" dirty="0">
                <a:latin typeface="Arial"/>
                <a:cs typeface="Arial"/>
              </a:rPr>
              <a:t>list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10" dirty="0">
                <a:latin typeface="Arial"/>
                <a:cs typeface="Arial"/>
              </a:rPr>
              <a:t>what </a:t>
            </a:r>
            <a:r>
              <a:rPr sz="2400" b="1" spc="5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include in your annual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report</a:t>
            </a:r>
            <a:endParaRPr sz="2400" b="1">
              <a:latin typeface="Arial"/>
              <a:cs typeface="Arial"/>
            </a:endParaRPr>
          </a:p>
          <a:p>
            <a:pPr marL="475615" marR="5080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76250" algn="l"/>
                <a:tab pos="7382509" algn="l"/>
              </a:tabLst>
            </a:pPr>
            <a:r>
              <a:rPr sz="2400" b="1" spc="-10" dirty="0">
                <a:latin typeface="Arial"/>
                <a:cs typeface="Arial"/>
              </a:rPr>
              <a:t>Maintain </a:t>
            </a:r>
            <a:r>
              <a:rPr sz="2400" b="1" spc="-5" dirty="0">
                <a:latin typeface="Arial"/>
                <a:cs typeface="Arial"/>
              </a:rPr>
              <a:t>annual </a:t>
            </a:r>
            <a:r>
              <a:rPr sz="2400" b="1" dirty="0">
                <a:latin typeface="Arial"/>
                <a:cs typeface="Arial"/>
              </a:rPr>
              <a:t>report pro/con feedback </a:t>
            </a:r>
            <a:r>
              <a:rPr sz="2400" b="1" spc="-5" dirty="0">
                <a:latin typeface="Arial"/>
                <a:cs typeface="Arial"/>
              </a:rPr>
              <a:t>list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(your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past	reports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 other reports </a:t>
            </a:r>
            <a:r>
              <a:rPr sz="2400" b="1" spc="-10" dirty="0">
                <a:latin typeface="Arial"/>
                <a:cs typeface="Arial"/>
              </a:rPr>
              <a:t>you’ve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seen)</a:t>
            </a:r>
            <a:endParaRPr sz="2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561530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8976" y="1588008"/>
            <a:ext cx="1935479" cy="1929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0508" y="3828719"/>
            <a:ext cx="705612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725" marR="5080" indent="-835660">
              <a:lnSpc>
                <a:spcPct val="143500"/>
              </a:lnSpc>
            </a:pPr>
            <a:r>
              <a:rPr sz="2300" b="1" spc="-20" dirty="0">
                <a:latin typeface="Arial"/>
                <a:cs typeface="Arial"/>
              </a:rPr>
              <a:t>All year </a:t>
            </a:r>
            <a:r>
              <a:rPr sz="2300" b="1" spc="5" dirty="0">
                <a:latin typeface="Arial"/>
                <a:cs typeface="Arial"/>
              </a:rPr>
              <a:t>long, </a:t>
            </a:r>
            <a:r>
              <a:rPr sz="2300" b="1" dirty="0">
                <a:latin typeface="Arial"/>
                <a:cs typeface="Arial"/>
              </a:rPr>
              <a:t>gather and </a:t>
            </a:r>
            <a:r>
              <a:rPr sz="2300" b="1" spc="-5" dirty="0">
                <a:latin typeface="Arial"/>
                <a:cs typeface="Arial"/>
              </a:rPr>
              <a:t>catalog </a:t>
            </a:r>
            <a:r>
              <a:rPr sz="2300" b="1" dirty="0">
                <a:latin typeface="Arial"/>
                <a:cs typeface="Arial"/>
              </a:rPr>
              <a:t>submitted</a:t>
            </a:r>
            <a:r>
              <a:rPr sz="2300" b="1" spc="-14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photos  </a:t>
            </a:r>
            <a:r>
              <a:rPr sz="2300" b="1" dirty="0">
                <a:latin typeface="Arial"/>
                <a:cs typeface="Arial"/>
              </a:rPr>
              <a:t>(and </a:t>
            </a:r>
            <a:r>
              <a:rPr sz="2300" b="1" spc="-5" dirty="0">
                <a:latin typeface="Arial"/>
                <a:cs typeface="Arial"/>
              </a:rPr>
              <a:t>ask </a:t>
            </a:r>
            <a:r>
              <a:rPr sz="2300" b="1" dirty="0">
                <a:latin typeface="Arial"/>
                <a:cs typeface="Arial"/>
              </a:rPr>
              <a:t>for written </a:t>
            </a:r>
            <a:r>
              <a:rPr sz="2300" b="1" spc="-5" dirty="0">
                <a:latin typeface="Arial"/>
                <a:cs typeface="Arial"/>
              </a:rPr>
              <a:t>permission </a:t>
            </a:r>
            <a:r>
              <a:rPr sz="2300" b="1" dirty="0">
                <a:latin typeface="Arial"/>
                <a:cs typeface="Arial"/>
              </a:rPr>
              <a:t>to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use)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595360" cy="611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200" b="1">
              <a:latin typeface="Arial"/>
              <a:cs typeface="Arial"/>
            </a:endParaRPr>
          </a:p>
          <a:p>
            <a:pPr marL="628015" lvl="1" indent="-325755">
              <a:lnSpc>
                <a:spcPct val="100000"/>
              </a:lnSpc>
              <a:spcBef>
                <a:spcPts val="1320"/>
              </a:spcBef>
              <a:buFont typeface="Wingdings"/>
              <a:buChar char=""/>
              <a:tabLst>
                <a:tab pos="628650" algn="l"/>
              </a:tabLst>
            </a:pPr>
            <a:r>
              <a:rPr sz="2200" b="1" spc="-5" dirty="0">
                <a:solidFill>
                  <a:srgbClr val="006FBF"/>
                </a:solidFill>
                <a:latin typeface="Arial"/>
                <a:cs typeface="Arial"/>
              </a:rPr>
              <a:t>Timeline</a:t>
            </a:r>
            <a:endParaRPr sz="2200" b="1">
              <a:latin typeface="Arial"/>
              <a:cs typeface="Arial"/>
            </a:endParaRPr>
          </a:p>
          <a:p>
            <a:pPr marL="1219200" lvl="2" indent="-396240">
              <a:lnSpc>
                <a:spcPct val="100000"/>
              </a:lnSpc>
              <a:spcBef>
                <a:spcPts val="1340"/>
              </a:spcBef>
              <a:buClr>
                <a:srgbClr val="006FBF"/>
              </a:buClr>
              <a:buFont typeface="Wingdings"/>
              <a:buChar char=""/>
              <a:tabLst>
                <a:tab pos="1219200" algn="l"/>
                <a:tab pos="1219835" algn="l"/>
              </a:tabLst>
            </a:pPr>
            <a:r>
              <a:rPr sz="2200" b="1" spc="-15" dirty="0">
                <a:solidFill>
                  <a:srgbClr val="91CF4F"/>
                </a:solidFill>
                <a:latin typeface="Arial"/>
                <a:cs typeface="Arial"/>
              </a:rPr>
              <a:t>Allow </a:t>
            </a:r>
            <a:r>
              <a:rPr sz="2200" b="1" dirty="0">
                <a:solidFill>
                  <a:srgbClr val="91CF4F"/>
                </a:solidFill>
                <a:latin typeface="Arial"/>
                <a:cs typeface="Arial"/>
              </a:rPr>
              <a:t>2 </a:t>
            </a:r>
            <a:r>
              <a:rPr sz="2200" b="1" spc="5" dirty="0">
                <a:solidFill>
                  <a:srgbClr val="91CF4F"/>
                </a:solidFill>
                <a:latin typeface="Arial"/>
                <a:cs typeface="Arial"/>
              </a:rPr>
              <a:t>to </a:t>
            </a:r>
            <a:r>
              <a:rPr sz="2200" b="1" dirty="0">
                <a:solidFill>
                  <a:srgbClr val="91CF4F"/>
                </a:solidFill>
                <a:latin typeface="Arial"/>
                <a:cs typeface="Arial"/>
              </a:rPr>
              <a:t>3</a:t>
            </a:r>
            <a:r>
              <a:rPr sz="2200" b="1" spc="-25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1CF4F"/>
                </a:solidFill>
                <a:latin typeface="Arial"/>
                <a:cs typeface="Arial"/>
              </a:rPr>
              <a:t>months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dirty="0">
                <a:latin typeface="Arial"/>
                <a:cs typeface="Arial"/>
              </a:rPr>
              <a:t>Prepare reports, Create Outline / Sections and </a:t>
            </a:r>
            <a:r>
              <a:rPr sz="2200" b="1" spc="-5" dirty="0">
                <a:latin typeface="Arial"/>
                <a:cs typeface="Arial"/>
              </a:rPr>
              <a:t>basic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layouts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dirty="0">
                <a:latin typeface="Arial"/>
                <a:cs typeface="Arial"/>
              </a:rPr>
              <a:t>Gather and </a:t>
            </a:r>
            <a:r>
              <a:rPr sz="2200" b="1" spc="-5" dirty="0">
                <a:latin typeface="Arial"/>
                <a:cs typeface="Arial"/>
              </a:rPr>
              <a:t>organize </a:t>
            </a:r>
            <a:r>
              <a:rPr sz="2200" b="1" dirty="0">
                <a:latin typeface="Arial"/>
                <a:cs typeface="Arial"/>
              </a:rPr>
              <a:t>contents </a:t>
            </a:r>
            <a:r>
              <a:rPr sz="2200" b="1" spc="10" dirty="0">
                <a:latin typeface="Arial"/>
                <a:cs typeface="Arial"/>
              </a:rPr>
              <a:t>from </a:t>
            </a:r>
            <a:r>
              <a:rPr sz="2200" b="1" dirty="0">
                <a:latin typeface="Arial"/>
                <a:cs typeface="Arial"/>
              </a:rPr>
              <a:t>internal and </a:t>
            </a:r>
            <a:r>
              <a:rPr sz="2200" b="1" spc="-5" dirty="0">
                <a:latin typeface="Arial"/>
                <a:cs typeface="Arial"/>
              </a:rPr>
              <a:t>external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sources.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dirty="0">
                <a:latin typeface="Arial"/>
                <a:cs typeface="Arial"/>
              </a:rPr>
              <a:t>discussions </a:t>
            </a:r>
            <a:r>
              <a:rPr sz="2200" b="1" spc="-10" dirty="0">
                <a:latin typeface="Arial"/>
                <a:cs typeface="Arial"/>
              </a:rPr>
              <a:t>with </a:t>
            </a:r>
            <a:r>
              <a:rPr sz="2200" b="1" dirty="0">
                <a:latin typeface="Arial"/>
                <a:cs typeface="Arial"/>
              </a:rPr>
              <a:t>management team / other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departments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dirty="0">
                <a:latin typeface="Arial"/>
                <a:cs typeface="Arial"/>
              </a:rPr>
              <a:t>Design </a:t>
            </a:r>
            <a:r>
              <a:rPr sz="2200" b="1" spc="-20" dirty="0">
                <a:latin typeface="Arial"/>
                <a:cs typeface="Arial"/>
              </a:rPr>
              <a:t>(internally, </a:t>
            </a:r>
            <a:r>
              <a:rPr sz="2200" b="1" dirty="0">
                <a:latin typeface="Arial"/>
                <a:cs typeface="Arial"/>
              </a:rPr>
              <a:t>or </a:t>
            </a:r>
            <a:r>
              <a:rPr sz="2200" b="1" spc="-5" dirty="0">
                <a:latin typeface="Arial"/>
                <a:cs typeface="Arial"/>
              </a:rPr>
              <a:t>externally </a:t>
            </a:r>
            <a:r>
              <a:rPr sz="2200" b="1" spc="-10" dirty="0">
                <a:latin typeface="Arial"/>
                <a:cs typeface="Arial"/>
              </a:rPr>
              <a:t>via</a:t>
            </a:r>
            <a:r>
              <a:rPr sz="2200" b="1" spc="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freelancer)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spc="-5" dirty="0">
                <a:latin typeface="Arial"/>
                <a:cs typeface="Arial"/>
              </a:rPr>
              <a:t>Review </a:t>
            </a:r>
            <a:r>
              <a:rPr sz="2200" b="1" spc="5" dirty="0">
                <a:latin typeface="Arial"/>
                <a:cs typeface="Arial"/>
              </a:rPr>
              <a:t>Drafts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(proofing)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spc="-5" dirty="0">
                <a:latin typeface="Arial"/>
                <a:cs typeface="Arial"/>
              </a:rPr>
              <a:t>Print </a:t>
            </a:r>
            <a:r>
              <a:rPr sz="2200" b="1" dirty="0">
                <a:latin typeface="Arial"/>
                <a:cs typeface="Arial"/>
              </a:rPr>
              <a:t>and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pdf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dirty="0">
                <a:latin typeface="Arial"/>
                <a:cs typeface="Arial"/>
              </a:rPr>
              <a:t>Distribute </a:t>
            </a:r>
            <a:r>
              <a:rPr sz="2200" b="1" spc="5" dirty="0">
                <a:latin typeface="Arial"/>
                <a:cs typeface="Arial"/>
              </a:rPr>
              <a:t>to </a:t>
            </a:r>
            <a:r>
              <a:rPr sz="2200" b="1" dirty="0">
                <a:latin typeface="Arial"/>
                <a:cs typeface="Arial"/>
              </a:rPr>
              <a:t>stakeholders </a:t>
            </a:r>
            <a:r>
              <a:rPr sz="2200" b="1" spc="-5" dirty="0">
                <a:latin typeface="Arial"/>
                <a:cs typeface="Arial"/>
              </a:rPr>
              <a:t>(physical </a:t>
            </a:r>
            <a:r>
              <a:rPr sz="2200" b="1" dirty="0">
                <a:latin typeface="Arial"/>
                <a:cs typeface="Arial"/>
              </a:rPr>
              <a:t>and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e-mail)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spc="-5" dirty="0">
                <a:latin typeface="Arial"/>
                <a:cs typeface="Arial"/>
              </a:rPr>
              <a:t>Upload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websites</a:t>
            </a:r>
            <a:endParaRPr sz="22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200" b="1" spc="-5" dirty="0">
                <a:latin typeface="Arial"/>
                <a:cs typeface="Arial"/>
              </a:rPr>
              <a:t>Submissions </a:t>
            </a:r>
            <a:r>
              <a:rPr sz="2200" b="1" spc="5" dirty="0">
                <a:latin typeface="Arial"/>
                <a:cs typeface="Arial"/>
              </a:rPr>
              <a:t>to </a:t>
            </a:r>
            <a:r>
              <a:rPr sz="2200" b="1" dirty="0">
                <a:latin typeface="Arial"/>
                <a:cs typeface="Arial"/>
              </a:rPr>
              <a:t>Statutory</a:t>
            </a:r>
            <a:r>
              <a:rPr sz="2200" b="1" spc="-20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Authorities</a:t>
            </a:r>
            <a:endParaRPr sz="22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29540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Introduction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295401"/>
            <a:ext cx="86995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 algn="just">
              <a:lnSpc>
                <a:spcPct val="100000"/>
              </a:lnSpc>
              <a:buFont typeface="Wingdings"/>
              <a:buChar char=""/>
              <a:tabLst>
                <a:tab pos="186690" algn="l"/>
                <a:tab pos="911225" algn="l"/>
                <a:tab pos="2237105" algn="l"/>
                <a:tab pos="3425825" algn="l"/>
                <a:tab pos="4008120" algn="l"/>
                <a:tab pos="4544695" algn="l"/>
              </a:tabLst>
            </a:pPr>
            <a:r>
              <a:rPr sz="3600" spc="-5" dirty="0">
                <a:latin typeface="Arial"/>
                <a:cs typeface="Arial"/>
              </a:rPr>
              <a:t>An	</a:t>
            </a:r>
            <a:r>
              <a:rPr sz="3600" b="1" spc="-10" dirty="0">
                <a:latin typeface="Arial"/>
                <a:cs typeface="Arial"/>
              </a:rPr>
              <a:t>Annual	</a:t>
            </a:r>
            <a:r>
              <a:rPr sz="3600" b="1" dirty="0">
                <a:latin typeface="Arial"/>
                <a:cs typeface="Arial"/>
              </a:rPr>
              <a:t>report	</a:t>
            </a:r>
            <a:r>
              <a:rPr sz="3600" spc="-5" dirty="0">
                <a:latin typeface="Arial"/>
                <a:cs typeface="Arial"/>
              </a:rPr>
              <a:t>is</a:t>
            </a:r>
            <a:r>
              <a:rPr sz="3600" spc="-5">
                <a:latin typeface="Arial"/>
                <a:cs typeface="Arial"/>
              </a:rPr>
              <a:t>	</a:t>
            </a:r>
            <a:r>
              <a:rPr sz="3600" smtClean="0">
                <a:latin typeface="Arial"/>
                <a:cs typeface="Arial"/>
              </a:rPr>
              <a:t>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sz="3600" spc="-5" smtClean="0">
                <a:latin typeface="Arial"/>
                <a:cs typeface="Arial"/>
              </a:rPr>
              <a:t>comprehensive</a:t>
            </a:r>
            <a:r>
              <a:rPr lang="en-US" sz="3600" spc="-5" dirty="0" smtClean="0">
                <a:latin typeface="Arial"/>
                <a:cs typeface="Arial"/>
              </a:rPr>
              <a:t> </a:t>
            </a:r>
            <a:r>
              <a:rPr sz="3600" smtClean="0">
                <a:latin typeface="Arial"/>
                <a:cs typeface="Arial"/>
              </a:rPr>
              <a:t>a </a:t>
            </a:r>
            <a:r>
              <a:rPr sz="3600">
                <a:latin typeface="Arial"/>
                <a:cs typeface="Arial"/>
              </a:rPr>
              <a:t>company's </a:t>
            </a:r>
            <a:r>
              <a:rPr sz="3600" spc="-5" smtClean="0">
                <a:latin typeface="Arial"/>
                <a:cs typeface="Arial"/>
              </a:rPr>
              <a:t>activities </a:t>
            </a:r>
            <a:r>
              <a:rPr sz="3600" smtClean="0">
                <a:latin typeface="Arial"/>
                <a:cs typeface="Arial"/>
              </a:rPr>
              <a:t>throughout </a:t>
            </a:r>
            <a:r>
              <a:rPr sz="3600" dirty="0">
                <a:latin typeface="Arial"/>
                <a:cs typeface="Arial"/>
              </a:rPr>
              <a:t>the preceding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year.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1" y="3505200"/>
            <a:ext cx="824230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 algn="just">
              <a:lnSpc>
                <a:spcPct val="100000"/>
              </a:lnSpc>
              <a:buFont typeface="Wingdings"/>
              <a:buChar char=""/>
              <a:tabLst>
                <a:tab pos="186690" algn="l"/>
              </a:tabLst>
            </a:pPr>
            <a:r>
              <a:rPr sz="3600" spc="-5" dirty="0">
                <a:latin typeface="Arial"/>
                <a:cs typeface="Arial"/>
              </a:rPr>
              <a:t>Annual </a:t>
            </a:r>
            <a:r>
              <a:rPr sz="3600" dirty="0">
                <a:latin typeface="Arial"/>
                <a:cs typeface="Arial"/>
              </a:rPr>
              <a:t>reports </a:t>
            </a:r>
            <a:r>
              <a:rPr sz="3600" spc="-5" dirty="0">
                <a:latin typeface="Arial"/>
                <a:cs typeface="Arial"/>
              </a:rPr>
              <a:t>are </a:t>
            </a:r>
            <a:r>
              <a:rPr sz="3600" spc="-10" dirty="0">
                <a:latin typeface="Arial"/>
                <a:cs typeface="Arial"/>
              </a:rPr>
              <a:t>intended </a:t>
            </a:r>
            <a:r>
              <a:rPr sz="3600" spc="5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give shareholders </a:t>
            </a:r>
            <a:r>
              <a:rPr sz="3600" dirty="0">
                <a:latin typeface="Arial"/>
                <a:cs typeface="Arial"/>
              </a:rPr>
              <a:t>and </a:t>
            </a:r>
            <a:r>
              <a:rPr sz="3600" spc="-5" dirty="0">
                <a:latin typeface="Arial"/>
                <a:cs typeface="Arial"/>
              </a:rPr>
              <a:t>other  </a:t>
            </a:r>
            <a:r>
              <a:rPr sz="3600" dirty="0">
                <a:latin typeface="Arial"/>
                <a:cs typeface="Arial"/>
              </a:rPr>
              <a:t>interested </a:t>
            </a:r>
            <a:r>
              <a:rPr sz="3600" spc="-5" dirty="0">
                <a:latin typeface="Arial"/>
                <a:cs typeface="Arial"/>
              </a:rPr>
              <a:t>people information about </a:t>
            </a:r>
            <a:r>
              <a:rPr sz="3600" dirty="0">
                <a:latin typeface="Arial"/>
                <a:cs typeface="Arial"/>
              </a:rPr>
              <a:t>the company's </a:t>
            </a:r>
            <a:r>
              <a:rPr sz="3600" spc="-5" dirty="0">
                <a:latin typeface="Arial"/>
                <a:cs typeface="Arial"/>
              </a:rPr>
              <a:t>activities </a:t>
            </a:r>
            <a:r>
              <a:rPr sz="3600" dirty="0">
                <a:latin typeface="Arial"/>
                <a:cs typeface="Arial"/>
              </a:rPr>
              <a:t>and  financial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performance.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157209" cy="680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400" b="1">
              <a:latin typeface="Arial"/>
              <a:cs typeface="Arial"/>
            </a:endParaRPr>
          </a:p>
          <a:p>
            <a:pPr marL="628015" lvl="1" indent="-325755">
              <a:lnSpc>
                <a:spcPct val="100000"/>
              </a:lnSpc>
              <a:spcBef>
                <a:spcPts val="1320"/>
              </a:spcBef>
              <a:buFont typeface="Wingdings"/>
              <a:buChar char=""/>
              <a:tabLst>
                <a:tab pos="628650" algn="l"/>
              </a:tabLst>
            </a:pP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Financial</a:t>
            </a:r>
            <a:r>
              <a:rPr sz="2400" b="1" spc="-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Information</a:t>
            </a:r>
            <a:endParaRPr sz="2400" b="1">
              <a:latin typeface="Arial"/>
              <a:cs typeface="Arial"/>
            </a:endParaRPr>
          </a:p>
          <a:p>
            <a:pPr marL="475615" indent="-17335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Keep it simple; plain </a:t>
            </a:r>
            <a:r>
              <a:rPr sz="2400" b="1" dirty="0">
                <a:latin typeface="Arial"/>
                <a:cs typeface="Arial"/>
              </a:rPr>
              <a:t>English (spell out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abbreviations)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Show </a:t>
            </a:r>
            <a:r>
              <a:rPr sz="2400" b="1" dirty="0">
                <a:latin typeface="Arial"/>
                <a:cs typeface="Arial"/>
              </a:rPr>
              <a:t>the trends and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timelines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5" dirty="0">
                <a:latin typeface="Arial"/>
                <a:cs typeface="Arial"/>
              </a:rPr>
              <a:t>Identify key</a:t>
            </a:r>
            <a:r>
              <a:rPr sz="2400" b="1" spc="-19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messages</a:t>
            </a:r>
            <a:endParaRPr sz="2400" b="1">
              <a:latin typeface="Arial"/>
              <a:cs typeface="Arial"/>
            </a:endParaRPr>
          </a:p>
          <a:p>
            <a:pPr marL="475615" marR="410209" indent="-173355">
              <a:lnSpc>
                <a:spcPts val="2380"/>
              </a:lnSpc>
              <a:spcBef>
                <a:spcPts val="1230"/>
              </a:spcBef>
              <a:buFont typeface="Wingdings"/>
              <a:buChar char=""/>
              <a:tabLst>
                <a:tab pos="476250" algn="l"/>
              </a:tabLst>
            </a:pPr>
            <a:r>
              <a:rPr sz="2400" b="1" spc="-5" dirty="0">
                <a:latin typeface="Arial"/>
                <a:cs typeface="Arial"/>
              </a:rPr>
              <a:t>Show where revenue </a:t>
            </a:r>
            <a:r>
              <a:rPr sz="2400" b="1" dirty="0">
                <a:latin typeface="Arial"/>
                <a:cs typeface="Arial"/>
              </a:rPr>
              <a:t>comes </a:t>
            </a:r>
            <a:r>
              <a:rPr sz="2400" b="1" spc="10" dirty="0">
                <a:latin typeface="Arial"/>
                <a:cs typeface="Arial"/>
              </a:rPr>
              <a:t>from </a:t>
            </a:r>
            <a:r>
              <a:rPr sz="2400" b="1" dirty="0">
                <a:latin typeface="Arial"/>
                <a:cs typeface="Arial"/>
              </a:rPr>
              <a:t>and how money </a:t>
            </a:r>
            <a:r>
              <a:rPr sz="2400" b="1" spc="-5" dirty="0">
                <a:latin typeface="Arial"/>
                <a:cs typeface="Arial"/>
              </a:rPr>
              <a:t>is </a:t>
            </a:r>
            <a:r>
              <a:rPr sz="2400" b="1" dirty="0">
                <a:latin typeface="Arial"/>
                <a:cs typeface="Arial"/>
              </a:rPr>
              <a:t>spent  (fundraising and </a:t>
            </a:r>
            <a:r>
              <a:rPr sz="2400" b="1" spc="-5" dirty="0">
                <a:latin typeface="Arial"/>
                <a:cs typeface="Arial"/>
              </a:rPr>
              <a:t>administrative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costs)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Use </a:t>
            </a:r>
            <a:r>
              <a:rPr sz="2400" b="1" spc="-5" dirty="0">
                <a:latin typeface="Arial"/>
                <a:cs typeface="Arial"/>
              </a:rPr>
              <a:t>pie </a:t>
            </a:r>
            <a:r>
              <a:rPr sz="2400" b="1" dirty="0">
                <a:latin typeface="Arial"/>
                <a:cs typeface="Arial"/>
              </a:rPr>
              <a:t>charts and bar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charts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Use numbers and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percentages</a:t>
            </a:r>
            <a:endParaRPr sz="2400" b="1">
              <a:latin typeface="Arial"/>
              <a:cs typeface="Arial"/>
            </a:endParaRPr>
          </a:p>
          <a:p>
            <a:pPr marL="500380" indent="-198120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00380" algn="l"/>
              </a:tabLst>
            </a:pPr>
            <a:r>
              <a:rPr sz="2400" b="1" spc="-20" dirty="0">
                <a:latin typeface="Arial"/>
                <a:cs typeface="Arial"/>
              </a:rPr>
              <a:t>Tie </a:t>
            </a:r>
            <a:r>
              <a:rPr sz="2400" b="1" dirty="0">
                <a:latin typeface="Arial"/>
                <a:cs typeface="Arial"/>
              </a:rPr>
              <a:t>financials </a:t>
            </a:r>
            <a:r>
              <a:rPr sz="2400" b="1" spc="5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your </a:t>
            </a:r>
            <a:r>
              <a:rPr sz="2400" b="1" dirty="0">
                <a:latin typeface="Arial"/>
                <a:cs typeface="Arial"/>
              </a:rPr>
              <a:t>mission (demonstrate money </a:t>
            </a:r>
            <a:r>
              <a:rPr sz="2400" b="1" spc="-10" dirty="0">
                <a:latin typeface="Arial"/>
                <a:cs typeface="Arial"/>
              </a:rPr>
              <a:t>well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spent)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Devote </a:t>
            </a:r>
            <a:r>
              <a:rPr sz="2400" b="1" dirty="0">
                <a:latin typeface="Arial"/>
                <a:cs typeface="Arial"/>
              </a:rPr>
              <a:t>no </a:t>
            </a:r>
            <a:r>
              <a:rPr sz="2400" b="1" spc="5" dirty="0">
                <a:latin typeface="Arial"/>
                <a:cs typeface="Arial"/>
              </a:rPr>
              <a:t>more </a:t>
            </a:r>
            <a:r>
              <a:rPr sz="2400" b="1" dirty="0">
                <a:latin typeface="Arial"/>
                <a:cs typeface="Arial"/>
              </a:rPr>
              <a:t>than 20% of report </a:t>
            </a:r>
            <a:r>
              <a:rPr sz="2400" b="1" spc="5" dirty="0">
                <a:latin typeface="Arial"/>
                <a:cs typeface="Arial"/>
              </a:rPr>
              <a:t>to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financials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10" dirty="0">
                <a:latin typeface="Arial"/>
                <a:cs typeface="Arial"/>
              </a:rPr>
              <a:t>Explain </a:t>
            </a:r>
            <a:r>
              <a:rPr sz="2400" b="1" spc="-5" dirty="0">
                <a:latin typeface="Arial"/>
                <a:cs typeface="Arial"/>
              </a:rPr>
              <a:t>where </a:t>
            </a:r>
            <a:r>
              <a:rPr sz="2400" b="1" spc="5" dirty="0">
                <a:latin typeface="Arial"/>
                <a:cs typeface="Arial"/>
              </a:rPr>
              <a:t>full </a:t>
            </a:r>
            <a:r>
              <a:rPr sz="2400" b="1" dirty="0">
                <a:latin typeface="Arial"/>
                <a:cs typeface="Arial"/>
              </a:rPr>
              <a:t>financials can be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read/accessed</a:t>
            </a:r>
            <a:endParaRPr sz="2400" b="1">
              <a:latin typeface="Arial"/>
              <a:cs typeface="Arial"/>
            </a:endParaRPr>
          </a:p>
          <a:p>
            <a:pPr marL="1161415" lvl="1" indent="-401955">
              <a:lnSpc>
                <a:spcPct val="100000"/>
              </a:lnSpc>
              <a:spcBef>
                <a:spcPts val="935"/>
              </a:spcBef>
              <a:buChar char="•"/>
              <a:tabLst>
                <a:tab pos="1161415" algn="l"/>
                <a:tab pos="1162050" algn="l"/>
              </a:tabLst>
            </a:pPr>
            <a:r>
              <a:rPr sz="2400" b="1" spc="-50" dirty="0">
                <a:latin typeface="Arial"/>
                <a:cs typeface="Arial"/>
              </a:rPr>
              <a:t>Your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website</a:t>
            </a:r>
            <a:endParaRPr sz="2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561530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0464" y="1560575"/>
            <a:ext cx="4163567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0316" y="3776903"/>
            <a:ext cx="601916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9790" marR="5080" indent="-847725">
              <a:lnSpc>
                <a:spcPct val="143500"/>
              </a:lnSpc>
            </a:pPr>
            <a:r>
              <a:rPr sz="2300" b="1" spc="-5" dirty="0">
                <a:latin typeface="Arial"/>
                <a:cs typeface="Arial"/>
              </a:rPr>
              <a:t>Use </a:t>
            </a:r>
            <a:r>
              <a:rPr sz="2300" b="1" spc="-10" dirty="0">
                <a:latin typeface="Arial"/>
                <a:cs typeface="Arial"/>
              </a:rPr>
              <a:t>five </a:t>
            </a:r>
            <a:r>
              <a:rPr sz="2300" b="1" dirty="0">
                <a:latin typeface="Arial"/>
                <a:cs typeface="Arial"/>
              </a:rPr>
              <a:t>or </a:t>
            </a:r>
            <a:r>
              <a:rPr sz="2300" b="1" spc="-5" dirty="0">
                <a:latin typeface="Arial"/>
                <a:cs typeface="Arial"/>
              </a:rPr>
              <a:t>less elements </a:t>
            </a:r>
            <a:r>
              <a:rPr sz="2300" b="1" dirty="0">
                <a:latin typeface="Arial"/>
                <a:cs typeface="Arial"/>
              </a:rPr>
              <a:t>in </a:t>
            </a:r>
            <a:r>
              <a:rPr sz="2300" b="1" spc="-15" dirty="0">
                <a:latin typeface="Arial"/>
                <a:cs typeface="Arial"/>
              </a:rPr>
              <a:t>your </a:t>
            </a:r>
            <a:r>
              <a:rPr sz="2300" b="1" spc="5" dirty="0">
                <a:latin typeface="Arial"/>
                <a:cs typeface="Arial"/>
              </a:rPr>
              <a:t>pie </a:t>
            </a:r>
            <a:r>
              <a:rPr sz="2300" b="1" spc="-5" dirty="0">
                <a:latin typeface="Arial"/>
                <a:cs typeface="Arial"/>
              </a:rPr>
              <a:t>charts  </a:t>
            </a:r>
            <a:r>
              <a:rPr sz="2300" b="1" dirty="0">
                <a:latin typeface="Arial"/>
                <a:cs typeface="Arial"/>
              </a:rPr>
              <a:t>for </a:t>
            </a:r>
            <a:r>
              <a:rPr sz="2300" b="1" spc="-5" dirty="0">
                <a:latin typeface="Arial"/>
                <a:cs typeface="Arial"/>
              </a:rPr>
              <a:t>best reader</a:t>
            </a:r>
            <a:r>
              <a:rPr sz="2300" b="1" spc="-1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comprehension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7929880" cy="5799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 algn="just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"/>
            </a:pPr>
            <a:endParaRPr sz="2400">
              <a:latin typeface="Times New Roman"/>
              <a:cs typeface="Times New Roman"/>
            </a:endParaRPr>
          </a:p>
          <a:p>
            <a:pPr marL="615950" lvl="1" indent="-313690" algn="just">
              <a:lnSpc>
                <a:spcPct val="100000"/>
              </a:lnSpc>
              <a:buFont typeface="Wingdings"/>
              <a:buChar char=""/>
              <a:tabLst>
                <a:tab pos="616585" algn="l"/>
              </a:tabLst>
            </a:pPr>
            <a:r>
              <a:rPr sz="2400" b="1" spc="-5" dirty="0">
                <a:solidFill>
                  <a:srgbClr val="006FBF"/>
                </a:solidFill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  <a:p>
            <a:pPr marL="475615" indent="-17335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dirty="0">
                <a:latin typeface="Arial"/>
                <a:cs typeface="Arial"/>
              </a:rPr>
              <a:t>Describe </a:t>
            </a:r>
            <a:r>
              <a:rPr sz="2400" spc="-5" dirty="0">
                <a:latin typeface="Arial"/>
                <a:cs typeface="Arial"/>
              </a:rPr>
              <a:t>achievements </a:t>
            </a:r>
            <a:r>
              <a:rPr sz="2400" dirty="0">
                <a:latin typeface="Arial"/>
                <a:cs typeface="Arial"/>
              </a:rPr>
              <a:t>(results) – not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475615" indent="-17335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76250" algn="l"/>
              </a:tabLst>
            </a:pPr>
            <a:r>
              <a:rPr sz="2400" spc="-5" dirty="0">
                <a:latin typeface="Arial"/>
                <a:cs typeface="Arial"/>
              </a:rPr>
              <a:t>Show </a:t>
            </a:r>
            <a:r>
              <a:rPr sz="2400" dirty="0">
                <a:latin typeface="Arial"/>
                <a:cs typeface="Arial"/>
              </a:rPr>
              <a:t>how </a:t>
            </a:r>
            <a:r>
              <a:rPr sz="2400" spc="-5" dirty="0">
                <a:latin typeface="Arial"/>
                <a:cs typeface="Arial"/>
              </a:rPr>
              <a:t>activities helped achieve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Company’s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mission.</a:t>
            </a:r>
            <a:endParaRPr sz="2400">
              <a:latin typeface="Arial"/>
              <a:cs typeface="Arial"/>
            </a:endParaRPr>
          </a:p>
          <a:p>
            <a:pPr marL="475615" marR="140970" indent="-17335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76250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5" dirty="0">
                <a:latin typeface="Arial"/>
                <a:cs typeface="Arial"/>
              </a:rPr>
              <a:t>impressive </a:t>
            </a:r>
            <a:r>
              <a:rPr sz="2400" dirty="0">
                <a:latin typeface="Arial"/>
                <a:cs typeface="Arial"/>
              </a:rPr>
              <a:t>numbers (i.e. </a:t>
            </a:r>
            <a:r>
              <a:rPr sz="2400" spc="-45" dirty="0">
                <a:latin typeface="Arial"/>
                <a:cs typeface="Arial"/>
              </a:rPr>
              <a:t>Total </a:t>
            </a:r>
            <a:r>
              <a:rPr sz="2400" spc="-20" dirty="0">
                <a:latin typeface="Arial"/>
                <a:cs typeface="Arial"/>
              </a:rPr>
              <a:t>Turnover, </a:t>
            </a:r>
            <a:r>
              <a:rPr sz="2400" spc="-25" dirty="0">
                <a:latin typeface="Arial"/>
                <a:cs typeface="Arial"/>
              </a:rPr>
              <a:t>EBIDTA, </a:t>
            </a:r>
            <a:r>
              <a:rPr sz="2400" spc="-145" dirty="0">
                <a:latin typeface="Arial"/>
                <a:cs typeface="Arial"/>
              </a:rPr>
              <a:t>PAT,  </a:t>
            </a:r>
            <a:r>
              <a:rPr sz="2400" spc="-5" dirty="0">
                <a:latin typeface="Arial"/>
                <a:cs typeface="Arial"/>
              </a:rPr>
              <a:t>Net </a:t>
            </a:r>
            <a:r>
              <a:rPr sz="2400" spc="5" dirty="0">
                <a:latin typeface="Arial"/>
                <a:cs typeface="Arial"/>
              </a:rPr>
              <a:t>Worth, </a:t>
            </a:r>
            <a:r>
              <a:rPr sz="2400" spc="-5" dirty="0">
                <a:latin typeface="Arial"/>
                <a:cs typeface="Arial"/>
              </a:rPr>
              <a:t>PBT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etc).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628015" indent="-325755" algn="just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Photos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dirty="0">
                <a:latin typeface="Arial"/>
                <a:cs typeface="Arial"/>
              </a:rPr>
              <a:t>Include lots 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photos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5" dirty="0">
                <a:latin typeface="Arial"/>
                <a:cs typeface="Arial"/>
              </a:rPr>
              <a:t>positive, </a:t>
            </a:r>
            <a:r>
              <a:rPr sz="2400" dirty="0">
                <a:latin typeface="Arial"/>
                <a:cs typeface="Arial"/>
              </a:rPr>
              <a:t>uplifting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photos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spc="-5" dirty="0">
                <a:latin typeface="Arial"/>
                <a:cs typeface="Arial"/>
              </a:rPr>
              <a:t>Emphasize </a:t>
            </a:r>
            <a:r>
              <a:rPr sz="2400" dirty="0">
                <a:latin typeface="Arial"/>
                <a:cs typeface="Arial"/>
              </a:rPr>
              <a:t>real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5615305" cy="6924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Preparing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create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4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"/>
            </a:pPr>
            <a:endParaRPr sz="2400" b="1">
              <a:latin typeface="Times New Roman"/>
              <a:cs typeface="Times New Roman"/>
            </a:endParaRPr>
          </a:p>
          <a:p>
            <a:pPr marL="628015" lvl="1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Whom </a:t>
            </a:r>
            <a:r>
              <a:rPr sz="2400" b="1" spc="5" dirty="0">
                <a:solidFill>
                  <a:srgbClr val="006FBF"/>
                </a:solidFill>
                <a:latin typeface="Arial"/>
                <a:cs typeface="Arial"/>
              </a:rPr>
              <a:t>to</a:t>
            </a:r>
            <a:r>
              <a:rPr sz="2400" b="1" spc="-11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BF"/>
                </a:solidFill>
                <a:latin typeface="Arial"/>
                <a:cs typeface="Arial"/>
              </a:rPr>
              <a:t>involve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Board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Members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Business Heads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Team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Executive </a:t>
            </a:r>
            <a:r>
              <a:rPr sz="2400" b="1" dirty="0">
                <a:latin typeface="Arial"/>
                <a:cs typeface="Arial"/>
              </a:rPr>
              <a:t>Director and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CFOs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Corporate Communication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department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Company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Secretary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Financial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person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Outside / Inside printing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agency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Proof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reader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Freelancer </a:t>
            </a:r>
            <a:r>
              <a:rPr sz="2400" b="1" spc="-20" dirty="0">
                <a:latin typeface="Arial"/>
                <a:cs typeface="Arial"/>
              </a:rPr>
              <a:t>(writer, </a:t>
            </a:r>
            <a:r>
              <a:rPr sz="2400" b="1" dirty="0">
                <a:latin typeface="Arial"/>
                <a:cs typeface="Arial"/>
              </a:rPr>
              <a:t>graphic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designer)</a:t>
            </a:r>
            <a:endParaRPr sz="2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180" y="638047"/>
            <a:ext cx="603250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pc="-5" dirty="0"/>
              <a:t>Writing </a:t>
            </a:r>
            <a:r>
              <a:rPr dirty="0"/>
              <a:t>and Designing </a:t>
            </a:r>
            <a:r>
              <a:rPr spc="-15" dirty="0"/>
              <a:t>your Annual</a:t>
            </a:r>
            <a:r>
              <a:rPr spc="15" dirty="0"/>
              <a:t> </a:t>
            </a:r>
            <a:r>
              <a:rPr dirty="0"/>
              <a:t>Report</a:t>
            </a:r>
          </a:p>
        </p:txBody>
      </p:sp>
      <p:sp>
        <p:nvSpPr>
          <p:cNvPr id="3" name="object 3"/>
          <p:cNvSpPr/>
          <p:nvPr/>
        </p:nvSpPr>
        <p:spPr>
          <a:xfrm>
            <a:off x="2950464" y="1560575"/>
            <a:ext cx="4163567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5" dirty="0"/>
              <a:t>Tell </a:t>
            </a:r>
            <a:r>
              <a:rPr dirty="0"/>
              <a:t>3 key</a:t>
            </a:r>
            <a:r>
              <a:rPr spc="-20" dirty="0"/>
              <a:t> </a:t>
            </a:r>
            <a:r>
              <a:rPr dirty="0"/>
              <a:t>messages</a:t>
            </a:r>
          </a:p>
          <a:p>
            <a:pPr marL="13970" marR="5080" algn="ctr">
              <a:lnSpc>
                <a:spcPct val="135700"/>
              </a:lnSpc>
            </a:pPr>
            <a:r>
              <a:rPr b="0" spc="5" dirty="0">
                <a:latin typeface="Arial"/>
                <a:cs typeface="Arial"/>
              </a:rPr>
              <a:t>(to </a:t>
            </a:r>
            <a:r>
              <a:rPr b="0" spc="-5" dirty="0">
                <a:latin typeface="Arial"/>
                <a:cs typeface="Arial"/>
              </a:rPr>
              <a:t>convey </a:t>
            </a:r>
            <a:r>
              <a:rPr b="0" dirty="0">
                <a:latin typeface="Arial"/>
                <a:cs typeface="Arial"/>
              </a:rPr>
              <a:t>a </a:t>
            </a:r>
            <a:r>
              <a:rPr b="0" spc="5" dirty="0">
                <a:latin typeface="Arial"/>
                <a:cs typeface="Arial"/>
              </a:rPr>
              <a:t>specific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impression  of major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5" dirty="0">
                <a:latin typeface="Arial"/>
                <a:cs typeface="Arial"/>
              </a:rPr>
              <a:t>accomplishments)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146415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 algn="just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628015" lvl="1" indent="-325755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628650" algn="l"/>
              </a:tabLst>
            </a:pP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Ideal</a:t>
            </a:r>
            <a:r>
              <a:rPr sz="2800" b="1" spc="-10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length</a:t>
            </a:r>
            <a:endParaRPr sz="28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Depends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spc="-5" dirty="0">
                <a:latin typeface="Arial"/>
                <a:cs typeface="Arial"/>
              </a:rPr>
              <a:t>activities </a:t>
            </a:r>
            <a:r>
              <a:rPr sz="2800" dirty="0">
                <a:latin typeface="Arial"/>
                <a:cs typeface="Arial"/>
              </a:rPr>
              <a:t>of the </a:t>
            </a:r>
            <a:r>
              <a:rPr sz="2800" spc="-5" dirty="0">
                <a:latin typeface="Arial"/>
                <a:cs typeface="Arial"/>
              </a:rPr>
              <a:t>organization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Not </a:t>
            </a:r>
            <a:r>
              <a:rPr sz="2800" spc="5" dirty="0">
                <a:latin typeface="Arial"/>
                <a:cs typeface="Arial"/>
              </a:rPr>
              <a:t>more </a:t>
            </a:r>
            <a:r>
              <a:rPr sz="2800" dirty="0">
                <a:latin typeface="Arial"/>
                <a:cs typeface="Arial"/>
              </a:rPr>
              <a:t>than 80-90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pages</a:t>
            </a:r>
            <a:endParaRPr sz="28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Not less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5" dirty="0">
                <a:latin typeface="Arial"/>
                <a:cs typeface="Arial"/>
              </a:rPr>
              <a:t>60-70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pages</a:t>
            </a:r>
            <a:endParaRPr sz="28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Examine </a:t>
            </a:r>
            <a:r>
              <a:rPr sz="2800" dirty="0">
                <a:latin typeface="Arial"/>
                <a:cs typeface="Arial"/>
              </a:rPr>
              <a:t>sampling of </a:t>
            </a:r>
            <a:r>
              <a:rPr sz="2800" spc="-5" dirty="0">
                <a:latin typeface="Arial"/>
                <a:cs typeface="Arial"/>
              </a:rPr>
              <a:t>annual </a:t>
            </a:r>
            <a:r>
              <a:rPr sz="2800" dirty="0">
                <a:latin typeface="Arial"/>
                <a:cs typeface="Arial"/>
              </a:rPr>
              <a:t>reports </a:t>
            </a:r>
            <a:r>
              <a:rPr sz="2800" spc="5" dirty="0">
                <a:latin typeface="Arial"/>
                <a:cs typeface="Arial"/>
              </a:rPr>
              <a:t>to gauge </a:t>
            </a:r>
            <a:r>
              <a:rPr sz="2800" dirty="0">
                <a:latin typeface="Arial"/>
                <a:cs typeface="Arial"/>
              </a:rPr>
              <a:t>optimum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length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7936230" cy="617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 algn="just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>
              <a:latin typeface="Times New Roman"/>
              <a:cs typeface="Times New Roman"/>
            </a:endParaRPr>
          </a:p>
          <a:p>
            <a:pPr marL="628015" lvl="1" indent="-325755" algn="just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400" spc="-5" dirty="0">
                <a:solidFill>
                  <a:srgbClr val="006FBF"/>
                </a:solidFill>
                <a:latin typeface="Arial"/>
                <a:cs typeface="Arial"/>
              </a:rPr>
              <a:t>Writing</a:t>
            </a:r>
            <a:r>
              <a:rPr sz="2400" spc="-9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BF"/>
                </a:solidFill>
                <a:latin typeface="Arial"/>
                <a:cs typeface="Arial"/>
              </a:rPr>
              <a:t>style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dirty="0">
                <a:latin typeface="Arial"/>
                <a:cs typeface="Arial"/>
              </a:rPr>
              <a:t>Formal 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professional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spc="-5" dirty="0">
                <a:latin typeface="Arial"/>
                <a:cs typeface="Arial"/>
              </a:rPr>
              <a:t>Clear </a:t>
            </a:r>
            <a:r>
              <a:rPr sz="2400" dirty="0">
                <a:latin typeface="Arial"/>
                <a:cs typeface="Arial"/>
              </a:rPr>
              <a:t>reading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spc="-5" dirty="0">
                <a:latin typeface="Arial"/>
                <a:cs typeface="Arial"/>
              </a:rPr>
              <a:t>Inviting </a:t>
            </a:r>
            <a:r>
              <a:rPr sz="2400" dirty="0">
                <a:latin typeface="Arial"/>
                <a:cs typeface="Arial"/>
              </a:rPr>
              <a:t>/ highlight major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  <a:p>
            <a:pPr marL="506095" indent="-2038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dirty="0">
                <a:latin typeface="Arial"/>
                <a:cs typeface="Arial"/>
              </a:rPr>
              <a:t>“Scope numbers,” connect </a:t>
            </a:r>
            <a:r>
              <a:rPr sz="2400" spc="-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dots</a:t>
            </a:r>
            <a:endParaRPr sz="2400">
              <a:latin typeface="Arial"/>
              <a:cs typeface="Arial"/>
            </a:endParaRPr>
          </a:p>
          <a:p>
            <a:pPr marL="554990" indent="-326390" algn="just">
              <a:lnSpc>
                <a:spcPct val="100000"/>
              </a:lnSpc>
              <a:spcBef>
                <a:spcPts val="1825"/>
              </a:spcBef>
              <a:buFont typeface="Wingdings"/>
              <a:buChar char=""/>
              <a:tabLst>
                <a:tab pos="555625" algn="l"/>
              </a:tabLst>
            </a:pPr>
            <a:r>
              <a:rPr sz="2400" dirty="0">
                <a:solidFill>
                  <a:srgbClr val="006FBF"/>
                </a:solidFill>
                <a:latin typeface="Arial"/>
                <a:cs typeface="Arial"/>
              </a:rPr>
              <a:t>Photos and Photo</a:t>
            </a:r>
            <a:r>
              <a:rPr sz="2400" spc="-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BF"/>
                </a:solidFill>
                <a:latin typeface="Arial"/>
                <a:cs typeface="Arial"/>
              </a:rPr>
              <a:t>Captions</a:t>
            </a:r>
            <a:endParaRPr sz="2400">
              <a:latin typeface="Arial"/>
              <a:cs typeface="Arial"/>
            </a:endParaRPr>
          </a:p>
          <a:p>
            <a:pPr marL="402590" indent="-173990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33705" algn="l"/>
              </a:tabLst>
            </a:pPr>
            <a:r>
              <a:rPr sz="2400" dirty="0">
                <a:latin typeface="Arial"/>
                <a:cs typeface="Arial"/>
              </a:rPr>
              <a:t>Second most read/looked at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annual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  <a:p>
            <a:pPr marL="433070" indent="-204470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33705" algn="l"/>
              </a:tabLst>
            </a:pPr>
            <a:r>
              <a:rPr sz="2400" spc="-5" dirty="0">
                <a:latin typeface="Arial"/>
                <a:cs typeface="Arial"/>
              </a:rPr>
              <a:t>Serve 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“visual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quotes”</a:t>
            </a:r>
            <a:endParaRPr sz="2400">
              <a:latin typeface="Arial"/>
              <a:cs typeface="Arial"/>
            </a:endParaRPr>
          </a:p>
          <a:p>
            <a:pPr marL="402590" marR="5080" indent="-173990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03225" algn="l"/>
              </a:tabLst>
            </a:pPr>
            <a:r>
              <a:rPr sz="2400" spc="-5" dirty="0">
                <a:latin typeface="Arial"/>
                <a:cs typeface="Arial"/>
              </a:rPr>
              <a:t>Captions tell your </a:t>
            </a:r>
            <a:r>
              <a:rPr sz="2400" dirty="0">
                <a:latin typeface="Arial"/>
                <a:cs typeface="Arial"/>
              </a:rPr>
              <a:t>mission, </a:t>
            </a:r>
            <a:r>
              <a:rPr sz="2400" spc="-5" dirty="0">
                <a:latin typeface="Arial"/>
                <a:cs typeface="Arial"/>
              </a:rPr>
              <a:t>your </a:t>
            </a:r>
            <a:r>
              <a:rPr sz="2400" spc="-30" dirty="0">
                <a:latin typeface="Arial"/>
                <a:cs typeface="Arial"/>
              </a:rPr>
              <a:t>story, </a:t>
            </a:r>
            <a:r>
              <a:rPr sz="2400" spc="-5" dirty="0">
                <a:latin typeface="Arial"/>
                <a:cs typeface="Arial"/>
              </a:rPr>
              <a:t>your </a:t>
            </a:r>
            <a:r>
              <a:rPr sz="2400" dirty="0">
                <a:latin typeface="Arial"/>
                <a:cs typeface="Arial"/>
              </a:rPr>
              <a:t>results (show real  </a:t>
            </a:r>
            <a:r>
              <a:rPr sz="2400" spc="-5" dirty="0">
                <a:latin typeface="Arial"/>
                <a:cs typeface="Arial"/>
              </a:rPr>
              <a:t>people)</a:t>
            </a:r>
            <a:endParaRPr sz="2400">
              <a:latin typeface="Arial"/>
              <a:cs typeface="Arial"/>
            </a:endParaRPr>
          </a:p>
          <a:p>
            <a:pPr marL="433070" indent="-204470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33705" algn="l"/>
              </a:tabLst>
            </a:pPr>
            <a:r>
              <a:rPr sz="2400" spc="-5" dirty="0">
                <a:latin typeface="Arial"/>
                <a:cs typeface="Arial"/>
              </a:rPr>
              <a:t>Connect </a:t>
            </a:r>
            <a:r>
              <a:rPr sz="2400" dirty="0">
                <a:latin typeface="Arial"/>
                <a:cs typeface="Arial"/>
              </a:rPr>
              <a:t>photos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your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600202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2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0464" y="1560575"/>
            <a:ext cx="4163567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9067" y="3789679"/>
            <a:ext cx="769937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In </a:t>
            </a:r>
            <a:r>
              <a:rPr sz="2800" b="1" spc="-15" dirty="0">
                <a:latin typeface="Arial"/>
                <a:cs typeface="Arial"/>
              </a:rPr>
              <a:t>your </a:t>
            </a:r>
            <a:r>
              <a:rPr sz="2800" b="1" dirty="0">
                <a:latin typeface="Arial"/>
                <a:cs typeface="Arial"/>
              </a:rPr>
              <a:t>photo captions, explain </a:t>
            </a:r>
            <a:r>
              <a:rPr sz="2800" b="1" spc="15" dirty="0">
                <a:latin typeface="Arial"/>
                <a:cs typeface="Arial"/>
              </a:rPr>
              <a:t>what </a:t>
            </a:r>
            <a:r>
              <a:rPr sz="2800" b="1" dirty="0">
                <a:latin typeface="Arial"/>
                <a:cs typeface="Arial"/>
              </a:rPr>
              <a:t>the people are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doing  and how that ties </a:t>
            </a:r>
            <a:r>
              <a:rPr sz="2800" b="1" spc="5" dirty="0">
                <a:latin typeface="Arial"/>
                <a:cs typeface="Arial"/>
              </a:rPr>
              <a:t>to </a:t>
            </a:r>
            <a:r>
              <a:rPr sz="2800" b="1" spc="-15" dirty="0">
                <a:latin typeface="Arial"/>
                <a:cs typeface="Arial"/>
              </a:rPr>
              <a:t>your </a:t>
            </a:r>
            <a:r>
              <a:rPr sz="2800" b="1" dirty="0">
                <a:latin typeface="Arial"/>
                <a:cs typeface="Arial"/>
              </a:rPr>
              <a:t>past </a:t>
            </a:r>
            <a:r>
              <a:rPr sz="2800" b="1" spc="-10" dirty="0">
                <a:latin typeface="Arial"/>
                <a:cs typeface="Arial"/>
              </a:rPr>
              <a:t>year’s  </a:t>
            </a:r>
            <a:r>
              <a:rPr sz="2800" b="1" dirty="0">
                <a:latin typeface="Arial"/>
                <a:cs typeface="Arial"/>
              </a:rPr>
              <a:t>accomplishments/achievements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711200"/>
            <a:ext cx="6032500" cy="5570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"/>
            </a:pPr>
            <a:endParaRPr sz="3200" b="1">
              <a:latin typeface="Times New Roman"/>
              <a:cs typeface="Times New Roman"/>
            </a:endParaRPr>
          </a:p>
          <a:p>
            <a:pPr marL="628015" lvl="1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Must </a:t>
            </a:r>
            <a:r>
              <a:rPr sz="2800" b="1" spc="-10" dirty="0">
                <a:solidFill>
                  <a:srgbClr val="006FBF"/>
                </a:solidFill>
                <a:latin typeface="Arial"/>
                <a:cs typeface="Arial"/>
              </a:rPr>
              <a:t>have</a:t>
            </a:r>
            <a:r>
              <a:rPr sz="2800" b="1" spc="-3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contents</a:t>
            </a:r>
            <a:endParaRPr sz="2800" b="1">
              <a:latin typeface="Arial"/>
              <a:cs typeface="Arial"/>
            </a:endParaRPr>
          </a:p>
          <a:p>
            <a:pPr marL="487680" indent="-1854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88315" algn="l"/>
              </a:tabLst>
            </a:pPr>
            <a:r>
              <a:rPr sz="2800" b="1" dirty="0">
                <a:latin typeface="Arial"/>
                <a:cs typeface="Arial"/>
              </a:rPr>
              <a:t>Accomplishments (not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activities)</a:t>
            </a:r>
            <a:endParaRPr sz="28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b="1" spc="-5" dirty="0">
                <a:latin typeface="Arial"/>
                <a:cs typeface="Arial"/>
              </a:rPr>
              <a:t>Financial </a:t>
            </a:r>
            <a:r>
              <a:rPr sz="2800" b="1" dirty="0">
                <a:latin typeface="Arial"/>
                <a:cs typeface="Arial"/>
              </a:rPr>
              <a:t>highlights </a:t>
            </a:r>
            <a:r>
              <a:rPr sz="2800" b="1" spc="-5" dirty="0">
                <a:latin typeface="Arial"/>
                <a:cs typeface="Arial"/>
              </a:rPr>
              <a:t>v/s. </a:t>
            </a:r>
            <a:r>
              <a:rPr sz="2800" b="1" dirty="0">
                <a:latin typeface="Arial"/>
                <a:cs typeface="Arial"/>
              </a:rPr>
              <a:t>Operational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Results</a:t>
            </a:r>
            <a:endParaRPr sz="2800" b="1">
              <a:latin typeface="Arial"/>
              <a:cs typeface="Arial"/>
            </a:endParaRPr>
          </a:p>
          <a:p>
            <a:pPr marL="487680" indent="-1854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88315" algn="l"/>
              </a:tabLst>
            </a:pPr>
            <a:r>
              <a:rPr sz="2800" b="1" spc="-5" dirty="0">
                <a:latin typeface="Arial"/>
                <a:cs typeface="Arial"/>
              </a:rPr>
              <a:t>Appreciation</a:t>
            </a:r>
            <a:endParaRPr sz="28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b="1" dirty="0">
                <a:latin typeface="Arial"/>
                <a:cs typeface="Arial"/>
              </a:rPr>
              <a:t>Future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actions</a:t>
            </a:r>
            <a:endParaRPr sz="28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b="1" dirty="0">
                <a:latin typeface="Arial"/>
                <a:cs typeface="Arial"/>
              </a:rPr>
              <a:t>Corporate </a:t>
            </a:r>
            <a:r>
              <a:rPr sz="2800" b="1" spc="-5" dirty="0">
                <a:latin typeface="Arial"/>
                <a:cs typeface="Arial"/>
              </a:rPr>
              <a:t>Social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Responsibility</a:t>
            </a:r>
            <a:endParaRPr sz="28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711200"/>
            <a:ext cx="603250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628015" lvl="1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800" dirty="0">
                <a:solidFill>
                  <a:srgbClr val="006FBF"/>
                </a:solidFill>
                <a:latin typeface="Arial"/>
                <a:cs typeface="Arial"/>
              </a:rPr>
              <a:t>Engaging</a:t>
            </a:r>
            <a:r>
              <a:rPr sz="2800" spc="-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BF"/>
                </a:solidFill>
                <a:latin typeface="Arial"/>
                <a:cs typeface="Arial"/>
              </a:rPr>
              <a:t>Elements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Pull </a:t>
            </a:r>
            <a:r>
              <a:rPr sz="2800" dirty="0">
                <a:latin typeface="Arial"/>
                <a:cs typeface="Arial"/>
              </a:rPr>
              <a:t>out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quotes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Boxed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Text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Shaded color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backgrounds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5" dirty="0">
                <a:latin typeface="Arial"/>
                <a:cs typeface="Arial"/>
              </a:rPr>
              <a:t>QR </a:t>
            </a:r>
            <a:r>
              <a:rPr sz="2800" spc="-5" dirty="0">
                <a:latin typeface="Arial"/>
                <a:cs typeface="Arial"/>
              </a:rPr>
              <a:t>Codes </a:t>
            </a:r>
            <a:r>
              <a:rPr sz="2800" spc="5" dirty="0">
                <a:latin typeface="Arial"/>
                <a:cs typeface="Arial"/>
              </a:rPr>
              <a:t>to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videos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5" dirty="0">
                <a:latin typeface="Arial"/>
                <a:cs typeface="Arial"/>
              </a:rPr>
              <a:t>Infographics </a:t>
            </a:r>
            <a:r>
              <a:rPr sz="2800" dirty="0">
                <a:latin typeface="Arial"/>
                <a:cs typeface="Arial"/>
              </a:rPr>
              <a:t>(creative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approach)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3696" y="3267455"/>
            <a:ext cx="618744" cy="61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41095"/>
            <a:ext cx="7221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Define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Annual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Reports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5436" y="1295400"/>
            <a:ext cx="808545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endParaRPr lang="en-US" sz="28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2800" dirty="0" smtClean="0">
                <a:latin typeface="Arial"/>
                <a:cs typeface="Arial"/>
              </a:rPr>
              <a:t>AP are records of accountability. They present a company’s</a:t>
            </a:r>
            <a:endParaRPr lang="en-US" sz="28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mtClean="0">
                <a:latin typeface="Arial"/>
                <a:cs typeface="Arial"/>
              </a:rPr>
              <a:t>financial </a:t>
            </a:r>
            <a:r>
              <a:rPr sz="2800" spc="-5" dirty="0">
                <a:latin typeface="Arial"/>
                <a:cs typeface="Arial"/>
              </a:rPr>
              <a:t>standing, image, </a:t>
            </a:r>
            <a:r>
              <a:rPr sz="2800" spc="-25" dirty="0">
                <a:latin typeface="Arial"/>
                <a:cs typeface="Arial"/>
              </a:rPr>
              <a:t>identity, </a:t>
            </a:r>
            <a:r>
              <a:rPr sz="2800" spc="-5" dirty="0">
                <a:latin typeface="Arial"/>
                <a:cs typeface="Arial"/>
              </a:rPr>
              <a:t>product,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performance;  they </a:t>
            </a:r>
            <a:r>
              <a:rPr sz="2800" spc="-5" dirty="0">
                <a:latin typeface="Arial"/>
                <a:cs typeface="Arial"/>
              </a:rPr>
              <a:t>give substantial insight </a:t>
            </a:r>
            <a:r>
              <a:rPr sz="2800" dirty="0">
                <a:latin typeface="Arial"/>
                <a:cs typeface="Arial"/>
              </a:rPr>
              <a:t>into </a:t>
            </a:r>
            <a:r>
              <a:rPr sz="2800" spc="-5" dirty="0">
                <a:latin typeface="Arial"/>
                <a:cs typeface="Arial"/>
              </a:rPr>
              <a:t>where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company </a:t>
            </a:r>
            <a:r>
              <a:rPr sz="2800" spc="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be  headed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 future. </a:t>
            </a:r>
            <a:r>
              <a:rPr sz="2800" spc="-5" dirty="0">
                <a:latin typeface="Arial"/>
                <a:cs typeface="Arial"/>
              </a:rPr>
              <a:t>Many </a:t>
            </a:r>
            <a:r>
              <a:rPr sz="2800" dirty="0">
                <a:latin typeface="Arial"/>
                <a:cs typeface="Arial"/>
              </a:rPr>
              <a:t>companies use </a:t>
            </a:r>
            <a:r>
              <a:rPr sz="2800" spc="-20" dirty="0">
                <a:latin typeface="Arial"/>
                <a:cs typeface="Arial"/>
              </a:rPr>
              <a:t>AP’s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marketing  </a:t>
            </a:r>
            <a:r>
              <a:rPr sz="2800" dirty="0">
                <a:latin typeface="Arial"/>
                <a:cs typeface="Arial"/>
              </a:rPr>
              <a:t>tools by </a:t>
            </a:r>
            <a:r>
              <a:rPr sz="2800" spc="-5" dirty="0">
                <a:latin typeface="Arial"/>
                <a:cs typeface="Arial"/>
              </a:rPr>
              <a:t>listing </a:t>
            </a:r>
            <a:r>
              <a:rPr sz="2800" dirty="0">
                <a:latin typeface="Arial"/>
                <a:cs typeface="Arial"/>
              </a:rPr>
              <a:t>accomplishments, </a:t>
            </a:r>
            <a:r>
              <a:rPr sz="2800" spc="-5" dirty="0">
                <a:latin typeface="Arial"/>
                <a:cs typeface="Arial"/>
              </a:rPr>
              <a:t>achievements, thanking </a:t>
            </a:r>
            <a:r>
              <a:rPr sz="2800" spc="-10" dirty="0">
                <a:latin typeface="Arial"/>
                <a:cs typeface="Arial"/>
              </a:rPr>
              <a:t>and  </a:t>
            </a:r>
            <a:r>
              <a:rPr sz="2800" spc="-5" dirty="0">
                <a:latin typeface="Arial"/>
                <a:cs typeface="Arial"/>
              </a:rPr>
              <a:t>recognizing employees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Government.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3352" y="5105400"/>
            <a:ext cx="3962400" cy="148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227" y="711200"/>
            <a:ext cx="603250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2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4540" y="1411732"/>
            <a:ext cx="271399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40" dirty="0">
                <a:latin typeface="Arial"/>
                <a:cs typeface="Arial"/>
              </a:rPr>
              <a:t>Sample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95" dirty="0">
                <a:latin typeface="Arial"/>
                <a:cs typeface="Arial"/>
              </a:rPr>
              <a:t>Infographic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0735" y="2115311"/>
            <a:ext cx="6211823" cy="491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816" y="1338072"/>
            <a:ext cx="1837944" cy="183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711200"/>
            <a:ext cx="7638415" cy="529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628015" lvl="1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800" dirty="0">
                <a:solidFill>
                  <a:srgbClr val="006FBF"/>
                </a:solidFill>
                <a:latin typeface="Arial"/>
                <a:cs typeface="Arial"/>
              </a:rPr>
              <a:t>What </a:t>
            </a:r>
            <a:r>
              <a:rPr sz="2800" spc="-5" dirty="0">
                <a:solidFill>
                  <a:srgbClr val="006FBF"/>
                </a:solidFill>
                <a:latin typeface="Arial"/>
                <a:cs typeface="Arial"/>
              </a:rPr>
              <a:t>Not </a:t>
            </a:r>
            <a:r>
              <a:rPr sz="2800" spc="5" dirty="0">
                <a:solidFill>
                  <a:srgbClr val="006FBF"/>
                </a:solidFill>
                <a:latin typeface="Arial"/>
                <a:cs typeface="Arial"/>
              </a:rPr>
              <a:t>to</a:t>
            </a:r>
            <a:r>
              <a:rPr sz="2800" spc="-7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BF"/>
                </a:solidFill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Hard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read </a:t>
            </a:r>
            <a:r>
              <a:rPr sz="2800" spc="-5" dirty="0">
                <a:latin typeface="Arial"/>
                <a:cs typeface="Arial"/>
              </a:rPr>
              <a:t>(text </a:t>
            </a:r>
            <a:r>
              <a:rPr sz="2800" spc="-35" dirty="0">
                <a:latin typeface="Arial"/>
                <a:cs typeface="Arial"/>
              </a:rPr>
              <a:t>heavy, </a:t>
            </a:r>
            <a:r>
              <a:rPr sz="2800" dirty="0">
                <a:latin typeface="Arial"/>
                <a:cs typeface="Arial"/>
              </a:rPr>
              <a:t>small </a:t>
            </a:r>
            <a:r>
              <a:rPr sz="2800" spc="-5" dirty="0">
                <a:latin typeface="Arial"/>
                <a:cs typeface="Arial"/>
              </a:rPr>
              <a:t>text size, </a:t>
            </a:r>
            <a:r>
              <a:rPr sz="2800" dirty="0">
                <a:latin typeface="Arial"/>
                <a:cs typeface="Arial"/>
              </a:rPr>
              <a:t>poorly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designed)</a:t>
            </a:r>
            <a:endParaRPr sz="2800">
              <a:latin typeface="Arial"/>
              <a:cs typeface="Arial"/>
            </a:endParaRPr>
          </a:p>
          <a:p>
            <a:pPr marL="500380" indent="-1981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0380" algn="l"/>
              </a:tabLst>
            </a:pPr>
            <a:r>
              <a:rPr sz="2800" spc="-75" dirty="0">
                <a:latin typeface="Arial"/>
                <a:cs typeface="Arial"/>
              </a:rPr>
              <a:t>Too </a:t>
            </a:r>
            <a:r>
              <a:rPr sz="2800" spc="-5" dirty="0">
                <a:latin typeface="Arial"/>
                <a:cs typeface="Arial"/>
              </a:rPr>
              <a:t>long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contents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Photos </a:t>
            </a:r>
            <a:r>
              <a:rPr sz="2800" spc="-5" dirty="0">
                <a:latin typeface="Arial"/>
                <a:cs typeface="Arial"/>
              </a:rPr>
              <a:t>without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captions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Grammatical / </a:t>
            </a:r>
            <a:r>
              <a:rPr sz="2800" spc="-5" dirty="0">
                <a:latin typeface="Arial"/>
                <a:cs typeface="Arial"/>
              </a:rPr>
              <a:t>Spelling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Leaving </a:t>
            </a:r>
            <a:r>
              <a:rPr sz="2800" dirty="0">
                <a:latin typeface="Arial"/>
                <a:cs typeface="Arial"/>
              </a:rPr>
              <a:t>the financials </a:t>
            </a:r>
            <a:r>
              <a:rPr sz="2800" spc="5" dirty="0">
                <a:latin typeface="Arial"/>
                <a:cs typeface="Arial"/>
              </a:rPr>
              <a:t>to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interpretation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Boring, lengthy </a:t>
            </a:r>
            <a:r>
              <a:rPr sz="2800" spc="-5" dirty="0">
                <a:latin typeface="Arial"/>
                <a:cs typeface="Arial"/>
              </a:rPr>
              <a:t>Executive </a:t>
            </a:r>
            <a:r>
              <a:rPr sz="2800" dirty="0">
                <a:latin typeface="Arial"/>
                <a:cs typeface="Arial"/>
              </a:rPr>
              <a:t>Director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letter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711200"/>
            <a:ext cx="8248015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Writing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and Designing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your Annual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615950" lvl="1" indent="-313690">
              <a:lnSpc>
                <a:spcPct val="100000"/>
              </a:lnSpc>
              <a:buFont typeface="Wingdings"/>
              <a:buChar char=""/>
              <a:tabLst>
                <a:tab pos="616585" algn="l"/>
              </a:tabLst>
            </a:pPr>
            <a:r>
              <a:rPr sz="2800" b="1" spc="-10" dirty="0">
                <a:solidFill>
                  <a:srgbClr val="006FBF"/>
                </a:solidFill>
                <a:latin typeface="Arial"/>
                <a:cs typeface="Arial"/>
              </a:rPr>
              <a:t>Addressing </a:t>
            </a: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Bad</a:t>
            </a:r>
            <a:r>
              <a:rPr sz="2800" b="1" spc="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006FBF"/>
                </a:solidFill>
                <a:latin typeface="Arial"/>
                <a:cs typeface="Arial"/>
              </a:rPr>
              <a:t>News</a:t>
            </a:r>
            <a:endParaRPr sz="2800">
              <a:latin typeface="Arial"/>
              <a:cs typeface="Arial"/>
            </a:endParaRPr>
          </a:p>
          <a:p>
            <a:pPr marL="487680" indent="-1854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88315" algn="l"/>
              </a:tabLst>
            </a:pPr>
            <a:r>
              <a:rPr sz="2800" dirty="0">
                <a:latin typeface="Arial"/>
                <a:cs typeface="Arial"/>
              </a:rPr>
              <a:t>Address directly and honestly – show a </a:t>
            </a:r>
            <a:r>
              <a:rPr sz="2800" spc="-10" dirty="0">
                <a:latin typeface="Arial"/>
                <a:cs typeface="Arial"/>
              </a:rPr>
              <a:t>silver </a:t>
            </a:r>
            <a:r>
              <a:rPr sz="2800" spc="-5" dirty="0">
                <a:latin typeface="Arial"/>
                <a:cs typeface="Arial"/>
              </a:rPr>
              <a:t>lining if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possible</a:t>
            </a:r>
            <a:endParaRPr sz="2800">
              <a:latin typeface="Arial"/>
              <a:cs typeface="Arial"/>
            </a:endParaRPr>
          </a:p>
          <a:p>
            <a:pPr marL="487680" indent="-1854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88315" algn="l"/>
              </a:tabLst>
            </a:pPr>
            <a:r>
              <a:rPr sz="2800" dirty="0">
                <a:latin typeface="Arial"/>
                <a:cs typeface="Arial"/>
              </a:rPr>
              <a:t>Address as challenges or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transitions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Include justification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Chairman’s </a:t>
            </a:r>
            <a:r>
              <a:rPr sz="2800" dirty="0">
                <a:latin typeface="Arial"/>
                <a:cs typeface="Arial"/>
              </a:rPr>
              <a:t>Letter / Directors’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494792"/>
            <a:ext cx="8282940" cy="6783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Distributing the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Annual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400" b="1">
              <a:latin typeface="Arial"/>
              <a:cs typeface="Arial"/>
            </a:endParaRPr>
          </a:p>
          <a:p>
            <a:pPr marL="628015" lvl="1" indent="-325755">
              <a:lnSpc>
                <a:spcPct val="100000"/>
              </a:lnSpc>
              <a:spcBef>
                <a:spcPts val="1320"/>
              </a:spcBef>
              <a:buFont typeface="Wingdings"/>
              <a:buChar char=""/>
              <a:tabLst>
                <a:tab pos="628650" algn="l"/>
              </a:tabLst>
            </a:pP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Electronic</a:t>
            </a:r>
            <a:endParaRPr sz="2400" b="1">
              <a:latin typeface="Arial"/>
              <a:cs typeface="Arial"/>
            </a:endParaRPr>
          </a:p>
          <a:p>
            <a:pPr marL="302260" marR="762000">
              <a:lnSpc>
                <a:spcPct val="100000"/>
              </a:lnSpc>
              <a:spcBef>
                <a:spcPts val="1200"/>
              </a:spcBef>
              <a:tabLst>
                <a:tab pos="6842759" algn="l"/>
              </a:tabLst>
            </a:pP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dobe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rob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PD</a:t>
            </a:r>
            <a:r>
              <a:rPr sz="2400" b="1" spc="-240" dirty="0">
                <a:latin typeface="Arial"/>
                <a:cs typeface="Arial"/>
              </a:rPr>
              <a:t>F</a:t>
            </a:r>
            <a:r>
              <a:rPr sz="2400" b="1">
                <a:latin typeface="Arial"/>
                <a:cs typeface="Arial"/>
              </a:rPr>
              <a:t>,</a:t>
            </a:r>
            <a:r>
              <a:rPr sz="2400" b="1" spc="-20">
                <a:latin typeface="Arial"/>
                <a:cs typeface="Arial"/>
              </a:rPr>
              <a:t> </a:t>
            </a:r>
            <a:r>
              <a:rPr sz="2400" b="1" spc="-5" smtClean="0">
                <a:latin typeface="Arial"/>
                <a:cs typeface="Arial"/>
              </a:rPr>
              <a:t>e</a:t>
            </a:r>
            <a:r>
              <a:rPr sz="2400" b="1" smtClean="0">
                <a:latin typeface="Arial"/>
                <a:cs typeface="Arial"/>
              </a:rPr>
              <a:t>boo</a:t>
            </a:r>
            <a:r>
              <a:rPr sz="2400" b="1" spc="-10" smtClean="0">
                <a:latin typeface="Arial"/>
                <a:cs typeface="Arial"/>
              </a:rPr>
              <a:t>k</a:t>
            </a:r>
            <a:r>
              <a:rPr sz="2400" b="1" spc="5" smtClean="0">
                <a:latin typeface="Arial"/>
                <a:cs typeface="Arial"/>
              </a:rPr>
              <a:t>/fli</a:t>
            </a:r>
            <a:r>
              <a:rPr sz="2400" b="1" smtClean="0">
                <a:latin typeface="Arial"/>
                <a:cs typeface="Arial"/>
              </a:rPr>
              <a:t>pboo</a:t>
            </a:r>
            <a:r>
              <a:rPr sz="2400" b="1" spc="-5" smtClean="0">
                <a:latin typeface="Arial"/>
                <a:cs typeface="Arial"/>
              </a:rPr>
              <a:t>k</a:t>
            </a:r>
            <a:r>
              <a:rPr sz="2400" b="1" smtClean="0">
                <a:latin typeface="Arial"/>
                <a:cs typeface="Arial"/>
              </a:rPr>
              <a:t>,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sz="2400" b="1" spc="5" smtClean="0">
                <a:latin typeface="Arial"/>
                <a:cs typeface="Arial"/>
              </a:rPr>
              <a:t>i</a:t>
            </a:r>
            <a:r>
              <a:rPr sz="2400" b="1" spc="-5" smtClean="0">
                <a:latin typeface="Arial"/>
                <a:cs typeface="Arial"/>
              </a:rPr>
              <a:t>Pad</a:t>
            </a:r>
            <a:r>
              <a:rPr sz="2400" b="1" dirty="0">
                <a:latin typeface="Arial"/>
                <a:cs typeface="Arial"/>
              </a:rPr>
              <a:t>,  Smartphone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Upload </a:t>
            </a:r>
            <a:r>
              <a:rPr sz="2400" b="1" dirty="0">
                <a:latin typeface="Arial"/>
                <a:cs typeface="Arial"/>
              </a:rPr>
              <a:t>.pdf file on </a:t>
            </a:r>
            <a:r>
              <a:rPr sz="2400" b="1" spc="-5" dirty="0">
                <a:latin typeface="Arial"/>
                <a:cs typeface="Arial"/>
              </a:rPr>
              <a:t>website </a:t>
            </a:r>
            <a:r>
              <a:rPr sz="2400" b="1" dirty="0">
                <a:latin typeface="Arial"/>
                <a:cs typeface="Arial"/>
              </a:rPr>
              <a:t>and connect </a:t>
            </a:r>
            <a:r>
              <a:rPr sz="2400" b="1" spc="-10" dirty="0">
                <a:latin typeface="Arial"/>
                <a:cs typeface="Arial"/>
              </a:rPr>
              <a:t>via </a:t>
            </a:r>
            <a:r>
              <a:rPr sz="2400" b="1" spc="-5" dirty="0">
                <a:latin typeface="Arial"/>
                <a:cs typeface="Arial"/>
              </a:rPr>
              <a:t>social </a:t>
            </a:r>
            <a:r>
              <a:rPr sz="2400" b="1" dirty="0">
                <a:latin typeface="Arial"/>
                <a:cs typeface="Arial"/>
              </a:rPr>
              <a:t>media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dirty="0">
                <a:latin typeface="Arial"/>
                <a:cs typeface="Arial"/>
              </a:rPr>
              <a:t>E-mail </a:t>
            </a:r>
            <a:r>
              <a:rPr sz="2400" b="1" spc="-5" dirty="0">
                <a:latin typeface="Arial"/>
                <a:cs typeface="Arial"/>
              </a:rPr>
              <a:t>link </a:t>
            </a:r>
            <a:r>
              <a:rPr sz="2400" b="1" dirty="0">
                <a:latin typeface="Arial"/>
                <a:cs typeface="Arial"/>
              </a:rPr>
              <a:t>/ .pdf file </a:t>
            </a:r>
            <a:r>
              <a:rPr sz="2400" b="1" spc="5" dirty="0">
                <a:latin typeface="Arial"/>
                <a:cs typeface="Arial"/>
              </a:rPr>
              <a:t>to </a:t>
            </a:r>
            <a:r>
              <a:rPr sz="2400" b="1" dirty="0">
                <a:latin typeface="Arial"/>
                <a:cs typeface="Arial"/>
              </a:rPr>
              <a:t>shareholders /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stakeholders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Link </a:t>
            </a:r>
            <a:r>
              <a:rPr sz="2400" b="1" spc="5" dirty="0">
                <a:latin typeface="Arial"/>
                <a:cs typeface="Arial"/>
              </a:rPr>
              <a:t>to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audio</a:t>
            </a:r>
            <a:endParaRPr sz="24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400" b="1" spc="-5" dirty="0">
                <a:latin typeface="Arial"/>
                <a:cs typeface="Arial"/>
              </a:rPr>
              <a:t>Link </a:t>
            </a:r>
            <a:r>
              <a:rPr sz="2400" b="1" spc="5" dirty="0">
                <a:latin typeface="Arial"/>
                <a:cs typeface="Arial"/>
              </a:rPr>
              <a:t>to </a:t>
            </a:r>
            <a:r>
              <a:rPr sz="2400" b="1" spc="-10" dirty="0">
                <a:latin typeface="Arial"/>
                <a:cs typeface="Arial"/>
              </a:rPr>
              <a:t>video </a:t>
            </a:r>
            <a:r>
              <a:rPr sz="2400" b="1" spc="5" dirty="0">
                <a:latin typeface="Arial"/>
                <a:cs typeface="Arial"/>
              </a:rPr>
              <a:t>(keep </a:t>
            </a:r>
            <a:r>
              <a:rPr sz="2400" b="1" spc="-5" dirty="0">
                <a:latin typeface="Arial"/>
                <a:cs typeface="Arial"/>
              </a:rPr>
              <a:t>videos between </a:t>
            </a:r>
            <a:r>
              <a:rPr sz="2400" b="1" dirty="0">
                <a:latin typeface="Arial"/>
                <a:cs typeface="Arial"/>
              </a:rPr>
              <a:t>1 and 3 minutes </a:t>
            </a:r>
            <a:r>
              <a:rPr sz="2400" b="1" spc="-5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length)</a:t>
            </a:r>
            <a:endParaRPr sz="2400" b="1">
              <a:latin typeface="Arial"/>
              <a:cs typeface="Arial"/>
            </a:endParaRPr>
          </a:p>
          <a:p>
            <a:pPr marL="628015" indent="-32575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628650" algn="l"/>
              </a:tabLst>
            </a:pPr>
            <a:r>
              <a:rPr sz="2000" b="1" dirty="0">
                <a:solidFill>
                  <a:srgbClr val="006FBF"/>
                </a:solidFill>
                <a:latin typeface="Arial"/>
                <a:cs typeface="Arial"/>
              </a:rPr>
              <a:t>Print</a:t>
            </a:r>
            <a:endParaRPr sz="2000" b="1">
              <a:latin typeface="Arial"/>
              <a:cs typeface="Arial"/>
            </a:endParaRPr>
          </a:p>
          <a:p>
            <a:pPr marL="539750" marR="445134" indent="-2374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40385" algn="l"/>
              </a:tabLst>
            </a:pPr>
            <a:r>
              <a:rPr sz="2000" b="1" spc="-10" dirty="0">
                <a:latin typeface="Arial"/>
                <a:cs typeface="Arial"/>
              </a:rPr>
              <a:t>Most </a:t>
            </a:r>
            <a:r>
              <a:rPr sz="2000" b="1" spc="5" dirty="0">
                <a:latin typeface="Arial"/>
                <a:cs typeface="Arial"/>
              </a:rPr>
              <a:t>common </a:t>
            </a:r>
            <a:r>
              <a:rPr sz="2000" b="1" dirty="0">
                <a:latin typeface="Arial"/>
                <a:cs typeface="Arial"/>
              </a:rPr>
              <a:t>method (consider </a:t>
            </a:r>
            <a:r>
              <a:rPr sz="2000" b="1" spc="-20" dirty="0">
                <a:latin typeface="Arial"/>
                <a:cs typeface="Arial"/>
              </a:rPr>
              <a:t>quantity, </a:t>
            </a:r>
            <a:r>
              <a:rPr sz="2000" b="1" dirty="0">
                <a:latin typeface="Arial"/>
                <a:cs typeface="Arial"/>
              </a:rPr>
              <a:t>self-mailing, </a:t>
            </a:r>
            <a:r>
              <a:rPr sz="2000" b="1" spc="5" dirty="0">
                <a:latin typeface="Arial"/>
                <a:cs typeface="Arial"/>
              </a:rPr>
              <a:t>self-  </a:t>
            </a:r>
            <a:r>
              <a:rPr sz="2000" b="1" spc="-5" dirty="0">
                <a:latin typeface="Arial"/>
                <a:cs typeface="Arial"/>
              </a:rPr>
              <a:t>cover)</a:t>
            </a:r>
            <a:endParaRPr sz="20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000" b="1" spc="-5" dirty="0">
                <a:latin typeface="Arial"/>
                <a:cs typeface="Arial"/>
              </a:rPr>
              <a:t>Connect </a:t>
            </a:r>
            <a:r>
              <a:rPr sz="2000" b="1" spc="-10" dirty="0">
                <a:latin typeface="Arial"/>
                <a:cs typeface="Arial"/>
              </a:rPr>
              <a:t>via </a:t>
            </a:r>
            <a:r>
              <a:rPr sz="2000" b="1" spc="-5" dirty="0">
                <a:latin typeface="Arial"/>
                <a:cs typeface="Arial"/>
              </a:rPr>
              <a:t>online </a:t>
            </a:r>
            <a:r>
              <a:rPr sz="2000" b="1" spc="-50" dirty="0">
                <a:latin typeface="Arial"/>
                <a:cs typeface="Arial"/>
              </a:rPr>
              <a:t>(PDF, </a:t>
            </a:r>
            <a:r>
              <a:rPr sz="2000" b="1" spc="5" dirty="0">
                <a:latin typeface="Arial"/>
                <a:cs typeface="Arial"/>
              </a:rPr>
              <a:t>QR </a:t>
            </a:r>
            <a:r>
              <a:rPr sz="2000" b="1" dirty="0">
                <a:latin typeface="Arial"/>
                <a:cs typeface="Arial"/>
              </a:rPr>
              <a:t>codes </a:t>
            </a:r>
            <a:r>
              <a:rPr sz="2000" b="1" spc="5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video,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ebook/flipbook)</a:t>
            </a:r>
            <a:endParaRPr sz="2000" b="1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000" b="1" dirty="0">
                <a:latin typeface="Arial"/>
                <a:cs typeface="Arial"/>
              </a:rPr>
              <a:t>Dispatch </a:t>
            </a:r>
            <a:r>
              <a:rPr sz="2000" b="1" spc="-5" dirty="0">
                <a:latin typeface="Arial"/>
                <a:cs typeface="Arial"/>
              </a:rPr>
              <a:t>copies </a:t>
            </a:r>
            <a:r>
              <a:rPr sz="2000" b="1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Annual </a:t>
            </a:r>
            <a:r>
              <a:rPr sz="2000" b="1" dirty="0">
                <a:latin typeface="Arial"/>
                <a:cs typeface="Arial"/>
              </a:rPr>
              <a:t>Reports </a:t>
            </a:r>
            <a:r>
              <a:rPr sz="2000" b="1" spc="5" dirty="0">
                <a:latin typeface="Arial"/>
                <a:cs typeface="Arial"/>
              </a:rPr>
              <a:t>to </a:t>
            </a:r>
            <a:r>
              <a:rPr sz="2000" b="1" dirty="0">
                <a:latin typeface="Arial"/>
                <a:cs typeface="Arial"/>
              </a:rPr>
              <a:t>shareholders and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others.</a:t>
            </a:r>
            <a:endParaRPr sz="20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9329" y="6713473"/>
            <a:ext cx="14922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180" y="494792"/>
            <a:ext cx="8233409" cy="6514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sz="22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Steps</a:t>
            </a:r>
            <a:endParaRPr sz="22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200" b="1">
              <a:latin typeface="Times New Roman"/>
              <a:cs typeface="Times New Roman"/>
            </a:endParaRPr>
          </a:p>
          <a:p>
            <a:pPr marL="649605" lvl="1" indent="-347345">
              <a:lnSpc>
                <a:spcPct val="100000"/>
              </a:lnSpc>
              <a:spcBef>
                <a:spcPts val="162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20" dirty="0">
                <a:latin typeface="Arial"/>
                <a:cs typeface="Arial"/>
              </a:rPr>
              <a:t>Who </a:t>
            </a:r>
            <a:r>
              <a:rPr sz="2200" b="1" spc="-15" dirty="0">
                <a:latin typeface="Arial"/>
                <a:cs typeface="Arial"/>
              </a:rPr>
              <a:t>will </a:t>
            </a:r>
            <a:r>
              <a:rPr sz="2200" b="1" dirty="0">
                <a:latin typeface="Arial"/>
                <a:cs typeface="Arial"/>
              </a:rPr>
              <a:t>prepare </a:t>
            </a:r>
            <a:r>
              <a:rPr sz="2200" b="1" spc="5" dirty="0">
                <a:latin typeface="Arial"/>
                <a:cs typeface="Arial"/>
              </a:rPr>
              <a:t>draft </a:t>
            </a:r>
            <a:r>
              <a:rPr sz="2200" b="1" dirty="0">
                <a:latin typeface="Arial"/>
                <a:cs typeface="Arial"/>
              </a:rPr>
              <a:t>reports and compile statutory data</a:t>
            </a:r>
            <a:r>
              <a:rPr sz="2200" b="1" spc="-1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?</a:t>
            </a:r>
            <a:endParaRPr sz="2200" b="1">
              <a:latin typeface="Arial"/>
              <a:cs typeface="Arial"/>
            </a:endParaRPr>
          </a:p>
          <a:p>
            <a:pPr marL="649605" marR="123189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-5" dirty="0">
                <a:latin typeface="Arial"/>
                <a:cs typeface="Arial"/>
              </a:rPr>
              <a:t>Do </a:t>
            </a:r>
            <a:r>
              <a:rPr sz="2200" b="1" spc="-15" dirty="0">
                <a:latin typeface="Arial"/>
                <a:cs typeface="Arial"/>
              </a:rPr>
              <a:t>we </a:t>
            </a:r>
            <a:r>
              <a:rPr sz="2200" b="1" dirty="0">
                <a:latin typeface="Arial"/>
                <a:cs typeface="Arial"/>
              </a:rPr>
              <a:t>need </a:t>
            </a:r>
            <a:r>
              <a:rPr sz="2200" b="1" spc="5" dirty="0">
                <a:latin typeface="Arial"/>
                <a:cs typeface="Arial"/>
              </a:rPr>
              <a:t>to engage </a:t>
            </a:r>
            <a:r>
              <a:rPr sz="2200" b="1" dirty="0">
                <a:latin typeface="Arial"/>
                <a:cs typeface="Arial"/>
              </a:rPr>
              <a:t>an </a:t>
            </a:r>
            <a:r>
              <a:rPr sz="2200" b="1" spc="-5" dirty="0">
                <a:latin typeface="Arial"/>
                <a:cs typeface="Arial"/>
              </a:rPr>
              <a:t>external </a:t>
            </a:r>
            <a:r>
              <a:rPr sz="2200" b="1" dirty="0">
                <a:latin typeface="Arial"/>
                <a:cs typeface="Arial"/>
              </a:rPr>
              <a:t>freelancer </a:t>
            </a:r>
            <a:r>
              <a:rPr sz="2200" b="1" spc="-5" dirty="0">
                <a:latin typeface="Arial"/>
                <a:cs typeface="Arial"/>
              </a:rPr>
              <a:t>(writing </a:t>
            </a:r>
            <a:r>
              <a:rPr sz="2200" b="1" dirty="0">
                <a:latin typeface="Arial"/>
                <a:cs typeface="Arial"/>
              </a:rPr>
              <a:t>and/or  design)?</a:t>
            </a:r>
            <a:endParaRPr sz="2200" b="1">
              <a:latin typeface="Arial"/>
              <a:cs typeface="Arial"/>
            </a:endParaRPr>
          </a:p>
          <a:p>
            <a:pPr marL="649605" marR="5080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dirty="0">
                <a:latin typeface="Arial"/>
                <a:cs typeface="Arial"/>
              </a:rPr>
              <a:t>Are </a:t>
            </a:r>
            <a:r>
              <a:rPr sz="2200" b="1" spc="-15" dirty="0">
                <a:latin typeface="Arial"/>
                <a:cs typeface="Arial"/>
              </a:rPr>
              <a:t>we </a:t>
            </a:r>
            <a:r>
              <a:rPr sz="2200" b="1" dirty="0">
                <a:latin typeface="Arial"/>
                <a:cs typeface="Arial"/>
              </a:rPr>
              <a:t>gathering major accomplishments and photos </a:t>
            </a:r>
            <a:r>
              <a:rPr sz="2200" b="1" spc="-5" dirty="0">
                <a:latin typeface="Arial"/>
                <a:cs typeface="Arial"/>
              </a:rPr>
              <a:t>all year  </a:t>
            </a:r>
            <a:r>
              <a:rPr sz="2200" b="1" dirty="0">
                <a:latin typeface="Arial"/>
                <a:cs typeface="Arial"/>
              </a:rPr>
              <a:t>long?</a:t>
            </a:r>
            <a:endParaRPr sz="2200" b="1">
              <a:latin typeface="Arial"/>
              <a:cs typeface="Arial"/>
            </a:endParaRPr>
          </a:p>
          <a:p>
            <a:pPr marL="649605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10" dirty="0">
                <a:latin typeface="Arial"/>
                <a:cs typeface="Arial"/>
              </a:rPr>
              <a:t>What </a:t>
            </a:r>
            <a:r>
              <a:rPr sz="2200" b="1" spc="-15" dirty="0">
                <a:latin typeface="Arial"/>
                <a:cs typeface="Arial"/>
              </a:rPr>
              <a:t>will </a:t>
            </a:r>
            <a:r>
              <a:rPr sz="2200" b="1" dirty="0">
                <a:latin typeface="Arial"/>
                <a:cs typeface="Arial"/>
              </a:rPr>
              <a:t>be our </a:t>
            </a:r>
            <a:r>
              <a:rPr sz="2200" b="1" spc="-5" dirty="0">
                <a:latin typeface="Arial"/>
                <a:cs typeface="Arial"/>
              </a:rPr>
              <a:t>annual report’s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theme?</a:t>
            </a:r>
            <a:endParaRPr sz="2200" b="1">
              <a:latin typeface="Arial"/>
              <a:cs typeface="Arial"/>
            </a:endParaRPr>
          </a:p>
          <a:p>
            <a:pPr marL="649605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10" dirty="0">
                <a:latin typeface="Arial"/>
                <a:cs typeface="Arial"/>
              </a:rPr>
              <a:t>Will </a:t>
            </a:r>
            <a:r>
              <a:rPr sz="2200" b="1" spc="-15" dirty="0">
                <a:latin typeface="Arial"/>
                <a:cs typeface="Arial"/>
              </a:rPr>
              <a:t>we </a:t>
            </a:r>
            <a:r>
              <a:rPr sz="2200" b="1" dirty="0">
                <a:latin typeface="Arial"/>
                <a:cs typeface="Arial"/>
              </a:rPr>
              <a:t>distribute </a:t>
            </a:r>
            <a:r>
              <a:rPr sz="2200" b="1" spc="-5" dirty="0">
                <a:latin typeface="Arial"/>
                <a:cs typeface="Arial"/>
              </a:rPr>
              <a:t>in </a:t>
            </a:r>
            <a:r>
              <a:rPr sz="2200" b="1" dirty="0">
                <a:latin typeface="Arial"/>
                <a:cs typeface="Arial"/>
              </a:rPr>
              <a:t>print and/or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online?</a:t>
            </a:r>
            <a:endParaRPr sz="2200" b="1">
              <a:latin typeface="Arial"/>
              <a:cs typeface="Arial"/>
            </a:endParaRPr>
          </a:p>
          <a:p>
            <a:pPr marL="649605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10" dirty="0">
                <a:latin typeface="Arial"/>
                <a:cs typeface="Arial"/>
              </a:rPr>
              <a:t>What </a:t>
            </a:r>
            <a:r>
              <a:rPr sz="2200" b="1" dirty="0">
                <a:latin typeface="Arial"/>
                <a:cs typeface="Arial"/>
              </a:rPr>
              <a:t>are our best accomplishments </a:t>
            </a:r>
            <a:r>
              <a:rPr sz="2200" b="1" spc="5" dirty="0">
                <a:latin typeface="Arial"/>
                <a:cs typeface="Arial"/>
              </a:rPr>
              <a:t>to</a:t>
            </a:r>
            <a:r>
              <a:rPr sz="2200" b="1" spc="-1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tell?</a:t>
            </a:r>
            <a:endParaRPr sz="2200" b="1">
              <a:latin typeface="Arial"/>
              <a:cs typeface="Arial"/>
            </a:endParaRPr>
          </a:p>
          <a:p>
            <a:pPr marL="649605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10" dirty="0">
                <a:latin typeface="Arial"/>
                <a:cs typeface="Arial"/>
              </a:rPr>
              <a:t>Will </a:t>
            </a:r>
            <a:r>
              <a:rPr sz="2200" b="1" spc="-15" dirty="0">
                <a:latin typeface="Arial"/>
                <a:cs typeface="Arial"/>
              </a:rPr>
              <a:t>we </a:t>
            </a:r>
            <a:r>
              <a:rPr sz="2200" b="1" dirty="0">
                <a:latin typeface="Arial"/>
                <a:cs typeface="Arial"/>
              </a:rPr>
              <a:t>create a</a:t>
            </a:r>
            <a:r>
              <a:rPr sz="2200" b="1" spc="-1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video?</a:t>
            </a:r>
            <a:endParaRPr sz="2200" b="1">
              <a:latin typeface="Arial"/>
              <a:cs typeface="Arial"/>
            </a:endParaRPr>
          </a:p>
          <a:p>
            <a:pPr marL="649605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15" dirty="0">
                <a:latin typeface="Arial"/>
                <a:cs typeface="Arial"/>
              </a:rPr>
              <a:t>When </a:t>
            </a:r>
            <a:r>
              <a:rPr sz="2200" b="1" spc="-15" dirty="0">
                <a:latin typeface="Arial"/>
                <a:cs typeface="Arial"/>
              </a:rPr>
              <a:t>will we </a:t>
            </a:r>
            <a:r>
              <a:rPr sz="2200" b="1" dirty="0">
                <a:latin typeface="Arial"/>
                <a:cs typeface="Arial"/>
              </a:rPr>
              <a:t>release our </a:t>
            </a:r>
            <a:r>
              <a:rPr sz="2200" b="1" spc="-5" dirty="0">
                <a:latin typeface="Arial"/>
                <a:cs typeface="Arial"/>
              </a:rPr>
              <a:t>annual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report?</a:t>
            </a:r>
            <a:endParaRPr sz="2200" b="1">
              <a:latin typeface="Arial"/>
              <a:cs typeface="Arial"/>
            </a:endParaRPr>
          </a:p>
          <a:p>
            <a:pPr marL="649605" marR="202565" lvl="1" indent="-34734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49605" algn="l"/>
                <a:tab pos="650240" algn="l"/>
              </a:tabLst>
            </a:pPr>
            <a:r>
              <a:rPr sz="2200" b="1" spc="20" dirty="0">
                <a:latin typeface="Arial"/>
                <a:cs typeface="Arial"/>
              </a:rPr>
              <a:t>Who </a:t>
            </a:r>
            <a:r>
              <a:rPr sz="2200" b="1" spc="-15" dirty="0">
                <a:latin typeface="Arial"/>
                <a:cs typeface="Arial"/>
              </a:rPr>
              <a:t>will </a:t>
            </a:r>
            <a:r>
              <a:rPr sz="2200" b="1" spc="-5" dirty="0">
                <a:latin typeface="Arial"/>
                <a:cs typeface="Arial"/>
              </a:rPr>
              <a:t>double </a:t>
            </a:r>
            <a:r>
              <a:rPr sz="2200" b="1" dirty="0">
                <a:latin typeface="Arial"/>
                <a:cs typeface="Arial"/>
              </a:rPr>
              <a:t>and triple check the reported financials and  other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reports?</a:t>
            </a:r>
            <a:endParaRPr sz="2200" b="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7288" y="576072"/>
            <a:ext cx="19446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33" y="6713473"/>
            <a:ext cx="14922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39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9288" y="3633215"/>
            <a:ext cx="304800" cy="37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0552" y="3633215"/>
            <a:ext cx="332232" cy="374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5079" y="3633215"/>
            <a:ext cx="316992" cy="374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6503" y="3633215"/>
            <a:ext cx="345662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8576" y="3633215"/>
            <a:ext cx="316991" cy="37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9752" y="3520440"/>
            <a:ext cx="408432" cy="484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7008" y="3511296"/>
            <a:ext cx="323088" cy="496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3047" y="3511296"/>
            <a:ext cx="316991" cy="496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7559" y="3499103"/>
            <a:ext cx="3346704" cy="65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9288" y="3633215"/>
            <a:ext cx="304800" cy="37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0552" y="3633215"/>
            <a:ext cx="332232" cy="374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5079" y="3633215"/>
            <a:ext cx="316992" cy="374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6503" y="3633215"/>
            <a:ext cx="345662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8576" y="3633215"/>
            <a:ext cx="316991" cy="37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9752" y="3520440"/>
            <a:ext cx="408432" cy="484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17008" y="3511296"/>
            <a:ext cx="323088" cy="496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3047" y="3511296"/>
            <a:ext cx="316991" cy="496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7559" y="3499103"/>
            <a:ext cx="3346704" cy="65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609330" cy="5922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 algn="just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Importance</a:t>
            </a:r>
            <a:endParaRPr sz="32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536575" marR="6350" lvl="1" indent="-173355" algn="just">
              <a:lnSpc>
                <a:spcPct val="100000"/>
              </a:lnSpc>
              <a:buFont typeface="Wingdings"/>
              <a:buChar char=""/>
              <a:tabLst>
                <a:tab pos="537210" algn="l"/>
              </a:tabLst>
            </a:pPr>
            <a:r>
              <a:rPr sz="3200" spc="5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gives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opportunity </a:t>
            </a:r>
            <a:r>
              <a:rPr sz="3200" spc="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take a </a:t>
            </a:r>
            <a:r>
              <a:rPr sz="3200" spc="-5" dirty="0">
                <a:latin typeface="Arial"/>
                <a:cs typeface="Arial"/>
              </a:rPr>
              <a:t>step back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10" dirty="0">
                <a:latin typeface="Arial"/>
                <a:cs typeface="Arial"/>
              </a:rPr>
              <a:t>look </a:t>
            </a:r>
            <a:r>
              <a:rPr sz="3200" dirty="0">
                <a:latin typeface="Arial"/>
                <a:cs typeface="Arial"/>
              </a:rPr>
              <a:t>at the </a:t>
            </a:r>
            <a:r>
              <a:rPr sz="3200" spc="-5" dirty="0">
                <a:latin typeface="Arial"/>
                <a:cs typeface="Arial"/>
              </a:rPr>
              <a:t>overall  </a:t>
            </a:r>
            <a:r>
              <a:rPr sz="3200" dirty="0">
                <a:latin typeface="Arial"/>
                <a:cs typeface="Arial"/>
              </a:rPr>
              <a:t>practical and financial health of the </a:t>
            </a:r>
            <a:r>
              <a:rPr sz="3200" spc="-10" dirty="0">
                <a:latin typeface="Arial"/>
                <a:cs typeface="Arial"/>
              </a:rPr>
              <a:t>Company’s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>
                <a:latin typeface="Arial"/>
                <a:cs typeface="Arial"/>
              </a:rPr>
              <a:t>business</a:t>
            </a:r>
            <a:r>
              <a:rPr sz="3200" spc="-5" smtClean="0">
                <a:latin typeface="Arial"/>
                <a:cs typeface="Arial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536575" lvl="1" indent="-173355" algn="just">
              <a:lnSpc>
                <a:spcPct val="100000"/>
              </a:lnSpc>
              <a:buFont typeface="Wingdings"/>
              <a:buChar char=""/>
              <a:tabLst>
                <a:tab pos="537210" algn="l"/>
              </a:tabLst>
            </a:pPr>
            <a:r>
              <a:rPr sz="3200" spc="-65" dirty="0">
                <a:latin typeface="Arial"/>
                <a:cs typeface="Arial"/>
              </a:rPr>
              <a:t>You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5" dirty="0">
                <a:latin typeface="Arial"/>
                <a:cs typeface="Arial"/>
              </a:rPr>
              <a:t>know </a:t>
            </a:r>
            <a:r>
              <a:rPr sz="3200" dirty="0">
                <a:latin typeface="Arial"/>
                <a:cs typeface="Arial"/>
              </a:rPr>
              <a:t>how </a:t>
            </a:r>
            <a:r>
              <a:rPr sz="3200" spc="-10" dirty="0">
                <a:latin typeface="Arial"/>
                <a:cs typeface="Arial"/>
              </a:rPr>
              <a:t>well </a:t>
            </a:r>
            <a:r>
              <a:rPr sz="3200" dirty="0">
                <a:latin typeface="Arial"/>
                <a:cs typeface="Arial"/>
              </a:rPr>
              <a:t>the Company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doing</a:t>
            </a:r>
            <a:r>
              <a:rPr sz="3200" smtClean="0">
                <a:latin typeface="Arial"/>
                <a:cs typeface="Arial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536575" marR="5080" lvl="1" indent="-173355" algn="just">
              <a:lnSpc>
                <a:spcPct val="100000"/>
              </a:lnSpc>
              <a:buFont typeface="Wingdings"/>
              <a:buChar char=""/>
              <a:tabLst>
                <a:tab pos="537210" algn="l"/>
              </a:tabLst>
            </a:pPr>
            <a:r>
              <a:rPr sz="3200" spc="-65" dirty="0">
                <a:latin typeface="Arial"/>
                <a:cs typeface="Arial"/>
              </a:rPr>
              <a:t>You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5" dirty="0">
                <a:latin typeface="Arial"/>
                <a:cs typeface="Arial"/>
              </a:rPr>
              <a:t>find </a:t>
            </a:r>
            <a:r>
              <a:rPr sz="3200" spc="-10" dirty="0">
                <a:latin typeface="Arial"/>
                <a:cs typeface="Arial"/>
              </a:rPr>
              <a:t>out whether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Company is </a:t>
            </a:r>
            <a:r>
              <a:rPr sz="3200" dirty="0">
                <a:latin typeface="Arial"/>
                <a:cs typeface="Arial"/>
              </a:rPr>
              <a:t>making </a:t>
            </a:r>
            <a:r>
              <a:rPr sz="3200" spc="5" dirty="0">
                <a:latin typeface="Arial"/>
                <a:cs typeface="Arial"/>
              </a:rPr>
              <a:t>more </a:t>
            </a:r>
            <a:r>
              <a:rPr sz="3200" dirty="0">
                <a:latin typeface="Arial"/>
                <a:cs typeface="Arial"/>
              </a:rPr>
              <a:t>money  than </a:t>
            </a:r>
            <a:r>
              <a:rPr sz="3200" spc="-5" dirty="0">
                <a:latin typeface="Arial"/>
                <a:cs typeface="Arial"/>
              </a:rPr>
              <a:t>it is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spending</a:t>
            </a:r>
            <a:r>
              <a:rPr sz="3200" smtClean="0">
                <a:latin typeface="Arial"/>
                <a:cs typeface="Arial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536575" marR="5080" lvl="1" indent="-173355" algn="just">
              <a:lnSpc>
                <a:spcPct val="100000"/>
              </a:lnSpc>
              <a:buFont typeface="Wingdings"/>
              <a:buChar char=""/>
              <a:tabLst>
                <a:tab pos="537210" algn="l"/>
                <a:tab pos="1164590" algn="l"/>
                <a:tab pos="1767839" algn="l"/>
                <a:tab pos="2313305" algn="l"/>
                <a:tab pos="2776855" algn="l"/>
                <a:tab pos="3459479" algn="l"/>
                <a:tab pos="3846829" algn="l"/>
                <a:tab pos="5831205" algn="l"/>
                <a:tab pos="7040880" algn="l"/>
                <a:tab pos="7720965" algn="l"/>
                <a:tab pos="8205470" algn="l"/>
              </a:tabLst>
            </a:pPr>
            <a:r>
              <a:rPr sz="3200" spc="-195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	c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	</a:t>
            </a:r>
            <a:r>
              <a:rPr sz="3200" spc="15" dirty="0">
                <a:latin typeface="Arial"/>
                <a:cs typeface="Arial"/>
              </a:rPr>
              <a:t>g</a:t>
            </a:r>
            <a:r>
              <a:rPr sz="3200" spc="-3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	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	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a	</a:t>
            </a:r>
            <a:r>
              <a:rPr sz="3200" spc="-3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	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an</a:t>
            </a:r>
            <a:r>
              <a:rPr sz="3200" spc="-30" dirty="0">
                <a:latin typeface="Arial"/>
                <a:cs typeface="Arial"/>
              </a:rPr>
              <a:t>a</a:t>
            </a:r>
            <a:r>
              <a:rPr sz="3200" spc="15" dirty="0">
                <a:latin typeface="Arial"/>
                <a:cs typeface="Arial"/>
              </a:rPr>
              <a:t>g</a:t>
            </a:r>
            <a:r>
              <a:rPr sz="3200" spc="-30" dirty="0">
                <a:latin typeface="Arial"/>
                <a:cs typeface="Arial"/>
              </a:rPr>
              <a:t>e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5" dirty="0">
                <a:latin typeface="Arial"/>
                <a:cs typeface="Arial"/>
              </a:rPr>
              <a:t>t</a:t>
            </a:r>
            <a:r>
              <a:rPr sz="3200" spc="-60" dirty="0">
                <a:latin typeface="Arial"/>
                <a:cs typeface="Arial"/>
              </a:rPr>
              <a:t>’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-25" dirty="0">
                <a:latin typeface="Arial"/>
                <a:cs typeface="Arial"/>
              </a:rPr>
              <a:t>s</a:t>
            </a:r>
            <a:r>
              <a:rPr sz="3200" spc="5" dirty="0">
                <a:latin typeface="Arial"/>
                <a:cs typeface="Arial"/>
              </a:rPr>
              <a:t>tr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	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	</a:t>
            </a:r>
            <a:r>
              <a:rPr sz="3200" spc="3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	</a:t>
            </a:r>
            <a:r>
              <a:rPr sz="3200" spc="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  coming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year.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740775" cy="695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Statutory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Provisions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at a</a:t>
            </a: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glance……..</a:t>
            </a:r>
            <a:endParaRPr sz="2800">
              <a:latin typeface="Arial"/>
              <a:cs typeface="Arial"/>
            </a:endParaRPr>
          </a:p>
          <a:p>
            <a:pPr marL="463550" marR="8890" lvl="1" indent="-173990">
              <a:lnSpc>
                <a:spcPct val="100000"/>
              </a:lnSpc>
              <a:buFont typeface="Wingdings"/>
              <a:buChar char=""/>
              <a:tabLst>
                <a:tab pos="464184" algn="l"/>
              </a:tabLst>
            </a:pPr>
            <a:r>
              <a:rPr sz="2800" spc="-5" smtClean="0">
                <a:latin typeface="Arial"/>
                <a:cs typeface="Arial"/>
              </a:rPr>
              <a:t>Companies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send </a:t>
            </a:r>
            <a:r>
              <a:rPr sz="2800" spc="-10" dirty="0">
                <a:latin typeface="Arial"/>
                <a:cs typeface="Arial"/>
              </a:rPr>
              <a:t>Annual </a:t>
            </a:r>
            <a:r>
              <a:rPr sz="2800" dirty="0">
                <a:latin typeface="Arial"/>
                <a:cs typeface="Arial"/>
              </a:rPr>
              <a:t>Report and Notice </a:t>
            </a:r>
            <a:r>
              <a:rPr sz="2800" spc="-5" dirty="0">
                <a:latin typeface="Arial"/>
                <a:cs typeface="Arial"/>
              </a:rPr>
              <a:t>Calling </a:t>
            </a:r>
            <a:r>
              <a:rPr sz="2800" dirty="0">
                <a:latin typeface="Arial"/>
                <a:cs typeface="Arial"/>
              </a:rPr>
              <a:t>AGM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its  members and others atleast 21 </a:t>
            </a:r>
            <a:r>
              <a:rPr sz="2800" spc="-5" dirty="0">
                <a:latin typeface="Arial"/>
                <a:cs typeface="Arial"/>
              </a:rPr>
              <a:t>clear days </a:t>
            </a:r>
            <a:r>
              <a:rPr sz="2800" spc="5" dirty="0">
                <a:latin typeface="Arial"/>
                <a:cs typeface="Arial"/>
              </a:rPr>
              <a:t>before </a:t>
            </a:r>
            <a:r>
              <a:rPr sz="2800" dirty="0">
                <a:latin typeface="Arial"/>
                <a:cs typeface="Arial"/>
              </a:rPr>
              <a:t>the date of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AGM.</a:t>
            </a:r>
            <a:endParaRPr sz="2800">
              <a:latin typeface="Arial"/>
              <a:cs typeface="Arial"/>
            </a:endParaRPr>
          </a:p>
          <a:p>
            <a:pPr marL="463550" marR="5080" lvl="1" indent="-1739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4184" algn="l"/>
                <a:tab pos="1493520" algn="l"/>
                <a:tab pos="2496185" algn="l"/>
                <a:tab pos="2889885" algn="l"/>
                <a:tab pos="3362325" algn="l"/>
                <a:tab pos="4733925" algn="l"/>
                <a:tab pos="5126990" algn="l"/>
                <a:tab pos="6827520" algn="l"/>
                <a:tab pos="8308975" algn="l"/>
              </a:tabLst>
            </a:pPr>
            <a:r>
              <a:rPr sz="2800" spc="-5" dirty="0">
                <a:latin typeface="Arial"/>
                <a:cs typeface="Arial"/>
              </a:rPr>
              <a:t>Annua</a:t>
            </a:r>
            <a:r>
              <a:rPr sz="2800" dirty="0">
                <a:latin typeface="Arial"/>
                <a:cs typeface="Arial"/>
              </a:rPr>
              <a:t>l	</a:t>
            </a:r>
            <a:r>
              <a:rPr sz="2800" spc="-5" dirty="0">
                <a:latin typeface="Arial"/>
                <a:cs typeface="Arial"/>
              </a:rPr>
              <a:t>Repo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t	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	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ub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tt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	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	</a:t>
            </a:r>
            <a:r>
              <a:rPr sz="2800" spc="1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3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t	</a:t>
            </a:r>
            <a:r>
              <a:rPr sz="2800" spc="-5" dirty="0">
                <a:latin typeface="Arial"/>
                <a:cs typeface="Arial"/>
              </a:rPr>
              <a:t>Au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3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35" dirty="0">
                <a:latin typeface="Arial"/>
                <a:cs typeface="Arial"/>
              </a:rPr>
              <a:t>i</a:t>
            </a:r>
            <a:r>
              <a:rPr sz="2800" spc="20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e  Stock Exchanges, ROC, </a:t>
            </a:r>
            <a:r>
              <a:rPr sz="2800" spc="-5" dirty="0">
                <a:latin typeface="Arial"/>
                <a:cs typeface="Arial"/>
              </a:rPr>
              <a:t>RBI </a:t>
            </a:r>
            <a:r>
              <a:rPr sz="2800" dirty="0">
                <a:latin typeface="Arial"/>
                <a:cs typeface="Arial"/>
              </a:rPr>
              <a:t>and Sectoral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Regulators.</a:t>
            </a:r>
            <a:endParaRPr sz="2800">
              <a:latin typeface="Arial"/>
              <a:cs typeface="Arial"/>
            </a:endParaRPr>
          </a:p>
          <a:p>
            <a:pPr marL="463550" lvl="1" indent="-1739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4184" algn="l"/>
              </a:tabLst>
            </a:pPr>
            <a:r>
              <a:rPr sz="2800" spc="-5" dirty="0">
                <a:latin typeface="Arial"/>
                <a:cs typeface="Arial"/>
              </a:rPr>
              <a:t>Mandatory </a:t>
            </a:r>
            <a:r>
              <a:rPr sz="2800" dirty="0">
                <a:latin typeface="Arial"/>
                <a:cs typeface="Arial"/>
              </a:rPr>
              <a:t>disclosure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requirements.</a:t>
            </a:r>
            <a:endParaRPr sz="2800">
              <a:latin typeface="Arial"/>
              <a:cs typeface="Arial"/>
            </a:endParaRPr>
          </a:p>
          <a:p>
            <a:pPr marL="463550" marR="5080" lvl="1" indent="-1739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4184" algn="l"/>
                <a:tab pos="1581785" algn="l"/>
                <a:tab pos="2813685" algn="l"/>
                <a:tab pos="3298190" algn="l"/>
                <a:tab pos="3855720" algn="l"/>
                <a:tab pos="5254625" algn="l"/>
                <a:tab pos="5815965" algn="l"/>
                <a:tab pos="6766559" algn="l"/>
                <a:tab pos="8260080" algn="l"/>
              </a:tabLst>
            </a:pPr>
            <a:r>
              <a:rPr sz="2800" spc="-5" dirty="0">
                <a:latin typeface="Arial"/>
                <a:cs typeface="Arial"/>
              </a:rPr>
              <a:t>Annua</a:t>
            </a:r>
            <a:r>
              <a:rPr sz="2800" dirty="0">
                <a:latin typeface="Arial"/>
                <a:cs typeface="Arial"/>
              </a:rPr>
              <a:t>l	</a:t>
            </a:r>
            <a:r>
              <a:rPr sz="2800" spc="-5" dirty="0">
                <a:latin typeface="Arial"/>
                <a:cs typeface="Arial"/>
              </a:rPr>
              <a:t>Repo</a:t>
            </a:r>
            <a:r>
              <a:rPr sz="2800" spc="5" dirty="0">
                <a:latin typeface="Arial"/>
                <a:cs typeface="Arial"/>
              </a:rPr>
              <a:t>rt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	</a:t>
            </a:r>
            <a:r>
              <a:rPr sz="2800" spc="-30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-5" dirty="0">
                <a:latin typeface="Arial"/>
                <a:cs typeface="Arial"/>
              </a:rPr>
              <a:t>up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oade</a:t>
            </a:r>
            <a:r>
              <a:rPr sz="2800" dirty="0">
                <a:latin typeface="Arial"/>
                <a:cs typeface="Arial"/>
              </a:rPr>
              <a:t>d	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n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ck	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x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han</a:t>
            </a:r>
            <a:r>
              <a:rPr sz="2800" spc="1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  </a:t>
            </a:r>
            <a:r>
              <a:rPr sz="2800" spc="-5" dirty="0">
                <a:latin typeface="Arial"/>
                <a:cs typeface="Arial"/>
              </a:rPr>
              <a:t>Companies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websites.</a:t>
            </a:r>
            <a:endParaRPr sz="2800">
              <a:latin typeface="Arial"/>
              <a:cs typeface="Arial"/>
            </a:endParaRPr>
          </a:p>
          <a:p>
            <a:pPr marL="463550" lvl="1" indent="-1739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4184" algn="l"/>
              </a:tabLst>
            </a:pPr>
            <a:r>
              <a:rPr sz="2800" spc="-5" dirty="0">
                <a:latin typeface="Arial"/>
                <a:cs typeface="Arial"/>
              </a:rPr>
              <a:t>Lender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covenants.</a:t>
            </a:r>
            <a:endParaRPr sz="2800">
              <a:latin typeface="Arial"/>
              <a:cs typeface="Arial"/>
            </a:endParaRPr>
          </a:p>
          <a:p>
            <a:pPr marL="463550" lvl="1" indent="-1739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4184" algn="l"/>
              </a:tabLst>
            </a:pPr>
            <a:r>
              <a:rPr sz="2800" spc="-15" dirty="0">
                <a:latin typeface="Arial"/>
                <a:cs typeface="Arial"/>
              </a:rPr>
              <a:t>MCA </a:t>
            </a:r>
            <a:r>
              <a:rPr sz="2800" dirty="0">
                <a:latin typeface="Arial"/>
                <a:cs typeface="Arial"/>
              </a:rPr>
              <a:t>Green </a:t>
            </a:r>
            <a:r>
              <a:rPr sz="2800" spc="-5" dirty="0">
                <a:latin typeface="Arial"/>
                <a:cs typeface="Arial"/>
              </a:rPr>
              <a:t>Initiatives </a:t>
            </a:r>
            <a:r>
              <a:rPr sz="2800" dirty="0">
                <a:latin typeface="Arial"/>
                <a:cs typeface="Arial"/>
              </a:rPr>
              <a:t>– dispatch of </a:t>
            </a:r>
            <a:r>
              <a:rPr sz="2800" spc="-5" dirty="0">
                <a:latin typeface="Arial"/>
                <a:cs typeface="Arial"/>
              </a:rPr>
              <a:t>Annual </a:t>
            </a:r>
            <a:r>
              <a:rPr sz="2800" dirty="0">
                <a:latin typeface="Arial"/>
                <a:cs typeface="Arial"/>
              </a:rPr>
              <a:t>Report </a:t>
            </a:r>
            <a:r>
              <a:rPr sz="2800" spc="5" dirty="0">
                <a:latin typeface="Arial"/>
                <a:cs typeface="Arial"/>
              </a:rPr>
              <a:t>through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E-mail.</a:t>
            </a:r>
            <a:endParaRPr sz="2800">
              <a:latin typeface="Arial"/>
              <a:cs typeface="Arial"/>
            </a:endParaRPr>
          </a:p>
          <a:p>
            <a:pPr marL="463550" lvl="1" indent="-17399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4184" algn="l"/>
              </a:tabLst>
            </a:pPr>
            <a:r>
              <a:rPr sz="2800" spc="-5" dirty="0">
                <a:latin typeface="Arial"/>
                <a:cs typeface="Arial"/>
              </a:rPr>
              <a:t>Unlisted </a:t>
            </a:r>
            <a:r>
              <a:rPr sz="2800" dirty="0">
                <a:latin typeface="Arial"/>
                <a:cs typeface="Arial"/>
              </a:rPr>
              <a:t>companies are </a:t>
            </a:r>
            <a:r>
              <a:rPr sz="2800" spc="-5" dirty="0">
                <a:latin typeface="Arial"/>
                <a:cs typeface="Arial"/>
              </a:rPr>
              <a:t>also </a:t>
            </a:r>
            <a:r>
              <a:rPr sz="2800" dirty="0">
                <a:latin typeface="Arial"/>
                <a:cs typeface="Arial"/>
              </a:rPr>
              <a:t>required </a:t>
            </a:r>
            <a:r>
              <a:rPr sz="2800" spc="5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comply.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304800"/>
            <a:ext cx="9126220" cy="754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Reasons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for creating an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Annual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  <a:p>
            <a:pPr marL="628015" lvl="1" indent="-325755">
              <a:lnSpc>
                <a:spcPct val="100000"/>
              </a:lnSpc>
              <a:buFont typeface="Wingdings"/>
              <a:buChar char=""/>
              <a:tabLst>
                <a:tab pos="628650" algn="l"/>
              </a:tabLst>
            </a:pPr>
            <a:r>
              <a:rPr sz="2800" b="1" spc="-5" smtClean="0">
                <a:solidFill>
                  <a:srgbClr val="006FBF"/>
                </a:solidFill>
                <a:latin typeface="Arial"/>
                <a:cs typeface="Arial"/>
              </a:rPr>
              <a:t>Objectives</a:t>
            </a:r>
            <a:endParaRPr sz="2800">
              <a:latin typeface="Arial"/>
              <a:cs typeface="Arial"/>
            </a:endParaRPr>
          </a:p>
          <a:p>
            <a:pPr marL="475615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Demonstrate accomplishments (results and how </a:t>
            </a:r>
            <a:r>
              <a:rPr sz="2800" spc="-10" dirty="0">
                <a:latin typeface="Arial"/>
                <a:cs typeface="Arial"/>
              </a:rPr>
              <a:t>you </a:t>
            </a:r>
            <a:r>
              <a:rPr sz="2800" spc="-5" dirty="0">
                <a:latin typeface="Arial"/>
                <a:cs typeface="Arial"/>
              </a:rPr>
              <a:t>did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it)</a:t>
            </a:r>
            <a:endParaRPr sz="2800">
              <a:latin typeface="Arial"/>
              <a:cs typeface="Arial"/>
            </a:endParaRPr>
          </a:p>
          <a:p>
            <a:pPr marL="475615" marR="868680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76250" algn="l"/>
              </a:tabLst>
            </a:pPr>
            <a:r>
              <a:rPr sz="2800" spc="-5" dirty="0">
                <a:latin typeface="Arial"/>
                <a:cs typeface="Arial"/>
              </a:rPr>
              <a:t>Recognize </a:t>
            </a:r>
            <a:r>
              <a:rPr sz="2800" dirty="0">
                <a:latin typeface="Arial"/>
                <a:cs typeface="Arial"/>
              </a:rPr>
              <a:t>important </a:t>
            </a:r>
            <a:r>
              <a:rPr sz="2800" spc="-5" dirty="0">
                <a:latin typeface="Arial"/>
                <a:cs typeface="Arial"/>
              </a:rPr>
              <a:t>people </a:t>
            </a:r>
            <a:r>
              <a:rPr sz="2800" dirty="0">
                <a:latin typeface="Arial"/>
                <a:cs typeface="Arial"/>
              </a:rPr>
              <a:t>(Directors, </a:t>
            </a:r>
            <a:r>
              <a:rPr sz="2800" spc="-5" dirty="0">
                <a:latin typeface="Arial"/>
                <a:cs typeface="Arial"/>
              </a:rPr>
              <a:t>Employees,  </a:t>
            </a:r>
            <a:r>
              <a:rPr sz="2800" dirty="0">
                <a:latin typeface="Arial"/>
                <a:cs typeface="Arial"/>
              </a:rPr>
              <a:t>Government </a:t>
            </a:r>
            <a:r>
              <a:rPr sz="2800" spc="-5" dirty="0">
                <a:latin typeface="Arial"/>
                <a:cs typeface="Arial"/>
              </a:rPr>
              <a:t>Employees, </a:t>
            </a:r>
            <a:r>
              <a:rPr sz="2800" dirty="0">
                <a:latin typeface="Arial"/>
                <a:cs typeface="Arial"/>
              </a:rPr>
              <a:t>Bankers, Consultants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etc.)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Create a historical </a:t>
            </a:r>
            <a:r>
              <a:rPr sz="2800" spc="5" dirty="0">
                <a:latin typeface="Arial"/>
                <a:cs typeface="Arial"/>
              </a:rPr>
              <a:t>progress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record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Provide </a:t>
            </a:r>
            <a:r>
              <a:rPr sz="2800" dirty="0">
                <a:latin typeface="Arial"/>
                <a:cs typeface="Arial"/>
              </a:rPr>
              <a:t>an account of </a:t>
            </a:r>
            <a:r>
              <a:rPr sz="2800" spc="-5" dirty="0">
                <a:latin typeface="Arial"/>
                <a:cs typeface="Arial"/>
              </a:rPr>
              <a:t>organization’s work </a:t>
            </a:r>
            <a:r>
              <a:rPr sz="2800" spc="10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the past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 marL="475615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76250" algn="l"/>
              </a:tabLst>
            </a:pPr>
            <a:r>
              <a:rPr sz="2800" dirty="0">
                <a:latin typeface="Arial"/>
                <a:cs typeface="Arial"/>
              </a:rPr>
              <a:t>Fulfill a management </a:t>
            </a:r>
            <a:r>
              <a:rPr sz="2800">
                <a:latin typeface="Arial"/>
                <a:cs typeface="Arial"/>
              </a:rPr>
              <a:t>best</a:t>
            </a:r>
            <a:r>
              <a:rPr sz="2800" spc="-100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practice</a:t>
            </a:r>
            <a:endParaRPr sz="2800">
              <a:latin typeface="Times New Roman"/>
              <a:cs typeface="Times New Roman"/>
            </a:endParaRPr>
          </a:p>
          <a:p>
            <a:pPr marL="628015" indent="-32575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628650" algn="l"/>
              </a:tabLst>
            </a:pP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Desired</a:t>
            </a:r>
            <a:r>
              <a:rPr sz="2800" b="1" spc="-8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BF"/>
                </a:solidFill>
                <a:latin typeface="Arial"/>
                <a:cs typeface="Arial"/>
              </a:rPr>
              <a:t>Outcomes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One-year shelf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  <a:p>
            <a:pPr marL="506095" indent="-2038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06730" algn="l"/>
              </a:tabLst>
            </a:pPr>
            <a:r>
              <a:rPr sz="2800" dirty="0">
                <a:latin typeface="Arial"/>
                <a:cs typeface="Arial"/>
              </a:rPr>
              <a:t>Engagement (sharing </a:t>
            </a:r>
            <a:r>
              <a:rPr sz="2800" spc="-5" dirty="0">
                <a:latin typeface="Arial"/>
                <a:cs typeface="Arial"/>
              </a:rPr>
              <a:t>your </a:t>
            </a:r>
            <a:r>
              <a:rPr sz="2800" dirty="0">
                <a:latin typeface="Arial"/>
                <a:cs typeface="Arial"/>
              </a:rPr>
              <a:t>mission, story and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successes)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5928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Reasons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for creating an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Annual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8976" y="1307591"/>
            <a:ext cx="1935479" cy="19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8796" y="3652520"/>
            <a:ext cx="7013575" cy="291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People don’t </a:t>
            </a:r>
            <a:r>
              <a:rPr sz="2800" b="1" spc="-5" dirty="0">
                <a:latin typeface="Arial"/>
                <a:cs typeface="Arial"/>
              </a:rPr>
              <a:t>just </a:t>
            </a:r>
            <a:r>
              <a:rPr sz="2800" b="1" dirty="0">
                <a:latin typeface="Arial"/>
                <a:cs typeface="Arial"/>
              </a:rPr>
              <a:t>share information, they tell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stories.</a:t>
            </a:r>
            <a:endParaRPr sz="2800">
              <a:latin typeface="Arial"/>
              <a:cs typeface="Arial"/>
            </a:endParaRPr>
          </a:p>
          <a:p>
            <a:pPr marL="753110" marR="742315" indent="-1905" algn="ctr">
              <a:lnSpc>
                <a:spcPct val="145500"/>
              </a:lnSpc>
              <a:spcBef>
                <a:spcPts val="1310"/>
              </a:spcBef>
            </a:pPr>
            <a:r>
              <a:rPr sz="2800" b="1" smtClean="0">
                <a:latin typeface="Arial"/>
                <a:cs typeface="Arial"/>
              </a:rPr>
              <a:t>Highlight </a:t>
            </a:r>
            <a:r>
              <a:rPr sz="2800" b="1" spc="-15" dirty="0">
                <a:latin typeface="Arial"/>
                <a:cs typeface="Arial"/>
              </a:rPr>
              <a:t>your </a:t>
            </a:r>
            <a:r>
              <a:rPr sz="2800" b="1" dirty="0">
                <a:latin typeface="Arial"/>
                <a:cs typeface="Arial"/>
              </a:rPr>
              <a:t>mission and results </a:t>
            </a:r>
            <a:r>
              <a:rPr sz="2800" b="1" spc="5" dirty="0">
                <a:latin typeface="Arial"/>
                <a:cs typeface="Arial"/>
              </a:rPr>
              <a:t>in  </a:t>
            </a:r>
            <a:r>
              <a:rPr sz="2800" b="1" dirty="0">
                <a:latin typeface="Arial"/>
                <a:cs typeface="Arial"/>
              </a:rPr>
              <a:t>stories that people </a:t>
            </a:r>
            <a:r>
              <a:rPr sz="2800" b="1" spc="15" dirty="0">
                <a:latin typeface="Arial"/>
                <a:cs typeface="Arial"/>
              </a:rPr>
              <a:t>want </a:t>
            </a:r>
            <a:r>
              <a:rPr sz="2800" b="1" spc="5" dirty="0">
                <a:latin typeface="Arial"/>
                <a:cs typeface="Arial"/>
              </a:rPr>
              <a:t>to </a:t>
            </a:r>
            <a:r>
              <a:rPr sz="2800" b="1" dirty="0">
                <a:latin typeface="Arial"/>
                <a:cs typeface="Arial"/>
              </a:rPr>
              <a:t>tell and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share.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8211820" cy="582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Contents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536575" lvl="1" indent="-173355">
              <a:lnSpc>
                <a:spcPct val="100000"/>
              </a:lnSpc>
              <a:buFont typeface="Wingdings"/>
              <a:buChar char=""/>
              <a:tabLst>
                <a:tab pos="537210" algn="l"/>
              </a:tabLst>
            </a:pPr>
            <a:r>
              <a:rPr sz="2200" spc="-50" dirty="0">
                <a:latin typeface="Arial"/>
                <a:cs typeface="Arial"/>
              </a:rPr>
              <a:t>Table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contents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List </a:t>
            </a:r>
            <a:r>
              <a:rPr sz="2200" dirty="0">
                <a:latin typeface="Arial"/>
                <a:cs typeface="Arial"/>
              </a:rPr>
              <a:t>of Board of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Directors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Notice </a:t>
            </a:r>
            <a:r>
              <a:rPr sz="2200" spc="-5" dirty="0">
                <a:latin typeface="Arial"/>
                <a:cs typeface="Arial"/>
              </a:rPr>
              <a:t>calling Annual </a:t>
            </a:r>
            <a:r>
              <a:rPr sz="2200" dirty="0">
                <a:latin typeface="Arial"/>
                <a:cs typeface="Arial"/>
              </a:rPr>
              <a:t>General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Meeting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Directors’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Corporate </a:t>
            </a:r>
            <a:r>
              <a:rPr sz="2200" spc="-5" dirty="0">
                <a:latin typeface="Arial"/>
                <a:cs typeface="Arial"/>
              </a:rPr>
              <a:t>Social Responsibility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  <a:p>
            <a:pPr marL="612775" lvl="1" indent="-24955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13410" algn="l"/>
              </a:tabLst>
            </a:pPr>
            <a:r>
              <a:rPr sz="2200" spc="-5" dirty="0">
                <a:latin typeface="Arial"/>
                <a:cs typeface="Arial"/>
              </a:rPr>
              <a:t>Management Discussion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Analysis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Corporate Governance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Business Responsibility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Auditors’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Balance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Sheet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Statement of Profit and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Loss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638047"/>
            <a:ext cx="7563484" cy="484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Contents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(continues…..)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536575" lvl="1" indent="-173355">
              <a:lnSpc>
                <a:spcPct val="100000"/>
              </a:lnSpc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Cash </a:t>
            </a:r>
            <a:r>
              <a:rPr sz="2200" spc="-5" dirty="0">
                <a:latin typeface="Arial"/>
                <a:cs typeface="Arial"/>
              </a:rPr>
              <a:t>Flow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Statement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Notes </a:t>
            </a:r>
            <a:r>
              <a:rPr sz="2200" spc="5" dirty="0">
                <a:latin typeface="Arial"/>
                <a:cs typeface="Arial"/>
              </a:rPr>
              <a:t>forming </a:t>
            </a:r>
            <a:r>
              <a:rPr sz="2200" dirty="0">
                <a:latin typeface="Arial"/>
                <a:cs typeface="Arial"/>
              </a:rPr>
              <a:t>part of </a:t>
            </a:r>
            <a:r>
              <a:rPr sz="2200" spc="-5" dirty="0">
                <a:latin typeface="Arial"/>
                <a:cs typeface="Arial"/>
              </a:rPr>
              <a:t>Financial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Statements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Auditors’ Report on </a:t>
            </a:r>
            <a:r>
              <a:rPr sz="2200" spc="-5" dirty="0">
                <a:latin typeface="Arial"/>
                <a:cs typeface="Arial"/>
              </a:rPr>
              <a:t>Consolidated Financial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Statements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Consolidated Balance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Sheet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Consolidated </a:t>
            </a:r>
            <a:r>
              <a:rPr sz="2200" dirty="0">
                <a:latin typeface="Arial"/>
                <a:cs typeface="Arial"/>
              </a:rPr>
              <a:t>statement of Profit and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Loss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Consolidated </a:t>
            </a:r>
            <a:r>
              <a:rPr sz="2200" dirty="0">
                <a:latin typeface="Arial"/>
                <a:cs typeface="Arial"/>
              </a:rPr>
              <a:t>Cash </a:t>
            </a:r>
            <a:r>
              <a:rPr sz="2200" spc="-5" dirty="0">
                <a:latin typeface="Arial"/>
                <a:cs typeface="Arial"/>
              </a:rPr>
              <a:t>Flow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Statement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Notes </a:t>
            </a:r>
            <a:r>
              <a:rPr sz="2200" spc="5" dirty="0">
                <a:latin typeface="Arial"/>
                <a:cs typeface="Arial"/>
              </a:rPr>
              <a:t>forming </a:t>
            </a:r>
            <a:r>
              <a:rPr sz="2200" dirty="0">
                <a:latin typeface="Arial"/>
                <a:cs typeface="Arial"/>
              </a:rPr>
              <a:t>part of </a:t>
            </a:r>
            <a:r>
              <a:rPr sz="2200" spc="-5" dirty="0">
                <a:latin typeface="Arial"/>
                <a:cs typeface="Arial"/>
              </a:rPr>
              <a:t>Consolidated Financial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Statements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spc="-5" dirty="0">
                <a:latin typeface="Arial"/>
                <a:cs typeface="Arial"/>
              </a:rPr>
              <a:t>Subsidiary </a:t>
            </a:r>
            <a:r>
              <a:rPr sz="2200" dirty="0">
                <a:latin typeface="Arial"/>
                <a:cs typeface="Arial"/>
              </a:rPr>
              <a:t>Company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details</a:t>
            </a:r>
            <a:endParaRPr sz="2200">
              <a:latin typeface="Arial"/>
              <a:cs typeface="Arial"/>
            </a:endParaRPr>
          </a:p>
          <a:p>
            <a:pPr marL="536575" lvl="1" indent="-17335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7210" algn="l"/>
              </a:tabLst>
            </a:pPr>
            <a:r>
              <a:rPr sz="2200" dirty="0">
                <a:latin typeface="Arial"/>
                <a:cs typeface="Arial"/>
              </a:rPr>
              <a:t>Photos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1499</Words>
  <Application>Microsoft Office PowerPoint</Application>
  <PresentationFormat>Custom</PresentationFormat>
  <Paragraphs>242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Formal</vt:lpstr>
      <vt:lpstr>Dynamic</vt:lpstr>
      <vt:lpstr>  Digital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Writing and Designing your Annual Report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Annual Report.pptx</dc:title>
  <dc:creator>10001469</dc:creator>
  <cp:lastModifiedBy>Manish</cp:lastModifiedBy>
  <cp:revision>3</cp:revision>
  <dcterms:created xsi:type="dcterms:W3CDTF">2017-08-24T08:53:44Z</dcterms:created>
  <dcterms:modified xsi:type="dcterms:W3CDTF">2017-10-05T04:48:43Z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2014-08-29T00:00:00Z</vt:filetime>
  </property>
  <property fmtid="{D5CDD505-2E9C-101B-9397-08002B2CF9AE}" pid="3" name="Creator">
    <vt:lpwstr>Microsoft PowerPoint - Annual Report.pptx</vt:lpwstr>
  </property>
  <property fmtid="{D5CDD505-2E9C-101B-9397-08002B2CF9AE}" pid="4" name="LastSaved">
    <vt:filetime>2017-08-24T00:00:00Z</vt:filetime>
  </property>
</Properties>
</file>