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99" r:id="rId4"/>
    <p:sldId id="261" r:id="rId5"/>
    <p:sldId id="262" r:id="rId6"/>
    <p:sldId id="263" r:id="rId7"/>
    <p:sldId id="264" r:id="rId8"/>
    <p:sldId id="265" r:id="rId9"/>
    <p:sldId id="267" r:id="rId10"/>
    <p:sldId id="271" r:id="rId11"/>
    <p:sldId id="272" r:id="rId12"/>
    <p:sldId id="273" r:id="rId13"/>
    <p:sldId id="274" r:id="rId14"/>
    <p:sldId id="290" r:id="rId15"/>
    <p:sldId id="296" r:id="rId16"/>
    <p:sldId id="297" r:id="rId17"/>
    <p:sldId id="298" r:id="rId18"/>
  </p:sldIdLst>
  <p:sldSz cx="12166600" cy="6858000"/>
  <p:notesSz cx="121666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13255" y="202412"/>
            <a:ext cx="9340088" cy="563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7406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4990" y="3840480"/>
            <a:ext cx="851662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7406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7406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330" y="1577340"/>
            <a:ext cx="5292471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5799" y="1577340"/>
            <a:ext cx="5292471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7406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8092" y="332656"/>
            <a:ext cx="10950415" cy="658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7406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1069" y="1273810"/>
            <a:ext cx="10299700" cy="4800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6644" y="6377940"/>
            <a:ext cx="389331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330" y="6377940"/>
            <a:ext cx="279831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39763" y="6433493"/>
            <a:ext cx="24447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49" y="-6350"/>
            <a:ext cx="12179300" cy="3213100"/>
            <a:chOff x="-6349" y="-6350"/>
            <a:chExt cx="12179300" cy="32131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66600" cy="3200400"/>
            </a:xfrm>
            <a:custGeom>
              <a:avLst/>
              <a:gdLst/>
              <a:ahLst/>
              <a:cxnLst/>
              <a:rect l="l" t="t" r="r" b="b"/>
              <a:pathLst>
                <a:path w="12166600" h="3200400">
                  <a:moveTo>
                    <a:pt x="0" y="3200400"/>
                  </a:moveTo>
                  <a:lnTo>
                    <a:pt x="12166598" y="3200400"/>
                  </a:lnTo>
                  <a:lnTo>
                    <a:pt x="12166598" y="0"/>
                  </a:lnTo>
                  <a:lnTo>
                    <a:pt x="0" y="0"/>
                  </a:lnTo>
                  <a:lnTo>
                    <a:pt x="0" y="320040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-6350"/>
              <a:ext cx="12166600" cy="12700"/>
            </a:xfrm>
            <a:custGeom>
              <a:avLst/>
              <a:gdLst/>
              <a:ahLst/>
              <a:cxnLst/>
              <a:rect l="l" t="t" r="r" b="b"/>
              <a:pathLst>
                <a:path w="12166600" h="12700">
                  <a:moveTo>
                    <a:pt x="0" y="0"/>
                  </a:moveTo>
                  <a:lnTo>
                    <a:pt x="12166599" y="0"/>
                  </a:lnTo>
                  <a:lnTo>
                    <a:pt x="12166599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66600" cy="3200400"/>
            </a:xfrm>
            <a:custGeom>
              <a:avLst/>
              <a:gdLst/>
              <a:ahLst/>
              <a:cxnLst/>
              <a:rect l="l" t="t" r="r" b="b"/>
              <a:pathLst>
                <a:path w="12166600" h="3200400">
                  <a:moveTo>
                    <a:pt x="12166599" y="3200400"/>
                  </a:moveTo>
                  <a:lnTo>
                    <a:pt x="0" y="32004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7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6267" y="1198032"/>
              <a:ext cx="9182100" cy="150706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64494" y="1358900"/>
            <a:ext cx="83216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90615" algn="l"/>
              </a:tabLst>
            </a:pPr>
            <a:r>
              <a:rPr sz="5400" dirty="0">
                <a:solidFill>
                  <a:srgbClr val="FFFFFF"/>
                </a:solidFill>
              </a:rPr>
              <a:t>An</a:t>
            </a:r>
            <a:r>
              <a:rPr sz="5400" spc="-70" dirty="0">
                <a:solidFill>
                  <a:srgbClr val="FFFFFF"/>
                </a:solidFill>
              </a:rPr>
              <a:t> </a:t>
            </a:r>
            <a:r>
              <a:rPr sz="5400" dirty="0">
                <a:solidFill>
                  <a:srgbClr val="FFFFFF"/>
                </a:solidFill>
              </a:rPr>
              <a:t>Overview</a:t>
            </a:r>
            <a:r>
              <a:rPr sz="5400" spc="-65" dirty="0">
                <a:solidFill>
                  <a:srgbClr val="FFFFFF"/>
                </a:solidFill>
              </a:rPr>
              <a:t> </a:t>
            </a:r>
            <a:r>
              <a:rPr sz="5400" dirty="0">
                <a:solidFill>
                  <a:srgbClr val="FFFFFF"/>
                </a:solidFill>
              </a:rPr>
              <a:t>of</a:t>
            </a:r>
            <a:r>
              <a:rPr sz="5400" spc="-65" dirty="0">
                <a:solidFill>
                  <a:srgbClr val="FFFFFF"/>
                </a:solidFill>
              </a:rPr>
              <a:t> </a:t>
            </a:r>
            <a:r>
              <a:rPr sz="5400" spc="-20" dirty="0">
                <a:solidFill>
                  <a:srgbClr val="FFFFFF"/>
                </a:solidFill>
              </a:rPr>
              <a:t>SDGs</a:t>
            </a:r>
            <a:r>
              <a:rPr sz="5400" dirty="0">
                <a:solidFill>
                  <a:srgbClr val="FFFFFF"/>
                </a:solidFill>
              </a:rPr>
              <a:t>	in</a:t>
            </a:r>
            <a:r>
              <a:rPr sz="5400" spc="-30" dirty="0">
                <a:solidFill>
                  <a:srgbClr val="FFFFFF"/>
                </a:solidFill>
              </a:rPr>
              <a:t> </a:t>
            </a:r>
            <a:r>
              <a:rPr sz="5400" spc="-10" dirty="0">
                <a:solidFill>
                  <a:srgbClr val="FFFFFF"/>
                </a:solidFill>
              </a:rPr>
              <a:t>India</a:t>
            </a:r>
            <a:endParaRPr sz="5400"/>
          </a:p>
        </p:txBody>
      </p:sp>
      <p:sp>
        <p:nvSpPr>
          <p:cNvPr id="9" name="object 9"/>
          <p:cNvSpPr txBox="1"/>
          <p:nvPr/>
        </p:nvSpPr>
        <p:spPr>
          <a:xfrm>
            <a:off x="7531101" y="4914900"/>
            <a:ext cx="3536012" cy="85856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637540">
              <a:lnSpc>
                <a:spcPts val="2130"/>
              </a:lnSpc>
              <a:spcBef>
                <a:spcPts val="195"/>
              </a:spcBef>
            </a:pPr>
            <a:r>
              <a:rPr lang="en-US" dirty="0">
                <a:latin typeface="Calibri"/>
                <a:cs typeface="Calibri"/>
              </a:rPr>
              <a:t>Dr Manish Dadhich</a:t>
            </a:r>
          </a:p>
          <a:p>
            <a:pPr marL="12700" marR="637540">
              <a:lnSpc>
                <a:spcPts val="2130"/>
              </a:lnSpc>
              <a:spcBef>
                <a:spcPts val="195"/>
              </a:spcBef>
            </a:pPr>
            <a:r>
              <a:rPr lang="en-US" sz="1800" dirty="0">
                <a:latin typeface="Calibri"/>
                <a:cs typeface="Calibri"/>
              </a:rPr>
              <a:t>Sir Padampat Singhania University, Udaipur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7432" y="211666"/>
            <a:ext cx="6701367" cy="10117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1255">
              <a:lnSpc>
                <a:spcPct val="100000"/>
              </a:lnSpc>
              <a:spcBef>
                <a:spcPts val="100"/>
              </a:spcBef>
            </a:pPr>
            <a:r>
              <a:rPr dirty="0"/>
              <a:t>SDGs</a:t>
            </a:r>
            <a:r>
              <a:rPr spc="-6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Priority</a:t>
            </a:r>
            <a:r>
              <a:rPr spc="-65" dirty="0"/>
              <a:t> </a:t>
            </a:r>
            <a:r>
              <a:rPr spc="-10" dirty="0"/>
              <a:t>Indicators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93759" y="1046388"/>
          <a:ext cx="10514965" cy="5172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9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2B1E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spc="-20" dirty="0">
                          <a:latin typeface="Calibri"/>
                          <a:cs typeface="Calibri"/>
                        </a:rPr>
                        <a:t>SDGs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2B1E5"/>
                    </a:solidFill>
                  </a:tcPr>
                </a:tc>
                <a:tc>
                  <a:txBody>
                    <a:bodyPr/>
                    <a:lstStyle/>
                    <a:p>
                      <a:pPr marL="253365" marR="245110" indent="1771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No.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of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Indicators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2B1E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Focus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Areas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Indicators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2B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Poverty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244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population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below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poverty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line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poverty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gap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ratio,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employment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under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MGNREGA,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409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safe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drinking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water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Sanitation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Zero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Hunger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244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food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grains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subsidised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prices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Stunting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wasting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under-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children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409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Agricultural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productivity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Gross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Value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Added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worker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22885">
                        <a:lnSpc>
                          <a:spcPts val="213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Good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Health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Well-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Being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Maternal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Mortality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Ratio;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Neo-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natal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Under-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Mortality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Rates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37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Immunisation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under-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children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40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Incidence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HIV/AIDS,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malaria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TB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409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personnel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10,000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people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708660">
                        <a:lnSpc>
                          <a:spcPts val="2130"/>
                        </a:lnSpc>
                        <a:spcBef>
                          <a:spcPts val="3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Quality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Education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Net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Enrolment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Ratio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Ratio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37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Enrolment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Ratio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disabilities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40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Pupil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Teacher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Ratio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82332" y="211666"/>
            <a:ext cx="7027545" cy="1012190"/>
            <a:chOff x="2582332" y="211666"/>
            <a:chExt cx="7027545" cy="10121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2332" y="211666"/>
              <a:ext cx="4826000" cy="10117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7199" y="211666"/>
              <a:ext cx="2802467" cy="101176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8060">
              <a:lnSpc>
                <a:spcPct val="100000"/>
              </a:lnSpc>
              <a:spcBef>
                <a:spcPts val="100"/>
              </a:spcBef>
            </a:pPr>
            <a:r>
              <a:rPr dirty="0"/>
              <a:t>SDGs</a:t>
            </a:r>
            <a:r>
              <a:rPr spc="-6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Priority</a:t>
            </a:r>
            <a:r>
              <a:rPr spc="-75" dirty="0"/>
              <a:t> </a:t>
            </a:r>
            <a:r>
              <a:rPr spc="-10" dirty="0"/>
              <a:t>Indicators…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3759" y="1046388"/>
          <a:ext cx="10515599" cy="5398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2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2B1E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spc="-20" dirty="0">
                          <a:latin typeface="Calibri"/>
                          <a:cs typeface="Calibri"/>
                        </a:rPr>
                        <a:t>SDGs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2B1E5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208915" indent="1771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No.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of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Indicators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2B1E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Focus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Areas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Indicators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2B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370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Gender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Equality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Crime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against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women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Women’s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representation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Parliament,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State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Assembly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local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bodies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409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family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planning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methods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370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87655">
                        <a:lnSpc>
                          <a:spcPts val="2130"/>
                        </a:lnSpc>
                        <a:spcBef>
                          <a:spcPts val="3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Clean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Water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Sanitation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potable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water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sanitary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toilet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(Urban/Rural)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370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47650">
                        <a:lnSpc>
                          <a:spcPts val="2130"/>
                        </a:lnSpc>
                        <a:spcBef>
                          <a:spcPts val="3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Affordable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Clean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Energy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electricity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clean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cooking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fuel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37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Share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renewable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energy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energy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85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328930">
                        <a:lnSpc>
                          <a:spcPct val="995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Decent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Work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Economic Growth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Annual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Growth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Rate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GDP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(PPP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Capita)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37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Annual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Growth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Rate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Manufacturing,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Agriculture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MSME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sector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40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Unemployment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Force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Participation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Rate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(M/F)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409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bank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accounts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banking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outlets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0067" y="207433"/>
            <a:ext cx="7027545" cy="1012190"/>
            <a:chOff x="2650067" y="207433"/>
            <a:chExt cx="7027545" cy="10121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0067" y="207433"/>
              <a:ext cx="4826000" cy="10117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4932" y="207433"/>
              <a:ext cx="2802467" cy="101176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5370">
              <a:lnSpc>
                <a:spcPct val="100000"/>
              </a:lnSpc>
              <a:spcBef>
                <a:spcPts val="100"/>
              </a:spcBef>
            </a:pPr>
            <a:r>
              <a:rPr dirty="0"/>
              <a:t>SDGs</a:t>
            </a:r>
            <a:r>
              <a:rPr spc="-6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Priority</a:t>
            </a:r>
            <a:r>
              <a:rPr spc="-75" dirty="0"/>
              <a:t> </a:t>
            </a:r>
            <a:r>
              <a:rPr spc="-10" dirty="0"/>
              <a:t>Indicators…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6888" y="1046386"/>
          <a:ext cx="10513695" cy="5402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7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2B1E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spc="-20" dirty="0">
                          <a:latin typeface="Calibri"/>
                          <a:cs typeface="Calibri"/>
                        </a:rPr>
                        <a:t>SDGs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2B1E5"/>
                    </a:solidFill>
                  </a:tcPr>
                </a:tc>
                <a:tc>
                  <a:txBody>
                    <a:bodyPr/>
                    <a:lstStyle/>
                    <a:p>
                      <a:pPr marL="289560" marR="281305" indent="1771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No.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of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Indicators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2B1E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Focus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Areas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Indicators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2B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80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519430">
                        <a:lnSpc>
                          <a:spcPct val="99500"/>
                        </a:lnSpc>
                        <a:spcBef>
                          <a:spcPts val="2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Industry, Innovation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Infrastructure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rural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population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living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within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km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all-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season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road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Share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manufacturing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sector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employment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employment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409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800" baseline="-20833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-30" baseline="-20833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emission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unit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value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added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40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R&amp;D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expenditure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GDP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No.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patents/IPRs filed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40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mobile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phones.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836930">
                        <a:lnSpc>
                          <a:spcPts val="213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Reduced Inequalities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Income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growth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among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bottom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40%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People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37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Representation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vulnerable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groups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elected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bodies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79400">
                        <a:lnSpc>
                          <a:spcPts val="213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Sustainable</a:t>
                      </a:r>
                      <a:r>
                        <a:rPr sz="1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Cities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Communities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Slums/EWS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settlements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covered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formal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housing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37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Proportion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cities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efficient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public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transport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mobility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40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Annual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Mean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levels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PM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2.5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PM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cities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69240">
                        <a:lnSpc>
                          <a:spcPct val="995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Sustainable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Consumption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Production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Post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harvest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storage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distribution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losses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37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Adoption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Waste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measures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82332" y="211666"/>
            <a:ext cx="7027545" cy="1012190"/>
            <a:chOff x="2582332" y="211666"/>
            <a:chExt cx="7027545" cy="10121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2332" y="211666"/>
              <a:ext cx="4826000" cy="10117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7199" y="211666"/>
              <a:ext cx="2802467" cy="101176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8060">
              <a:lnSpc>
                <a:spcPct val="100000"/>
              </a:lnSpc>
              <a:spcBef>
                <a:spcPts val="100"/>
              </a:spcBef>
            </a:pPr>
            <a:r>
              <a:rPr dirty="0"/>
              <a:t>SDGs</a:t>
            </a:r>
            <a:r>
              <a:rPr spc="-6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Priority</a:t>
            </a:r>
            <a:r>
              <a:rPr spc="-75" dirty="0"/>
              <a:t> </a:t>
            </a:r>
            <a:r>
              <a:rPr spc="-10" dirty="0"/>
              <a:t>Indicators…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3759" y="1046388"/>
          <a:ext cx="10514964" cy="5017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2B1E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spc="-20" dirty="0">
                          <a:latin typeface="Calibri"/>
                          <a:cs typeface="Calibri"/>
                        </a:rPr>
                        <a:t>SDGs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2B1E5"/>
                    </a:solidFill>
                  </a:tcPr>
                </a:tc>
                <a:tc>
                  <a:txBody>
                    <a:bodyPr/>
                    <a:lstStyle/>
                    <a:p>
                      <a:pPr marL="325120" marR="317500" indent="1771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No.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of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Indicators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2B1E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Focus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Areas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Indicators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2B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Climate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states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taking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climate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adaptive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measures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marR="569595" indent="-28575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Achievement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Nationally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Determined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Contribution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(NDC) Goals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Life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Below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Water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3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sewage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treatment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plants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toilets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constructed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Change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area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under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mangroves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Life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Land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Proportion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area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land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area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37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tree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cover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outside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area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40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Increase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Tree/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cover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degraded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areas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40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Increase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Net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Sown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Area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08915">
                        <a:lnSpc>
                          <a:spcPts val="213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Peace,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Justice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Strong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Institutions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people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subjected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violence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37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No.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human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trafficking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victims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1,00,000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people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405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No.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government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online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provided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409"/>
                        </a:spcBef>
                        <a:buFont typeface="Arial MT"/>
                        <a:buChar char="•"/>
                        <a:tabLst>
                          <a:tab pos="37655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Population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covered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under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Aadhaar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53832" y="512232"/>
            <a:ext cx="5888990" cy="1016000"/>
            <a:chOff x="3153832" y="512232"/>
            <a:chExt cx="5888990" cy="1016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3832" y="512232"/>
              <a:ext cx="3856567" cy="1016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9267" y="512232"/>
              <a:ext cx="2633132" cy="1016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23318" y="618067"/>
            <a:ext cx="5314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Update</a:t>
            </a:r>
            <a:r>
              <a:rPr spc="-95" dirty="0"/>
              <a:t> </a:t>
            </a:r>
            <a:r>
              <a:rPr dirty="0"/>
              <a:t>from</a:t>
            </a:r>
            <a:r>
              <a:rPr spc="-95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spc="-20" dirty="0"/>
              <a:t>States/UTs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867" y="1608667"/>
            <a:ext cx="10332085" cy="404050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39395" marR="5715" indent="-226695">
              <a:lnSpc>
                <a:spcPts val="2600"/>
              </a:lnSpc>
              <a:spcBef>
                <a:spcPts val="420"/>
              </a:spcBef>
              <a:buFont typeface="Arial MT"/>
              <a:buChar char="•"/>
              <a:tabLst>
                <a:tab pos="240665" algn="l"/>
                <a:tab pos="689610" algn="l"/>
                <a:tab pos="1522095" algn="l"/>
                <a:tab pos="3119755" algn="l"/>
                <a:tab pos="4399280" algn="l"/>
                <a:tab pos="6120130" algn="l"/>
                <a:tab pos="6521450" algn="l"/>
                <a:tab pos="7360920" algn="l"/>
                <a:tab pos="8270240" algn="l"/>
                <a:tab pos="9964420" algn="l"/>
              </a:tabLst>
            </a:pPr>
            <a:r>
              <a:rPr sz="2400" spc="-2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most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States/UTs,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Planning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Department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is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nodal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department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35" dirty="0">
                <a:latin typeface="Calibri"/>
                <a:cs typeface="Calibri"/>
              </a:rPr>
              <a:t>for 	</a:t>
            </a:r>
            <a:r>
              <a:rPr sz="2400" spc="-10" dirty="0">
                <a:latin typeface="Calibri"/>
                <a:cs typeface="Calibri"/>
              </a:rPr>
              <a:t>implementation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SDGs.</a:t>
            </a:r>
            <a:endParaRPr sz="2400">
              <a:latin typeface="Calibri"/>
              <a:cs typeface="Calibri"/>
            </a:endParaRPr>
          </a:p>
          <a:p>
            <a:pPr marL="239395" marR="5080" indent="-226695">
              <a:lnSpc>
                <a:spcPts val="2600"/>
              </a:lnSpc>
              <a:spcBef>
                <a:spcPts val="1964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Around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26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States/UTs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mapped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departments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interventions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against 	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SDG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targets.</a:t>
            </a:r>
            <a:endParaRPr sz="2400">
              <a:latin typeface="Calibri"/>
              <a:cs typeface="Calibri"/>
            </a:endParaRPr>
          </a:p>
          <a:p>
            <a:pPr marL="240665" marR="5080" indent="-227965">
              <a:lnSpc>
                <a:spcPts val="2600"/>
              </a:lnSpc>
              <a:spcBef>
                <a:spcPts val="2000"/>
              </a:spcBef>
              <a:buChar char="•"/>
              <a:tabLst>
                <a:tab pos="240665" algn="l"/>
                <a:tab pos="308610" algn="l"/>
              </a:tabLst>
            </a:pPr>
            <a:r>
              <a:rPr sz="2400" dirty="0">
                <a:latin typeface="Arial MT"/>
                <a:cs typeface="Arial MT"/>
              </a:rPr>
              <a:t>	</a:t>
            </a:r>
            <a:r>
              <a:rPr sz="2400" dirty="0">
                <a:latin typeface="Calibri"/>
                <a:cs typeface="Calibri"/>
              </a:rPr>
              <a:t>15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States/UTs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drafted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Vision/Action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Plan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SDGs.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9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others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 </a:t>
            </a:r>
            <a:r>
              <a:rPr sz="2400" dirty="0">
                <a:latin typeface="Calibri"/>
                <a:cs typeface="Calibri"/>
              </a:rPr>
              <a:t>under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  <a:p>
            <a:pPr marL="239395" marR="5715" indent="-226695">
              <a:lnSpc>
                <a:spcPts val="2600"/>
              </a:lnSpc>
              <a:spcBef>
                <a:spcPts val="1964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12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States/UTs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initiated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setting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monitoring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framework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 	</a:t>
            </a:r>
            <a:r>
              <a:rPr sz="2400" dirty="0">
                <a:latin typeface="Calibri"/>
                <a:cs typeface="Calibri"/>
              </a:rPr>
              <a:t>SDGs;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States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already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place.</a:t>
            </a:r>
            <a:endParaRPr sz="24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39395" algn="l"/>
              </a:tabLst>
            </a:pPr>
            <a:r>
              <a:rPr sz="2400" dirty="0">
                <a:latin typeface="Calibri"/>
                <a:cs typeface="Calibri"/>
              </a:rPr>
              <a:t>Around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19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States/UTs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held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consultation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SDGs.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65163" y="642620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98989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2438" y="155845"/>
            <a:ext cx="261620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0" dirty="0">
                <a:solidFill>
                  <a:srgbClr val="0070C0"/>
                </a:solidFill>
                <a:latin typeface="Calibri Light"/>
                <a:cs typeface="Calibri Light"/>
              </a:rPr>
              <a:t>Ways</a:t>
            </a:r>
            <a:r>
              <a:rPr sz="3500" b="0" spc="-25" dirty="0">
                <a:solidFill>
                  <a:srgbClr val="0070C0"/>
                </a:solidFill>
                <a:latin typeface="Calibri Light"/>
                <a:cs typeface="Calibri Light"/>
              </a:rPr>
              <a:t> </a:t>
            </a:r>
            <a:r>
              <a:rPr sz="3500" b="0" spc="-10" dirty="0">
                <a:solidFill>
                  <a:srgbClr val="0070C0"/>
                </a:solidFill>
                <a:latin typeface="Calibri Light"/>
                <a:cs typeface="Calibri Light"/>
              </a:rPr>
              <a:t>Forward</a:t>
            </a:r>
            <a:endParaRPr sz="35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15466" y="2264832"/>
            <a:ext cx="2315845" cy="2074545"/>
            <a:chOff x="5215466" y="2264832"/>
            <a:chExt cx="2315845" cy="20745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5466" y="2264832"/>
              <a:ext cx="17526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8499" y="2586567"/>
              <a:ext cx="1752600" cy="17526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037651" y="1016000"/>
            <a:ext cx="2110740" cy="10534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1270" algn="ctr">
              <a:lnSpc>
                <a:spcPct val="91600"/>
              </a:lnSpc>
              <a:spcBef>
                <a:spcPts val="280"/>
              </a:spcBef>
            </a:pPr>
            <a:r>
              <a:rPr sz="1800" dirty="0">
                <a:latin typeface="Calibri"/>
                <a:cs typeface="Calibri"/>
              </a:rPr>
              <a:t>SDG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Baseline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(keeping </a:t>
            </a:r>
            <a:r>
              <a:rPr sz="1800" dirty="0">
                <a:latin typeface="Calibri"/>
                <a:cs typeface="Calibri"/>
              </a:rPr>
              <a:t>2016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year) prepared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State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National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levels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65859" y="2197100"/>
            <a:ext cx="2419985" cy="10534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80"/>
              </a:spcBef>
            </a:pPr>
            <a:r>
              <a:rPr sz="1800" spc="-10" dirty="0">
                <a:latin typeface="Calibri"/>
                <a:cs typeface="Calibri"/>
              </a:rPr>
              <a:t>Establishment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monitoring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dashboard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national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levels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52433" y="2586567"/>
            <a:ext cx="2879090" cy="2730500"/>
            <a:chOff x="4652433" y="2586567"/>
            <a:chExt cx="2879090" cy="27305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8500" y="3238500"/>
              <a:ext cx="1752600" cy="1752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5467" y="3560234"/>
              <a:ext cx="1752600" cy="17568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2433" y="3238500"/>
              <a:ext cx="1756832" cy="1752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2433" y="2586567"/>
              <a:ext cx="1756832" cy="17526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716423" y="4326467"/>
            <a:ext cx="2386965" cy="7994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065" marR="5080" algn="ctr">
              <a:lnSpc>
                <a:spcPts val="1970"/>
              </a:lnSpc>
              <a:spcBef>
                <a:spcPts val="320"/>
              </a:spcBef>
            </a:pPr>
            <a:r>
              <a:rPr sz="1800" dirty="0">
                <a:latin typeface="Calibri"/>
                <a:cs typeface="Calibri"/>
              </a:rPr>
              <a:t>Regular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Reporting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national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State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levels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SDG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status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9213" y="5516033"/>
            <a:ext cx="3027680" cy="93853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ctr">
              <a:lnSpc>
                <a:spcPct val="91400"/>
              </a:lnSpc>
              <a:spcBef>
                <a:spcPts val="265"/>
              </a:spcBef>
            </a:pPr>
            <a:r>
              <a:rPr sz="1600" spc="-10" dirty="0">
                <a:latin typeface="Calibri"/>
                <a:cs typeface="Calibri"/>
              </a:rPr>
              <a:t>Localization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SDG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Implementation: State/District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level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implementation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involvement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multiple stakeholders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41509" y="4406900"/>
            <a:ext cx="2557780" cy="71374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ct val="91100"/>
              </a:lnSpc>
              <a:spcBef>
                <a:spcPts val="270"/>
              </a:spcBef>
            </a:pPr>
            <a:r>
              <a:rPr sz="1600" dirty="0">
                <a:latin typeface="Calibri"/>
                <a:cs typeface="Calibri"/>
              </a:rPr>
              <a:t>Regular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Capacity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Development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identified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stakeholders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at </a:t>
            </a:r>
            <a:r>
              <a:rPr sz="1600" spc="-10" dirty="0">
                <a:latin typeface="Calibri"/>
                <a:cs typeface="Calibri"/>
              </a:rPr>
              <a:t>State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district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levels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03771" y="2184400"/>
            <a:ext cx="2334895" cy="93853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ct val="91400"/>
              </a:lnSpc>
              <a:spcBef>
                <a:spcPts val="265"/>
              </a:spcBef>
            </a:pPr>
            <a:r>
              <a:rPr sz="1600" dirty="0">
                <a:latin typeface="Calibri"/>
                <a:cs typeface="Calibri"/>
              </a:rPr>
              <a:t>Functioning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knowledge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hub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regular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documentation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dissemination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best </a:t>
            </a:r>
            <a:r>
              <a:rPr sz="1600" dirty="0">
                <a:latin typeface="Calibri"/>
                <a:cs typeface="Calibri"/>
              </a:rPr>
              <a:t>practices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SDG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wise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65163" y="642620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98989"/>
                </a:solidFill>
                <a:latin typeface="Calibri"/>
                <a:cs typeface="Calibri"/>
              </a:rPr>
              <a:t>41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466" y="292100"/>
            <a:ext cx="6637867" cy="10117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744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00"/>
              </a:spcBef>
            </a:pPr>
            <a:r>
              <a:rPr dirty="0"/>
              <a:t>Action</a:t>
            </a:r>
            <a:r>
              <a:rPr spc="-95" dirty="0"/>
              <a:t> </a:t>
            </a:r>
            <a:r>
              <a:rPr dirty="0"/>
              <a:t>Points</a:t>
            </a:r>
            <a:r>
              <a:rPr spc="-100" dirty="0"/>
              <a:t> </a:t>
            </a:r>
            <a:r>
              <a:rPr dirty="0"/>
              <a:t>for</a:t>
            </a:r>
            <a:r>
              <a:rPr spc="-100" dirty="0"/>
              <a:t> </a:t>
            </a:r>
            <a:r>
              <a:rPr dirty="0"/>
              <a:t>the</a:t>
            </a:r>
            <a:r>
              <a:rPr spc="-105" dirty="0"/>
              <a:t> </a:t>
            </a:r>
            <a:r>
              <a:rPr spc="-10" dirty="0"/>
              <a:t>States/UTs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867" y="1008379"/>
            <a:ext cx="10328910" cy="526669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290"/>
              </a:spcBef>
              <a:buFont typeface="Arial MT"/>
              <a:buChar char="•"/>
              <a:tabLst>
                <a:tab pos="240029" algn="l"/>
              </a:tabLst>
            </a:pPr>
            <a:r>
              <a:rPr sz="2200" dirty="0">
                <a:latin typeface="Calibri"/>
                <a:cs typeface="Calibri"/>
              </a:rPr>
              <a:t>SDG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wise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mapping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schemes,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departments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budgets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goals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targets</a:t>
            </a:r>
            <a:endParaRPr sz="22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195"/>
              </a:spcBef>
              <a:buFont typeface="Arial MT"/>
              <a:buChar char="•"/>
              <a:tabLst>
                <a:tab pos="240029" algn="l"/>
              </a:tabLst>
            </a:pPr>
            <a:r>
              <a:rPr sz="2200" dirty="0">
                <a:latin typeface="Calibri"/>
                <a:cs typeface="Calibri"/>
              </a:rPr>
              <a:t>Identifying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indicators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schemes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wherever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needed</a:t>
            </a:r>
            <a:endParaRPr sz="22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195"/>
              </a:spcBef>
              <a:buFont typeface="Arial MT"/>
              <a:buChar char="•"/>
              <a:tabLst>
                <a:tab pos="240029" algn="l"/>
              </a:tabLst>
            </a:pPr>
            <a:r>
              <a:rPr sz="2200" dirty="0">
                <a:latin typeface="Calibri"/>
                <a:cs typeface="Calibri"/>
              </a:rPr>
              <a:t>Identifying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data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sources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&amp;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nodal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officials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collecting/managing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data</a:t>
            </a:r>
            <a:endParaRPr sz="2200">
              <a:latin typeface="Calibri"/>
              <a:cs typeface="Calibri"/>
            </a:endParaRPr>
          </a:p>
          <a:p>
            <a:pPr marL="240665" marR="5715" indent="-227965">
              <a:lnSpc>
                <a:spcPct val="101000"/>
              </a:lnSpc>
              <a:spcBef>
                <a:spcPts val="1165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Analysing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adequacy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current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interventions,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identifying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critical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gaps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&amp;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devising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suitable interventions.</a:t>
            </a:r>
            <a:endParaRPr sz="2200">
              <a:latin typeface="Calibri"/>
              <a:cs typeface="Calibri"/>
            </a:endParaRPr>
          </a:p>
          <a:p>
            <a:pPr marL="240665" marR="5715" indent="-227965">
              <a:lnSpc>
                <a:spcPct val="100000"/>
              </a:lnSpc>
              <a:spcBef>
                <a:spcPts val="1195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spc="-10" dirty="0">
                <a:latin typeface="Calibri"/>
                <a:cs typeface="Calibri"/>
              </a:rPr>
              <a:t>Convergence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departments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&amp;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stakeholders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planning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Panchayat, </a:t>
            </a:r>
            <a:r>
              <a:rPr sz="2200" dirty="0">
                <a:latin typeface="Calibri"/>
                <a:cs typeface="Calibri"/>
              </a:rPr>
              <a:t>Block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&amp;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district levels</a:t>
            </a:r>
            <a:endParaRPr sz="2200">
              <a:latin typeface="Calibri"/>
              <a:cs typeface="Calibri"/>
            </a:endParaRPr>
          </a:p>
          <a:p>
            <a:pPr marL="240665" marR="5080" indent="-227965">
              <a:lnSpc>
                <a:spcPct val="100000"/>
              </a:lnSpc>
              <a:spcBef>
                <a:spcPts val="1185"/>
              </a:spcBef>
              <a:buFont typeface="Arial MT"/>
              <a:buChar char="•"/>
              <a:tabLst>
                <a:tab pos="240665" algn="l"/>
                <a:tab pos="6382385" algn="l"/>
              </a:tabLst>
            </a:pPr>
            <a:r>
              <a:rPr sz="2200" dirty="0">
                <a:latin typeface="Calibri"/>
                <a:cs typeface="Calibri"/>
              </a:rPr>
              <a:t>Training/Capacity</a:t>
            </a:r>
            <a:r>
              <a:rPr sz="2200" spc="3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Building</a:t>
            </a:r>
            <a:r>
              <a:rPr sz="2200" spc="3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(State,</a:t>
            </a:r>
            <a:r>
              <a:rPr sz="2200" spc="3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District,</a:t>
            </a:r>
            <a:r>
              <a:rPr sz="2200" spc="3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Block</a:t>
            </a:r>
            <a:r>
              <a:rPr sz="2200" spc="35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&amp;</a:t>
            </a:r>
            <a:r>
              <a:rPr sz="2200" dirty="0">
                <a:latin typeface="Calibri"/>
                <a:cs typeface="Calibri"/>
              </a:rPr>
              <a:t>	Panchayat)</a:t>
            </a:r>
            <a:r>
              <a:rPr sz="2200" spc="3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implementation</a:t>
            </a:r>
            <a:r>
              <a:rPr sz="2200" spc="30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&amp; </a:t>
            </a:r>
            <a:r>
              <a:rPr sz="2200" spc="-10" dirty="0">
                <a:latin typeface="Calibri"/>
                <a:cs typeface="Calibri"/>
              </a:rPr>
              <a:t>monitoring.</a:t>
            </a:r>
            <a:endParaRPr sz="22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220"/>
              </a:spcBef>
              <a:buFont typeface="Arial MT"/>
              <a:buChar char="•"/>
              <a:tabLst>
                <a:tab pos="240029" algn="l"/>
              </a:tabLst>
            </a:pPr>
            <a:r>
              <a:rPr sz="2200" spc="-10" dirty="0">
                <a:latin typeface="Calibri"/>
                <a:cs typeface="Calibri"/>
              </a:rPr>
              <a:t>Reviewing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performance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districts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priority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indicators.</a:t>
            </a:r>
            <a:endParaRPr sz="2200">
              <a:latin typeface="Calibri"/>
              <a:cs typeface="Calibri"/>
            </a:endParaRPr>
          </a:p>
          <a:p>
            <a:pPr marL="240665" marR="5715" indent="-227965">
              <a:lnSpc>
                <a:spcPct val="100000"/>
              </a:lnSpc>
              <a:spcBef>
                <a:spcPts val="1195"/>
              </a:spcBef>
              <a:buFont typeface="Arial MT"/>
              <a:buChar char="•"/>
              <a:tabLst>
                <a:tab pos="240665" algn="l"/>
                <a:tab pos="4253230" algn="l"/>
              </a:tabLst>
            </a:pPr>
            <a:r>
              <a:rPr sz="2200" dirty="0">
                <a:latin typeface="Calibri"/>
                <a:cs typeface="Calibri"/>
              </a:rPr>
              <a:t>Regular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update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NITI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Aayog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on</a:t>
            </a:r>
            <a:r>
              <a:rPr sz="2200" dirty="0">
                <a:latin typeface="Calibri"/>
                <a:cs typeface="Calibri"/>
              </a:rPr>
              <a:t>	the</a:t>
            </a:r>
            <a:r>
              <a:rPr sz="2200" spc="2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progress</a:t>
            </a:r>
            <a:r>
              <a:rPr sz="2200" spc="2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under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priority</a:t>
            </a:r>
            <a:r>
              <a:rPr sz="2200" spc="20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indicators</a:t>
            </a:r>
            <a:r>
              <a:rPr sz="2200" spc="2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2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well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20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related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schemes.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2102" y="185919"/>
            <a:ext cx="2160903" cy="9570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65163" y="642620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98989"/>
                </a:solidFill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900" y="1511300"/>
            <a:ext cx="7958667" cy="39031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6126" y="259586"/>
            <a:ext cx="10490200" cy="57721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90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5"/>
              </a:spcBef>
            </a:pPr>
            <a:r>
              <a:rPr sz="3100" b="0" dirty="0">
                <a:solidFill>
                  <a:srgbClr val="FFFFFF"/>
                </a:solidFill>
                <a:latin typeface="Calibri Light"/>
                <a:cs typeface="Calibri Light"/>
              </a:rPr>
              <a:t>SDGs:</a:t>
            </a:r>
            <a:r>
              <a:rPr sz="3100" b="0" spc="1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100" b="0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3100" b="0" spc="1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100" b="0" spc="50" dirty="0">
                <a:solidFill>
                  <a:srgbClr val="FFFFFF"/>
                </a:solidFill>
                <a:latin typeface="Calibri Light"/>
                <a:cs typeface="Calibri Light"/>
              </a:rPr>
              <a:t>New</a:t>
            </a:r>
            <a:r>
              <a:rPr sz="3100" b="0" spc="1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100" b="0" dirty="0">
                <a:solidFill>
                  <a:srgbClr val="FFFFFF"/>
                </a:solidFill>
                <a:latin typeface="Calibri Light"/>
                <a:cs typeface="Calibri Light"/>
              </a:rPr>
              <a:t>Goals</a:t>
            </a:r>
            <a:r>
              <a:rPr sz="3100" b="0" spc="1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100" b="0" dirty="0">
                <a:solidFill>
                  <a:srgbClr val="FFFFFF"/>
                </a:solidFill>
                <a:latin typeface="Calibri Light"/>
                <a:cs typeface="Calibri Light"/>
              </a:rPr>
              <a:t>for</a:t>
            </a:r>
            <a:r>
              <a:rPr sz="3100" b="0" spc="1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100" b="0" spc="-10" dirty="0">
                <a:solidFill>
                  <a:srgbClr val="FFFFFF"/>
                </a:solidFill>
                <a:latin typeface="Calibri Light"/>
                <a:cs typeface="Calibri Light"/>
              </a:rPr>
              <a:t>Humanity</a:t>
            </a:r>
            <a:endParaRPr sz="31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9776" y="1222174"/>
            <a:ext cx="10502900" cy="1219835"/>
            <a:chOff x="829776" y="1222174"/>
            <a:chExt cx="10502900" cy="1219835"/>
          </a:xfrm>
        </p:grpSpPr>
        <p:sp>
          <p:nvSpPr>
            <p:cNvPr id="4" name="object 4"/>
            <p:cNvSpPr/>
            <p:nvPr/>
          </p:nvSpPr>
          <p:spPr>
            <a:xfrm>
              <a:off x="836126" y="2157919"/>
              <a:ext cx="10490200" cy="277495"/>
            </a:xfrm>
            <a:custGeom>
              <a:avLst/>
              <a:gdLst/>
              <a:ahLst/>
              <a:cxnLst/>
              <a:rect l="l" t="t" r="r" b="b"/>
              <a:pathLst>
                <a:path w="10490200" h="277494">
                  <a:moveTo>
                    <a:pt x="0" y="0"/>
                  </a:moveTo>
                  <a:lnTo>
                    <a:pt x="10489585" y="0"/>
                  </a:lnTo>
                  <a:lnTo>
                    <a:pt x="10489585" y="277200"/>
                  </a:lnTo>
                  <a:lnTo>
                    <a:pt x="0" y="277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60093" y="1228524"/>
              <a:ext cx="9031605" cy="1092200"/>
            </a:xfrm>
            <a:custGeom>
              <a:avLst/>
              <a:gdLst/>
              <a:ahLst/>
              <a:cxnLst/>
              <a:rect l="l" t="t" r="r" b="b"/>
              <a:pathLst>
                <a:path w="9031605" h="1092200">
                  <a:moveTo>
                    <a:pt x="8849406" y="0"/>
                  </a:moveTo>
                  <a:lnTo>
                    <a:pt x="181960" y="0"/>
                  </a:lnTo>
                  <a:lnTo>
                    <a:pt x="133588" y="6499"/>
                  </a:lnTo>
                  <a:lnTo>
                    <a:pt x="90121" y="24843"/>
                  </a:lnTo>
                  <a:lnTo>
                    <a:pt x="53295" y="53295"/>
                  </a:lnTo>
                  <a:lnTo>
                    <a:pt x="24842" y="90122"/>
                  </a:lnTo>
                  <a:lnTo>
                    <a:pt x="6499" y="133590"/>
                  </a:lnTo>
                  <a:lnTo>
                    <a:pt x="0" y="181963"/>
                  </a:lnTo>
                  <a:lnTo>
                    <a:pt x="0" y="909792"/>
                  </a:lnTo>
                  <a:lnTo>
                    <a:pt x="6499" y="958165"/>
                  </a:lnTo>
                  <a:lnTo>
                    <a:pt x="24842" y="1001632"/>
                  </a:lnTo>
                  <a:lnTo>
                    <a:pt x="53295" y="1038458"/>
                  </a:lnTo>
                  <a:lnTo>
                    <a:pt x="90121" y="1066911"/>
                  </a:lnTo>
                  <a:lnTo>
                    <a:pt x="133588" y="1085254"/>
                  </a:lnTo>
                  <a:lnTo>
                    <a:pt x="181960" y="1091754"/>
                  </a:lnTo>
                  <a:lnTo>
                    <a:pt x="8849406" y="1091754"/>
                  </a:lnTo>
                  <a:lnTo>
                    <a:pt x="8897779" y="1085254"/>
                  </a:lnTo>
                  <a:lnTo>
                    <a:pt x="8941246" y="1066911"/>
                  </a:lnTo>
                  <a:lnTo>
                    <a:pt x="8978073" y="1038458"/>
                  </a:lnTo>
                  <a:lnTo>
                    <a:pt x="9006525" y="1001632"/>
                  </a:lnTo>
                  <a:lnTo>
                    <a:pt x="9024868" y="958165"/>
                  </a:lnTo>
                  <a:lnTo>
                    <a:pt x="9031368" y="909792"/>
                  </a:lnTo>
                  <a:lnTo>
                    <a:pt x="9031368" y="181963"/>
                  </a:lnTo>
                  <a:lnTo>
                    <a:pt x="9024868" y="133590"/>
                  </a:lnTo>
                  <a:lnTo>
                    <a:pt x="9006525" y="90122"/>
                  </a:lnTo>
                  <a:lnTo>
                    <a:pt x="8978073" y="53295"/>
                  </a:lnTo>
                  <a:lnTo>
                    <a:pt x="8941246" y="24843"/>
                  </a:lnTo>
                  <a:lnTo>
                    <a:pt x="8897779" y="6499"/>
                  </a:lnTo>
                  <a:lnTo>
                    <a:pt x="8849406" y="0"/>
                  </a:lnTo>
                  <a:close/>
                </a:path>
              </a:pathLst>
            </a:custGeom>
            <a:solidFill>
              <a:srgbClr val="BDD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0093" y="1228524"/>
              <a:ext cx="9031605" cy="1092200"/>
            </a:xfrm>
            <a:custGeom>
              <a:avLst/>
              <a:gdLst/>
              <a:ahLst/>
              <a:cxnLst/>
              <a:rect l="l" t="t" r="r" b="b"/>
              <a:pathLst>
                <a:path w="9031605" h="1092200">
                  <a:moveTo>
                    <a:pt x="0" y="181962"/>
                  </a:moveTo>
                  <a:lnTo>
                    <a:pt x="6499" y="133589"/>
                  </a:lnTo>
                  <a:lnTo>
                    <a:pt x="24842" y="90122"/>
                  </a:lnTo>
                  <a:lnTo>
                    <a:pt x="53295" y="53295"/>
                  </a:lnTo>
                  <a:lnTo>
                    <a:pt x="90121" y="24843"/>
                  </a:lnTo>
                  <a:lnTo>
                    <a:pt x="133588" y="6499"/>
                  </a:lnTo>
                  <a:lnTo>
                    <a:pt x="181960" y="0"/>
                  </a:lnTo>
                  <a:lnTo>
                    <a:pt x="8849407" y="0"/>
                  </a:lnTo>
                  <a:lnTo>
                    <a:pt x="8897779" y="6499"/>
                  </a:lnTo>
                  <a:lnTo>
                    <a:pt x="8941246" y="24843"/>
                  </a:lnTo>
                  <a:lnTo>
                    <a:pt x="8978073" y="53295"/>
                  </a:lnTo>
                  <a:lnTo>
                    <a:pt x="9006525" y="90122"/>
                  </a:lnTo>
                  <a:lnTo>
                    <a:pt x="9024868" y="133589"/>
                  </a:lnTo>
                  <a:lnTo>
                    <a:pt x="9031368" y="181962"/>
                  </a:lnTo>
                  <a:lnTo>
                    <a:pt x="9031368" y="909791"/>
                  </a:lnTo>
                  <a:lnTo>
                    <a:pt x="9024868" y="958164"/>
                  </a:lnTo>
                  <a:lnTo>
                    <a:pt x="9006525" y="1001631"/>
                  </a:lnTo>
                  <a:lnTo>
                    <a:pt x="8978073" y="1038458"/>
                  </a:lnTo>
                  <a:lnTo>
                    <a:pt x="8941246" y="1066910"/>
                  </a:lnTo>
                  <a:lnTo>
                    <a:pt x="8897779" y="1085254"/>
                  </a:lnTo>
                  <a:lnTo>
                    <a:pt x="8849407" y="1091754"/>
                  </a:lnTo>
                  <a:lnTo>
                    <a:pt x="181960" y="1091754"/>
                  </a:lnTo>
                  <a:lnTo>
                    <a:pt x="133588" y="1085254"/>
                  </a:lnTo>
                  <a:lnTo>
                    <a:pt x="90121" y="1066910"/>
                  </a:lnTo>
                  <a:lnTo>
                    <a:pt x="53295" y="1038458"/>
                  </a:lnTo>
                  <a:lnTo>
                    <a:pt x="24842" y="1001631"/>
                  </a:lnTo>
                  <a:lnTo>
                    <a:pt x="6499" y="958164"/>
                  </a:lnTo>
                  <a:lnTo>
                    <a:pt x="0" y="909791"/>
                  </a:lnTo>
                  <a:lnTo>
                    <a:pt x="0" y="1819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29776" y="2488168"/>
            <a:ext cx="10502900" cy="1347470"/>
            <a:chOff x="829776" y="2488168"/>
            <a:chExt cx="10502900" cy="1347470"/>
          </a:xfrm>
        </p:grpSpPr>
        <p:sp>
          <p:nvSpPr>
            <p:cNvPr id="8" name="object 8"/>
            <p:cNvSpPr/>
            <p:nvPr/>
          </p:nvSpPr>
          <p:spPr>
            <a:xfrm>
              <a:off x="836126" y="3552024"/>
              <a:ext cx="10490200" cy="277495"/>
            </a:xfrm>
            <a:custGeom>
              <a:avLst/>
              <a:gdLst/>
              <a:ahLst/>
              <a:cxnLst/>
              <a:rect l="l" t="t" r="r" b="b"/>
              <a:pathLst>
                <a:path w="10490200" h="277495">
                  <a:moveTo>
                    <a:pt x="0" y="0"/>
                  </a:moveTo>
                  <a:lnTo>
                    <a:pt x="10489585" y="0"/>
                  </a:lnTo>
                  <a:lnTo>
                    <a:pt x="10489585" y="277200"/>
                  </a:lnTo>
                  <a:lnTo>
                    <a:pt x="0" y="277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0093" y="2494518"/>
              <a:ext cx="9035415" cy="1220470"/>
            </a:xfrm>
            <a:custGeom>
              <a:avLst/>
              <a:gdLst/>
              <a:ahLst/>
              <a:cxnLst/>
              <a:rect l="l" t="t" r="r" b="b"/>
              <a:pathLst>
                <a:path w="9035415" h="1220470">
                  <a:moveTo>
                    <a:pt x="8831646" y="0"/>
                  </a:moveTo>
                  <a:lnTo>
                    <a:pt x="203316" y="0"/>
                  </a:lnTo>
                  <a:lnTo>
                    <a:pt x="156698" y="5369"/>
                  </a:lnTo>
                  <a:lnTo>
                    <a:pt x="113903" y="20665"/>
                  </a:lnTo>
                  <a:lnTo>
                    <a:pt x="76152" y="44666"/>
                  </a:lnTo>
                  <a:lnTo>
                    <a:pt x="44666" y="76152"/>
                  </a:lnTo>
                  <a:lnTo>
                    <a:pt x="20665" y="113903"/>
                  </a:lnTo>
                  <a:lnTo>
                    <a:pt x="5369" y="156699"/>
                  </a:lnTo>
                  <a:lnTo>
                    <a:pt x="0" y="203318"/>
                  </a:lnTo>
                  <a:lnTo>
                    <a:pt x="0" y="1016547"/>
                  </a:lnTo>
                  <a:lnTo>
                    <a:pt x="5369" y="1063166"/>
                  </a:lnTo>
                  <a:lnTo>
                    <a:pt x="20665" y="1105961"/>
                  </a:lnTo>
                  <a:lnTo>
                    <a:pt x="44666" y="1143712"/>
                  </a:lnTo>
                  <a:lnTo>
                    <a:pt x="76152" y="1175198"/>
                  </a:lnTo>
                  <a:lnTo>
                    <a:pt x="113903" y="1199200"/>
                  </a:lnTo>
                  <a:lnTo>
                    <a:pt x="156698" y="1214495"/>
                  </a:lnTo>
                  <a:lnTo>
                    <a:pt x="203316" y="1219865"/>
                  </a:lnTo>
                  <a:lnTo>
                    <a:pt x="8831646" y="1219865"/>
                  </a:lnTo>
                  <a:lnTo>
                    <a:pt x="8878264" y="1214495"/>
                  </a:lnTo>
                  <a:lnTo>
                    <a:pt x="8921059" y="1199200"/>
                  </a:lnTo>
                  <a:lnTo>
                    <a:pt x="8958810" y="1175198"/>
                  </a:lnTo>
                  <a:lnTo>
                    <a:pt x="8990296" y="1143712"/>
                  </a:lnTo>
                  <a:lnTo>
                    <a:pt x="9014297" y="1105961"/>
                  </a:lnTo>
                  <a:lnTo>
                    <a:pt x="9029593" y="1063166"/>
                  </a:lnTo>
                  <a:lnTo>
                    <a:pt x="9034962" y="1016547"/>
                  </a:lnTo>
                  <a:lnTo>
                    <a:pt x="9034962" y="203318"/>
                  </a:lnTo>
                  <a:lnTo>
                    <a:pt x="9029593" y="156699"/>
                  </a:lnTo>
                  <a:lnTo>
                    <a:pt x="9014297" y="113903"/>
                  </a:lnTo>
                  <a:lnTo>
                    <a:pt x="8990296" y="76152"/>
                  </a:lnTo>
                  <a:lnTo>
                    <a:pt x="8958810" y="44666"/>
                  </a:lnTo>
                  <a:lnTo>
                    <a:pt x="8921059" y="20665"/>
                  </a:lnTo>
                  <a:lnTo>
                    <a:pt x="8878264" y="5369"/>
                  </a:lnTo>
                  <a:lnTo>
                    <a:pt x="8831646" y="0"/>
                  </a:lnTo>
                  <a:close/>
                </a:path>
              </a:pathLst>
            </a:custGeom>
            <a:solidFill>
              <a:srgbClr val="BDD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60093" y="2494518"/>
              <a:ext cx="9035415" cy="1220470"/>
            </a:xfrm>
            <a:custGeom>
              <a:avLst/>
              <a:gdLst/>
              <a:ahLst/>
              <a:cxnLst/>
              <a:rect l="l" t="t" r="r" b="b"/>
              <a:pathLst>
                <a:path w="9035415" h="1220470">
                  <a:moveTo>
                    <a:pt x="0" y="203317"/>
                  </a:moveTo>
                  <a:lnTo>
                    <a:pt x="5369" y="156698"/>
                  </a:lnTo>
                  <a:lnTo>
                    <a:pt x="20665" y="113903"/>
                  </a:lnTo>
                  <a:lnTo>
                    <a:pt x="44666" y="76152"/>
                  </a:lnTo>
                  <a:lnTo>
                    <a:pt x="76152" y="44666"/>
                  </a:lnTo>
                  <a:lnTo>
                    <a:pt x="113902" y="20665"/>
                  </a:lnTo>
                  <a:lnTo>
                    <a:pt x="156697" y="5369"/>
                  </a:lnTo>
                  <a:lnTo>
                    <a:pt x="203316" y="0"/>
                  </a:lnTo>
                  <a:lnTo>
                    <a:pt x="8831646" y="0"/>
                  </a:lnTo>
                  <a:lnTo>
                    <a:pt x="8878264" y="5369"/>
                  </a:lnTo>
                  <a:lnTo>
                    <a:pt x="8921059" y="20665"/>
                  </a:lnTo>
                  <a:lnTo>
                    <a:pt x="8958810" y="44666"/>
                  </a:lnTo>
                  <a:lnTo>
                    <a:pt x="8990296" y="76152"/>
                  </a:lnTo>
                  <a:lnTo>
                    <a:pt x="9014297" y="113903"/>
                  </a:lnTo>
                  <a:lnTo>
                    <a:pt x="9029593" y="156698"/>
                  </a:lnTo>
                  <a:lnTo>
                    <a:pt x="9034963" y="203317"/>
                  </a:lnTo>
                  <a:lnTo>
                    <a:pt x="9034963" y="1016548"/>
                  </a:lnTo>
                  <a:lnTo>
                    <a:pt x="9029593" y="1063166"/>
                  </a:lnTo>
                  <a:lnTo>
                    <a:pt x="9014297" y="1105961"/>
                  </a:lnTo>
                  <a:lnTo>
                    <a:pt x="8990296" y="1143712"/>
                  </a:lnTo>
                  <a:lnTo>
                    <a:pt x="8958810" y="1175198"/>
                  </a:lnTo>
                  <a:lnTo>
                    <a:pt x="8921059" y="1199199"/>
                  </a:lnTo>
                  <a:lnTo>
                    <a:pt x="8878264" y="1214495"/>
                  </a:lnTo>
                  <a:lnTo>
                    <a:pt x="8831646" y="1219865"/>
                  </a:lnTo>
                  <a:lnTo>
                    <a:pt x="203316" y="1219865"/>
                  </a:lnTo>
                  <a:lnTo>
                    <a:pt x="156697" y="1214495"/>
                  </a:lnTo>
                  <a:lnTo>
                    <a:pt x="113902" y="1199199"/>
                  </a:lnTo>
                  <a:lnTo>
                    <a:pt x="76152" y="1175198"/>
                  </a:lnTo>
                  <a:lnTo>
                    <a:pt x="44666" y="1143712"/>
                  </a:lnTo>
                  <a:lnTo>
                    <a:pt x="20665" y="1105961"/>
                  </a:lnTo>
                  <a:lnTo>
                    <a:pt x="5369" y="1063166"/>
                  </a:lnTo>
                  <a:lnTo>
                    <a:pt x="0" y="1016548"/>
                  </a:lnTo>
                  <a:lnTo>
                    <a:pt x="0" y="20331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29776" y="3882274"/>
            <a:ext cx="10502900" cy="1158875"/>
            <a:chOff x="829776" y="3882274"/>
            <a:chExt cx="10502900" cy="1158875"/>
          </a:xfrm>
        </p:grpSpPr>
        <p:sp>
          <p:nvSpPr>
            <p:cNvPr id="12" name="object 12"/>
            <p:cNvSpPr/>
            <p:nvPr/>
          </p:nvSpPr>
          <p:spPr>
            <a:xfrm>
              <a:off x="836126" y="4757186"/>
              <a:ext cx="10490200" cy="277495"/>
            </a:xfrm>
            <a:custGeom>
              <a:avLst/>
              <a:gdLst/>
              <a:ahLst/>
              <a:cxnLst/>
              <a:rect l="l" t="t" r="r" b="b"/>
              <a:pathLst>
                <a:path w="10490200" h="277495">
                  <a:moveTo>
                    <a:pt x="0" y="0"/>
                  </a:moveTo>
                  <a:lnTo>
                    <a:pt x="10489585" y="0"/>
                  </a:lnTo>
                  <a:lnTo>
                    <a:pt x="10489585" y="277200"/>
                  </a:lnTo>
                  <a:lnTo>
                    <a:pt x="0" y="277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60093" y="3888624"/>
              <a:ext cx="9060815" cy="1031240"/>
            </a:xfrm>
            <a:custGeom>
              <a:avLst/>
              <a:gdLst/>
              <a:ahLst/>
              <a:cxnLst/>
              <a:rect l="l" t="t" r="r" b="b"/>
              <a:pathLst>
                <a:path w="9060815" h="1031239">
                  <a:moveTo>
                    <a:pt x="8888817" y="0"/>
                  </a:moveTo>
                  <a:lnTo>
                    <a:pt x="171819" y="0"/>
                  </a:lnTo>
                  <a:lnTo>
                    <a:pt x="126143" y="6137"/>
                  </a:lnTo>
                  <a:lnTo>
                    <a:pt x="85099" y="23458"/>
                  </a:lnTo>
                  <a:lnTo>
                    <a:pt x="50324" y="50325"/>
                  </a:lnTo>
                  <a:lnTo>
                    <a:pt x="23458" y="85099"/>
                  </a:lnTo>
                  <a:lnTo>
                    <a:pt x="6137" y="126143"/>
                  </a:lnTo>
                  <a:lnTo>
                    <a:pt x="0" y="171820"/>
                  </a:lnTo>
                  <a:lnTo>
                    <a:pt x="0" y="859101"/>
                  </a:lnTo>
                  <a:lnTo>
                    <a:pt x="6137" y="904778"/>
                  </a:lnTo>
                  <a:lnTo>
                    <a:pt x="23458" y="945822"/>
                  </a:lnTo>
                  <a:lnTo>
                    <a:pt x="50324" y="980596"/>
                  </a:lnTo>
                  <a:lnTo>
                    <a:pt x="85099" y="1007462"/>
                  </a:lnTo>
                  <a:lnTo>
                    <a:pt x="126143" y="1024783"/>
                  </a:lnTo>
                  <a:lnTo>
                    <a:pt x="171819" y="1030921"/>
                  </a:lnTo>
                  <a:lnTo>
                    <a:pt x="8888817" y="1030921"/>
                  </a:lnTo>
                  <a:lnTo>
                    <a:pt x="8934494" y="1024783"/>
                  </a:lnTo>
                  <a:lnTo>
                    <a:pt x="8975538" y="1007462"/>
                  </a:lnTo>
                  <a:lnTo>
                    <a:pt x="9010312" y="980596"/>
                  </a:lnTo>
                  <a:lnTo>
                    <a:pt x="9037179" y="945822"/>
                  </a:lnTo>
                  <a:lnTo>
                    <a:pt x="9054499" y="904778"/>
                  </a:lnTo>
                  <a:lnTo>
                    <a:pt x="9060637" y="859101"/>
                  </a:lnTo>
                  <a:lnTo>
                    <a:pt x="9060637" y="171820"/>
                  </a:lnTo>
                  <a:lnTo>
                    <a:pt x="9054499" y="126143"/>
                  </a:lnTo>
                  <a:lnTo>
                    <a:pt x="9037179" y="85099"/>
                  </a:lnTo>
                  <a:lnTo>
                    <a:pt x="9010312" y="50325"/>
                  </a:lnTo>
                  <a:lnTo>
                    <a:pt x="8975538" y="23458"/>
                  </a:lnTo>
                  <a:lnTo>
                    <a:pt x="8934494" y="6137"/>
                  </a:lnTo>
                  <a:lnTo>
                    <a:pt x="8888817" y="0"/>
                  </a:lnTo>
                  <a:close/>
                </a:path>
              </a:pathLst>
            </a:custGeom>
            <a:solidFill>
              <a:srgbClr val="BDD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60093" y="3888624"/>
              <a:ext cx="9060815" cy="1031240"/>
            </a:xfrm>
            <a:custGeom>
              <a:avLst/>
              <a:gdLst/>
              <a:ahLst/>
              <a:cxnLst/>
              <a:rect l="l" t="t" r="r" b="b"/>
              <a:pathLst>
                <a:path w="9060815" h="1031239">
                  <a:moveTo>
                    <a:pt x="0" y="171820"/>
                  </a:moveTo>
                  <a:lnTo>
                    <a:pt x="6137" y="126143"/>
                  </a:lnTo>
                  <a:lnTo>
                    <a:pt x="23458" y="85099"/>
                  </a:lnTo>
                  <a:lnTo>
                    <a:pt x="50324" y="50324"/>
                  </a:lnTo>
                  <a:lnTo>
                    <a:pt x="85098" y="23458"/>
                  </a:lnTo>
                  <a:lnTo>
                    <a:pt x="126142" y="6137"/>
                  </a:lnTo>
                  <a:lnTo>
                    <a:pt x="171819" y="0"/>
                  </a:lnTo>
                  <a:lnTo>
                    <a:pt x="8888818" y="0"/>
                  </a:lnTo>
                  <a:lnTo>
                    <a:pt x="8934494" y="6137"/>
                  </a:lnTo>
                  <a:lnTo>
                    <a:pt x="8975538" y="23458"/>
                  </a:lnTo>
                  <a:lnTo>
                    <a:pt x="9010312" y="50324"/>
                  </a:lnTo>
                  <a:lnTo>
                    <a:pt x="9037178" y="85099"/>
                  </a:lnTo>
                  <a:lnTo>
                    <a:pt x="9054499" y="126143"/>
                  </a:lnTo>
                  <a:lnTo>
                    <a:pt x="9060637" y="171820"/>
                  </a:lnTo>
                  <a:lnTo>
                    <a:pt x="9060637" y="859100"/>
                  </a:lnTo>
                  <a:lnTo>
                    <a:pt x="9054499" y="904777"/>
                  </a:lnTo>
                  <a:lnTo>
                    <a:pt x="9037178" y="945821"/>
                  </a:lnTo>
                  <a:lnTo>
                    <a:pt x="9010312" y="980596"/>
                  </a:lnTo>
                  <a:lnTo>
                    <a:pt x="8975538" y="1007462"/>
                  </a:lnTo>
                  <a:lnTo>
                    <a:pt x="8934494" y="1024783"/>
                  </a:lnTo>
                  <a:lnTo>
                    <a:pt x="8888818" y="1030921"/>
                  </a:lnTo>
                  <a:lnTo>
                    <a:pt x="171819" y="1030921"/>
                  </a:lnTo>
                  <a:lnTo>
                    <a:pt x="126142" y="1024783"/>
                  </a:lnTo>
                  <a:lnTo>
                    <a:pt x="85098" y="1007462"/>
                  </a:lnTo>
                  <a:lnTo>
                    <a:pt x="50324" y="980596"/>
                  </a:lnTo>
                  <a:lnTo>
                    <a:pt x="23458" y="945821"/>
                  </a:lnTo>
                  <a:lnTo>
                    <a:pt x="6137" y="904777"/>
                  </a:lnTo>
                  <a:lnTo>
                    <a:pt x="0" y="859100"/>
                  </a:lnTo>
                  <a:lnTo>
                    <a:pt x="0" y="17182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29776" y="5087435"/>
            <a:ext cx="10502900" cy="1221740"/>
            <a:chOff x="829776" y="5087435"/>
            <a:chExt cx="10502900" cy="1221740"/>
          </a:xfrm>
        </p:grpSpPr>
        <p:sp>
          <p:nvSpPr>
            <p:cNvPr id="16" name="object 16"/>
            <p:cNvSpPr/>
            <p:nvPr/>
          </p:nvSpPr>
          <p:spPr>
            <a:xfrm>
              <a:off x="836126" y="6025310"/>
              <a:ext cx="10490200" cy="277495"/>
            </a:xfrm>
            <a:custGeom>
              <a:avLst/>
              <a:gdLst/>
              <a:ahLst/>
              <a:cxnLst/>
              <a:rect l="l" t="t" r="r" b="b"/>
              <a:pathLst>
                <a:path w="10490200" h="277495">
                  <a:moveTo>
                    <a:pt x="0" y="0"/>
                  </a:moveTo>
                  <a:lnTo>
                    <a:pt x="10489585" y="0"/>
                  </a:lnTo>
                  <a:lnTo>
                    <a:pt x="10489585" y="277200"/>
                  </a:lnTo>
                  <a:lnTo>
                    <a:pt x="0" y="277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0093" y="5093785"/>
              <a:ext cx="9057640" cy="1094105"/>
            </a:xfrm>
            <a:custGeom>
              <a:avLst/>
              <a:gdLst/>
              <a:ahLst/>
              <a:cxnLst/>
              <a:rect l="l" t="t" r="r" b="b"/>
              <a:pathLst>
                <a:path w="9057640" h="1094104">
                  <a:moveTo>
                    <a:pt x="8874723" y="0"/>
                  </a:moveTo>
                  <a:lnTo>
                    <a:pt x="182319" y="0"/>
                  </a:lnTo>
                  <a:lnTo>
                    <a:pt x="133852" y="6512"/>
                  </a:lnTo>
                  <a:lnTo>
                    <a:pt x="90299" y="24892"/>
                  </a:lnTo>
                  <a:lnTo>
                    <a:pt x="53400" y="53400"/>
                  </a:lnTo>
                  <a:lnTo>
                    <a:pt x="24892" y="90300"/>
                  </a:lnTo>
                  <a:lnTo>
                    <a:pt x="6512" y="133853"/>
                  </a:lnTo>
                  <a:lnTo>
                    <a:pt x="0" y="182321"/>
                  </a:lnTo>
                  <a:lnTo>
                    <a:pt x="0" y="911564"/>
                  </a:lnTo>
                  <a:lnTo>
                    <a:pt x="6512" y="960032"/>
                  </a:lnTo>
                  <a:lnTo>
                    <a:pt x="24892" y="1003584"/>
                  </a:lnTo>
                  <a:lnTo>
                    <a:pt x="53400" y="1040484"/>
                  </a:lnTo>
                  <a:lnTo>
                    <a:pt x="90299" y="1068992"/>
                  </a:lnTo>
                  <a:lnTo>
                    <a:pt x="133852" y="1087371"/>
                  </a:lnTo>
                  <a:lnTo>
                    <a:pt x="182319" y="1093884"/>
                  </a:lnTo>
                  <a:lnTo>
                    <a:pt x="8874723" y="1093884"/>
                  </a:lnTo>
                  <a:lnTo>
                    <a:pt x="8923190" y="1087371"/>
                  </a:lnTo>
                  <a:lnTo>
                    <a:pt x="8966743" y="1068992"/>
                  </a:lnTo>
                  <a:lnTo>
                    <a:pt x="9003642" y="1040484"/>
                  </a:lnTo>
                  <a:lnTo>
                    <a:pt x="9032150" y="1003584"/>
                  </a:lnTo>
                  <a:lnTo>
                    <a:pt x="9050530" y="960032"/>
                  </a:lnTo>
                  <a:lnTo>
                    <a:pt x="9057043" y="911564"/>
                  </a:lnTo>
                  <a:lnTo>
                    <a:pt x="9057043" y="182321"/>
                  </a:lnTo>
                  <a:lnTo>
                    <a:pt x="9050530" y="133853"/>
                  </a:lnTo>
                  <a:lnTo>
                    <a:pt x="9032150" y="90300"/>
                  </a:lnTo>
                  <a:lnTo>
                    <a:pt x="9003642" y="53400"/>
                  </a:lnTo>
                  <a:lnTo>
                    <a:pt x="8966743" y="24892"/>
                  </a:lnTo>
                  <a:lnTo>
                    <a:pt x="8923190" y="6512"/>
                  </a:lnTo>
                  <a:lnTo>
                    <a:pt x="8874723" y="0"/>
                  </a:lnTo>
                  <a:close/>
                </a:path>
              </a:pathLst>
            </a:custGeom>
            <a:solidFill>
              <a:srgbClr val="BDD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60093" y="5093785"/>
              <a:ext cx="9057640" cy="1094105"/>
            </a:xfrm>
            <a:custGeom>
              <a:avLst/>
              <a:gdLst/>
              <a:ahLst/>
              <a:cxnLst/>
              <a:rect l="l" t="t" r="r" b="b"/>
              <a:pathLst>
                <a:path w="9057640" h="1094104">
                  <a:moveTo>
                    <a:pt x="0" y="182320"/>
                  </a:moveTo>
                  <a:lnTo>
                    <a:pt x="6512" y="133852"/>
                  </a:lnTo>
                  <a:lnTo>
                    <a:pt x="24891" y="90299"/>
                  </a:lnTo>
                  <a:lnTo>
                    <a:pt x="53400" y="53400"/>
                  </a:lnTo>
                  <a:lnTo>
                    <a:pt x="90299" y="24892"/>
                  </a:lnTo>
                  <a:lnTo>
                    <a:pt x="133851" y="6512"/>
                  </a:lnTo>
                  <a:lnTo>
                    <a:pt x="182319" y="0"/>
                  </a:lnTo>
                  <a:lnTo>
                    <a:pt x="8874723" y="0"/>
                  </a:lnTo>
                  <a:lnTo>
                    <a:pt x="8923190" y="6512"/>
                  </a:lnTo>
                  <a:lnTo>
                    <a:pt x="8966743" y="24892"/>
                  </a:lnTo>
                  <a:lnTo>
                    <a:pt x="9003642" y="53400"/>
                  </a:lnTo>
                  <a:lnTo>
                    <a:pt x="9032150" y="90299"/>
                  </a:lnTo>
                  <a:lnTo>
                    <a:pt x="9050530" y="133852"/>
                  </a:lnTo>
                  <a:lnTo>
                    <a:pt x="9057043" y="182320"/>
                  </a:lnTo>
                  <a:lnTo>
                    <a:pt x="9057043" y="911563"/>
                  </a:lnTo>
                  <a:lnTo>
                    <a:pt x="9050530" y="960031"/>
                  </a:lnTo>
                  <a:lnTo>
                    <a:pt x="9032150" y="1003583"/>
                  </a:lnTo>
                  <a:lnTo>
                    <a:pt x="9003642" y="1040483"/>
                  </a:lnTo>
                  <a:lnTo>
                    <a:pt x="8966743" y="1068991"/>
                  </a:lnTo>
                  <a:lnTo>
                    <a:pt x="8923190" y="1087371"/>
                  </a:lnTo>
                  <a:lnTo>
                    <a:pt x="8874723" y="1093884"/>
                  </a:lnTo>
                  <a:lnTo>
                    <a:pt x="182319" y="1093884"/>
                  </a:lnTo>
                  <a:lnTo>
                    <a:pt x="133851" y="1087371"/>
                  </a:lnTo>
                  <a:lnTo>
                    <a:pt x="90299" y="1068991"/>
                  </a:lnTo>
                  <a:lnTo>
                    <a:pt x="53400" y="1040483"/>
                  </a:lnTo>
                  <a:lnTo>
                    <a:pt x="24891" y="1003583"/>
                  </a:lnTo>
                  <a:lnTo>
                    <a:pt x="6512" y="960031"/>
                  </a:lnTo>
                  <a:lnTo>
                    <a:pt x="0" y="911563"/>
                  </a:lnTo>
                  <a:lnTo>
                    <a:pt x="0" y="18232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675255" y="1375833"/>
            <a:ext cx="8063230" cy="465836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148840" marR="554355" indent="-2133600">
              <a:lnSpc>
                <a:spcPts val="2630"/>
              </a:lnSpc>
              <a:spcBef>
                <a:spcPts val="395"/>
              </a:spcBef>
            </a:pPr>
            <a:r>
              <a:rPr sz="2400" dirty="0">
                <a:latin typeface="Calibri"/>
                <a:cs typeface="Calibri"/>
              </a:rPr>
              <a:t>Succeeding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MDGs,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SDGs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new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universal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goals, </a:t>
            </a:r>
            <a:r>
              <a:rPr sz="2400" dirty="0">
                <a:latin typeface="Calibri"/>
                <a:cs typeface="Calibri"/>
              </a:rPr>
              <a:t>adopted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193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countries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India.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endParaRPr sz="24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SDGs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comprise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17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Goals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169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targets:</a:t>
            </a:r>
            <a:endParaRPr sz="2400">
              <a:latin typeface="Calibri"/>
              <a:cs typeface="Calibri"/>
            </a:endParaRPr>
          </a:p>
          <a:p>
            <a:pPr marL="2155190">
              <a:lnSpc>
                <a:spcPct val="100000"/>
              </a:lnSpc>
              <a:spcBef>
                <a:spcPts val="755"/>
              </a:spcBef>
            </a:pPr>
            <a:r>
              <a:rPr sz="2400" spc="-10" dirty="0">
                <a:latin typeface="Calibri"/>
                <a:cs typeface="Calibri"/>
              </a:rPr>
              <a:t>Implementation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Span: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2016-2030.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Several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SDG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targets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achieved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before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2030;</a:t>
            </a:r>
            <a:endParaRPr sz="2400">
              <a:latin typeface="Calibri"/>
              <a:cs typeface="Calibri"/>
            </a:endParaRPr>
          </a:p>
          <a:p>
            <a:pPr marL="2146300">
              <a:lnSpc>
                <a:spcPct val="100000"/>
              </a:lnSpc>
              <a:spcBef>
                <a:spcPts val="785"/>
              </a:spcBef>
            </a:pPr>
            <a:r>
              <a:rPr sz="2400" dirty="0">
                <a:latin typeface="Calibri"/>
                <a:cs typeface="Calibri"/>
              </a:rPr>
              <a:t>Some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2020.</a:t>
            </a:r>
            <a:endParaRPr sz="2400">
              <a:latin typeface="Calibri"/>
              <a:cs typeface="Calibri"/>
            </a:endParaRPr>
          </a:p>
          <a:p>
            <a:pPr marL="2148840" marR="5080" indent="-2133600">
              <a:lnSpc>
                <a:spcPct val="127299"/>
              </a:lnSpc>
              <a:spcBef>
                <a:spcPts val="2400"/>
              </a:spcBef>
            </a:pPr>
            <a:r>
              <a:rPr sz="2400" dirty="0">
                <a:latin typeface="Calibri"/>
                <a:cs typeface="Calibri"/>
              </a:rPr>
              <a:t>SDGs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integrate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economic,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social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environmental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dimensions; </a:t>
            </a:r>
            <a:r>
              <a:rPr sz="2400" dirty="0">
                <a:latin typeface="Calibri"/>
                <a:cs typeface="Calibri"/>
              </a:rPr>
              <a:t>Goals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targets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interconnected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never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before.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B8A2B5-E382-F426-3232-B035BD06A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06" t="23045" r="8037" b="14353"/>
          <a:stretch/>
        </p:blipFill>
        <p:spPr>
          <a:xfrm>
            <a:off x="292100" y="22122"/>
            <a:ext cx="11582400" cy="683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345836" y="6433493"/>
            <a:ext cx="16637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spc="-50" dirty="0">
                <a:solidFill>
                  <a:srgbClr val="898989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884228"/>
              </p:ext>
            </p:extLst>
          </p:nvPr>
        </p:nvGraphicFramePr>
        <p:xfrm>
          <a:off x="969169" y="1273810"/>
          <a:ext cx="10210800" cy="48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8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79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Social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7655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SDG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Poverty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37655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SDG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Zero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Hunger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ts val="2145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37655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SDG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Good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Well-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Being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ts val="2145"/>
                        </a:lnSpc>
                        <a:buFont typeface="Wingdings"/>
                        <a:buChar char=""/>
                        <a:tabLst>
                          <a:tab pos="37655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SDG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Quality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Education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"/>
                        <a:tabLst>
                          <a:tab pos="37655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SDG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Gender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Equality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37655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SDG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Clean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Water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Sanitation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Environmental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377190" marR="85090" indent="-28575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77190" algn="l"/>
                          <a:tab pos="1046480" algn="l"/>
                          <a:tab pos="1626870" algn="l"/>
                          <a:tab pos="2970530" algn="l"/>
                          <a:tab pos="4494530" algn="l"/>
                        </a:tabLst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SDG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12-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Sustainable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Consumption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Production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376555" indent="-285115">
                        <a:lnSpc>
                          <a:spcPts val="2145"/>
                        </a:lnSpc>
                        <a:spcBef>
                          <a:spcPts val="10"/>
                        </a:spcBef>
                        <a:buFont typeface="Wingdings"/>
                        <a:buChar char=""/>
                        <a:tabLst>
                          <a:tab pos="37655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SDG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13-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Climate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Action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376555" indent="-285115">
                        <a:lnSpc>
                          <a:spcPts val="2145"/>
                        </a:lnSpc>
                        <a:buFont typeface="Wingdings"/>
                        <a:buChar char=""/>
                        <a:tabLst>
                          <a:tab pos="37655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SDG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14-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Life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Below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Water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376555" indent="-28511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"/>
                        <a:tabLst>
                          <a:tab pos="37655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SDG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15-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Life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Land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26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Economic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7655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SDG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7-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Affordable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Clean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Energy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37655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SDG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Decent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Economic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Growth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ts val="2145"/>
                        </a:lnSpc>
                        <a:spcBef>
                          <a:spcPts val="10"/>
                        </a:spcBef>
                        <a:buFont typeface="Wingdings"/>
                        <a:buChar char=""/>
                        <a:tabLst>
                          <a:tab pos="37655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SDG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9-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Industry,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Innovation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Infrastructure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ts val="2145"/>
                        </a:lnSpc>
                        <a:buFont typeface="Wingdings"/>
                        <a:buChar char=""/>
                        <a:tabLst>
                          <a:tab pos="37655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SDG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Reduced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Inequalities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37655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SDG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11-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Sustainable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Cities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Communities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Fostering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Peace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Partnership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376555" indent="-2851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7655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SDG16-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Peace,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Justice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Strong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Institutions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376555" indent="-28511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37655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SDG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17-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Partnerships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Goals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1639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SDGs: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Cross-</a:t>
            </a:r>
            <a:r>
              <a:rPr dirty="0">
                <a:solidFill>
                  <a:srgbClr val="000000"/>
                </a:solidFill>
              </a:rPr>
              <a:t>cutting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&amp;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Multi-</a:t>
            </a:r>
            <a:r>
              <a:rPr spc="-10" dirty="0">
                <a:solidFill>
                  <a:srgbClr val="000000"/>
                </a:solidFill>
              </a:rPr>
              <a:t>dimensional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345836" y="6433493"/>
            <a:ext cx="16637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spc="-50" dirty="0">
                <a:solidFill>
                  <a:srgbClr val="898989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092" y="332656"/>
            <a:ext cx="10946130" cy="65849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2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dirty="0">
                <a:solidFill>
                  <a:srgbClr val="FFFFFF"/>
                </a:solidFill>
              </a:rPr>
              <a:t>MDGs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to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SDGs:</a:t>
            </a:r>
            <a:r>
              <a:rPr spc="-10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Strategic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Shifts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6832" y="1426633"/>
            <a:ext cx="10473055" cy="411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2702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dirty="0">
                <a:latin typeface="Calibri"/>
                <a:cs typeface="Calibri"/>
              </a:rPr>
              <a:t>Conclusiveness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–</a:t>
            </a:r>
            <a:r>
              <a:rPr sz="2800" b="1" spc="-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Focus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Finish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line: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Zero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Poverty,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Hunger,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preventable </a:t>
            </a:r>
            <a:r>
              <a:rPr sz="2400" dirty="0">
                <a:latin typeface="Calibri"/>
                <a:cs typeface="Calibri"/>
              </a:rPr>
              <a:t>Child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Deaths,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Gender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Discrimination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Violence,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 marL="355600" marR="218440" indent="-342900">
              <a:lnSpc>
                <a:spcPct val="100000"/>
              </a:lnSpc>
              <a:spcBef>
                <a:spcPts val="239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Comprehensiveness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-</a:t>
            </a:r>
            <a:r>
              <a:rPr sz="2800" b="1" spc="-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SDGs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comprehensive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fuller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array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targets,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better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focus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causality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strategic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issues.</a:t>
            </a:r>
            <a:endParaRPr sz="2400">
              <a:latin typeface="Calibri"/>
              <a:cs typeface="Calibri"/>
            </a:endParaRPr>
          </a:p>
          <a:p>
            <a:pPr marL="355600" marR="1058545" indent="-342900">
              <a:lnSpc>
                <a:spcPct val="101200"/>
              </a:lnSpc>
              <a:spcBef>
                <a:spcPts val="235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dirty="0">
                <a:latin typeface="Calibri"/>
                <a:cs typeface="Calibri"/>
              </a:rPr>
              <a:t>Universality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Applicable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countries,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greater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emphasis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responsibility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developed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countries,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1200"/>
              </a:lnSpc>
              <a:spcBef>
                <a:spcPts val="231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dirty="0">
                <a:latin typeface="Calibri"/>
                <a:cs typeface="Calibri"/>
              </a:rPr>
              <a:t>Inclusiveness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–</a:t>
            </a:r>
            <a:r>
              <a:rPr sz="2800" b="1" spc="-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Clear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focus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‘leaving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behind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reaching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furthest </a:t>
            </a:r>
            <a:r>
              <a:rPr sz="2400" dirty="0">
                <a:latin typeface="Calibri"/>
                <a:cs typeface="Calibri"/>
              </a:rPr>
              <a:t>behind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first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345836" y="6433493"/>
            <a:ext cx="16637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spc="-50" dirty="0">
                <a:solidFill>
                  <a:srgbClr val="898989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092" y="208537"/>
            <a:ext cx="10946130" cy="71628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dirty="0">
                <a:solidFill>
                  <a:srgbClr val="FFFFFF"/>
                </a:solidFill>
              </a:rPr>
              <a:t>MDGs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to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SDGs:</a:t>
            </a:r>
            <a:r>
              <a:rPr spc="-10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Strategic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Shifts…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6832" y="1308100"/>
            <a:ext cx="10713720" cy="469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508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dirty="0">
                <a:latin typeface="Calibri"/>
                <a:cs typeface="Calibri"/>
              </a:rPr>
              <a:t>Hunger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distinct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from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Poverty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–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deeper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analysis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structural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social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factors separates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poverty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food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nutrition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security.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1200"/>
              </a:lnSpc>
              <a:spcBef>
                <a:spcPts val="62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dirty="0">
                <a:latin typeface="Calibri"/>
                <a:cs typeface="Calibri"/>
              </a:rPr>
              <a:t>Peace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Building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–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Addressing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conflict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resolution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peace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building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enablers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growth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development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b="1" spc="-10" dirty="0">
                <a:latin typeface="Calibri"/>
                <a:cs typeface="Calibri"/>
              </a:rPr>
              <a:t>Resourcing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–</a:t>
            </a:r>
            <a:endParaRPr sz="2800">
              <a:latin typeface="Calibri"/>
              <a:cs typeface="Calibri"/>
            </a:endParaRPr>
          </a:p>
          <a:p>
            <a:pPr marL="755650" marR="723900" indent="-285750">
              <a:lnSpc>
                <a:spcPct val="100699"/>
              </a:lnSpc>
              <a:spcBef>
                <a:spcPts val="585"/>
              </a:spcBef>
            </a:pPr>
            <a:r>
              <a:rPr sz="2400" dirty="0">
                <a:latin typeface="Arial MT"/>
                <a:cs typeface="Arial MT"/>
              </a:rPr>
              <a:t>–</a:t>
            </a:r>
            <a:r>
              <a:rPr sz="2400" spc="180" dirty="0">
                <a:latin typeface="Arial MT"/>
                <a:cs typeface="Arial MT"/>
              </a:rPr>
              <a:t> </a:t>
            </a:r>
            <a:r>
              <a:rPr sz="2400" dirty="0">
                <a:latin typeface="Calibri"/>
                <a:cs typeface="Calibri"/>
              </a:rPr>
              <a:t>Focus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sustainable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economic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development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country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financial </a:t>
            </a:r>
            <a:r>
              <a:rPr sz="2400" dirty="0">
                <a:latin typeface="Calibri"/>
                <a:cs typeface="Calibri"/>
              </a:rPr>
              <a:t>resource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requirement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achieving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SDGs;</a:t>
            </a:r>
            <a:endParaRPr sz="2400">
              <a:latin typeface="Calibri"/>
              <a:cs typeface="Calibri"/>
            </a:endParaRPr>
          </a:p>
          <a:p>
            <a:pPr marL="755650" marR="420370" indent="-285750">
              <a:lnSpc>
                <a:spcPct val="100699"/>
              </a:lnSpc>
              <a:spcBef>
                <a:spcPts val="535"/>
              </a:spcBef>
            </a:pPr>
            <a:r>
              <a:rPr sz="2400" dirty="0">
                <a:latin typeface="Arial MT"/>
                <a:cs typeface="Arial MT"/>
              </a:rPr>
              <a:t>–</a:t>
            </a:r>
            <a:r>
              <a:rPr sz="2400" spc="160" dirty="0">
                <a:latin typeface="Arial MT"/>
                <a:cs typeface="Arial MT"/>
              </a:rPr>
              <a:t> </a:t>
            </a:r>
            <a:r>
              <a:rPr sz="2400" dirty="0">
                <a:latin typeface="Calibri"/>
                <a:cs typeface="Calibri"/>
              </a:rPr>
              <a:t>Holistic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approach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international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financing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SDGs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Stronger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focus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ODA, </a:t>
            </a:r>
            <a:r>
              <a:rPr sz="2400" spc="-10" dirty="0">
                <a:latin typeface="Calibri"/>
                <a:cs typeface="Calibri"/>
              </a:rPr>
              <a:t>international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resource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flows,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technology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transfer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trade</a:t>
            </a:r>
            <a:endParaRPr sz="2400">
              <a:latin typeface="Calibri"/>
              <a:cs typeface="Calibri"/>
            </a:endParaRPr>
          </a:p>
          <a:p>
            <a:pPr marL="355600" marR="434340" indent="-342900">
              <a:lnSpc>
                <a:spcPct val="1012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Measurability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–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Clear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emphasis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monitoring,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evaluation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accountability,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metrics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high-</a:t>
            </a:r>
            <a:r>
              <a:rPr sz="2400" spc="-20" dirty="0">
                <a:latin typeface="Calibri"/>
                <a:cs typeface="Calibri"/>
              </a:rPr>
              <a:t>quality,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up-to-</a:t>
            </a:r>
            <a:r>
              <a:rPr sz="2400" dirty="0">
                <a:latin typeface="Calibri"/>
                <a:cs typeface="Calibri"/>
              </a:rPr>
              <a:t>date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reliable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data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2762" y="2453258"/>
            <a:ext cx="2343785" cy="2027555"/>
          </a:xfrm>
          <a:custGeom>
            <a:avLst/>
            <a:gdLst/>
            <a:ahLst/>
            <a:cxnLst/>
            <a:rect l="l" t="t" r="r" b="b"/>
            <a:pathLst>
              <a:path w="2343784" h="2027554">
                <a:moveTo>
                  <a:pt x="0" y="1013556"/>
                </a:moveTo>
                <a:lnTo>
                  <a:pt x="579146" y="0"/>
                </a:lnTo>
                <a:lnTo>
                  <a:pt x="1764224" y="0"/>
                </a:lnTo>
                <a:lnTo>
                  <a:pt x="2343370" y="1013556"/>
                </a:lnTo>
                <a:lnTo>
                  <a:pt x="1764224" y="2027110"/>
                </a:lnTo>
                <a:lnTo>
                  <a:pt x="579146" y="2027110"/>
                </a:lnTo>
                <a:lnTo>
                  <a:pt x="0" y="1013556"/>
                </a:lnTo>
                <a:close/>
              </a:path>
            </a:pathLst>
          </a:custGeom>
          <a:ln w="12700">
            <a:solidFill>
              <a:srgbClr val="1439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53686" y="2734733"/>
            <a:ext cx="1501775" cy="139446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ts val="2630"/>
              </a:lnSpc>
              <a:spcBef>
                <a:spcPts val="395"/>
              </a:spcBef>
            </a:pPr>
            <a:r>
              <a:rPr sz="2400" b="1" spc="-10" dirty="0">
                <a:latin typeface="Calibri"/>
                <a:cs typeface="Calibri"/>
              </a:rPr>
              <a:t>National Strategy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for </a:t>
            </a:r>
            <a:r>
              <a:rPr sz="2400" b="1" spc="-10" dirty="0">
                <a:latin typeface="Calibri"/>
                <a:cs typeface="Calibri"/>
              </a:rPr>
              <a:t>Achieving </a:t>
            </a:r>
            <a:r>
              <a:rPr sz="2400" b="1" spc="-20" dirty="0">
                <a:latin typeface="Calibri"/>
                <a:cs typeface="Calibri"/>
              </a:rPr>
              <a:t>SDGs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38180" y="603250"/>
            <a:ext cx="2146300" cy="1674495"/>
            <a:chOff x="5038180" y="603250"/>
            <a:chExt cx="2146300" cy="1674495"/>
          </a:xfrm>
        </p:grpSpPr>
        <p:sp>
          <p:nvSpPr>
            <p:cNvPr id="5" name="object 5"/>
            <p:cNvSpPr/>
            <p:nvPr/>
          </p:nvSpPr>
          <p:spPr>
            <a:xfrm>
              <a:off x="6300162" y="1483423"/>
              <a:ext cx="884555" cy="762000"/>
            </a:xfrm>
            <a:custGeom>
              <a:avLst/>
              <a:gdLst/>
              <a:ahLst/>
              <a:cxnLst/>
              <a:rect l="l" t="t" r="r" b="b"/>
              <a:pathLst>
                <a:path w="884554" h="762000">
                  <a:moveTo>
                    <a:pt x="663983" y="0"/>
                  </a:moveTo>
                  <a:lnTo>
                    <a:pt x="220163" y="0"/>
                  </a:lnTo>
                  <a:lnTo>
                    <a:pt x="0" y="380903"/>
                  </a:lnTo>
                  <a:lnTo>
                    <a:pt x="220163" y="761808"/>
                  </a:lnTo>
                  <a:lnTo>
                    <a:pt x="663983" y="761808"/>
                  </a:lnTo>
                  <a:lnTo>
                    <a:pt x="884146" y="380903"/>
                  </a:lnTo>
                  <a:lnTo>
                    <a:pt x="663983" y="0"/>
                  </a:lnTo>
                  <a:close/>
                </a:path>
              </a:pathLst>
            </a:custGeom>
            <a:solidFill>
              <a:srgbClr val="CCC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44530" y="609600"/>
              <a:ext cx="1920875" cy="1661795"/>
            </a:xfrm>
            <a:custGeom>
              <a:avLst/>
              <a:gdLst/>
              <a:ahLst/>
              <a:cxnLst/>
              <a:rect l="l" t="t" r="r" b="b"/>
              <a:pathLst>
                <a:path w="1920875" h="1661795">
                  <a:moveTo>
                    <a:pt x="1445726" y="0"/>
                  </a:moveTo>
                  <a:lnTo>
                    <a:pt x="474647" y="0"/>
                  </a:lnTo>
                  <a:lnTo>
                    <a:pt x="0" y="830676"/>
                  </a:lnTo>
                  <a:lnTo>
                    <a:pt x="474647" y="1661350"/>
                  </a:lnTo>
                  <a:lnTo>
                    <a:pt x="1445726" y="1661350"/>
                  </a:lnTo>
                  <a:lnTo>
                    <a:pt x="1920374" y="830676"/>
                  </a:lnTo>
                  <a:lnTo>
                    <a:pt x="1445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44530" y="609600"/>
              <a:ext cx="1920875" cy="1661795"/>
            </a:xfrm>
            <a:custGeom>
              <a:avLst/>
              <a:gdLst/>
              <a:ahLst/>
              <a:cxnLst/>
              <a:rect l="l" t="t" r="r" b="b"/>
              <a:pathLst>
                <a:path w="1920875" h="1661795">
                  <a:moveTo>
                    <a:pt x="0" y="830676"/>
                  </a:moveTo>
                  <a:lnTo>
                    <a:pt x="474648" y="0"/>
                  </a:lnTo>
                  <a:lnTo>
                    <a:pt x="1445727" y="0"/>
                  </a:lnTo>
                  <a:lnTo>
                    <a:pt x="1920375" y="830676"/>
                  </a:lnTo>
                  <a:lnTo>
                    <a:pt x="1445727" y="1661350"/>
                  </a:lnTo>
                  <a:lnTo>
                    <a:pt x="474648" y="1661350"/>
                  </a:lnTo>
                  <a:lnTo>
                    <a:pt x="0" y="830676"/>
                  </a:lnTo>
                  <a:close/>
                </a:path>
              </a:pathLst>
            </a:custGeom>
            <a:ln w="12700">
              <a:solidFill>
                <a:srgbClr val="1439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02400" y="1079500"/>
            <a:ext cx="1005205" cy="88152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715" indent="44450" algn="just">
              <a:lnSpc>
                <a:spcPct val="91700"/>
              </a:lnSpc>
              <a:spcBef>
                <a:spcPts val="250"/>
              </a:spcBef>
            </a:pPr>
            <a:r>
              <a:rPr sz="1500" b="1" dirty="0">
                <a:latin typeface="Calibri"/>
                <a:cs typeface="Calibri"/>
              </a:rPr>
              <a:t>Mapping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of </a:t>
            </a:r>
            <a:r>
              <a:rPr sz="1500" b="1" spc="-10" dirty="0">
                <a:latin typeface="Calibri"/>
                <a:cs typeface="Calibri"/>
              </a:rPr>
              <a:t>Ministries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-50" dirty="0">
                <a:latin typeface="Calibri"/>
                <a:cs typeface="Calibri"/>
              </a:rPr>
              <a:t>&amp; </a:t>
            </a:r>
            <a:r>
              <a:rPr sz="1500" b="1" spc="-10" dirty="0">
                <a:latin typeface="Calibri"/>
                <a:cs typeface="Calibri"/>
              </a:rPr>
              <a:t>Programmes</a:t>
            </a:r>
            <a:endParaRPr sz="1500" b="1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03477" y="1625091"/>
            <a:ext cx="1933575" cy="2044700"/>
            <a:chOff x="6803477" y="1625091"/>
            <a:chExt cx="1933575" cy="2044700"/>
          </a:xfrm>
        </p:grpSpPr>
        <p:sp>
          <p:nvSpPr>
            <p:cNvPr id="10" name="object 10"/>
            <p:cNvSpPr/>
            <p:nvPr/>
          </p:nvSpPr>
          <p:spPr>
            <a:xfrm>
              <a:off x="7332031" y="2907601"/>
              <a:ext cx="884555" cy="762000"/>
            </a:xfrm>
            <a:custGeom>
              <a:avLst/>
              <a:gdLst/>
              <a:ahLst/>
              <a:cxnLst/>
              <a:rect l="l" t="t" r="r" b="b"/>
              <a:pathLst>
                <a:path w="884554" h="762000">
                  <a:moveTo>
                    <a:pt x="663982" y="0"/>
                  </a:moveTo>
                  <a:lnTo>
                    <a:pt x="220162" y="0"/>
                  </a:lnTo>
                  <a:lnTo>
                    <a:pt x="0" y="380903"/>
                  </a:lnTo>
                  <a:lnTo>
                    <a:pt x="220162" y="761808"/>
                  </a:lnTo>
                  <a:lnTo>
                    <a:pt x="663982" y="761808"/>
                  </a:lnTo>
                  <a:lnTo>
                    <a:pt x="884146" y="380903"/>
                  </a:lnTo>
                  <a:lnTo>
                    <a:pt x="663982" y="0"/>
                  </a:lnTo>
                  <a:close/>
                </a:path>
              </a:pathLst>
            </a:custGeom>
            <a:solidFill>
              <a:srgbClr val="CCC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09827" y="1631441"/>
              <a:ext cx="1920875" cy="1661795"/>
            </a:xfrm>
            <a:custGeom>
              <a:avLst/>
              <a:gdLst/>
              <a:ahLst/>
              <a:cxnLst/>
              <a:rect l="l" t="t" r="r" b="b"/>
              <a:pathLst>
                <a:path w="1920875" h="1661795">
                  <a:moveTo>
                    <a:pt x="1445727" y="0"/>
                  </a:moveTo>
                  <a:lnTo>
                    <a:pt x="474648" y="0"/>
                  </a:lnTo>
                  <a:lnTo>
                    <a:pt x="0" y="830676"/>
                  </a:lnTo>
                  <a:lnTo>
                    <a:pt x="474648" y="1661350"/>
                  </a:lnTo>
                  <a:lnTo>
                    <a:pt x="1445727" y="1661350"/>
                  </a:lnTo>
                  <a:lnTo>
                    <a:pt x="1920374" y="830676"/>
                  </a:lnTo>
                  <a:lnTo>
                    <a:pt x="1445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09827" y="1631441"/>
              <a:ext cx="1920875" cy="1661795"/>
            </a:xfrm>
            <a:custGeom>
              <a:avLst/>
              <a:gdLst/>
              <a:ahLst/>
              <a:cxnLst/>
              <a:rect l="l" t="t" r="r" b="b"/>
              <a:pathLst>
                <a:path w="1920875" h="1661795">
                  <a:moveTo>
                    <a:pt x="0" y="830676"/>
                  </a:moveTo>
                  <a:lnTo>
                    <a:pt x="474648" y="0"/>
                  </a:lnTo>
                  <a:lnTo>
                    <a:pt x="1445727" y="0"/>
                  </a:lnTo>
                  <a:lnTo>
                    <a:pt x="1920375" y="830676"/>
                  </a:lnTo>
                  <a:lnTo>
                    <a:pt x="1445727" y="1661350"/>
                  </a:lnTo>
                  <a:lnTo>
                    <a:pt x="474648" y="1661350"/>
                  </a:lnTo>
                  <a:lnTo>
                    <a:pt x="0" y="830676"/>
                  </a:lnTo>
                  <a:close/>
                </a:path>
              </a:pathLst>
            </a:custGeom>
            <a:ln w="12700">
              <a:solidFill>
                <a:srgbClr val="1439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209595" y="2192867"/>
            <a:ext cx="1120775" cy="7284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46990" marR="5080" indent="-34925">
              <a:lnSpc>
                <a:spcPts val="1770"/>
              </a:lnSpc>
              <a:spcBef>
                <a:spcPts val="280"/>
              </a:spcBef>
            </a:pPr>
            <a:r>
              <a:rPr sz="1600" b="1" spc="-10" dirty="0">
                <a:latin typeface="Calibri"/>
                <a:cs typeface="Calibri"/>
              </a:rPr>
              <a:t>Identification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Indicators</a:t>
            </a:r>
            <a:endParaRPr sz="1600" b="1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615229" y="3633914"/>
            <a:ext cx="2121535" cy="1674495"/>
            <a:chOff x="6615229" y="3633914"/>
            <a:chExt cx="2121535" cy="1674495"/>
          </a:xfrm>
        </p:grpSpPr>
        <p:sp>
          <p:nvSpPr>
            <p:cNvPr id="15" name="object 15"/>
            <p:cNvSpPr/>
            <p:nvPr/>
          </p:nvSpPr>
          <p:spPr>
            <a:xfrm>
              <a:off x="6615229" y="4515231"/>
              <a:ext cx="884555" cy="762000"/>
            </a:xfrm>
            <a:custGeom>
              <a:avLst/>
              <a:gdLst/>
              <a:ahLst/>
              <a:cxnLst/>
              <a:rect l="l" t="t" r="r" b="b"/>
              <a:pathLst>
                <a:path w="884554" h="762000">
                  <a:moveTo>
                    <a:pt x="663982" y="0"/>
                  </a:moveTo>
                  <a:lnTo>
                    <a:pt x="220162" y="0"/>
                  </a:lnTo>
                  <a:lnTo>
                    <a:pt x="0" y="380904"/>
                  </a:lnTo>
                  <a:lnTo>
                    <a:pt x="220162" y="761808"/>
                  </a:lnTo>
                  <a:lnTo>
                    <a:pt x="663982" y="761808"/>
                  </a:lnTo>
                  <a:lnTo>
                    <a:pt x="884144" y="380904"/>
                  </a:lnTo>
                  <a:lnTo>
                    <a:pt x="663982" y="0"/>
                  </a:lnTo>
                  <a:close/>
                </a:path>
              </a:pathLst>
            </a:custGeom>
            <a:solidFill>
              <a:srgbClr val="CCC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09827" y="3640264"/>
              <a:ext cx="1920875" cy="1661795"/>
            </a:xfrm>
            <a:custGeom>
              <a:avLst/>
              <a:gdLst/>
              <a:ahLst/>
              <a:cxnLst/>
              <a:rect l="l" t="t" r="r" b="b"/>
              <a:pathLst>
                <a:path w="1920875" h="1661795">
                  <a:moveTo>
                    <a:pt x="1445727" y="0"/>
                  </a:moveTo>
                  <a:lnTo>
                    <a:pt x="474648" y="0"/>
                  </a:lnTo>
                  <a:lnTo>
                    <a:pt x="0" y="830675"/>
                  </a:lnTo>
                  <a:lnTo>
                    <a:pt x="474648" y="1661349"/>
                  </a:lnTo>
                  <a:lnTo>
                    <a:pt x="1445727" y="1661349"/>
                  </a:lnTo>
                  <a:lnTo>
                    <a:pt x="1920374" y="830675"/>
                  </a:lnTo>
                  <a:lnTo>
                    <a:pt x="1445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09827" y="3640264"/>
              <a:ext cx="1920875" cy="1661795"/>
            </a:xfrm>
            <a:custGeom>
              <a:avLst/>
              <a:gdLst/>
              <a:ahLst/>
              <a:cxnLst/>
              <a:rect l="l" t="t" r="r" b="b"/>
              <a:pathLst>
                <a:path w="1920875" h="1661795">
                  <a:moveTo>
                    <a:pt x="0" y="830676"/>
                  </a:moveTo>
                  <a:lnTo>
                    <a:pt x="474648" y="0"/>
                  </a:lnTo>
                  <a:lnTo>
                    <a:pt x="1445727" y="0"/>
                  </a:lnTo>
                  <a:lnTo>
                    <a:pt x="1920375" y="830676"/>
                  </a:lnTo>
                  <a:lnTo>
                    <a:pt x="1445727" y="1661350"/>
                  </a:lnTo>
                  <a:lnTo>
                    <a:pt x="474648" y="1661350"/>
                  </a:lnTo>
                  <a:lnTo>
                    <a:pt x="0" y="830676"/>
                  </a:lnTo>
                  <a:close/>
                </a:path>
              </a:pathLst>
            </a:custGeom>
            <a:ln w="12700">
              <a:solidFill>
                <a:srgbClr val="1439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30391" y="4110567"/>
            <a:ext cx="1079500" cy="6731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250"/>
              </a:spcBef>
            </a:pPr>
            <a:r>
              <a:rPr sz="1500" b="1" spc="-10" dirty="0">
                <a:latin typeface="Calibri"/>
                <a:cs typeface="Calibri"/>
              </a:rPr>
              <a:t>Consultations </a:t>
            </a:r>
            <a:r>
              <a:rPr sz="1500" b="1" spc="-20" dirty="0">
                <a:latin typeface="Calibri"/>
                <a:cs typeface="Calibri"/>
              </a:rPr>
              <a:t>with </a:t>
            </a:r>
            <a:r>
              <a:rPr sz="1500" b="1" spc="-10" dirty="0">
                <a:latin typeface="Calibri"/>
                <a:cs typeface="Calibri"/>
              </a:rPr>
              <a:t>stakeholders</a:t>
            </a:r>
            <a:endParaRPr sz="1500" b="1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837122" y="4656899"/>
            <a:ext cx="2138680" cy="1674495"/>
            <a:chOff x="4837122" y="4656899"/>
            <a:chExt cx="2138680" cy="1674495"/>
          </a:xfrm>
        </p:grpSpPr>
        <p:sp>
          <p:nvSpPr>
            <p:cNvPr id="20" name="object 20"/>
            <p:cNvSpPr/>
            <p:nvPr/>
          </p:nvSpPr>
          <p:spPr>
            <a:xfrm>
              <a:off x="4837122" y="4682108"/>
              <a:ext cx="884555" cy="762000"/>
            </a:xfrm>
            <a:custGeom>
              <a:avLst/>
              <a:gdLst/>
              <a:ahLst/>
              <a:cxnLst/>
              <a:rect l="l" t="t" r="r" b="b"/>
              <a:pathLst>
                <a:path w="884554" h="762000">
                  <a:moveTo>
                    <a:pt x="663983" y="0"/>
                  </a:moveTo>
                  <a:lnTo>
                    <a:pt x="220162" y="0"/>
                  </a:lnTo>
                  <a:lnTo>
                    <a:pt x="0" y="380904"/>
                  </a:lnTo>
                  <a:lnTo>
                    <a:pt x="220162" y="761809"/>
                  </a:lnTo>
                  <a:lnTo>
                    <a:pt x="663983" y="761809"/>
                  </a:lnTo>
                  <a:lnTo>
                    <a:pt x="884146" y="380904"/>
                  </a:lnTo>
                  <a:lnTo>
                    <a:pt x="663983" y="0"/>
                  </a:lnTo>
                  <a:close/>
                </a:path>
              </a:pathLst>
            </a:custGeom>
            <a:solidFill>
              <a:srgbClr val="CCC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48620" y="4663249"/>
              <a:ext cx="1920875" cy="1661795"/>
            </a:xfrm>
            <a:custGeom>
              <a:avLst/>
              <a:gdLst/>
              <a:ahLst/>
              <a:cxnLst/>
              <a:rect l="l" t="t" r="r" b="b"/>
              <a:pathLst>
                <a:path w="1920875" h="1661795">
                  <a:moveTo>
                    <a:pt x="1445727" y="0"/>
                  </a:moveTo>
                  <a:lnTo>
                    <a:pt x="474648" y="0"/>
                  </a:lnTo>
                  <a:lnTo>
                    <a:pt x="0" y="830675"/>
                  </a:lnTo>
                  <a:lnTo>
                    <a:pt x="474648" y="1661349"/>
                  </a:lnTo>
                  <a:lnTo>
                    <a:pt x="1445727" y="1661349"/>
                  </a:lnTo>
                  <a:lnTo>
                    <a:pt x="1920374" y="830675"/>
                  </a:lnTo>
                  <a:lnTo>
                    <a:pt x="1445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48620" y="4663249"/>
              <a:ext cx="1920875" cy="1661795"/>
            </a:xfrm>
            <a:custGeom>
              <a:avLst/>
              <a:gdLst/>
              <a:ahLst/>
              <a:cxnLst/>
              <a:rect l="l" t="t" r="r" b="b"/>
              <a:pathLst>
                <a:path w="1920875" h="1661795">
                  <a:moveTo>
                    <a:pt x="0" y="830676"/>
                  </a:moveTo>
                  <a:lnTo>
                    <a:pt x="474648" y="0"/>
                  </a:lnTo>
                  <a:lnTo>
                    <a:pt x="1445727" y="0"/>
                  </a:lnTo>
                  <a:lnTo>
                    <a:pt x="1920375" y="830676"/>
                  </a:lnTo>
                  <a:lnTo>
                    <a:pt x="1445727" y="1661350"/>
                  </a:lnTo>
                  <a:lnTo>
                    <a:pt x="474648" y="1661350"/>
                  </a:lnTo>
                  <a:lnTo>
                    <a:pt x="0" y="830676"/>
                  </a:lnTo>
                  <a:close/>
                </a:path>
              </a:pathLst>
            </a:custGeom>
            <a:ln w="12700">
              <a:solidFill>
                <a:srgbClr val="1439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411050" y="4923367"/>
            <a:ext cx="1195705" cy="10922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250"/>
              </a:spcBef>
            </a:pPr>
            <a:r>
              <a:rPr sz="1500" b="1" spc="-10" dirty="0">
                <a:latin typeface="Calibri"/>
                <a:cs typeface="Calibri"/>
              </a:rPr>
              <a:t>Dovetailing </a:t>
            </a:r>
            <a:r>
              <a:rPr sz="1500" b="1" spc="-25" dirty="0">
                <a:latin typeface="Calibri"/>
                <a:cs typeface="Calibri"/>
              </a:rPr>
              <a:t>the </a:t>
            </a:r>
            <a:r>
              <a:rPr sz="1500" b="1" spc="-10" dirty="0">
                <a:latin typeface="Calibri"/>
                <a:cs typeface="Calibri"/>
              </a:rPr>
              <a:t>National Development </a:t>
            </a:r>
            <a:r>
              <a:rPr sz="1500" b="1" dirty="0">
                <a:latin typeface="Calibri"/>
                <a:cs typeface="Calibri"/>
              </a:rPr>
              <a:t>Agenda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with SDGs</a:t>
            </a:r>
            <a:endParaRPr sz="1500" b="1" dirty="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272886" y="3258502"/>
            <a:ext cx="1933575" cy="2051050"/>
            <a:chOff x="3272886" y="3258502"/>
            <a:chExt cx="1933575" cy="2051050"/>
          </a:xfrm>
        </p:grpSpPr>
        <p:sp>
          <p:nvSpPr>
            <p:cNvPr id="25" name="object 25"/>
            <p:cNvSpPr/>
            <p:nvPr/>
          </p:nvSpPr>
          <p:spPr>
            <a:xfrm>
              <a:off x="3788356" y="3258502"/>
              <a:ext cx="884555" cy="762000"/>
            </a:xfrm>
            <a:custGeom>
              <a:avLst/>
              <a:gdLst/>
              <a:ahLst/>
              <a:cxnLst/>
              <a:rect l="l" t="t" r="r" b="b"/>
              <a:pathLst>
                <a:path w="884554" h="762000">
                  <a:moveTo>
                    <a:pt x="663983" y="0"/>
                  </a:moveTo>
                  <a:lnTo>
                    <a:pt x="220162" y="0"/>
                  </a:lnTo>
                  <a:lnTo>
                    <a:pt x="0" y="380903"/>
                  </a:lnTo>
                  <a:lnTo>
                    <a:pt x="220162" y="761808"/>
                  </a:lnTo>
                  <a:lnTo>
                    <a:pt x="663983" y="761808"/>
                  </a:lnTo>
                  <a:lnTo>
                    <a:pt x="884146" y="380903"/>
                  </a:lnTo>
                  <a:lnTo>
                    <a:pt x="663983" y="0"/>
                  </a:lnTo>
                  <a:close/>
                </a:path>
              </a:pathLst>
            </a:custGeom>
            <a:solidFill>
              <a:srgbClr val="CCC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79236" y="3641407"/>
              <a:ext cx="1920875" cy="1661795"/>
            </a:xfrm>
            <a:custGeom>
              <a:avLst/>
              <a:gdLst/>
              <a:ahLst/>
              <a:cxnLst/>
              <a:rect l="l" t="t" r="r" b="b"/>
              <a:pathLst>
                <a:path w="1920875" h="1661795">
                  <a:moveTo>
                    <a:pt x="1445727" y="0"/>
                  </a:moveTo>
                  <a:lnTo>
                    <a:pt x="474648" y="0"/>
                  </a:lnTo>
                  <a:lnTo>
                    <a:pt x="0" y="830675"/>
                  </a:lnTo>
                  <a:lnTo>
                    <a:pt x="474648" y="1661349"/>
                  </a:lnTo>
                  <a:lnTo>
                    <a:pt x="1445727" y="1661349"/>
                  </a:lnTo>
                  <a:lnTo>
                    <a:pt x="1920375" y="830675"/>
                  </a:lnTo>
                  <a:lnTo>
                    <a:pt x="1445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79236" y="3641407"/>
              <a:ext cx="1920875" cy="1661795"/>
            </a:xfrm>
            <a:custGeom>
              <a:avLst/>
              <a:gdLst/>
              <a:ahLst/>
              <a:cxnLst/>
              <a:rect l="l" t="t" r="r" b="b"/>
              <a:pathLst>
                <a:path w="1920875" h="1661795">
                  <a:moveTo>
                    <a:pt x="0" y="830676"/>
                  </a:moveTo>
                  <a:lnTo>
                    <a:pt x="474648" y="0"/>
                  </a:lnTo>
                  <a:lnTo>
                    <a:pt x="1445727" y="0"/>
                  </a:lnTo>
                  <a:lnTo>
                    <a:pt x="1920375" y="830676"/>
                  </a:lnTo>
                  <a:lnTo>
                    <a:pt x="1445727" y="1661350"/>
                  </a:lnTo>
                  <a:lnTo>
                    <a:pt x="474648" y="1661350"/>
                  </a:lnTo>
                  <a:lnTo>
                    <a:pt x="0" y="830676"/>
                  </a:lnTo>
                  <a:close/>
                </a:path>
              </a:pathLst>
            </a:custGeom>
            <a:ln w="12700">
              <a:solidFill>
                <a:srgbClr val="1439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605250" y="3903133"/>
            <a:ext cx="1268730" cy="10922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635" algn="ctr">
              <a:lnSpc>
                <a:spcPct val="91700"/>
              </a:lnSpc>
              <a:spcBef>
                <a:spcPts val="250"/>
              </a:spcBef>
            </a:pPr>
            <a:r>
              <a:rPr sz="1500" b="1" spc="-10" dirty="0">
                <a:latin typeface="Calibri"/>
                <a:cs typeface="Calibri"/>
              </a:rPr>
              <a:t>Meticulous Implementation </a:t>
            </a:r>
            <a:r>
              <a:rPr sz="1500" b="1" dirty="0">
                <a:latin typeface="Calibri"/>
                <a:cs typeface="Calibri"/>
              </a:rPr>
              <a:t>of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Schemes </a:t>
            </a:r>
            <a:r>
              <a:rPr sz="1500" b="1" dirty="0">
                <a:latin typeface="Calibri"/>
                <a:cs typeface="Calibri"/>
              </a:rPr>
              <a:t>aligned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with </a:t>
            </a:r>
            <a:r>
              <a:rPr sz="1500" b="1" dirty="0">
                <a:latin typeface="Calibri"/>
                <a:cs typeface="Calibri"/>
              </a:rPr>
              <a:t>SDG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targets</a:t>
            </a:r>
            <a:endParaRPr sz="1500" b="1" dirty="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272886" y="1622805"/>
            <a:ext cx="1933575" cy="1674495"/>
            <a:chOff x="3272886" y="1622805"/>
            <a:chExt cx="1933575" cy="1674495"/>
          </a:xfrm>
        </p:grpSpPr>
        <p:sp>
          <p:nvSpPr>
            <p:cNvPr id="30" name="object 30"/>
            <p:cNvSpPr/>
            <p:nvPr/>
          </p:nvSpPr>
          <p:spPr>
            <a:xfrm>
              <a:off x="3279236" y="1629155"/>
              <a:ext cx="1920875" cy="1661795"/>
            </a:xfrm>
            <a:custGeom>
              <a:avLst/>
              <a:gdLst/>
              <a:ahLst/>
              <a:cxnLst/>
              <a:rect l="l" t="t" r="r" b="b"/>
              <a:pathLst>
                <a:path w="1920875" h="1661795">
                  <a:moveTo>
                    <a:pt x="1445727" y="0"/>
                  </a:moveTo>
                  <a:lnTo>
                    <a:pt x="474648" y="0"/>
                  </a:lnTo>
                  <a:lnTo>
                    <a:pt x="0" y="830676"/>
                  </a:lnTo>
                  <a:lnTo>
                    <a:pt x="474648" y="1661350"/>
                  </a:lnTo>
                  <a:lnTo>
                    <a:pt x="1445727" y="1661350"/>
                  </a:lnTo>
                  <a:lnTo>
                    <a:pt x="1920375" y="830676"/>
                  </a:lnTo>
                  <a:lnTo>
                    <a:pt x="1445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79236" y="1629155"/>
              <a:ext cx="1920875" cy="1661795"/>
            </a:xfrm>
            <a:custGeom>
              <a:avLst/>
              <a:gdLst/>
              <a:ahLst/>
              <a:cxnLst/>
              <a:rect l="l" t="t" r="r" b="b"/>
              <a:pathLst>
                <a:path w="1920875" h="1661795">
                  <a:moveTo>
                    <a:pt x="0" y="830676"/>
                  </a:moveTo>
                  <a:lnTo>
                    <a:pt x="474648" y="0"/>
                  </a:lnTo>
                  <a:lnTo>
                    <a:pt x="1445727" y="0"/>
                  </a:lnTo>
                  <a:lnTo>
                    <a:pt x="1920375" y="830676"/>
                  </a:lnTo>
                  <a:lnTo>
                    <a:pt x="1445727" y="1661350"/>
                  </a:lnTo>
                  <a:lnTo>
                    <a:pt x="474648" y="1661350"/>
                  </a:lnTo>
                  <a:lnTo>
                    <a:pt x="0" y="830676"/>
                  </a:lnTo>
                  <a:close/>
                </a:path>
              </a:pathLst>
            </a:custGeom>
            <a:ln w="12700">
              <a:solidFill>
                <a:srgbClr val="1439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630650" y="2099733"/>
            <a:ext cx="1217930" cy="6731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065" marR="5080" indent="-635" algn="ctr">
              <a:lnSpc>
                <a:spcPct val="91700"/>
              </a:lnSpc>
              <a:spcBef>
                <a:spcPts val="250"/>
              </a:spcBef>
            </a:pPr>
            <a:r>
              <a:rPr sz="1500" b="1" spc="-10" dirty="0">
                <a:latin typeface="Calibri"/>
                <a:cs typeface="Calibri"/>
              </a:rPr>
              <a:t>Rigorous </a:t>
            </a:r>
            <a:r>
              <a:rPr sz="1500" b="1" dirty="0">
                <a:latin typeface="Calibri"/>
                <a:cs typeface="Calibri"/>
              </a:rPr>
              <a:t>outcome</a:t>
            </a:r>
            <a:r>
              <a:rPr sz="1500" b="1" spc="-85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based </a:t>
            </a:r>
            <a:r>
              <a:rPr sz="1500" b="1" spc="-10" dirty="0">
                <a:latin typeface="Calibri"/>
                <a:cs typeface="Calibri"/>
              </a:rPr>
              <a:t>monitoring</a:t>
            </a:r>
            <a:endParaRPr sz="1500" b="1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0" dirty="0">
                <a:solidFill>
                  <a:srgbClr val="000000"/>
                </a:solidFill>
                <a:latin typeface="Calibri Light"/>
                <a:cs typeface="Calibri Light"/>
              </a:rPr>
              <a:t>National</a:t>
            </a:r>
            <a:r>
              <a:rPr sz="3500" b="0" spc="3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500" b="0" dirty="0">
                <a:solidFill>
                  <a:srgbClr val="000000"/>
                </a:solidFill>
                <a:latin typeface="Calibri Light"/>
                <a:cs typeface="Calibri Light"/>
              </a:rPr>
              <a:t>Programmes/Initiatives</a:t>
            </a:r>
            <a:r>
              <a:rPr sz="3500" b="0" spc="3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500" b="0" dirty="0">
                <a:solidFill>
                  <a:srgbClr val="000000"/>
                </a:solidFill>
                <a:latin typeface="Calibri Light"/>
                <a:cs typeface="Calibri Light"/>
              </a:rPr>
              <a:t>aligned</a:t>
            </a:r>
            <a:r>
              <a:rPr sz="3500" b="0" spc="33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500" b="0" dirty="0">
                <a:solidFill>
                  <a:srgbClr val="000000"/>
                </a:solidFill>
                <a:latin typeface="Calibri Light"/>
                <a:cs typeface="Calibri Light"/>
              </a:rPr>
              <a:t>with</a:t>
            </a:r>
            <a:r>
              <a:rPr sz="3500" b="0" spc="3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500" b="0" spc="-20" dirty="0">
                <a:solidFill>
                  <a:srgbClr val="000000"/>
                </a:solidFill>
                <a:latin typeface="Calibri Light"/>
                <a:cs typeface="Calibri Light"/>
              </a:rPr>
              <a:t>SDGs</a:t>
            </a:r>
            <a:endParaRPr sz="35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66" y="990600"/>
            <a:ext cx="5977467" cy="58166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794648" y="1658452"/>
            <a:ext cx="2893060" cy="4333240"/>
            <a:chOff x="6794648" y="1658452"/>
            <a:chExt cx="2893060" cy="4333240"/>
          </a:xfrm>
        </p:grpSpPr>
        <p:sp>
          <p:nvSpPr>
            <p:cNvPr id="5" name="object 5"/>
            <p:cNvSpPr/>
            <p:nvPr/>
          </p:nvSpPr>
          <p:spPr>
            <a:xfrm>
              <a:off x="6800998" y="1664802"/>
              <a:ext cx="2880360" cy="4320540"/>
            </a:xfrm>
            <a:custGeom>
              <a:avLst/>
              <a:gdLst/>
              <a:ahLst/>
              <a:cxnLst/>
              <a:rect l="l" t="t" r="r" b="b"/>
              <a:pathLst>
                <a:path w="2880359" h="4320540">
                  <a:moveTo>
                    <a:pt x="902604" y="0"/>
                  </a:moveTo>
                  <a:lnTo>
                    <a:pt x="0" y="2160239"/>
                  </a:lnTo>
                  <a:lnTo>
                    <a:pt x="902604" y="4320480"/>
                  </a:lnTo>
                  <a:lnTo>
                    <a:pt x="902604" y="3240359"/>
                  </a:lnTo>
                  <a:lnTo>
                    <a:pt x="2880320" y="3240359"/>
                  </a:lnTo>
                  <a:lnTo>
                    <a:pt x="2880320" y="1080119"/>
                  </a:lnTo>
                  <a:lnTo>
                    <a:pt x="902604" y="1080119"/>
                  </a:lnTo>
                  <a:lnTo>
                    <a:pt x="902604" y="0"/>
                  </a:lnTo>
                  <a:close/>
                </a:path>
              </a:pathLst>
            </a:custGeom>
            <a:solidFill>
              <a:srgbClr val="B3DD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00998" y="1664802"/>
              <a:ext cx="2880360" cy="4320540"/>
            </a:xfrm>
            <a:custGeom>
              <a:avLst/>
              <a:gdLst/>
              <a:ahLst/>
              <a:cxnLst/>
              <a:rect l="l" t="t" r="r" b="b"/>
              <a:pathLst>
                <a:path w="2880359" h="4320540">
                  <a:moveTo>
                    <a:pt x="0" y="2160240"/>
                  </a:moveTo>
                  <a:lnTo>
                    <a:pt x="902604" y="0"/>
                  </a:lnTo>
                  <a:lnTo>
                    <a:pt x="902604" y="1080120"/>
                  </a:lnTo>
                  <a:lnTo>
                    <a:pt x="2880320" y="1080120"/>
                  </a:lnTo>
                  <a:lnTo>
                    <a:pt x="2880320" y="3240360"/>
                  </a:lnTo>
                  <a:lnTo>
                    <a:pt x="902604" y="3240360"/>
                  </a:lnTo>
                  <a:lnTo>
                    <a:pt x="902604" y="4320480"/>
                  </a:lnTo>
                  <a:lnTo>
                    <a:pt x="0" y="2160240"/>
                  </a:lnTo>
                  <a:close/>
                </a:path>
              </a:pathLst>
            </a:custGeom>
            <a:ln w="12700">
              <a:solidFill>
                <a:srgbClr val="007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521962" y="3149600"/>
            <a:ext cx="1890395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 algn="ctr">
              <a:lnSpc>
                <a:spcPct val="99700"/>
              </a:lnSpc>
              <a:spcBef>
                <a:spcPts val="110"/>
              </a:spcBef>
            </a:pPr>
            <a:r>
              <a:rPr sz="2800" b="1" spc="-10" dirty="0">
                <a:latin typeface="Calibri"/>
                <a:cs typeface="Calibri"/>
              </a:rPr>
              <a:t>State Schemes/ </a:t>
            </a:r>
            <a:r>
              <a:rPr sz="2800" b="1" spc="-20" dirty="0">
                <a:latin typeface="Calibri"/>
                <a:cs typeface="Calibri"/>
              </a:rPr>
              <a:t>Programmes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5366" y="2455332"/>
            <a:ext cx="2667000" cy="273896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598" y="188640"/>
            <a:ext cx="5760639" cy="57574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83369" y="414867"/>
            <a:ext cx="1394460" cy="93853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635" algn="ctr">
              <a:lnSpc>
                <a:spcPct val="91400"/>
              </a:lnSpc>
              <a:spcBef>
                <a:spcPts val="26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Centrally Sponsored/Cent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ral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Sector Schemes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25375" y="1731433"/>
            <a:ext cx="1311910" cy="5499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82245" marR="5080" indent="-170180">
              <a:lnSpc>
                <a:spcPts val="1970"/>
              </a:lnSpc>
              <a:spcBef>
                <a:spcPts val="320"/>
              </a:spcBef>
            </a:pPr>
            <a:r>
              <a:rPr sz="1800" dirty="0">
                <a:solidFill>
                  <a:srgbClr val="000000"/>
                </a:solidFill>
              </a:rPr>
              <a:t>Other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Central Ministries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5595079" y="2840567"/>
            <a:ext cx="972185" cy="5499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190500">
              <a:lnSpc>
                <a:spcPts val="1970"/>
              </a:lnSpc>
              <a:spcBef>
                <a:spcPts val="320"/>
              </a:spcBef>
            </a:pPr>
            <a:r>
              <a:rPr sz="1800" b="1" spc="-10" dirty="0">
                <a:latin typeface="Calibri"/>
                <a:cs typeface="Calibri"/>
              </a:rPr>
              <a:t>Nodal Ministries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8360" y="4461933"/>
            <a:ext cx="805180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034" marR="5080" indent="-13970">
              <a:lnSpc>
                <a:spcPts val="2200"/>
              </a:lnSpc>
              <a:spcBef>
                <a:spcPts val="340"/>
              </a:spcBef>
            </a:pPr>
            <a:r>
              <a:rPr sz="2000" b="1" dirty="0">
                <a:latin typeface="Calibri"/>
                <a:cs typeface="Calibri"/>
              </a:rPr>
              <a:t>SDGs</a:t>
            </a:r>
            <a:r>
              <a:rPr sz="2000" b="1" spc="-50" dirty="0">
                <a:latin typeface="Calibri"/>
                <a:cs typeface="Calibri"/>
              </a:rPr>
              <a:t> &amp; </a:t>
            </a:r>
            <a:r>
              <a:rPr sz="2000" b="1" spc="-30" dirty="0">
                <a:latin typeface="Calibri"/>
                <a:cs typeface="Calibri"/>
              </a:rPr>
              <a:t>Targets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9952" y="4790801"/>
            <a:ext cx="2749550" cy="927100"/>
            <a:chOff x="529952" y="4790801"/>
            <a:chExt cx="2749550" cy="927100"/>
          </a:xfrm>
        </p:grpSpPr>
        <p:sp>
          <p:nvSpPr>
            <p:cNvPr id="9" name="object 9"/>
            <p:cNvSpPr/>
            <p:nvPr/>
          </p:nvSpPr>
          <p:spPr>
            <a:xfrm>
              <a:off x="536302" y="4797151"/>
              <a:ext cx="2736850" cy="914400"/>
            </a:xfrm>
            <a:custGeom>
              <a:avLst/>
              <a:gdLst/>
              <a:ahLst/>
              <a:cxnLst/>
              <a:rect l="l" t="t" r="r" b="b"/>
              <a:pathLst>
                <a:path w="2736850" h="914400">
                  <a:moveTo>
                    <a:pt x="1368152" y="0"/>
                  </a:moveTo>
                  <a:lnTo>
                    <a:pt x="1299867" y="559"/>
                  </a:lnTo>
                  <a:lnTo>
                    <a:pt x="1232449" y="2220"/>
                  </a:lnTo>
                  <a:lnTo>
                    <a:pt x="1165976" y="4957"/>
                  </a:lnTo>
                  <a:lnTo>
                    <a:pt x="1100527" y="8743"/>
                  </a:lnTo>
                  <a:lnTo>
                    <a:pt x="1036179" y="13551"/>
                  </a:lnTo>
                  <a:lnTo>
                    <a:pt x="973011" y="19357"/>
                  </a:lnTo>
                  <a:lnTo>
                    <a:pt x="911102" y="26133"/>
                  </a:lnTo>
                  <a:lnTo>
                    <a:pt x="850530" y="33854"/>
                  </a:lnTo>
                  <a:lnTo>
                    <a:pt x="791373" y="42493"/>
                  </a:lnTo>
                  <a:lnTo>
                    <a:pt x="733710" y="52024"/>
                  </a:lnTo>
                  <a:lnTo>
                    <a:pt x="677619" y="62421"/>
                  </a:lnTo>
                  <a:lnTo>
                    <a:pt x="623178" y="73657"/>
                  </a:lnTo>
                  <a:lnTo>
                    <a:pt x="570467" y="85707"/>
                  </a:lnTo>
                  <a:lnTo>
                    <a:pt x="519562" y="98545"/>
                  </a:lnTo>
                  <a:lnTo>
                    <a:pt x="470543" y="112143"/>
                  </a:lnTo>
                  <a:lnTo>
                    <a:pt x="423488" y="126476"/>
                  </a:lnTo>
                  <a:lnTo>
                    <a:pt x="378476" y="141518"/>
                  </a:lnTo>
                  <a:lnTo>
                    <a:pt x="335584" y="157243"/>
                  </a:lnTo>
                  <a:lnTo>
                    <a:pt x="294892" y="173624"/>
                  </a:lnTo>
                  <a:lnTo>
                    <a:pt x="256476" y="190635"/>
                  </a:lnTo>
                  <a:lnTo>
                    <a:pt x="220417" y="208250"/>
                  </a:lnTo>
                  <a:lnTo>
                    <a:pt x="186792" y="226442"/>
                  </a:lnTo>
                  <a:lnTo>
                    <a:pt x="127159" y="264456"/>
                  </a:lnTo>
                  <a:lnTo>
                    <a:pt x="78203" y="304466"/>
                  </a:lnTo>
                  <a:lnTo>
                    <a:pt x="40553" y="346263"/>
                  </a:lnTo>
                  <a:lnTo>
                    <a:pt x="14834" y="389638"/>
                  </a:lnTo>
                  <a:lnTo>
                    <a:pt x="1674" y="434381"/>
                  </a:lnTo>
                  <a:lnTo>
                    <a:pt x="0" y="457200"/>
                  </a:lnTo>
                  <a:lnTo>
                    <a:pt x="1674" y="480018"/>
                  </a:lnTo>
                  <a:lnTo>
                    <a:pt x="14834" y="524761"/>
                  </a:lnTo>
                  <a:lnTo>
                    <a:pt x="40553" y="568136"/>
                  </a:lnTo>
                  <a:lnTo>
                    <a:pt x="78203" y="609934"/>
                  </a:lnTo>
                  <a:lnTo>
                    <a:pt x="127159" y="649944"/>
                  </a:lnTo>
                  <a:lnTo>
                    <a:pt x="186792" y="687957"/>
                  </a:lnTo>
                  <a:lnTo>
                    <a:pt x="220417" y="706150"/>
                  </a:lnTo>
                  <a:lnTo>
                    <a:pt x="256476" y="723765"/>
                  </a:lnTo>
                  <a:lnTo>
                    <a:pt x="294892" y="740776"/>
                  </a:lnTo>
                  <a:lnTo>
                    <a:pt x="335584" y="757157"/>
                  </a:lnTo>
                  <a:lnTo>
                    <a:pt x="378476" y="772881"/>
                  </a:lnTo>
                  <a:lnTo>
                    <a:pt x="423488" y="787923"/>
                  </a:lnTo>
                  <a:lnTo>
                    <a:pt x="470543" y="802256"/>
                  </a:lnTo>
                  <a:lnTo>
                    <a:pt x="519562" y="815855"/>
                  </a:lnTo>
                  <a:lnTo>
                    <a:pt x="570467" y="828692"/>
                  </a:lnTo>
                  <a:lnTo>
                    <a:pt x="623178" y="840742"/>
                  </a:lnTo>
                  <a:lnTo>
                    <a:pt x="677619" y="851978"/>
                  </a:lnTo>
                  <a:lnTo>
                    <a:pt x="733710" y="862375"/>
                  </a:lnTo>
                  <a:lnTo>
                    <a:pt x="791373" y="871906"/>
                  </a:lnTo>
                  <a:lnTo>
                    <a:pt x="850530" y="880545"/>
                  </a:lnTo>
                  <a:lnTo>
                    <a:pt x="911102" y="888266"/>
                  </a:lnTo>
                  <a:lnTo>
                    <a:pt x="973011" y="895042"/>
                  </a:lnTo>
                  <a:lnTo>
                    <a:pt x="1036179" y="900848"/>
                  </a:lnTo>
                  <a:lnTo>
                    <a:pt x="1100527" y="905657"/>
                  </a:lnTo>
                  <a:lnTo>
                    <a:pt x="1165976" y="909442"/>
                  </a:lnTo>
                  <a:lnTo>
                    <a:pt x="1232449" y="912179"/>
                  </a:lnTo>
                  <a:lnTo>
                    <a:pt x="1299867" y="913840"/>
                  </a:lnTo>
                  <a:lnTo>
                    <a:pt x="1368152" y="914400"/>
                  </a:lnTo>
                  <a:lnTo>
                    <a:pt x="1436436" y="913840"/>
                  </a:lnTo>
                  <a:lnTo>
                    <a:pt x="1503854" y="912179"/>
                  </a:lnTo>
                  <a:lnTo>
                    <a:pt x="1570327" y="909442"/>
                  </a:lnTo>
                  <a:lnTo>
                    <a:pt x="1635777" y="905657"/>
                  </a:lnTo>
                  <a:lnTo>
                    <a:pt x="1700124" y="900848"/>
                  </a:lnTo>
                  <a:lnTo>
                    <a:pt x="1763292" y="895042"/>
                  </a:lnTo>
                  <a:lnTo>
                    <a:pt x="1825201" y="888266"/>
                  </a:lnTo>
                  <a:lnTo>
                    <a:pt x="1885773" y="880545"/>
                  </a:lnTo>
                  <a:lnTo>
                    <a:pt x="1944930" y="871906"/>
                  </a:lnTo>
                  <a:lnTo>
                    <a:pt x="2002593" y="862375"/>
                  </a:lnTo>
                  <a:lnTo>
                    <a:pt x="2058684" y="851978"/>
                  </a:lnTo>
                  <a:lnTo>
                    <a:pt x="2113125" y="840742"/>
                  </a:lnTo>
                  <a:lnTo>
                    <a:pt x="2165836" y="828692"/>
                  </a:lnTo>
                  <a:lnTo>
                    <a:pt x="2216741" y="815855"/>
                  </a:lnTo>
                  <a:lnTo>
                    <a:pt x="2265760" y="802256"/>
                  </a:lnTo>
                  <a:lnTo>
                    <a:pt x="2312815" y="787923"/>
                  </a:lnTo>
                  <a:lnTo>
                    <a:pt x="2357827" y="772881"/>
                  </a:lnTo>
                  <a:lnTo>
                    <a:pt x="2400719" y="757157"/>
                  </a:lnTo>
                  <a:lnTo>
                    <a:pt x="2441412" y="740776"/>
                  </a:lnTo>
                  <a:lnTo>
                    <a:pt x="2479827" y="723765"/>
                  </a:lnTo>
                  <a:lnTo>
                    <a:pt x="2515886" y="706150"/>
                  </a:lnTo>
                  <a:lnTo>
                    <a:pt x="2549511" y="687957"/>
                  </a:lnTo>
                  <a:lnTo>
                    <a:pt x="2609144" y="649944"/>
                  </a:lnTo>
                  <a:lnTo>
                    <a:pt x="2658100" y="609934"/>
                  </a:lnTo>
                  <a:lnTo>
                    <a:pt x="2695751" y="568136"/>
                  </a:lnTo>
                  <a:lnTo>
                    <a:pt x="2721469" y="524761"/>
                  </a:lnTo>
                  <a:lnTo>
                    <a:pt x="2734629" y="480018"/>
                  </a:lnTo>
                  <a:lnTo>
                    <a:pt x="2736304" y="457200"/>
                  </a:lnTo>
                  <a:lnTo>
                    <a:pt x="2734629" y="434381"/>
                  </a:lnTo>
                  <a:lnTo>
                    <a:pt x="2721469" y="389638"/>
                  </a:lnTo>
                  <a:lnTo>
                    <a:pt x="2695751" y="346263"/>
                  </a:lnTo>
                  <a:lnTo>
                    <a:pt x="2658100" y="304466"/>
                  </a:lnTo>
                  <a:lnTo>
                    <a:pt x="2609144" y="264456"/>
                  </a:lnTo>
                  <a:lnTo>
                    <a:pt x="2549511" y="226442"/>
                  </a:lnTo>
                  <a:lnTo>
                    <a:pt x="2515886" y="208250"/>
                  </a:lnTo>
                  <a:lnTo>
                    <a:pt x="2479827" y="190635"/>
                  </a:lnTo>
                  <a:lnTo>
                    <a:pt x="2441412" y="173624"/>
                  </a:lnTo>
                  <a:lnTo>
                    <a:pt x="2400719" y="157243"/>
                  </a:lnTo>
                  <a:lnTo>
                    <a:pt x="2357827" y="141518"/>
                  </a:lnTo>
                  <a:lnTo>
                    <a:pt x="2312815" y="126476"/>
                  </a:lnTo>
                  <a:lnTo>
                    <a:pt x="2265760" y="112143"/>
                  </a:lnTo>
                  <a:lnTo>
                    <a:pt x="2216741" y="98545"/>
                  </a:lnTo>
                  <a:lnTo>
                    <a:pt x="2165836" y="85707"/>
                  </a:lnTo>
                  <a:lnTo>
                    <a:pt x="2113125" y="73657"/>
                  </a:lnTo>
                  <a:lnTo>
                    <a:pt x="2058684" y="62421"/>
                  </a:lnTo>
                  <a:lnTo>
                    <a:pt x="2002593" y="52024"/>
                  </a:lnTo>
                  <a:lnTo>
                    <a:pt x="1944930" y="42493"/>
                  </a:lnTo>
                  <a:lnTo>
                    <a:pt x="1885773" y="33854"/>
                  </a:lnTo>
                  <a:lnTo>
                    <a:pt x="1825201" y="26133"/>
                  </a:lnTo>
                  <a:lnTo>
                    <a:pt x="1763292" y="19357"/>
                  </a:lnTo>
                  <a:lnTo>
                    <a:pt x="1700124" y="13551"/>
                  </a:lnTo>
                  <a:lnTo>
                    <a:pt x="1635777" y="8743"/>
                  </a:lnTo>
                  <a:lnTo>
                    <a:pt x="1570327" y="4957"/>
                  </a:lnTo>
                  <a:lnTo>
                    <a:pt x="1503854" y="2220"/>
                  </a:lnTo>
                  <a:lnTo>
                    <a:pt x="1436436" y="559"/>
                  </a:lnTo>
                  <a:lnTo>
                    <a:pt x="1368152" y="0"/>
                  </a:lnTo>
                  <a:close/>
                </a:path>
              </a:pathLst>
            </a:custGeom>
            <a:solidFill>
              <a:srgbClr val="C4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6302" y="4797151"/>
              <a:ext cx="2736850" cy="914400"/>
            </a:xfrm>
            <a:custGeom>
              <a:avLst/>
              <a:gdLst/>
              <a:ahLst/>
              <a:cxnLst/>
              <a:rect l="l" t="t" r="r" b="b"/>
              <a:pathLst>
                <a:path w="2736850" h="914400">
                  <a:moveTo>
                    <a:pt x="0" y="457200"/>
                  </a:moveTo>
                  <a:lnTo>
                    <a:pt x="6645" y="411851"/>
                  </a:lnTo>
                  <a:lnTo>
                    <a:pt x="26163" y="367766"/>
                  </a:lnTo>
                  <a:lnTo>
                    <a:pt x="57926" y="325154"/>
                  </a:lnTo>
                  <a:lnTo>
                    <a:pt x="101307" y="284224"/>
                  </a:lnTo>
                  <a:lnTo>
                    <a:pt x="155680" y="245186"/>
                  </a:lnTo>
                  <a:lnTo>
                    <a:pt x="220417" y="208249"/>
                  </a:lnTo>
                  <a:lnTo>
                    <a:pt x="256476" y="190634"/>
                  </a:lnTo>
                  <a:lnTo>
                    <a:pt x="294892" y="173624"/>
                  </a:lnTo>
                  <a:lnTo>
                    <a:pt x="335584" y="157243"/>
                  </a:lnTo>
                  <a:lnTo>
                    <a:pt x="378476" y="141518"/>
                  </a:lnTo>
                  <a:lnTo>
                    <a:pt x="423488" y="126476"/>
                  </a:lnTo>
                  <a:lnTo>
                    <a:pt x="470543" y="112143"/>
                  </a:lnTo>
                  <a:lnTo>
                    <a:pt x="519562" y="98545"/>
                  </a:lnTo>
                  <a:lnTo>
                    <a:pt x="570467" y="85707"/>
                  </a:lnTo>
                  <a:lnTo>
                    <a:pt x="623178" y="73657"/>
                  </a:lnTo>
                  <a:lnTo>
                    <a:pt x="677619" y="62421"/>
                  </a:lnTo>
                  <a:lnTo>
                    <a:pt x="733710" y="52024"/>
                  </a:lnTo>
                  <a:lnTo>
                    <a:pt x="791373" y="42493"/>
                  </a:lnTo>
                  <a:lnTo>
                    <a:pt x="850530" y="33854"/>
                  </a:lnTo>
                  <a:lnTo>
                    <a:pt x="911102" y="26133"/>
                  </a:lnTo>
                  <a:lnTo>
                    <a:pt x="973011" y="19357"/>
                  </a:lnTo>
                  <a:lnTo>
                    <a:pt x="1036179" y="13551"/>
                  </a:lnTo>
                  <a:lnTo>
                    <a:pt x="1100526" y="8742"/>
                  </a:lnTo>
                  <a:lnTo>
                    <a:pt x="1165976" y="4957"/>
                  </a:lnTo>
                  <a:lnTo>
                    <a:pt x="1232449" y="2220"/>
                  </a:lnTo>
                  <a:lnTo>
                    <a:pt x="1299867" y="559"/>
                  </a:lnTo>
                  <a:lnTo>
                    <a:pt x="1368152" y="0"/>
                  </a:lnTo>
                  <a:lnTo>
                    <a:pt x="1436436" y="559"/>
                  </a:lnTo>
                  <a:lnTo>
                    <a:pt x="1503854" y="2220"/>
                  </a:lnTo>
                  <a:lnTo>
                    <a:pt x="1570327" y="4957"/>
                  </a:lnTo>
                  <a:lnTo>
                    <a:pt x="1635776" y="8742"/>
                  </a:lnTo>
                  <a:lnTo>
                    <a:pt x="1700124" y="13551"/>
                  </a:lnTo>
                  <a:lnTo>
                    <a:pt x="1763292" y="19357"/>
                  </a:lnTo>
                  <a:lnTo>
                    <a:pt x="1825201" y="26133"/>
                  </a:lnTo>
                  <a:lnTo>
                    <a:pt x="1885773" y="33854"/>
                  </a:lnTo>
                  <a:lnTo>
                    <a:pt x="1944930" y="42493"/>
                  </a:lnTo>
                  <a:lnTo>
                    <a:pt x="2002593" y="52024"/>
                  </a:lnTo>
                  <a:lnTo>
                    <a:pt x="2058684" y="62421"/>
                  </a:lnTo>
                  <a:lnTo>
                    <a:pt x="2113124" y="73657"/>
                  </a:lnTo>
                  <a:lnTo>
                    <a:pt x="2165836" y="85707"/>
                  </a:lnTo>
                  <a:lnTo>
                    <a:pt x="2216741" y="98545"/>
                  </a:lnTo>
                  <a:lnTo>
                    <a:pt x="2265760" y="112143"/>
                  </a:lnTo>
                  <a:lnTo>
                    <a:pt x="2312814" y="126476"/>
                  </a:lnTo>
                  <a:lnTo>
                    <a:pt x="2357827" y="141518"/>
                  </a:lnTo>
                  <a:lnTo>
                    <a:pt x="2400719" y="157243"/>
                  </a:lnTo>
                  <a:lnTo>
                    <a:pt x="2441411" y="173624"/>
                  </a:lnTo>
                  <a:lnTo>
                    <a:pt x="2479826" y="190634"/>
                  </a:lnTo>
                  <a:lnTo>
                    <a:pt x="2515886" y="208249"/>
                  </a:lnTo>
                  <a:lnTo>
                    <a:pt x="2549511" y="226442"/>
                  </a:lnTo>
                  <a:lnTo>
                    <a:pt x="2609144" y="264456"/>
                  </a:lnTo>
                  <a:lnTo>
                    <a:pt x="2658100" y="304466"/>
                  </a:lnTo>
                  <a:lnTo>
                    <a:pt x="2695750" y="346263"/>
                  </a:lnTo>
                  <a:lnTo>
                    <a:pt x="2721469" y="389638"/>
                  </a:lnTo>
                  <a:lnTo>
                    <a:pt x="2734629" y="434381"/>
                  </a:lnTo>
                  <a:lnTo>
                    <a:pt x="2736304" y="457200"/>
                  </a:lnTo>
                  <a:lnTo>
                    <a:pt x="2734629" y="480018"/>
                  </a:lnTo>
                  <a:lnTo>
                    <a:pt x="2721469" y="524761"/>
                  </a:lnTo>
                  <a:lnTo>
                    <a:pt x="2695750" y="568136"/>
                  </a:lnTo>
                  <a:lnTo>
                    <a:pt x="2658100" y="609933"/>
                  </a:lnTo>
                  <a:lnTo>
                    <a:pt x="2609144" y="649943"/>
                  </a:lnTo>
                  <a:lnTo>
                    <a:pt x="2549511" y="687957"/>
                  </a:lnTo>
                  <a:lnTo>
                    <a:pt x="2515886" y="706150"/>
                  </a:lnTo>
                  <a:lnTo>
                    <a:pt x="2479826" y="723765"/>
                  </a:lnTo>
                  <a:lnTo>
                    <a:pt x="2441411" y="740775"/>
                  </a:lnTo>
                  <a:lnTo>
                    <a:pt x="2400719" y="757156"/>
                  </a:lnTo>
                  <a:lnTo>
                    <a:pt x="2357827" y="772881"/>
                  </a:lnTo>
                  <a:lnTo>
                    <a:pt x="2312814" y="787923"/>
                  </a:lnTo>
                  <a:lnTo>
                    <a:pt x="2265760" y="802256"/>
                  </a:lnTo>
                  <a:lnTo>
                    <a:pt x="2216741" y="815854"/>
                  </a:lnTo>
                  <a:lnTo>
                    <a:pt x="2165836" y="828692"/>
                  </a:lnTo>
                  <a:lnTo>
                    <a:pt x="2113124" y="840742"/>
                  </a:lnTo>
                  <a:lnTo>
                    <a:pt x="2058684" y="851978"/>
                  </a:lnTo>
                  <a:lnTo>
                    <a:pt x="2002593" y="862375"/>
                  </a:lnTo>
                  <a:lnTo>
                    <a:pt x="1944930" y="871906"/>
                  </a:lnTo>
                  <a:lnTo>
                    <a:pt x="1885773" y="880545"/>
                  </a:lnTo>
                  <a:lnTo>
                    <a:pt x="1825201" y="888266"/>
                  </a:lnTo>
                  <a:lnTo>
                    <a:pt x="1763292" y="895042"/>
                  </a:lnTo>
                  <a:lnTo>
                    <a:pt x="1700124" y="900848"/>
                  </a:lnTo>
                  <a:lnTo>
                    <a:pt x="1635776" y="905657"/>
                  </a:lnTo>
                  <a:lnTo>
                    <a:pt x="1570327" y="909442"/>
                  </a:lnTo>
                  <a:lnTo>
                    <a:pt x="1503854" y="912179"/>
                  </a:lnTo>
                  <a:lnTo>
                    <a:pt x="1436436" y="913840"/>
                  </a:lnTo>
                  <a:lnTo>
                    <a:pt x="1368152" y="914400"/>
                  </a:lnTo>
                  <a:lnTo>
                    <a:pt x="1299867" y="913840"/>
                  </a:lnTo>
                  <a:lnTo>
                    <a:pt x="1232449" y="912179"/>
                  </a:lnTo>
                  <a:lnTo>
                    <a:pt x="1165976" y="909442"/>
                  </a:lnTo>
                  <a:lnTo>
                    <a:pt x="1100526" y="905657"/>
                  </a:lnTo>
                  <a:lnTo>
                    <a:pt x="1036179" y="900848"/>
                  </a:lnTo>
                  <a:lnTo>
                    <a:pt x="973011" y="895042"/>
                  </a:lnTo>
                  <a:lnTo>
                    <a:pt x="911102" y="888266"/>
                  </a:lnTo>
                  <a:lnTo>
                    <a:pt x="850530" y="880545"/>
                  </a:lnTo>
                  <a:lnTo>
                    <a:pt x="791373" y="871906"/>
                  </a:lnTo>
                  <a:lnTo>
                    <a:pt x="733710" y="862375"/>
                  </a:lnTo>
                  <a:lnTo>
                    <a:pt x="677619" y="851978"/>
                  </a:lnTo>
                  <a:lnTo>
                    <a:pt x="623178" y="840742"/>
                  </a:lnTo>
                  <a:lnTo>
                    <a:pt x="570467" y="828692"/>
                  </a:lnTo>
                  <a:lnTo>
                    <a:pt x="519562" y="815854"/>
                  </a:lnTo>
                  <a:lnTo>
                    <a:pt x="470543" y="802256"/>
                  </a:lnTo>
                  <a:lnTo>
                    <a:pt x="423488" y="787923"/>
                  </a:lnTo>
                  <a:lnTo>
                    <a:pt x="378476" y="772881"/>
                  </a:lnTo>
                  <a:lnTo>
                    <a:pt x="335584" y="757156"/>
                  </a:lnTo>
                  <a:lnTo>
                    <a:pt x="294892" y="740775"/>
                  </a:lnTo>
                  <a:lnTo>
                    <a:pt x="256476" y="723765"/>
                  </a:lnTo>
                  <a:lnTo>
                    <a:pt x="220417" y="706150"/>
                  </a:lnTo>
                  <a:lnTo>
                    <a:pt x="186792" y="687957"/>
                  </a:lnTo>
                  <a:lnTo>
                    <a:pt x="127159" y="649943"/>
                  </a:lnTo>
                  <a:lnTo>
                    <a:pt x="78203" y="609933"/>
                  </a:lnTo>
                  <a:lnTo>
                    <a:pt x="40553" y="568136"/>
                  </a:lnTo>
                  <a:lnTo>
                    <a:pt x="14834" y="524761"/>
                  </a:lnTo>
                  <a:lnTo>
                    <a:pt x="1674" y="480018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7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90861" y="4953000"/>
            <a:ext cx="1628139" cy="5708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1590" marR="5080" indent="-9525">
              <a:lnSpc>
                <a:spcPts val="2130"/>
              </a:lnSpc>
              <a:spcBef>
                <a:spcPts val="195"/>
              </a:spcBef>
            </a:pPr>
            <a:r>
              <a:rPr sz="1800" dirty="0">
                <a:latin typeface="Calibri"/>
                <a:cs typeface="Calibri"/>
              </a:rPr>
              <a:t>Mapping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SDGs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related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Targets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1282</Words>
  <Application>Microsoft Office PowerPoint</Application>
  <PresentationFormat>Custom</PresentationFormat>
  <Paragraphs>203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MT</vt:lpstr>
      <vt:lpstr>Calibri</vt:lpstr>
      <vt:lpstr>Calibri Light</vt:lpstr>
      <vt:lpstr>Times New Roman</vt:lpstr>
      <vt:lpstr>Wingdings</vt:lpstr>
      <vt:lpstr>Office Theme</vt:lpstr>
      <vt:lpstr>An Overview of SDGs in India</vt:lpstr>
      <vt:lpstr>SDGs: The New Goals for Humanity</vt:lpstr>
      <vt:lpstr>PowerPoint Presentation</vt:lpstr>
      <vt:lpstr>SDGs: Cross-cutting &amp; Multi-dimensional</vt:lpstr>
      <vt:lpstr>MDGs to SDGs: Strategic Shifts</vt:lpstr>
      <vt:lpstr>MDGs to SDGs: Strategic Shifts…</vt:lpstr>
      <vt:lpstr>PowerPoint Presentation</vt:lpstr>
      <vt:lpstr>National Programmes/Initiatives aligned with SDGs</vt:lpstr>
      <vt:lpstr>Other Central Ministries</vt:lpstr>
      <vt:lpstr>SDGs and The Priority Indicators</vt:lpstr>
      <vt:lpstr>SDGs and The Priority Indicators…</vt:lpstr>
      <vt:lpstr>SDGs and The Priority Indicators…</vt:lpstr>
      <vt:lpstr>SDGs and The Priority Indicators…</vt:lpstr>
      <vt:lpstr>Update from the States/UTs</vt:lpstr>
      <vt:lpstr>Ways Forward</vt:lpstr>
      <vt:lpstr>Action Points for the States/UTs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Manish Dadhich</cp:lastModifiedBy>
  <cp:revision>1</cp:revision>
  <dcterms:created xsi:type="dcterms:W3CDTF">2024-08-16T08:07:51Z</dcterms:created>
  <dcterms:modified xsi:type="dcterms:W3CDTF">2024-08-16T08:12:54Z</dcterms:modified>
</cp:coreProperties>
</file>