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8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912" y="7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E30439A-8A5B-46EC-8283-9B6B031D40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27"/>
            <a:ext cx="12192001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55521" y="-1720"/>
            <a:ext cx="11750040" cy="6840685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61000"/>
                </a:schemeClr>
              </a:gs>
              <a:gs pos="100000">
                <a:schemeClr val="accent1">
                  <a:alpha val="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6054" y="-1291"/>
            <a:ext cx="3608179" cy="685886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274173">
            <a:off x="6059728" y="779270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9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6865" y="818984"/>
            <a:ext cx="6596245" cy="3268520"/>
          </a:xfrm>
        </p:spPr>
        <p:txBody>
          <a:bodyPr>
            <a:normAutofit/>
          </a:bodyPr>
          <a:lstStyle/>
          <a:p>
            <a:pPr algn="r"/>
            <a:r>
              <a:rPr lang="en-US" sz="4800">
                <a:solidFill>
                  <a:srgbClr val="FFFFFF"/>
                </a:solidFill>
              </a:rPr>
              <a:t>Money Market vs. Capital Market Instruments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314" y="4480038"/>
            <a:ext cx="12179371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31874" y="4797188"/>
            <a:ext cx="6051236" cy="1241828"/>
          </a:xfrm>
        </p:spPr>
        <p:txBody>
          <a:bodyPr>
            <a:normAutofit/>
          </a:bodyPr>
          <a:lstStyle/>
          <a:p>
            <a:pPr algn="r"/>
            <a:r>
              <a:rPr lang="en-US">
                <a:solidFill>
                  <a:srgbClr val="FFFFFF"/>
                </a:solidFill>
              </a:rPr>
              <a:t>Dr Manish Dadhich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3947E58-F088-49F1-A3D1-DEA690192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6967085" y="1632660"/>
            <a:ext cx="6857572" cy="3592258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Key Differences Between Money Market and Capital Market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8048A914-9D28-59B5-8FD5-E986F0984C3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7407961"/>
              </p:ext>
            </p:extLst>
          </p:nvPr>
        </p:nvGraphicFramePr>
        <p:xfrm>
          <a:off x="609600" y="1784555"/>
          <a:ext cx="10972800" cy="43729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82529">
                  <a:extLst>
                    <a:ext uri="{9D8B030D-6E8A-4147-A177-3AD203B41FA5}">
                      <a16:colId xmlns:a16="http://schemas.microsoft.com/office/drawing/2014/main" val="3009045616"/>
                    </a:ext>
                  </a:extLst>
                </a:gridCol>
                <a:gridCol w="4532671">
                  <a:extLst>
                    <a:ext uri="{9D8B030D-6E8A-4147-A177-3AD203B41FA5}">
                      <a16:colId xmlns:a16="http://schemas.microsoft.com/office/drawing/2014/main" val="1340048271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3950210831"/>
                    </a:ext>
                  </a:extLst>
                </a:gridCol>
              </a:tblGrid>
              <a:tr h="40670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800" kern="0">
                          <a:effectLst/>
                        </a:rPr>
                        <a:t>Feature</a:t>
                      </a:r>
                      <a:endParaRPr lang="en-US" sz="2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800" kern="0">
                          <a:effectLst/>
                        </a:rPr>
                        <a:t>Money Market</a:t>
                      </a:r>
                      <a:endParaRPr lang="en-US" sz="2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800" kern="0">
                          <a:effectLst/>
                        </a:rPr>
                        <a:t>Capital Market</a:t>
                      </a:r>
                      <a:endParaRPr lang="en-US" sz="2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768570642"/>
                  </a:ext>
                </a:extLst>
              </a:tr>
              <a:tr h="40670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800" kern="0">
                          <a:effectLst/>
                        </a:rPr>
                        <a:t>Maturity</a:t>
                      </a:r>
                      <a:endParaRPr lang="en-US" sz="2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800" kern="0" dirty="0">
                          <a:effectLst/>
                        </a:rPr>
                        <a:t>Less than 1 year</a:t>
                      </a:r>
                      <a:endParaRPr lang="en-US" sz="2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800" kern="0">
                          <a:effectLst/>
                        </a:rPr>
                        <a:t>More than 1 year</a:t>
                      </a:r>
                      <a:endParaRPr lang="en-US" sz="2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00703914"/>
                  </a:ext>
                </a:extLst>
              </a:tr>
              <a:tr h="40670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800" kern="0">
                          <a:effectLst/>
                        </a:rPr>
                        <a:t>Risk</a:t>
                      </a:r>
                      <a:endParaRPr lang="en-US" sz="2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800" kern="0" dirty="0">
                          <a:effectLst/>
                        </a:rPr>
                        <a:t>Low</a:t>
                      </a:r>
                      <a:endParaRPr lang="en-US" sz="2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800" kern="0">
                          <a:effectLst/>
                        </a:rPr>
                        <a:t>High</a:t>
                      </a:r>
                      <a:endParaRPr lang="en-US" sz="2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553762306"/>
                  </a:ext>
                </a:extLst>
              </a:tr>
              <a:tr h="40670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800" kern="0">
                          <a:effectLst/>
                        </a:rPr>
                        <a:t>Returns</a:t>
                      </a:r>
                      <a:endParaRPr lang="en-US" sz="2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800" kern="0">
                          <a:effectLst/>
                        </a:rPr>
                        <a:t>Low</a:t>
                      </a:r>
                      <a:endParaRPr lang="en-US" sz="2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800" kern="0">
                          <a:effectLst/>
                        </a:rPr>
                        <a:t>High</a:t>
                      </a:r>
                      <a:endParaRPr lang="en-US" sz="2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778003371"/>
                  </a:ext>
                </a:extLst>
              </a:tr>
              <a:tr h="40670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800" kern="0">
                          <a:effectLst/>
                        </a:rPr>
                        <a:t>Liquidity</a:t>
                      </a:r>
                      <a:endParaRPr lang="en-US" sz="2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800" kern="0">
                          <a:effectLst/>
                        </a:rPr>
                        <a:t>High</a:t>
                      </a:r>
                      <a:endParaRPr lang="en-US" sz="2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800" kern="0">
                          <a:effectLst/>
                        </a:rPr>
                        <a:t>Lower</a:t>
                      </a:r>
                      <a:endParaRPr lang="en-US" sz="2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334162426"/>
                  </a:ext>
                </a:extLst>
              </a:tr>
              <a:tr h="40670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800" kern="0">
                          <a:effectLst/>
                        </a:rPr>
                        <a:t>Purpose</a:t>
                      </a:r>
                      <a:endParaRPr lang="en-US" sz="2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800" kern="0">
                          <a:effectLst/>
                        </a:rPr>
                        <a:t>Short-term financing</a:t>
                      </a:r>
                      <a:endParaRPr lang="en-US" sz="2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800" kern="0">
                          <a:effectLst/>
                        </a:rPr>
                        <a:t>Long-term capital raising</a:t>
                      </a:r>
                      <a:endParaRPr lang="en-US" sz="2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079367228"/>
                  </a:ext>
                </a:extLst>
              </a:tr>
              <a:tr h="40670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800" kern="0">
                          <a:effectLst/>
                        </a:rPr>
                        <a:t>Examples</a:t>
                      </a:r>
                      <a:endParaRPr lang="en-US" sz="2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800" kern="0">
                          <a:effectLst/>
                        </a:rPr>
                        <a:t>T-Bills, CP, CDs, Repos, Call Money</a:t>
                      </a:r>
                      <a:endParaRPr lang="en-US" sz="2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800" kern="0" dirty="0">
                          <a:effectLst/>
                        </a:rPr>
                        <a:t>Stocks, Bonds, Debentures, Preference Shares</a:t>
                      </a:r>
                      <a:endParaRPr lang="en-US" sz="2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90028754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Recap of Money Market vs. Capital Market instruments</a:t>
            </a:r>
          </a:p>
          <a:p>
            <a:r>
              <a:rPr dirty="0"/>
              <a:t>Importance of both in the financial system</a:t>
            </a:r>
          </a:p>
          <a:p>
            <a:r>
              <a:rPr dirty="0"/>
              <a:t>Which type of instrument suits different types of investors (e.g., conservative vs. aggressive)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Q&amp;A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17639"/>
            <a:ext cx="10972800" cy="4708526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/>
              <a:t>Assertion (A)</a:t>
            </a:r>
            <a:r>
              <a:rPr lang="en-US" dirty="0"/>
              <a:t>: Money market instruments are typically considered low-risk investments.</a:t>
            </a:r>
            <a:br>
              <a:rPr lang="en-US" dirty="0"/>
            </a:br>
            <a:r>
              <a:rPr lang="en-US" b="1" dirty="0"/>
              <a:t>Reason (R)</a:t>
            </a:r>
            <a:r>
              <a:rPr lang="en-US" dirty="0"/>
              <a:t>: These instruments have a short-term maturity period, often less than one year, and are backed by government or highly rated institutions.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Options</a:t>
            </a:r>
            <a:r>
              <a:rPr lang="en-US" dirty="0"/>
              <a:t>:</a:t>
            </a:r>
            <a:br>
              <a:rPr lang="en-US" dirty="0"/>
            </a:br>
            <a:r>
              <a:rPr lang="en-US" dirty="0"/>
              <a:t>a) </a:t>
            </a:r>
            <a:r>
              <a:rPr lang="en-US" b="1" dirty="0"/>
              <a:t>(A)</a:t>
            </a:r>
            <a:r>
              <a:rPr lang="en-US" dirty="0"/>
              <a:t> is true, and </a:t>
            </a:r>
            <a:r>
              <a:rPr lang="en-US" b="1" dirty="0"/>
              <a:t>(R)</a:t>
            </a:r>
            <a:r>
              <a:rPr lang="en-US" dirty="0"/>
              <a:t> is the correct explanation of </a:t>
            </a:r>
            <a:r>
              <a:rPr lang="en-US" b="1" dirty="0"/>
              <a:t>(A)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/>
              <a:t>b) </a:t>
            </a:r>
            <a:r>
              <a:rPr lang="en-US" b="1" dirty="0"/>
              <a:t>(A)</a:t>
            </a:r>
            <a:r>
              <a:rPr lang="en-US" dirty="0"/>
              <a:t> is true, but </a:t>
            </a:r>
            <a:r>
              <a:rPr lang="en-US" b="1" dirty="0"/>
              <a:t>(R)</a:t>
            </a:r>
            <a:r>
              <a:rPr lang="en-US" dirty="0"/>
              <a:t> is not the correct explanation of </a:t>
            </a:r>
            <a:r>
              <a:rPr lang="en-US" b="1" dirty="0"/>
              <a:t>(A)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/>
              <a:t>c) </a:t>
            </a:r>
            <a:r>
              <a:rPr lang="en-US" b="1" dirty="0"/>
              <a:t>(A)</a:t>
            </a:r>
            <a:r>
              <a:rPr lang="en-US" dirty="0"/>
              <a:t> is false, but </a:t>
            </a:r>
            <a:r>
              <a:rPr lang="en-US" b="1" dirty="0"/>
              <a:t>(R)</a:t>
            </a:r>
            <a:r>
              <a:rPr lang="en-US" dirty="0"/>
              <a:t> is true.</a:t>
            </a:r>
            <a:br>
              <a:rPr lang="en-US" dirty="0"/>
            </a:br>
            <a:r>
              <a:rPr lang="en-US" dirty="0"/>
              <a:t>d) </a:t>
            </a:r>
            <a:r>
              <a:rPr lang="en-US" b="1" dirty="0"/>
              <a:t>(A)</a:t>
            </a:r>
            <a:r>
              <a:rPr lang="en-US" dirty="0"/>
              <a:t> is false, and </a:t>
            </a:r>
            <a:r>
              <a:rPr lang="en-US" b="1" dirty="0"/>
              <a:t>(R)</a:t>
            </a:r>
            <a:r>
              <a:rPr lang="en-US" dirty="0"/>
              <a:t> is false.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Answer</a:t>
            </a:r>
            <a:r>
              <a:rPr lang="en-US" dirty="0"/>
              <a:t>: </a:t>
            </a:r>
            <a:r>
              <a:rPr lang="en-US" b="1" dirty="0"/>
              <a:t>a)</a:t>
            </a:r>
            <a:endParaRPr lang="en-US" dirty="0"/>
          </a:p>
          <a:p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E53AA9-B406-E5C5-B928-36C6705389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076633"/>
            <a:ext cx="10972800" cy="5049532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/>
              <a:t>Assertion (A)</a:t>
            </a:r>
            <a:r>
              <a:rPr lang="en-US" dirty="0"/>
              <a:t>: Capital market instruments typically offer higher returns compared to money market instruments.</a:t>
            </a:r>
            <a:br>
              <a:rPr lang="en-US" dirty="0"/>
            </a:br>
            <a:r>
              <a:rPr lang="en-US" b="1" dirty="0"/>
              <a:t>Reason (R)</a:t>
            </a:r>
            <a:r>
              <a:rPr lang="en-US" dirty="0"/>
              <a:t>: Capital market instruments have longer maturities, and the increased risk associated with them leads to potentially higher returns.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Options</a:t>
            </a:r>
            <a:r>
              <a:rPr lang="en-US" dirty="0"/>
              <a:t>:</a:t>
            </a:r>
            <a:br>
              <a:rPr lang="en-US" dirty="0"/>
            </a:br>
            <a:r>
              <a:rPr lang="en-US" dirty="0"/>
              <a:t>a) </a:t>
            </a:r>
            <a:r>
              <a:rPr lang="en-US" b="1" dirty="0"/>
              <a:t>(A)</a:t>
            </a:r>
            <a:r>
              <a:rPr lang="en-US" dirty="0"/>
              <a:t> is true, and </a:t>
            </a:r>
            <a:r>
              <a:rPr lang="en-US" b="1" dirty="0"/>
              <a:t>(R)</a:t>
            </a:r>
            <a:r>
              <a:rPr lang="en-US" dirty="0"/>
              <a:t> is the correct explanation of </a:t>
            </a:r>
            <a:r>
              <a:rPr lang="en-US" b="1" dirty="0"/>
              <a:t>(A)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/>
              <a:t>b) </a:t>
            </a:r>
            <a:r>
              <a:rPr lang="en-US" b="1" dirty="0"/>
              <a:t>(A)</a:t>
            </a:r>
            <a:r>
              <a:rPr lang="en-US" dirty="0"/>
              <a:t> is true, but </a:t>
            </a:r>
            <a:r>
              <a:rPr lang="en-US" b="1" dirty="0"/>
              <a:t>(R)</a:t>
            </a:r>
            <a:r>
              <a:rPr lang="en-US" dirty="0"/>
              <a:t> is not the correct explanation of </a:t>
            </a:r>
            <a:r>
              <a:rPr lang="en-US" b="1" dirty="0"/>
              <a:t>(A)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/>
              <a:t>c) </a:t>
            </a:r>
            <a:r>
              <a:rPr lang="en-US" b="1" dirty="0"/>
              <a:t>(A)</a:t>
            </a:r>
            <a:r>
              <a:rPr lang="en-US" dirty="0"/>
              <a:t> is false, but </a:t>
            </a:r>
            <a:r>
              <a:rPr lang="en-US" b="1" dirty="0"/>
              <a:t>(R)</a:t>
            </a:r>
            <a:r>
              <a:rPr lang="en-US" dirty="0"/>
              <a:t> is true.</a:t>
            </a:r>
            <a:br>
              <a:rPr lang="en-US" dirty="0"/>
            </a:br>
            <a:r>
              <a:rPr lang="en-US" dirty="0"/>
              <a:t>d) </a:t>
            </a:r>
            <a:r>
              <a:rPr lang="en-US" b="1" dirty="0"/>
              <a:t>(A)</a:t>
            </a:r>
            <a:r>
              <a:rPr lang="en-US" dirty="0"/>
              <a:t> is false, and </a:t>
            </a:r>
            <a:r>
              <a:rPr lang="en-US" b="1" dirty="0"/>
              <a:t>(R)</a:t>
            </a:r>
            <a:r>
              <a:rPr lang="en-US" dirty="0"/>
              <a:t> is false.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Answer</a:t>
            </a:r>
            <a:r>
              <a:rPr lang="en-US" dirty="0"/>
              <a:t>: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9208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Definition of Financial Markets</a:t>
            </a:r>
          </a:p>
          <a:p>
            <a:r>
              <a:rPr dirty="0"/>
              <a:t>Two Main Types of Financial Markets: Money Market and Capital Market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Money Market Instruments -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Definition: Short-term, high-liquidity financial instruments</a:t>
            </a:r>
          </a:p>
          <a:p>
            <a:r>
              <a:rPr dirty="0"/>
              <a:t>Purpose: To manage short-term funding needs</a:t>
            </a:r>
          </a:p>
          <a:p>
            <a:r>
              <a:rPr dirty="0"/>
              <a:t>Risk: Low, safe investments</a:t>
            </a:r>
          </a:p>
          <a:p>
            <a:r>
              <a:rPr dirty="0"/>
              <a:t>Typical Maturity: Less than 1 year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3600" dirty="0"/>
              <a:t>Money Market Instruments -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703" y="1120877"/>
            <a:ext cx="11154697" cy="546248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sz="2400" b="1" dirty="0"/>
              <a:t>1. Treasury Bills (T-Bills)</a:t>
            </a:r>
          </a:p>
          <a:p>
            <a:r>
              <a:rPr sz="2400" dirty="0"/>
              <a:t>Issued by government, typically for 4, 13, or 26 weeks</a:t>
            </a:r>
          </a:p>
          <a:p>
            <a:r>
              <a:rPr sz="2400" dirty="0"/>
              <a:t>Used for raising short-term funds</a:t>
            </a:r>
          </a:p>
          <a:p>
            <a:pPr marL="0" indent="0">
              <a:buNone/>
            </a:pPr>
            <a:r>
              <a:rPr sz="2400" b="1" dirty="0"/>
              <a:t>2. Commercial Paper (CP)</a:t>
            </a:r>
          </a:p>
          <a:p>
            <a:r>
              <a:rPr sz="2400" dirty="0"/>
              <a:t>Unsecured short-term debt issued by corporations</a:t>
            </a:r>
          </a:p>
          <a:p>
            <a:r>
              <a:rPr sz="2400" dirty="0"/>
              <a:t>Maturity from 1 day to 270 days</a:t>
            </a:r>
          </a:p>
          <a:p>
            <a:pPr marL="0" indent="0">
              <a:buNone/>
            </a:pPr>
            <a:r>
              <a:rPr sz="2400" b="1" dirty="0"/>
              <a:t>3. Certificates of Deposit (CDs)</a:t>
            </a:r>
          </a:p>
          <a:p>
            <a:r>
              <a:rPr sz="2400" dirty="0"/>
              <a:t>Time deposits with banks, fixed interest rate, and maturity</a:t>
            </a:r>
          </a:p>
          <a:p>
            <a:r>
              <a:rPr sz="2400" dirty="0"/>
              <a:t>FDIC insured up to a limit</a:t>
            </a:r>
          </a:p>
          <a:p>
            <a:pPr marL="0" indent="0">
              <a:buNone/>
            </a:pPr>
            <a:r>
              <a:rPr sz="2400" b="1" dirty="0"/>
              <a:t>4. Repurchase Agreements (Repos)</a:t>
            </a:r>
          </a:p>
          <a:p>
            <a:r>
              <a:rPr sz="2400" dirty="0"/>
              <a:t>Short-term loan agreement involving the sale of securities</a:t>
            </a:r>
          </a:p>
          <a:p>
            <a:r>
              <a:rPr sz="2400" dirty="0"/>
              <a:t>Used primarily by financial institutions</a:t>
            </a:r>
          </a:p>
          <a:p>
            <a:pPr marL="0" indent="0">
              <a:buNone/>
            </a:pPr>
            <a:r>
              <a:rPr sz="2400" b="1" dirty="0"/>
              <a:t>5. Call Money</a:t>
            </a:r>
          </a:p>
          <a:p>
            <a:r>
              <a:rPr sz="2400" dirty="0"/>
              <a:t>Short-term loans between financial institutions, repayable on demand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D1DAD57-F74D-5165-CE0C-8E415C9498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/>
            <a:endParaRPr lang="en-US" sz="4000" kern="120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639F97D-9475-467C-1386-D8C93958891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4486051"/>
              </p:ext>
            </p:extLst>
          </p:nvPr>
        </p:nvGraphicFramePr>
        <p:xfrm>
          <a:off x="329262" y="1576446"/>
          <a:ext cx="11572928" cy="5198973"/>
        </p:xfrm>
        <a:graphic>
          <a:graphicData uri="http://schemas.openxmlformats.org/drawingml/2006/table">
            <a:tbl>
              <a:tblPr/>
              <a:tblGrid>
                <a:gridCol w="2274531">
                  <a:extLst>
                    <a:ext uri="{9D8B030D-6E8A-4147-A177-3AD203B41FA5}">
                      <a16:colId xmlns:a16="http://schemas.microsoft.com/office/drawing/2014/main" val="3420802343"/>
                    </a:ext>
                  </a:extLst>
                </a:gridCol>
                <a:gridCol w="4705437">
                  <a:extLst>
                    <a:ext uri="{9D8B030D-6E8A-4147-A177-3AD203B41FA5}">
                      <a16:colId xmlns:a16="http://schemas.microsoft.com/office/drawing/2014/main" val="1060399175"/>
                    </a:ext>
                  </a:extLst>
                </a:gridCol>
                <a:gridCol w="4592960">
                  <a:extLst>
                    <a:ext uri="{9D8B030D-6E8A-4147-A177-3AD203B41FA5}">
                      <a16:colId xmlns:a16="http://schemas.microsoft.com/office/drawing/2014/main" val="2287250456"/>
                    </a:ext>
                  </a:extLst>
                </a:gridCol>
              </a:tblGrid>
              <a:tr h="388475">
                <a:tc>
                  <a:txBody>
                    <a:bodyPr/>
                    <a:lstStyle/>
                    <a:p>
                      <a:r>
                        <a:rPr lang="en-US" sz="2400" b="1" dirty="0"/>
                        <a:t>Feature</a:t>
                      </a:r>
                    </a:p>
                  </a:txBody>
                  <a:tcPr marL="70747" marR="70747" marT="35374" marB="3537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Call Money</a:t>
                      </a:r>
                    </a:p>
                  </a:txBody>
                  <a:tcPr marL="70747" marR="70747" marT="35374" marB="3537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Short Money</a:t>
                      </a:r>
                    </a:p>
                  </a:txBody>
                  <a:tcPr marL="70747" marR="70747" marT="35374" marB="3537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4837697"/>
                  </a:ext>
                </a:extLst>
              </a:tr>
              <a:tr h="563499">
                <a:tc>
                  <a:txBody>
                    <a:bodyPr/>
                    <a:lstStyle/>
                    <a:p>
                      <a:r>
                        <a:rPr lang="en-US" sz="2000" b="1" dirty="0"/>
                        <a:t>Definition</a:t>
                      </a:r>
                      <a:endParaRPr lang="en-US" sz="2000" dirty="0"/>
                    </a:p>
                  </a:txBody>
                  <a:tcPr marL="70747" marR="70747" marT="35374" marB="3537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Ultra-short-term loan repayable on demand</a:t>
                      </a:r>
                    </a:p>
                  </a:txBody>
                  <a:tcPr marL="70747" marR="70747" marT="35374" marB="3537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Short-term loan with a fixed duration</a:t>
                      </a:r>
                    </a:p>
                  </a:txBody>
                  <a:tcPr marL="70747" marR="70747" marT="35374" marB="3537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85434587"/>
                  </a:ext>
                </a:extLst>
              </a:tr>
              <a:tr h="563499">
                <a:tc>
                  <a:txBody>
                    <a:bodyPr/>
                    <a:lstStyle/>
                    <a:p>
                      <a:r>
                        <a:rPr lang="en-US" sz="2000" b="1"/>
                        <a:t>Tenure</a:t>
                      </a:r>
                      <a:endParaRPr lang="en-US" sz="2000"/>
                    </a:p>
                  </a:txBody>
                  <a:tcPr marL="70747" marR="70747" marT="35374" marB="3537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Usually </a:t>
                      </a:r>
                      <a:r>
                        <a:rPr lang="en-US" sz="2000" b="1" dirty="0"/>
                        <a:t>one day</a:t>
                      </a:r>
                      <a:r>
                        <a:rPr lang="en-US" sz="2000" dirty="0"/>
                        <a:t> (overnight)</a:t>
                      </a:r>
                    </a:p>
                  </a:txBody>
                  <a:tcPr marL="70747" marR="70747" marT="35374" marB="3537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More than </a:t>
                      </a:r>
                      <a:r>
                        <a:rPr lang="en-US" sz="2000" b="1" dirty="0"/>
                        <a:t>one day</a:t>
                      </a:r>
                      <a:r>
                        <a:rPr lang="en-US" sz="2000" dirty="0"/>
                        <a:t>, up to </a:t>
                      </a:r>
                      <a:r>
                        <a:rPr lang="en-US" sz="2000" b="1" dirty="0"/>
                        <a:t>six months</a:t>
                      </a:r>
                      <a:endParaRPr lang="en-US" sz="2000" dirty="0"/>
                    </a:p>
                  </a:txBody>
                  <a:tcPr marL="70747" marR="70747" marT="35374" marB="3537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1582056"/>
                  </a:ext>
                </a:extLst>
              </a:tr>
              <a:tr h="703766">
                <a:tc>
                  <a:txBody>
                    <a:bodyPr/>
                    <a:lstStyle/>
                    <a:p>
                      <a:r>
                        <a:rPr lang="en-US" sz="2000" b="1"/>
                        <a:t>Purpose</a:t>
                      </a:r>
                      <a:endParaRPr lang="en-US" sz="2000"/>
                    </a:p>
                  </a:txBody>
                  <a:tcPr marL="70747" marR="70747" marT="35374" marB="3537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Used in the </a:t>
                      </a:r>
                      <a:r>
                        <a:rPr lang="en-US" sz="2000" b="1" dirty="0"/>
                        <a:t>interbank market</a:t>
                      </a:r>
                      <a:r>
                        <a:rPr lang="en-US" sz="2000" dirty="0"/>
                        <a:t> for liquidity adjustments</a:t>
                      </a:r>
                    </a:p>
                  </a:txBody>
                  <a:tcPr marL="70747" marR="70747" marT="35374" marB="3537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Used for short-term funding needs by institutions &amp; businesses</a:t>
                      </a:r>
                    </a:p>
                  </a:txBody>
                  <a:tcPr marL="70747" marR="70747" marT="35374" marB="3537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62159843"/>
                  </a:ext>
                </a:extLst>
              </a:tr>
              <a:tr h="703766">
                <a:tc>
                  <a:txBody>
                    <a:bodyPr/>
                    <a:lstStyle/>
                    <a:p>
                      <a:r>
                        <a:rPr lang="en-US" sz="2000" b="1"/>
                        <a:t>Repayment</a:t>
                      </a:r>
                      <a:endParaRPr lang="en-US" sz="2000"/>
                    </a:p>
                  </a:txBody>
                  <a:tcPr marL="70747" marR="70747" marT="35374" marB="3537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/>
                        <a:t>On demand</a:t>
                      </a:r>
                      <a:r>
                        <a:rPr lang="en-US" sz="2000" dirty="0"/>
                        <a:t> (lender can ask for repayment anytime)</a:t>
                      </a:r>
                    </a:p>
                  </a:txBody>
                  <a:tcPr marL="70747" marR="70747" marT="35374" marB="3537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Repaid after a </a:t>
                      </a:r>
                      <a:r>
                        <a:rPr lang="en-US" sz="2000" b="1" dirty="0"/>
                        <a:t>fixed period</a:t>
                      </a:r>
                      <a:endParaRPr lang="en-US" sz="2000" dirty="0"/>
                    </a:p>
                  </a:txBody>
                  <a:tcPr marL="70747" marR="70747" marT="35374" marB="3537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063331"/>
                  </a:ext>
                </a:extLst>
              </a:tr>
              <a:tr h="703766">
                <a:tc>
                  <a:txBody>
                    <a:bodyPr/>
                    <a:lstStyle/>
                    <a:p>
                      <a:r>
                        <a:rPr lang="en-US" sz="2000" b="1"/>
                        <a:t>Interest Rate</a:t>
                      </a:r>
                      <a:endParaRPr lang="en-US" sz="2000"/>
                    </a:p>
                  </a:txBody>
                  <a:tcPr marL="70747" marR="70747" marT="35374" marB="3537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/>
                        <a:t>Known as </a:t>
                      </a:r>
                      <a:r>
                        <a:rPr lang="en-US" sz="2000" b="1"/>
                        <a:t>Call Rate</a:t>
                      </a:r>
                      <a:r>
                        <a:rPr lang="en-US" sz="2000"/>
                        <a:t>, fluctuates daily</a:t>
                      </a:r>
                    </a:p>
                  </a:txBody>
                  <a:tcPr marL="70747" marR="70747" marT="35374" marB="3537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/>
                        <a:t>Fixed or variable, generally lower than long-term borrowing rates</a:t>
                      </a:r>
                    </a:p>
                  </a:txBody>
                  <a:tcPr marL="70747" marR="70747" marT="35374" marB="3537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0940334"/>
                  </a:ext>
                </a:extLst>
              </a:tr>
              <a:tr h="703766">
                <a:tc>
                  <a:txBody>
                    <a:bodyPr/>
                    <a:lstStyle/>
                    <a:p>
                      <a:r>
                        <a:rPr lang="en-US" sz="2000" b="1"/>
                        <a:t>Risk Level</a:t>
                      </a:r>
                      <a:endParaRPr lang="en-US" sz="2000"/>
                    </a:p>
                  </a:txBody>
                  <a:tcPr marL="70747" marR="70747" marT="35374" marB="3537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/>
                        <a:t>Higher risk due to </a:t>
                      </a:r>
                      <a:r>
                        <a:rPr lang="en-US" sz="2000" b="1"/>
                        <a:t>instant repayment demand</a:t>
                      </a:r>
                      <a:endParaRPr lang="en-US" sz="2000"/>
                    </a:p>
                  </a:txBody>
                  <a:tcPr marL="70747" marR="70747" marT="35374" marB="3537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Lower risk compared to call money due to a set tenure</a:t>
                      </a:r>
                    </a:p>
                  </a:txBody>
                  <a:tcPr marL="70747" marR="70747" marT="35374" marB="3537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24003089"/>
                  </a:ext>
                </a:extLst>
              </a:tr>
              <a:tr h="820403">
                <a:tc>
                  <a:txBody>
                    <a:bodyPr/>
                    <a:lstStyle/>
                    <a:p>
                      <a:r>
                        <a:rPr lang="en-US" sz="2000" b="1"/>
                        <a:t>Example Users</a:t>
                      </a:r>
                      <a:endParaRPr lang="en-US" sz="2000"/>
                    </a:p>
                  </a:txBody>
                  <a:tcPr marL="70747" marR="70747" marT="35374" marB="3537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/>
                        <a:t>Banks lending to each other for daily cash requirements</a:t>
                      </a:r>
                    </a:p>
                  </a:txBody>
                  <a:tcPr marL="70747" marR="70747" marT="35374" marB="3537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Corporations, financial institutions borrowing for working capital needs</a:t>
                      </a:r>
                    </a:p>
                  </a:txBody>
                  <a:tcPr marL="70747" marR="70747" marT="35374" marB="3537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56577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01775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Money Market Instruments - Features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Liquidity: High</a:t>
            </a:r>
          </a:p>
          <a:p>
            <a:r>
              <a:rPr dirty="0"/>
              <a:t>Risk: Low</a:t>
            </a:r>
          </a:p>
          <a:p>
            <a:r>
              <a:rPr dirty="0"/>
              <a:t>Returns: Lower than capital market investments</a:t>
            </a:r>
          </a:p>
          <a:p>
            <a:r>
              <a:rPr dirty="0"/>
              <a:t>Maturity Period: Less than 1 year</a:t>
            </a:r>
          </a:p>
          <a:p>
            <a:r>
              <a:rPr dirty="0"/>
              <a:t>Purpose: To provide short-term financing</a:t>
            </a:r>
          </a:p>
          <a:p>
            <a:r>
              <a:rPr dirty="0"/>
              <a:t>Investors: Typically institutional investors, banks, and governments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Capital Market Instruments -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Definition: Long-term financial instruments used for raising capital</a:t>
            </a:r>
          </a:p>
          <a:p>
            <a:r>
              <a:rPr dirty="0"/>
              <a:t>Purpose: To fund long-term investments or projects</a:t>
            </a:r>
          </a:p>
          <a:p>
            <a:r>
              <a:rPr dirty="0"/>
              <a:t>Risk: Higher than money market instruments</a:t>
            </a:r>
          </a:p>
          <a:p>
            <a:r>
              <a:rPr dirty="0"/>
              <a:t>Typical Maturity: More than 1 year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42452"/>
            <a:ext cx="10972800" cy="619432"/>
          </a:xfrm>
        </p:spPr>
        <p:txBody>
          <a:bodyPr>
            <a:normAutofit/>
          </a:bodyPr>
          <a:lstStyle/>
          <a:p>
            <a:r>
              <a:rPr sz="2800" b="1" dirty="0"/>
              <a:t>Capital Market Instruments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09368"/>
            <a:ext cx="10972800" cy="56486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sz="2400" b="1" dirty="0"/>
              <a:t>1. Stocks (Equity)</a:t>
            </a:r>
          </a:p>
          <a:p>
            <a:r>
              <a:rPr sz="2400" dirty="0"/>
              <a:t>Ownership in a company, dividends, voting rights</a:t>
            </a:r>
          </a:p>
          <a:p>
            <a:r>
              <a:rPr sz="2400" dirty="0"/>
              <a:t>Risk: High, based on company performance</a:t>
            </a:r>
          </a:p>
          <a:p>
            <a:pPr marL="0" indent="0">
              <a:buNone/>
            </a:pPr>
            <a:r>
              <a:rPr sz="2400" b="1" dirty="0"/>
              <a:t>2. Bonds</a:t>
            </a:r>
          </a:p>
          <a:p>
            <a:r>
              <a:rPr sz="2400" dirty="0"/>
              <a:t>Debt securities issued by governments or corporations</a:t>
            </a:r>
          </a:p>
          <a:p>
            <a:r>
              <a:rPr sz="2400" dirty="0"/>
              <a:t>Fixed interest rate, maturity ranging from 1 to 30 years</a:t>
            </a:r>
          </a:p>
          <a:p>
            <a:pPr marL="0" indent="0">
              <a:buNone/>
            </a:pPr>
            <a:r>
              <a:rPr sz="2400" b="1" dirty="0"/>
              <a:t>3. Debentures</a:t>
            </a:r>
          </a:p>
          <a:p>
            <a:r>
              <a:rPr sz="2400" dirty="0"/>
              <a:t>Unsecured bonds, higher risk than secured bonds</a:t>
            </a:r>
          </a:p>
          <a:p>
            <a:pPr marL="0" indent="0">
              <a:buNone/>
            </a:pPr>
            <a:r>
              <a:rPr sz="2400" b="1" dirty="0"/>
              <a:t>4. Preference Shares</a:t>
            </a:r>
          </a:p>
          <a:p>
            <a:r>
              <a:rPr sz="2400" dirty="0"/>
              <a:t>Dividend priority over common shares, no voting rights</a:t>
            </a:r>
          </a:p>
          <a:p>
            <a:pPr marL="0" indent="0">
              <a:buNone/>
            </a:pPr>
            <a:r>
              <a:rPr sz="2400" b="1" dirty="0"/>
              <a:t>5. Convertible Bonds</a:t>
            </a:r>
          </a:p>
          <a:p>
            <a:r>
              <a:rPr sz="2400" dirty="0"/>
              <a:t>Bonds that can be converted into company stock at a set price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3600" b="1" dirty="0"/>
              <a:t>Capital Market Instruments - Features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</a:t>
            </a:r>
            <a:r>
              <a:rPr dirty="0"/>
              <a:t>iquidity: Lower than money market instruments</a:t>
            </a:r>
          </a:p>
          <a:p>
            <a:r>
              <a:rPr dirty="0"/>
              <a:t>Risk: Higher than money market instruments</a:t>
            </a:r>
          </a:p>
          <a:p>
            <a:r>
              <a:rPr dirty="0"/>
              <a:t>Returns: Generally higher, reflecting the increased risk</a:t>
            </a:r>
          </a:p>
          <a:p>
            <a:r>
              <a:rPr dirty="0"/>
              <a:t>Maturity Period: More than 1 year</a:t>
            </a:r>
          </a:p>
          <a:p>
            <a:r>
              <a:rPr dirty="0"/>
              <a:t>Purpose: To raise long-term funds for growth and expansion</a:t>
            </a:r>
          </a:p>
          <a:p>
            <a:r>
              <a:rPr dirty="0"/>
              <a:t>Investors: Individuals, institutional investors, pension funds, mutual funds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854</Words>
  <Application>Microsoft Office PowerPoint</Application>
  <PresentationFormat>Widescreen</PresentationFormat>
  <Paragraphs>114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Aptos</vt:lpstr>
      <vt:lpstr>Arial</vt:lpstr>
      <vt:lpstr>Calibri</vt:lpstr>
      <vt:lpstr>Office Theme</vt:lpstr>
      <vt:lpstr>Money Market vs. Capital Market Instruments</vt:lpstr>
      <vt:lpstr>Introduction</vt:lpstr>
      <vt:lpstr>Money Market Instruments - Overview</vt:lpstr>
      <vt:lpstr>Money Market Instruments - Examples</vt:lpstr>
      <vt:lpstr>PowerPoint Presentation</vt:lpstr>
      <vt:lpstr>Money Market Instruments - Features</vt:lpstr>
      <vt:lpstr>Capital Market Instruments - Overview</vt:lpstr>
      <vt:lpstr>Capital Market Instruments </vt:lpstr>
      <vt:lpstr>Capital Market Instruments - Features</vt:lpstr>
      <vt:lpstr>Key Differences Between Money Market and Capital Market</vt:lpstr>
      <vt:lpstr>Conclusion</vt:lpstr>
      <vt:lpstr>Q&amp;A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Manish Dadhich</cp:lastModifiedBy>
  <cp:revision>6</cp:revision>
  <dcterms:created xsi:type="dcterms:W3CDTF">2013-01-27T09:14:16Z</dcterms:created>
  <dcterms:modified xsi:type="dcterms:W3CDTF">2025-02-05T10:03:14Z</dcterms:modified>
  <cp:category/>
</cp:coreProperties>
</file>