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3F99D-B56D-AF98-023D-BB2BE84728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4292761-6639-5F51-3DAC-A5EB4FA731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A32EC1-05E0-1011-8525-EA1919DAC8CC}"/>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5" name="Footer Placeholder 4">
            <a:extLst>
              <a:ext uri="{FF2B5EF4-FFF2-40B4-BE49-F238E27FC236}">
                <a16:creationId xmlns:a16="http://schemas.microsoft.com/office/drawing/2014/main" id="{C7841ECF-F85A-E6B7-936B-46743E6D1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05408D-35C2-5846-BA77-0338E7E2E5C4}"/>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4220222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C2C31-1F6F-D07E-5CFF-9082150701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475252-0F3C-B943-BE57-E610565EC2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C15499-0FF3-745D-6651-18FE9F56759F}"/>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5" name="Footer Placeholder 4">
            <a:extLst>
              <a:ext uri="{FF2B5EF4-FFF2-40B4-BE49-F238E27FC236}">
                <a16:creationId xmlns:a16="http://schemas.microsoft.com/office/drawing/2014/main" id="{D46AC99E-351E-8D5F-414A-E9AAB7C054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633B5F-7A9F-13CA-BCF8-DCA8B04883A3}"/>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4144434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0FA041-C228-D568-B6B9-5AE8C5E1A0A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489DB3-F59A-3CC8-D7F2-9AF1CCD3FF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3F8029-CC2F-2349-A211-AB63278EE721}"/>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5" name="Footer Placeholder 4">
            <a:extLst>
              <a:ext uri="{FF2B5EF4-FFF2-40B4-BE49-F238E27FC236}">
                <a16:creationId xmlns:a16="http://schemas.microsoft.com/office/drawing/2014/main" id="{17AD059E-F621-A932-089A-3BCB89CD9F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36C03E-EB25-4880-8A8E-B615A6D58715}"/>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1309352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D4875-C223-E1C4-C83A-67A317A5BE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96A4A7-2900-4EB5-4BCE-0E6F3DAB6F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1CD0DB-492F-6E07-CF7C-1702F92BE4FC}"/>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5" name="Footer Placeholder 4">
            <a:extLst>
              <a:ext uri="{FF2B5EF4-FFF2-40B4-BE49-F238E27FC236}">
                <a16:creationId xmlns:a16="http://schemas.microsoft.com/office/drawing/2014/main" id="{D0DE8223-43D4-474C-6CEB-1BAEAA0E81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7AA302-6AE6-7C62-6B35-048A834FABEF}"/>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378470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06B4E-1E0D-BEDD-4191-55BF5ECC59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310A77-F3FD-6CDF-AA5F-7A31A0BF5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8E5613-C91C-B41C-F869-CAF487E239DB}"/>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5" name="Footer Placeholder 4">
            <a:extLst>
              <a:ext uri="{FF2B5EF4-FFF2-40B4-BE49-F238E27FC236}">
                <a16:creationId xmlns:a16="http://schemas.microsoft.com/office/drawing/2014/main" id="{3CC28F49-EDD2-819E-8216-77A07F4D5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8957F0-408C-30EC-9460-30FDF691BAA6}"/>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336710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FBB2A-AA3D-3352-91CA-7B3AAB014A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B1F32F-927F-CD8B-9C19-380CCEAEC4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E3C1F0-29F0-6DC9-A336-705F8CDF1F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45331E-6446-C15E-4D34-154D9B9359E4}"/>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6" name="Footer Placeholder 5">
            <a:extLst>
              <a:ext uri="{FF2B5EF4-FFF2-40B4-BE49-F238E27FC236}">
                <a16:creationId xmlns:a16="http://schemas.microsoft.com/office/drawing/2014/main" id="{6F84277A-EDD4-236B-33DF-37B7B86053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CEE314-6400-C239-C8E1-F30B8940662C}"/>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235050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581D2-71DD-F013-2A20-613B99B6EF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16BC94-207F-EE8D-4927-44D1C6AD3B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333CC7-A96C-E7A0-B109-5DE3241FDC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8B7698-71DD-F292-17E3-C2DD0DE1D8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85456C-3A03-A1D0-2BD3-D0821802A1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21A94D-C122-5199-0A51-1E0DDEE66A3F}"/>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8" name="Footer Placeholder 7">
            <a:extLst>
              <a:ext uri="{FF2B5EF4-FFF2-40B4-BE49-F238E27FC236}">
                <a16:creationId xmlns:a16="http://schemas.microsoft.com/office/drawing/2014/main" id="{D6DF4593-8832-5B02-1125-842E810D4D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B8FC361-512E-A789-7A8C-06306BBA0931}"/>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3512702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2EAD6-9A96-5AF7-1C7E-A5924D2BD9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8C1FA4-4F71-F933-2E08-0BA1E4D91BD5}"/>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4" name="Footer Placeholder 3">
            <a:extLst>
              <a:ext uri="{FF2B5EF4-FFF2-40B4-BE49-F238E27FC236}">
                <a16:creationId xmlns:a16="http://schemas.microsoft.com/office/drawing/2014/main" id="{480C7D85-CB78-B147-8910-6DC7E1C0FD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A148F2-661E-EC3E-A0AE-392B61FF6CC4}"/>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131112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3E44C2-FAA6-8101-FEF8-15A6FA8F9B36}"/>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3" name="Footer Placeholder 2">
            <a:extLst>
              <a:ext uri="{FF2B5EF4-FFF2-40B4-BE49-F238E27FC236}">
                <a16:creationId xmlns:a16="http://schemas.microsoft.com/office/drawing/2014/main" id="{7E4E221C-6338-907A-8A70-88B7AD5BB6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AEE6AD3-1501-0730-9C4F-D490D79C82C9}"/>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3220933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ACE0A-6B35-45C2-D99D-5B1DB2525C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A74D3D-7E1F-468F-73A2-A4DE90E837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0FEBE2-CD9A-B82C-F0B7-9474BE6231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B6E3EE-F0CC-9E31-B911-6B53D8A20267}"/>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6" name="Footer Placeholder 5">
            <a:extLst>
              <a:ext uri="{FF2B5EF4-FFF2-40B4-BE49-F238E27FC236}">
                <a16:creationId xmlns:a16="http://schemas.microsoft.com/office/drawing/2014/main" id="{48C07D89-6DC7-F5AB-EAA8-1B5FE1BA1A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BA240A-CB73-B14E-675D-CA8778249181}"/>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2884904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0ACF9-877C-C9F7-7798-B638C44632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605A66-E7D0-A6D1-6CBB-85AD214B09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B3E529-7292-4B27-88E3-21F8ECD6C0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611F69-1AA9-5CAE-1FD1-73545D1ADA33}"/>
              </a:ext>
            </a:extLst>
          </p:cNvPr>
          <p:cNvSpPr>
            <a:spLocks noGrp="1"/>
          </p:cNvSpPr>
          <p:nvPr>
            <p:ph type="dt" sz="half" idx="10"/>
          </p:nvPr>
        </p:nvSpPr>
        <p:spPr/>
        <p:txBody>
          <a:bodyPr/>
          <a:lstStyle/>
          <a:p>
            <a:fld id="{43CB8E01-5BD3-40A7-94D6-7F496505F613}" type="datetimeFigureOut">
              <a:rPr lang="en-US" smtClean="0"/>
              <a:t>2/16/2023</a:t>
            </a:fld>
            <a:endParaRPr lang="en-US"/>
          </a:p>
        </p:txBody>
      </p:sp>
      <p:sp>
        <p:nvSpPr>
          <p:cNvPr id="6" name="Footer Placeholder 5">
            <a:extLst>
              <a:ext uri="{FF2B5EF4-FFF2-40B4-BE49-F238E27FC236}">
                <a16:creationId xmlns:a16="http://schemas.microsoft.com/office/drawing/2014/main" id="{E5F3C5F7-9C81-4711-3D2B-CAC9BF8E4E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8E1A63-D67C-4124-114B-D3E727B91AD7}"/>
              </a:ext>
            </a:extLst>
          </p:cNvPr>
          <p:cNvSpPr>
            <a:spLocks noGrp="1"/>
          </p:cNvSpPr>
          <p:nvPr>
            <p:ph type="sldNum" sz="quarter" idx="12"/>
          </p:nvPr>
        </p:nvSpPr>
        <p:spPr/>
        <p:txBody>
          <a:bodyPr/>
          <a:lstStyle/>
          <a:p>
            <a:fld id="{8BBEFCB8-CAD0-426C-8024-494B3D89579E}" type="slidenum">
              <a:rPr lang="en-US" smtClean="0"/>
              <a:t>‹#›</a:t>
            </a:fld>
            <a:endParaRPr lang="en-US"/>
          </a:p>
        </p:txBody>
      </p:sp>
    </p:spTree>
    <p:extLst>
      <p:ext uri="{BB962C8B-B14F-4D97-AF65-F5344CB8AC3E}">
        <p14:creationId xmlns:p14="http://schemas.microsoft.com/office/powerpoint/2010/main" val="3504068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979554-7254-A462-0155-4F80E582D1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8C9A59-02DE-E7FD-5316-A267ECE02E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A3A50-C42D-F466-0447-FA0E15E481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CB8E01-5BD3-40A7-94D6-7F496505F613}" type="datetimeFigureOut">
              <a:rPr lang="en-US" smtClean="0"/>
              <a:t>2/16/2023</a:t>
            </a:fld>
            <a:endParaRPr lang="en-US"/>
          </a:p>
        </p:txBody>
      </p:sp>
      <p:sp>
        <p:nvSpPr>
          <p:cNvPr id="5" name="Footer Placeholder 4">
            <a:extLst>
              <a:ext uri="{FF2B5EF4-FFF2-40B4-BE49-F238E27FC236}">
                <a16:creationId xmlns:a16="http://schemas.microsoft.com/office/drawing/2014/main" id="{2C7B404C-A027-225D-953D-EDBDD392C5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3BDDA9-86E6-2543-C585-CEF2AFCAB8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BEFCB8-CAD0-426C-8024-494B3D89579E}" type="slidenum">
              <a:rPr lang="en-US" smtClean="0"/>
              <a:t>‹#›</a:t>
            </a:fld>
            <a:endParaRPr lang="en-US"/>
          </a:p>
        </p:txBody>
      </p:sp>
    </p:spTree>
    <p:extLst>
      <p:ext uri="{BB962C8B-B14F-4D97-AF65-F5344CB8AC3E}">
        <p14:creationId xmlns:p14="http://schemas.microsoft.com/office/powerpoint/2010/main" val="4160399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en.wikipedia.org/wiki/Securities_and_Exchange_Board_of_Indi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elearnmarkets.com/blog/sebi-plays-an-important-role-in-our-economy/?utm_campaign=blog_CTA&amp;utm_medium=blogpage&amp;utm_source=elearnmarkets_blo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Subtitle 2">
            <a:extLst>
              <a:ext uri="{FF2B5EF4-FFF2-40B4-BE49-F238E27FC236}">
                <a16:creationId xmlns:a16="http://schemas.microsoft.com/office/drawing/2014/main" id="{7CD6A7A0-D22A-048F-DEED-905432ACD925}"/>
              </a:ext>
            </a:extLst>
          </p:cNvPr>
          <p:cNvSpPr>
            <a:spLocks noGrp="1"/>
          </p:cNvSpPr>
          <p:nvPr>
            <p:ph type="subTitle" idx="1"/>
          </p:nvPr>
        </p:nvSpPr>
        <p:spPr>
          <a:xfrm>
            <a:off x="6604059" y="3788122"/>
            <a:ext cx="5221185" cy="2102108"/>
          </a:xfrm>
        </p:spPr>
        <p:txBody>
          <a:bodyPr anchor="t">
            <a:normAutofit/>
          </a:bodyPr>
          <a:lstStyle/>
          <a:p>
            <a:r>
              <a:rPr lang="en-US" sz="4400" dirty="0"/>
              <a:t>Dr. Manish Dadhich</a:t>
            </a:r>
          </a:p>
        </p:txBody>
      </p:sp>
      <p:sp>
        <p:nvSpPr>
          <p:cNvPr id="1035" name="Freeform: Shape 1034">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037" name="Freeform: Shape 1036">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8" name="Picture 4" descr="Image result for PPT on SEBI logo">
            <a:extLst>
              <a:ext uri="{FF2B5EF4-FFF2-40B4-BE49-F238E27FC236}">
                <a16:creationId xmlns:a16="http://schemas.microsoft.com/office/drawing/2014/main" id="{46D4CA39-093E-9851-4149-10291C31510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01" y="125512"/>
            <a:ext cx="5522578" cy="5924767"/>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a:noFill/>
          <a:extLst>
            <a:ext uri="{909E8E84-426E-40DD-AFC4-6F175D3DCCD1}">
              <a14:hiddenFill xmlns:a14="http://schemas.microsoft.com/office/drawing/2010/main">
                <a:solidFill>
                  <a:srgbClr val="FFFFFF"/>
                </a:solidFill>
              </a14:hiddenFill>
            </a:ext>
          </a:extLst>
        </p:spPr>
      </p:pic>
      <p:sp>
        <p:nvSpPr>
          <p:cNvPr id="1039" name="Freeform: Shape 1038">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41" name="Freeform: Shape 1040">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1043" name="Freeform: Shape 1042">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45" name="Freeform: Shape 1044">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686907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084" name="Rectangle 3083">
            <a:extLst>
              <a:ext uri="{FF2B5EF4-FFF2-40B4-BE49-F238E27FC236}">
                <a16:creationId xmlns:a16="http://schemas.microsoft.com/office/drawing/2014/main" id="{BEE73255-8084-4DF9-BB0B-15EAC92E2C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747FE8-F479-E488-EB6F-43616FE5966C}"/>
              </a:ext>
            </a:extLst>
          </p:cNvPr>
          <p:cNvSpPr>
            <a:spLocks noGrp="1"/>
          </p:cNvSpPr>
          <p:nvPr>
            <p:ph type="title"/>
          </p:nvPr>
        </p:nvSpPr>
        <p:spPr>
          <a:xfrm>
            <a:off x="603938" y="640081"/>
            <a:ext cx="2608655" cy="5257799"/>
          </a:xfrm>
        </p:spPr>
        <p:txBody>
          <a:bodyPr vert="horz" lIns="91440" tIns="45720" rIns="91440" bIns="45720" rtlCol="0" anchor="ctr">
            <a:normAutofit/>
          </a:bodyPr>
          <a:lstStyle/>
          <a:p>
            <a:r>
              <a:rPr lang="en-US" sz="3300" b="1" i="0">
                <a:solidFill>
                  <a:srgbClr val="2C2C2C"/>
                </a:solidFill>
                <a:effectLst/>
              </a:rPr>
              <a:t>Organizational Structure</a:t>
            </a:r>
            <a:br>
              <a:rPr lang="en-US" sz="3300" b="0" i="0">
                <a:solidFill>
                  <a:srgbClr val="2C2C2C"/>
                </a:solidFill>
                <a:effectLst/>
              </a:rPr>
            </a:br>
            <a:endParaRPr lang="en-US" sz="3300">
              <a:solidFill>
                <a:srgbClr val="2C2C2C"/>
              </a:solidFill>
            </a:endParaRPr>
          </a:p>
        </p:txBody>
      </p:sp>
      <p:sp>
        <p:nvSpPr>
          <p:cNvPr id="3086" name="Rounded Rectangle 9">
            <a:extLst>
              <a:ext uri="{FF2B5EF4-FFF2-40B4-BE49-F238E27FC236}">
                <a16:creationId xmlns:a16="http://schemas.microsoft.com/office/drawing/2014/main" id="{67048353-8981-459A-9BC6-9711CE462E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0067"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SEBI">
            <a:extLst>
              <a:ext uri="{FF2B5EF4-FFF2-40B4-BE49-F238E27FC236}">
                <a16:creationId xmlns:a16="http://schemas.microsoft.com/office/drawing/2014/main" id="{F1173CD2-8D5D-824F-88E3-83715F632FE9}"/>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71" r="-2" b="9500"/>
          <a:stretch/>
        </p:blipFill>
        <p:spPr bwMode="auto">
          <a:xfrm>
            <a:off x="4062964" y="942538"/>
            <a:ext cx="7163222" cy="4808332"/>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2240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2F6D8-4399-147C-EB88-0EA813833F40}"/>
              </a:ext>
            </a:extLst>
          </p:cNvPr>
          <p:cNvSpPr>
            <a:spLocks noGrp="1"/>
          </p:cNvSpPr>
          <p:nvPr>
            <p:ph type="title"/>
          </p:nvPr>
        </p:nvSpPr>
        <p:spPr/>
        <p:txBody>
          <a:bodyPr>
            <a:normAutofit fontScale="90000"/>
          </a:bodyPr>
          <a:lstStyle/>
          <a:p>
            <a:r>
              <a:rPr lang="en-US" b="0" i="0" dirty="0">
                <a:solidFill>
                  <a:srgbClr val="333333"/>
                </a:solidFill>
                <a:effectLst/>
                <a:latin typeface="Poppins" panose="00000500000000000000" pitchFamily="2" charset="0"/>
              </a:rPr>
              <a:t>The SEBI Board consist of nine members-</a:t>
            </a:r>
            <a:br>
              <a:rPr lang="en-US" b="0" i="0" dirty="0">
                <a:solidFill>
                  <a:srgbClr val="333333"/>
                </a:solidFill>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7A3C8BB6-1910-C4D8-8406-3A2D7B06F226}"/>
              </a:ext>
            </a:extLst>
          </p:cNvPr>
          <p:cNvSpPr>
            <a:spLocks noGrp="1"/>
          </p:cNvSpPr>
          <p:nvPr>
            <p:ph idx="1"/>
          </p:nvPr>
        </p:nvSpPr>
        <p:spPr/>
        <p:txBody>
          <a:bodyPr/>
          <a:lstStyle/>
          <a:p>
            <a:pPr algn="just" fontAlgn="base">
              <a:buFont typeface="+mj-lt"/>
              <a:buAutoNum type="arabicPeriod"/>
            </a:pPr>
            <a:r>
              <a:rPr lang="en-US" b="0" i="0" dirty="0">
                <a:solidFill>
                  <a:srgbClr val="333333"/>
                </a:solidFill>
                <a:effectLst/>
                <a:latin typeface="Poppins" panose="00000500000000000000" pitchFamily="2" charset="0"/>
              </a:rPr>
              <a:t>One Chairman appointed by the Government of India</a:t>
            </a:r>
          </a:p>
          <a:p>
            <a:pPr algn="just" fontAlgn="base">
              <a:buFont typeface="+mj-lt"/>
              <a:buAutoNum type="arabicPeriod"/>
            </a:pPr>
            <a:r>
              <a:rPr lang="en-US" b="0" i="0" dirty="0">
                <a:solidFill>
                  <a:srgbClr val="333333"/>
                </a:solidFill>
                <a:effectLst/>
                <a:latin typeface="Poppins" panose="00000500000000000000" pitchFamily="2" charset="0"/>
              </a:rPr>
              <a:t>Two members who are officers from Union Finance Ministry</a:t>
            </a:r>
          </a:p>
          <a:p>
            <a:pPr algn="just" fontAlgn="base">
              <a:buFont typeface="+mj-lt"/>
              <a:buAutoNum type="arabicPeriod"/>
            </a:pPr>
            <a:r>
              <a:rPr lang="en-US" b="0" i="0" dirty="0">
                <a:solidFill>
                  <a:srgbClr val="333333"/>
                </a:solidFill>
                <a:effectLst/>
                <a:latin typeface="Poppins" panose="00000500000000000000" pitchFamily="2" charset="0"/>
              </a:rPr>
              <a:t>One member from Reserve Bank of India</a:t>
            </a:r>
          </a:p>
          <a:p>
            <a:pPr algn="just" fontAlgn="base">
              <a:buFont typeface="+mj-lt"/>
              <a:buAutoNum type="arabicPeriod"/>
            </a:pPr>
            <a:r>
              <a:rPr lang="en-US" b="0" i="0" dirty="0">
                <a:solidFill>
                  <a:srgbClr val="333333"/>
                </a:solidFill>
                <a:effectLst/>
                <a:latin typeface="Poppins" panose="00000500000000000000" pitchFamily="2" charset="0"/>
              </a:rPr>
              <a:t>Five members appointed by the Union Government of India</a:t>
            </a:r>
          </a:p>
          <a:p>
            <a:endParaRPr lang="en-US" dirty="0"/>
          </a:p>
        </p:txBody>
      </p:sp>
    </p:spTree>
    <p:extLst>
      <p:ext uri="{BB962C8B-B14F-4D97-AF65-F5344CB8AC3E}">
        <p14:creationId xmlns:p14="http://schemas.microsoft.com/office/powerpoint/2010/main" val="2058291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485BA-0598-0B6A-CCA4-C0042E86705A}"/>
              </a:ext>
            </a:extLst>
          </p:cNvPr>
          <p:cNvSpPr>
            <a:spLocks noGrp="1"/>
          </p:cNvSpPr>
          <p:nvPr>
            <p:ph type="title"/>
          </p:nvPr>
        </p:nvSpPr>
        <p:spPr>
          <a:xfrm>
            <a:off x="838200" y="365125"/>
            <a:ext cx="10515600" cy="579755"/>
          </a:xfrm>
        </p:spPr>
        <p:txBody>
          <a:bodyPr>
            <a:normAutofit fontScale="90000"/>
          </a:bodyPr>
          <a:lstStyle/>
          <a:p>
            <a:r>
              <a:rPr lang="en-US" b="1" i="0" dirty="0">
                <a:solidFill>
                  <a:srgbClr val="12274B"/>
                </a:solidFill>
                <a:effectLst/>
                <a:latin typeface="inherit"/>
              </a:rPr>
              <a:t>Powers of SEBI</a:t>
            </a:r>
            <a:br>
              <a:rPr lang="en-US" b="0" i="0" dirty="0">
                <a:solidFill>
                  <a:srgbClr val="12274B"/>
                </a:solidFill>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22171AFB-4993-F04D-EEA2-92E45AEAD8B6}"/>
              </a:ext>
            </a:extLst>
          </p:cNvPr>
          <p:cNvSpPr>
            <a:spLocks noGrp="1"/>
          </p:cNvSpPr>
          <p:nvPr>
            <p:ph idx="1"/>
          </p:nvPr>
        </p:nvSpPr>
        <p:spPr>
          <a:xfrm>
            <a:off x="502920" y="944880"/>
            <a:ext cx="11414760" cy="5232083"/>
          </a:xfrm>
        </p:spPr>
        <p:txBody>
          <a:bodyPr>
            <a:normAutofit fontScale="85000" lnSpcReduction="20000"/>
          </a:bodyPr>
          <a:lstStyle/>
          <a:p>
            <a:pPr marL="514350" indent="-514350" algn="just" fontAlgn="base">
              <a:buFont typeface="+mj-lt"/>
              <a:buAutoNum type="arabicPeriod"/>
            </a:pPr>
            <a:r>
              <a:rPr lang="en-US" b="0" i="0" dirty="0">
                <a:solidFill>
                  <a:srgbClr val="333333"/>
                </a:solidFill>
                <a:effectLst/>
                <a:latin typeface="Poppins" panose="00000500000000000000" pitchFamily="2" charset="0"/>
              </a:rPr>
              <a:t>It has the powers to access the books of records and accounts for all the stock exchanges and it can arrange for periodical checks and returns into the workings of the stock exchanges.</a:t>
            </a:r>
          </a:p>
          <a:p>
            <a:pPr marL="514350" indent="-514350" algn="just" fontAlgn="base">
              <a:buFont typeface="+mj-lt"/>
              <a:buAutoNum type="arabicPeriod"/>
            </a:pPr>
            <a:r>
              <a:rPr lang="en-US" b="0" i="0" dirty="0">
                <a:solidFill>
                  <a:srgbClr val="333333"/>
                </a:solidFill>
                <a:effectLst/>
                <a:latin typeface="Poppins" panose="00000500000000000000" pitchFamily="2" charset="0"/>
              </a:rPr>
              <a:t>It can also conduct hearings and pass judgments if there are any malpractices detected on the stock exchanges.</a:t>
            </a:r>
          </a:p>
          <a:p>
            <a:pPr marL="514350" indent="-514350" algn="just" fontAlgn="base">
              <a:buFont typeface="+mj-lt"/>
              <a:buAutoNum type="arabicPeriod"/>
            </a:pPr>
            <a:r>
              <a:rPr lang="en-US" b="0" i="0" dirty="0">
                <a:solidFill>
                  <a:srgbClr val="333333"/>
                </a:solidFill>
                <a:effectLst/>
                <a:latin typeface="Poppins" panose="00000500000000000000" pitchFamily="2" charset="0"/>
              </a:rPr>
              <a:t>When it comes to the treatment of companies, it has the power to get companies listed and de-listed from any stock exchange in the country.</a:t>
            </a:r>
          </a:p>
          <a:p>
            <a:pPr marL="514350" indent="-514350" algn="just" fontAlgn="base">
              <a:buFont typeface="+mj-lt"/>
              <a:buAutoNum type="arabicPeriod"/>
            </a:pPr>
            <a:r>
              <a:rPr lang="en-US" b="0" i="0" dirty="0">
                <a:solidFill>
                  <a:srgbClr val="333333"/>
                </a:solidFill>
                <a:effectLst/>
                <a:latin typeface="Poppins" panose="00000500000000000000" pitchFamily="2" charset="0"/>
              </a:rPr>
              <a:t>It has the power to completely regulate all aspects of insider trading and announce penalties and expulsions if a company is caught doing something unethical.</a:t>
            </a:r>
          </a:p>
          <a:p>
            <a:pPr marL="514350" indent="-514350" algn="just" fontAlgn="base">
              <a:buFont typeface="+mj-lt"/>
              <a:buAutoNum type="arabicPeriod"/>
            </a:pPr>
            <a:r>
              <a:rPr lang="en-US" b="0" i="0" dirty="0">
                <a:solidFill>
                  <a:srgbClr val="333333"/>
                </a:solidFill>
                <a:effectLst/>
                <a:latin typeface="Poppins" panose="00000500000000000000" pitchFamily="2" charset="0"/>
              </a:rPr>
              <a:t>It can also make companies list their shares in more than one stock exchange if they see that it will be beneficial to investors.</a:t>
            </a:r>
          </a:p>
          <a:p>
            <a:pPr marL="514350" indent="-514350" algn="just" fontAlgn="base">
              <a:buFont typeface="+mj-lt"/>
              <a:buAutoNum type="arabicPeriod"/>
            </a:pPr>
            <a:r>
              <a:rPr lang="en-US" b="0" i="0" dirty="0">
                <a:solidFill>
                  <a:srgbClr val="333333"/>
                </a:solidFill>
                <a:effectLst/>
                <a:latin typeface="Poppins" panose="00000500000000000000" pitchFamily="2" charset="0"/>
              </a:rPr>
              <a:t>Coming to investor protection, SEBI has the power to draft legal rules to ensure the protection of the general public.</a:t>
            </a:r>
          </a:p>
          <a:p>
            <a:pPr marL="514350" indent="-514350" algn="just" fontAlgn="base">
              <a:buFont typeface="+mj-lt"/>
              <a:buAutoNum type="arabicPeriod"/>
            </a:pPr>
            <a:r>
              <a:rPr lang="en-US" b="0" i="0" dirty="0">
                <a:solidFill>
                  <a:srgbClr val="333333"/>
                </a:solidFill>
                <a:effectLst/>
                <a:latin typeface="Poppins" panose="00000500000000000000" pitchFamily="2" charset="0"/>
              </a:rPr>
              <a:t>It also has the power to regulate the registration of brokers and other middlemen who will deal with investors in the market.</a:t>
            </a:r>
          </a:p>
          <a:p>
            <a:pPr marL="514350" indent="-514350" algn="just">
              <a:buFont typeface="+mj-lt"/>
              <a:buAutoNum type="arabicPeriod"/>
            </a:pPr>
            <a:endParaRPr lang="en-US" dirty="0"/>
          </a:p>
        </p:txBody>
      </p:sp>
    </p:spTree>
    <p:extLst>
      <p:ext uri="{BB962C8B-B14F-4D97-AF65-F5344CB8AC3E}">
        <p14:creationId xmlns:p14="http://schemas.microsoft.com/office/powerpoint/2010/main" val="1416357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DB687-87E9-D41D-1462-B9E07EA05BD8}"/>
              </a:ext>
            </a:extLst>
          </p:cNvPr>
          <p:cNvSpPr>
            <a:spLocks noGrp="1"/>
          </p:cNvSpPr>
          <p:nvPr>
            <p:ph type="title"/>
          </p:nvPr>
        </p:nvSpPr>
        <p:spPr>
          <a:xfrm>
            <a:off x="838200" y="365125"/>
            <a:ext cx="10515600" cy="655955"/>
          </a:xfrm>
        </p:spPr>
        <p:txBody>
          <a:bodyPr>
            <a:normAutofit/>
          </a:bodyPr>
          <a:lstStyle/>
          <a:p>
            <a:r>
              <a:rPr lang="en-US" sz="4000" b="1" dirty="0"/>
              <a:t>SEBI Current updates</a:t>
            </a:r>
          </a:p>
        </p:txBody>
      </p:sp>
      <p:sp>
        <p:nvSpPr>
          <p:cNvPr id="3" name="Content Placeholder 2">
            <a:extLst>
              <a:ext uri="{FF2B5EF4-FFF2-40B4-BE49-F238E27FC236}">
                <a16:creationId xmlns:a16="http://schemas.microsoft.com/office/drawing/2014/main" id="{C62BD905-9F0C-DB3F-2BD5-F7168DAA3245}"/>
              </a:ext>
            </a:extLst>
          </p:cNvPr>
          <p:cNvSpPr>
            <a:spLocks noGrp="1"/>
          </p:cNvSpPr>
          <p:nvPr>
            <p:ph idx="1"/>
          </p:nvPr>
        </p:nvSpPr>
        <p:spPr>
          <a:xfrm>
            <a:off x="838200" y="1021080"/>
            <a:ext cx="10515600" cy="5155883"/>
          </a:xfrm>
        </p:spPr>
        <p:txBody>
          <a:bodyPr>
            <a:normAutofit lnSpcReduction="10000"/>
          </a:bodyPr>
          <a:lstStyle/>
          <a:p>
            <a:pPr algn="just"/>
            <a:r>
              <a:rPr lang="en-US" b="0" i="0" dirty="0">
                <a:solidFill>
                  <a:srgbClr val="000000"/>
                </a:solidFill>
                <a:effectLst/>
                <a:latin typeface="Montserrat" panose="00000500000000000000" pitchFamily="2" charset="0"/>
              </a:rPr>
              <a:t>The capital markets regulator made these comment in a report sought by the Supreme Court late last week in response to a public interest litigation (PIL) asking for an inquiry into the sell-off in Adani stocks triggered by the Hindenburg report.</a:t>
            </a:r>
          </a:p>
          <a:p>
            <a:pPr algn="just" fontAlgn="base"/>
            <a:r>
              <a:rPr lang="en-US" dirty="0">
                <a:solidFill>
                  <a:srgbClr val="000000"/>
                </a:solidFill>
                <a:latin typeface="Montserrat" panose="00000500000000000000" pitchFamily="2" charset="0"/>
              </a:rPr>
              <a:t>Sebi introduces issue summary document for filing IPO papers in XBRL format</a:t>
            </a:r>
            <a:endParaRPr lang="en-US" b="0" i="0" dirty="0">
              <a:solidFill>
                <a:srgbClr val="000000"/>
              </a:solidFill>
              <a:effectLst/>
              <a:latin typeface="Montserrat" panose="00000500000000000000" pitchFamily="2" charset="0"/>
            </a:endParaRPr>
          </a:p>
          <a:p>
            <a:pPr algn="just" fontAlgn="base"/>
            <a:r>
              <a:rPr lang="en-US" b="0" i="0" dirty="0">
                <a:solidFill>
                  <a:srgbClr val="000000"/>
                </a:solidFill>
                <a:effectLst/>
                <a:latin typeface="Montserrat" panose="00000500000000000000" pitchFamily="2" charset="0"/>
              </a:rPr>
              <a:t>The regulator has decided to introduce the ISD in XBRL format for Initial Public Offer, Further Public Offer, further issues -- preferential issue, qualified Institutions Placement, rights issue, issue of American Depository Receipts, Global Depository Receipts and Foreign Currency Convertible Bonds</a:t>
            </a:r>
          </a:p>
          <a:p>
            <a:pPr algn="just"/>
            <a:endParaRPr lang="en-US" dirty="0"/>
          </a:p>
        </p:txBody>
      </p:sp>
    </p:spTree>
    <p:extLst>
      <p:ext uri="{BB962C8B-B14F-4D97-AF65-F5344CB8AC3E}">
        <p14:creationId xmlns:p14="http://schemas.microsoft.com/office/powerpoint/2010/main" val="1293743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ABFB50-505C-6EC8-4A4D-8973DEF381AC}"/>
              </a:ext>
            </a:extLst>
          </p:cNvPr>
          <p:cNvSpPr>
            <a:spLocks noGrp="1"/>
          </p:cNvSpPr>
          <p:nvPr>
            <p:ph idx="1"/>
          </p:nvPr>
        </p:nvSpPr>
        <p:spPr/>
        <p:txBody>
          <a:bodyPr>
            <a:normAutofit/>
          </a:bodyPr>
          <a:lstStyle/>
          <a:p>
            <a:pPr marL="0" indent="0">
              <a:buNone/>
            </a:pPr>
            <a:r>
              <a:rPr lang="en-US" sz="6600" dirty="0"/>
              <a:t>Thank You</a:t>
            </a:r>
          </a:p>
        </p:txBody>
      </p:sp>
    </p:spTree>
    <p:extLst>
      <p:ext uri="{BB962C8B-B14F-4D97-AF65-F5344CB8AC3E}">
        <p14:creationId xmlns:p14="http://schemas.microsoft.com/office/powerpoint/2010/main" val="1519741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CBD7F-B016-48DC-CB65-5532152D367A}"/>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DE334996-6869-788F-C0D6-9517AACDA677}"/>
              </a:ext>
            </a:extLst>
          </p:cNvPr>
          <p:cNvSpPr>
            <a:spLocks noGrp="1"/>
          </p:cNvSpPr>
          <p:nvPr>
            <p:ph idx="1"/>
          </p:nvPr>
        </p:nvSpPr>
        <p:spPr/>
        <p:txBody>
          <a:bodyPr/>
          <a:lstStyle/>
          <a:p>
            <a:pPr algn="just" fontAlgn="base"/>
            <a:r>
              <a:rPr lang="en-US" b="0" i="0" strike="noStrike" dirty="0">
                <a:solidFill>
                  <a:srgbClr val="EE9949"/>
                </a:solidFill>
                <a:effectLst/>
                <a:latin typeface="Poppins" panose="00000500000000000000" pitchFamily="2" charset="0"/>
                <a:hlinkClick r:id="rId2"/>
              </a:rPr>
              <a:t>Securities and Exchange Board of India (SEBI)</a:t>
            </a:r>
            <a:r>
              <a:rPr lang="en-US" b="0" i="0" dirty="0">
                <a:solidFill>
                  <a:srgbClr val="333333"/>
                </a:solidFill>
                <a:effectLst/>
                <a:latin typeface="Poppins" panose="00000500000000000000" pitchFamily="2" charset="0"/>
              </a:rPr>
              <a:t>– Regulator of the financial markets in India that was established on 12</a:t>
            </a:r>
            <a:r>
              <a:rPr lang="en-US" b="0" i="0" baseline="30000" dirty="0">
                <a:solidFill>
                  <a:srgbClr val="333333"/>
                </a:solidFill>
                <a:effectLst/>
                <a:latin typeface="inherit"/>
              </a:rPr>
              <a:t>th</a:t>
            </a:r>
            <a:r>
              <a:rPr lang="en-US" b="0" i="0" dirty="0">
                <a:solidFill>
                  <a:srgbClr val="333333"/>
                </a:solidFill>
                <a:effectLst/>
                <a:latin typeface="Poppins" panose="00000500000000000000" pitchFamily="2" charset="0"/>
              </a:rPr>
              <a:t> April 1988.</a:t>
            </a:r>
          </a:p>
          <a:p>
            <a:pPr algn="just" fontAlgn="base"/>
            <a:r>
              <a:rPr lang="en-US" b="0" i="0" dirty="0">
                <a:solidFill>
                  <a:srgbClr val="333333"/>
                </a:solidFill>
                <a:effectLst/>
                <a:latin typeface="Poppins" panose="00000500000000000000" pitchFamily="2" charset="0"/>
              </a:rPr>
              <a:t>It was initially established as a non-statutory body, i.e. it had no control over anything but later in 1992, it was declared an autonomous body with statutory powers. he</a:t>
            </a:r>
          </a:p>
          <a:p>
            <a:pPr algn="just" fontAlgn="base"/>
            <a:r>
              <a:rPr lang="en-US" b="0" i="0" dirty="0">
                <a:solidFill>
                  <a:srgbClr val="333333"/>
                </a:solidFill>
                <a:effectLst/>
                <a:latin typeface="Poppins" panose="00000500000000000000" pitchFamily="2" charset="0"/>
              </a:rPr>
              <a:t>This regulatory authority plays an important role in regulating the securities market of India. Thereby it is important to know the purpose and objective of the same.</a:t>
            </a:r>
          </a:p>
          <a:p>
            <a:pPr algn="just"/>
            <a:endParaRPr lang="en-US" dirty="0"/>
          </a:p>
        </p:txBody>
      </p:sp>
    </p:spTree>
    <p:extLst>
      <p:ext uri="{BB962C8B-B14F-4D97-AF65-F5344CB8AC3E}">
        <p14:creationId xmlns:p14="http://schemas.microsoft.com/office/powerpoint/2010/main" val="2764445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67064-441E-6018-A661-150E8DAC0289}"/>
              </a:ext>
            </a:extLst>
          </p:cNvPr>
          <p:cNvSpPr>
            <a:spLocks noGrp="1"/>
          </p:cNvSpPr>
          <p:nvPr>
            <p:ph type="title"/>
          </p:nvPr>
        </p:nvSpPr>
        <p:spPr/>
        <p:txBody>
          <a:bodyPr/>
          <a:lstStyle/>
          <a:p>
            <a:r>
              <a:rPr lang="en-US" dirty="0">
                <a:latin typeface="Poppins" panose="00000500000000000000" pitchFamily="2" charset="0"/>
              </a:rPr>
              <a:t>Role of SEBI:</a:t>
            </a:r>
            <a:br>
              <a:rPr lang="en-US" b="0" i="0" dirty="0">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D97BA999-42E1-0B54-6A85-CFAECBD2AE25}"/>
              </a:ext>
            </a:extLst>
          </p:cNvPr>
          <p:cNvSpPr>
            <a:spLocks noGrp="1"/>
          </p:cNvSpPr>
          <p:nvPr>
            <p:ph idx="1"/>
          </p:nvPr>
        </p:nvSpPr>
        <p:spPr/>
        <p:txBody>
          <a:bodyPr>
            <a:normAutofit/>
          </a:bodyPr>
          <a:lstStyle/>
          <a:p>
            <a:pPr marL="457200" lvl="1" indent="0" algn="l" fontAlgn="base">
              <a:buNone/>
            </a:pPr>
            <a:r>
              <a:rPr lang="en-US" sz="4000" dirty="0">
                <a:latin typeface="Poppins" panose="00000500000000000000" pitchFamily="2" charset="0"/>
              </a:rPr>
              <a:t>1. Issuers of securities</a:t>
            </a:r>
            <a:endParaRPr lang="en-US" sz="4000" b="0" i="0" dirty="0">
              <a:effectLst/>
              <a:latin typeface="Poppins" panose="00000500000000000000" pitchFamily="2" charset="0"/>
            </a:endParaRPr>
          </a:p>
          <a:p>
            <a:pPr marL="457200" lvl="1" indent="0" algn="l" fontAlgn="base">
              <a:buNone/>
            </a:pPr>
            <a:r>
              <a:rPr lang="en-US" sz="4000" dirty="0">
                <a:latin typeface="Poppins" panose="00000500000000000000" pitchFamily="2" charset="0"/>
              </a:rPr>
              <a:t>2. Investor</a:t>
            </a:r>
            <a:endParaRPr lang="en-US" sz="4000" b="0" i="0" dirty="0">
              <a:effectLst/>
              <a:latin typeface="Poppins" panose="00000500000000000000" pitchFamily="2" charset="0"/>
            </a:endParaRPr>
          </a:p>
          <a:p>
            <a:pPr marL="457200" lvl="1" indent="0" algn="l" fontAlgn="base">
              <a:buNone/>
            </a:pPr>
            <a:r>
              <a:rPr lang="en-US" sz="4000" dirty="0">
                <a:latin typeface="Poppins" panose="00000500000000000000" pitchFamily="2" charset="0"/>
              </a:rPr>
              <a:t>3. Financial Intermediaries</a:t>
            </a:r>
            <a:endParaRPr lang="en-US" sz="4000" b="0" i="0" dirty="0">
              <a:effectLst/>
              <a:latin typeface="Poppins" panose="00000500000000000000" pitchFamily="2" charset="0"/>
            </a:endParaRPr>
          </a:p>
          <a:p>
            <a:endParaRPr lang="en-US" sz="4400" dirty="0"/>
          </a:p>
        </p:txBody>
      </p:sp>
    </p:spTree>
    <p:extLst>
      <p:ext uri="{BB962C8B-B14F-4D97-AF65-F5344CB8AC3E}">
        <p14:creationId xmlns:p14="http://schemas.microsoft.com/office/powerpoint/2010/main" val="2379710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86AE20-7527-F546-2B4D-44401E7F7D5A}"/>
              </a:ext>
            </a:extLst>
          </p:cNvPr>
          <p:cNvSpPr>
            <a:spLocks noGrp="1"/>
          </p:cNvSpPr>
          <p:nvPr>
            <p:ph idx="1"/>
          </p:nvPr>
        </p:nvSpPr>
        <p:spPr>
          <a:xfrm>
            <a:off x="838200" y="563880"/>
            <a:ext cx="10515600" cy="5613083"/>
          </a:xfrm>
        </p:spPr>
        <p:txBody>
          <a:bodyPr>
            <a:normAutofit fontScale="92500" lnSpcReduction="10000"/>
          </a:bodyPr>
          <a:lstStyle/>
          <a:p>
            <a:pPr marL="0" indent="0" algn="just" fontAlgn="base">
              <a:buNone/>
            </a:pPr>
            <a:r>
              <a:rPr lang="en-US" b="0" i="0" dirty="0">
                <a:solidFill>
                  <a:srgbClr val="12274B"/>
                </a:solidFill>
                <a:effectLst/>
                <a:latin typeface="Poppins" panose="00000500000000000000" pitchFamily="2" charset="0"/>
              </a:rPr>
              <a:t>1. </a:t>
            </a:r>
            <a:r>
              <a:rPr lang="en-US" b="1" i="0" dirty="0">
                <a:solidFill>
                  <a:srgbClr val="12274B"/>
                </a:solidFill>
                <a:effectLst/>
                <a:latin typeface="inherit"/>
              </a:rPr>
              <a:t>Issuers of securities</a:t>
            </a:r>
            <a:endParaRPr lang="en-US" b="0" i="0" dirty="0">
              <a:solidFill>
                <a:srgbClr val="12274B"/>
              </a:solidFill>
              <a:effectLst/>
              <a:latin typeface="Poppins" panose="00000500000000000000" pitchFamily="2" charset="0"/>
            </a:endParaRPr>
          </a:p>
          <a:p>
            <a:pPr algn="just" fontAlgn="base"/>
            <a:r>
              <a:rPr lang="en-US" b="0" i="0" dirty="0">
                <a:solidFill>
                  <a:srgbClr val="333333"/>
                </a:solidFill>
                <a:effectLst/>
                <a:latin typeface="Poppins" panose="00000500000000000000" pitchFamily="2" charset="0"/>
              </a:rPr>
              <a:t>These are entities in the corporate field that raise funds from various sources in the market. This organization makes sure that they get a healthy and transparent environment for their needs.</a:t>
            </a:r>
          </a:p>
          <a:p>
            <a:pPr marL="0" indent="0" algn="just" fontAlgn="base">
              <a:buNone/>
            </a:pPr>
            <a:r>
              <a:rPr lang="en-US" b="0" i="0" dirty="0">
                <a:solidFill>
                  <a:srgbClr val="12274B"/>
                </a:solidFill>
                <a:effectLst/>
                <a:latin typeface="Poppins" panose="00000500000000000000" pitchFamily="2" charset="0"/>
              </a:rPr>
              <a:t>2. </a:t>
            </a:r>
            <a:r>
              <a:rPr lang="en-US" b="1" i="0" dirty="0">
                <a:solidFill>
                  <a:srgbClr val="12274B"/>
                </a:solidFill>
                <a:effectLst/>
                <a:latin typeface="inherit"/>
              </a:rPr>
              <a:t>Investor</a:t>
            </a:r>
            <a:endParaRPr lang="en-US" b="0" i="0" dirty="0">
              <a:solidFill>
                <a:srgbClr val="12274B"/>
              </a:solidFill>
              <a:effectLst/>
              <a:latin typeface="Poppins" panose="00000500000000000000" pitchFamily="2" charset="0"/>
            </a:endParaRPr>
          </a:p>
          <a:p>
            <a:pPr algn="just" fontAlgn="base"/>
            <a:r>
              <a:rPr lang="en-US" b="0" i="0" dirty="0">
                <a:solidFill>
                  <a:srgbClr val="333333"/>
                </a:solidFill>
                <a:effectLst/>
                <a:latin typeface="Poppins" panose="00000500000000000000" pitchFamily="2" charset="0"/>
              </a:rPr>
              <a:t>Investors are the ones who keep the markets active. This regulatory authority is responsible for maintaining an environment that is free from malpractices to restore the confidence of the general public who invest their hard-earned money in the markets</a:t>
            </a:r>
          </a:p>
          <a:p>
            <a:pPr marL="0" indent="0" algn="just" fontAlgn="base">
              <a:buNone/>
            </a:pPr>
            <a:r>
              <a:rPr lang="en-US" b="0" i="0" dirty="0">
                <a:solidFill>
                  <a:srgbClr val="12274B"/>
                </a:solidFill>
                <a:effectLst/>
                <a:latin typeface="Poppins" panose="00000500000000000000" pitchFamily="2" charset="0"/>
              </a:rPr>
              <a:t>3. </a:t>
            </a:r>
            <a:r>
              <a:rPr lang="en-US" b="1" i="0" dirty="0">
                <a:solidFill>
                  <a:srgbClr val="12274B"/>
                </a:solidFill>
                <a:effectLst/>
                <a:latin typeface="inherit"/>
              </a:rPr>
              <a:t>Financial Intermediaries</a:t>
            </a:r>
            <a:endParaRPr lang="en-US" b="0" i="0" dirty="0">
              <a:solidFill>
                <a:srgbClr val="12274B"/>
              </a:solidFill>
              <a:effectLst/>
              <a:latin typeface="Poppins" panose="00000500000000000000" pitchFamily="2" charset="0"/>
            </a:endParaRPr>
          </a:p>
          <a:p>
            <a:pPr algn="just" fontAlgn="base"/>
            <a:r>
              <a:rPr lang="en-US" b="0" i="0" dirty="0">
                <a:solidFill>
                  <a:srgbClr val="333333"/>
                </a:solidFill>
                <a:effectLst/>
                <a:latin typeface="Poppins" panose="00000500000000000000" pitchFamily="2" charset="0"/>
              </a:rPr>
              <a:t>These are the people who act as middlemen between the issuers and investors. They make the financial transactions smooth and safe.</a:t>
            </a:r>
          </a:p>
          <a:p>
            <a:pPr algn="just"/>
            <a:endParaRPr lang="en-US" dirty="0"/>
          </a:p>
        </p:txBody>
      </p:sp>
    </p:spTree>
    <p:extLst>
      <p:ext uri="{BB962C8B-B14F-4D97-AF65-F5344CB8AC3E}">
        <p14:creationId xmlns:p14="http://schemas.microsoft.com/office/powerpoint/2010/main" val="2366652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D88FE-DA67-6466-4D17-84F0A5BEC916}"/>
              </a:ext>
            </a:extLst>
          </p:cNvPr>
          <p:cNvSpPr>
            <a:spLocks noGrp="1"/>
          </p:cNvSpPr>
          <p:nvPr>
            <p:ph type="title"/>
          </p:nvPr>
        </p:nvSpPr>
        <p:spPr/>
        <p:txBody>
          <a:bodyPr/>
          <a:lstStyle/>
          <a:p>
            <a:r>
              <a:rPr lang="en-US" b="1" i="0" dirty="0">
                <a:solidFill>
                  <a:srgbClr val="12274B"/>
                </a:solidFill>
                <a:effectLst/>
                <a:latin typeface="inherit"/>
              </a:rPr>
              <a:t>Functions of SEBI:</a:t>
            </a:r>
            <a:br>
              <a:rPr lang="en-US" b="0" i="0" dirty="0">
                <a:solidFill>
                  <a:srgbClr val="12274B"/>
                </a:solidFill>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AA57772F-2600-B89E-34FD-D2219A11BE26}"/>
              </a:ext>
            </a:extLst>
          </p:cNvPr>
          <p:cNvSpPr>
            <a:spLocks noGrp="1"/>
          </p:cNvSpPr>
          <p:nvPr>
            <p:ph idx="1"/>
          </p:nvPr>
        </p:nvSpPr>
        <p:spPr/>
        <p:txBody>
          <a:bodyPr>
            <a:normAutofit/>
          </a:bodyPr>
          <a:lstStyle/>
          <a:p>
            <a:pPr marL="0" indent="0" algn="l" fontAlgn="base">
              <a:buNone/>
            </a:pPr>
            <a:r>
              <a:rPr lang="en-US" sz="4000" b="0" i="0" dirty="0">
                <a:solidFill>
                  <a:srgbClr val="333333"/>
                </a:solidFill>
                <a:effectLst/>
                <a:latin typeface="Poppins" panose="00000500000000000000" pitchFamily="2" charset="0"/>
              </a:rPr>
              <a:t>The main primary three functions are-</a:t>
            </a:r>
          </a:p>
          <a:p>
            <a:pPr algn="l" fontAlgn="base">
              <a:buFont typeface="+mj-lt"/>
              <a:buAutoNum type="arabicPeriod"/>
            </a:pPr>
            <a:r>
              <a:rPr lang="en-US" sz="4000" b="0" i="0" dirty="0">
                <a:solidFill>
                  <a:srgbClr val="333333"/>
                </a:solidFill>
                <a:effectLst/>
                <a:latin typeface="Poppins" panose="00000500000000000000" pitchFamily="2" charset="0"/>
              </a:rPr>
              <a:t>Protective Function</a:t>
            </a:r>
          </a:p>
          <a:p>
            <a:pPr algn="l" fontAlgn="base">
              <a:buFont typeface="+mj-lt"/>
              <a:buAutoNum type="arabicPeriod"/>
            </a:pPr>
            <a:r>
              <a:rPr lang="en-US" sz="4000" b="0" i="0" dirty="0">
                <a:solidFill>
                  <a:srgbClr val="333333"/>
                </a:solidFill>
                <a:effectLst/>
                <a:latin typeface="Poppins" panose="00000500000000000000" pitchFamily="2" charset="0"/>
              </a:rPr>
              <a:t>Regulatory Function</a:t>
            </a:r>
          </a:p>
          <a:p>
            <a:pPr algn="l" fontAlgn="base">
              <a:buFont typeface="+mj-lt"/>
              <a:buAutoNum type="arabicPeriod"/>
            </a:pPr>
            <a:r>
              <a:rPr lang="en-US" sz="4000" b="0" i="0" dirty="0">
                <a:solidFill>
                  <a:srgbClr val="333333"/>
                </a:solidFill>
                <a:effectLst/>
                <a:latin typeface="Poppins" panose="00000500000000000000" pitchFamily="2" charset="0"/>
              </a:rPr>
              <a:t>Development Function</a:t>
            </a:r>
          </a:p>
          <a:p>
            <a:endParaRPr lang="en-US" sz="4000" dirty="0"/>
          </a:p>
        </p:txBody>
      </p:sp>
    </p:spTree>
    <p:extLst>
      <p:ext uri="{BB962C8B-B14F-4D97-AF65-F5344CB8AC3E}">
        <p14:creationId xmlns:p14="http://schemas.microsoft.com/office/powerpoint/2010/main" val="995341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02C58-0A7B-2319-6ECE-4438838AC119}"/>
              </a:ext>
            </a:extLst>
          </p:cNvPr>
          <p:cNvSpPr>
            <a:spLocks noGrp="1"/>
          </p:cNvSpPr>
          <p:nvPr>
            <p:ph type="title"/>
          </p:nvPr>
        </p:nvSpPr>
        <p:spPr/>
        <p:txBody>
          <a:bodyPr/>
          <a:lstStyle/>
          <a:p>
            <a:r>
              <a:rPr lang="en-US" b="0" i="0" dirty="0">
                <a:solidFill>
                  <a:srgbClr val="12274B"/>
                </a:solidFill>
                <a:effectLst/>
                <a:latin typeface="Poppins" panose="00000500000000000000" pitchFamily="2" charset="0"/>
              </a:rPr>
              <a:t>1. </a:t>
            </a:r>
            <a:r>
              <a:rPr lang="en-US" b="1" i="0" dirty="0">
                <a:solidFill>
                  <a:srgbClr val="12274B"/>
                </a:solidFill>
                <a:effectLst/>
                <a:latin typeface="inherit"/>
              </a:rPr>
              <a:t>Protective Functions</a:t>
            </a:r>
            <a:br>
              <a:rPr lang="en-US" b="0" i="0" dirty="0">
                <a:solidFill>
                  <a:srgbClr val="12274B"/>
                </a:solidFill>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2D6E3640-D3CC-A6E6-E3B5-4F8E34371B14}"/>
              </a:ext>
            </a:extLst>
          </p:cNvPr>
          <p:cNvSpPr>
            <a:spLocks noGrp="1"/>
          </p:cNvSpPr>
          <p:nvPr>
            <p:ph idx="1"/>
          </p:nvPr>
        </p:nvSpPr>
        <p:spPr/>
        <p:txBody>
          <a:bodyPr/>
          <a:lstStyle/>
          <a:p>
            <a:pPr algn="l" fontAlgn="base"/>
            <a:r>
              <a:rPr lang="en-US" b="0" i="0" dirty="0">
                <a:solidFill>
                  <a:srgbClr val="333333"/>
                </a:solidFill>
                <a:effectLst/>
                <a:latin typeface="Poppins" panose="00000500000000000000" pitchFamily="2" charset="0"/>
              </a:rPr>
              <a:t>As the name suggests, these functions are performed by SEBI to protect the interest of investors and other financial participants.</a:t>
            </a:r>
          </a:p>
          <a:p>
            <a:pPr algn="l" fontAlgn="base"/>
            <a:r>
              <a:rPr lang="en-US" b="0" i="0" dirty="0">
                <a:solidFill>
                  <a:srgbClr val="333333"/>
                </a:solidFill>
                <a:effectLst/>
                <a:latin typeface="Poppins" panose="00000500000000000000" pitchFamily="2" charset="0"/>
              </a:rPr>
              <a:t>It includes-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Checking price rigging</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Prevent insider trading</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Promote fair practices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Create awareness among investors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Prohibit fraudulent and unfair trade practices</a:t>
            </a:r>
          </a:p>
          <a:p>
            <a:endParaRPr lang="en-US" dirty="0"/>
          </a:p>
        </p:txBody>
      </p:sp>
    </p:spTree>
    <p:extLst>
      <p:ext uri="{BB962C8B-B14F-4D97-AF65-F5344CB8AC3E}">
        <p14:creationId xmlns:p14="http://schemas.microsoft.com/office/powerpoint/2010/main" val="3945520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7F78E-2479-0549-4E46-FDB91EFAE464}"/>
              </a:ext>
            </a:extLst>
          </p:cNvPr>
          <p:cNvSpPr>
            <a:spLocks noGrp="1"/>
          </p:cNvSpPr>
          <p:nvPr>
            <p:ph type="title"/>
          </p:nvPr>
        </p:nvSpPr>
        <p:spPr/>
        <p:txBody>
          <a:bodyPr/>
          <a:lstStyle/>
          <a:p>
            <a:r>
              <a:rPr lang="en-US" b="0" i="0" dirty="0">
                <a:solidFill>
                  <a:srgbClr val="12274B"/>
                </a:solidFill>
                <a:effectLst/>
                <a:latin typeface="Poppins" panose="00000500000000000000" pitchFamily="2" charset="0"/>
              </a:rPr>
              <a:t>2. </a:t>
            </a:r>
            <a:r>
              <a:rPr lang="en-US" b="1" i="0" dirty="0">
                <a:solidFill>
                  <a:srgbClr val="12274B"/>
                </a:solidFill>
                <a:effectLst/>
                <a:latin typeface="inherit"/>
              </a:rPr>
              <a:t>Regulatory Functions</a:t>
            </a:r>
            <a:br>
              <a:rPr lang="en-US" b="0" i="0" dirty="0">
                <a:solidFill>
                  <a:srgbClr val="12274B"/>
                </a:solidFill>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9E624B54-6509-775F-8D38-C04EBC2A66CD}"/>
              </a:ext>
            </a:extLst>
          </p:cNvPr>
          <p:cNvSpPr>
            <a:spLocks noGrp="1"/>
          </p:cNvSpPr>
          <p:nvPr>
            <p:ph idx="1"/>
          </p:nvPr>
        </p:nvSpPr>
        <p:spPr/>
        <p:txBody>
          <a:bodyPr/>
          <a:lstStyle/>
          <a:p>
            <a:pPr algn="l" fontAlgn="base">
              <a:buFont typeface="Arial" panose="020B0604020202020204" pitchFamily="34" charset="0"/>
              <a:buChar char="•"/>
            </a:pPr>
            <a:r>
              <a:rPr lang="en-US" b="0" i="0" dirty="0">
                <a:solidFill>
                  <a:srgbClr val="333333"/>
                </a:solidFill>
                <a:effectLst/>
                <a:latin typeface="Poppins" panose="00000500000000000000" pitchFamily="2" charset="0"/>
              </a:rPr>
              <a:t>Designing guidelines and code of conduct for the proper functioning of financial intermediaries and corporate.</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Regulation of takeover of companies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Conducting inquiries and audit of exchanges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Registration of brokers, sub-brokers, merchant bankers etc.</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Levying of fees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Performing and exercising powers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Register and regulate credit rating agency</a:t>
            </a:r>
          </a:p>
          <a:p>
            <a:endParaRPr lang="en-US" dirty="0"/>
          </a:p>
        </p:txBody>
      </p:sp>
    </p:spTree>
    <p:extLst>
      <p:ext uri="{BB962C8B-B14F-4D97-AF65-F5344CB8AC3E}">
        <p14:creationId xmlns:p14="http://schemas.microsoft.com/office/powerpoint/2010/main" val="152046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806A9-9AE7-64E3-99C9-7B7DE5562AC9}"/>
              </a:ext>
            </a:extLst>
          </p:cNvPr>
          <p:cNvSpPr>
            <a:spLocks noGrp="1"/>
          </p:cNvSpPr>
          <p:nvPr>
            <p:ph type="title"/>
          </p:nvPr>
        </p:nvSpPr>
        <p:spPr/>
        <p:txBody>
          <a:bodyPr/>
          <a:lstStyle/>
          <a:p>
            <a:r>
              <a:rPr lang="en-US" b="0" i="0" dirty="0">
                <a:solidFill>
                  <a:srgbClr val="12274B"/>
                </a:solidFill>
                <a:effectLst/>
                <a:latin typeface="Poppins" panose="00000500000000000000" pitchFamily="2" charset="0"/>
              </a:rPr>
              <a:t>3. </a:t>
            </a:r>
            <a:r>
              <a:rPr lang="en-US" b="1" i="0" dirty="0">
                <a:solidFill>
                  <a:srgbClr val="12274B"/>
                </a:solidFill>
                <a:effectLst/>
                <a:latin typeface="inherit"/>
              </a:rPr>
              <a:t>Development Functions</a:t>
            </a:r>
            <a:br>
              <a:rPr lang="en-US" b="0" i="0" dirty="0">
                <a:solidFill>
                  <a:srgbClr val="12274B"/>
                </a:solidFill>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A262A187-5D72-E05D-8473-A2325B535EAA}"/>
              </a:ext>
            </a:extLst>
          </p:cNvPr>
          <p:cNvSpPr>
            <a:spLocks noGrp="1"/>
          </p:cNvSpPr>
          <p:nvPr>
            <p:ph idx="1"/>
          </p:nvPr>
        </p:nvSpPr>
        <p:spPr/>
        <p:txBody>
          <a:bodyPr/>
          <a:lstStyle/>
          <a:p>
            <a:pPr algn="l" fontAlgn="base">
              <a:buFont typeface="Arial" panose="020B0604020202020204" pitchFamily="34" charset="0"/>
              <a:buChar char="•"/>
            </a:pPr>
            <a:r>
              <a:rPr lang="en-US" b="0" i="0" dirty="0">
                <a:solidFill>
                  <a:srgbClr val="333333"/>
                </a:solidFill>
                <a:effectLst/>
                <a:latin typeface="Poppins" panose="00000500000000000000" pitchFamily="2" charset="0"/>
              </a:rPr>
              <a:t>Imparting training to intermediaries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Promotion of fair trading and reduction of malpractices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Carry out research work</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Encouraging self-regulating organizations</a:t>
            </a:r>
          </a:p>
          <a:p>
            <a:pPr algn="l" fontAlgn="base">
              <a:buFont typeface="Arial" panose="020B0604020202020204" pitchFamily="34" charset="0"/>
              <a:buChar char="•"/>
            </a:pPr>
            <a:r>
              <a:rPr lang="en-US" b="0" i="0" dirty="0">
                <a:solidFill>
                  <a:srgbClr val="333333"/>
                </a:solidFill>
                <a:effectLst/>
                <a:latin typeface="Poppins" panose="00000500000000000000" pitchFamily="2" charset="0"/>
              </a:rPr>
              <a:t>Buy-sell mutual funds directly from AMC through a broker</a:t>
            </a:r>
          </a:p>
          <a:p>
            <a:endParaRPr lang="en-US" dirty="0"/>
          </a:p>
        </p:txBody>
      </p:sp>
    </p:spTree>
    <p:extLst>
      <p:ext uri="{BB962C8B-B14F-4D97-AF65-F5344CB8AC3E}">
        <p14:creationId xmlns:p14="http://schemas.microsoft.com/office/powerpoint/2010/main" val="3562783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5F9E8-8DBE-C70B-F24F-ED5E40A954E3}"/>
              </a:ext>
            </a:extLst>
          </p:cNvPr>
          <p:cNvSpPr>
            <a:spLocks noGrp="1"/>
          </p:cNvSpPr>
          <p:nvPr>
            <p:ph type="title"/>
          </p:nvPr>
        </p:nvSpPr>
        <p:spPr/>
        <p:txBody>
          <a:bodyPr/>
          <a:lstStyle/>
          <a:p>
            <a:r>
              <a:rPr lang="en-US" b="1" i="0" dirty="0">
                <a:solidFill>
                  <a:srgbClr val="12274B"/>
                </a:solidFill>
                <a:effectLst/>
                <a:latin typeface="inherit"/>
              </a:rPr>
              <a:t>Objectives of SEBI</a:t>
            </a:r>
            <a:br>
              <a:rPr lang="en-US" b="0" i="0" dirty="0">
                <a:solidFill>
                  <a:srgbClr val="12274B"/>
                </a:solidFill>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92F839A6-E1D3-4347-6F37-4AFADB19E6FD}"/>
              </a:ext>
            </a:extLst>
          </p:cNvPr>
          <p:cNvSpPr>
            <a:spLocks noGrp="1"/>
          </p:cNvSpPr>
          <p:nvPr>
            <p:ph idx="1"/>
          </p:nvPr>
        </p:nvSpPr>
        <p:spPr>
          <a:xfrm>
            <a:off x="441960" y="1295400"/>
            <a:ext cx="10911840" cy="4881563"/>
          </a:xfrm>
        </p:spPr>
        <p:txBody>
          <a:bodyPr>
            <a:normAutofit lnSpcReduction="10000"/>
          </a:bodyPr>
          <a:lstStyle/>
          <a:p>
            <a:pPr marL="0" indent="0" algn="just" fontAlgn="base">
              <a:buNone/>
            </a:pPr>
            <a:r>
              <a:rPr lang="en-US" b="0" i="0" dirty="0">
                <a:solidFill>
                  <a:srgbClr val="12274B"/>
                </a:solidFill>
                <a:effectLst/>
                <a:latin typeface="Poppins" panose="00000500000000000000" pitchFamily="2" charset="0"/>
              </a:rPr>
              <a:t>1. </a:t>
            </a:r>
            <a:r>
              <a:rPr lang="en-US" b="1" i="0" dirty="0">
                <a:solidFill>
                  <a:srgbClr val="12274B"/>
                </a:solidFill>
                <a:effectLst/>
                <a:latin typeface="inherit"/>
              </a:rPr>
              <a:t>Protection to the investors</a:t>
            </a:r>
            <a:endParaRPr lang="en-US" b="0" i="0" dirty="0">
              <a:solidFill>
                <a:srgbClr val="12274B"/>
              </a:solidFill>
              <a:effectLst/>
              <a:latin typeface="Poppins" panose="00000500000000000000" pitchFamily="2" charset="0"/>
            </a:endParaRPr>
          </a:p>
          <a:p>
            <a:pPr algn="just" fontAlgn="base"/>
            <a:r>
              <a:rPr lang="en-US" b="0" i="0" dirty="0">
                <a:solidFill>
                  <a:srgbClr val="333333"/>
                </a:solidFill>
                <a:effectLst/>
                <a:latin typeface="Poppins" panose="00000500000000000000" pitchFamily="2" charset="0"/>
              </a:rPr>
              <a:t>The primary objective of SEBI is to protect the interest of people in the stock market and provide a healthy environment for them.</a:t>
            </a:r>
          </a:p>
          <a:p>
            <a:pPr marL="0" indent="0" algn="just" fontAlgn="base">
              <a:buNone/>
            </a:pPr>
            <a:r>
              <a:rPr lang="en-US" b="0" i="0" dirty="0">
                <a:solidFill>
                  <a:srgbClr val="12274B"/>
                </a:solidFill>
                <a:effectLst/>
                <a:latin typeface="Poppins" panose="00000500000000000000" pitchFamily="2" charset="0"/>
              </a:rPr>
              <a:t>2. </a:t>
            </a:r>
            <a:r>
              <a:rPr lang="en-US" b="1" i="0" dirty="0">
                <a:solidFill>
                  <a:srgbClr val="12274B"/>
                </a:solidFill>
                <a:effectLst/>
                <a:latin typeface="inherit"/>
              </a:rPr>
              <a:t>Prevention of malpractices</a:t>
            </a:r>
            <a:endParaRPr lang="en-US" b="0" i="0" dirty="0">
              <a:solidFill>
                <a:srgbClr val="12274B"/>
              </a:solidFill>
              <a:effectLst/>
              <a:latin typeface="Poppins" panose="00000500000000000000" pitchFamily="2" charset="0"/>
            </a:endParaRPr>
          </a:p>
          <a:p>
            <a:pPr algn="just" fontAlgn="base"/>
            <a:r>
              <a:rPr lang="en-US" b="0" i="0" dirty="0">
                <a:solidFill>
                  <a:srgbClr val="333333"/>
                </a:solidFill>
                <a:effectLst/>
                <a:latin typeface="Poppins" panose="00000500000000000000" pitchFamily="2" charset="0"/>
              </a:rPr>
              <a:t>This was the reason why SEBI was formed</a:t>
            </a:r>
            <a:r>
              <a:rPr lang="en-US" b="0" i="0" u="none" strike="noStrike" dirty="0">
                <a:solidFill>
                  <a:srgbClr val="EE9949"/>
                </a:solidFill>
                <a:effectLst/>
                <a:latin typeface="Poppins" panose="00000500000000000000" pitchFamily="2" charset="0"/>
                <a:hlinkClick r:id="rId2"/>
              </a:rPr>
              <a:t>.</a:t>
            </a:r>
            <a:r>
              <a:rPr lang="en-US" b="0" i="0" dirty="0">
                <a:solidFill>
                  <a:srgbClr val="333333"/>
                </a:solidFill>
                <a:effectLst/>
                <a:latin typeface="Poppins" panose="00000500000000000000" pitchFamily="2" charset="0"/>
              </a:rPr>
              <a:t> Among the main objectives, preventing malpractices is one of them.</a:t>
            </a:r>
          </a:p>
          <a:p>
            <a:pPr marL="0" indent="0" algn="just" fontAlgn="base">
              <a:buNone/>
            </a:pPr>
            <a:r>
              <a:rPr lang="en-US" b="0" i="0" dirty="0">
                <a:solidFill>
                  <a:srgbClr val="12274B"/>
                </a:solidFill>
                <a:effectLst/>
                <a:latin typeface="Poppins" panose="00000500000000000000" pitchFamily="2" charset="0"/>
              </a:rPr>
              <a:t>3. </a:t>
            </a:r>
            <a:r>
              <a:rPr lang="en-US" b="1" i="0" dirty="0">
                <a:solidFill>
                  <a:srgbClr val="12274B"/>
                </a:solidFill>
                <a:effectLst/>
                <a:latin typeface="inherit"/>
              </a:rPr>
              <a:t>Fair and proper functioning</a:t>
            </a:r>
            <a:endParaRPr lang="en-US" b="0" i="0" dirty="0">
              <a:solidFill>
                <a:srgbClr val="12274B"/>
              </a:solidFill>
              <a:effectLst/>
              <a:latin typeface="Poppins" panose="00000500000000000000" pitchFamily="2" charset="0"/>
            </a:endParaRPr>
          </a:p>
          <a:p>
            <a:pPr algn="just" fontAlgn="base"/>
            <a:r>
              <a:rPr lang="en-US" b="0" i="0" dirty="0">
                <a:solidFill>
                  <a:srgbClr val="333333"/>
                </a:solidFill>
                <a:effectLst/>
                <a:latin typeface="Poppins" panose="00000500000000000000" pitchFamily="2" charset="0"/>
              </a:rPr>
              <a:t>SEBI is responsible for the orderly functioning of the capital markets and keeps a close check over the activities of the financial intermediaries such as brokers, sub-brokers, etc.</a:t>
            </a:r>
          </a:p>
          <a:p>
            <a:pPr algn="just"/>
            <a:endParaRPr lang="en-US" dirty="0"/>
          </a:p>
        </p:txBody>
      </p:sp>
    </p:spTree>
    <p:extLst>
      <p:ext uri="{BB962C8B-B14F-4D97-AF65-F5344CB8AC3E}">
        <p14:creationId xmlns:p14="http://schemas.microsoft.com/office/powerpoint/2010/main" val="971770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800</Words>
  <Application>Microsoft Office PowerPoint</Application>
  <PresentationFormat>Widescreen</PresentationFormat>
  <Paragraphs>68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inherit</vt:lpstr>
      <vt:lpstr>Montserrat</vt:lpstr>
      <vt:lpstr>Poppins</vt:lpstr>
      <vt:lpstr>Office Theme</vt:lpstr>
      <vt:lpstr>PowerPoint Presentation</vt:lpstr>
      <vt:lpstr>Introduction</vt:lpstr>
      <vt:lpstr>Role of SEBI: </vt:lpstr>
      <vt:lpstr>PowerPoint Presentation</vt:lpstr>
      <vt:lpstr>Functions of SEBI: </vt:lpstr>
      <vt:lpstr>1. Protective Functions </vt:lpstr>
      <vt:lpstr>2. Regulatory Functions </vt:lpstr>
      <vt:lpstr>3. Development Functions </vt:lpstr>
      <vt:lpstr>Objectives of SEBI </vt:lpstr>
      <vt:lpstr>Organizational Structure </vt:lpstr>
      <vt:lpstr>The SEBI Board consist of nine members- </vt:lpstr>
      <vt:lpstr>Powers of SEBI </vt:lpstr>
      <vt:lpstr>SEBI Current updates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Manish Dadhich</dc:creator>
  <cp:lastModifiedBy>Manish Dadhich</cp:lastModifiedBy>
  <cp:revision>12</cp:revision>
  <dcterms:created xsi:type="dcterms:W3CDTF">2023-02-16T10:52:23Z</dcterms:created>
  <dcterms:modified xsi:type="dcterms:W3CDTF">2023-02-16T11:16:33Z</dcterms:modified>
</cp:coreProperties>
</file>