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299453" y="1676400"/>
            <a:ext cx="2819400" cy="2819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689853" y="0"/>
            <a:ext cx="1600200" cy="1143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299453" y="6096000"/>
            <a:ext cx="990600" cy="7619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2679698"/>
            <a:ext cx="4037076" cy="41783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2895600"/>
            <a:ext cx="1522349" cy="23622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705343" y="0"/>
            <a:ext cx="765048" cy="11643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745603" y="0"/>
            <a:ext cx="685800" cy="1099820"/>
          </a:xfrm>
          <a:custGeom>
            <a:avLst/>
            <a:gdLst/>
            <a:ahLst/>
            <a:cxnLst/>
            <a:rect l="l" t="t" r="r" b="b"/>
            <a:pathLst>
              <a:path w="685800" h="1099820">
                <a:moveTo>
                  <a:pt x="0" y="1099451"/>
                </a:moveTo>
                <a:lnTo>
                  <a:pt x="685800" y="1099451"/>
                </a:lnTo>
                <a:lnTo>
                  <a:pt x="685800" y="0"/>
                </a:lnTo>
                <a:lnTo>
                  <a:pt x="0" y="0"/>
                </a:lnTo>
                <a:lnTo>
                  <a:pt x="0" y="1099451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2257044" y="2817876"/>
            <a:ext cx="4674108" cy="105308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2665983" y="3181730"/>
            <a:ext cx="3766820" cy="517525"/>
          </a:xfrm>
          <a:custGeom>
            <a:avLst/>
            <a:gdLst/>
            <a:ahLst/>
            <a:cxnLst/>
            <a:rect l="l" t="t" r="r" b="b"/>
            <a:pathLst>
              <a:path w="3766820" h="517525">
                <a:moveTo>
                  <a:pt x="1048257" y="12319"/>
                </a:moveTo>
                <a:lnTo>
                  <a:pt x="953135" y="12319"/>
                </a:lnTo>
                <a:lnTo>
                  <a:pt x="763269" y="504952"/>
                </a:lnTo>
                <a:lnTo>
                  <a:pt x="860679" y="504952"/>
                </a:lnTo>
                <a:lnTo>
                  <a:pt x="900683" y="403479"/>
                </a:lnTo>
                <a:lnTo>
                  <a:pt x="1198711" y="403479"/>
                </a:lnTo>
                <a:lnTo>
                  <a:pt x="1163540" y="312039"/>
                </a:lnTo>
                <a:lnTo>
                  <a:pt x="935228" y="312039"/>
                </a:lnTo>
                <a:lnTo>
                  <a:pt x="1001268" y="143002"/>
                </a:lnTo>
                <a:lnTo>
                  <a:pt x="1098523" y="143002"/>
                </a:lnTo>
                <a:lnTo>
                  <a:pt x="1048257" y="12319"/>
                </a:lnTo>
                <a:close/>
              </a:path>
              <a:path w="3766820" h="517525">
                <a:moveTo>
                  <a:pt x="1198711" y="403479"/>
                </a:moveTo>
                <a:lnTo>
                  <a:pt x="1101725" y="403479"/>
                </a:lnTo>
                <a:lnTo>
                  <a:pt x="1140206" y="504952"/>
                </a:lnTo>
                <a:lnTo>
                  <a:pt x="1237742" y="504952"/>
                </a:lnTo>
                <a:lnTo>
                  <a:pt x="1198711" y="403479"/>
                </a:lnTo>
                <a:close/>
              </a:path>
              <a:path w="3766820" h="517525">
                <a:moveTo>
                  <a:pt x="1098523" y="143002"/>
                </a:moveTo>
                <a:lnTo>
                  <a:pt x="1001268" y="143002"/>
                </a:lnTo>
                <a:lnTo>
                  <a:pt x="1067054" y="312039"/>
                </a:lnTo>
                <a:lnTo>
                  <a:pt x="1163540" y="312039"/>
                </a:lnTo>
                <a:lnTo>
                  <a:pt x="1098523" y="143002"/>
                </a:lnTo>
                <a:close/>
              </a:path>
              <a:path w="3766820" h="517525">
                <a:moveTo>
                  <a:pt x="3092831" y="0"/>
                </a:moveTo>
                <a:lnTo>
                  <a:pt x="3026156" y="8667"/>
                </a:lnTo>
                <a:lnTo>
                  <a:pt x="2964053" y="34671"/>
                </a:lnTo>
                <a:lnTo>
                  <a:pt x="2910633" y="75453"/>
                </a:lnTo>
                <a:lnTo>
                  <a:pt x="2870073" y="128524"/>
                </a:lnTo>
                <a:lnTo>
                  <a:pt x="2844355" y="190627"/>
                </a:lnTo>
                <a:lnTo>
                  <a:pt x="2835783" y="258445"/>
                </a:lnTo>
                <a:lnTo>
                  <a:pt x="2840376" y="309405"/>
                </a:lnTo>
                <a:lnTo>
                  <a:pt x="2854150" y="356758"/>
                </a:lnTo>
                <a:lnTo>
                  <a:pt x="2877091" y="400516"/>
                </a:lnTo>
                <a:lnTo>
                  <a:pt x="2909189" y="440690"/>
                </a:lnTo>
                <a:lnTo>
                  <a:pt x="2948269" y="474194"/>
                </a:lnTo>
                <a:lnTo>
                  <a:pt x="2991993" y="498125"/>
                </a:lnTo>
                <a:lnTo>
                  <a:pt x="3040383" y="512484"/>
                </a:lnTo>
                <a:lnTo>
                  <a:pt x="3093466" y="517271"/>
                </a:lnTo>
                <a:lnTo>
                  <a:pt x="3144448" y="512603"/>
                </a:lnTo>
                <a:lnTo>
                  <a:pt x="3191478" y="498602"/>
                </a:lnTo>
                <a:lnTo>
                  <a:pt x="3234555" y="475265"/>
                </a:lnTo>
                <a:lnTo>
                  <a:pt x="3273679" y="442595"/>
                </a:lnTo>
                <a:lnTo>
                  <a:pt x="3286847" y="426593"/>
                </a:lnTo>
                <a:lnTo>
                  <a:pt x="3093466" y="426593"/>
                </a:lnTo>
                <a:lnTo>
                  <a:pt x="3064847" y="424261"/>
                </a:lnTo>
                <a:lnTo>
                  <a:pt x="3012563" y="405643"/>
                </a:lnTo>
                <a:lnTo>
                  <a:pt x="2963275" y="363501"/>
                </a:lnTo>
                <a:lnTo>
                  <a:pt x="2933938" y="298834"/>
                </a:lnTo>
                <a:lnTo>
                  <a:pt x="2930271" y="260096"/>
                </a:lnTo>
                <a:lnTo>
                  <a:pt x="2933178" y="225044"/>
                </a:lnTo>
                <a:lnTo>
                  <a:pt x="2956470" y="164655"/>
                </a:lnTo>
                <a:lnTo>
                  <a:pt x="3001553" y="118483"/>
                </a:lnTo>
                <a:lnTo>
                  <a:pt x="3058997" y="94670"/>
                </a:lnTo>
                <a:lnTo>
                  <a:pt x="3091815" y="91694"/>
                </a:lnTo>
                <a:lnTo>
                  <a:pt x="3285866" y="91694"/>
                </a:lnTo>
                <a:lnTo>
                  <a:pt x="3272663" y="75692"/>
                </a:lnTo>
                <a:lnTo>
                  <a:pt x="3233205" y="42541"/>
                </a:lnTo>
                <a:lnTo>
                  <a:pt x="3190081" y="18891"/>
                </a:lnTo>
                <a:lnTo>
                  <a:pt x="3143289" y="4718"/>
                </a:lnTo>
                <a:lnTo>
                  <a:pt x="3092831" y="0"/>
                </a:lnTo>
                <a:close/>
              </a:path>
              <a:path w="3766820" h="517525">
                <a:moveTo>
                  <a:pt x="3285866" y="91694"/>
                </a:moveTo>
                <a:lnTo>
                  <a:pt x="3091815" y="91694"/>
                </a:lnTo>
                <a:lnTo>
                  <a:pt x="3124420" y="94742"/>
                </a:lnTo>
                <a:lnTo>
                  <a:pt x="3154441" y="103886"/>
                </a:lnTo>
                <a:lnTo>
                  <a:pt x="3206877" y="140462"/>
                </a:lnTo>
                <a:lnTo>
                  <a:pt x="3242310" y="194579"/>
                </a:lnTo>
                <a:lnTo>
                  <a:pt x="3254032" y="258445"/>
                </a:lnTo>
                <a:lnTo>
                  <a:pt x="3254066" y="260096"/>
                </a:lnTo>
                <a:lnTo>
                  <a:pt x="3251190" y="293393"/>
                </a:lnTo>
                <a:lnTo>
                  <a:pt x="3227706" y="352829"/>
                </a:lnTo>
                <a:lnTo>
                  <a:pt x="3182459" y="399428"/>
                </a:lnTo>
                <a:lnTo>
                  <a:pt x="3125638" y="423570"/>
                </a:lnTo>
                <a:lnTo>
                  <a:pt x="3093466" y="426593"/>
                </a:lnTo>
                <a:lnTo>
                  <a:pt x="3286847" y="426593"/>
                </a:lnTo>
                <a:lnTo>
                  <a:pt x="3306109" y="403185"/>
                </a:lnTo>
                <a:lnTo>
                  <a:pt x="3329289" y="359632"/>
                </a:lnTo>
                <a:lnTo>
                  <a:pt x="3343205" y="311935"/>
                </a:lnTo>
                <a:lnTo>
                  <a:pt x="3347847" y="260096"/>
                </a:lnTo>
                <a:lnTo>
                  <a:pt x="3343153" y="207779"/>
                </a:lnTo>
                <a:lnTo>
                  <a:pt x="3329066" y="159607"/>
                </a:lnTo>
                <a:lnTo>
                  <a:pt x="3305573" y="115577"/>
                </a:lnTo>
                <a:lnTo>
                  <a:pt x="3285866" y="91694"/>
                </a:lnTo>
                <a:close/>
              </a:path>
              <a:path w="3766820" h="517525">
                <a:moveTo>
                  <a:pt x="3527171" y="12319"/>
                </a:moveTo>
                <a:lnTo>
                  <a:pt x="3433064" y="12319"/>
                </a:lnTo>
                <a:lnTo>
                  <a:pt x="3433064" y="306070"/>
                </a:lnTo>
                <a:lnTo>
                  <a:pt x="3434115" y="346884"/>
                </a:lnTo>
                <a:lnTo>
                  <a:pt x="3442600" y="409368"/>
                </a:lnTo>
                <a:lnTo>
                  <a:pt x="3460059" y="448808"/>
                </a:lnTo>
                <a:lnTo>
                  <a:pt x="3488443" y="479633"/>
                </a:lnTo>
                <a:lnTo>
                  <a:pt x="3527542" y="503501"/>
                </a:lnTo>
                <a:lnTo>
                  <a:pt x="3574162" y="515745"/>
                </a:lnTo>
                <a:lnTo>
                  <a:pt x="3600069" y="517271"/>
                </a:lnTo>
                <a:lnTo>
                  <a:pt x="3619906" y="516481"/>
                </a:lnTo>
                <a:lnTo>
                  <a:pt x="3671824" y="504444"/>
                </a:lnTo>
                <a:lnTo>
                  <a:pt x="3713918" y="477244"/>
                </a:lnTo>
                <a:lnTo>
                  <a:pt x="3745992" y="437467"/>
                </a:lnTo>
                <a:lnTo>
                  <a:pt x="3751462" y="426593"/>
                </a:lnTo>
                <a:lnTo>
                  <a:pt x="3598164" y="426593"/>
                </a:lnTo>
                <a:lnTo>
                  <a:pt x="3586803" y="425950"/>
                </a:lnTo>
                <a:lnTo>
                  <a:pt x="3550338" y="410809"/>
                </a:lnTo>
                <a:lnTo>
                  <a:pt x="3528917" y="365982"/>
                </a:lnTo>
                <a:lnTo>
                  <a:pt x="3527171" y="330835"/>
                </a:lnTo>
                <a:lnTo>
                  <a:pt x="3527171" y="12319"/>
                </a:lnTo>
                <a:close/>
              </a:path>
              <a:path w="3766820" h="517525">
                <a:moveTo>
                  <a:pt x="3766566" y="12319"/>
                </a:moveTo>
                <a:lnTo>
                  <a:pt x="3672458" y="12319"/>
                </a:lnTo>
                <a:lnTo>
                  <a:pt x="3672458" y="319151"/>
                </a:lnTo>
                <a:lnTo>
                  <a:pt x="3672030" y="341915"/>
                </a:lnTo>
                <a:lnTo>
                  <a:pt x="3665601" y="386207"/>
                </a:lnTo>
                <a:lnTo>
                  <a:pt x="3640836" y="415163"/>
                </a:lnTo>
                <a:lnTo>
                  <a:pt x="3598164" y="426593"/>
                </a:lnTo>
                <a:lnTo>
                  <a:pt x="3751462" y="426593"/>
                </a:lnTo>
                <a:lnTo>
                  <a:pt x="3764470" y="369014"/>
                </a:lnTo>
                <a:lnTo>
                  <a:pt x="3766566" y="306070"/>
                </a:lnTo>
                <a:lnTo>
                  <a:pt x="3766566" y="12319"/>
                </a:lnTo>
                <a:close/>
              </a:path>
              <a:path w="3766820" h="517525">
                <a:moveTo>
                  <a:pt x="2500757" y="12319"/>
                </a:moveTo>
                <a:lnTo>
                  <a:pt x="2400046" y="12319"/>
                </a:lnTo>
                <a:lnTo>
                  <a:pt x="2544953" y="291592"/>
                </a:lnTo>
                <a:lnTo>
                  <a:pt x="2544953" y="504952"/>
                </a:lnTo>
                <a:lnTo>
                  <a:pt x="2639314" y="504952"/>
                </a:lnTo>
                <a:lnTo>
                  <a:pt x="2639314" y="291592"/>
                </a:lnTo>
                <a:lnTo>
                  <a:pt x="2692016" y="189484"/>
                </a:lnTo>
                <a:lnTo>
                  <a:pt x="2592705" y="189484"/>
                </a:lnTo>
                <a:lnTo>
                  <a:pt x="2500757" y="12319"/>
                </a:lnTo>
                <a:close/>
              </a:path>
              <a:path w="3766820" h="517525">
                <a:moveTo>
                  <a:pt x="2783459" y="12319"/>
                </a:moveTo>
                <a:lnTo>
                  <a:pt x="2684145" y="12319"/>
                </a:lnTo>
                <a:lnTo>
                  <a:pt x="2592705" y="189484"/>
                </a:lnTo>
                <a:lnTo>
                  <a:pt x="2692016" y="189484"/>
                </a:lnTo>
                <a:lnTo>
                  <a:pt x="2783459" y="12319"/>
                </a:lnTo>
                <a:close/>
              </a:path>
              <a:path w="3766820" h="517525">
                <a:moveTo>
                  <a:pt x="1913255" y="12319"/>
                </a:moveTo>
                <a:lnTo>
                  <a:pt x="1818513" y="12319"/>
                </a:lnTo>
                <a:lnTo>
                  <a:pt x="1818513" y="504952"/>
                </a:lnTo>
                <a:lnTo>
                  <a:pt x="1913255" y="504952"/>
                </a:lnTo>
                <a:lnTo>
                  <a:pt x="1913255" y="286131"/>
                </a:lnTo>
                <a:lnTo>
                  <a:pt x="2024915" y="286131"/>
                </a:lnTo>
                <a:lnTo>
                  <a:pt x="1987550" y="232156"/>
                </a:lnTo>
                <a:lnTo>
                  <a:pt x="2026718" y="182118"/>
                </a:lnTo>
                <a:lnTo>
                  <a:pt x="1913255" y="182118"/>
                </a:lnTo>
                <a:lnTo>
                  <a:pt x="1913255" y="12319"/>
                </a:lnTo>
                <a:close/>
              </a:path>
              <a:path w="3766820" h="517525">
                <a:moveTo>
                  <a:pt x="2024915" y="286131"/>
                </a:moveTo>
                <a:lnTo>
                  <a:pt x="1913255" y="286131"/>
                </a:lnTo>
                <a:lnTo>
                  <a:pt x="2065146" y="504952"/>
                </a:lnTo>
                <a:lnTo>
                  <a:pt x="2176399" y="504952"/>
                </a:lnTo>
                <a:lnTo>
                  <a:pt x="2024915" y="286131"/>
                </a:lnTo>
                <a:close/>
              </a:path>
              <a:path w="3766820" h="517525">
                <a:moveTo>
                  <a:pt x="2159635" y="12319"/>
                </a:moveTo>
                <a:lnTo>
                  <a:pt x="2046986" y="12319"/>
                </a:lnTo>
                <a:lnTo>
                  <a:pt x="1913255" y="182118"/>
                </a:lnTo>
                <a:lnTo>
                  <a:pt x="2026718" y="182118"/>
                </a:lnTo>
                <a:lnTo>
                  <a:pt x="2159635" y="12319"/>
                </a:lnTo>
                <a:close/>
              </a:path>
              <a:path w="3766820" h="517525">
                <a:moveTo>
                  <a:pt x="1400683" y="12319"/>
                </a:moveTo>
                <a:lnTo>
                  <a:pt x="1310767" y="12319"/>
                </a:lnTo>
                <a:lnTo>
                  <a:pt x="1310767" y="504952"/>
                </a:lnTo>
                <a:lnTo>
                  <a:pt x="1404493" y="504952"/>
                </a:lnTo>
                <a:lnTo>
                  <a:pt x="1404493" y="181737"/>
                </a:lnTo>
                <a:lnTo>
                  <a:pt x="1510774" y="181737"/>
                </a:lnTo>
                <a:lnTo>
                  <a:pt x="1400683" y="12319"/>
                </a:lnTo>
                <a:close/>
              </a:path>
              <a:path w="3766820" h="517525">
                <a:moveTo>
                  <a:pt x="1510774" y="181737"/>
                </a:moveTo>
                <a:lnTo>
                  <a:pt x="1404493" y="181737"/>
                </a:lnTo>
                <a:lnTo>
                  <a:pt x="1614932" y="504952"/>
                </a:lnTo>
                <a:lnTo>
                  <a:pt x="1705229" y="504952"/>
                </a:lnTo>
                <a:lnTo>
                  <a:pt x="1705229" y="336550"/>
                </a:lnTo>
                <a:lnTo>
                  <a:pt x="1611376" y="336550"/>
                </a:lnTo>
                <a:lnTo>
                  <a:pt x="1510774" y="181737"/>
                </a:lnTo>
                <a:close/>
              </a:path>
              <a:path w="3766820" h="517525">
                <a:moveTo>
                  <a:pt x="1705229" y="12319"/>
                </a:moveTo>
                <a:lnTo>
                  <a:pt x="1611376" y="12319"/>
                </a:lnTo>
                <a:lnTo>
                  <a:pt x="1611376" y="336550"/>
                </a:lnTo>
                <a:lnTo>
                  <a:pt x="1705229" y="336550"/>
                </a:lnTo>
                <a:lnTo>
                  <a:pt x="1705229" y="12319"/>
                </a:lnTo>
                <a:close/>
              </a:path>
              <a:path w="3766820" h="517525">
                <a:moveTo>
                  <a:pt x="431292" y="12319"/>
                </a:moveTo>
                <a:lnTo>
                  <a:pt x="336169" y="12319"/>
                </a:lnTo>
                <a:lnTo>
                  <a:pt x="336169" y="504952"/>
                </a:lnTo>
                <a:lnTo>
                  <a:pt x="431292" y="504952"/>
                </a:lnTo>
                <a:lnTo>
                  <a:pt x="431292" y="288925"/>
                </a:lnTo>
                <a:lnTo>
                  <a:pt x="690499" y="288925"/>
                </a:lnTo>
                <a:lnTo>
                  <a:pt x="690499" y="198247"/>
                </a:lnTo>
                <a:lnTo>
                  <a:pt x="431292" y="198247"/>
                </a:lnTo>
                <a:lnTo>
                  <a:pt x="431292" y="12319"/>
                </a:lnTo>
                <a:close/>
              </a:path>
              <a:path w="3766820" h="517525">
                <a:moveTo>
                  <a:pt x="690499" y="288925"/>
                </a:moveTo>
                <a:lnTo>
                  <a:pt x="595757" y="288925"/>
                </a:lnTo>
                <a:lnTo>
                  <a:pt x="595757" y="504952"/>
                </a:lnTo>
                <a:lnTo>
                  <a:pt x="690499" y="504952"/>
                </a:lnTo>
                <a:lnTo>
                  <a:pt x="690499" y="288925"/>
                </a:lnTo>
                <a:close/>
              </a:path>
              <a:path w="3766820" h="517525">
                <a:moveTo>
                  <a:pt x="690499" y="12319"/>
                </a:moveTo>
                <a:lnTo>
                  <a:pt x="595757" y="12319"/>
                </a:lnTo>
                <a:lnTo>
                  <a:pt x="595757" y="198247"/>
                </a:lnTo>
                <a:lnTo>
                  <a:pt x="690499" y="198247"/>
                </a:lnTo>
                <a:lnTo>
                  <a:pt x="690499" y="12319"/>
                </a:lnTo>
                <a:close/>
              </a:path>
              <a:path w="3766820" h="517525">
                <a:moveTo>
                  <a:pt x="182499" y="104775"/>
                </a:moveTo>
                <a:lnTo>
                  <a:pt x="87376" y="104775"/>
                </a:lnTo>
                <a:lnTo>
                  <a:pt x="87376" y="504952"/>
                </a:lnTo>
                <a:lnTo>
                  <a:pt x="182499" y="504952"/>
                </a:lnTo>
                <a:lnTo>
                  <a:pt x="182499" y="104775"/>
                </a:lnTo>
                <a:close/>
              </a:path>
              <a:path w="3766820" h="517525">
                <a:moveTo>
                  <a:pt x="272161" y="12319"/>
                </a:moveTo>
                <a:lnTo>
                  <a:pt x="0" y="12319"/>
                </a:lnTo>
                <a:lnTo>
                  <a:pt x="0" y="104775"/>
                </a:lnTo>
                <a:lnTo>
                  <a:pt x="272161" y="104775"/>
                </a:lnTo>
                <a:lnTo>
                  <a:pt x="272161" y="123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3601211" y="3324733"/>
            <a:ext cx="132080" cy="169545"/>
          </a:xfrm>
          <a:custGeom>
            <a:avLst/>
            <a:gdLst/>
            <a:ahLst/>
            <a:cxnLst/>
            <a:rect l="l" t="t" r="r" b="b"/>
            <a:pathLst>
              <a:path w="132079" h="169545">
                <a:moveTo>
                  <a:pt x="66039" y="0"/>
                </a:moveTo>
                <a:lnTo>
                  <a:pt x="0" y="169037"/>
                </a:lnTo>
                <a:lnTo>
                  <a:pt x="131825" y="169037"/>
                </a:lnTo>
                <a:lnTo>
                  <a:pt x="66039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5596254" y="3273425"/>
            <a:ext cx="323850" cy="335280"/>
          </a:xfrm>
          <a:custGeom>
            <a:avLst/>
            <a:gdLst/>
            <a:ahLst/>
            <a:cxnLst/>
            <a:rect l="l" t="t" r="r" b="b"/>
            <a:pathLst>
              <a:path w="323850" h="335279">
                <a:moveTo>
                  <a:pt x="161544" y="0"/>
                </a:moveTo>
                <a:lnTo>
                  <a:pt x="98647" y="11906"/>
                </a:lnTo>
                <a:lnTo>
                  <a:pt x="46609" y="47625"/>
                </a:lnTo>
                <a:lnTo>
                  <a:pt x="11636" y="101536"/>
                </a:lnTo>
                <a:lnTo>
                  <a:pt x="0" y="168401"/>
                </a:lnTo>
                <a:lnTo>
                  <a:pt x="3667" y="207140"/>
                </a:lnTo>
                <a:lnTo>
                  <a:pt x="33004" y="271807"/>
                </a:lnTo>
                <a:lnTo>
                  <a:pt x="82292" y="313949"/>
                </a:lnTo>
                <a:lnTo>
                  <a:pt x="134576" y="332567"/>
                </a:lnTo>
                <a:lnTo>
                  <a:pt x="163195" y="334899"/>
                </a:lnTo>
                <a:lnTo>
                  <a:pt x="195367" y="331876"/>
                </a:lnTo>
                <a:lnTo>
                  <a:pt x="252188" y="307734"/>
                </a:lnTo>
                <a:lnTo>
                  <a:pt x="297435" y="261135"/>
                </a:lnTo>
                <a:lnTo>
                  <a:pt x="320919" y="201699"/>
                </a:lnTo>
                <a:lnTo>
                  <a:pt x="323850" y="167766"/>
                </a:lnTo>
                <a:lnTo>
                  <a:pt x="320897" y="133975"/>
                </a:lnTo>
                <a:lnTo>
                  <a:pt x="297275" y="74487"/>
                </a:lnTo>
                <a:lnTo>
                  <a:pt x="251644" y="27431"/>
                </a:lnTo>
                <a:lnTo>
                  <a:pt x="194149" y="3048"/>
                </a:lnTo>
                <a:lnTo>
                  <a:pt x="161544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6099047" y="3194050"/>
            <a:ext cx="334010" cy="505459"/>
          </a:xfrm>
          <a:custGeom>
            <a:avLst/>
            <a:gdLst/>
            <a:ahLst/>
            <a:cxnLst/>
            <a:rect l="l" t="t" r="r" b="b"/>
            <a:pathLst>
              <a:path w="334010" h="505460">
                <a:moveTo>
                  <a:pt x="0" y="0"/>
                </a:moveTo>
                <a:lnTo>
                  <a:pt x="94106" y="0"/>
                </a:lnTo>
                <a:lnTo>
                  <a:pt x="94106" y="318515"/>
                </a:lnTo>
                <a:lnTo>
                  <a:pt x="94539" y="337589"/>
                </a:lnTo>
                <a:lnTo>
                  <a:pt x="101218" y="376809"/>
                </a:lnTo>
                <a:lnTo>
                  <a:pt x="133685" y="408487"/>
                </a:lnTo>
                <a:lnTo>
                  <a:pt x="165100" y="414274"/>
                </a:lnTo>
                <a:lnTo>
                  <a:pt x="177053" y="413559"/>
                </a:lnTo>
                <a:lnTo>
                  <a:pt x="216034" y="396819"/>
                </a:lnTo>
                <a:lnTo>
                  <a:pt x="235537" y="363124"/>
                </a:lnTo>
                <a:lnTo>
                  <a:pt x="239394" y="306832"/>
                </a:lnTo>
                <a:lnTo>
                  <a:pt x="239394" y="0"/>
                </a:lnTo>
                <a:lnTo>
                  <a:pt x="333501" y="0"/>
                </a:lnTo>
                <a:lnTo>
                  <a:pt x="333501" y="293750"/>
                </a:lnTo>
                <a:lnTo>
                  <a:pt x="332978" y="328062"/>
                </a:lnTo>
                <a:lnTo>
                  <a:pt x="328787" y="379636"/>
                </a:lnTo>
                <a:lnTo>
                  <a:pt x="312927" y="425148"/>
                </a:lnTo>
                <a:lnTo>
                  <a:pt x="280854" y="464925"/>
                </a:lnTo>
                <a:lnTo>
                  <a:pt x="238760" y="492125"/>
                </a:lnTo>
                <a:lnTo>
                  <a:pt x="186842" y="504162"/>
                </a:lnTo>
                <a:lnTo>
                  <a:pt x="167004" y="504951"/>
                </a:lnTo>
                <a:lnTo>
                  <a:pt x="141098" y="503426"/>
                </a:lnTo>
                <a:lnTo>
                  <a:pt x="94478" y="491182"/>
                </a:lnTo>
                <a:lnTo>
                  <a:pt x="55379" y="467314"/>
                </a:lnTo>
                <a:lnTo>
                  <a:pt x="26995" y="436489"/>
                </a:lnTo>
                <a:lnTo>
                  <a:pt x="9536" y="397049"/>
                </a:lnTo>
                <a:lnTo>
                  <a:pt x="1051" y="334565"/>
                </a:lnTo>
                <a:lnTo>
                  <a:pt x="0" y="293750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5066029" y="3194050"/>
            <a:ext cx="383540" cy="492759"/>
          </a:xfrm>
          <a:custGeom>
            <a:avLst/>
            <a:gdLst/>
            <a:ahLst/>
            <a:cxnLst/>
            <a:rect l="l" t="t" r="r" b="b"/>
            <a:pathLst>
              <a:path w="383539" h="492760">
                <a:moveTo>
                  <a:pt x="0" y="0"/>
                </a:moveTo>
                <a:lnTo>
                  <a:pt x="100711" y="0"/>
                </a:lnTo>
                <a:lnTo>
                  <a:pt x="192659" y="177164"/>
                </a:lnTo>
                <a:lnTo>
                  <a:pt x="284099" y="0"/>
                </a:lnTo>
                <a:lnTo>
                  <a:pt x="383413" y="0"/>
                </a:lnTo>
                <a:lnTo>
                  <a:pt x="239268" y="279273"/>
                </a:lnTo>
                <a:lnTo>
                  <a:pt x="239268" y="492632"/>
                </a:lnTo>
                <a:lnTo>
                  <a:pt x="144907" y="492632"/>
                </a:lnTo>
                <a:lnTo>
                  <a:pt x="144907" y="279273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4484496" y="3194050"/>
            <a:ext cx="358140" cy="492759"/>
          </a:xfrm>
          <a:custGeom>
            <a:avLst/>
            <a:gdLst/>
            <a:ahLst/>
            <a:cxnLst/>
            <a:rect l="l" t="t" r="r" b="b"/>
            <a:pathLst>
              <a:path w="358139" h="492760">
                <a:moveTo>
                  <a:pt x="0" y="0"/>
                </a:moveTo>
                <a:lnTo>
                  <a:pt x="94741" y="0"/>
                </a:lnTo>
                <a:lnTo>
                  <a:pt x="94741" y="169799"/>
                </a:lnTo>
                <a:lnTo>
                  <a:pt x="228473" y="0"/>
                </a:lnTo>
                <a:lnTo>
                  <a:pt x="341122" y="0"/>
                </a:lnTo>
                <a:lnTo>
                  <a:pt x="169037" y="219837"/>
                </a:lnTo>
                <a:lnTo>
                  <a:pt x="357886" y="492632"/>
                </a:lnTo>
                <a:lnTo>
                  <a:pt x="246633" y="492632"/>
                </a:lnTo>
                <a:lnTo>
                  <a:pt x="94741" y="273812"/>
                </a:lnTo>
                <a:lnTo>
                  <a:pt x="94741" y="492632"/>
                </a:lnTo>
                <a:lnTo>
                  <a:pt x="0" y="492632"/>
                </a:lnTo>
                <a:lnTo>
                  <a:pt x="0" y="0"/>
                </a:lnTo>
                <a:close/>
              </a:path>
            </a:pathLst>
          </a:custGeom>
          <a:ln w="9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3976751" y="3194050"/>
            <a:ext cx="394970" cy="492759"/>
          </a:xfrm>
          <a:custGeom>
            <a:avLst/>
            <a:gdLst/>
            <a:ahLst/>
            <a:cxnLst/>
            <a:rect l="l" t="t" r="r" b="b"/>
            <a:pathLst>
              <a:path w="394970" h="492760">
                <a:moveTo>
                  <a:pt x="0" y="0"/>
                </a:moveTo>
                <a:lnTo>
                  <a:pt x="89915" y="0"/>
                </a:lnTo>
                <a:lnTo>
                  <a:pt x="300609" y="324230"/>
                </a:lnTo>
                <a:lnTo>
                  <a:pt x="300609" y="0"/>
                </a:lnTo>
                <a:lnTo>
                  <a:pt x="394462" y="0"/>
                </a:lnTo>
                <a:lnTo>
                  <a:pt x="394462" y="492632"/>
                </a:lnTo>
                <a:lnTo>
                  <a:pt x="304164" y="492632"/>
                </a:lnTo>
                <a:lnTo>
                  <a:pt x="93725" y="169417"/>
                </a:lnTo>
                <a:lnTo>
                  <a:pt x="93725" y="492632"/>
                </a:lnTo>
                <a:lnTo>
                  <a:pt x="0" y="492632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429253" y="3194050"/>
            <a:ext cx="474980" cy="492759"/>
          </a:xfrm>
          <a:custGeom>
            <a:avLst/>
            <a:gdLst/>
            <a:ahLst/>
            <a:cxnLst/>
            <a:rect l="l" t="t" r="r" b="b"/>
            <a:pathLst>
              <a:path w="474979" h="492760">
                <a:moveTo>
                  <a:pt x="189865" y="0"/>
                </a:moveTo>
                <a:lnTo>
                  <a:pt x="284988" y="0"/>
                </a:lnTo>
                <a:lnTo>
                  <a:pt x="474472" y="492632"/>
                </a:lnTo>
                <a:lnTo>
                  <a:pt x="376936" y="492632"/>
                </a:lnTo>
                <a:lnTo>
                  <a:pt x="338455" y="391160"/>
                </a:lnTo>
                <a:lnTo>
                  <a:pt x="137413" y="391160"/>
                </a:lnTo>
                <a:lnTo>
                  <a:pt x="97409" y="492632"/>
                </a:lnTo>
                <a:lnTo>
                  <a:pt x="0" y="492632"/>
                </a:lnTo>
                <a:lnTo>
                  <a:pt x="189865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002152" y="3194050"/>
            <a:ext cx="354330" cy="492759"/>
          </a:xfrm>
          <a:custGeom>
            <a:avLst/>
            <a:gdLst/>
            <a:ahLst/>
            <a:cxnLst/>
            <a:rect l="l" t="t" r="r" b="b"/>
            <a:pathLst>
              <a:path w="354329" h="492760">
                <a:moveTo>
                  <a:pt x="0" y="0"/>
                </a:moveTo>
                <a:lnTo>
                  <a:pt x="95123" y="0"/>
                </a:lnTo>
                <a:lnTo>
                  <a:pt x="95123" y="185927"/>
                </a:lnTo>
                <a:lnTo>
                  <a:pt x="259587" y="185927"/>
                </a:lnTo>
                <a:lnTo>
                  <a:pt x="259587" y="0"/>
                </a:lnTo>
                <a:lnTo>
                  <a:pt x="354330" y="0"/>
                </a:lnTo>
                <a:lnTo>
                  <a:pt x="354330" y="492632"/>
                </a:lnTo>
                <a:lnTo>
                  <a:pt x="259587" y="492632"/>
                </a:lnTo>
                <a:lnTo>
                  <a:pt x="259587" y="276605"/>
                </a:lnTo>
                <a:lnTo>
                  <a:pt x="95123" y="276605"/>
                </a:lnTo>
                <a:lnTo>
                  <a:pt x="95123" y="492632"/>
                </a:lnTo>
                <a:lnTo>
                  <a:pt x="0" y="492632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2665983" y="3194050"/>
            <a:ext cx="272415" cy="492759"/>
          </a:xfrm>
          <a:custGeom>
            <a:avLst/>
            <a:gdLst/>
            <a:ahLst/>
            <a:cxnLst/>
            <a:rect l="l" t="t" r="r" b="b"/>
            <a:pathLst>
              <a:path w="272414" h="492760">
                <a:moveTo>
                  <a:pt x="0" y="0"/>
                </a:moveTo>
                <a:lnTo>
                  <a:pt x="272161" y="0"/>
                </a:lnTo>
                <a:lnTo>
                  <a:pt x="272161" y="92455"/>
                </a:lnTo>
                <a:lnTo>
                  <a:pt x="182499" y="92455"/>
                </a:lnTo>
                <a:lnTo>
                  <a:pt x="182499" y="492632"/>
                </a:lnTo>
                <a:lnTo>
                  <a:pt x="87376" y="492632"/>
                </a:lnTo>
                <a:lnTo>
                  <a:pt x="87376" y="92455"/>
                </a:lnTo>
                <a:lnTo>
                  <a:pt x="0" y="92455"/>
                </a:lnTo>
                <a:lnTo>
                  <a:pt x="0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5501766" y="3181730"/>
            <a:ext cx="512445" cy="517525"/>
          </a:xfrm>
          <a:custGeom>
            <a:avLst/>
            <a:gdLst/>
            <a:ahLst/>
            <a:cxnLst/>
            <a:rect l="l" t="t" r="r" b="b"/>
            <a:pathLst>
              <a:path w="512445" h="517525">
                <a:moveTo>
                  <a:pt x="257048" y="0"/>
                </a:moveTo>
                <a:lnTo>
                  <a:pt x="307506" y="4718"/>
                </a:lnTo>
                <a:lnTo>
                  <a:pt x="354298" y="18891"/>
                </a:lnTo>
                <a:lnTo>
                  <a:pt x="397422" y="42541"/>
                </a:lnTo>
                <a:lnTo>
                  <a:pt x="436880" y="75692"/>
                </a:lnTo>
                <a:lnTo>
                  <a:pt x="469790" y="115577"/>
                </a:lnTo>
                <a:lnTo>
                  <a:pt x="493283" y="159607"/>
                </a:lnTo>
                <a:lnTo>
                  <a:pt x="507370" y="207779"/>
                </a:lnTo>
                <a:lnTo>
                  <a:pt x="512063" y="260096"/>
                </a:lnTo>
                <a:lnTo>
                  <a:pt x="507422" y="311935"/>
                </a:lnTo>
                <a:lnTo>
                  <a:pt x="493506" y="359632"/>
                </a:lnTo>
                <a:lnTo>
                  <a:pt x="470326" y="403185"/>
                </a:lnTo>
                <a:lnTo>
                  <a:pt x="437896" y="442595"/>
                </a:lnTo>
                <a:lnTo>
                  <a:pt x="398772" y="475265"/>
                </a:lnTo>
                <a:lnTo>
                  <a:pt x="355695" y="498602"/>
                </a:lnTo>
                <a:lnTo>
                  <a:pt x="308665" y="512603"/>
                </a:lnTo>
                <a:lnTo>
                  <a:pt x="257683" y="517271"/>
                </a:lnTo>
                <a:lnTo>
                  <a:pt x="204600" y="512484"/>
                </a:lnTo>
                <a:lnTo>
                  <a:pt x="156210" y="498125"/>
                </a:lnTo>
                <a:lnTo>
                  <a:pt x="112486" y="474194"/>
                </a:lnTo>
                <a:lnTo>
                  <a:pt x="73406" y="440690"/>
                </a:lnTo>
                <a:lnTo>
                  <a:pt x="41308" y="400516"/>
                </a:lnTo>
                <a:lnTo>
                  <a:pt x="18367" y="356758"/>
                </a:lnTo>
                <a:lnTo>
                  <a:pt x="4593" y="309405"/>
                </a:lnTo>
                <a:lnTo>
                  <a:pt x="0" y="258445"/>
                </a:lnTo>
                <a:lnTo>
                  <a:pt x="2143" y="223821"/>
                </a:lnTo>
                <a:lnTo>
                  <a:pt x="19288" y="158861"/>
                </a:lnTo>
                <a:lnTo>
                  <a:pt x="52957" y="100447"/>
                </a:lnTo>
                <a:lnTo>
                  <a:pt x="99958" y="53532"/>
                </a:lnTo>
                <a:lnTo>
                  <a:pt x="158750" y="19502"/>
                </a:lnTo>
                <a:lnTo>
                  <a:pt x="223138" y="2166"/>
                </a:lnTo>
                <a:lnTo>
                  <a:pt x="257048" y="0"/>
                </a:lnTo>
                <a:close/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299453" y="1676400"/>
            <a:ext cx="2819400" cy="28194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5689853" y="0"/>
            <a:ext cx="1600200" cy="114300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6299453" y="6096000"/>
            <a:ext cx="990600" cy="76199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2679698"/>
            <a:ext cx="4037076" cy="4178300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0" y="2895600"/>
            <a:ext cx="1522349" cy="2362200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705343" y="0"/>
            <a:ext cx="765048" cy="116433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7745603" y="0"/>
            <a:ext cx="685800" cy="1099820"/>
          </a:xfrm>
          <a:custGeom>
            <a:avLst/>
            <a:gdLst/>
            <a:ahLst/>
            <a:cxnLst/>
            <a:rect l="l" t="t" r="r" b="b"/>
            <a:pathLst>
              <a:path w="685800" h="1099820">
                <a:moveTo>
                  <a:pt x="0" y="1099451"/>
                </a:moveTo>
                <a:lnTo>
                  <a:pt x="685800" y="1099451"/>
                </a:lnTo>
                <a:lnTo>
                  <a:pt x="685800" y="0"/>
                </a:lnTo>
                <a:lnTo>
                  <a:pt x="0" y="0"/>
                </a:lnTo>
                <a:lnTo>
                  <a:pt x="0" y="1099451"/>
                </a:lnTo>
                <a:close/>
              </a:path>
            </a:pathLst>
          </a:custGeom>
          <a:solidFill>
            <a:srgbClr val="AF15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2924" y="517906"/>
            <a:ext cx="7858150" cy="10020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8527" y="1079372"/>
            <a:ext cx="7006945" cy="2958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EBEBEB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669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INTRODUCTION TO</a:t>
            </a:r>
            <a:r>
              <a:rPr spc="-55" dirty="0"/>
              <a:t> </a:t>
            </a:r>
            <a:r>
              <a:rPr dirty="0"/>
              <a:t>NEGOTIABLE  INSTRUMENTS ACT,</a:t>
            </a:r>
            <a:r>
              <a:rPr spc="-50" dirty="0"/>
              <a:t> </a:t>
            </a:r>
            <a:r>
              <a:rPr dirty="0"/>
              <a:t>1881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8761" y="1964816"/>
            <a:ext cx="7678420" cy="47525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0" algn="just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The Negotiable Instruments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Act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was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enacted,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India,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1881.  Prior to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its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enactment,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provision of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English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 Instrument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Act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were applicable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India,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the present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Act is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also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based on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English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Act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with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certain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modifications. 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extends to the  whole of India except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State of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Jammu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Kashmir. The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Act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operates subject to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provisions of Sections 31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32 of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Reserve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Bank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India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Act,</a:t>
            </a:r>
            <a:r>
              <a:rPr sz="28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1934.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ESSENTIAL </a:t>
            </a:r>
            <a:r>
              <a:rPr spc="-5" dirty="0"/>
              <a:t>ELEMENTS </a:t>
            </a:r>
            <a:r>
              <a:rPr dirty="0"/>
              <a:t>OF </a:t>
            </a:r>
            <a:r>
              <a:rPr spc="-5" dirty="0"/>
              <a:t>BILL </a:t>
            </a:r>
            <a:r>
              <a:rPr dirty="0"/>
              <a:t>OF  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924" y="1855978"/>
            <a:ext cx="5788660" cy="4680127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20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Writing.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Order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Drawee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Signature of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Unconditional Order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Parties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Certainty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Amount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Payment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Kind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not</a:t>
            </a:r>
            <a:r>
              <a:rPr sz="2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Valid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Stamping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Cannot be made Payable to Bearer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on</a:t>
            </a:r>
            <a:r>
              <a:rPr sz="2000" b="1" spc="3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11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36587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PARTIES </a:t>
            </a:r>
            <a:r>
              <a:rPr dirty="0"/>
              <a:t>TO A </a:t>
            </a:r>
            <a:r>
              <a:rPr spc="-5" dirty="0"/>
              <a:t>BILL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3" y="1468373"/>
            <a:ext cx="7624445" cy="5521383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20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0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Drawer:</a:t>
            </a:r>
            <a:endParaRPr sz="2800">
              <a:latin typeface="Century Gothic"/>
              <a:cs typeface="Century Gothic"/>
            </a:endParaRPr>
          </a:p>
          <a:p>
            <a:pPr marL="360045" algn="just">
              <a:lnSpc>
                <a:spcPct val="100000"/>
              </a:lnSpc>
              <a:spcBef>
                <a:spcPts val="994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maker of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 bill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of exchange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called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800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drawer.</a:t>
            </a:r>
            <a:endParaRPr sz="28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20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0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Drawee:</a:t>
            </a:r>
            <a:endParaRPr sz="2800">
              <a:latin typeface="Century Gothic"/>
              <a:cs typeface="Century Gothic"/>
            </a:endParaRPr>
          </a:p>
          <a:p>
            <a:pPr marL="360045" marR="5080" algn="just">
              <a:lnSpc>
                <a:spcPct val="100000"/>
              </a:lnSpc>
              <a:spcBef>
                <a:spcPts val="994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The person directed to pay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money by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drawer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called 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drawee.</a:t>
            </a:r>
            <a:endParaRPr sz="2800">
              <a:latin typeface="Century Gothic"/>
              <a:cs typeface="Century Gothic"/>
            </a:endParaRPr>
          </a:p>
          <a:p>
            <a:pPr marL="12700" algn="just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20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20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Payee:</a:t>
            </a:r>
            <a:endParaRPr sz="2800">
              <a:latin typeface="Century Gothic"/>
              <a:cs typeface="Century Gothic"/>
            </a:endParaRPr>
          </a:p>
          <a:p>
            <a:pPr marL="360045" marR="5080" algn="just">
              <a:lnSpc>
                <a:spcPct val="100000"/>
              </a:lnSpc>
              <a:spcBef>
                <a:spcPts val="98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The person named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instrument, to whom or to whose order 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money are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directed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to be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paid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by the instruments are called 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payee.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4611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SPECIMEN </a:t>
            </a:r>
            <a:r>
              <a:rPr dirty="0"/>
              <a:t>OF </a:t>
            </a:r>
            <a:r>
              <a:rPr spc="-5" dirty="0"/>
              <a:t>BILL </a:t>
            </a:r>
            <a:r>
              <a:rPr dirty="0"/>
              <a:t>OF</a:t>
            </a:r>
            <a:r>
              <a:rPr spc="-35" dirty="0"/>
              <a:t> </a:t>
            </a:r>
            <a:r>
              <a:rPr spc="-5" dirty="0"/>
              <a:t>EXCHANGE</a:t>
            </a:r>
          </a:p>
        </p:txBody>
      </p:sp>
      <p:sp>
        <p:nvSpPr>
          <p:cNvPr id="3" name="object 3"/>
          <p:cNvSpPr/>
          <p:nvPr/>
        </p:nvSpPr>
        <p:spPr>
          <a:xfrm>
            <a:off x="900683" y="2112264"/>
            <a:ext cx="7444740" cy="36926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41908" y="1524000"/>
            <a:ext cx="7309484" cy="4186186"/>
          </a:xfrm>
          <a:custGeom>
            <a:avLst/>
            <a:gdLst/>
            <a:ahLst/>
            <a:cxnLst/>
            <a:rect l="l" t="t" r="r" b="b"/>
            <a:pathLst>
              <a:path w="7309484" h="3557270">
                <a:moveTo>
                  <a:pt x="0" y="3556762"/>
                </a:moveTo>
                <a:lnTo>
                  <a:pt x="7308977" y="3556762"/>
                </a:lnTo>
                <a:lnTo>
                  <a:pt x="7308977" y="0"/>
                </a:lnTo>
                <a:lnTo>
                  <a:pt x="0" y="0"/>
                </a:lnTo>
                <a:lnTo>
                  <a:pt x="0" y="35567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1908" y="2152916"/>
            <a:ext cx="7363892" cy="4400284"/>
          </a:xfrm>
          <a:custGeom>
            <a:avLst/>
            <a:gdLst/>
            <a:ahLst/>
            <a:cxnLst/>
            <a:rect l="l" t="t" r="r" b="b"/>
            <a:pathLst>
              <a:path w="7309484" h="3557270">
                <a:moveTo>
                  <a:pt x="0" y="3556762"/>
                </a:moveTo>
                <a:lnTo>
                  <a:pt x="7308977" y="3556762"/>
                </a:lnTo>
                <a:lnTo>
                  <a:pt x="7308977" y="0"/>
                </a:lnTo>
                <a:lnTo>
                  <a:pt x="0" y="0"/>
                </a:lnTo>
                <a:lnTo>
                  <a:pt x="0" y="3556762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2883" y="2339085"/>
            <a:ext cx="6955155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Century Gothic"/>
                <a:cs typeface="Century Gothic"/>
              </a:rPr>
              <a:t>Rs.</a:t>
            </a:r>
            <a:r>
              <a:rPr sz="1400" b="1" spc="-2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10,000</a:t>
            </a:r>
            <a:endParaRPr sz="1400" b="1">
              <a:latin typeface="Century Gothic"/>
              <a:cs typeface="Century Gothic"/>
            </a:endParaRPr>
          </a:p>
          <a:p>
            <a:pPr marL="1073785">
              <a:lnSpc>
                <a:spcPct val="100000"/>
              </a:lnSpc>
              <a:spcBef>
                <a:spcPts val="1200"/>
              </a:spcBef>
            </a:pPr>
            <a:r>
              <a:rPr sz="1400" b="1" dirty="0">
                <a:latin typeface="Century Gothic"/>
                <a:cs typeface="Century Gothic"/>
              </a:rPr>
              <a:t>Mumbai</a:t>
            </a:r>
            <a:endParaRPr sz="1400" b="1">
              <a:latin typeface="Century Gothic"/>
              <a:cs typeface="Century Gothic"/>
            </a:endParaRPr>
          </a:p>
          <a:p>
            <a:pPr marL="5880735">
              <a:lnSpc>
                <a:spcPct val="100000"/>
              </a:lnSpc>
            </a:pPr>
            <a:r>
              <a:rPr sz="1400" b="1" spc="-5" dirty="0">
                <a:latin typeface="Century Gothic"/>
                <a:cs typeface="Century Gothic"/>
              </a:rPr>
              <a:t>April </a:t>
            </a:r>
            <a:r>
              <a:rPr sz="1400" b="1" spc="-10" dirty="0">
                <a:latin typeface="Century Gothic"/>
                <a:cs typeface="Century Gothic"/>
              </a:rPr>
              <a:t>10,</a:t>
            </a:r>
            <a:r>
              <a:rPr sz="1400" b="1" spc="-3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2013</a:t>
            </a:r>
            <a:endParaRPr sz="1400" b="1">
              <a:latin typeface="Century Gothic"/>
              <a:cs typeface="Century Gothic"/>
            </a:endParaRPr>
          </a:p>
          <a:p>
            <a:pPr marR="5080">
              <a:lnSpc>
                <a:spcPct val="100000"/>
              </a:lnSpc>
            </a:pPr>
            <a:r>
              <a:rPr sz="1400" b="1" spc="-5" smtClean="0">
                <a:latin typeface="Century Gothic"/>
                <a:cs typeface="Century Gothic"/>
              </a:rPr>
              <a:t>Three </a:t>
            </a:r>
            <a:r>
              <a:rPr sz="1400" b="1" spc="-5" dirty="0">
                <a:latin typeface="Century Gothic"/>
                <a:cs typeface="Century Gothic"/>
              </a:rPr>
              <a:t>months </a:t>
            </a:r>
            <a:r>
              <a:rPr sz="1400" b="1" spc="-10" dirty="0">
                <a:latin typeface="Century Gothic"/>
                <a:cs typeface="Century Gothic"/>
              </a:rPr>
              <a:t>after date </a:t>
            </a:r>
            <a:r>
              <a:rPr sz="1400" b="1" spc="-5" dirty="0">
                <a:latin typeface="Century Gothic"/>
                <a:cs typeface="Century Gothic"/>
              </a:rPr>
              <a:t>pay </a:t>
            </a:r>
            <a:r>
              <a:rPr sz="1400" b="1" spc="-15" dirty="0">
                <a:latin typeface="Century Gothic"/>
                <a:cs typeface="Century Gothic"/>
              </a:rPr>
              <a:t>to </a:t>
            </a:r>
            <a:r>
              <a:rPr sz="1400" b="1" spc="-5" dirty="0">
                <a:latin typeface="Century Gothic"/>
                <a:cs typeface="Century Gothic"/>
              </a:rPr>
              <a:t>Ram </a:t>
            </a:r>
            <a:r>
              <a:rPr sz="1400" b="1" dirty="0">
                <a:latin typeface="Century Gothic"/>
                <a:cs typeface="Century Gothic"/>
              </a:rPr>
              <a:t>(Payee) </a:t>
            </a:r>
            <a:r>
              <a:rPr sz="1400" b="1" spc="-5" dirty="0">
                <a:latin typeface="Century Gothic"/>
                <a:cs typeface="Century Gothic"/>
              </a:rPr>
              <a:t>order </a:t>
            </a:r>
            <a:r>
              <a:rPr sz="1400" b="1" spc="-10" dirty="0">
                <a:latin typeface="Century Gothic"/>
                <a:cs typeface="Century Gothic"/>
              </a:rPr>
              <a:t>the </a:t>
            </a:r>
            <a:r>
              <a:rPr sz="1400" b="1" spc="-5" dirty="0">
                <a:latin typeface="Century Gothic"/>
                <a:cs typeface="Century Gothic"/>
              </a:rPr>
              <a:t>sum of Ten Thousand </a:t>
            </a:r>
            <a:r>
              <a:rPr sz="1400" b="1" dirty="0">
                <a:latin typeface="Century Gothic"/>
                <a:cs typeface="Century Gothic"/>
              </a:rPr>
              <a:t>Rupees, </a:t>
            </a:r>
            <a:r>
              <a:rPr sz="1400" b="1" spc="-5" dirty="0">
                <a:latin typeface="Century Gothic"/>
                <a:cs typeface="Century Gothic"/>
              </a:rPr>
              <a:t>for </a:t>
            </a:r>
            <a:r>
              <a:rPr sz="1400" b="1">
                <a:latin typeface="Century Gothic"/>
                <a:cs typeface="Century Gothic"/>
              </a:rPr>
              <a:t>value  </a:t>
            </a:r>
            <a:r>
              <a:rPr sz="1400" b="1" smtClean="0">
                <a:latin typeface="Century Gothic"/>
                <a:cs typeface="Century Gothic"/>
              </a:rPr>
              <a:t>received.</a:t>
            </a:r>
            <a:endParaRPr lang="en-US" sz="1400" b="1" dirty="0" smtClean="0">
              <a:latin typeface="Century Gothic"/>
              <a:cs typeface="Century Gothic"/>
            </a:endParaRPr>
          </a:p>
          <a:p>
            <a:pPr marR="5080">
              <a:lnSpc>
                <a:spcPct val="100000"/>
              </a:lnSpc>
            </a:pPr>
            <a:r>
              <a:rPr sz="1400" b="1" spc="-10" smtClean="0">
                <a:latin typeface="Century Gothic"/>
                <a:cs typeface="Century Gothic"/>
              </a:rPr>
              <a:t>To</a:t>
            </a:r>
            <a:r>
              <a:rPr sz="1400" b="1" spc="-10" dirty="0">
                <a:latin typeface="Century Gothic"/>
                <a:cs typeface="Century Gothic"/>
              </a:rPr>
              <a:t>,  </a:t>
            </a:r>
            <a:r>
              <a:rPr sz="1400" b="1" spc="-5" dirty="0">
                <a:latin typeface="Century Gothic"/>
                <a:cs typeface="Century Gothic"/>
              </a:rPr>
              <a:t>S</a:t>
            </a:r>
            <a:r>
              <a:rPr sz="1400" b="1" dirty="0">
                <a:latin typeface="Century Gothic"/>
                <a:cs typeface="Century Gothic"/>
              </a:rPr>
              <a:t>u</a:t>
            </a:r>
            <a:r>
              <a:rPr sz="1400" b="1" spc="-5" dirty="0">
                <a:latin typeface="Century Gothic"/>
                <a:cs typeface="Century Gothic"/>
              </a:rPr>
              <a:t>shil</a:t>
            </a:r>
            <a:endParaRPr sz="1400" b="1">
              <a:latin typeface="Century Gothic"/>
              <a:cs typeface="Century Gothic"/>
            </a:endParaRPr>
          </a:p>
          <a:p>
            <a:pPr marR="5609590">
              <a:lnSpc>
                <a:spcPct val="100000"/>
              </a:lnSpc>
            </a:pPr>
            <a:r>
              <a:rPr sz="1400" b="1" spc="-10" dirty="0">
                <a:latin typeface="Century Gothic"/>
                <a:cs typeface="Century Gothic"/>
              </a:rPr>
              <a:t>B-20, </a:t>
            </a:r>
            <a:r>
              <a:rPr sz="1400" b="1" spc="-5" dirty="0">
                <a:latin typeface="Century Gothic"/>
                <a:cs typeface="Century Gothic"/>
              </a:rPr>
              <a:t>Green Park,  Lucknow </a:t>
            </a:r>
            <a:r>
              <a:rPr sz="1400" b="1" dirty="0">
                <a:latin typeface="Century Gothic"/>
                <a:cs typeface="Century Gothic"/>
              </a:rPr>
              <a:t>-</a:t>
            </a:r>
            <a:r>
              <a:rPr sz="1400" b="1" spc="-6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226020.</a:t>
            </a:r>
            <a:endParaRPr sz="1400" b="1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5558" y="4666729"/>
            <a:ext cx="1162685" cy="87312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45"/>
              </a:spcBef>
            </a:pPr>
            <a:r>
              <a:rPr sz="1200" spc="-10" dirty="0">
                <a:latin typeface="Century Gothic"/>
                <a:cs typeface="Century Gothic"/>
              </a:rPr>
              <a:t>Stamp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200" dirty="0">
                <a:latin typeface="Century Gothic"/>
                <a:cs typeface="Century Gothic"/>
              </a:rPr>
              <a:t>Sd/-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Ram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2883" y="4924170"/>
            <a:ext cx="15144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0000"/>
              </a:lnSpc>
              <a:spcBef>
                <a:spcPts val="100"/>
              </a:spcBef>
            </a:pPr>
            <a:r>
              <a:rPr sz="1200" spc="5" dirty="0">
                <a:latin typeface="Century Gothic"/>
                <a:cs typeface="Century Gothic"/>
              </a:rPr>
              <a:t>In </a:t>
            </a:r>
            <a:r>
              <a:rPr sz="1200" spc="-5" dirty="0">
                <a:latin typeface="Century Gothic"/>
                <a:cs typeface="Century Gothic"/>
              </a:rPr>
              <a:t>case of </a:t>
            </a:r>
            <a:r>
              <a:rPr sz="1200" dirty="0">
                <a:latin typeface="Century Gothic"/>
                <a:cs typeface="Century Gothic"/>
              </a:rPr>
              <a:t>need</a:t>
            </a:r>
            <a:r>
              <a:rPr sz="1200" spc="-90" dirty="0">
                <a:latin typeface="Century Gothic"/>
                <a:cs typeface="Century Gothic"/>
              </a:rPr>
              <a:t> </a:t>
            </a:r>
            <a:r>
              <a:rPr sz="1200" spc="-10" dirty="0">
                <a:latin typeface="Century Gothic"/>
                <a:cs typeface="Century Gothic"/>
              </a:rPr>
              <a:t>with  </a:t>
            </a:r>
            <a:r>
              <a:rPr sz="1200" spc="-5" dirty="0">
                <a:latin typeface="Century Gothic"/>
                <a:cs typeface="Century Gothic"/>
              </a:rPr>
              <a:t>Canara Bank, </a:t>
            </a:r>
            <a:r>
              <a:rPr sz="1200" dirty="0">
                <a:latin typeface="Century Gothic"/>
                <a:cs typeface="Century Gothic"/>
              </a:rPr>
              <a:t>Delhi.  </a:t>
            </a:r>
            <a:r>
              <a:rPr sz="1200" b="1" dirty="0">
                <a:latin typeface="Century Gothic"/>
                <a:cs typeface="Century Gothic"/>
              </a:rPr>
              <a:t>(Drawer)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00677" y="4697729"/>
            <a:ext cx="778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entury Gothic"/>
                <a:cs typeface="Century Gothic"/>
              </a:rPr>
              <a:t>(Drawer)  </a:t>
            </a:r>
            <a:r>
              <a:rPr sz="1200" dirty="0">
                <a:latin typeface="Century Gothic"/>
                <a:cs typeface="Century Gothic"/>
              </a:rPr>
              <a:t>Ac</a:t>
            </a:r>
            <a:r>
              <a:rPr sz="1200" spc="0" dirty="0">
                <a:latin typeface="Century Gothic"/>
                <a:cs typeface="Century Gothic"/>
              </a:rPr>
              <a:t>c</a:t>
            </a:r>
            <a:r>
              <a:rPr sz="1200" dirty="0">
                <a:latin typeface="Century Gothic"/>
                <a:cs typeface="Century Gothic"/>
              </a:rPr>
              <a:t>ep</a:t>
            </a:r>
            <a:r>
              <a:rPr sz="1200" spc="-30" dirty="0">
                <a:latin typeface="Century Gothic"/>
                <a:cs typeface="Century Gothic"/>
              </a:rPr>
              <a:t>t</a:t>
            </a:r>
            <a:r>
              <a:rPr sz="1200" dirty="0">
                <a:latin typeface="Century Gothic"/>
                <a:cs typeface="Century Gothic"/>
              </a:rPr>
              <a:t>ed  </a:t>
            </a:r>
            <a:r>
              <a:rPr sz="1200" spc="-5" dirty="0">
                <a:latin typeface="Century Gothic"/>
                <a:cs typeface="Century Gothic"/>
              </a:rPr>
              <a:t>Sushil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533844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CLASSIFICATION OF </a:t>
            </a:r>
            <a:r>
              <a:rPr spc="-5" dirty="0"/>
              <a:t>BILL</a:t>
            </a:r>
            <a:r>
              <a:rPr spc="-75" dirty="0"/>
              <a:t> </a:t>
            </a:r>
            <a:r>
              <a:rPr dirty="0"/>
              <a:t>OF  </a:t>
            </a:r>
            <a:r>
              <a:rPr spc="-5"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11264" y="2586355"/>
            <a:ext cx="260413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solidFill>
                  <a:srgbClr val="FFFFFF"/>
                </a:solidFill>
                <a:latin typeface="Century Gothic"/>
                <a:cs typeface="Century Gothic"/>
              </a:rPr>
              <a:t>whether payable </a:t>
            </a:r>
            <a:r>
              <a:rPr sz="1400"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1400" spc="20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400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676" y="1668926"/>
            <a:ext cx="5586730" cy="1492075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  <a:tabLst>
                <a:tab pos="354965" algn="l"/>
              </a:tabLst>
            </a:pPr>
            <a:r>
              <a:rPr sz="16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Inland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Foreign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Bills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[Section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11 and</a:t>
            </a:r>
            <a:r>
              <a:rPr sz="2000" b="1" spc="-8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12]</a:t>
            </a:r>
            <a:endParaRPr sz="2000">
              <a:latin typeface="Century Gothic"/>
              <a:cs typeface="Century Gothic"/>
            </a:endParaRPr>
          </a:p>
          <a:p>
            <a:pPr marL="469900">
              <a:lnSpc>
                <a:spcPct val="100000"/>
              </a:lnSpc>
              <a:spcBef>
                <a:spcPts val="1005"/>
              </a:spcBef>
              <a:tabLst>
                <a:tab pos="756285" algn="l"/>
              </a:tabLst>
            </a:pPr>
            <a:r>
              <a:rPr sz="1400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00" spc="2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b="1" spc="-5" dirty="0">
                <a:solidFill>
                  <a:srgbClr val="FFFFFF"/>
                </a:solidFill>
                <a:latin typeface="Century Gothic"/>
                <a:cs typeface="Century Gothic"/>
              </a:rPr>
              <a:t>Inland</a:t>
            </a:r>
            <a:r>
              <a:rPr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Bill:</a:t>
            </a:r>
            <a:endParaRPr>
              <a:latin typeface="Century Gothic"/>
              <a:cs typeface="Century Gothic"/>
            </a:endParaRPr>
          </a:p>
          <a:p>
            <a:pPr marL="1155065" marR="5080" indent="-228600">
              <a:lnSpc>
                <a:spcPct val="100000"/>
              </a:lnSpc>
              <a:spcBef>
                <a:spcPts val="1005"/>
              </a:spcBef>
            </a:pPr>
            <a:r>
              <a:rPr sz="1200" spc="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200" spc="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1600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drawn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India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on a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person residing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1600" spc="-5" dirty="0">
                <a:solidFill>
                  <a:srgbClr val="FFFFFF"/>
                </a:solidFill>
                <a:latin typeface="Century Gothic"/>
                <a:cs typeface="Century Gothic"/>
              </a:rPr>
              <a:t>India 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outside India;</a:t>
            </a:r>
            <a:r>
              <a:rPr sz="1600" spc="-10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0876" y="3733800"/>
            <a:ext cx="7350759" cy="2516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105"/>
              </a:spcBef>
            </a:pPr>
            <a:r>
              <a:rPr sz="1400" spc="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00" spc="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pc="0" dirty="0">
                <a:solidFill>
                  <a:srgbClr val="FFFFFF"/>
                </a:solidFill>
                <a:latin typeface="Century Gothic"/>
                <a:cs typeface="Century Gothic"/>
              </a:rPr>
              <a:t>It is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drawn </a:t>
            </a:r>
            <a:r>
              <a:rPr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India on a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residing outside India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but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pc="-8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India.</a:t>
            </a:r>
            <a:endParaRPr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299085" algn="l"/>
              </a:tabLst>
            </a:pPr>
            <a:r>
              <a:rPr sz="1600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2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Foreign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Bill:</a:t>
            </a:r>
            <a:endParaRPr sz="2000">
              <a:latin typeface="Century Gothic"/>
              <a:cs typeface="Century Gothic"/>
            </a:endParaRPr>
          </a:p>
          <a:p>
            <a:pPr marL="697865" marR="5080" indent="-228600">
              <a:lnSpc>
                <a:spcPct val="100000"/>
              </a:lnSpc>
              <a:spcBef>
                <a:spcPts val="994"/>
              </a:spcBef>
            </a:pPr>
            <a:r>
              <a:rPr sz="1400" spc="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00" spc="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bill drawn </a:t>
            </a:r>
            <a:r>
              <a:rPr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India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on a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person residing outside India and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made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payable 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outside</a:t>
            </a:r>
            <a:r>
              <a:rPr spc="-4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India.</a:t>
            </a:r>
            <a:endParaRPr>
              <a:latin typeface="Century Gothic"/>
              <a:cs typeface="Century Gothic"/>
            </a:endParaRPr>
          </a:p>
          <a:p>
            <a:pPr marL="469265">
              <a:lnSpc>
                <a:spcPct val="100000"/>
              </a:lnSpc>
              <a:spcBef>
                <a:spcPts val="994"/>
              </a:spcBef>
            </a:pPr>
            <a:r>
              <a:rPr sz="1400" spc="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00" spc="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Drawn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upon a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who </a:t>
            </a:r>
            <a:r>
              <a:rPr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the resident </a:t>
            </a:r>
            <a:r>
              <a:rPr dirty="0">
                <a:solidFill>
                  <a:srgbClr val="FFFFFF"/>
                </a:solidFill>
                <a:latin typeface="Century Gothic"/>
                <a:cs typeface="Century Gothic"/>
              </a:rPr>
              <a:t>of a foreign</a:t>
            </a:r>
            <a:r>
              <a:rPr spc="-1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pc="-5" dirty="0">
                <a:solidFill>
                  <a:srgbClr val="FFFFFF"/>
                </a:solidFill>
                <a:latin typeface="Century Gothic"/>
                <a:cs typeface="Century Gothic"/>
              </a:rPr>
              <a:t>country.</a:t>
            </a:r>
            <a:endParaRPr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533844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CLASSIFICATION OF </a:t>
            </a:r>
            <a:r>
              <a:rPr spc="-5" dirty="0"/>
              <a:t>BILL</a:t>
            </a:r>
            <a:r>
              <a:rPr spc="-75" dirty="0"/>
              <a:t> </a:t>
            </a:r>
            <a:r>
              <a:rPr dirty="0"/>
              <a:t>OF  </a:t>
            </a:r>
            <a:r>
              <a:rPr spc="-5" dirty="0"/>
              <a:t>EXCHANGE</a:t>
            </a:r>
            <a:r>
              <a:rPr spc="-40" dirty="0"/>
              <a:t> </a:t>
            </a:r>
            <a:r>
              <a:rPr sz="2000" spc="-5" dirty="0"/>
              <a:t>(Cont.…)</a:t>
            </a:r>
            <a:endParaRPr sz="2000"/>
          </a:p>
        </p:txBody>
      </p:sp>
      <p:sp>
        <p:nvSpPr>
          <p:cNvPr id="3" name="object 3"/>
          <p:cNvSpPr txBox="1"/>
          <p:nvPr/>
        </p:nvSpPr>
        <p:spPr>
          <a:xfrm>
            <a:off x="563676" y="1668926"/>
            <a:ext cx="7807959" cy="4616007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35"/>
              </a:spcBef>
              <a:tabLst>
                <a:tab pos="354965" algn="l"/>
              </a:tabLst>
            </a:pPr>
            <a:r>
              <a:rPr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Time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and Demand</a:t>
            </a:r>
            <a:r>
              <a:rPr sz="24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Bills:</a:t>
            </a:r>
            <a:endParaRPr sz="2400" b="1">
              <a:latin typeface="Century Gothic"/>
              <a:cs typeface="Century Gothic"/>
            </a:endParaRPr>
          </a:p>
          <a:p>
            <a:pPr marL="756285" marR="6985" indent="-287020" algn="just">
              <a:lnSpc>
                <a:spcPct val="100000"/>
              </a:lnSpc>
              <a:spcBef>
                <a:spcPts val="1005"/>
              </a:spcBef>
            </a:pPr>
            <a:r>
              <a:rPr sz="1600" b="1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2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Time Bill: A bill payable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after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 fixed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time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termed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as 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time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bill. 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bill 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“after date”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is 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time</a:t>
            </a:r>
            <a:r>
              <a:rPr sz="2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bill.</a:t>
            </a:r>
            <a:endParaRPr sz="2000" b="1">
              <a:latin typeface="Century Gothic"/>
              <a:cs typeface="Century Gothic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1000"/>
              </a:spcBef>
            </a:pPr>
            <a:r>
              <a:rPr sz="1600" b="1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2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Demand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Bill: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 bill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at sight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on demand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is termed as a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demand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Trade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Accommodation</a:t>
            </a:r>
            <a:r>
              <a:rPr sz="24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Bills:</a:t>
            </a:r>
            <a:endParaRPr sz="2400" b="1">
              <a:latin typeface="Century Gothic"/>
              <a:cs typeface="Century Gothic"/>
            </a:endParaRPr>
          </a:p>
          <a:p>
            <a:pPr marL="756285" marR="7620" indent="-287020" algn="just">
              <a:lnSpc>
                <a:spcPct val="100000"/>
              </a:lnSpc>
              <a:spcBef>
                <a:spcPts val="1005"/>
              </a:spcBef>
            </a:pPr>
            <a:r>
              <a:rPr sz="1600" b="1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2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Trade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Bill: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bill drawn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accepted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for a genuine trade transaction is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termed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as “trade</a:t>
            </a:r>
            <a:r>
              <a:rPr sz="2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bill”.</a:t>
            </a:r>
            <a:endParaRPr sz="2000" b="1">
              <a:latin typeface="Century Gothic"/>
              <a:cs typeface="Century Gothic"/>
            </a:endParaRPr>
          </a:p>
          <a:p>
            <a:pPr marL="756285" marR="5080" indent="-287020" algn="just">
              <a:lnSpc>
                <a:spcPct val="100000"/>
              </a:lnSpc>
              <a:spcBef>
                <a:spcPts val="994"/>
              </a:spcBef>
            </a:pPr>
            <a:r>
              <a:rPr sz="1600" b="1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25" dirty="0">
                <a:solidFill>
                  <a:srgbClr val="89D0D5"/>
                </a:solidFill>
                <a:latin typeface="Times New Roman"/>
                <a:cs typeface="Times New Roman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Accommodation Bill: 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bill drawn and accepted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not for a genuine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trade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transaction but only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provide financial help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some party </a:t>
            </a:r>
            <a:r>
              <a:rPr sz="2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is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termed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as an “accommodation</a:t>
            </a:r>
            <a:r>
              <a:rPr sz="2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bill”.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15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924" y="677037"/>
            <a:ext cx="164718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CH</a:t>
            </a:r>
            <a:r>
              <a:rPr spc="5" dirty="0"/>
              <a:t>E</a:t>
            </a:r>
            <a:r>
              <a:rPr dirty="0"/>
              <a:t>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924" y="1634490"/>
            <a:ext cx="7729855" cy="47731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According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Section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6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act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cheque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“a bill of  exchange drawn on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specified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banker and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not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expressed to be  payable otherwise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than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on demand”.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cheque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also, therefore,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exchange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with 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two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additional</a:t>
            </a:r>
            <a:r>
              <a:rPr sz="2400" spc="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qualification:</a:t>
            </a:r>
            <a:endParaRPr sz="2400">
              <a:latin typeface="Century Gothic"/>
              <a:cs typeface="Century Gothic"/>
            </a:endParaRPr>
          </a:p>
          <a:p>
            <a:pPr marL="15240">
              <a:lnSpc>
                <a:spcPct val="100000"/>
              </a:lnSpc>
              <a:spcBef>
                <a:spcPts val="1005"/>
              </a:spcBef>
              <a:tabLst>
                <a:tab pos="302260" algn="l"/>
              </a:tabLst>
            </a:pPr>
            <a:r>
              <a:rPr sz="1600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2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always </a:t>
            </a:r>
            <a:r>
              <a:rPr sz="2000" spc="-15" dirty="0">
                <a:solidFill>
                  <a:srgbClr val="FFFFFF"/>
                </a:solidFill>
                <a:latin typeface="Century Gothic"/>
                <a:cs typeface="Century Gothic"/>
              </a:rPr>
              <a:t>drawn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on a specified</a:t>
            </a:r>
            <a:r>
              <a:rPr sz="20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banker.</a:t>
            </a:r>
            <a:endParaRPr sz="2000">
              <a:latin typeface="Century Gothic"/>
              <a:cs typeface="Century Gothic"/>
            </a:endParaRPr>
          </a:p>
          <a:p>
            <a:pPr marL="15240">
              <a:lnSpc>
                <a:spcPct val="100000"/>
              </a:lnSpc>
              <a:spcBef>
                <a:spcPts val="994"/>
              </a:spcBef>
              <a:tabLst>
                <a:tab pos="302260" algn="l"/>
              </a:tabLst>
            </a:pPr>
            <a:r>
              <a:rPr sz="1600" spc="25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25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always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payable on</a:t>
            </a:r>
            <a:r>
              <a:rPr sz="2000" spc="-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10">
                <a:solidFill>
                  <a:srgbClr val="FFFFFF"/>
                </a:solidFill>
                <a:latin typeface="Century Gothic"/>
                <a:cs typeface="Century Gothic"/>
              </a:rPr>
              <a:t>demand</a:t>
            </a:r>
            <a:r>
              <a:rPr sz="2000" spc="-10" smtClean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Special Benefits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sz="24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Exchange: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85"/>
              </a:spcBef>
              <a:tabLst>
                <a:tab pos="355600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exchange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double secured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</a:t>
            </a:r>
            <a:endParaRPr sz="2400">
              <a:latin typeface="Century Gothic"/>
              <a:cs typeface="Century Gothic"/>
            </a:endParaRPr>
          </a:p>
          <a:p>
            <a:pPr marL="355600" marR="6350" indent="-343535">
              <a:lnSpc>
                <a:spcPct val="100000"/>
              </a:lnSpc>
              <a:spcBef>
                <a:spcPts val="1010"/>
              </a:spcBef>
              <a:tabLst>
                <a:tab pos="355600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5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case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immediate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requirement, a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may be discounted with 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bank.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16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67087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ESSENTIAL ELEMENTS </a:t>
            </a:r>
            <a:r>
              <a:rPr dirty="0"/>
              <a:t>OF A</a:t>
            </a:r>
            <a:r>
              <a:rPr spc="-60" dirty="0"/>
              <a:t> </a:t>
            </a:r>
            <a:r>
              <a:rPr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358899"/>
            <a:ext cx="4042410" cy="4613442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2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writing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Express Order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 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Definite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Unconditional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Order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Signed by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Order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Certain</a:t>
            </a:r>
            <a:r>
              <a:rPr sz="20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Sum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Order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Money</a:t>
            </a:r>
            <a:r>
              <a:rPr sz="2000" b="1" spc="-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Only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Certain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Three</a:t>
            </a:r>
            <a:r>
              <a:rPr sz="2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Parties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upon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Specified</a:t>
            </a:r>
            <a:r>
              <a:rPr sz="2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Banker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on</a:t>
            </a:r>
            <a:r>
              <a:rPr sz="2000" b="1" spc="4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17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42722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PARTIES </a:t>
            </a:r>
            <a:r>
              <a:rPr dirty="0"/>
              <a:t>TO A</a:t>
            </a:r>
            <a:r>
              <a:rPr spc="-65" dirty="0"/>
              <a:t> </a:t>
            </a:r>
            <a:r>
              <a:rPr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3" y="1468373"/>
            <a:ext cx="7373620" cy="3736279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Drawer:</a:t>
            </a:r>
            <a:endParaRPr sz="2400" b="1">
              <a:latin typeface="Century Gothic"/>
              <a:cs typeface="Century Gothic"/>
            </a:endParaRPr>
          </a:p>
          <a:p>
            <a:pPr marL="360045">
              <a:lnSpc>
                <a:spcPct val="100000"/>
              </a:lnSpc>
              <a:spcBef>
                <a:spcPts val="994"/>
              </a:spcBef>
            </a:pP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Drawer </a:t>
            </a:r>
            <a:r>
              <a:rPr sz="24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sz="24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who draws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400" b="1" spc="1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cheque.</a:t>
            </a:r>
            <a:endParaRPr sz="24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Drawee:</a:t>
            </a:r>
            <a:endParaRPr sz="2400" b="1">
              <a:latin typeface="Century Gothic"/>
              <a:cs typeface="Century Gothic"/>
            </a:endParaRPr>
          </a:p>
          <a:p>
            <a:pPr marL="360045" marR="43180">
              <a:lnSpc>
                <a:spcPct val="100000"/>
              </a:lnSpc>
              <a:spcBef>
                <a:spcPts val="994"/>
              </a:spcBef>
            </a:pP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Drawee </a:t>
            </a:r>
            <a:r>
              <a:rPr sz="24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drawer‟s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banker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on </a:t>
            </a:r>
            <a:r>
              <a:rPr sz="24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whom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cheque has </a:t>
            </a:r>
            <a:r>
              <a:rPr sz="2400" b="1" spc="-55" dirty="0">
                <a:solidFill>
                  <a:srgbClr val="FFFFFF"/>
                </a:solidFill>
                <a:latin typeface="Century Gothic"/>
                <a:cs typeface="Century Gothic"/>
              </a:rPr>
              <a:t>been  </a:t>
            </a:r>
            <a:r>
              <a:rPr sz="24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drawn.</a:t>
            </a:r>
            <a:endParaRPr sz="24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Payee:</a:t>
            </a:r>
            <a:endParaRPr sz="2400" b="1">
              <a:latin typeface="Century Gothic"/>
              <a:cs typeface="Century Gothic"/>
            </a:endParaRPr>
          </a:p>
          <a:p>
            <a:pPr marL="360045" marR="5080">
              <a:lnSpc>
                <a:spcPct val="100000"/>
              </a:lnSpc>
              <a:spcBef>
                <a:spcPts val="985"/>
              </a:spcBef>
            </a:pP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Payee </a:t>
            </a:r>
            <a:r>
              <a:rPr sz="24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sz="24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who </a:t>
            </a:r>
            <a:r>
              <a:rPr sz="24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entitled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receive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payment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of a 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cheque.</a:t>
            </a:r>
            <a:endParaRPr sz="24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18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436562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SPECIMEN </a:t>
            </a:r>
            <a:r>
              <a:rPr dirty="0"/>
              <a:t>OF</a:t>
            </a:r>
            <a:r>
              <a:rPr spc="-90" dirty="0"/>
              <a:t> </a:t>
            </a:r>
            <a:r>
              <a:rPr spc="-5" dirty="0"/>
              <a:t>CHEQUE</a:t>
            </a:r>
          </a:p>
        </p:txBody>
      </p:sp>
      <p:sp>
        <p:nvSpPr>
          <p:cNvPr id="3" name="object 3"/>
          <p:cNvSpPr/>
          <p:nvPr/>
        </p:nvSpPr>
        <p:spPr>
          <a:xfrm>
            <a:off x="827532" y="1990344"/>
            <a:ext cx="7539228" cy="37109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7473" y="2031060"/>
            <a:ext cx="7404734" cy="3576320"/>
          </a:xfrm>
          <a:custGeom>
            <a:avLst/>
            <a:gdLst/>
            <a:ahLst/>
            <a:cxnLst/>
            <a:rect l="l" t="t" r="r" b="b"/>
            <a:pathLst>
              <a:path w="7404734" h="3576320">
                <a:moveTo>
                  <a:pt x="0" y="3576320"/>
                </a:moveTo>
                <a:lnTo>
                  <a:pt x="7404608" y="3576320"/>
                </a:lnTo>
                <a:lnTo>
                  <a:pt x="7404608" y="0"/>
                </a:lnTo>
                <a:lnTo>
                  <a:pt x="0" y="0"/>
                </a:lnTo>
                <a:lnTo>
                  <a:pt x="0" y="357632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7473" y="2031060"/>
            <a:ext cx="7404734" cy="3576320"/>
          </a:xfrm>
          <a:custGeom>
            <a:avLst/>
            <a:gdLst/>
            <a:ahLst/>
            <a:cxnLst/>
            <a:rect l="l" t="t" r="r" b="b"/>
            <a:pathLst>
              <a:path w="7404734" h="3576320">
                <a:moveTo>
                  <a:pt x="0" y="3576320"/>
                </a:moveTo>
                <a:lnTo>
                  <a:pt x="7404608" y="3576320"/>
                </a:lnTo>
                <a:lnTo>
                  <a:pt x="7404608" y="0"/>
                </a:lnTo>
                <a:lnTo>
                  <a:pt x="0" y="0"/>
                </a:lnTo>
                <a:lnTo>
                  <a:pt x="0" y="3576320"/>
                </a:lnTo>
                <a:close/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25753" y="3622929"/>
            <a:ext cx="52177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230416" y="3634735"/>
            <a:ext cx="153035" cy="18732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"/>
              </a:spcBef>
            </a:pPr>
            <a:r>
              <a:rPr sz="1200" dirty="0">
                <a:latin typeface="Century Gothic"/>
                <a:cs typeface="Century Gothic"/>
              </a:rPr>
              <a:t>…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295009" y="3547973"/>
            <a:ext cx="1689100" cy="328930"/>
          </a:xfrm>
          <a:custGeom>
            <a:avLst/>
            <a:gdLst/>
            <a:ahLst/>
            <a:cxnLst/>
            <a:rect l="l" t="t" r="r" b="b"/>
            <a:pathLst>
              <a:path w="1689100" h="328929">
                <a:moveTo>
                  <a:pt x="0" y="328701"/>
                </a:moveTo>
                <a:lnTo>
                  <a:pt x="1688845" y="328701"/>
                </a:lnTo>
                <a:lnTo>
                  <a:pt x="1688845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295009" y="3547973"/>
            <a:ext cx="1689100" cy="328930"/>
          </a:xfrm>
          <a:custGeom>
            <a:avLst/>
            <a:gdLst/>
            <a:ahLst/>
            <a:cxnLst/>
            <a:rect l="l" t="t" r="r" b="b"/>
            <a:pathLst>
              <a:path w="1689100" h="328929">
                <a:moveTo>
                  <a:pt x="0" y="328701"/>
                </a:moveTo>
                <a:lnTo>
                  <a:pt x="1688845" y="328701"/>
                </a:lnTo>
                <a:lnTo>
                  <a:pt x="1688845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295009" y="3547973"/>
            <a:ext cx="351790" cy="3289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200" spc="-5" dirty="0">
                <a:latin typeface="Century Gothic"/>
                <a:cs typeface="Century Gothic"/>
              </a:rPr>
              <a:t>Rs.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22219" y="2126107"/>
            <a:ext cx="128905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5" dirty="0">
                <a:latin typeface="Century Gothic"/>
                <a:cs typeface="Century Gothic"/>
              </a:rPr>
              <a:t>Kapoorthala Bagh,  Mumbai </a:t>
            </a:r>
            <a:r>
              <a:rPr sz="900" dirty="0">
                <a:latin typeface="Century Gothic"/>
                <a:cs typeface="Century Gothic"/>
              </a:rPr>
              <a:t>– 400033  </a:t>
            </a:r>
            <a:r>
              <a:rPr sz="900" spc="15" dirty="0">
                <a:latin typeface="Century Gothic"/>
                <a:cs typeface="Century Gothic"/>
              </a:rPr>
              <a:t>I</a:t>
            </a:r>
            <a:r>
              <a:rPr sz="900" spc="-5" dirty="0">
                <a:latin typeface="Century Gothic"/>
                <a:cs typeface="Century Gothic"/>
              </a:rPr>
              <a:t>FS</a:t>
            </a:r>
            <a:r>
              <a:rPr sz="900" dirty="0">
                <a:latin typeface="Century Gothic"/>
                <a:cs typeface="Century Gothic"/>
              </a:rPr>
              <a:t>Co</a:t>
            </a:r>
            <a:r>
              <a:rPr sz="900" spc="-10" dirty="0">
                <a:latin typeface="Century Gothic"/>
                <a:cs typeface="Century Gothic"/>
              </a:rPr>
              <a:t>d</a:t>
            </a:r>
            <a:r>
              <a:rPr sz="900" dirty="0">
                <a:latin typeface="Century Gothic"/>
                <a:cs typeface="Century Gothic"/>
              </a:rPr>
              <a:t>e</a:t>
            </a:r>
            <a:r>
              <a:rPr sz="900" spc="-10" dirty="0">
                <a:latin typeface="Century Gothic"/>
                <a:cs typeface="Century Gothic"/>
              </a:rPr>
              <a:t>:</a:t>
            </a:r>
            <a:r>
              <a:rPr sz="900" dirty="0">
                <a:latin typeface="Century Gothic"/>
                <a:cs typeface="Century Gothic"/>
              </a:rPr>
              <a:t>M</a:t>
            </a:r>
            <a:r>
              <a:rPr sz="900" spc="-55" dirty="0">
                <a:latin typeface="Century Gothic"/>
                <a:cs typeface="Century Gothic"/>
              </a:rPr>
              <a:t>A</a:t>
            </a:r>
            <a:r>
              <a:rPr sz="900" spc="-5" dirty="0">
                <a:latin typeface="Century Gothic"/>
                <a:cs typeface="Century Gothic"/>
              </a:rPr>
              <a:t>HB</a:t>
            </a:r>
            <a:r>
              <a:rPr sz="900" dirty="0">
                <a:latin typeface="Century Gothic"/>
                <a:cs typeface="Century Gothic"/>
              </a:rPr>
              <a:t>0000316</a:t>
            </a:r>
            <a:endParaRPr sz="9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17192" y="3967581"/>
            <a:ext cx="2545080" cy="328930"/>
          </a:xfrm>
          <a:custGeom>
            <a:avLst/>
            <a:gdLst/>
            <a:ahLst/>
            <a:cxnLst/>
            <a:rect l="l" t="t" r="r" b="b"/>
            <a:pathLst>
              <a:path w="2545079" h="328929">
                <a:moveTo>
                  <a:pt x="0" y="328701"/>
                </a:moveTo>
                <a:lnTo>
                  <a:pt x="2544699" y="328701"/>
                </a:lnTo>
                <a:lnTo>
                  <a:pt x="2544699" y="0"/>
                </a:lnTo>
                <a:lnTo>
                  <a:pt x="0" y="0"/>
                </a:lnTo>
                <a:lnTo>
                  <a:pt x="0" y="328701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17192" y="3967581"/>
            <a:ext cx="713740" cy="3289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latin typeface="Century Gothic"/>
                <a:cs typeface="Century Gothic"/>
              </a:rPr>
              <a:t>A/c</a:t>
            </a:r>
            <a:r>
              <a:rPr sz="1200" spc="-65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No.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30805" y="3967607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328676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646418" y="3547998"/>
            <a:ext cx="0" cy="328930"/>
          </a:xfrm>
          <a:custGeom>
            <a:avLst/>
            <a:gdLst/>
            <a:ahLst/>
            <a:cxnLst/>
            <a:rect l="l" t="t" r="r" b="b"/>
            <a:pathLst>
              <a:path h="328929">
                <a:moveTo>
                  <a:pt x="0" y="328675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294891" y="4595088"/>
            <a:ext cx="2442845" cy="333375"/>
          </a:xfrm>
          <a:custGeom>
            <a:avLst/>
            <a:gdLst/>
            <a:ahLst/>
            <a:cxnLst/>
            <a:rect l="l" t="t" r="r" b="b"/>
            <a:pathLst>
              <a:path w="2442845" h="333375">
                <a:moveTo>
                  <a:pt x="0" y="333019"/>
                </a:moveTo>
                <a:lnTo>
                  <a:pt x="2442845" y="333019"/>
                </a:lnTo>
                <a:lnTo>
                  <a:pt x="2442845" y="0"/>
                </a:lnTo>
                <a:lnTo>
                  <a:pt x="0" y="0"/>
                </a:lnTo>
                <a:lnTo>
                  <a:pt x="0" y="333019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294891" y="4595088"/>
            <a:ext cx="2442845" cy="333375"/>
          </a:xfrm>
          <a:custGeom>
            <a:avLst/>
            <a:gdLst/>
            <a:ahLst/>
            <a:cxnLst/>
            <a:rect l="l" t="t" r="r" b="b"/>
            <a:pathLst>
              <a:path w="2442845" h="333375">
                <a:moveTo>
                  <a:pt x="0" y="333019"/>
                </a:moveTo>
                <a:lnTo>
                  <a:pt x="2442845" y="333019"/>
                </a:lnTo>
                <a:lnTo>
                  <a:pt x="2442845" y="0"/>
                </a:lnTo>
                <a:lnTo>
                  <a:pt x="0" y="0"/>
                </a:lnTo>
                <a:lnTo>
                  <a:pt x="0" y="333019"/>
                </a:lnTo>
                <a:close/>
              </a:path>
            </a:pathLst>
          </a:custGeom>
          <a:ln w="19050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063980" y="2158580"/>
            <a:ext cx="1878964" cy="4279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67473" y="5264277"/>
            <a:ext cx="7414895" cy="6985"/>
          </a:xfrm>
          <a:custGeom>
            <a:avLst/>
            <a:gdLst/>
            <a:ahLst/>
            <a:cxnLst/>
            <a:rect l="l" t="t" r="r" b="b"/>
            <a:pathLst>
              <a:path w="7414895" h="6985">
                <a:moveTo>
                  <a:pt x="0" y="0"/>
                </a:moveTo>
                <a:lnTo>
                  <a:pt x="7414577" y="698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950591" y="5314950"/>
            <a:ext cx="955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Century Gothic"/>
                <a:cs typeface="Century Gothic"/>
              </a:rPr>
              <a:t>“ΙΙ473792ΙΙ”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19498" y="5314950"/>
            <a:ext cx="19951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3714" algn="l"/>
              </a:tabLst>
            </a:pPr>
            <a:r>
              <a:rPr sz="1400" dirty="0">
                <a:latin typeface="Century Gothic"/>
                <a:cs typeface="Century Gothic"/>
              </a:rPr>
              <a:t>000240000 </a:t>
            </a:r>
            <a:r>
              <a:rPr sz="1400" spc="-40" dirty="0">
                <a:latin typeface="Century Gothic"/>
                <a:cs typeface="Century Gothic"/>
              </a:rPr>
              <a:t> 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</a:t>
            </a:r>
            <a:r>
              <a:rPr sz="1400" spc="-5" dirty="0">
                <a:latin typeface="Century Gothic"/>
                <a:cs typeface="Century Gothic"/>
              </a:rPr>
              <a:t>0</a:t>
            </a:r>
            <a:r>
              <a:rPr sz="1400" dirty="0">
                <a:latin typeface="Century Gothic"/>
                <a:cs typeface="Century Gothic"/>
              </a:rPr>
              <a:t>0	10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03009" y="4585014"/>
            <a:ext cx="1136650" cy="598170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1000" b="1" spc="-10" dirty="0">
                <a:latin typeface="Century Gothic"/>
                <a:cs typeface="Century Gothic"/>
              </a:rPr>
              <a:t>SHANKAR</a:t>
            </a:r>
            <a:r>
              <a:rPr sz="1000" b="1" spc="-30" dirty="0">
                <a:latin typeface="Century Gothic"/>
                <a:cs typeface="Century Gothic"/>
              </a:rPr>
              <a:t> </a:t>
            </a:r>
            <a:r>
              <a:rPr sz="1000" b="1" spc="-10" dirty="0">
                <a:latin typeface="Century Gothic"/>
                <a:cs typeface="Century Gothic"/>
              </a:rPr>
              <a:t>GAJARE</a:t>
            </a:r>
            <a:endParaRPr sz="1000">
              <a:latin typeface="Century Gothic"/>
              <a:cs typeface="Century Gothic"/>
            </a:endParaRPr>
          </a:p>
          <a:p>
            <a:pPr marL="12700">
              <a:lnSpc>
                <a:spcPts val="1075"/>
              </a:lnSpc>
              <a:spcBef>
                <a:spcPts val="605"/>
              </a:spcBef>
            </a:pPr>
            <a:r>
              <a:rPr sz="900" b="1" spc="-5" dirty="0">
                <a:latin typeface="Century Gothic"/>
                <a:cs typeface="Century Gothic"/>
              </a:rPr>
              <a:t>Signature</a:t>
            </a:r>
            <a:endParaRPr sz="900">
              <a:latin typeface="Century Gothic"/>
              <a:cs typeface="Century Gothic"/>
            </a:endParaRPr>
          </a:p>
          <a:p>
            <a:pPr marL="12700">
              <a:lnSpc>
                <a:spcPts val="955"/>
              </a:lnSpc>
            </a:pPr>
            <a:r>
              <a:rPr sz="800" dirty="0">
                <a:latin typeface="Century Gothic"/>
                <a:cs typeface="Century Gothic"/>
              </a:rPr>
              <a:t>Please sign</a:t>
            </a:r>
            <a:r>
              <a:rPr sz="800" spc="-70" dirty="0">
                <a:latin typeface="Century Gothic"/>
                <a:cs typeface="Century Gothic"/>
              </a:rPr>
              <a:t> </a:t>
            </a:r>
            <a:r>
              <a:rPr sz="800" dirty="0">
                <a:latin typeface="Century Gothic"/>
                <a:cs typeface="Century Gothic"/>
              </a:rPr>
              <a:t>above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295009" y="4879340"/>
            <a:ext cx="1257300" cy="2540"/>
          </a:xfrm>
          <a:custGeom>
            <a:avLst/>
            <a:gdLst/>
            <a:ahLst/>
            <a:cxnLst/>
            <a:rect l="l" t="t" r="r" b="b"/>
            <a:pathLst>
              <a:path w="1257300" h="2539">
                <a:moveTo>
                  <a:pt x="0" y="0"/>
                </a:moveTo>
                <a:lnTo>
                  <a:pt x="1257299" y="2032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19</a:t>
            </a:r>
            <a:endParaRPr sz="2800">
              <a:latin typeface="Century Gothic"/>
              <a:cs typeface="Century Gothic"/>
            </a:endParaRPr>
          </a:p>
        </p:txBody>
      </p: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6067933" y="2270886"/>
          <a:ext cx="1905000" cy="226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  <a:gridCol w="238125"/>
              </a:tblGrid>
              <a:tr h="226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1025753" y="2444373"/>
            <a:ext cx="6903720" cy="1112520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805"/>
              </a:spcBef>
              <a:tabLst>
                <a:tab pos="237490" algn="l"/>
                <a:tab pos="475615" algn="l"/>
                <a:tab pos="1189990" algn="l"/>
                <a:tab pos="1428115" algn="l"/>
                <a:tab pos="1666239" algn="l"/>
              </a:tabLst>
            </a:pPr>
            <a:r>
              <a:rPr sz="1100" dirty="0">
                <a:latin typeface="Century Gothic"/>
                <a:cs typeface="Century Gothic"/>
              </a:rPr>
              <a:t>D	D	M  </a:t>
            </a:r>
            <a:r>
              <a:rPr sz="1100" spc="-5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M  </a:t>
            </a:r>
            <a:r>
              <a:rPr sz="1100" spc="-55" dirty="0">
                <a:latin typeface="Century Gothic"/>
                <a:cs typeface="Century Gothic"/>
              </a:rPr>
              <a:t> </a:t>
            </a:r>
            <a:r>
              <a:rPr sz="1100" dirty="0">
                <a:latin typeface="Century Gothic"/>
                <a:cs typeface="Century Gothic"/>
              </a:rPr>
              <a:t>Y	Y	Y	Y</a:t>
            </a:r>
            <a:endParaRPr sz="11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200" spc="-5" dirty="0">
                <a:latin typeface="Century Gothic"/>
                <a:cs typeface="Century Gothic"/>
              </a:rPr>
              <a:t>Pay</a:t>
            </a:r>
            <a:r>
              <a:rPr sz="1200" spc="-1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……………………………………………………………………………………………………………......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……………………………………………………………………………………………………. Or</a:t>
            </a:r>
            <a:r>
              <a:rPr sz="1200" spc="-30" dirty="0">
                <a:latin typeface="Century Gothic"/>
                <a:cs typeface="Century Gothic"/>
              </a:rPr>
              <a:t> </a:t>
            </a:r>
            <a:r>
              <a:rPr sz="1200" spc="-5" dirty="0">
                <a:latin typeface="Century Gothic"/>
                <a:cs typeface="Century Gothic"/>
              </a:rPr>
              <a:t>Bearer</a:t>
            </a:r>
            <a:endParaRPr sz="12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Century Gothic"/>
                <a:cs typeface="Century Gothic"/>
              </a:rPr>
              <a:t>Rupees</a:t>
            </a:r>
            <a:r>
              <a:rPr sz="1200" spc="-85" dirty="0">
                <a:latin typeface="Century Gothic"/>
                <a:cs typeface="Century Gothic"/>
              </a:rPr>
              <a:t> </a:t>
            </a:r>
            <a:r>
              <a:rPr sz="1200" dirty="0">
                <a:latin typeface="Century Gothic"/>
                <a:cs typeface="Century Gothic"/>
              </a:rPr>
              <a:t>……………………………………………………………………………………………………………</a:t>
            </a:r>
            <a:endParaRPr sz="12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389762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TYPES OF A</a:t>
            </a:r>
            <a:r>
              <a:rPr spc="-95" dirty="0"/>
              <a:t> </a:t>
            </a:r>
            <a:r>
              <a:rPr dirty="0"/>
              <a:t>CHEQUE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329054"/>
            <a:ext cx="2068830" cy="82740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Bearer</a:t>
            </a:r>
            <a:r>
              <a:rPr sz="18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Cheque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Cross</a:t>
            </a:r>
            <a:r>
              <a:rPr sz="1800" spc="-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Cheque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676" y="3461384"/>
            <a:ext cx="32867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Cheque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Crossed</a:t>
            </a:r>
            <a:r>
              <a:rPr sz="1800" spc="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Specially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676" y="4665726"/>
            <a:ext cx="44602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45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45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solidFill>
                  <a:srgbClr val="FFFFFF"/>
                </a:solidFill>
                <a:latin typeface="Century Gothic"/>
                <a:cs typeface="Century Gothic"/>
              </a:rPr>
              <a:t>Restrictive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Crossing </a:t>
            </a:r>
            <a:r>
              <a:rPr sz="1800" spc="-10" dirty="0">
                <a:solidFill>
                  <a:srgbClr val="FFFFFF"/>
                </a:solidFill>
                <a:latin typeface="Century Gothic"/>
                <a:cs typeface="Century Gothic"/>
              </a:rPr>
              <a:t>(A/c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Payee</a:t>
            </a:r>
            <a:r>
              <a:rPr sz="1800" spc="-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entury Gothic"/>
                <a:cs typeface="Century Gothic"/>
              </a:rPr>
              <a:t>Only)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06487" y="2275839"/>
            <a:ext cx="6487274" cy="103619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37410" y="4090542"/>
            <a:ext cx="490855" cy="292735"/>
          </a:xfrm>
          <a:custGeom>
            <a:avLst/>
            <a:gdLst/>
            <a:ahLst/>
            <a:cxnLst/>
            <a:rect l="l" t="t" r="r" b="b"/>
            <a:pathLst>
              <a:path w="490855" h="292735">
                <a:moveTo>
                  <a:pt x="11049" y="170941"/>
                </a:moveTo>
                <a:lnTo>
                  <a:pt x="8636" y="171957"/>
                </a:lnTo>
                <a:lnTo>
                  <a:pt x="0" y="292734"/>
                </a:lnTo>
                <a:lnTo>
                  <a:pt x="11430" y="288289"/>
                </a:lnTo>
                <a:lnTo>
                  <a:pt x="14224" y="248538"/>
                </a:lnTo>
                <a:lnTo>
                  <a:pt x="44169" y="236854"/>
                </a:lnTo>
                <a:lnTo>
                  <a:pt x="15112" y="236854"/>
                </a:lnTo>
                <a:lnTo>
                  <a:pt x="18287" y="193166"/>
                </a:lnTo>
                <a:lnTo>
                  <a:pt x="34253" y="193166"/>
                </a:lnTo>
                <a:lnTo>
                  <a:pt x="11049" y="170941"/>
                </a:lnTo>
                <a:close/>
              </a:path>
              <a:path w="490855" h="292735">
                <a:moveTo>
                  <a:pt x="74165" y="231393"/>
                </a:moveTo>
                <a:lnTo>
                  <a:pt x="58165" y="231393"/>
                </a:lnTo>
                <a:lnTo>
                  <a:pt x="87249" y="258825"/>
                </a:lnTo>
                <a:lnTo>
                  <a:pt x="98297" y="254507"/>
                </a:lnTo>
                <a:lnTo>
                  <a:pt x="74165" y="231393"/>
                </a:lnTo>
                <a:close/>
              </a:path>
              <a:path w="490855" h="292735">
                <a:moveTo>
                  <a:pt x="34253" y="193166"/>
                </a:moveTo>
                <a:lnTo>
                  <a:pt x="18287" y="193166"/>
                </a:lnTo>
                <a:lnTo>
                  <a:pt x="49911" y="223265"/>
                </a:lnTo>
                <a:lnTo>
                  <a:pt x="15112" y="236854"/>
                </a:lnTo>
                <a:lnTo>
                  <a:pt x="44169" y="236854"/>
                </a:lnTo>
                <a:lnTo>
                  <a:pt x="58165" y="231393"/>
                </a:lnTo>
                <a:lnTo>
                  <a:pt x="74165" y="231393"/>
                </a:lnTo>
                <a:lnTo>
                  <a:pt x="34253" y="193166"/>
                </a:lnTo>
                <a:close/>
              </a:path>
              <a:path w="490855" h="292735">
                <a:moveTo>
                  <a:pt x="119125" y="126110"/>
                </a:moveTo>
                <a:lnTo>
                  <a:pt x="108457" y="130174"/>
                </a:lnTo>
                <a:lnTo>
                  <a:pt x="112140" y="265175"/>
                </a:lnTo>
                <a:lnTo>
                  <a:pt x="122681" y="260984"/>
                </a:lnTo>
                <a:lnTo>
                  <a:pt x="119125" y="126110"/>
                </a:lnTo>
                <a:close/>
              </a:path>
              <a:path w="490855" h="292735">
                <a:moveTo>
                  <a:pt x="207492" y="95359"/>
                </a:moveTo>
                <a:lnTo>
                  <a:pt x="166258" y="112156"/>
                </a:lnTo>
                <a:lnTo>
                  <a:pt x="147796" y="152177"/>
                </a:lnTo>
                <a:lnTo>
                  <a:pt x="148677" y="163202"/>
                </a:lnTo>
                <a:lnTo>
                  <a:pt x="170306" y="199963"/>
                </a:lnTo>
                <a:lnTo>
                  <a:pt x="202485" y="211883"/>
                </a:lnTo>
                <a:lnTo>
                  <a:pt x="215072" y="210845"/>
                </a:lnTo>
                <a:lnTo>
                  <a:pt x="228219" y="207009"/>
                </a:lnTo>
                <a:lnTo>
                  <a:pt x="234906" y="204059"/>
                </a:lnTo>
                <a:lnTo>
                  <a:pt x="240379" y="200929"/>
                </a:lnTo>
                <a:lnTo>
                  <a:pt x="206025" y="200929"/>
                </a:lnTo>
                <a:lnTo>
                  <a:pt x="196861" y="200015"/>
                </a:lnTo>
                <a:lnTo>
                  <a:pt x="163068" y="171068"/>
                </a:lnTo>
                <a:lnTo>
                  <a:pt x="158876" y="154685"/>
                </a:lnTo>
                <a:lnTo>
                  <a:pt x="160146" y="146557"/>
                </a:lnTo>
                <a:lnTo>
                  <a:pt x="161289" y="138556"/>
                </a:lnTo>
                <a:lnTo>
                  <a:pt x="190500" y="109981"/>
                </a:lnTo>
                <a:lnTo>
                  <a:pt x="197865" y="107060"/>
                </a:lnTo>
                <a:lnTo>
                  <a:pt x="205358" y="105917"/>
                </a:lnTo>
                <a:lnTo>
                  <a:pt x="238323" y="105917"/>
                </a:lnTo>
                <a:lnTo>
                  <a:pt x="239394" y="104139"/>
                </a:lnTo>
                <a:lnTo>
                  <a:pt x="233610" y="100826"/>
                </a:lnTo>
                <a:lnTo>
                  <a:pt x="227504" y="98297"/>
                </a:lnTo>
                <a:lnTo>
                  <a:pt x="221089" y="96531"/>
                </a:lnTo>
                <a:lnTo>
                  <a:pt x="214375" y="95503"/>
                </a:lnTo>
                <a:lnTo>
                  <a:pt x="207492" y="95359"/>
                </a:lnTo>
                <a:close/>
              </a:path>
              <a:path w="490855" h="292735">
                <a:moveTo>
                  <a:pt x="254381" y="166496"/>
                </a:moveTo>
                <a:lnTo>
                  <a:pt x="225044" y="197103"/>
                </a:lnTo>
                <a:lnTo>
                  <a:pt x="206025" y="200929"/>
                </a:lnTo>
                <a:lnTo>
                  <a:pt x="240379" y="200929"/>
                </a:lnTo>
                <a:lnTo>
                  <a:pt x="264794" y="169417"/>
                </a:lnTo>
                <a:lnTo>
                  <a:pt x="254381" y="166496"/>
                </a:lnTo>
                <a:close/>
              </a:path>
              <a:path w="490855" h="292735">
                <a:moveTo>
                  <a:pt x="238323" y="105917"/>
                </a:moveTo>
                <a:lnTo>
                  <a:pt x="205358" y="105917"/>
                </a:lnTo>
                <a:lnTo>
                  <a:pt x="212725" y="106425"/>
                </a:lnTo>
                <a:lnTo>
                  <a:pt x="220090" y="107060"/>
                </a:lnTo>
                <a:lnTo>
                  <a:pt x="227075" y="109346"/>
                </a:lnTo>
                <a:lnTo>
                  <a:pt x="233806" y="113410"/>
                </a:lnTo>
                <a:lnTo>
                  <a:pt x="238323" y="105917"/>
                </a:lnTo>
                <a:close/>
              </a:path>
              <a:path w="490855" h="292735">
                <a:moveTo>
                  <a:pt x="318769" y="140969"/>
                </a:moveTo>
                <a:lnTo>
                  <a:pt x="312165" y="149605"/>
                </a:lnTo>
                <a:lnTo>
                  <a:pt x="319405" y="155701"/>
                </a:lnTo>
                <a:lnTo>
                  <a:pt x="326263" y="159384"/>
                </a:lnTo>
                <a:lnTo>
                  <a:pt x="338836" y="162178"/>
                </a:lnTo>
                <a:lnTo>
                  <a:pt x="345186" y="161670"/>
                </a:lnTo>
                <a:lnTo>
                  <a:pt x="359409" y="156082"/>
                </a:lnTo>
                <a:lnTo>
                  <a:pt x="365020" y="150846"/>
                </a:lnTo>
                <a:lnTo>
                  <a:pt x="340344" y="150846"/>
                </a:lnTo>
                <a:lnTo>
                  <a:pt x="333629" y="149812"/>
                </a:lnTo>
                <a:lnTo>
                  <a:pt x="326437" y="146516"/>
                </a:lnTo>
                <a:lnTo>
                  <a:pt x="318769" y="140969"/>
                </a:lnTo>
                <a:close/>
              </a:path>
              <a:path w="490855" h="292735">
                <a:moveTo>
                  <a:pt x="319913" y="49402"/>
                </a:moveTo>
                <a:lnTo>
                  <a:pt x="298831" y="59943"/>
                </a:lnTo>
                <a:lnTo>
                  <a:pt x="295782" y="63499"/>
                </a:lnTo>
                <a:lnTo>
                  <a:pt x="293877" y="67563"/>
                </a:lnTo>
                <a:lnTo>
                  <a:pt x="293115" y="72008"/>
                </a:lnTo>
                <a:lnTo>
                  <a:pt x="292604" y="75691"/>
                </a:lnTo>
                <a:lnTo>
                  <a:pt x="292553" y="77215"/>
                </a:lnTo>
                <a:lnTo>
                  <a:pt x="292988" y="81025"/>
                </a:lnTo>
                <a:lnTo>
                  <a:pt x="294639" y="85470"/>
                </a:lnTo>
                <a:lnTo>
                  <a:pt x="296799" y="91058"/>
                </a:lnTo>
                <a:lnTo>
                  <a:pt x="300608" y="95503"/>
                </a:lnTo>
                <a:lnTo>
                  <a:pt x="306196" y="98932"/>
                </a:lnTo>
                <a:lnTo>
                  <a:pt x="309371" y="100964"/>
                </a:lnTo>
                <a:lnTo>
                  <a:pt x="316483" y="103631"/>
                </a:lnTo>
                <a:lnTo>
                  <a:pt x="327406" y="106679"/>
                </a:lnTo>
                <a:lnTo>
                  <a:pt x="335047" y="109063"/>
                </a:lnTo>
                <a:lnTo>
                  <a:pt x="360171" y="131190"/>
                </a:lnTo>
                <a:lnTo>
                  <a:pt x="359663" y="134492"/>
                </a:lnTo>
                <a:lnTo>
                  <a:pt x="340344" y="150846"/>
                </a:lnTo>
                <a:lnTo>
                  <a:pt x="365020" y="150846"/>
                </a:lnTo>
                <a:lnTo>
                  <a:pt x="368681" y="143001"/>
                </a:lnTo>
                <a:lnTo>
                  <a:pt x="372109" y="135381"/>
                </a:lnTo>
                <a:lnTo>
                  <a:pt x="372490" y="127888"/>
                </a:lnTo>
                <a:lnTo>
                  <a:pt x="369569" y="120522"/>
                </a:lnTo>
                <a:lnTo>
                  <a:pt x="367664" y="115315"/>
                </a:lnTo>
                <a:lnTo>
                  <a:pt x="333756" y="96773"/>
                </a:lnTo>
                <a:lnTo>
                  <a:pt x="318515" y="92455"/>
                </a:lnTo>
                <a:lnTo>
                  <a:pt x="316611" y="91693"/>
                </a:lnTo>
                <a:lnTo>
                  <a:pt x="303656" y="77215"/>
                </a:lnTo>
                <a:lnTo>
                  <a:pt x="303783" y="73659"/>
                </a:lnTo>
                <a:lnTo>
                  <a:pt x="320420" y="60959"/>
                </a:lnTo>
                <a:lnTo>
                  <a:pt x="341694" y="60959"/>
                </a:lnTo>
                <a:lnTo>
                  <a:pt x="343407" y="58165"/>
                </a:lnTo>
                <a:lnTo>
                  <a:pt x="336295" y="53593"/>
                </a:lnTo>
                <a:lnTo>
                  <a:pt x="330072" y="50926"/>
                </a:lnTo>
                <a:lnTo>
                  <a:pt x="319913" y="49402"/>
                </a:lnTo>
                <a:close/>
              </a:path>
              <a:path w="490855" h="292735">
                <a:moveTo>
                  <a:pt x="396620" y="22351"/>
                </a:moveTo>
                <a:lnTo>
                  <a:pt x="390016" y="23875"/>
                </a:lnTo>
                <a:lnTo>
                  <a:pt x="381888" y="26923"/>
                </a:lnTo>
                <a:lnTo>
                  <a:pt x="361822" y="34797"/>
                </a:lnTo>
                <a:lnTo>
                  <a:pt x="401446" y="136778"/>
                </a:lnTo>
                <a:lnTo>
                  <a:pt x="429387" y="125983"/>
                </a:lnTo>
                <a:lnTo>
                  <a:pt x="435791" y="122935"/>
                </a:lnTo>
                <a:lnTo>
                  <a:pt x="407543" y="122935"/>
                </a:lnTo>
                <a:lnTo>
                  <a:pt x="392302" y="83819"/>
                </a:lnTo>
                <a:lnTo>
                  <a:pt x="406653" y="78231"/>
                </a:lnTo>
                <a:lnTo>
                  <a:pt x="412876" y="76326"/>
                </a:lnTo>
                <a:lnTo>
                  <a:pt x="422401" y="75056"/>
                </a:lnTo>
                <a:lnTo>
                  <a:pt x="445966" y="75056"/>
                </a:lnTo>
                <a:lnTo>
                  <a:pt x="444373" y="73532"/>
                </a:lnTo>
                <a:lnTo>
                  <a:pt x="388365" y="73532"/>
                </a:lnTo>
                <a:lnTo>
                  <a:pt x="375665" y="40893"/>
                </a:lnTo>
                <a:lnTo>
                  <a:pt x="394588" y="33527"/>
                </a:lnTo>
                <a:lnTo>
                  <a:pt x="400303" y="32765"/>
                </a:lnTo>
                <a:lnTo>
                  <a:pt x="421177" y="32765"/>
                </a:lnTo>
                <a:lnTo>
                  <a:pt x="419481" y="30479"/>
                </a:lnTo>
                <a:lnTo>
                  <a:pt x="411352" y="24383"/>
                </a:lnTo>
                <a:lnTo>
                  <a:pt x="406781" y="22859"/>
                </a:lnTo>
                <a:lnTo>
                  <a:pt x="396620" y="22351"/>
                </a:lnTo>
                <a:close/>
              </a:path>
              <a:path w="490855" h="292735">
                <a:moveTo>
                  <a:pt x="445966" y="75056"/>
                </a:moveTo>
                <a:lnTo>
                  <a:pt x="422401" y="75056"/>
                </a:lnTo>
                <a:lnTo>
                  <a:pt x="427355" y="75691"/>
                </a:lnTo>
                <a:lnTo>
                  <a:pt x="431672" y="77977"/>
                </a:lnTo>
                <a:lnTo>
                  <a:pt x="435863" y="80136"/>
                </a:lnTo>
                <a:lnTo>
                  <a:pt x="438912" y="83565"/>
                </a:lnTo>
                <a:lnTo>
                  <a:pt x="442087" y="91693"/>
                </a:lnTo>
                <a:lnTo>
                  <a:pt x="442340" y="95503"/>
                </a:lnTo>
                <a:lnTo>
                  <a:pt x="440563" y="103250"/>
                </a:lnTo>
                <a:lnTo>
                  <a:pt x="438657" y="106679"/>
                </a:lnTo>
                <a:lnTo>
                  <a:pt x="432815" y="112267"/>
                </a:lnTo>
                <a:lnTo>
                  <a:pt x="427608" y="115188"/>
                </a:lnTo>
                <a:lnTo>
                  <a:pt x="420115" y="117982"/>
                </a:lnTo>
                <a:lnTo>
                  <a:pt x="407543" y="122935"/>
                </a:lnTo>
                <a:lnTo>
                  <a:pt x="435791" y="122935"/>
                </a:lnTo>
                <a:lnTo>
                  <a:pt x="436391" y="122650"/>
                </a:lnTo>
                <a:lnTo>
                  <a:pt x="454211" y="94106"/>
                </a:lnTo>
                <a:lnTo>
                  <a:pt x="454179" y="91693"/>
                </a:lnTo>
                <a:lnTo>
                  <a:pt x="451008" y="83565"/>
                </a:lnTo>
                <a:lnTo>
                  <a:pt x="449580" y="79755"/>
                </a:lnTo>
                <a:lnTo>
                  <a:pt x="447294" y="76326"/>
                </a:lnTo>
                <a:lnTo>
                  <a:pt x="445966" y="75056"/>
                </a:lnTo>
                <a:close/>
              </a:path>
              <a:path w="490855" h="292735">
                <a:moveTo>
                  <a:pt x="451231" y="0"/>
                </a:moveTo>
                <a:lnTo>
                  <a:pt x="441070" y="3936"/>
                </a:lnTo>
                <a:lnTo>
                  <a:pt x="480694" y="106044"/>
                </a:lnTo>
                <a:lnTo>
                  <a:pt x="490855" y="102107"/>
                </a:lnTo>
                <a:lnTo>
                  <a:pt x="451231" y="0"/>
                </a:lnTo>
                <a:close/>
              </a:path>
              <a:path w="490855" h="292735">
                <a:moveTo>
                  <a:pt x="421177" y="32765"/>
                </a:moveTo>
                <a:lnTo>
                  <a:pt x="400303" y="32765"/>
                </a:lnTo>
                <a:lnTo>
                  <a:pt x="408939" y="35559"/>
                </a:lnTo>
                <a:lnTo>
                  <a:pt x="411988" y="38607"/>
                </a:lnTo>
                <a:lnTo>
                  <a:pt x="413765" y="43306"/>
                </a:lnTo>
                <a:lnTo>
                  <a:pt x="415163" y="46735"/>
                </a:lnTo>
                <a:lnTo>
                  <a:pt x="415416" y="50291"/>
                </a:lnTo>
                <a:lnTo>
                  <a:pt x="394207" y="71246"/>
                </a:lnTo>
                <a:lnTo>
                  <a:pt x="388365" y="73532"/>
                </a:lnTo>
                <a:lnTo>
                  <a:pt x="444373" y="73532"/>
                </a:lnTo>
                <a:lnTo>
                  <a:pt x="441451" y="70738"/>
                </a:lnTo>
                <a:lnTo>
                  <a:pt x="438150" y="68579"/>
                </a:lnTo>
                <a:lnTo>
                  <a:pt x="430530" y="66039"/>
                </a:lnTo>
                <a:lnTo>
                  <a:pt x="427558" y="65658"/>
                </a:lnTo>
                <a:lnTo>
                  <a:pt x="419607" y="65658"/>
                </a:lnTo>
                <a:lnTo>
                  <a:pt x="423037" y="61721"/>
                </a:lnTo>
                <a:lnTo>
                  <a:pt x="425069" y="57403"/>
                </a:lnTo>
                <a:lnTo>
                  <a:pt x="426593" y="48259"/>
                </a:lnTo>
                <a:lnTo>
                  <a:pt x="426084" y="43687"/>
                </a:lnTo>
                <a:lnTo>
                  <a:pt x="422401" y="34416"/>
                </a:lnTo>
                <a:lnTo>
                  <a:pt x="421177" y="32765"/>
                </a:lnTo>
                <a:close/>
              </a:path>
              <a:path w="490855" h="292735">
                <a:moveTo>
                  <a:pt x="341694" y="60959"/>
                </a:moveTo>
                <a:lnTo>
                  <a:pt x="320420" y="60959"/>
                </a:lnTo>
                <a:lnTo>
                  <a:pt x="323850" y="61467"/>
                </a:lnTo>
                <a:lnTo>
                  <a:pt x="327151" y="62102"/>
                </a:lnTo>
                <a:lnTo>
                  <a:pt x="331724" y="64134"/>
                </a:lnTo>
                <a:lnTo>
                  <a:pt x="337565" y="67690"/>
                </a:lnTo>
                <a:lnTo>
                  <a:pt x="341694" y="60959"/>
                </a:lnTo>
                <a:close/>
              </a:path>
              <a:path w="490855" h="292735">
                <a:moveTo>
                  <a:pt x="425576" y="65404"/>
                </a:moveTo>
                <a:lnTo>
                  <a:pt x="419607" y="65658"/>
                </a:lnTo>
                <a:lnTo>
                  <a:pt x="427558" y="65658"/>
                </a:lnTo>
                <a:lnTo>
                  <a:pt x="425576" y="654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97863" y="3862578"/>
            <a:ext cx="1242060" cy="482600"/>
          </a:xfrm>
          <a:custGeom>
            <a:avLst/>
            <a:gdLst/>
            <a:ahLst/>
            <a:cxnLst/>
            <a:rect l="l" t="t" r="r" b="b"/>
            <a:pathLst>
              <a:path w="1242060" h="482600">
                <a:moveTo>
                  <a:pt x="0" y="482092"/>
                </a:moveTo>
                <a:lnTo>
                  <a:pt x="1241552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6552" y="4093845"/>
            <a:ext cx="1242060" cy="482600"/>
          </a:xfrm>
          <a:custGeom>
            <a:avLst/>
            <a:gdLst/>
            <a:ahLst/>
            <a:cxnLst/>
            <a:rect l="l" t="t" r="r" b="b"/>
            <a:pathLst>
              <a:path w="1242060" h="482600">
                <a:moveTo>
                  <a:pt x="0" y="482091"/>
                </a:moveTo>
                <a:lnTo>
                  <a:pt x="1241552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367278" y="3998595"/>
            <a:ext cx="906144" cy="448309"/>
          </a:xfrm>
          <a:custGeom>
            <a:avLst/>
            <a:gdLst/>
            <a:ahLst/>
            <a:cxnLst/>
            <a:rect l="l" t="t" r="r" b="b"/>
            <a:pathLst>
              <a:path w="906145" h="448310">
                <a:moveTo>
                  <a:pt x="44450" y="333628"/>
                </a:moveTo>
                <a:lnTo>
                  <a:pt x="34289" y="333628"/>
                </a:lnTo>
                <a:lnTo>
                  <a:pt x="27812" y="335279"/>
                </a:lnTo>
                <a:lnTo>
                  <a:pt x="0" y="347344"/>
                </a:lnTo>
                <a:lnTo>
                  <a:pt x="43561" y="447801"/>
                </a:lnTo>
                <a:lnTo>
                  <a:pt x="71120" y="435863"/>
                </a:lnTo>
                <a:lnTo>
                  <a:pt x="75222" y="433704"/>
                </a:lnTo>
                <a:lnTo>
                  <a:pt x="49149" y="433704"/>
                </a:lnTo>
                <a:lnTo>
                  <a:pt x="32385" y="395223"/>
                </a:lnTo>
                <a:lnTo>
                  <a:pt x="38100" y="392683"/>
                </a:lnTo>
                <a:lnTo>
                  <a:pt x="46609" y="389000"/>
                </a:lnTo>
                <a:lnTo>
                  <a:pt x="52705" y="386841"/>
                </a:lnTo>
                <a:lnTo>
                  <a:pt x="56514" y="386206"/>
                </a:lnTo>
                <a:lnTo>
                  <a:pt x="62102" y="385190"/>
                </a:lnTo>
                <a:lnTo>
                  <a:pt x="86686" y="385190"/>
                </a:lnTo>
                <a:lnTo>
                  <a:pt x="86541" y="385063"/>
                </a:lnTo>
                <a:lnTo>
                  <a:pt x="28067" y="385063"/>
                </a:lnTo>
                <a:lnTo>
                  <a:pt x="14097" y="352932"/>
                </a:lnTo>
                <a:lnTo>
                  <a:pt x="32766" y="344804"/>
                </a:lnTo>
                <a:lnTo>
                  <a:pt x="38481" y="343915"/>
                </a:lnTo>
                <a:lnTo>
                  <a:pt x="60071" y="343915"/>
                </a:lnTo>
                <a:lnTo>
                  <a:pt x="57531" y="340740"/>
                </a:lnTo>
                <a:lnTo>
                  <a:pt x="49149" y="335152"/>
                </a:lnTo>
                <a:lnTo>
                  <a:pt x="44450" y="333628"/>
                </a:lnTo>
                <a:close/>
              </a:path>
              <a:path w="906145" h="448310">
                <a:moveTo>
                  <a:pt x="86686" y="385190"/>
                </a:moveTo>
                <a:lnTo>
                  <a:pt x="62102" y="385190"/>
                </a:lnTo>
                <a:lnTo>
                  <a:pt x="67183" y="385825"/>
                </a:lnTo>
                <a:lnTo>
                  <a:pt x="75819" y="389889"/>
                </a:lnTo>
                <a:lnTo>
                  <a:pt x="78994" y="393191"/>
                </a:lnTo>
                <a:lnTo>
                  <a:pt x="82423" y="401192"/>
                </a:lnTo>
                <a:lnTo>
                  <a:pt x="82804" y="404875"/>
                </a:lnTo>
                <a:lnTo>
                  <a:pt x="81280" y="412749"/>
                </a:lnTo>
                <a:lnTo>
                  <a:pt x="79501" y="416178"/>
                </a:lnTo>
                <a:lnTo>
                  <a:pt x="73913" y="422020"/>
                </a:lnTo>
                <a:lnTo>
                  <a:pt x="68834" y="425068"/>
                </a:lnTo>
                <a:lnTo>
                  <a:pt x="49149" y="433704"/>
                </a:lnTo>
                <a:lnTo>
                  <a:pt x="75222" y="433704"/>
                </a:lnTo>
                <a:lnTo>
                  <a:pt x="94742" y="409066"/>
                </a:lnTo>
                <a:lnTo>
                  <a:pt x="94742" y="400938"/>
                </a:lnTo>
                <a:lnTo>
                  <a:pt x="91079" y="392683"/>
                </a:lnTo>
                <a:lnTo>
                  <a:pt x="89535" y="389000"/>
                </a:lnTo>
                <a:lnTo>
                  <a:pt x="87122" y="385571"/>
                </a:lnTo>
                <a:lnTo>
                  <a:pt x="86686" y="385190"/>
                </a:lnTo>
                <a:close/>
              </a:path>
              <a:path w="906145" h="448310">
                <a:moveTo>
                  <a:pt x="60071" y="343915"/>
                </a:moveTo>
                <a:lnTo>
                  <a:pt x="38481" y="343915"/>
                </a:lnTo>
                <a:lnTo>
                  <a:pt x="42799" y="345185"/>
                </a:lnTo>
                <a:lnTo>
                  <a:pt x="47117" y="346328"/>
                </a:lnTo>
                <a:lnTo>
                  <a:pt x="50292" y="349249"/>
                </a:lnTo>
                <a:lnTo>
                  <a:pt x="53848" y="357250"/>
                </a:lnTo>
                <a:lnTo>
                  <a:pt x="54229" y="360806"/>
                </a:lnTo>
                <a:lnTo>
                  <a:pt x="53467" y="364489"/>
                </a:lnTo>
                <a:lnTo>
                  <a:pt x="52832" y="368045"/>
                </a:lnTo>
                <a:lnTo>
                  <a:pt x="33782" y="382523"/>
                </a:lnTo>
                <a:lnTo>
                  <a:pt x="28067" y="385063"/>
                </a:lnTo>
                <a:lnTo>
                  <a:pt x="86541" y="385063"/>
                </a:lnTo>
                <a:lnTo>
                  <a:pt x="81025" y="380237"/>
                </a:lnTo>
                <a:lnTo>
                  <a:pt x="77597" y="378205"/>
                </a:lnTo>
                <a:lnTo>
                  <a:pt x="70287" y="376046"/>
                </a:lnTo>
                <a:lnTo>
                  <a:pt x="59055" y="376046"/>
                </a:lnTo>
                <a:lnTo>
                  <a:pt x="62230" y="371982"/>
                </a:lnTo>
                <a:lnTo>
                  <a:pt x="64135" y="367537"/>
                </a:lnTo>
                <a:lnTo>
                  <a:pt x="64770" y="362965"/>
                </a:lnTo>
                <a:lnTo>
                  <a:pt x="65277" y="358393"/>
                </a:lnTo>
                <a:lnTo>
                  <a:pt x="64643" y="353821"/>
                </a:lnTo>
                <a:lnTo>
                  <a:pt x="62681" y="349249"/>
                </a:lnTo>
                <a:lnTo>
                  <a:pt x="60579" y="344550"/>
                </a:lnTo>
                <a:lnTo>
                  <a:pt x="60071" y="343915"/>
                </a:lnTo>
                <a:close/>
              </a:path>
              <a:path w="906145" h="448310">
                <a:moveTo>
                  <a:pt x="65024" y="375538"/>
                </a:moveTo>
                <a:lnTo>
                  <a:pt x="59055" y="376046"/>
                </a:lnTo>
                <a:lnTo>
                  <a:pt x="70287" y="376046"/>
                </a:lnTo>
                <a:lnTo>
                  <a:pt x="69850" y="375919"/>
                </a:lnTo>
                <a:lnTo>
                  <a:pt x="65024" y="375538"/>
                </a:lnTo>
                <a:close/>
              </a:path>
              <a:path w="906145" h="448310">
                <a:moveTo>
                  <a:pt x="135636" y="318896"/>
                </a:moveTo>
                <a:lnTo>
                  <a:pt x="101219" y="345820"/>
                </a:lnTo>
                <a:lnTo>
                  <a:pt x="98250" y="362061"/>
                </a:lnTo>
                <a:lnTo>
                  <a:pt x="99236" y="370127"/>
                </a:lnTo>
                <a:lnTo>
                  <a:pt x="125095" y="401192"/>
                </a:lnTo>
                <a:lnTo>
                  <a:pt x="141128" y="404399"/>
                </a:lnTo>
                <a:lnTo>
                  <a:pt x="149062" y="403514"/>
                </a:lnTo>
                <a:lnTo>
                  <a:pt x="156972" y="400938"/>
                </a:lnTo>
                <a:lnTo>
                  <a:pt x="162941" y="398398"/>
                </a:lnTo>
                <a:lnTo>
                  <a:pt x="167767" y="394715"/>
                </a:lnTo>
                <a:lnTo>
                  <a:pt x="143510" y="394715"/>
                </a:lnTo>
                <a:lnTo>
                  <a:pt x="137922" y="393953"/>
                </a:lnTo>
                <a:lnTo>
                  <a:pt x="111760" y="374268"/>
                </a:lnTo>
                <a:lnTo>
                  <a:pt x="109474" y="368934"/>
                </a:lnTo>
                <a:lnTo>
                  <a:pt x="108585" y="363346"/>
                </a:lnTo>
                <a:lnTo>
                  <a:pt x="109855" y="351662"/>
                </a:lnTo>
                <a:lnTo>
                  <a:pt x="111760" y="346455"/>
                </a:lnTo>
                <a:lnTo>
                  <a:pt x="115188" y="341883"/>
                </a:lnTo>
                <a:lnTo>
                  <a:pt x="118491" y="337311"/>
                </a:lnTo>
                <a:lnTo>
                  <a:pt x="122936" y="333882"/>
                </a:lnTo>
                <a:lnTo>
                  <a:pt x="128143" y="331596"/>
                </a:lnTo>
                <a:lnTo>
                  <a:pt x="134387" y="329501"/>
                </a:lnTo>
                <a:lnTo>
                  <a:pt x="140573" y="328739"/>
                </a:lnTo>
                <a:lnTo>
                  <a:pt x="172320" y="328739"/>
                </a:lnTo>
                <a:lnTo>
                  <a:pt x="170914" y="325500"/>
                </a:lnTo>
                <a:lnTo>
                  <a:pt x="159766" y="325500"/>
                </a:lnTo>
                <a:lnTo>
                  <a:pt x="153797" y="321817"/>
                </a:lnTo>
                <a:lnTo>
                  <a:pt x="147700" y="319912"/>
                </a:lnTo>
                <a:lnTo>
                  <a:pt x="135636" y="318896"/>
                </a:lnTo>
                <a:close/>
              </a:path>
              <a:path w="906145" h="448310">
                <a:moveTo>
                  <a:pt x="172320" y="328739"/>
                </a:moveTo>
                <a:lnTo>
                  <a:pt x="140573" y="328739"/>
                </a:lnTo>
                <a:lnTo>
                  <a:pt x="146734" y="329310"/>
                </a:lnTo>
                <a:lnTo>
                  <a:pt x="152908" y="331215"/>
                </a:lnTo>
                <a:lnTo>
                  <a:pt x="173989" y="360298"/>
                </a:lnTo>
                <a:lnTo>
                  <a:pt x="173482" y="365886"/>
                </a:lnTo>
                <a:lnTo>
                  <a:pt x="172847" y="371474"/>
                </a:lnTo>
                <a:lnTo>
                  <a:pt x="170814" y="376554"/>
                </a:lnTo>
                <a:lnTo>
                  <a:pt x="167259" y="381253"/>
                </a:lnTo>
                <a:lnTo>
                  <a:pt x="163830" y="385952"/>
                </a:lnTo>
                <a:lnTo>
                  <a:pt x="159385" y="389381"/>
                </a:lnTo>
                <a:lnTo>
                  <a:pt x="148971" y="393953"/>
                </a:lnTo>
                <a:lnTo>
                  <a:pt x="143510" y="394715"/>
                </a:lnTo>
                <a:lnTo>
                  <a:pt x="167767" y="394715"/>
                </a:lnTo>
                <a:lnTo>
                  <a:pt x="175641" y="385571"/>
                </a:lnTo>
                <a:lnTo>
                  <a:pt x="178562" y="379856"/>
                </a:lnTo>
                <a:lnTo>
                  <a:pt x="180467" y="373252"/>
                </a:lnTo>
                <a:lnTo>
                  <a:pt x="191648" y="373252"/>
                </a:lnTo>
                <a:lnTo>
                  <a:pt x="172320" y="328739"/>
                </a:lnTo>
                <a:close/>
              </a:path>
              <a:path w="906145" h="448310">
                <a:moveTo>
                  <a:pt x="191648" y="373252"/>
                </a:moveTo>
                <a:lnTo>
                  <a:pt x="180467" y="373252"/>
                </a:lnTo>
                <a:lnTo>
                  <a:pt x="185927" y="386079"/>
                </a:lnTo>
                <a:lnTo>
                  <a:pt x="195452" y="382015"/>
                </a:lnTo>
                <a:lnTo>
                  <a:pt x="191648" y="373252"/>
                </a:lnTo>
                <a:close/>
              </a:path>
              <a:path w="906145" h="448310">
                <a:moveTo>
                  <a:pt x="193929" y="294385"/>
                </a:moveTo>
                <a:lnTo>
                  <a:pt x="184276" y="298576"/>
                </a:lnTo>
                <a:lnTo>
                  <a:pt x="216535" y="372871"/>
                </a:lnTo>
                <a:lnTo>
                  <a:pt x="226060" y="368680"/>
                </a:lnTo>
                <a:lnTo>
                  <a:pt x="214249" y="341502"/>
                </a:lnTo>
                <a:lnTo>
                  <a:pt x="210011" y="331596"/>
                </a:lnTo>
                <a:lnTo>
                  <a:pt x="207518" y="324738"/>
                </a:lnTo>
                <a:lnTo>
                  <a:pt x="206758" y="319912"/>
                </a:lnTo>
                <a:lnTo>
                  <a:pt x="205867" y="314451"/>
                </a:lnTo>
                <a:lnTo>
                  <a:pt x="206883" y="308355"/>
                </a:lnTo>
                <a:lnTo>
                  <a:pt x="207200" y="307720"/>
                </a:lnTo>
                <a:lnTo>
                  <a:pt x="199644" y="307720"/>
                </a:lnTo>
                <a:lnTo>
                  <a:pt x="193929" y="294385"/>
                </a:lnTo>
                <a:close/>
              </a:path>
              <a:path w="906145" h="448310">
                <a:moveTo>
                  <a:pt x="253993" y="287400"/>
                </a:moveTo>
                <a:lnTo>
                  <a:pt x="232537" y="287400"/>
                </a:lnTo>
                <a:lnTo>
                  <a:pt x="236727" y="288543"/>
                </a:lnTo>
                <a:lnTo>
                  <a:pt x="240919" y="289559"/>
                </a:lnTo>
                <a:lnTo>
                  <a:pt x="244601" y="292353"/>
                </a:lnTo>
                <a:lnTo>
                  <a:pt x="249809" y="299338"/>
                </a:lnTo>
                <a:lnTo>
                  <a:pt x="252730" y="304926"/>
                </a:lnTo>
                <a:lnTo>
                  <a:pt x="271780" y="348995"/>
                </a:lnTo>
                <a:lnTo>
                  <a:pt x="281305" y="344804"/>
                </a:lnTo>
                <a:lnTo>
                  <a:pt x="264668" y="306577"/>
                </a:lnTo>
                <a:lnTo>
                  <a:pt x="260350" y="296417"/>
                </a:lnTo>
                <a:lnTo>
                  <a:pt x="256159" y="289432"/>
                </a:lnTo>
                <a:lnTo>
                  <a:pt x="253993" y="287400"/>
                </a:lnTo>
                <a:close/>
              </a:path>
              <a:path w="906145" h="448310">
                <a:moveTo>
                  <a:pt x="266700" y="228853"/>
                </a:moveTo>
                <a:lnTo>
                  <a:pt x="257175" y="232917"/>
                </a:lnTo>
                <a:lnTo>
                  <a:pt x="301751" y="335914"/>
                </a:lnTo>
                <a:lnTo>
                  <a:pt x="311276" y="331850"/>
                </a:lnTo>
                <a:lnTo>
                  <a:pt x="296799" y="298322"/>
                </a:lnTo>
                <a:lnTo>
                  <a:pt x="327986" y="298322"/>
                </a:lnTo>
                <a:lnTo>
                  <a:pt x="302133" y="289686"/>
                </a:lnTo>
                <a:lnTo>
                  <a:pt x="303163" y="287527"/>
                </a:lnTo>
                <a:lnTo>
                  <a:pt x="292100" y="287527"/>
                </a:lnTo>
                <a:lnTo>
                  <a:pt x="266700" y="228853"/>
                </a:lnTo>
                <a:close/>
              </a:path>
              <a:path w="906145" h="448310">
                <a:moveTo>
                  <a:pt x="163195" y="307720"/>
                </a:moveTo>
                <a:lnTo>
                  <a:pt x="153797" y="311784"/>
                </a:lnTo>
                <a:lnTo>
                  <a:pt x="159766" y="325500"/>
                </a:lnTo>
                <a:lnTo>
                  <a:pt x="170914" y="325500"/>
                </a:lnTo>
                <a:lnTo>
                  <a:pt x="163195" y="307720"/>
                </a:lnTo>
                <a:close/>
              </a:path>
              <a:path w="906145" h="448310">
                <a:moveTo>
                  <a:pt x="327986" y="298322"/>
                </a:moveTo>
                <a:lnTo>
                  <a:pt x="296799" y="298322"/>
                </a:lnTo>
                <a:lnTo>
                  <a:pt x="348742" y="315594"/>
                </a:lnTo>
                <a:lnTo>
                  <a:pt x="362204" y="309752"/>
                </a:lnTo>
                <a:lnTo>
                  <a:pt x="327986" y="298322"/>
                </a:lnTo>
                <a:close/>
              </a:path>
              <a:path w="906145" h="448310">
                <a:moveTo>
                  <a:pt x="232029" y="277367"/>
                </a:moveTo>
                <a:lnTo>
                  <a:pt x="201295" y="300989"/>
                </a:lnTo>
                <a:lnTo>
                  <a:pt x="199644" y="307720"/>
                </a:lnTo>
                <a:lnTo>
                  <a:pt x="207200" y="307720"/>
                </a:lnTo>
                <a:lnTo>
                  <a:pt x="209804" y="302513"/>
                </a:lnTo>
                <a:lnTo>
                  <a:pt x="212725" y="296798"/>
                </a:lnTo>
                <a:lnTo>
                  <a:pt x="217043" y="292607"/>
                </a:lnTo>
                <a:lnTo>
                  <a:pt x="222758" y="290067"/>
                </a:lnTo>
                <a:lnTo>
                  <a:pt x="227837" y="287908"/>
                </a:lnTo>
                <a:lnTo>
                  <a:pt x="232537" y="287400"/>
                </a:lnTo>
                <a:lnTo>
                  <a:pt x="253993" y="287400"/>
                </a:lnTo>
                <a:lnTo>
                  <a:pt x="247904" y="281685"/>
                </a:lnTo>
                <a:lnTo>
                  <a:pt x="243077" y="279272"/>
                </a:lnTo>
                <a:lnTo>
                  <a:pt x="237489" y="278256"/>
                </a:lnTo>
                <a:lnTo>
                  <a:pt x="232029" y="277367"/>
                </a:lnTo>
                <a:close/>
              </a:path>
              <a:path w="906145" h="448310">
                <a:moveTo>
                  <a:pt x="327533" y="236473"/>
                </a:moveTo>
                <a:lnTo>
                  <a:pt x="313563" y="242569"/>
                </a:lnTo>
                <a:lnTo>
                  <a:pt x="292100" y="287527"/>
                </a:lnTo>
                <a:lnTo>
                  <a:pt x="303163" y="287527"/>
                </a:lnTo>
                <a:lnTo>
                  <a:pt x="327533" y="236473"/>
                </a:lnTo>
                <a:close/>
              </a:path>
              <a:path w="906145" h="448310">
                <a:moveTo>
                  <a:pt x="431450" y="192897"/>
                </a:moveTo>
                <a:lnTo>
                  <a:pt x="394952" y="213419"/>
                </a:lnTo>
                <a:lnTo>
                  <a:pt x="388985" y="237204"/>
                </a:lnTo>
                <a:lnTo>
                  <a:pt x="390090" y="244990"/>
                </a:lnTo>
                <a:lnTo>
                  <a:pt x="415289" y="275208"/>
                </a:lnTo>
                <a:lnTo>
                  <a:pt x="431466" y="278526"/>
                </a:lnTo>
                <a:lnTo>
                  <a:pt x="439810" y="277512"/>
                </a:lnTo>
                <a:lnTo>
                  <a:pt x="448310" y="274700"/>
                </a:lnTo>
                <a:lnTo>
                  <a:pt x="456094" y="270492"/>
                </a:lnTo>
                <a:lnTo>
                  <a:pt x="458040" y="268858"/>
                </a:lnTo>
                <a:lnTo>
                  <a:pt x="433577" y="268858"/>
                </a:lnTo>
                <a:lnTo>
                  <a:pt x="422529" y="267588"/>
                </a:lnTo>
                <a:lnTo>
                  <a:pt x="417449" y="265556"/>
                </a:lnTo>
                <a:lnTo>
                  <a:pt x="412876" y="262000"/>
                </a:lnTo>
                <a:lnTo>
                  <a:pt x="408177" y="258444"/>
                </a:lnTo>
                <a:lnTo>
                  <a:pt x="404749" y="253999"/>
                </a:lnTo>
                <a:lnTo>
                  <a:pt x="402463" y="248665"/>
                </a:lnTo>
                <a:lnTo>
                  <a:pt x="400363" y="242452"/>
                </a:lnTo>
                <a:lnTo>
                  <a:pt x="399700" y="237204"/>
                </a:lnTo>
                <a:lnTo>
                  <a:pt x="399713" y="234441"/>
                </a:lnTo>
                <a:lnTo>
                  <a:pt x="426338" y="202564"/>
                </a:lnTo>
                <a:lnTo>
                  <a:pt x="457544" y="202564"/>
                </a:lnTo>
                <a:lnTo>
                  <a:pt x="455330" y="200697"/>
                </a:lnTo>
                <a:lnTo>
                  <a:pt x="448310" y="196722"/>
                </a:lnTo>
                <a:lnTo>
                  <a:pt x="439904" y="193863"/>
                </a:lnTo>
                <a:lnTo>
                  <a:pt x="431450" y="192897"/>
                </a:lnTo>
                <a:close/>
              </a:path>
              <a:path w="906145" h="448310">
                <a:moveTo>
                  <a:pt x="457544" y="202564"/>
                </a:moveTo>
                <a:lnTo>
                  <a:pt x="434467" y="202564"/>
                </a:lnTo>
                <a:lnTo>
                  <a:pt x="442722" y="205993"/>
                </a:lnTo>
                <a:lnTo>
                  <a:pt x="450976" y="209295"/>
                </a:lnTo>
                <a:lnTo>
                  <a:pt x="456946" y="215137"/>
                </a:lnTo>
                <a:lnTo>
                  <a:pt x="460559" y="223646"/>
                </a:lnTo>
                <a:lnTo>
                  <a:pt x="462914" y="228853"/>
                </a:lnTo>
                <a:lnTo>
                  <a:pt x="463676" y="234441"/>
                </a:lnTo>
                <a:lnTo>
                  <a:pt x="463169" y="240283"/>
                </a:lnTo>
                <a:lnTo>
                  <a:pt x="462534" y="245998"/>
                </a:lnTo>
                <a:lnTo>
                  <a:pt x="460629" y="251078"/>
                </a:lnTo>
                <a:lnTo>
                  <a:pt x="457200" y="255523"/>
                </a:lnTo>
                <a:lnTo>
                  <a:pt x="453898" y="259968"/>
                </a:lnTo>
                <a:lnTo>
                  <a:pt x="449580" y="263397"/>
                </a:lnTo>
                <a:lnTo>
                  <a:pt x="444246" y="265683"/>
                </a:lnTo>
                <a:lnTo>
                  <a:pt x="439038" y="267969"/>
                </a:lnTo>
                <a:lnTo>
                  <a:pt x="433577" y="268858"/>
                </a:lnTo>
                <a:lnTo>
                  <a:pt x="458040" y="268858"/>
                </a:lnTo>
                <a:lnTo>
                  <a:pt x="473684" y="234441"/>
                </a:lnTo>
                <a:lnTo>
                  <a:pt x="472721" y="226933"/>
                </a:lnTo>
                <a:lnTo>
                  <a:pt x="470154" y="219074"/>
                </a:lnTo>
                <a:lnTo>
                  <a:pt x="466276" y="211885"/>
                </a:lnTo>
                <a:lnTo>
                  <a:pt x="461327" y="205755"/>
                </a:lnTo>
                <a:lnTo>
                  <a:pt x="457544" y="202564"/>
                </a:lnTo>
                <a:close/>
              </a:path>
              <a:path w="906145" h="448310">
                <a:moveTo>
                  <a:pt x="490509" y="180720"/>
                </a:moveTo>
                <a:lnTo>
                  <a:pt x="479044" y="180720"/>
                </a:lnTo>
                <a:lnTo>
                  <a:pt x="507619" y="246760"/>
                </a:lnTo>
                <a:lnTo>
                  <a:pt x="517271" y="242569"/>
                </a:lnTo>
                <a:lnTo>
                  <a:pt x="490509" y="180720"/>
                </a:lnTo>
                <a:close/>
              </a:path>
              <a:path w="906145" h="448310">
                <a:moveTo>
                  <a:pt x="489204" y="132460"/>
                </a:moveTo>
                <a:lnTo>
                  <a:pt x="484250" y="133095"/>
                </a:lnTo>
                <a:lnTo>
                  <a:pt x="480313" y="133984"/>
                </a:lnTo>
                <a:lnTo>
                  <a:pt x="477138" y="135381"/>
                </a:lnTo>
                <a:lnTo>
                  <a:pt x="473837" y="136778"/>
                </a:lnTo>
                <a:lnTo>
                  <a:pt x="471297" y="138683"/>
                </a:lnTo>
                <a:lnTo>
                  <a:pt x="469646" y="141096"/>
                </a:lnTo>
                <a:lnTo>
                  <a:pt x="467868" y="143509"/>
                </a:lnTo>
                <a:lnTo>
                  <a:pt x="466979" y="146049"/>
                </a:lnTo>
                <a:lnTo>
                  <a:pt x="466979" y="151510"/>
                </a:lnTo>
                <a:lnTo>
                  <a:pt x="468122" y="155447"/>
                </a:lnTo>
                <a:lnTo>
                  <a:pt x="470408" y="160781"/>
                </a:lnTo>
                <a:lnTo>
                  <a:pt x="475488" y="172465"/>
                </a:lnTo>
                <a:lnTo>
                  <a:pt x="465709" y="176656"/>
                </a:lnTo>
                <a:lnTo>
                  <a:pt x="469264" y="184911"/>
                </a:lnTo>
                <a:lnTo>
                  <a:pt x="479044" y="180720"/>
                </a:lnTo>
                <a:lnTo>
                  <a:pt x="490509" y="180720"/>
                </a:lnTo>
                <a:lnTo>
                  <a:pt x="488696" y="176529"/>
                </a:lnTo>
                <a:lnTo>
                  <a:pt x="504189" y="169798"/>
                </a:lnTo>
                <a:lnTo>
                  <a:pt x="503533" y="168274"/>
                </a:lnTo>
                <a:lnTo>
                  <a:pt x="485139" y="168274"/>
                </a:lnTo>
                <a:lnTo>
                  <a:pt x="480822" y="158241"/>
                </a:lnTo>
                <a:lnTo>
                  <a:pt x="478917" y="154050"/>
                </a:lnTo>
                <a:lnTo>
                  <a:pt x="478027" y="151383"/>
                </a:lnTo>
                <a:lnTo>
                  <a:pt x="477774" y="149097"/>
                </a:lnTo>
                <a:lnTo>
                  <a:pt x="478155" y="147827"/>
                </a:lnTo>
                <a:lnTo>
                  <a:pt x="479933" y="145287"/>
                </a:lnTo>
                <a:lnTo>
                  <a:pt x="481330" y="144271"/>
                </a:lnTo>
                <a:lnTo>
                  <a:pt x="483235" y="143509"/>
                </a:lnTo>
                <a:lnTo>
                  <a:pt x="485775" y="142366"/>
                </a:lnTo>
                <a:lnTo>
                  <a:pt x="489076" y="141858"/>
                </a:lnTo>
                <a:lnTo>
                  <a:pt x="493268" y="141858"/>
                </a:lnTo>
                <a:lnTo>
                  <a:pt x="489204" y="132460"/>
                </a:lnTo>
                <a:close/>
              </a:path>
              <a:path w="906145" h="448310">
                <a:moveTo>
                  <a:pt x="500634" y="161543"/>
                </a:moveTo>
                <a:lnTo>
                  <a:pt x="485139" y="168274"/>
                </a:lnTo>
                <a:lnTo>
                  <a:pt x="503533" y="168274"/>
                </a:lnTo>
                <a:lnTo>
                  <a:pt x="500634" y="161543"/>
                </a:lnTo>
                <a:close/>
              </a:path>
              <a:path w="906145" h="448310">
                <a:moveTo>
                  <a:pt x="553720" y="107441"/>
                </a:moveTo>
                <a:lnTo>
                  <a:pt x="543687" y="111886"/>
                </a:lnTo>
                <a:lnTo>
                  <a:pt x="587248" y="212216"/>
                </a:lnTo>
                <a:lnTo>
                  <a:pt x="597281" y="207898"/>
                </a:lnTo>
                <a:lnTo>
                  <a:pt x="553720" y="107441"/>
                </a:lnTo>
                <a:close/>
              </a:path>
              <a:path w="906145" h="448310">
                <a:moveTo>
                  <a:pt x="599439" y="118744"/>
                </a:moveTo>
                <a:lnTo>
                  <a:pt x="589914" y="122935"/>
                </a:lnTo>
                <a:lnTo>
                  <a:pt x="622046" y="197230"/>
                </a:lnTo>
                <a:lnTo>
                  <a:pt x="631571" y="193039"/>
                </a:lnTo>
                <a:lnTo>
                  <a:pt x="619760" y="165861"/>
                </a:lnTo>
                <a:lnTo>
                  <a:pt x="615569" y="156082"/>
                </a:lnTo>
                <a:lnTo>
                  <a:pt x="613029" y="149097"/>
                </a:lnTo>
                <a:lnTo>
                  <a:pt x="611498" y="139445"/>
                </a:lnTo>
                <a:lnTo>
                  <a:pt x="611450" y="138255"/>
                </a:lnTo>
                <a:lnTo>
                  <a:pt x="612394" y="132714"/>
                </a:lnTo>
                <a:lnTo>
                  <a:pt x="612711" y="132079"/>
                </a:lnTo>
                <a:lnTo>
                  <a:pt x="605155" y="132079"/>
                </a:lnTo>
                <a:lnTo>
                  <a:pt x="599439" y="118744"/>
                </a:lnTo>
                <a:close/>
              </a:path>
              <a:path w="906145" h="448310">
                <a:moveTo>
                  <a:pt x="659369" y="111632"/>
                </a:moveTo>
                <a:lnTo>
                  <a:pt x="638048" y="111632"/>
                </a:lnTo>
                <a:lnTo>
                  <a:pt x="646430" y="113918"/>
                </a:lnTo>
                <a:lnTo>
                  <a:pt x="650239" y="116712"/>
                </a:lnTo>
                <a:lnTo>
                  <a:pt x="653414" y="121157"/>
                </a:lnTo>
                <a:lnTo>
                  <a:pt x="655447" y="123697"/>
                </a:lnTo>
                <a:lnTo>
                  <a:pt x="658241" y="129285"/>
                </a:lnTo>
                <a:lnTo>
                  <a:pt x="677291" y="173227"/>
                </a:lnTo>
                <a:lnTo>
                  <a:pt x="686816" y="169163"/>
                </a:lnTo>
                <a:lnTo>
                  <a:pt x="670306" y="130936"/>
                </a:lnTo>
                <a:lnTo>
                  <a:pt x="665861" y="120776"/>
                </a:lnTo>
                <a:lnTo>
                  <a:pt x="661670" y="113791"/>
                </a:lnTo>
                <a:lnTo>
                  <a:pt x="659369" y="111632"/>
                </a:lnTo>
                <a:close/>
              </a:path>
              <a:path w="906145" h="448310">
                <a:moveTo>
                  <a:pt x="721741" y="65023"/>
                </a:moveTo>
                <a:lnTo>
                  <a:pt x="687324" y="91947"/>
                </a:lnTo>
                <a:lnTo>
                  <a:pt x="684307" y="108188"/>
                </a:lnTo>
                <a:lnTo>
                  <a:pt x="685288" y="116254"/>
                </a:lnTo>
                <a:lnTo>
                  <a:pt x="711200" y="147319"/>
                </a:lnTo>
                <a:lnTo>
                  <a:pt x="727186" y="150526"/>
                </a:lnTo>
                <a:lnTo>
                  <a:pt x="735149" y="149641"/>
                </a:lnTo>
                <a:lnTo>
                  <a:pt x="743076" y="147065"/>
                </a:lnTo>
                <a:lnTo>
                  <a:pt x="748919" y="144525"/>
                </a:lnTo>
                <a:lnTo>
                  <a:pt x="753872" y="140842"/>
                </a:lnTo>
                <a:lnTo>
                  <a:pt x="729614" y="140842"/>
                </a:lnTo>
                <a:lnTo>
                  <a:pt x="723900" y="140080"/>
                </a:lnTo>
                <a:lnTo>
                  <a:pt x="694689" y="109473"/>
                </a:lnTo>
                <a:lnTo>
                  <a:pt x="695325" y="103631"/>
                </a:lnTo>
                <a:lnTo>
                  <a:pt x="695833" y="97789"/>
                </a:lnTo>
                <a:lnTo>
                  <a:pt x="697864" y="92582"/>
                </a:lnTo>
                <a:lnTo>
                  <a:pt x="701294" y="88010"/>
                </a:lnTo>
                <a:lnTo>
                  <a:pt x="704596" y="83438"/>
                </a:lnTo>
                <a:lnTo>
                  <a:pt x="708913" y="80009"/>
                </a:lnTo>
                <a:lnTo>
                  <a:pt x="714248" y="77723"/>
                </a:lnTo>
                <a:lnTo>
                  <a:pt x="720437" y="75628"/>
                </a:lnTo>
                <a:lnTo>
                  <a:pt x="726614" y="74866"/>
                </a:lnTo>
                <a:lnTo>
                  <a:pt x="758434" y="74866"/>
                </a:lnTo>
                <a:lnTo>
                  <a:pt x="757028" y="71627"/>
                </a:lnTo>
                <a:lnTo>
                  <a:pt x="745744" y="71627"/>
                </a:lnTo>
                <a:lnTo>
                  <a:pt x="739775" y="67944"/>
                </a:lnTo>
                <a:lnTo>
                  <a:pt x="733806" y="66039"/>
                </a:lnTo>
                <a:lnTo>
                  <a:pt x="721741" y="65023"/>
                </a:lnTo>
                <a:close/>
              </a:path>
              <a:path w="906145" h="448310">
                <a:moveTo>
                  <a:pt x="758434" y="74866"/>
                </a:moveTo>
                <a:lnTo>
                  <a:pt x="726614" y="74866"/>
                </a:lnTo>
                <a:lnTo>
                  <a:pt x="732768" y="75437"/>
                </a:lnTo>
                <a:lnTo>
                  <a:pt x="738886" y="77342"/>
                </a:lnTo>
                <a:lnTo>
                  <a:pt x="760034" y="106044"/>
                </a:lnTo>
                <a:lnTo>
                  <a:pt x="760025" y="107187"/>
                </a:lnTo>
                <a:lnTo>
                  <a:pt x="735076" y="140080"/>
                </a:lnTo>
                <a:lnTo>
                  <a:pt x="729614" y="140842"/>
                </a:lnTo>
                <a:lnTo>
                  <a:pt x="753872" y="140842"/>
                </a:lnTo>
                <a:lnTo>
                  <a:pt x="761746" y="131698"/>
                </a:lnTo>
                <a:lnTo>
                  <a:pt x="764667" y="125983"/>
                </a:lnTo>
                <a:lnTo>
                  <a:pt x="766572" y="119379"/>
                </a:lnTo>
                <a:lnTo>
                  <a:pt x="777754" y="119379"/>
                </a:lnTo>
                <a:lnTo>
                  <a:pt x="758434" y="74866"/>
                </a:lnTo>
                <a:close/>
              </a:path>
              <a:path w="906145" h="448310">
                <a:moveTo>
                  <a:pt x="777754" y="119379"/>
                </a:moveTo>
                <a:lnTo>
                  <a:pt x="766572" y="119379"/>
                </a:lnTo>
                <a:lnTo>
                  <a:pt x="772033" y="132206"/>
                </a:lnTo>
                <a:lnTo>
                  <a:pt x="781558" y="128142"/>
                </a:lnTo>
                <a:lnTo>
                  <a:pt x="777754" y="119379"/>
                </a:lnTo>
                <a:close/>
              </a:path>
              <a:path w="906145" h="448310">
                <a:moveTo>
                  <a:pt x="637539" y="101599"/>
                </a:moveTo>
                <a:lnTo>
                  <a:pt x="631951" y="102361"/>
                </a:lnTo>
                <a:lnTo>
                  <a:pt x="621030" y="107187"/>
                </a:lnTo>
                <a:lnTo>
                  <a:pt x="616458" y="110616"/>
                </a:lnTo>
                <a:lnTo>
                  <a:pt x="612901" y="115188"/>
                </a:lnTo>
                <a:lnTo>
                  <a:pt x="609346" y="119633"/>
                </a:lnTo>
                <a:lnTo>
                  <a:pt x="606806" y="125348"/>
                </a:lnTo>
                <a:lnTo>
                  <a:pt x="605155" y="132079"/>
                </a:lnTo>
                <a:lnTo>
                  <a:pt x="612711" y="132079"/>
                </a:lnTo>
                <a:lnTo>
                  <a:pt x="618236" y="121030"/>
                </a:lnTo>
                <a:lnTo>
                  <a:pt x="622554" y="116966"/>
                </a:lnTo>
                <a:lnTo>
                  <a:pt x="633349" y="112267"/>
                </a:lnTo>
                <a:lnTo>
                  <a:pt x="638048" y="111632"/>
                </a:lnTo>
                <a:lnTo>
                  <a:pt x="659369" y="111632"/>
                </a:lnTo>
                <a:lnTo>
                  <a:pt x="653414" y="106044"/>
                </a:lnTo>
                <a:lnTo>
                  <a:pt x="648588" y="103631"/>
                </a:lnTo>
                <a:lnTo>
                  <a:pt x="637539" y="101599"/>
                </a:lnTo>
                <a:close/>
              </a:path>
              <a:path w="906145" h="448310">
                <a:moveTo>
                  <a:pt x="779780" y="40639"/>
                </a:moveTo>
                <a:lnTo>
                  <a:pt x="770255" y="44830"/>
                </a:lnTo>
                <a:lnTo>
                  <a:pt x="802386" y="119125"/>
                </a:lnTo>
                <a:lnTo>
                  <a:pt x="811911" y="114934"/>
                </a:lnTo>
                <a:lnTo>
                  <a:pt x="779780" y="40639"/>
                </a:lnTo>
                <a:close/>
              </a:path>
              <a:path w="906145" h="448310">
                <a:moveTo>
                  <a:pt x="845947" y="11175"/>
                </a:moveTo>
                <a:lnTo>
                  <a:pt x="811657" y="38099"/>
                </a:lnTo>
                <a:lnTo>
                  <a:pt x="808640" y="54292"/>
                </a:lnTo>
                <a:lnTo>
                  <a:pt x="809621" y="62388"/>
                </a:lnTo>
                <a:lnTo>
                  <a:pt x="835533" y="93471"/>
                </a:lnTo>
                <a:lnTo>
                  <a:pt x="851519" y="96678"/>
                </a:lnTo>
                <a:lnTo>
                  <a:pt x="859482" y="95793"/>
                </a:lnTo>
                <a:lnTo>
                  <a:pt x="867410" y="93217"/>
                </a:lnTo>
                <a:lnTo>
                  <a:pt x="873251" y="90677"/>
                </a:lnTo>
                <a:lnTo>
                  <a:pt x="878205" y="86994"/>
                </a:lnTo>
                <a:lnTo>
                  <a:pt x="853948" y="86994"/>
                </a:lnTo>
                <a:lnTo>
                  <a:pt x="848233" y="86232"/>
                </a:lnTo>
                <a:lnTo>
                  <a:pt x="819023" y="55625"/>
                </a:lnTo>
                <a:lnTo>
                  <a:pt x="819658" y="49783"/>
                </a:lnTo>
                <a:lnTo>
                  <a:pt x="820166" y="43941"/>
                </a:lnTo>
                <a:lnTo>
                  <a:pt x="822198" y="38734"/>
                </a:lnTo>
                <a:lnTo>
                  <a:pt x="825626" y="34162"/>
                </a:lnTo>
                <a:lnTo>
                  <a:pt x="828929" y="29590"/>
                </a:lnTo>
                <a:lnTo>
                  <a:pt x="833247" y="26161"/>
                </a:lnTo>
                <a:lnTo>
                  <a:pt x="838581" y="23875"/>
                </a:lnTo>
                <a:lnTo>
                  <a:pt x="844770" y="21780"/>
                </a:lnTo>
                <a:lnTo>
                  <a:pt x="850947" y="21018"/>
                </a:lnTo>
                <a:lnTo>
                  <a:pt x="882723" y="21018"/>
                </a:lnTo>
                <a:lnTo>
                  <a:pt x="881267" y="17652"/>
                </a:lnTo>
                <a:lnTo>
                  <a:pt x="870076" y="17652"/>
                </a:lnTo>
                <a:lnTo>
                  <a:pt x="864108" y="14096"/>
                </a:lnTo>
                <a:lnTo>
                  <a:pt x="858138" y="12064"/>
                </a:lnTo>
                <a:lnTo>
                  <a:pt x="852043" y="11683"/>
                </a:lnTo>
                <a:lnTo>
                  <a:pt x="845947" y="11175"/>
                </a:lnTo>
                <a:close/>
              </a:path>
              <a:path w="906145" h="448310">
                <a:moveTo>
                  <a:pt x="882723" y="21018"/>
                </a:moveTo>
                <a:lnTo>
                  <a:pt x="850947" y="21018"/>
                </a:lnTo>
                <a:lnTo>
                  <a:pt x="857101" y="21589"/>
                </a:lnTo>
                <a:lnTo>
                  <a:pt x="863219" y="23494"/>
                </a:lnTo>
                <a:lnTo>
                  <a:pt x="884427" y="52577"/>
                </a:lnTo>
                <a:lnTo>
                  <a:pt x="883920" y="58165"/>
                </a:lnTo>
                <a:lnTo>
                  <a:pt x="853948" y="86994"/>
                </a:lnTo>
                <a:lnTo>
                  <a:pt x="878205" y="86994"/>
                </a:lnTo>
                <a:lnTo>
                  <a:pt x="886079" y="77850"/>
                </a:lnTo>
                <a:lnTo>
                  <a:pt x="889000" y="72135"/>
                </a:lnTo>
                <a:lnTo>
                  <a:pt x="890905" y="65531"/>
                </a:lnTo>
                <a:lnTo>
                  <a:pt x="901974" y="65531"/>
                </a:lnTo>
                <a:lnTo>
                  <a:pt x="882723" y="21018"/>
                </a:lnTo>
                <a:close/>
              </a:path>
              <a:path w="906145" h="448310">
                <a:moveTo>
                  <a:pt x="901974" y="65531"/>
                </a:moveTo>
                <a:lnTo>
                  <a:pt x="890905" y="65531"/>
                </a:lnTo>
                <a:lnTo>
                  <a:pt x="896366" y="78358"/>
                </a:lnTo>
                <a:lnTo>
                  <a:pt x="905763" y="74294"/>
                </a:lnTo>
                <a:lnTo>
                  <a:pt x="901974" y="65531"/>
                </a:lnTo>
                <a:close/>
              </a:path>
              <a:path w="906145" h="448310">
                <a:moveTo>
                  <a:pt x="736854" y="25145"/>
                </a:moveTo>
                <a:lnTo>
                  <a:pt x="727456" y="29209"/>
                </a:lnTo>
                <a:lnTo>
                  <a:pt x="745744" y="71627"/>
                </a:lnTo>
                <a:lnTo>
                  <a:pt x="757028" y="71627"/>
                </a:lnTo>
                <a:lnTo>
                  <a:pt x="736854" y="25145"/>
                </a:lnTo>
                <a:close/>
              </a:path>
              <a:path w="906145" h="448310">
                <a:moveTo>
                  <a:pt x="766063" y="11175"/>
                </a:moveTo>
                <a:lnTo>
                  <a:pt x="763905" y="11175"/>
                </a:lnTo>
                <a:lnTo>
                  <a:pt x="761746" y="12064"/>
                </a:lnTo>
                <a:lnTo>
                  <a:pt x="759587" y="13080"/>
                </a:lnTo>
                <a:lnTo>
                  <a:pt x="758063" y="14604"/>
                </a:lnTo>
                <a:lnTo>
                  <a:pt x="757174" y="16890"/>
                </a:lnTo>
                <a:lnTo>
                  <a:pt x="756389" y="18795"/>
                </a:lnTo>
                <a:lnTo>
                  <a:pt x="764286" y="28828"/>
                </a:lnTo>
                <a:lnTo>
                  <a:pt x="766445" y="28828"/>
                </a:lnTo>
                <a:lnTo>
                  <a:pt x="773938" y="18795"/>
                </a:lnTo>
                <a:lnTo>
                  <a:pt x="773049" y="16636"/>
                </a:lnTo>
                <a:lnTo>
                  <a:pt x="772033" y="14477"/>
                </a:lnTo>
                <a:lnTo>
                  <a:pt x="770509" y="12953"/>
                </a:lnTo>
                <a:lnTo>
                  <a:pt x="768350" y="12064"/>
                </a:lnTo>
                <a:lnTo>
                  <a:pt x="766063" y="11175"/>
                </a:lnTo>
                <a:close/>
              </a:path>
              <a:path w="906145" h="448310">
                <a:moveTo>
                  <a:pt x="873633" y="0"/>
                </a:moveTo>
                <a:lnTo>
                  <a:pt x="864235" y="4063"/>
                </a:lnTo>
                <a:lnTo>
                  <a:pt x="870076" y="17652"/>
                </a:lnTo>
                <a:lnTo>
                  <a:pt x="881267" y="17652"/>
                </a:lnTo>
                <a:lnTo>
                  <a:pt x="8736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52520" y="3816350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36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339972" y="4040632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36"/>
                </a:moveTo>
                <a:lnTo>
                  <a:pt x="1222121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0921" y="3718686"/>
            <a:ext cx="1510792" cy="9432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71639" y="5171947"/>
            <a:ext cx="1708365" cy="101809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72151" y="5265546"/>
            <a:ext cx="1510665" cy="9433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541521" y="5564885"/>
            <a:ext cx="726440" cy="415290"/>
          </a:xfrm>
          <a:custGeom>
            <a:avLst/>
            <a:gdLst/>
            <a:ahLst/>
            <a:cxnLst/>
            <a:rect l="l" t="t" r="r" b="b"/>
            <a:pathLst>
              <a:path w="726439" h="415289">
                <a:moveTo>
                  <a:pt x="6350" y="293154"/>
                </a:moveTo>
                <a:lnTo>
                  <a:pt x="3937" y="294220"/>
                </a:lnTo>
                <a:lnTo>
                  <a:pt x="0" y="415226"/>
                </a:lnTo>
                <a:lnTo>
                  <a:pt x="11175" y="410375"/>
                </a:lnTo>
                <a:lnTo>
                  <a:pt x="12445" y="370547"/>
                </a:lnTo>
                <a:lnTo>
                  <a:pt x="39439" y="358863"/>
                </a:lnTo>
                <a:lnTo>
                  <a:pt x="12826" y="358863"/>
                </a:lnTo>
                <a:lnTo>
                  <a:pt x="14350" y="315048"/>
                </a:lnTo>
                <a:lnTo>
                  <a:pt x="31012" y="315048"/>
                </a:lnTo>
                <a:lnTo>
                  <a:pt x="6350" y="293154"/>
                </a:lnTo>
                <a:close/>
              </a:path>
              <a:path w="726439" h="415289">
                <a:moveTo>
                  <a:pt x="72413" y="351802"/>
                </a:moveTo>
                <a:lnTo>
                  <a:pt x="55752" y="351802"/>
                </a:lnTo>
                <a:lnTo>
                  <a:pt x="85851" y="378002"/>
                </a:lnTo>
                <a:lnTo>
                  <a:pt x="96647" y="373316"/>
                </a:lnTo>
                <a:lnTo>
                  <a:pt x="72413" y="351802"/>
                </a:lnTo>
                <a:close/>
              </a:path>
              <a:path w="726439" h="415289">
                <a:moveTo>
                  <a:pt x="31012" y="315048"/>
                </a:moveTo>
                <a:lnTo>
                  <a:pt x="14350" y="315048"/>
                </a:lnTo>
                <a:lnTo>
                  <a:pt x="47243" y="343979"/>
                </a:lnTo>
                <a:lnTo>
                  <a:pt x="12826" y="358863"/>
                </a:lnTo>
                <a:lnTo>
                  <a:pt x="39439" y="358863"/>
                </a:lnTo>
                <a:lnTo>
                  <a:pt x="55752" y="351802"/>
                </a:lnTo>
                <a:lnTo>
                  <a:pt x="72413" y="351802"/>
                </a:lnTo>
                <a:lnTo>
                  <a:pt x="31012" y="315048"/>
                </a:lnTo>
                <a:close/>
              </a:path>
              <a:path w="726439" h="415289">
                <a:moveTo>
                  <a:pt x="112522" y="244144"/>
                </a:moveTo>
                <a:lnTo>
                  <a:pt x="102107" y="248704"/>
                </a:lnTo>
                <a:lnTo>
                  <a:pt x="110870" y="383374"/>
                </a:lnTo>
                <a:lnTo>
                  <a:pt x="121412" y="378841"/>
                </a:lnTo>
                <a:lnTo>
                  <a:pt x="112522" y="244144"/>
                </a:lnTo>
                <a:close/>
              </a:path>
              <a:path w="726439" h="415289">
                <a:moveTo>
                  <a:pt x="206628" y="210019"/>
                </a:moveTo>
                <a:lnTo>
                  <a:pt x="168051" y="221246"/>
                </a:lnTo>
                <a:lnTo>
                  <a:pt x="143246" y="258190"/>
                </a:lnTo>
                <a:lnTo>
                  <a:pt x="142255" y="269125"/>
                </a:lnTo>
                <a:lnTo>
                  <a:pt x="143575" y="280098"/>
                </a:lnTo>
                <a:lnTo>
                  <a:pt x="166534" y="315983"/>
                </a:lnTo>
                <a:lnTo>
                  <a:pt x="199183" y="326717"/>
                </a:lnTo>
                <a:lnTo>
                  <a:pt x="211714" y="325200"/>
                </a:lnTo>
                <a:lnTo>
                  <a:pt x="224662" y="320890"/>
                </a:lnTo>
                <a:lnTo>
                  <a:pt x="231306" y="317633"/>
                </a:lnTo>
                <a:lnTo>
                  <a:pt x="234461" y="315660"/>
                </a:lnTo>
                <a:lnTo>
                  <a:pt x="202279" y="315660"/>
                </a:lnTo>
                <a:lnTo>
                  <a:pt x="193067" y="315082"/>
                </a:lnTo>
                <a:lnTo>
                  <a:pt x="158114" y="287413"/>
                </a:lnTo>
                <a:lnTo>
                  <a:pt x="153415" y="271195"/>
                </a:lnTo>
                <a:lnTo>
                  <a:pt x="154304" y="263080"/>
                </a:lnTo>
                <a:lnTo>
                  <a:pt x="175260" y="228765"/>
                </a:lnTo>
                <a:lnTo>
                  <a:pt x="197865" y="220675"/>
                </a:lnTo>
                <a:lnTo>
                  <a:pt x="230203" y="220675"/>
                </a:lnTo>
                <a:lnTo>
                  <a:pt x="231901" y="217576"/>
                </a:lnTo>
                <a:lnTo>
                  <a:pt x="226024" y="214511"/>
                </a:lnTo>
                <a:lnTo>
                  <a:pt x="219837" y="212231"/>
                </a:lnTo>
                <a:lnTo>
                  <a:pt x="213363" y="210734"/>
                </a:lnTo>
                <a:lnTo>
                  <a:pt x="206628" y="210019"/>
                </a:lnTo>
                <a:close/>
              </a:path>
              <a:path w="726439" h="415289">
                <a:moveTo>
                  <a:pt x="249300" y="279311"/>
                </a:moveTo>
                <a:lnTo>
                  <a:pt x="221106" y="311137"/>
                </a:lnTo>
                <a:lnTo>
                  <a:pt x="202279" y="315660"/>
                </a:lnTo>
                <a:lnTo>
                  <a:pt x="234461" y="315660"/>
                </a:lnTo>
                <a:lnTo>
                  <a:pt x="259841" y="281889"/>
                </a:lnTo>
                <a:lnTo>
                  <a:pt x="249300" y="279311"/>
                </a:lnTo>
                <a:close/>
              </a:path>
              <a:path w="726439" h="415289">
                <a:moveTo>
                  <a:pt x="230203" y="220675"/>
                </a:moveTo>
                <a:lnTo>
                  <a:pt x="197865" y="220675"/>
                </a:lnTo>
                <a:lnTo>
                  <a:pt x="212725" y="221246"/>
                </a:lnTo>
                <a:lnTo>
                  <a:pt x="219837" y="223278"/>
                </a:lnTo>
                <a:lnTo>
                  <a:pt x="226694" y="227075"/>
                </a:lnTo>
                <a:lnTo>
                  <a:pt x="230203" y="220675"/>
                </a:lnTo>
                <a:close/>
              </a:path>
              <a:path w="726439" h="415289">
                <a:moveTo>
                  <a:pt x="331469" y="155765"/>
                </a:moveTo>
                <a:lnTo>
                  <a:pt x="320675" y="157568"/>
                </a:lnTo>
                <a:lnTo>
                  <a:pt x="312800" y="160426"/>
                </a:lnTo>
                <a:lnTo>
                  <a:pt x="281304" y="174066"/>
                </a:lnTo>
                <a:lnTo>
                  <a:pt x="324865" y="274510"/>
                </a:lnTo>
                <a:lnTo>
                  <a:pt x="334899" y="270154"/>
                </a:lnTo>
                <a:lnTo>
                  <a:pt x="314578" y="223456"/>
                </a:lnTo>
                <a:lnTo>
                  <a:pt x="321817" y="220344"/>
                </a:lnTo>
                <a:lnTo>
                  <a:pt x="330366" y="216513"/>
                </a:lnTo>
                <a:lnTo>
                  <a:pt x="336325" y="213613"/>
                </a:lnTo>
                <a:lnTo>
                  <a:pt x="310388" y="213613"/>
                </a:lnTo>
                <a:lnTo>
                  <a:pt x="295528" y="179539"/>
                </a:lnTo>
                <a:lnTo>
                  <a:pt x="320166" y="168922"/>
                </a:lnTo>
                <a:lnTo>
                  <a:pt x="325247" y="167398"/>
                </a:lnTo>
                <a:lnTo>
                  <a:pt x="332231" y="167170"/>
                </a:lnTo>
                <a:lnTo>
                  <a:pt x="352875" y="167170"/>
                </a:lnTo>
                <a:lnTo>
                  <a:pt x="352805" y="167004"/>
                </a:lnTo>
                <a:lnTo>
                  <a:pt x="348488" y="162267"/>
                </a:lnTo>
                <a:lnTo>
                  <a:pt x="343026" y="159448"/>
                </a:lnTo>
                <a:lnTo>
                  <a:pt x="337438" y="156641"/>
                </a:lnTo>
                <a:lnTo>
                  <a:pt x="331469" y="155765"/>
                </a:lnTo>
                <a:close/>
              </a:path>
              <a:path w="726439" h="415289">
                <a:moveTo>
                  <a:pt x="352875" y="167170"/>
                </a:moveTo>
                <a:lnTo>
                  <a:pt x="332231" y="167170"/>
                </a:lnTo>
                <a:lnTo>
                  <a:pt x="335533" y="168122"/>
                </a:lnTo>
                <a:lnTo>
                  <a:pt x="341629" y="172135"/>
                </a:lnTo>
                <a:lnTo>
                  <a:pt x="343788" y="174815"/>
                </a:lnTo>
                <a:lnTo>
                  <a:pt x="345313" y="178180"/>
                </a:lnTo>
                <a:lnTo>
                  <a:pt x="346710" y="181622"/>
                </a:lnTo>
                <a:lnTo>
                  <a:pt x="347217" y="185140"/>
                </a:lnTo>
                <a:lnTo>
                  <a:pt x="345948" y="192316"/>
                </a:lnTo>
                <a:lnTo>
                  <a:pt x="310388" y="213613"/>
                </a:lnTo>
                <a:lnTo>
                  <a:pt x="336325" y="213613"/>
                </a:lnTo>
                <a:lnTo>
                  <a:pt x="359155" y="186626"/>
                </a:lnTo>
                <a:lnTo>
                  <a:pt x="358520" y="180339"/>
                </a:lnTo>
                <a:lnTo>
                  <a:pt x="355600" y="173647"/>
                </a:lnTo>
                <a:lnTo>
                  <a:pt x="352875" y="167170"/>
                </a:lnTo>
                <a:close/>
              </a:path>
              <a:path w="726439" h="415289">
                <a:moveTo>
                  <a:pt x="404875" y="120510"/>
                </a:moveTo>
                <a:lnTo>
                  <a:pt x="402463" y="121577"/>
                </a:lnTo>
                <a:lnTo>
                  <a:pt x="398525" y="242582"/>
                </a:lnTo>
                <a:lnTo>
                  <a:pt x="409701" y="237731"/>
                </a:lnTo>
                <a:lnTo>
                  <a:pt x="410972" y="197904"/>
                </a:lnTo>
                <a:lnTo>
                  <a:pt x="437965" y="186220"/>
                </a:lnTo>
                <a:lnTo>
                  <a:pt x="411479" y="186220"/>
                </a:lnTo>
                <a:lnTo>
                  <a:pt x="412876" y="142405"/>
                </a:lnTo>
                <a:lnTo>
                  <a:pt x="429573" y="142405"/>
                </a:lnTo>
                <a:lnTo>
                  <a:pt x="404875" y="120510"/>
                </a:lnTo>
                <a:close/>
              </a:path>
              <a:path w="726439" h="415289">
                <a:moveTo>
                  <a:pt x="471032" y="179158"/>
                </a:moveTo>
                <a:lnTo>
                  <a:pt x="454278" y="179158"/>
                </a:lnTo>
                <a:lnTo>
                  <a:pt x="484377" y="205358"/>
                </a:lnTo>
                <a:lnTo>
                  <a:pt x="495300" y="200672"/>
                </a:lnTo>
                <a:lnTo>
                  <a:pt x="471032" y="179158"/>
                </a:lnTo>
                <a:close/>
              </a:path>
              <a:path w="726439" h="415289">
                <a:moveTo>
                  <a:pt x="429573" y="142405"/>
                </a:moveTo>
                <a:lnTo>
                  <a:pt x="412876" y="142405"/>
                </a:lnTo>
                <a:lnTo>
                  <a:pt x="445769" y="171348"/>
                </a:lnTo>
                <a:lnTo>
                  <a:pt x="411479" y="186220"/>
                </a:lnTo>
                <a:lnTo>
                  <a:pt x="437965" y="186220"/>
                </a:lnTo>
                <a:lnTo>
                  <a:pt x="454278" y="179158"/>
                </a:lnTo>
                <a:lnTo>
                  <a:pt x="471032" y="179158"/>
                </a:lnTo>
                <a:lnTo>
                  <a:pt x="429573" y="142405"/>
                </a:lnTo>
                <a:close/>
              </a:path>
              <a:path w="726439" h="415289">
                <a:moveTo>
                  <a:pt x="471042" y="91897"/>
                </a:moveTo>
                <a:lnTo>
                  <a:pt x="459486" y="96900"/>
                </a:lnTo>
                <a:lnTo>
                  <a:pt x="514603" y="135293"/>
                </a:lnTo>
                <a:lnTo>
                  <a:pt x="535431" y="183286"/>
                </a:lnTo>
                <a:lnTo>
                  <a:pt x="545338" y="179006"/>
                </a:lnTo>
                <a:lnTo>
                  <a:pt x="524510" y="131000"/>
                </a:lnTo>
                <a:lnTo>
                  <a:pt x="525709" y="122186"/>
                </a:lnTo>
                <a:lnTo>
                  <a:pt x="514603" y="122186"/>
                </a:lnTo>
                <a:lnTo>
                  <a:pt x="471042" y="91897"/>
                </a:lnTo>
                <a:close/>
              </a:path>
              <a:path w="726439" h="415289">
                <a:moveTo>
                  <a:pt x="533526" y="64769"/>
                </a:moveTo>
                <a:lnTo>
                  <a:pt x="521969" y="69799"/>
                </a:lnTo>
                <a:lnTo>
                  <a:pt x="514603" y="122186"/>
                </a:lnTo>
                <a:lnTo>
                  <a:pt x="525709" y="122186"/>
                </a:lnTo>
                <a:lnTo>
                  <a:pt x="533526" y="64769"/>
                </a:lnTo>
                <a:close/>
              </a:path>
              <a:path w="726439" h="415289">
                <a:moveTo>
                  <a:pt x="607440" y="32765"/>
                </a:moveTo>
                <a:lnTo>
                  <a:pt x="549910" y="57696"/>
                </a:lnTo>
                <a:lnTo>
                  <a:pt x="593470" y="158140"/>
                </a:lnTo>
                <a:lnTo>
                  <a:pt x="626224" y="143954"/>
                </a:lnTo>
                <a:lnTo>
                  <a:pt x="599186" y="143954"/>
                </a:lnTo>
                <a:lnTo>
                  <a:pt x="582167" y="104495"/>
                </a:lnTo>
                <a:lnTo>
                  <a:pt x="604890" y="94653"/>
                </a:lnTo>
                <a:lnTo>
                  <a:pt x="577850" y="94653"/>
                </a:lnTo>
                <a:lnTo>
                  <a:pt x="564261" y="63182"/>
                </a:lnTo>
                <a:lnTo>
                  <a:pt x="611758" y="42595"/>
                </a:lnTo>
                <a:lnTo>
                  <a:pt x="607440" y="32765"/>
                </a:lnTo>
                <a:close/>
              </a:path>
              <a:path w="726439" h="415289">
                <a:moveTo>
                  <a:pt x="646302" y="123545"/>
                </a:moveTo>
                <a:lnTo>
                  <a:pt x="599186" y="143954"/>
                </a:lnTo>
                <a:lnTo>
                  <a:pt x="626224" y="143954"/>
                </a:lnTo>
                <a:lnTo>
                  <a:pt x="650620" y="133388"/>
                </a:lnTo>
                <a:lnTo>
                  <a:pt x="646302" y="123545"/>
                </a:lnTo>
                <a:close/>
              </a:path>
              <a:path w="726439" h="415289">
                <a:moveTo>
                  <a:pt x="683005" y="0"/>
                </a:moveTo>
                <a:lnTo>
                  <a:pt x="625475" y="24980"/>
                </a:lnTo>
                <a:lnTo>
                  <a:pt x="668908" y="125425"/>
                </a:lnTo>
                <a:lnTo>
                  <a:pt x="701633" y="111251"/>
                </a:lnTo>
                <a:lnTo>
                  <a:pt x="674751" y="111251"/>
                </a:lnTo>
                <a:lnTo>
                  <a:pt x="657605" y="71780"/>
                </a:lnTo>
                <a:lnTo>
                  <a:pt x="680299" y="61950"/>
                </a:lnTo>
                <a:lnTo>
                  <a:pt x="653414" y="61950"/>
                </a:lnTo>
                <a:lnTo>
                  <a:pt x="639699" y="30467"/>
                </a:lnTo>
                <a:lnTo>
                  <a:pt x="687324" y="9905"/>
                </a:lnTo>
                <a:lnTo>
                  <a:pt x="683005" y="0"/>
                </a:lnTo>
                <a:close/>
              </a:path>
              <a:path w="726439" h="415289">
                <a:moveTo>
                  <a:pt x="721867" y="90843"/>
                </a:moveTo>
                <a:lnTo>
                  <a:pt x="674751" y="111251"/>
                </a:lnTo>
                <a:lnTo>
                  <a:pt x="701633" y="111251"/>
                </a:lnTo>
                <a:lnTo>
                  <a:pt x="726058" y="100672"/>
                </a:lnTo>
                <a:lnTo>
                  <a:pt x="721867" y="90843"/>
                </a:lnTo>
                <a:close/>
              </a:path>
              <a:path w="726439" h="415289">
                <a:moveTo>
                  <a:pt x="624966" y="74244"/>
                </a:moveTo>
                <a:lnTo>
                  <a:pt x="577850" y="94653"/>
                </a:lnTo>
                <a:lnTo>
                  <a:pt x="604890" y="94653"/>
                </a:lnTo>
                <a:lnTo>
                  <a:pt x="629285" y="84086"/>
                </a:lnTo>
                <a:lnTo>
                  <a:pt x="624966" y="74244"/>
                </a:lnTo>
                <a:close/>
              </a:path>
              <a:path w="726439" h="415289">
                <a:moveTo>
                  <a:pt x="700531" y="41541"/>
                </a:moveTo>
                <a:lnTo>
                  <a:pt x="653414" y="61950"/>
                </a:lnTo>
                <a:lnTo>
                  <a:pt x="680299" y="61950"/>
                </a:lnTo>
                <a:lnTo>
                  <a:pt x="704723" y="51371"/>
                </a:lnTo>
                <a:lnTo>
                  <a:pt x="700531" y="4154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18179" y="5378196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48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05632" y="5602452"/>
            <a:ext cx="1222375" cy="529590"/>
          </a:xfrm>
          <a:custGeom>
            <a:avLst/>
            <a:gdLst/>
            <a:ahLst/>
            <a:cxnLst/>
            <a:rect l="l" t="t" r="r" b="b"/>
            <a:pathLst>
              <a:path w="1222375" h="529589">
                <a:moveTo>
                  <a:pt x="0" y="529386"/>
                </a:moveTo>
                <a:lnTo>
                  <a:pt x="1222120" y="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20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5908" y="420370"/>
            <a:ext cx="6571692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MEANING OF</a:t>
            </a:r>
            <a:r>
              <a:rPr spc="-105" dirty="0"/>
              <a:t> </a:t>
            </a:r>
            <a:r>
              <a:rPr dirty="0"/>
              <a:t>NEGOTIABLE  INSTRUMENT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5908" y="1524001"/>
            <a:ext cx="7322820" cy="5311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6565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The word negotiable means </a:t>
            </a:r>
            <a:r>
              <a:rPr sz="2400" spc="-25" dirty="0">
                <a:solidFill>
                  <a:srgbClr val="FFFFFF"/>
                </a:solidFill>
                <a:latin typeface="Century Gothic"/>
                <a:cs typeface="Century Gothic"/>
              </a:rPr>
              <a:t>„transferable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400" spc="-100" dirty="0">
                <a:solidFill>
                  <a:srgbClr val="FFFFFF"/>
                </a:solidFill>
                <a:latin typeface="Century Gothic"/>
                <a:cs typeface="Century Gothic"/>
              </a:rPr>
              <a:t>delivery‟, </a:t>
            </a:r>
            <a:r>
              <a:rPr sz="2400" spc="-45" dirty="0">
                <a:solidFill>
                  <a:srgbClr val="FFFFFF"/>
                </a:solidFill>
                <a:latin typeface="Century Gothic"/>
                <a:cs typeface="Century Gothic"/>
              </a:rPr>
              <a:t>and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word instrument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means </a:t>
            </a:r>
            <a:r>
              <a:rPr sz="2400" spc="-140" dirty="0">
                <a:solidFill>
                  <a:srgbClr val="FFFFFF"/>
                </a:solidFill>
                <a:latin typeface="Century Gothic"/>
                <a:cs typeface="Century Gothic"/>
              </a:rPr>
              <a:t>„a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written document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which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right </a:t>
            </a:r>
            <a:r>
              <a:rPr sz="2400" spc="10" dirty="0">
                <a:solidFill>
                  <a:srgbClr val="FFFFFF"/>
                </a:solidFill>
                <a:latin typeface="Century Gothic"/>
                <a:cs typeface="Century Gothic"/>
              </a:rPr>
              <a:t>is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created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favour of some person.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Thus, 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term “negotiable  instrument” means “a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written document transferable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by</a:t>
            </a:r>
            <a:r>
              <a:rPr sz="2400" spc="2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delivery”.</a:t>
            </a:r>
            <a:endParaRPr sz="2400">
              <a:latin typeface="Century Gothic"/>
              <a:cs typeface="Century Gothic"/>
            </a:endParaRPr>
          </a:p>
          <a:p>
            <a:pPr marL="12700" marR="6350" indent="456565" algn="just">
              <a:lnSpc>
                <a:spcPct val="100000"/>
              </a:lnSpc>
              <a:spcBef>
                <a:spcPts val="994"/>
              </a:spcBef>
            </a:pP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According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to Section 13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(1)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of the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Negotiable </a:t>
            </a:r>
            <a:r>
              <a:rPr sz="24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Instruments 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Act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“A negotiable instrument means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note,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 exchange, or cheque payable either to order or to bearer”. </a:t>
            </a:r>
            <a:r>
              <a:rPr sz="2400" spc="-20" dirty="0">
                <a:solidFill>
                  <a:srgbClr val="FFFFFF"/>
                </a:solidFill>
                <a:latin typeface="Century Gothic"/>
                <a:cs typeface="Century Gothic"/>
              </a:rPr>
              <a:t>“A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may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made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two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or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more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payees jointly, or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may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made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payable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alternative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to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one of 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two,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or one or some of several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payees”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[Section</a:t>
            </a:r>
            <a:r>
              <a:rPr sz="2400" spc="18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13(2)].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273621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NEGOTIATION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425702"/>
            <a:ext cx="7768590" cy="48910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3765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According to section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14 of the Act, </a:t>
            </a:r>
            <a:r>
              <a:rPr sz="2400" spc="-60" dirty="0">
                <a:solidFill>
                  <a:srgbClr val="FFFFFF"/>
                </a:solidFill>
                <a:latin typeface="Century Gothic"/>
                <a:cs typeface="Century Gothic"/>
              </a:rPr>
              <a:t>„when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 note,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exchange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or cheque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transferred to any person so as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to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constitute that person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holder thereof,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said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be  </a:t>
            </a:r>
            <a:r>
              <a:rPr sz="2400" spc="-85" dirty="0">
                <a:solidFill>
                  <a:srgbClr val="FFFFFF"/>
                </a:solidFill>
                <a:latin typeface="Century Gothic"/>
                <a:cs typeface="Century Gothic"/>
              </a:rPr>
              <a:t>negotiated.‟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main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purpose and essence of negotiation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90" dirty="0">
                <a:solidFill>
                  <a:srgbClr val="FFFFFF"/>
                </a:solidFill>
                <a:latin typeface="Century Gothic"/>
                <a:cs typeface="Century Gothic"/>
              </a:rPr>
              <a:t>to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make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transferee of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note,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exchange or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cheque 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holder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there</a:t>
            </a:r>
            <a:r>
              <a:rPr sz="2400" spc="9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of.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</a:pP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Negotiation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thus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requires </a:t>
            </a:r>
            <a:r>
              <a:rPr sz="2000" spc="-20" dirty="0">
                <a:solidFill>
                  <a:srgbClr val="FFFFFF"/>
                </a:solidFill>
                <a:latin typeface="Century Gothic"/>
                <a:cs typeface="Century Gothic"/>
              </a:rPr>
              <a:t>two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conditions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to be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fulfilled,</a:t>
            </a:r>
            <a:r>
              <a:rPr sz="2000" spc="11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namely:</a:t>
            </a:r>
            <a:endParaRPr sz="20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There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must be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transfer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to another person;</a:t>
            </a:r>
            <a:r>
              <a:rPr sz="2000" spc="2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and</a:t>
            </a:r>
            <a:endParaRPr sz="2000">
              <a:latin typeface="Century Gothic"/>
              <a:cs typeface="Century Gothic"/>
            </a:endParaRPr>
          </a:p>
          <a:p>
            <a:pPr marL="355600" marR="6350" indent="-3429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transfer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made </a:t>
            </a:r>
            <a:r>
              <a:rPr sz="20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such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manner as to constitute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the 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transferee the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holder of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21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491299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MODES OF</a:t>
            </a:r>
            <a:r>
              <a:rPr spc="-90" dirty="0"/>
              <a:t> </a:t>
            </a:r>
            <a:r>
              <a:rPr dirty="0"/>
              <a:t>NEGOTIATION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3171" y="1154684"/>
            <a:ext cx="7671434" cy="483401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Negotiation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delivery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(Sec.</a:t>
            </a:r>
            <a:r>
              <a:rPr sz="20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47):</a:t>
            </a:r>
            <a:endParaRPr sz="2000" b="1">
              <a:latin typeface="Century Gothic"/>
              <a:cs typeface="Century Gothic"/>
            </a:endParaRPr>
          </a:p>
          <a:p>
            <a:pPr marL="360045" marR="5080" indent="566420">
              <a:lnSpc>
                <a:spcPct val="100000"/>
              </a:lnSpc>
              <a:spcBef>
                <a:spcPts val="994"/>
              </a:spcBef>
            </a:pPr>
            <a:r>
              <a:rPr sz="2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Where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note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or a bill of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exchange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or 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cheque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 to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bearer,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may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negotiated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delivery</a:t>
            </a:r>
            <a:r>
              <a:rPr sz="2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thereof.</a:t>
            </a:r>
            <a:endParaRPr sz="2000" b="1">
              <a:latin typeface="Century Gothic"/>
              <a:cs typeface="Century Gothic"/>
            </a:endParaRPr>
          </a:p>
          <a:p>
            <a:pPr marL="360045" marR="193675">
              <a:lnSpc>
                <a:spcPct val="100000"/>
              </a:lnSpc>
            </a:pP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Example: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holder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of 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 to  bearer,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delivers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spc="-280" dirty="0">
                <a:solidFill>
                  <a:srgbClr val="FFFFFF"/>
                </a:solidFill>
                <a:latin typeface="Century Gothic"/>
                <a:cs typeface="Century Gothic"/>
              </a:rPr>
              <a:t>B‟s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agent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keep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for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B.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 </a:t>
            </a:r>
            <a:r>
              <a:rPr sz="2000" b="1" spc="-90" dirty="0">
                <a:solidFill>
                  <a:srgbClr val="FFFFFF"/>
                </a:solidFill>
                <a:latin typeface="Century Gothic"/>
                <a:cs typeface="Century Gothic"/>
              </a:rPr>
              <a:t>has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been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negotiated.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Negotiation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endorsement and delivery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(Sec.</a:t>
            </a:r>
            <a:r>
              <a:rPr sz="2000" b="1" spc="-7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48):</a:t>
            </a:r>
            <a:endParaRPr sz="2000" b="1">
              <a:latin typeface="Century Gothic"/>
              <a:cs typeface="Century Gothic"/>
            </a:endParaRPr>
          </a:p>
          <a:p>
            <a:pPr marL="360045" marR="194945" indent="566420">
              <a:lnSpc>
                <a:spcPct val="100000"/>
              </a:lnSpc>
              <a:spcBef>
                <a:spcPts val="994"/>
              </a:spcBef>
            </a:pP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note,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cheque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or a bill of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exchange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  to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order can be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negotiated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only be endorsement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delivery. 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Unless the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holder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signs his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endorsement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on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and 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delivers it,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transferee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does not become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holder.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If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there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are 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more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payees than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one, all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</a:t>
            </a:r>
            <a:r>
              <a:rPr sz="2000" b="1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it.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22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548132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ENDORSEMENT </a:t>
            </a:r>
            <a:r>
              <a:rPr dirty="0"/>
              <a:t>[SECTION</a:t>
            </a:r>
            <a:r>
              <a:rPr spc="-80" dirty="0"/>
              <a:t> </a:t>
            </a:r>
            <a:r>
              <a:rPr dirty="0"/>
              <a:t>15]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676" y="1415618"/>
            <a:ext cx="7811770" cy="42242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3765" algn="just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word </a:t>
            </a:r>
            <a:r>
              <a:rPr sz="18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„endorsement‟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its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literal sense means, writing </a:t>
            </a:r>
            <a:r>
              <a:rPr sz="18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on 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back of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 But under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Instruments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Act </a:t>
            </a:r>
            <a:r>
              <a:rPr sz="1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it 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means,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writing of </a:t>
            </a:r>
            <a:r>
              <a:rPr sz="1800" b="1" spc="-185" dirty="0">
                <a:solidFill>
                  <a:srgbClr val="FFFFFF"/>
                </a:solidFill>
                <a:latin typeface="Century Gothic"/>
                <a:cs typeface="Century Gothic"/>
              </a:rPr>
              <a:t>one‟s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name on the back of the instrument </a:t>
            </a:r>
            <a:r>
              <a:rPr sz="1800" b="1" spc="-165" dirty="0">
                <a:solidFill>
                  <a:srgbClr val="FFFFFF"/>
                </a:solidFill>
                <a:latin typeface="Century Gothic"/>
                <a:cs typeface="Century Gothic"/>
              </a:rPr>
              <a:t>or 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any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paper attached to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with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the intention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of transferring the rights  therein.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Thus,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endorsement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signing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for the 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purpose of negotiation. The person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who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effects an endorsement </a:t>
            </a:r>
            <a:r>
              <a:rPr sz="1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is 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called an </a:t>
            </a:r>
            <a:r>
              <a:rPr sz="1800" b="1" spc="-110" dirty="0">
                <a:solidFill>
                  <a:srgbClr val="FFFFFF"/>
                </a:solidFill>
                <a:latin typeface="Century Gothic"/>
                <a:cs typeface="Century Gothic"/>
              </a:rPr>
              <a:t>„endorser‟,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person to whom negotiable </a:t>
            </a:r>
            <a:r>
              <a:rPr sz="18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instrument 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transferred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endorsement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called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1800" b="1" spc="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spc="-120" dirty="0">
                <a:solidFill>
                  <a:srgbClr val="FFFFFF"/>
                </a:solidFill>
                <a:latin typeface="Century Gothic"/>
                <a:cs typeface="Century Gothic"/>
              </a:rPr>
              <a:t>„</a:t>
            </a:r>
            <a:r>
              <a:rPr sz="1800" b="1" spc="-120">
                <a:solidFill>
                  <a:srgbClr val="FFFFFF"/>
                </a:solidFill>
                <a:latin typeface="Century Gothic"/>
                <a:cs typeface="Century Gothic"/>
              </a:rPr>
              <a:t>endorsee</a:t>
            </a:r>
            <a:r>
              <a:rPr sz="1800" b="1" spc="-120" smtClean="0">
                <a:solidFill>
                  <a:srgbClr val="FFFFFF"/>
                </a:solidFill>
                <a:latin typeface="Century Gothic"/>
                <a:cs typeface="Century Gothic"/>
              </a:rPr>
              <a:t>‟.</a:t>
            </a:r>
            <a:endParaRPr sz="2200" b="1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Who may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/ Negotiate [Section</a:t>
            </a:r>
            <a:r>
              <a:rPr sz="1800" b="1" spc="-8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51]:</a:t>
            </a:r>
            <a:endParaRPr sz="1800" b="1">
              <a:latin typeface="Century Gothic"/>
              <a:cs typeface="Century Gothic"/>
            </a:endParaRPr>
          </a:p>
          <a:p>
            <a:pPr marL="12700" marR="5080" indent="913765" algn="just">
              <a:lnSpc>
                <a:spcPct val="100000"/>
              </a:lnSpc>
              <a:spcBef>
                <a:spcPts val="1000"/>
              </a:spcBef>
            </a:pP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Every Sole maker, drawer, payee or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endorsee,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 all of several  joint makers, drawers, payees or endorsees of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 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may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 </a:t>
            </a:r>
            <a:r>
              <a:rPr sz="18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negotiate the same </a:t>
            </a:r>
            <a:r>
              <a:rPr sz="18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if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the negotiability of such  instrument has not been restricted or excluded </a:t>
            </a: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as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mentioned </a:t>
            </a:r>
            <a:r>
              <a:rPr sz="1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in 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Section</a:t>
            </a:r>
            <a:r>
              <a:rPr sz="18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50.</a:t>
            </a:r>
            <a:endParaRPr sz="18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23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8282"/>
            <a:ext cx="397891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ENDORSEMENT</a:t>
            </a:r>
            <a:r>
              <a:rPr spc="-55" dirty="0"/>
              <a:t> </a:t>
            </a:r>
            <a:r>
              <a:rPr sz="1800" spc="-5" dirty="0"/>
              <a:t>(Cont….)</a:t>
            </a:r>
            <a:endParaRPr sz="1800"/>
          </a:p>
        </p:txBody>
      </p:sp>
      <p:sp>
        <p:nvSpPr>
          <p:cNvPr id="3" name="object 3"/>
          <p:cNvSpPr txBox="1"/>
          <p:nvPr/>
        </p:nvSpPr>
        <p:spPr>
          <a:xfrm>
            <a:off x="563676" y="1289018"/>
            <a:ext cx="7805420" cy="5419432"/>
          </a:xfrm>
          <a:prstGeom prst="rect">
            <a:avLst/>
          </a:prstGeom>
        </p:spPr>
        <p:txBody>
          <a:bodyPr vert="horz" wrap="square" lIns="0" tIns="139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Essentials of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Valid</a:t>
            </a:r>
            <a:r>
              <a:rPr sz="2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Endorsement:</a:t>
            </a:r>
            <a:endParaRPr sz="2000" b="1">
              <a:latin typeface="Century Gothic"/>
              <a:cs typeface="Century Gothic"/>
            </a:endParaRPr>
          </a:p>
          <a:p>
            <a:pPr marL="355600" marR="508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on the back or face of instrument or on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slip of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paper  annexed</a:t>
            </a:r>
            <a:r>
              <a:rPr sz="2000" b="1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thereto.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signed by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endorser.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completed by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delivery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spc="3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made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holder of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spc="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</a:t>
            </a:r>
            <a:endParaRPr sz="2000" b="1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800" b="1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Kinds of</a:t>
            </a:r>
            <a:r>
              <a:rPr sz="2000" b="1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Endorsement: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Blank or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General</a:t>
            </a:r>
            <a:r>
              <a:rPr sz="2000" b="1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Full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 Special</a:t>
            </a:r>
            <a:r>
              <a:rPr sz="2000" b="1" spc="-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Partial</a:t>
            </a:r>
            <a:r>
              <a:rPr sz="2000" b="1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Restrictive</a:t>
            </a:r>
            <a:r>
              <a:rPr sz="2000" b="1" spc="-3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Conditional</a:t>
            </a:r>
            <a:r>
              <a:rPr sz="2000" b="1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Endorsement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24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488950"/>
            <a:ext cx="499681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FEATURES OF</a:t>
            </a:r>
            <a:r>
              <a:rPr spc="-80" dirty="0"/>
              <a:t> </a:t>
            </a:r>
            <a:r>
              <a:rPr dirty="0"/>
              <a:t>NEGOTIABLE  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1743202"/>
            <a:ext cx="4188460" cy="485966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Writing and</a:t>
            </a:r>
            <a:r>
              <a:rPr sz="24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Signature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Money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Freely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 Transferable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5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Title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Holder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Free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from all</a:t>
            </a:r>
            <a:r>
              <a:rPr sz="24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Defects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Notice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Presumption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Special</a:t>
            </a:r>
            <a:r>
              <a:rPr sz="24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Procedure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Popularity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Evidence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4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228601"/>
            <a:ext cx="6627165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400" dirty="0"/>
              <a:t>TYPES OF</a:t>
            </a:r>
            <a:r>
              <a:rPr sz="2400" spc="-90" dirty="0"/>
              <a:t> </a:t>
            </a:r>
            <a:r>
              <a:rPr sz="2400" dirty="0"/>
              <a:t>NEGOTIABLE  INSTRUMENTS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990600"/>
            <a:ext cx="7609840" cy="5348259"/>
          </a:xfrm>
          <a:prstGeom prst="rect">
            <a:avLst/>
          </a:prstGeom>
        </p:spPr>
        <p:txBody>
          <a:bodyPr vert="horz" wrap="square" lIns="0" tIns="140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There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are </a:t>
            </a:r>
            <a:r>
              <a:rPr sz="2000" spc="-20" dirty="0">
                <a:solidFill>
                  <a:srgbClr val="FFFFFF"/>
                </a:solidFill>
                <a:latin typeface="Century Gothic"/>
                <a:cs typeface="Century Gothic"/>
              </a:rPr>
              <a:t>two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types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</a:t>
            </a:r>
            <a:r>
              <a:rPr sz="2000" spc="1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Instruments:</a:t>
            </a:r>
            <a:endParaRPr sz="2000">
              <a:latin typeface="Century Gothic"/>
              <a:cs typeface="Century Gothic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Instruments Negotiable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</a:t>
            </a:r>
            <a:r>
              <a:rPr sz="2000" b="1" spc="-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Statute:</a:t>
            </a:r>
            <a:endParaRPr sz="2000">
              <a:latin typeface="Century Gothic"/>
              <a:cs typeface="Century Gothic"/>
            </a:endParaRPr>
          </a:p>
          <a:p>
            <a:pPr marL="469900" marR="85725" indent="457200">
              <a:lnSpc>
                <a:spcPct val="100000"/>
              </a:lnSpc>
              <a:spcBef>
                <a:spcPts val="985"/>
              </a:spcBef>
            </a:pP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Instruments </a:t>
            </a:r>
            <a:r>
              <a:rPr sz="2000" spc="0" dirty="0">
                <a:solidFill>
                  <a:srgbClr val="FFFFFF"/>
                </a:solidFill>
                <a:latin typeface="Century Gothic"/>
                <a:cs typeface="Century Gothic"/>
              </a:rPr>
              <a:t>Act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mentions only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three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kinds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of 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negotiable instruments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(Section 13). These</a:t>
            </a:r>
            <a:r>
              <a:rPr sz="2000" spc="114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are: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</a:t>
            </a:r>
            <a:r>
              <a:rPr sz="2000" spc="-5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Notes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Bills of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Exchange,</a:t>
            </a:r>
            <a:r>
              <a:rPr sz="2000" spc="-4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and</a:t>
            </a:r>
            <a:endParaRPr sz="2000">
              <a:latin typeface="Century Gothic"/>
              <a:cs typeface="Century Gothic"/>
            </a:endParaRPr>
          </a:p>
          <a:p>
            <a:pPr marL="812800" lvl="1" indent="-342900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AutoNum type="arabicPeriod"/>
              <a:tabLst>
                <a:tab pos="812165" algn="l"/>
                <a:tab pos="813435" algn="l"/>
              </a:tabLst>
            </a:pP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Cheques</a:t>
            </a:r>
            <a:endParaRPr sz="2000">
              <a:latin typeface="Century Gothic"/>
              <a:cs typeface="Century Gothic"/>
            </a:endParaRPr>
          </a:p>
          <a:p>
            <a:pPr marL="469900" indent="-457200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AutoNum type="arabicPeriod" startAt="2"/>
              <a:tabLst>
                <a:tab pos="469265" algn="l"/>
                <a:tab pos="469900" algn="l"/>
              </a:tabLst>
            </a:pP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Instruments Negotiable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Custom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r>
              <a:rPr sz="2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Usage:</a:t>
            </a:r>
            <a:endParaRPr sz="2000">
              <a:latin typeface="Century Gothic"/>
              <a:cs typeface="Century Gothic"/>
            </a:endParaRPr>
          </a:p>
          <a:p>
            <a:pPr marL="469900" marR="5080" indent="457200" algn="just">
              <a:lnSpc>
                <a:spcPct val="100000"/>
              </a:lnSpc>
              <a:spcBef>
                <a:spcPts val="994"/>
              </a:spcBef>
            </a:pP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There are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certain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other instruments which have acquired 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character of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negotiability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the usage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or custom of trade.  </a:t>
            </a:r>
            <a:r>
              <a:rPr sz="2000" dirty="0">
                <a:solidFill>
                  <a:srgbClr val="FFFFFF"/>
                </a:solidFill>
                <a:latin typeface="Century Gothic"/>
                <a:cs typeface="Century Gothic"/>
              </a:rPr>
              <a:t>For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example: Exchequer bills, Bank notes, Share  warrants, Circular notes, Bearer debentures, Dividend 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warrants,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Share certificates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with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blank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transfer </a:t>
            </a:r>
            <a:r>
              <a:rPr sz="2000" spc="-5" dirty="0">
                <a:solidFill>
                  <a:srgbClr val="FFFFFF"/>
                </a:solidFill>
                <a:latin typeface="Century Gothic"/>
                <a:cs typeface="Century Gothic"/>
              </a:rPr>
              <a:t>deeds,</a:t>
            </a:r>
            <a:r>
              <a:rPr sz="2000" spc="1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entury Gothic"/>
                <a:cs typeface="Century Gothic"/>
              </a:rPr>
              <a:t>etc.</a:t>
            </a:r>
            <a:endParaRPr sz="20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5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4235" y="528955"/>
            <a:ext cx="39122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PROMISSORY</a:t>
            </a:r>
            <a:r>
              <a:rPr spc="-75" dirty="0"/>
              <a:t> </a:t>
            </a:r>
            <a:r>
              <a:rPr dirty="0"/>
              <a:t>NOTES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4235" y="1464055"/>
            <a:ext cx="7610475" cy="5311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Section </a:t>
            </a:r>
            <a:r>
              <a:rPr sz="2800" b="1" dirty="0">
                <a:solidFill>
                  <a:srgbClr val="FFFFFF"/>
                </a:solidFill>
                <a:latin typeface="Century Gothic"/>
                <a:cs typeface="Century Gothic"/>
              </a:rPr>
              <a:t>4 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800" b="1" dirty="0">
                <a:solidFill>
                  <a:srgbClr val="FFFFFF"/>
                </a:solidFill>
                <a:latin typeface="Century Gothic"/>
                <a:cs typeface="Century Gothic"/>
              </a:rPr>
              <a:t>the Act </a:t>
            </a:r>
            <a:r>
              <a:rPr sz="28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defines,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“A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note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20" dirty="0">
                <a:solidFill>
                  <a:srgbClr val="FFFFFF"/>
                </a:solidFill>
                <a:latin typeface="Century Gothic"/>
                <a:cs typeface="Century Gothic"/>
              </a:rPr>
              <a:t>an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writing (note being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bank-note or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currency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note)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containing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an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unconditional undertaking, signed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by 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maker,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to 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certain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sum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of money to or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to 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order of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certain  person, or to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 bearer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800" spc="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instruments.”</a:t>
            </a:r>
            <a:endParaRPr sz="2800">
              <a:latin typeface="Century Gothic"/>
              <a:cs typeface="Century Gothic"/>
            </a:endParaRPr>
          </a:p>
          <a:p>
            <a:pPr marL="12700" marR="6350" indent="914400" algn="just">
              <a:lnSpc>
                <a:spcPct val="100000"/>
              </a:lnSpc>
              <a:spcBef>
                <a:spcPts val="994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The person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who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makes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promissory note and promises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to 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called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maker. The person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whom the payment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be  made </a:t>
            </a:r>
            <a:r>
              <a:rPr sz="28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called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8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payee.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6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7270" y="468249"/>
            <a:ext cx="6878930" cy="8752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CHARACTERISTICS OF</a:t>
            </a:r>
            <a:r>
              <a:rPr sz="2800" spc="-80" dirty="0"/>
              <a:t> </a:t>
            </a:r>
            <a:r>
              <a:rPr sz="2800" dirty="0"/>
              <a:t>A  </a:t>
            </a:r>
            <a:r>
              <a:rPr sz="2800" spc="-5" dirty="0"/>
              <a:t>PROMISSORY</a:t>
            </a:r>
            <a:r>
              <a:rPr sz="2800" spc="-45" dirty="0"/>
              <a:t> </a:t>
            </a:r>
            <a:r>
              <a:rPr sz="2800" dirty="0"/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7717" y="1617344"/>
            <a:ext cx="7440295" cy="5085366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is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an Instrument 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in</a:t>
            </a:r>
            <a:r>
              <a:rPr sz="20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Writing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is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Promise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</a:t>
            </a:r>
            <a:r>
              <a:rPr sz="2000" b="1" spc="-1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Signed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Maker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Other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Formalities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Definite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and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Unconditional</a:t>
            </a:r>
            <a:r>
              <a:rPr sz="20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Promise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Promise 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Money</a:t>
            </a:r>
            <a:r>
              <a:rPr sz="2000" b="1" spc="-4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Only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Maker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Certain</a:t>
            </a:r>
            <a:r>
              <a:rPr sz="20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Person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Payee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Certain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Sum Payable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must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Certain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may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 Payable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on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Demand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or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After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Definite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Period of</a:t>
            </a:r>
            <a:r>
              <a:rPr sz="2000" b="1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Time</a:t>
            </a:r>
            <a:endParaRPr sz="2000" b="1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b="1"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z="1600" b="1"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000" b="1" spc="0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cannot be Made Payable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Bearer </a:t>
            </a:r>
            <a:r>
              <a:rPr sz="2000" b="1" dirty="0">
                <a:solidFill>
                  <a:srgbClr val="FFFFFF"/>
                </a:solidFill>
                <a:latin typeface="Century Gothic"/>
                <a:cs typeface="Century Gothic"/>
              </a:rPr>
              <a:t>on</a:t>
            </a:r>
            <a:r>
              <a:rPr sz="2000" b="1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0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Demand</a:t>
            </a:r>
            <a:endParaRPr sz="2000" b="1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7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32841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PARTIES </a:t>
            </a:r>
            <a:r>
              <a:rPr dirty="0"/>
              <a:t>TO A </a:t>
            </a:r>
            <a:r>
              <a:rPr spc="-5" dirty="0"/>
              <a:t>PROMISSORY</a:t>
            </a:r>
            <a:r>
              <a:rPr spc="-55" dirty="0"/>
              <a:t> </a:t>
            </a:r>
            <a:r>
              <a:rPr dirty="0"/>
              <a:t>NOTE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35583" y="1468373"/>
            <a:ext cx="7499984" cy="4105611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Maker:</a:t>
            </a:r>
            <a:endParaRPr sz="2400">
              <a:latin typeface="Century Gothic"/>
              <a:cs typeface="Century Gothic"/>
            </a:endParaRPr>
          </a:p>
          <a:p>
            <a:pPr marL="360045" marR="250190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Maker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who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promises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amount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stated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in 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note.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Payee:</a:t>
            </a:r>
            <a:endParaRPr sz="2400">
              <a:latin typeface="Century Gothic"/>
              <a:cs typeface="Century Gothic"/>
            </a:endParaRPr>
          </a:p>
          <a:p>
            <a:pPr marL="360045">
              <a:lnSpc>
                <a:spcPct val="100000"/>
              </a:lnSpc>
              <a:spcBef>
                <a:spcPts val="994"/>
              </a:spcBef>
            </a:pP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Payee </a:t>
            </a:r>
            <a:r>
              <a:rPr sz="2400" spc="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to whom the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amount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note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</a:t>
            </a:r>
            <a:r>
              <a:rPr sz="2400" spc="1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payable.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10"/>
              </a:spcBef>
              <a:tabLst>
                <a:tab pos="354965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Holder:</a:t>
            </a:r>
            <a:endParaRPr sz="2400">
              <a:latin typeface="Century Gothic"/>
              <a:cs typeface="Century Gothic"/>
            </a:endParaRPr>
          </a:p>
          <a:p>
            <a:pPr marL="360045" marR="508634">
              <a:lnSpc>
                <a:spcPct val="100000"/>
              </a:lnSpc>
              <a:spcBef>
                <a:spcPts val="985"/>
              </a:spcBef>
              <a:tabLst>
                <a:tab pos="4431665" algn="l"/>
              </a:tabLst>
            </a:pP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He </a:t>
            </a:r>
            <a:r>
              <a:rPr sz="2400" spc="5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either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payee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or</a:t>
            </a:r>
            <a:r>
              <a:rPr sz="2400" spc="6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</a:t>
            </a:r>
            <a:r>
              <a:rPr sz="2400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person	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whom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the note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may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have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been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endorsed.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8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5583" y="537794"/>
            <a:ext cx="642493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SPECIMEN </a:t>
            </a:r>
            <a:r>
              <a:rPr dirty="0"/>
              <a:t>OF PROMISSORY</a:t>
            </a:r>
            <a:r>
              <a:rPr spc="-100" dirty="0"/>
              <a:t> </a:t>
            </a:r>
            <a:r>
              <a:rPr dirty="0"/>
              <a:t>NOTE</a:t>
            </a:r>
          </a:p>
        </p:txBody>
      </p:sp>
      <p:sp>
        <p:nvSpPr>
          <p:cNvPr id="3" name="object 3"/>
          <p:cNvSpPr/>
          <p:nvPr/>
        </p:nvSpPr>
        <p:spPr>
          <a:xfrm>
            <a:off x="784859" y="1866900"/>
            <a:ext cx="7549896" cy="34960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24953" y="1908301"/>
            <a:ext cx="7414895" cy="377411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</a:ln>
        </p:spPr>
        <p:txBody>
          <a:bodyPr vert="horz" wrap="square" lIns="0" tIns="381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1200" b="1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</a:pPr>
            <a:r>
              <a:rPr sz="1400" b="1" spc="-5" dirty="0">
                <a:latin typeface="Century Gothic"/>
                <a:cs typeface="Century Gothic"/>
              </a:rPr>
              <a:t>Rs.</a:t>
            </a:r>
            <a:r>
              <a:rPr sz="1400" b="1" spc="-20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10,000</a:t>
            </a:r>
            <a:endParaRPr sz="1400" b="1">
              <a:latin typeface="Century Gothic"/>
              <a:cs typeface="Century Gothic"/>
            </a:endParaRPr>
          </a:p>
          <a:p>
            <a:pPr marL="5856605" marR="596900">
              <a:lnSpc>
                <a:spcPct val="100000"/>
              </a:lnSpc>
              <a:spcBef>
                <a:spcPts val="740"/>
              </a:spcBef>
            </a:pPr>
            <a:r>
              <a:rPr sz="1400" b="1" spc="-5" dirty="0">
                <a:latin typeface="Century Gothic"/>
                <a:cs typeface="Century Gothic"/>
              </a:rPr>
              <a:t>Lucknow  April </a:t>
            </a:r>
            <a:r>
              <a:rPr sz="1400" b="1" spc="-10" dirty="0">
                <a:latin typeface="Century Gothic"/>
                <a:cs typeface="Century Gothic"/>
              </a:rPr>
              <a:t>10,</a:t>
            </a:r>
            <a:r>
              <a:rPr sz="1400" b="1" spc="-65" dirty="0">
                <a:latin typeface="Century Gothic"/>
                <a:cs typeface="Century Gothic"/>
              </a:rPr>
              <a:t> </a:t>
            </a:r>
            <a:r>
              <a:rPr sz="1400" b="1" spc="-10" dirty="0">
                <a:latin typeface="Century Gothic"/>
                <a:cs typeface="Century Gothic"/>
              </a:rPr>
              <a:t>2013</a:t>
            </a:r>
            <a:endParaRPr sz="1400" b="1">
              <a:latin typeface="Century Gothic"/>
              <a:cs typeface="Century Gothic"/>
            </a:endParaRPr>
          </a:p>
          <a:p>
            <a:pPr marL="180975" marR="175895">
              <a:lnSpc>
                <a:spcPct val="100000"/>
              </a:lnSpc>
              <a:spcBef>
                <a:spcPts val="1000"/>
              </a:spcBef>
            </a:pPr>
            <a:r>
              <a:rPr sz="1400" b="1" spc="-5" dirty="0">
                <a:latin typeface="Century Gothic"/>
                <a:cs typeface="Century Gothic"/>
              </a:rPr>
              <a:t>Three months </a:t>
            </a:r>
            <a:r>
              <a:rPr sz="1400" b="1" spc="-10" dirty="0">
                <a:latin typeface="Century Gothic"/>
                <a:cs typeface="Century Gothic"/>
              </a:rPr>
              <a:t>after date, </a:t>
            </a:r>
            <a:r>
              <a:rPr sz="1400" b="1" dirty="0">
                <a:latin typeface="Century Gothic"/>
                <a:cs typeface="Century Gothic"/>
              </a:rPr>
              <a:t>I </a:t>
            </a:r>
            <a:r>
              <a:rPr sz="1400" b="1" spc="-5" dirty="0">
                <a:latin typeface="Century Gothic"/>
                <a:cs typeface="Century Gothic"/>
              </a:rPr>
              <a:t>promise </a:t>
            </a:r>
            <a:r>
              <a:rPr sz="1400" b="1" spc="-15" dirty="0">
                <a:latin typeface="Century Gothic"/>
                <a:cs typeface="Century Gothic"/>
              </a:rPr>
              <a:t>to </a:t>
            </a:r>
            <a:r>
              <a:rPr sz="1400" b="1" spc="-5" dirty="0">
                <a:latin typeface="Century Gothic"/>
                <a:cs typeface="Century Gothic"/>
              </a:rPr>
              <a:t>pay </a:t>
            </a:r>
            <a:r>
              <a:rPr sz="1400" b="1" dirty="0">
                <a:latin typeface="Century Gothic"/>
                <a:cs typeface="Century Gothic"/>
              </a:rPr>
              <a:t>Shri Ramesh (Payee) </a:t>
            </a:r>
            <a:r>
              <a:rPr sz="1400" b="1" spc="-5" dirty="0">
                <a:latin typeface="Century Gothic"/>
                <a:cs typeface="Century Gothic"/>
              </a:rPr>
              <a:t>or </a:t>
            </a:r>
            <a:r>
              <a:rPr sz="1400" b="1" spc="-15" dirty="0">
                <a:latin typeface="Century Gothic"/>
                <a:cs typeface="Century Gothic"/>
              </a:rPr>
              <a:t>to </a:t>
            </a:r>
            <a:r>
              <a:rPr sz="1400" b="1" dirty="0">
                <a:latin typeface="Century Gothic"/>
                <a:cs typeface="Century Gothic"/>
              </a:rPr>
              <a:t>his </a:t>
            </a:r>
            <a:r>
              <a:rPr sz="1400" b="1" spc="-5" dirty="0">
                <a:latin typeface="Century Gothic"/>
                <a:cs typeface="Century Gothic"/>
              </a:rPr>
              <a:t>order </a:t>
            </a:r>
            <a:r>
              <a:rPr sz="1400" b="1" spc="-10" dirty="0">
                <a:latin typeface="Century Gothic"/>
                <a:cs typeface="Century Gothic"/>
              </a:rPr>
              <a:t>the </a:t>
            </a:r>
            <a:r>
              <a:rPr sz="1400" b="1" spc="-5" dirty="0">
                <a:latin typeface="Century Gothic"/>
                <a:cs typeface="Century Gothic"/>
              </a:rPr>
              <a:t>sum of </a:t>
            </a:r>
            <a:r>
              <a:rPr sz="1400" b="1" dirty="0">
                <a:latin typeface="Century Gothic"/>
                <a:cs typeface="Century Gothic"/>
              </a:rPr>
              <a:t>Rupees  </a:t>
            </a:r>
            <a:r>
              <a:rPr sz="1400" b="1" spc="-5" dirty="0">
                <a:latin typeface="Century Gothic"/>
                <a:cs typeface="Century Gothic"/>
              </a:rPr>
              <a:t>Ten Thousand, for </a:t>
            </a:r>
            <a:r>
              <a:rPr sz="1400" b="1" dirty="0">
                <a:latin typeface="Century Gothic"/>
                <a:cs typeface="Century Gothic"/>
              </a:rPr>
              <a:t>value</a:t>
            </a:r>
            <a:r>
              <a:rPr sz="1400" b="1" spc="25" dirty="0">
                <a:latin typeface="Century Gothic"/>
                <a:cs typeface="Century Gothic"/>
              </a:rPr>
              <a:t> </a:t>
            </a:r>
            <a:r>
              <a:rPr sz="1400" b="1" dirty="0">
                <a:latin typeface="Century Gothic"/>
                <a:cs typeface="Century Gothic"/>
              </a:rPr>
              <a:t>received.</a:t>
            </a:r>
            <a:endParaRPr sz="1400" b="1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600" b="1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b="1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b="1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latin typeface="Century Gothic"/>
                <a:cs typeface="Century Gothic"/>
              </a:rPr>
              <a:t>To,</a:t>
            </a:r>
            <a:endParaRPr sz="1400" b="1">
              <a:latin typeface="Century Gothic"/>
              <a:cs typeface="Century Gothic"/>
            </a:endParaRPr>
          </a:p>
          <a:p>
            <a:pPr marL="180975">
              <a:lnSpc>
                <a:spcPct val="100000"/>
              </a:lnSpc>
            </a:pPr>
            <a:r>
              <a:rPr sz="1400" b="1" spc="-5" dirty="0">
                <a:latin typeface="Century Gothic"/>
                <a:cs typeface="Century Gothic"/>
              </a:rPr>
              <a:t>Shri </a:t>
            </a:r>
            <a:r>
              <a:rPr sz="1400" b="1" dirty="0">
                <a:latin typeface="Century Gothic"/>
                <a:cs typeface="Century Gothic"/>
              </a:rPr>
              <a:t>Ramesh,</a:t>
            </a:r>
            <a:endParaRPr sz="1400" b="1">
              <a:latin typeface="Century Gothic"/>
              <a:cs typeface="Century Gothic"/>
            </a:endParaRPr>
          </a:p>
          <a:p>
            <a:pPr marL="180975" marR="5964555">
              <a:lnSpc>
                <a:spcPct val="100000"/>
              </a:lnSpc>
            </a:pPr>
            <a:r>
              <a:rPr sz="1400" b="1" spc="-10" dirty="0">
                <a:latin typeface="Century Gothic"/>
                <a:cs typeface="Century Gothic"/>
              </a:rPr>
              <a:t>B-20, </a:t>
            </a:r>
            <a:r>
              <a:rPr sz="1400" b="1" spc="-5" dirty="0">
                <a:latin typeface="Century Gothic"/>
                <a:cs typeface="Century Gothic"/>
              </a:rPr>
              <a:t>Green Park,  Mumbai.</a:t>
            </a:r>
            <a:endParaRPr sz="1400" b="1">
              <a:latin typeface="Century Gothic"/>
              <a:cs typeface="Century Gothic"/>
            </a:endParaRPr>
          </a:p>
          <a:p>
            <a:pPr marL="871219">
              <a:lnSpc>
                <a:spcPct val="100000"/>
              </a:lnSpc>
            </a:pPr>
            <a:r>
              <a:rPr sz="1400" b="1" dirty="0">
                <a:latin typeface="Century Gothic"/>
                <a:cs typeface="Century Gothic"/>
              </a:rPr>
              <a:t>(Maker)</a:t>
            </a:r>
            <a:endParaRPr sz="1400" b="1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79056" y="3437254"/>
            <a:ext cx="775335" cy="87503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40"/>
              </a:spcBef>
            </a:pPr>
            <a:r>
              <a:rPr sz="1200" spc="-10" dirty="0">
                <a:latin typeface="Century Gothic"/>
                <a:cs typeface="Century Gothic"/>
              </a:rPr>
              <a:t>Stamp</a:t>
            </a:r>
            <a:endParaRPr sz="12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92075" marR="335915">
              <a:lnSpc>
                <a:spcPct val="100000"/>
              </a:lnSpc>
            </a:pPr>
            <a:r>
              <a:rPr sz="1200" dirty="0">
                <a:latin typeface="Century Gothic"/>
                <a:cs typeface="Century Gothic"/>
              </a:rPr>
              <a:t>Sd/-  R</a:t>
            </a:r>
            <a:r>
              <a:rPr sz="1200" spc="-5" dirty="0">
                <a:latin typeface="Century Gothic"/>
                <a:cs typeface="Century Gothic"/>
              </a:rPr>
              <a:t>a</a:t>
            </a:r>
            <a:r>
              <a:rPr sz="1200" dirty="0">
                <a:latin typeface="Century Gothic"/>
                <a:cs typeface="Century Gothic"/>
              </a:rPr>
              <a:t>m</a:t>
            </a:r>
            <a:endParaRPr sz="1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70646" y="570737"/>
            <a:ext cx="2222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solidFill>
                  <a:srgbClr val="FFFFFF"/>
                </a:solidFill>
                <a:latin typeface="Century Gothic"/>
                <a:cs typeface="Century Gothic"/>
              </a:rPr>
              <a:t>9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2924" y="677037"/>
            <a:ext cx="374078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BILL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EXCHANGE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924" y="1634490"/>
            <a:ext cx="7730490" cy="4598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14400" algn="just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According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Section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5 of the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act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bill of exchange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“an  instrument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writing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containing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an unconditional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order signed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by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maker,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directing a certain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person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to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pay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certain sum of money only  to, or to the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order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of,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certain person or to the bearer of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the 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instrument”. </a:t>
            </a:r>
            <a:r>
              <a:rPr sz="2400" spc="5" dirty="0">
                <a:solidFill>
                  <a:srgbClr val="FFFFFF"/>
                </a:solidFill>
                <a:latin typeface="Century Gothic"/>
                <a:cs typeface="Century Gothic"/>
              </a:rPr>
              <a:t>It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also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called a</a:t>
            </a:r>
            <a:r>
              <a:rPr sz="2400" spc="-5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Draft.</a:t>
            </a:r>
            <a:endParaRPr sz="24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35"/>
              </a:spcBef>
            </a:pP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Special Benefits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of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Bill </a:t>
            </a:r>
            <a:r>
              <a:rPr sz="2400" b="1" dirty="0">
                <a:solidFill>
                  <a:srgbClr val="FFFFFF"/>
                </a:solidFill>
                <a:latin typeface="Century Gothic"/>
                <a:cs typeface="Century Gothic"/>
              </a:rPr>
              <a:t>of</a:t>
            </a:r>
            <a:r>
              <a:rPr sz="2400" b="1" spc="-7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Exchange:</a:t>
            </a:r>
            <a:endParaRPr sz="24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0"/>
              </a:spcBef>
              <a:tabLst>
                <a:tab pos="355600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exchange </a:t>
            </a:r>
            <a:r>
              <a:rPr sz="2400" spc="0" dirty="0">
                <a:solidFill>
                  <a:srgbClr val="FFFFFF"/>
                </a:solidFill>
                <a:latin typeface="Century Gothic"/>
                <a:cs typeface="Century Gothic"/>
              </a:rPr>
              <a:t>is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double secured</a:t>
            </a:r>
            <a:r>
              <a:rPr sz="240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instrument.</a:t>
            </a:r>
            <a:endParaRPr sz="2400">
              <a:latin typeface="Century Gothic"/>
              <a:cs typeface="Century Gothic"/>
            </a:endParaRPr>
          </a:p>
          <a:p>
            <a:pPr marL="355600" marR="6985" indent="-343535">
              <a:lnSpc>
                <a:spcPct val="100000"/>
              </a:lnSpc>
              <a:spcBef>
                <a:spcPts val="994"/>
              </a:spcBef>
              <a:tabLst>
                <a:tab pos="355600" algn="l"/>
              </a:tabLst>
            </a:pPr>
            <a:r>
              <a:rPr spc="-10" dirty="0">
                <a:solidFill>
                  <a:srgbClr val="89D0D5"/>
                </a:solidFill>
                <a:latin typeface="Wingdings 3"/>
                <a:cs typeface="Wingdings 3"/>
              </a:rPr>
              <a:t></a:t>
            </a:r>
            <a:r>
              <a:rPr spc="-10" dirty="0">
                <a:solidFill>
                  <a:srgbClr val="89D0D5"/>
                </a:solidFill>
                <a:latin typeface="Times New Roman"/>
                <a:cs typeface="Times New Roman"/>
              </a:rPr>
              <a:t>	</a:t>
            </a:r>
            <a:r>
              <a:rPr sz="2400" spc="5" dirty="0">
                <a:solidFill>
                  <a:srgbClr val="FFFFFF"/>
                </a:solidFill>
                <a:latin typeface="Century Gothic"/>
                <a:cs typeface="Century Gothic"/>
              </a:rPr>
              <a:t>In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case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of immediate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requirement, a Bill </a:t>
            </a:r>
            <a:r>
              <a:rPr sz="2400" spc="-5" dirty="0">
                <a:solidFill>
                  <a:srgbClr val="FFFFFF"/>
                </a:solidFill>
                <a:latin typeface="Century Gothic"/>
                <a:cs typeface="Century Gothic"/>
              </a:rPr>
              <a:t>may be discounted with  </a:t>
            </a:r>
            <a:r>
              <a:rPr sz="2400" dirty="0">
                <a:solidFill>
                  <a:srgbClr val="FFFFFF"/>
                </a:solidFill>
                <a:latin typeface="Century Gothic"/>
                <a:cs typeface="Century Gothic"/>
              </a:rPr>
              <a:t>a</a:t>
            </a:r>
            <a:r>
              <a:rPr sz="2400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entury Gothic"/>
                <a:cs typeface="Century Gothic"/>
              </a:rPr>
              <a:t>bank.</a:t>
            </a:r>
            <a:endParaRPr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110" y="570737"/>
            <a:ext cx="4191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entury Gothic"/>
                <a:cs typeface="Century Gothic"/>
              </a:rPr>
              <a:t>10</a:t>
            </a:r>
            <a:endParaRPr sz="2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1064</Words>
  <Application>Microsoft Office PowerPoint</Application>
  <PresentationFormat>On-screen Show (4:3)</PresentationFormat>
  <Paragraphs>210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INTRODUCTION TO NEGOTIABLE  INSTRUMENTS ACT, 1881</vt:lpstr>
      <vt:lpstr>MEANING OF NEGOTIABLE  INSTRUMENT</vt:lpstr>
      <vt:lpstr>FEATURES OF NEGOTIABLE  INSTRUMENTS</vt:lpstr>
      <vt:lpstr>TYPES OF NEGOTIABLE  INSTRUMENTS</vt:lpstr>
      <vt:lpstr>PROMISSORY NOTES</vt:lpstr>
      <vt:lpstr>CHARACTERISTICS OF A  PROMISSORY NOTE</vt:lpstr>
      <vt:lpstr>PARTIES TO A PROMISSORY NOTE</vt:lpstr>
      <vt:lpstr>SPECIMEN OF PROMISSORY NOTE</vt:lpstr>
      <vt:lpstr>BILL OF EXCHANGE</vt:lpstr>
      <vt:lpstr>ESSENTIAL ELEMENTS OF BILL OF  EXCHANGE</vt:lpstr>
      <vt:lpstr>PARTIES TO A BILL OF EXCHANGE</vt:lpstr>
      <vt:lpstr>SPECIMEN OF BILL OF EXCHANGE</vt:lpstr>
      <vt:lpstr>CLASSIFICATION OF BILL OF  EXCHANGE</vt:lpstr>
      <vt:lpstr>CLASSIFICATION OF BILL OF  EXCHANGE (Cont.…)</vt:lpstr>
      <vt:lpstr>CHEQUE</vt:lpstr>
      <vt:lpstr>ESSENTIAL ELEMENTS OF A CHEQUE</vt:lpstr>
      <vt:lpstr>PARTIES TO A CHEQUE</vt:lpstr>
      <vt:lpstr>SPECIMEN OF CHEQUE</vt:lpstr>
      <vt:lpstr>TYPES OF A CHEQUE</vt:lpstr>
      <vt:lpstr>NEGOTIATION</vt:lpstr>
      <vt:lpstr>MODES OF NEGOTIATION</vt:lpstr>
      <vt:lpstr>ENDORSEMENT [SECTION 15]</vt:lpstr>
      <vt:lpstr>ENDORSEMENT (Cont….)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NEGOTIABLE  INSTRUMENTS ACT, 1881</dc:title>
  <dc:creator>Manish</dc:creator>
  <cp:lastModifiedBy>Manish</cp:lastModifiedBy>
  <cp:revision>1</cp:revision>
  <dcterms:created xsi:type="dcterms:W3CDTF">2017-10-23T06:18:25Z</dcterms:created>
  <dcterms:modified xsi:type="dcterms:W3CDTF">2017-10-23T06:25:26Z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2013-04-01T00:00:00Z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2017-10-23T00:00:00Z</vt:filetime>
  </property>
</Properties>
</file>