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23" r:id="rId1"/>
  </p:sldMasterIdLst>
  <p:notesMasterIdLst>
    <p:notesMasterId r:id="rId27"/>
  </p:notesMasterIdLst>
  <p:handoutMasterIdLst>
    <p:handoutMasterId r:id="rId28"/>
  </p:handoutMasterIdLst>
  <p:sldIdLst>
    <p:sldId id="327" r:id="rId2"/>
    <p:sldId id="277" r:id="rId3"/>
    <p:sldId id="278" r:id="rId4"/>
    <p:sldId id="279" r:id="rId5"/>
    <p:sldId id="336" r:id="rId6"/>
    <p:sldId id="280" r:id="rId7"/>
    <p:sldId id="312" r:id="rId8"/>
    <p:sldId id="338" r:id="rId9"/>
    <p:sldId id="337" r:id="rId10"/>
    <p:sldId id="322" r:id="rId11"/>
    <p:sldId id="313" r:id="rId12"/>
    <p:sldId id="284" r:id="rId13"/>
    <p:sldId id="285" r:id="rId14"/>
    <p:sldId id="282" r:id="rId15"/>
    <p:sldId id="283" r:id="rId16"/>
    <p:sldId id="290" r:id="rId17"/>
    <p:sldId id="291" r:id="rId18"/>
    <p:sldId id="329" r:id="rId19"/>
    <p:sldId id="335" r:id="rId20"/>
    <p:sldId id="328" r:id="rId21"/>
    <p:sldId id="330" r:id="rId22"/>
    <p:sldId id="331" r:id="rId23"/>
    <p:sldId id="332" r:id="rId24"/>
    <p:sldId id="333" r:id="rId25"/>
    <p:sldId id="334"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FAEC"/>
    <a:srgbClr val="79689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31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D77EDA7F-66FF-4BA5-8898-493C8BBF49BA}" type="datetimeFigureOut">
              <a:rPr lang="en-US"/>
              <a:pPr>
                <a:defRPr/>
              </a:pPr>
              <a:t>9/3/2019</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r>
              <a:rPr lang="en-US"/>
              <a:t>next</a:t>
            </a: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atin typeface="Arial" charset="0"/>
              </a:defRPr>
            </a:lvl1pPr>
          </a:lstStyle>
          <a:p>
            <a:pPr>
              <a:defRPr/>
            </a:pPr>
            <a:fld id="{358F1387-E51A-4D1F-AD14-BFE5A80558D9}" type="slidenum">
              <a:rPr lang="en-US"/>
              <a:pPr>
                <a:defRPr/>
              </a:pPr>
              <a:t>‹#›</a:t>
            </a:fld>
            <a:endParaRPr lang="en-US" dirty="0"/>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45944D3F-64A6-487A-A2DD-CCCEEE312075}" type="datetimeFigureOut">
              <a:rPr lang="en-US"/>
              <a:pPr>
                <a:defRPr/>
              </a:pPr>
              <a:t>9/3/2019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r>
              <a:rPr lang="en-US"/>
              <a:t>next</a:t>
            </a: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defRPr>
            </a:lvl1pPr>
          </a:lstStyle>
          <a:p>
            <a:pPr>
              <a:defRPr/>
            </a:pPr>
            <a:fld id="{438ED63A-A9C0-4F99-9838-2AD45FBF75FA}" type="slidenum">
              <a:rPr lang="en-US"/>
              <a:pPr>
                <a:defRPr/>
              </a:pPr>
              <a:t>‹#›</a:t>
            </a:fld>
            <a:endParaRPr lang="en-US" dirty="0"/>
          </a:p>
        </p:txBody>
      </p:sp>
    </p:spTree>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p:spPr>
      </p:sp>
      <p:sp>
        <p:nvSpPr>
          <p:cNvPr id="8601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86020" name="Footer Placeholder 3"/>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smtClean="0">
                <a:latin typeface="Arial" pitchFamily="34" charset="0"/>
              </a:rPr>
              <a:t>next</a:t>
            </a:r>
          </a:p>
        </p:txBody>
      </p:sp>
      <p:sp>
        <p:nvSpPr>
          <p:cNvPr id="86021" name="Slide Number Placeholder 4"/>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707E806-F6BF-4390-9F23-2C7D083DC95C}" type="slidenum">
              <a:rPr lang="en-US" smtClean="0">
                <a:latin typeface="Arial" pitchFamily="34" charset="0"/>
              </a:rPr>
              <a:pPr/>
              <a:t>6</a:t>
            </a:fld>
            <a:endParaRPr lang="en-US"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5BC6B27-786A-4005-8010-0D611DF0885C}" type="slidenum">
              <a:rPr lang="en-US" smtClean="0"/>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91966BD-4FBF-4BD4-A7FF-BB9006EEEE68}"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405BE82-35B0-41DA-83A8-D64277CC1463}"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85EE51B-C2AC-4F10-89F4-1D30DFFA80FD}"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B85014D-8680-44FD-8943-3336BAA0DDFD}" type="slidenum">
              <a:rPr lang="en-US" smtClean="0"/>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7894CAA5-76F3-46A7-9AEE-FBC138643A5A}"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E6A9F4B6-C45C-42E5-8E85-4399636582CE}"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344D01F7-3148-49BA-A7FD-1C7F97F75ABF}"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0C3E8B3A-EC0D-4068-9376-0EABDAB7DD23}"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0E6A6EB1-25AF-4C80-B7A5-915D5D45958E}" type="slidenum">
              <a:rPr lang="en-US" smtClean="0"/>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72951D4-95D8-4DBB-BCCD-81171EDCF481}" type="slidenum">
              <a:rPr lang="en-US" smtClean="0"/>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9A0416F-920A-4AF0-95A1-66012DE01E9A}"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4424" r:id="rId1"/>
    <p:sldLayoutId id="2147484425" r:id="rId2"/>
    <p:sldLayoutId id="2147484426" r:id="rId3"/>
    <p:sldLayoutId id="2147484427" r:id="rId4"/>
    <p:sldLayoutId id="2147484428" r:id="rId5"/>
    <p:sldLayoutId id="2147484429" r:id="rId6"/>
    <p:sldLayoutId id="2147484430" r:id="rId7"/>
    <p:sldLayoutId id="2147484431" r:id="rId8"/>
    <p:sldLayoutId id="2147484432" r:id="rId9"/>
    <p:sldLayoutId id="2147484433" r:id="rId10"/>
    <p:sldLayoutId id="2147484434"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1828800"/>
          </a:xfrm>
        </p:spPr>
        <p:txBody>
          <a:bodyPr>
            <a:normAutofit/>
          </a:bodyPr>
          <a:lstStyle/>
          <a:p>
            <a:pPr algn="ctr">
              <a:buNone/>
            </a:pPr>
            <a:r>
              <a:rPr lang="en-US" sz="4400" b="1" dirty="0" smtClean="0">
                <a:solidFill>
                  <a:schemeClr val="tx1">
                    <a:lumMod val="75000"/>
                  </a:schemeClr>
                </a:solidFill>
              </a:rPr>
              <a:t>TRANSFER</a:t>
            </a:r>
            <a:r>
              <a:rPr lang="en-US" sz="4400" b="1" dirty="0" smtClean="0">
                <a:solidFill>
                  <a:schemeClr val="tx1">
                    <a:lumMod val="65000"/>
                  </a:schemeClr>
                </a:solidFill>
              </a:rPr>
              <a:t> </a:t>
            </a:r>
            <a:r>
              <a:rPr lang="en-US" sz="4400" b="1" dirty="0" smtClean="0">
                <a:solidFill>
                  <a:schemeClr val="tx1">
                    <a:lumMod val="75000"/>
                  </a:schemeClr>
                </a:solidFill>
              </a:rPr>
              <a:t>OF</a:t>
            </a:r>
            <a:r>
              <a:rPr lang="en-US" sz="4400" b="1" dirty="0" smtClean="0">
                <a:solidFill>
                  <a:schemeClr val="tx1">
                    <a:lumMod val="65000"/>
                  </a:schemeClr>
                </a:solidFill>
              </a:rPr>
              <a:t> </a:t>
            </a:r>
            <a:r>
              <a:rPr lang="en-US" sz="4400" b="1" dirty="0" smtClean="0">
                <a:solidFill>
                  <a:schemeClr val="tx1">
                    <a:lumMod val="75000"/>
                  </a:schemeClr>
                </a:solidFill>
              </a:rPr>
              <a:t>OWNERSHIP or PROPERTY</a:t>
            </a:r>
            <a:endParaRPr lang="en-US" sz="4400" dirty="0"/>
          </a:p>
        </p:txBody>
      </p:sp>
      <p:sp>
        <p:nvSpPr>
          <p:cNvPr id="4" name="Slide Number Placeholder 3"/>
          <p:cNvSpPr>
            <a:spLocks noGrp="1"/>
          </p:cNvSpPr>
          <p:nvPr>
            <p:ph type="sldNum" sz="quarter" idx="12"/>
          </p:nvPr>
        </p:nvSpPr>
        <p:spPr/>
        <p:txBody>
          <a:bodyPr/>
          <a:lstStyle/>
          <a:p>
            <a:pPr>
              <a:defRPr/>
            </a:pPr>
            <a:fld id="{385EE51B-C2AC-4F10-89F4-1D30DFFA80FD}" type="slidenum">
              <a:rPr lang="en-US" smtClean="0"/>
              <a:pPr>
                <a:defRPr/>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buNone/>
              <a:defRPr/>
            </a:pPr>
            <a:r>
              <a:rPr lang="en-AU" sz="2800" b="1" u="sng" dirty="0" smtClean="0"/>
              <a:t>B. For unascertained/ ‘future’ goods</a:t>
            </a:r>
            <a:r>
              <a:rPr lang="en-AU" sz="2800" dirty="0" smtClean="0"/>
              <a:t> Sec.23</a:t>
            </a:r>
          </a:p>
          <a:p>
            <a:pPr>
              <a:buFont typeface="Wingdings" pitchFamily="2" charset="2"/>
              <a:buNone/>
              <a:defRPr/>
            </a:pPr>
            <a:r>
              <a:rPr lang="en-AU" dirty="0" smtClean="0"/>
              <a:t>   </a:t>
            </a:r>
            <a:r>
              <a:rPr lang="en-AU" sz="2400" dirty="0" smtClean="0"/>
              <a:t>In the case of a contract for a sale of unascertained or future goods by description , property will pass from the seller to the buyer when the goods of the same description, in a deliverable state, are unconditionally appropriated to the contract by one party with the consent of the other.</a:t>
            </a:r>
          </a:p>
          <a:p>
            <a:pPr>
              <a:defRPr/>
            </a:pPr>
            <a:r>
              <a:rPr lang="en-AU" sz="2800" b="1" u="sng" dirty="0" smtClean="0"/>
              <a:t>Goods sent on approval or ‘sale or return’</a:t>
            </a:r>
            <a:r>
              <a:rPr lang="en-AU" sz="2800" dirty="0" smtClean="0"/>
              <a:t> Sec.24</a:t>
            </a:r>
          </a:p>
          <a:p>
            <a:pPr>
              <a:buFont typeface="Wingdings" pitchFamily="2" charset="2"/>
              <a:buNone/>
              <a:defRPr/>
            </a:pPr>
            <a:r>
              <a:rPr lang="en-AU" sz="2800" dirty="0" smtClean="0"/>
              <a:t>   </a:t>
            </a:r>
            <a:r>
              <a:rPr lang="en-AU" sz="2400" dirty="0" smtClean="0"/>
              <a:t>When the goods are delivered to the buyer on ‘approval’ or on ‘sale or return’ basis, the property in the goods will pass from seller to the buyer, when any of the following conditions are satisfied.</a:t>
            </a:r>
          </a:p>
          <a:p>
            <a:pPr lvl="2">
              <a:buFont typeface="Wingdings" pitchFamily="2" charset="2"/>
              <a:buChar char="ü"/>
              <a:defRPr/>
            </a:pPr>
            <a:r>
              <a:rPr lang="en-AU" sz="2000" dirty="0" smtClean="0"/>
              <a:t>The buyer accepts the goods, or </a:t>
            </a:r>
          </a:p>
          <a:p>
            <a:pPr lvl="2">
              <a:buFont typeface="Wingdings" pitchFamily="2" charset="2"/>
              <a:buChar char="ü"/>
              <a:defRPr/>
            </a:pPr>
            <a:r>
              <a:rPr lang="en-AU" sz="2000" dirty="0" smtClean="0"/>
              <a:t>The buyer does something which is similar to his act of accepting the</a:t>
            </a:r>
          </a:p>
          <a:p>
            <a:pPr lvl="2">
              <a:buFont typeface="Wingdings" pitchFamily="2" charset="2"/>
              <a:buNone/>
              <a:defRPr/>
            </a:pPr>
            <a:r>
              <a:rPr lang="en-AU" sz="2000" dirty="0" smtClean="0"/>
              <a:t>    goods, e.g., pledges the goods or sells away the goods, or </a:t>
            </a:r>
          </a:p>
          <a:p>
            <a:pPr lvl="2">
              <a:buFont typeface="Wingdings" pitchFamily="2" charset="2"/>
              <a:buChar char="ü"/>
              <a:defRPr/>
            </a:pPr>
            <a:r>
              <a:rPr lang="en-AU" sz="2000" dirty="0" smtClean="0"/>
              <a:t>The buyer retains the goods without giving notice of rejection beyond  the period fixed or reasonable period if no time is fixed.</a:t>
            </a:r>
          </a:p>
          <a:p>
            <a:pPr>
              <a:buFont typeface="Wingdings" pitchFamily="2" charset="2"/>
              <a:buNone/>
              <a:defRPr/>
            </a:pPr>
            <a:endParaRPr lang="en-AU" sz="2400" dirty="0" smtClean="0"/>
          </a:p>
          <a:p>
            <a:pPr>
              <a:buFont typeface="Wingdings" pitchFamily="2" charset="2"/>
              <a:buNone/>
              <a:defRPr/>
            </a:pPr>
            <a:endParaRPr lang="en-AU" sz="2800" dirty="0" smtClean="0"/>
          </a:p>
          <a:p>
            <a:pPr>
              <a:buFont typeface="Wingdings" pitchFamily="2" charset="2"/>
              <a:buNone/>
              <a:defRPr/>
            </a:pPr>
            <a:r>
              <a:rPr lang="en-AU" dirty="0" smtClean="0"/>
              <a:t>    </a:t>
            </a:r>
          </a:p>
          <a:p>
            <a:pPr lvl="1">
              <a:buFont typeface="Wingdings" pitchFamily="2" charset="2"/>
              <a:buNone/>
              <a:defRPr/>
            </a:pPr>
            <a:endParaRPr lang="en-US" dirty="0" smtClean="0"/>
          </a:p>
        </p:txBody>
      </p:sp>
      <p:sp>
        <p:nvSpPr>
          <p:cNvPr id="48131" name="Slide Number Placeholder 3"/>
          <p:cNvSpPr>
            <a:spLocks noGrp="1"/>
          </p:cNvSpPr>
          <p:nvPr>
            <p:ph type="sldNum" sz="quarter" idx="12"/>
          </p:nvPr>
        </p:nvSpPr>
        <p:spPr>
          <a:noFill/>
        </p:spPr>
        <p:txBody>
          <a:bodyPr/>
          <a:lstStyle/>
          <a:p>
            <a:fld id="{4A80BB0D-E4F1-49BC-9C02-5EA3B87144F3}" type="slidenum">
              <a:rPr lang="en-US" smtClean="0">
                <a:latin typeface="Arial" pitchFamily="34" charset="0"/>
              </a:rPr>
              <a:pPr/>
              <a:t>10</a:t>
            </a:fld>
            <a:endParaRPr lang="en-US" smtClean="0">
              <a:latin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533400"/>
          </a:xfrm>
        </p:spPr>
        <p:txBody>
          <a:bodyPr>
            <a:noAutofit/>
          </a:bodyPr>
          <a:lstStyle/>
          <a:p>
            <a:pPr>
              <a:defRPr/>
            </a:pPr>
            <a:r>
              <a:rPr lang="en-US" sz="2800" b="1" i="1" u="sng" dirty="0" smtClean="0">
                <a:solidFill>
                  <a:schemeClr val="tx2">
                    <a:lumMod val="40000"/>
                    <a:lumOff val="60000"/>
                  </a:schemeClr>
                </a:solidFill>
              </a:rPr>
              <a:t>TRANSFER</a:t>
            </a:r>
            <a:r>
              <a:rPr lang="en-US" i="1" u="sng" dirty="0" smtClean="0">
                <a:solidFill>
                  <a:schemeClr val="tx2">
                    <a:lumMod val="40000"/>
                    <a:lumOff val="60000"/>
                  </a:schemeClr>
                </a:solidFill>
              </a:rPr>
              <a:t> </a:t>
            </a:r>
            <a:r>
              <a:rPr lang="en-US" sz="2800" b="1" i="1" u="sng" dirty="0" smtClean="0">
                <a:solidFill>
                  <a:schemeClr val="tx2">
                    <a:lumMod val="40000"/>
                    <a:lumOff val="60000"/>
                  </a:schemeClr>
                </a:solidFill>
              </a:rPr>
              <a:t>OF TITLE BY NON-OWNERS</a:t>
            </a:r>
            <a:endParaRPr lang="en-US" b="1" i="1" u="sng" dirty="0">
              <a:solidFill>
                <a:schemeClr val="tx2">
                  <a:lumMod val="40000"/>
                  <a:lumOff val="60000"/>
                </a:schemeClr>
              </a:solidFill>
            </a:endParaRPr>
          </a:p>
        </p:txBody>
      </p:sp>
      <p:sp>
        <p:nvSpPr>
          <p:cNvPr id="3" name="Content Placeholder 2"/>
          <p:cNvSpPr>
            <a:spLocks noGrp="1"/>
          </p:cNvSpPr>
          <p:nvPr>
            <p:ph idx="1"/>
          </p:nvPr>
        </p:nvSpPr>
        <p:spPr>
          <a:xfrm>
            <a:off x="0" y="762000"/>
            <a:ext cx="9144000" cy="5867400"/>
          </a:xfrm>
        </p:spPr>
        <p:txBody>
          <a:bodyPr>
            <a:normAutofit fontScale="92500" lnSpcReduction="10000"/>
          </a:bodyPr>
          <a:lstStyle/>
          <a:p>
            <a:pPr>
              <a:defRPr/>
            </a:pPr>
            <a:r>
              <a:rPr lang="en-US" sz="2800" dirty="0" smtClean="0"/>
              <a:t>GENERAL RULE - NEMO DAT NON HABET</a:t>
            </a:r>
          </a:p>
          <a:p>
            <a:pPr lvl="1">
              <a:buFont typeface="Wingdings" pitchFamily="2" charset="2"/>
              <a:buChar char="Ø"/>
              <a:defRPr/>
            </a:pPr>
            <a:r>
              <a:rPr lang="en-US" dirty="0" smtClean="0"/>
              <a:t>No one can give that which he has not. If the seller has not title to the good, buyer does not acquire any title although he might have acted honestly and paid the value of the goods</a:t>
            </a:r>
          </a:p>
          <a:p>
            <a:pPr lvl="1">
              <a:buFont typeface="Wingdings" pitchFamily="2" charset="2"/>
              <a:buChar char="Ø"/>
              <a:defRPr/>
            </a:pPr>
            <a:r>
              <a:rPr lang="en-US" dirty="0" smtClean="0"/>
              <a:t>To protect property rights.</a:t>
            </a:r>
          </a:p>
          <a:p>
            <a:pPr>
              <a:defRPr/>
            </a:pPr>
            <a:r>
              <a:rPr lang="en-US" u="sng" dirty="0" smtClean="0"/>
              <a:t>EXCEPTIONS</a:t>
            </a:r>
            <a:r>
              <a:rPr lang="en-US" dirty="0" smtClean="0"/>
              <a:t>:</a:t>
            </a:r>
          </a:p>
          <a:p>
            <a:pPr lvl="2" eaLnBrk="1" hangingPunct="1">
              <a:lnSpc>
                <a:spcPct val="90000"/>
              </a:lnSpc>
              <a:buFont typeface="Wingdings" pitchFamily="2" charset="2"/>
              <a:buChar char="Ø"/>
              <a:defRPr/>
            </a:pPr>
            <a:r>
              <a:rPr lang="en-US" dirty="0" smtClean="0"/>
              <a:t>   Transfer of title by Estoppel.(Sec.27)</a:t>
            </a:r>
          </a:p>
          <a:p>
            <a:pPr lvl="2" eaLnBrk="1" hangingPunct="1">
              <a:lnSpc>
                <a:spcPct val="90000"/>
              </a:lnSpc>
              <a:buFont typeface="Wingdings" pitchFamily="2" charset="2"/>
              <a:buChar char="Ø"/>
              <a:defRPr/>
            </a:pPr>
            <a:r>
              <a:rPr lang="en-US" dirty="0" smtClean="0"/>
              <a:t>   Sale by Mercantile Agent.(Sec. 27)</a:t>
            </a:r>
          </a:p>
          <a:p>
            <a:pPr lvl="2" eaLnBrk="1" hangingPunct="1">
              <a:lnSpc>
                <a:spcPct val="90000"/>
              </a:lnSpc>
              <a:buFont typeface="Wingdings" pitchFamily="2" charset="2"/>
              <a:buChar char="Ø"/>
              <a:defRPr/>
            </a:pPr>
            <a:r>
              <a:rPr lang="en-US" dirty="0" smtClean="0"/>
              <a:t>   Sale by joint owner/co-owner(Sec.28)</a:t>
            </a:r>
          </a:p>
          <a:p>
            <a:pPr lvl="2" eaLnBrk="1" hangingPunct="1">
              <a:lnSpc>
                <a:spcPct val="90000"/>
              </a:lnSpc>
              <a:buFont typeface="Wingdings" pitchFamily="2" charset="2"/>
              <a:buChar char="Ø"/>
              <a:defRPr/>
            </a:pPr>
            <a:r>
              <a:rPr lang="en-US" dirty="0" smtClean="0"/>
              <a:t>   Sale by person in possession under voidable contract.</a:t>
            </a:r>
          </a:p>
          <a:p>
            <a:pPr lvl="2" eaLnBrk="1" hangingPunct="1">
              <a:lnSpc>
                <a:spcPct val="90000"/>
              </a:lnSpc>
              <a:buFont typeface="Wingdings" pitchFamily="2" charset="2"/>
              <a:buNone/>
              <a:defRPr/>
            </a:pPr>
            <a:r>
              <a:rPr lang="en-US" dirty="0" smtClean="0"/>
              <a:t>     (Sec.29)</a:t>
            </a:r>
          </a:p>
          <a:p>
            <a:pPr lvl="2" eaLnBrk="1" hangingPunct="1">
              <a:lnSpc>
                <a:spcPct val="90000"/>
              </a:lnSpc>
              <a:buFont typeface="Wingdings" pitchFamily="2" charset="2"/>
              <a:buChar char="Ø"/>
              <a:defRPr/>
            </a:pPr>
            <a:r>
              <a:rPr lang="en-US" dirty="0" smtClean="0"/>
              <a:t>    Sale by a seller in possession after sale.(Sec.30(1))</a:t>
            </a:r>
          </a:p>
          <a:p>
            <a:pPr lvl="2" eaLnBrk="1" hangingPunct="1">
              <a:lnSpc>
                <a:spcPct val="90000"/>
              </a:lnSpc>
              <a:buFont typeface="Wingdings" pitchFamily="2" charset="2"/>
              <a:buChar char="Ø"/>
              <a:defRPr/>
            </a:pPr>
            <a:r>
              <a:rPr lang="en-US" dirty="0" smtClean="0"/>
              <a:t>   Sale by a buyer in possession of goods.(Sec.30(2))</a:t>
            </a:r>
          </a:p>
          <a:p>
            <a:pPr lvl="2" eaLnBrk="1" hangingPunct="1">
              <a:lnSpc>
                <a:spcPct val="90000"/>
              </a:lnSpc>
              <a:buFont typeface="Wingdings" pitchFamily="2" charset="2"/>
              <a:buChar char="Ø"/>
              <a:defRPr/>
            </a:pPr>
            <a:r>
              <a:rPr lang="en-US" dirty="0" smtClean="0"/>
              <a:t>   Sale by an Unpaid Seller.(Sec. 54)</a:t>
            </a:r>
          </a:p>
          <a:p>
            <a:pPr>
              <a:buFont typeface="Wingdings" pitchFamily="2" charset="2"/>
              <a:buNone/>
              <a:defRPr/>
            </a:pPr>
            <a:endParaRPr lang="en-US" dirty="0" smtClean="0"/>
          </a:p>
          <a:p>
            <a:pPr>
              <a:buFont typeface="Wingdings" pitchFamily="2" charset="2"/>
              <a:buNone/>
              <a:defRPr/>
            </a:pPr>
            <a:endParaRPr lang="en-US" sz="2800" dirty="0" smtClean="0"/>
          </a:p>
        </p:txBody>
      </p:sp>
      <p:sp>
        <p:nvSpPr>
          <p:cNvPr id="49156" name="Slide Number Placeholder 3"/>
          <p:cNvSpPr>
            <a:spLocks noGrp="1"/>
          </p:cNvSpPr>
          <p:nvPr>
            <p:ph type="sldNum" sz="quarter" idx="12"/>
          </p:nvPr>
        </p:nvSpPr>
        <p:spPr>
          <a:noFill/>
        </p:spPr>
        <p:txBody>
          <a:bodyPr/>
          <a:lstStyle/>
          <a:p>
            <a:fld id="{88F93CCF-BB90-43F5-B4B0-23597B0CA039}" type="slidenum">
              <a:rPr lang="en-US" smtClean="0">
                <a:latin typeface="Arial" pitchFamily="34" charset="0"/>
              </a:rPr>
              <a:pPr/>
              <a:t>11</a:t>
            </a:fld>
            <a:endParaRPr lang="en-US" smtClean="0">
              <a:latin typeface="Arial" pitchFamily="34" charset="0"/>
            </a:endParaRPr>
          </a:p>
        </p:txBody>
      </p:sp>
      <p:pic>
        <p:nvPicPr>
          <p:cNvPr id="49157" name="Picture 4" descr="13-a62a3a791a.jpg"/>
          <p:cNvPicPr>
            <a:picLocks noChangeAspect="1"/>
          </p:cNvPicPr>
          <p:nvPr/>
        </p:nvPicPr>
        <p:blipFill>
          <a:blip r:embed="rId2"/>
          <a:srcRect/>
          <a:stretch>
            <a:fillRect/>
          </a:stretch>
        </p:blipFill>
        <p:spPr bwMode="auto">
          <a:xfrm>
            <a:off x="6629400" y="2743200"/>
            <a:ext cx="2270125" cy="1143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3"/>
          <p:cNvSpPr>
            <a:spLocks noGrp="1"/>
          </p:cNvSpPr>
          <p:nvPr>
            <p:ph type="sldNum" sz="quarter" idx="12"/>
          </p:nvPr>
        </p:nvSpPr>
        <p:spPr>
          <a:noFill/>
        </p:spPr>
        <p:txBody>
          <a:bodyPr/>
          <a:lstStyle/>
          <a:p>
            <a:fld id="{98D0EEB8-8DE2-4841-9785-488973BA4FEB}" type="slidenum">
              <a:rPr lang="en-US" smtClean="0">
                <a:latin typeface="Arial" pitchFamily="34" charset="0"/>
              </a:rPr>
              <a:pPr/>
              <a:t>12</a:t>
            </a:fld>
            <a:endParaRPr lang="en-US" smtClean="0">
              <a:latin typeface="Arial" pitchFamily="34" charset="0"/>
            </a:endParaRPr>
          </a:p>
        </p:txBody>
      </p:sp>
      <p:sp>
        <p:nvSpPr>
          <p:cNvPr id="2" name="Title 1"/>
          <p:cNvSpPr>
            <a:spLocks noGrp="1"/>
          </p:cNvSpPr>
          <p:nvPr>
            <p:ph type="title" idx="4294967295"/>
          </p:nvPr>
        </p:nvSpPr>
        <p:spPr>
          <a:xfrm>
            <a:off x="0" y="228600"/>
            <a:ext cx="9144000" cy="533400"/>
          </a:xfrm>
        </p:spPr>
        <p:txBody>
          <a:bodyPr>
            <a:normAutofit fontScale="90000"/>
          </a:bodyPr>
          <a:lstStyle/>
          <a:p>
            <a:pPr>
              <a:defRPr/>
            </a:pPr>
            <a:r>
              <a:rPr lang="en-US" sz="3600" b="1" u="sng" dirty="0" smtClean="0">
                <a:solidFill>
                  <a:schemeClr val="tx1">
                    <a:lumMod val="75000"/>
                  </a:schemeClr>
                </a:solidFill>
              </a:rPr>
              <a:t>UNPAID SELLER AND HIS RIGHTS</a:t>
            </a:r>
            <a:endParaRPr lang="en-US" sz="3600" b="1" u="sng" dirty="0">
              <a:solidFill>
                <a:schemeClr val="tx1">
                  <a:lumMod val="75000"/>
                </a:schemeClr>
              </a:solidFill>
            </a:endParaRPr>
          </a:p>
        </p:txBody>
      </p:sp>
      <p:sp>
        <p:nvSpPr>
          <p:cNvPr id="3" name="Content Placeholder 2"/>
          <p:cNvSpPr>
            <a:spLocks noGrp="1"/>
          </p:cNvSpPr>
          <p:nvPr>
            <p:ph sz="half" idx="4294967295"/>
          </p:nvPr>
        </p:nvSpPr>
        <p:spPr>
          <a:xfrm>
            <a:off x="0" y="838200"/>
            <a:ext cx="9144000" cy="6019800"/>
          </a:xfrm>
        </p:spPr>
        <p:txBody>
          <a:bodyPr/>
          <a:lstStyle/>
          <a:p>
            <a:pPr>
              <a:buFont typeface="Wingdings" pitchFamily="2" charset="2"/>
              <a:buNone/>
              <a:defRPr/>
            </a:pPr>
            <a:r>
              <a:rPr lang="en-US" sz="2400" b="1" u="sng" dirty="0" smtClean="0">
                <a:solidFill>
                  <a:srgbClr val="FF0000"/>
                </a:solidFill>
                <a:effectLst/>
              </a:rPr>
              <a:t>UNPAID SELLER</a:t>
            </a:r>
            <a:r>
              <a:rPr lang="en-US" sz="2400" b="1" dirty="0" smtClean="0">
                <a:solidFill>
                  <a:srgbClr val="FF0000"/>
                </a:solidFill>
                <a:effectLst/>
              </a:rPr>
              <a:t>:-</a:t>
            </a:r>
          </a:p>
          <a:p>
            <a:pPr>
              <a:buFont typeface="Wingdings" pitchFamily="2" charset="2"/>
              <a:buNone/>
              <a:defRPr/>
            </a:pPr>
            <a:r>
              <a:rPr lang="en-US" sz="2200" b="1" u="sng" dirty="0" smtClean="0"/>
              <a:t>Seller</a:t>
            </a:r>
            <a:r>
              <a:rPr lang="en-US" sz="2200" b="1" dirty="0" smtClean="0"/>
              <a:t> :-</a:t>
            </a:r>
            <a:r>
              <a:rPr lang="en-US" sz="2200" dirty="0" smtClean="0"/>
              <a:t> A person who sells the goods or agrees to</a:t>
            </a:r>
          </a:p>
          <a:p>
            <a:pPr>
              <a:buFont typeface="Wingdings" pitchFamily="2" charset="2"/>
              <a:buNone/>
              <a:defRPr/>
            </a:pPr>
            <a:r>
              <a:rPr lang="en-US" sz="2200" dirty="0" smtClean="0"/>
              <a:t> sell the goods is called seller. </a:t>
            </a:r>
          </a:p>
          <a:p>
            <a:pPr>
              <a:buFont typeface="Wingdings" pitchFamily="2" charset="2"/>
              <a:buNone/>
              <a:defRPr/>
            </a:pPr>
            <a:r>
              <a:rPr lang="en-US" sz="2200" b="1" u="sng" dirty="0" smtClean="0"/>
              <a:t>Unpaid</a:t>
            </a:r>
            <a:r>
              <a:rPr lang="en-US" sz="2200" b="1" dirty="0" smtClean="0"/>
              <a:t> :-</a:t>
            </a:r>
            <a:r>
              <a:rPr lang="en-US" sz="2200" dirty="0" smtClean="0"/>
              <a:t> It means payment is not made or without </a:t>
            </a:r>
          </a:p>
          <a:p>
            <a:pPr algn="just">
              <a:buFont typeface="Wingdings" pitchFamily="2" charset="2"/>
              <a:buNone/>
              <a:defRPr/>
            </a:pPr>
            <a:r>
              <a:rPr lang="en-US" sz="2200" dirty="0" smtClean="0"/>
              <a:t>payment. </a:t>
            </a:r>
            <a:r>
              <a:rPr lang="en-US" sz="2200" b="1" dirty="0" smtClean="0"/>
              <a:t>In simple words, "Unpaid seller" means a person who has sold</a:t>
            </a:r>
          </a:p>
          <a:p>
            <a:pPr algn="just">
              <a:buFont typeface="Wingdings" pitchFamily="2" charset="2"/>
              <a:buNone/>
              <a:defRPr/>
            </a:pPr>
            <a:r>
              <a:rPr lang="en-US" sz="2200" b="1" dirty="0" smtClean="0"/>
              <a:t>the goods for a price but price has not been paid to him. </a:t>
            </a:r>
          </a:p>
          <a:p>
            <a:pPr algn="just">
              <a:buFont typeface="Wingdings" pitchFamily="2" charset="2"/>
              <a:buNone/>
              <a:defRPr/>
            </a:pPr>
            <a:r>
              <a:rPr lang="en-US" sz="2200" b="1" i="1" dirty="0" smtClean="0"/>
              <a:t>Sales act defines the "unpaid seller" in the following words </a:t>
            </a:r>
            <a:r>
              <a:rPr lang="en-US" sz="2200" b="1" dirty="0" smtClean="0"/>
              <a:t>: </a:t>
            </a:r>
          </a:p>
          <a:p>
            <a:pPr>
              <a:buFont typeface="Wingdings" pitchFamily="2" charset="2"/>
              <a:buNone/>
              <a:defRPr/>
            </a:pPr>
            <a:r>
              <a:rPr lang="en-US" sz="2200" b="1" u="sng" dirty="0" smtClean="0"/>
              <a:t>Unpaid Seller Is A Person</a:t>
            </a:r>
            <a:r>
              <a:rPr lang="en-US" sz="2200" b="1" dirty="0" smtClean="0"/>
              <a:t> :- </a:t>
            </a:r>
            <a:endParaRPr lang="en-US" sz="2200" dirty="0" smtClean="0"/>
          </a:p>
          <a:p>
            <a:pPr>
              <a:buFont typeface="Wingdings" pitchFamily="2" charset="2"/>
              <a:buNone/>
              <a:defRPr/>
            </a:pPr>
            <a:r>
              <a:rPr lang="en-US" sz="2200" b="1" dirty="0" smtClean="0"/>
              <a:t>i.</a:t>
            </a:r>
            <a:r>
              <a:rPr lang="en-US" sz="2200" dirty="0" smtClean="0"/>
              <a:t> To whom the whole price has not been paid or tendered. </a:t>
            </a:r>
          </a:p>
          <a:p>
            <a:pPr>
              <a:buFont typeface="Wingdings" pitchFamily="2" charset="2"/>
              <a:buNone/>
              <a:defRPr/>
            </a:pPr>
            <a:r>
              <a:rPr lang="en-US" sz="2200" b="1" dirty="0" smtClean="0"/>
              <a:t>ii.</a:t>
            </a:r>
            <a:r>
              <a:rPr lang="en-US" sz="2200" dirty="0" smtClean="0"/>
              <a:t> And where a bill of exchange or other negotiable instruments has been accepted by him as a condition on which it was received has not been fulfilled by reason of dishonor of the instrument or otherwise. </a:t>
            </a:r>
          </a:p>
          <a:p>
            <a:pPr>
              <a:buFont typeface="Wingdings" pitchFamily="2" charset="2"/>
              <a:buNone/>
              <a:defRPr/>
            </a:pPr>
            <a:r>
              <a:rPr lang="en-US" sz="2200" u="sng" dirty="0" smtClean="0"/>
              <a:t>EXAMPLE</a:t>
            </a:r>
            <a:r>
              <a:rPr lang="en-US" sz="2200" dirty="0" smtClean="0"/>
              <a:t>: Party A sells a car on cash basis to party B  and the price has not been received yet. </a:t>
            </a:r>
            <a:br>
              <a:rPr lang="en-US" sz="2200" dirty="0" smtClean="0"/>
            </a:br>
            <a:endParaRPr lang="en-US" sz="2200" dirty="0" smtClean="0"/>
          </a:p>
        </p:txBody>
      </p:sp>
      <p:pic>
        <p:nvPicPr>
          <p:cNvPr id="50181" name="Content Placeholder 12" descr="Write a note on Unpaid Seller or Discuss the rights of unpaid seller against the goods and also tell those circumstances under which he looses the lien on goods sold.png"/>
          <p:cNvPicPr>
            <a:picLocks noGrp="1" noChangeAspect="1"/>
          </p:cNvPicPr>
          <p:nvPr>
            <p:ph sz="quarter" idx="4294967295"/>
          </p:nvPr>
        </p:nvPicPr>
        <p:blipFill>
          <a:blip r:embed="rId2"/>
          <a:srcRect/>
          <a:stretch>
            <a:fillRect/>
          </a:stretch>
        </p:blipFill>
        <p:spPr>
          <a:xfrm>
            <a:off x="6553200" y="990600"/>
            <a:ext cx="2590800" cy="1447800"/>
          </a:xfrm>
        </p:spPr>
      </p:pic>
      <p:pic>
        <p:nvPicPr>
          <p:cNvPr id="50183" name="Picture 6" descr="1-455033ea53.jpg"/>
          <p:cNvPicPr>
            <a:picLocks noChangeAspect="1"/>
          </p:cNvPicPr>
          <p:nvPr/>
        </p:nvPicPr>
        <p:blipFill>
          <a:blip r:embed="rId3"/>
          <a:srcRect/>
          <a:stretch>
            <a:fillRect/>
          </a:stretch>
        </p:blipFill>
        <p:spPr bwMode="auto">
          <a:xfrm>
            <a:off x="7543800" y="2971800"/>
            <a:ext cx="1600200" cy="1371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7813"/>
            <a:ext cx="9144000" cy="636587"/>
          </a:xfrm>
        </p:spPr>
        <p:txBody>
          <a:bodyPr/>
          <a:lstStyle/>
          <a:p>
            <a:pPr>
              <a:defRPr/>
            </a:pPr>
            <a:r>
              <a:rPr lang="en-US" sz="2400" b="1" u="sng" dirty="0" smtClean="0">
                <a:solidFill>
                  <a:srgbClr val="FF0000"/>
                </a:solidFill>
                <a:effectLst>
                  <a:outerShdw blurRad="38100" dist="38100" dir="2700000" algn="tl">
                    <a:srgbClr val="000000">
                      <a:alpha val="43137"/>
                    </a:srgbClr>
                  </a:outerShdw>
                </a:effectLst>
                <a:latin typeface="+mn-lt"/>
              </a:rPr>
              <a:t>RIGHTS OF UNPAID SELLER</a:t>
            </a:r>
          </a:p>
        </p:txBody>
      </p:sp>
      <p:sp>
        <p:nvSpPr>
          <p:cNvPr id="51237" name="Slide Number Placeholder 34"/>
          <p:cNvSpPr>
            <a:spLocks noGrp="1"/>
          </p:cNvSpPr>
          <p:nvPr>
            <p:ph type="sldNum" sz="quarter" idx="12"/>
          </p:nvPr>
        </p:nvSpPr>
        <p:spPr>
          <a:noFill/>
        </p:spPr>
        <p:txBody>
          <a:bodyPr/>
          <a:lstStyle/>
          <a:p>
            <a:fld id="{4942740A-7F21-4EA8-92FF-9EA6EA6F69D8}" type="slidenum">
              <a:rPr lang="en-US" smtClean="0">
                <a:latin typeface="Arial" pitchFamily="34" charset="0"/>
              </a:rPr>
              <a:pPr/>
              <a:t>13</a:t>
            </a:fld>
            <a:endParaRPr lang="en-US" smtClean="0">
              <a:latin typeface="Arial" pitchFamily="34" charset="0"/>
            </a:endParaRPr>
          </a:p>
        </p:txBody>
      </p:sp>
      <p:sp>
        <p:nvSpPr>
          <p:cNvPr id="4" name="Horizontal Scroll 3"/>
          <p:cNvSpPr/>
          <p:nvPr/>
        </p:nvSpPr>
        <p:spPr bwMode="auto">
          <a:xfrm>
            <a:off x="3276600" y="914400"/>
            <a:ext cx="2590800" cy="609600"/>
          </a:xfrm>
          <a:prstGeom prst="horizontalScroll">
            <a:avLst/>
          </a:prstGeom>
          <a:ln>
            <a:headEnd type="none" w="med" len="med"/>
            <a:tailEnd type="none" w="med" len="med"/>
          </a:ln>
          <a:effectLst>
            <a:glow rad="101600">
              <a:schemeClr val="accent1">
                <a:satMod val="175000"/>
                <a:alpha val="40000"/>
              </a:schemeClr>
            </a:glow>
            <a:outerShdw blurRad="40000" dist="23000" dir="5400000" rotWithShape="0">
              <a:srgbClr val="000000">
                <a:alpha val="35000"/>
              </a:srgbClr>
            </a:outerShdw>
          </a:effectLst>
        </p:spPr>
        <p:style>
          <a:lnRef idx="0">
            <a:schemeClr val="accent3"/>
          </a:lnRef>
          <a:fillRef idx="3">
            <a:schemeClr val="accent3"/>
          </a:fillRef>
          <a:effectRef idx="3">
            <a:schemeClr val="accent3"/>
          </a:effectRef>
          <a:fontRef idx="minor">
            <a:schemeClr val="lt1"/>
          </a:fontRef>
        </p:style>
        <p:txBody>
          <a:bodyPr/>
          <a:lstStyle/>
          <a:p>
            <a:pPr algn="ctr" eaLnBrk="0" hangingPunct="0">
              <a:defRPr/>
            </a:pPr>
            <a:r>
              <a:rPr lang="en-US" dirty="0">
                <a:solidFill>
                  <a:schemeClr val="tx1"/>
                </a:solidFill>
              </a:rPr>
              <a:t>Rights of unpaid seller</a:t>
            </a:r>
          </a:p>
        </p:txBody>
      </p:sp>
      <p:sp>
        <p:nvSpPr>
          <p:cNvPr id="7" name="Down Arrow 6"/>
          <p:cNvSpPr/>
          <p:nvPr/>
        </p:nvSpPr>
        <p:spPr bwMode="auto">
          <a:xfrm>
            <a:off x="4419600" y="1447800"/>
            <a:ext cx="228600" cy="381000"/>
          </a:xfrm>
          <a:prstGeom prst="downArrow">
            <a:avLst/>
          </a:prstGeom>
          <a:solidFill>
            <a:schemeClr val="accent4">
              <a:lumMod val="90000"/>
            </a:schemeClr>
          </a:solidFill>
          <a:ln w="9525" cap="flat" cmpd="sng" algn="ctr">
            <a:solidFill>
              <a:schemeClr val="tx1"/>
            </a:solidFill>
            <a:prstDash val="solid"/>
            <a:round/>
            <a:headEnd type="none" w="med" len="med"/>
            <a:tailEnd type="none" w="med" len="med"/>
          </a:ln>
          <a:effectLst/>
        </p:spPr>
        <p:txBody>
          <a:bodyPr/>
          <a:lstStyle/>
          <a:p>
            <a:pPr eaLnBrk="0" hangingPunct="0">
              <a:defRPr/>
            </a:pPr>
            <a:endParaRPr lang="en-US" dirty="0">
              <a:latin typeface="Tahoma" charset="0"/>
            </a:endParaRPr>
          </a:p>
        </p:txBody>
      </p:sp>
      <p:cxnSp>
        <p:nvCxnSpPr>
          <p:cNvPr id="51207" name="Straight Connector 10"/>
          <p:cNvCxnSpPr>
            <a:cxnSpLocks noChangeShapeType="1"/>
          </p:cNvCxnSpPr>
          <p:nvPr/>
        </p:nvCxnSpPr>
        <p:spPr bwMode="auto">
          <a:xfrm>
            <a:off x="1447800" y="1828800"/>
            <a:ext cx="6096000" cy="0"/>
          </a:xfrm>
          <a:prstGeom prst="line">
            <a:avLst/>
          </a:prstGeom>
          <a:noFill/>
          <a:ln w="9525" algn="ctr">
            <a:solidFill>
              <a:schemeClr val="tx1"/>
            </a:solidFill>
            <a:round/>
            <a:headEnd/>
            <a:tailEnd/>
          </a:ln>
        </p:spPr>
      </p:cxnSp>
      <p:sp>
        <p:nvSpPr>
          <p:cNvPr id="51208" name="Down Arrow 15"/>
          <p:cNvSpPr>
            <a:spLocks noChangeArrowheads="1"/>
          </p:cNvSpPr>
          <p:nvPr/>
        </p:nvSpPr>
        <p:spPr bwMode="auto">
          <a:xfrm>
            <a:off x="1295400" y="1828800"/>
            <a:ext cx="304800" cy="533400"/>
          </a:xfrm>
          <a:prstGeom prst="downArrow">
            <a:avLst>
              <a:gd name="adj1" fmla="val 50000"/>
              <a:gd name="adj2" fmla="val 49997"/>
            </a:avLst>
          </a:prstGeom>
          <a:solidFill>
            <a:schemeClr val="accent1"/>
          </a:solidFill>
          <a:ln w="9525" algn="ctr">
            <a:solidFill>
              <a:schemeClr val="tx1"/>
            </a:solidFill>
            <a:round/>
            <a:headEnd/>
            <a:tailEnd/>
          </a:ln>
        </p:spPr>
        <p:txBody>
          <a:bodyPr/>
          <a:lstStyle/>
          <a:p>
            <a:pPr eaLnBrk="0" hangingPunct="0"/>
            <a:endParaRPr lang="en-US">
              <a:latin typeface="Tahoma" pitchFamily="34" charset="0"/>
            </a:endParaRPr>
          </a:p>
        </p:txBody>
      </p:sp>
      <p:sp>
        <p:nvSpPr>
          <p:cNvPr id="51209" name="Down Arrow 16"/>
          <p:cNvSpPr>
            <a:spLocks noChangeArrowheads="1"/>
          </p:cNvSpPr>
          <p:nvPr/>
        </p:nvSpPr>
        <p:spPr bwMode="auto">
          <a:xfrm>
            <a:off x="7315200" y="1828800"/>
            <a:ext cx="304800" cy="487363"/>
          </a:xfrm>
          <a:prstGeom prst="downArrow">
            <a:avLst>
              <a:gd name="adj1" fmla="val 50000"/>
              <a:gd name="adj2" fmla="val 49967"/>
            </a:avLst>
          </a:prstGeom>
          <a:solidFill>
            <a:schemeClr val="accent1"/>
          </a:solidFill>
          <a:ln w="9525" algn="ctr">
            <a:solidFill>
              <a:schemeClr val="tx1"/>
            </a:solidFill>
            <a:round/>
            <a:headEnd/>
            <a:tailEnd/>
          </a:ln>
        </p:spPr>
        <p:txBody>
          <a:bodyPr/>
          <a:lstStyle/>
          <a:p>
            <a:pPr eaLnBrk="0" hangingPunct="0"/>
            <a:endParaRPr lang="en-US">
              <a:latin typeface="Tahoma" pitchFamily="34" charset="0"/>
            </a:endParaRPr>
          </a:p>
        </p:txBody>
      </p:sp>
      <p:sp>
        <p:nvSpPr>
          <p:cNvPr id="22" name="Rectangle 21"/>
          <p:cNvSpPr/>
          <p:nvPr/>
        </p:nvSpPr>
        <p:spPr bwMode="auto">
          <a:xfrm>
            <a:off x="381000" y="2362200"/>
            <a:ext cx="2362200" cy="3810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a:lstStyle/>
          <a:p>
            <a:pPr eaLnBrk="0" hangingPunct="0">
              <a:defRPr/>
            </a:pPr>
            <a:r>
              <a:rPr lang="en-US" dirty="0">
                <a:latin typeface="Tahoma" charset="0"/>
              </a:rPr>
              <a:t>Right against goods</a:t>
            </a:r>
          </a:p>
        </p:txBody>
      </p:sp>
      <p:sp>
        <p:nvSpPr>
          <p:cNvPr id="24" name="Rectangle 23"/>
          <p:cNvSpPr/>
          <p:nvPr/>
        </p:nvSpPr>
        <p:spPr bwMode="auto">
          <a:xfrm>
            <a:off x="5257800" y="2362200"/>
            <a:ext cx="3657600" cy="3810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a:lstStyle/>
          <a:p>
            <a:pPr eaLnBrk="0" hangingPunct="0">
              <a:defRPr/>
            </a:pPr>
            <a:r>
              <a:rPr lang="en-US" dirty="0">
                <a:latin typeface="Tahoma" charset="0"/>
              </a:rPr>
              <a:t>Right against the buyer personally</a:t>
            </a:r>
          </a:p>
        </p:txBody>
      </p:sp>
      <p:cxnSp>
        <p:nvCxnSpPr>
          <p:cNvPr id="51212" name="Straight Connector 30"/>
          <p:cNvCxnSpPr>
            <a:cxnSpLocks noChangeShapeType="1"/>
          </p:cNvCxnSpPr>
          <p:nvPr/>
        </p:nvCxnSpPr>
        <p:spPr bwMode="auto">
          <a:xfrm>
            <a:off x="1447800" y="2819400"/>
            <a:ext cx="0" cy="0"/>
          </a:xfrm>
          <a:prstGeom prst="line">
            <a:avLst/>
          </a:prstGeom>
          <a:noFill/>
          <a:ln w="9525" algn="ctr">
            <a:solidFill>
              <a:schemeClr val="tx1"/>
            </a:solidFill>
            <a:round/>
            <a:headEnd/>
            <a:tailEnd/>
          </a:ln>
        </p:spPr>
      </p:cxnSp>
      <p:cxnSp>
        <p:nvCxnSpPr>
          <p:cNvPr id="51213" name="Straight Connector 32"/>
          <p:cNvCxnSpPr>
            <a:cxnSpLocks noChangeShapeType="1"/>
            <a:endCxn id="51225" idx="1"/>
          </p:cNvCxnSpPr>
          <p:nvPr/>
        </p:nvCxnSpPr>
        <p:spPr bwMode="auto">
          <a:xfrm>
            <a:off x="609600" y="2743200"/>
            <a:ext cx="0" cy="3048000"/>
          </a:xfrm>
          <a:prstGeom prst="line">
            <a:avLst/>
          </a:prstGeom>
          <a:noFill/>
          <a:ln w="9525" algn="ctr">
            <a:solidFill>
              <a:schemeClr val="tx1"/>
            </a:solidFill>
            <a:round/>
            <a:headEnd/>
            <a:tailEnd/>
          </a:ln>
        </p:spPr>
      </p:cxnSp>
      <p:sp>
        <p:nvSpPr>
          <p:cNvPr id="51214" name="Right Arrow 33"/>
          <p:cNvSpPr>
            <a:spLocks noChangeArrowheads="1"/>
          </p:cNvSpPr>
          <p:nvPr/>
        </p:nvSpPr>
        <p:spPr bwMode="auto">
          <a:xfrm>
            <a:off x="609600" y="3048000"/>
            <a:ext cx="533400" cy="304800"/>
          </a:xfrm>
          <a:prstGeom prst="rightArrow">
            <a:avLst>
              <a:gd name="adj1" fmla="val 50000"/>
              <a:gd name="adj2" fmla="val 49997"/>
            </a:avLst>
          </a:prstGeom>
          <a:solidFill>
            <a:schemeClr val="accent1"/>
          </a:solidFill>
          <a:ln w="9525" algn="ctr">
            <a:solidFill>
              <a:schemeClr val="tx1"/>
            </a:solidFill>
            <a:round/>
            <a:headEnd/>
            <a:tailEnd/>
          </a:ln>
        </p:spPr>
        <p:txBody>
          <a:bodyPr/>
          <a:lstStyle/>
          <a:p>
            <a:pPr eaLnBrk="0" hangingPunct="0"/>
            <a:endParaRPr lang="en-US">
              <a:latin typeface="Tahoma" pitchFamily="34" charset="0"/>
            </a:endParaRPr>
          </a:p>
        </p:txBody>
      </p:sp>
      <p:sp>
        <p:nvSpPr>
          <p:cNvPr id="38" name="Rounded Rectangle 37"/>
          <p:cNvSpPr/>
          <p:nvPr/>
        </p:nvSpPr>
        <p:spPr bwMode="auto">
          <a:xfrm>
            <a:off x="1143000" y="2895600"/>
            <a:ext cx="3048000" cy="609600"/>
          </a:xfrm>
          <a:prstGeom prst="round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a:lstStyle/>
          <a:p>
            <a:pPr eaLnBrk="0" hangingPunct="0">
              <a:defRPr/>
            </a:pPr>
            <a:r>
              <a:rPr lang="en-US" dirty="0">
                <a:solidFill>
                  <a:srgbClr val="7030A0"/>
                </a:solidFill>
                <a:latin typeface="Tahoma" charset="0"/>
              </a:rPr>
              <a:t>When the property in the goods has been transferred</a:t>
            </a:r>
          </a:p>
        </p:txBody>
      </p:sp>
      <p:cxnSp>
        <p:nvCxnSpPr>
          <p:cNvPr id="51216" name="Straight Connector 39"/>
          <p:cNvCxnSpPr>
            <a:cxnSpLocks noChangeShapeType="1"/>
          </p:cNvCxnSpPr>
          <p:nvPr/>
        </p:nvCxnSpPr>
        <p:spPr bwMode="auto">
          <a:xfrm>
            <a:off x="1524000" y="3505200"/>
            <a:ext cx="0" cy="381000"/>
          </a:xfrm>
          <a:prstGeom prst="line">
            <a:avLst/>
          </a:prstGeom>
          <a:noFill/>
          <a:ln w="9525" algn="ctr">
            <a:solidFill>
              <a:schemeClr val="tx1"/>
            </a:solidFill>
            <a:round/>
            <a:headEnd/>
            <a:tailEnd/>
          </a:ln>
        </p:spPr>
      </p:cxnSp>
      <p:cxnSp>
        <p:nvCxnSpPr>
          <p:cNvPr id="51217" name="Straight Arrow Connector 41"/>
          <p:cNvCxnSpPr>
            <a:cxnSpLocks noChangeShapeType="1"/>
          </p:cNvCxnSpPr>
          <p:nvPr/>
        </p:nvCxnSpPr>
        <p:spPr bwMode="auto">
          <a:xfrm>
            <a:off x="1524000" y="3886200"/>
            <a:ext cx="457200" cy="0"/>
          </a:xfrm>
          <a:prstGeom prst="straightConnector1">
            <a:avLst/>
          </a:prstGeom>
          <a:noFill/>
          <a:ln w="9525" algn="ctr">
            <a:solidFill>
              <a:schemeClr val="tx1"/>
            </a:solidFill>
            <a:round/>
            <a:headEnd/>
            <a:tailEnd type="arrow" w="med" len="med"/>
          </a:ln>
        </p:spPr>
      </p:cxnSp>
      <p:sp>
        <p:nvSpPr>
          <p:cNvPr id="47" name="Flowchart: Process 46"/>
          <p:cNvSpPr/>
          <p:nvPr/>
        </p:nvSpPr>
        <p:spPr bwMode="auto">
          <a:xfrm>
            <a:off x="1981200" y="3733800"/>
            <a:ext cx="1600200" cy="381000"/>
          </a:xfrm>
          <a:prstGeom prst="flowChartProcess">
            <a:avLst/>
          </a:prstGeom>
          <a:solidFill>
            <a:schemeClr val="accent3">
              <a:lumMod val="20000"/>
              <a:lumOff val="80000"/>
            </a:schemeClr>
          </a:solidFill>
          <a:ln w="9525" cap="flat" cmpd="sng" algn="ctr">
            <a:solidFill>
              <a:schemeClr val="tx1"/>
            </a:solidFill>
            <a:prstDash val="solid"/>
            <a:round/>
            <a:headEnd type="none" w="med" len="med"/>
            <a:tailEnd type="none" w="med" len="med"/>
          </a:ln>
          <a:effectLst/>
        </p:spPr>
        <p:txBody>
          <a:bodyPr/>
          <a:lstStyle/>
          <a:p>
            <a:pPr eaLnBrk="0" hangingPunct="0">
              <a:defRPr/>
            </a:pPr>
            <a:r>
              <a:rPr lang="en-US" dirty="0">
                <a:solidFill>
                  <a:schemeClr val="accent2">
                    <a:lumMod val="75000"/>
                  </a:schemeClr>
                </a:solidFill>
                <a:latin typeface="Tahoma" charset="0"/>
              </a:rPr>
              <a:t>Right of Lien</a:t>
            </a:r>
          </a:p>
        </p:txBody>
      </p:sp>
      <p:cxnSp>
        <p:nvCxnSpPr>
          <p:cNvPr id="51219" name="Straight Connector 48"/>
          <p:cNvCxnSpPr>
            <a:cxnSpLocks noChangeShapeType="1"/>
          </p:cNvCxnSpPr>
          <p:nvPr/>
        </p:nvCxnSpPr>
        <p:spPr bwMode="auto">
          <a:xfrm>
            <a:off x="1524000" y="3886200"/>
            <a:ext cx="0" cy="609600"/>
          </a:xfrm>
          <a:prstGeom prst="line">
            <a:avLst/>
          </a:prstGeom>
          <a:noFill/>
          <a:ln w="9525" algn="ctr">
            <a:solidFill>
              <a:schemeClr val="tx1"/>
            </a:solidFill>
            <a:round/>
            <a:headEnd/>
            <a:tailEnd/>
          </a:ln>
        </p:spPr>
      </p:cxnSp>
      <p:cxnSp>
        <p:nvCxnSpPr>
          <p:cNvPr id="51220" name="Straight Arrow Connector 50"/>
          <p:cNvCxnSpPr>
            <a:cxnSpLocks noChangeShapeType="1"/>
            <a:endCxn id="53" idx="1"/>
          </p:cNvCxnSpPr>
          <p:nvPr/>
        </p:nvCxnSpPr>
        <p:spPr bwMode="auto">
          <a:xfrm>
            <a:off x="1524000" y="4533900"/>
            <a:ext cx="457200" cy="0"/>
          </a:xfrm>
          <a:prstGeom prst="straightConnector1">
            <a:avLst/>
          </a:prstGeom>
          <a:noFill/>
          <a:ln w="9525" algn="ctr">
            <a:solidFill>
              <a:schemeClr val="tx1"/>
            </a:solidFill>
            <a:round/>
            <a:headEnd/>
            <a:tailEnd type="arrow" w="med" len="med"/>
          </a:ln>
        </p:spPr>
      </p:cxnSp>
      <p:sp>
        <p:nvSpPr>
          <p:cNvPr id="53" name="Flowchart: Process 52"/>
          <p:cNvSpPr/>
          <p:nvPr/>
        </p:nvSpPr>
        <p:spPr bwMode="auto">
          <a:xfrm>
            <a:off x="1981200" y="4191000"/>
            <a:ext cx="2362200" cy="685800"/>
          </a:xfrm>
          <a:prstGeom prst="flowChartProcess">
            <a:avLst/>
          </a:prstGeom>
          <a:solidFill>
            <a:schemeClr val="accent3">
              <a:lumMod val="20000"/>
              <a:lumOff val="80000"/>
            </a:schemeClr>
          </a:solidFill>
          <a:ln w="9525" cap="flat" cmpd="sng" algn="ctr">
            <a:solidFill>
              <a:schemeClr val="tx1"/>
            </a:solidFill>
            <a:prstDash val="solid"/>
            <a:round/>
            <a:headEnd type="none" w="med" len="med"/>
            <a:tailEnd type="none" w="med" len="med"/>
          </a:ln>
          <a:effectLst/>
        </p:spPr>
        <p:txBody>
          <a:bodyPr/>
          <a:lstStyle/>
          <a:p>
            <a:pPr eaLnBrk="0" hangingPunct="0">
              <a:defRPr/>
            </a:pPr>
            <a:r>
              <a:rPr lang="en-US" dirty="0">
                <a:solidFill>
                  <a:schemeClr val="accent2">
                    <a:lumMod val="75000"/>
                  </a:schemeClr>
                </a:solidFill>
                <a:latin typeface="Tahoma" charset="0"/>
              </a:rPr>
              <a:t>Right of stoppage in goods in transit</a:t>
            </a:r>
          </a:p>
        </p:txBody>
      </p:sp>
      <p:cxnSp>
        <p:nvCxnSpPr>
          <p:cNvPr id="51222" name="Straight Connector 54"/>
          <p:cNvCxnSpPr>
            <a:cxnSpLocks noChangeShapeType="1"/>
          </p:cNvCxnSpPr>
          <p:nvPr/>
        </p:nvCxnSpPr>
        <p:spPr bwMode="auto">
          <a:xfrm>
            <a:off x="1524000" y="4495800"/>
            <a:ext cx="0" cy="685800"/>
          </a:xfrm>
          <a:prstGeom prst="line">
            <a:avLst/>
          </a:prstGeom>
          <a:noFill/>
          <a:ln w="9525" algn="ctr">
            <a:solidFill>
              <a:schemeClr val="tx1"/>
            </a:solidFill>
            <a:round/>
            <a:headEnd/>
            <a:tailEnd/>
          </a:ln>
        </p:spPr>
      </p:cxnSp>
      <p:cxnSp>
        <p:nvCxnSpPr>
          <p:cNvPr id="51223" name="Straight Arrow Connector 61"/>
          <p:cNvCxnSpPr>
            <a:cxnSpLocks noChangeShapeType="1"/>
          </p:cNvCxnSpPr>
          <p:nvPr/>
        </p:nvCxnSpPr>
        <p:spPr bwMode="auto">
          <a:xfrm>
            <a:off x="1524000" y="5181600"/>
            <a:ext cx="457200" cy="0"/>
          </a:xfrm>
          <a:prstGeom prst="straightConnector1">
            <a:avLst/>
          </a:prstGeom>
          <a:noFill/>
          <a:ln w="9525" algn="ctr">
            <a:solidFill>
              <a:schemeClr val="tx1"/>
            </a:solidFill>
            <a:round/>
            <a:headEnd/>
            <a:tailEnd type="arrow" w="med" len="med"/>
          </a:ln>
        </p:spPr>
      </p:cxnSp>
      <p:sp>
        <p:nvSpPr>
          <p:cNvPr id="64" name="Flowchart: Process 63"/>
          <p:cNvSpPr/>
          <p:nvPr/>
        </p:nvSpPr>
        <p:spPr bwMode="auto">
          <a:xfrm>
            <a:off x="1981200" y="4953000"/>
            <a:ext cx="1752600" cy="457200"/>
          </a:xfrm>
          <a:prstGeom prst="flowChartProcess">
            <a:avLst/>
          </a:prstGeom>
          <a:solidFill>
            <a:schemeClr val="accent3">
              <a:lumMod val="20000"/>
              <a:lumOff val="80000"/>
            </a:schemeClr>
          </a:solidFill>
          <a:ln w="9525" cap="flat" cmpd="sng" algn="ctr">
            <a:solidFill>
              <a:schemeClr val="tx1"/>
            </a:solidFill>
            <a:prstDash val="solid"/>
            <a:round/>
            <a:headEnd type="none" w="med" len="med"/>
            <a:tailEnd type="none" w="med" len="med"/>
          </a:ln>
          <a:effectLst/>
        </p:spPr>
        <p:txBody>
          <a:bodyPr/>
          <a:lstStyle/>
          <a:p>
            <a:pPr eaLnBrk="0" hangingPunct="0">
              <a:defRPr/>
            </a:pPr>
            <a:r>
              <a:rPr lang="en-US" dirty="0">
                <a:solidFill>
                  <a:schemeClr val="accent2">
                    <a:lumMod val="75000"/>
                  </a:schemeClr>
                </a:solidFill>
                <a:latin typeface="Tahoma" charset="0"/>
              </a:rPr>
              <a:t>Right to resale</a:t>
            </a:r>
          </a:p>
        </p:txBody>
      </p:sp>
      <p:sp>
        <p:nvSpPr>
          <p:cNvPr id="51225" name="Right Arrow 69"/>
          <p:cNvSpPr>
            <a:spLocks noChangeArrowheads="1"/>
          </p:cNvSpPr>
          <p:nvPr/>
        </p:nvSpPr>
        <p:spPr bwMode="auto">
          <a:xfrm>
            <a:off x="609600" y="5638800"/>
            <a:ext cx="533400" cy="304800"/>
          </a:xfrm>
          <a:prstGeom prst="rightArrow">
            <a:avLst>
              <a:gd name="adj1" fmla="val 50000"/>
              <a:gd name="adj2" fmla="val 49997"/>
            </a:avLst>
          </a:prstGeom>
          <a:solidFill>
            <a:schemeClr val="accent1"/>
          </a:solidFill>
          <a:ln w="9525" algn="ctr">
            <a:solidFill>
              <a:schemeClr val="tx1"/>
            </a:solidFill>
            <a:round/>
            <a:headEnd/>
            <a:tailEnd/>
          </a:ln>
        </p:spPr>
        <p:txBody>
          <a:bodyPr/>
          <a:lstStyle/>
          <a:p>
            <a:pPr eaLnBrk="0" hangingPunct="0"/>
            <a:endParaRPr lang="en-US">
              <a:latin typeface="Tahoma" pitchFamily="34" charset="0"/>
            </a:endParaRPr>
          </a:p>
        </p:txBody>
      </p:sp>
      <p:sp>
        <p:nvSpPr>
          <p:cNvPr id="74" name="Rounded Rectangle 73"/>
          <p:cNvSpPr/>
          <p:nvPr/>
        </p:nvSpPr>
        <p:spPr bwMode="auto">
          <a:xfrm>
            <a:off x="1143000" y="5486400"/>
            <a:ext cx="3429000" cy="609600"/>
          </a:xfrm>
          <a:prstGeom prst="round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a:lstStyle/>
          <a:p>
            <a:pPr eaLnBrk="0" hangingPunct="0">
              <a:defRPr/>
            </a:pPr>
            <a:r>
              <a:rPr lang="en-US" dirty="0">
                <a:solidFill>
                  <a:srgbClr val="7030A0"/>
                </a:solidFill>
                <a:latin typeface="Tahoma" charset="0"/>
              </a:rPr>
              <a:t>When the property in the goods has not been transferred</a:t>
            </a:r>
          </a:p>
        </p:txBody>
      </p:sp>
      <p:cxnSp>
        <p:nvCxnSpPr>
          <p:cNvPr id="51227" name="Straight Connector 75"/>
          <p:cNvCxnSpPr>
            <a:cxnSpLocks noChangeShapeType="1"/>
          </p:cNvCxnSpPr>
          <p:nvPr/>
        </p:nvCxnSpPr>
        <p:spPr bwMode="auto">
          <a:xfrm>
            <a:off x="1524000" y="6096000"/>
            <a:ext cx="0" cy="381000"/>
          </a:xfrm>
          <a:prstGeom prst="line">
            <a:avLst/>
          </a:prstGeom>
          <a:noFill/>
          <a:ln w="9525" algn="ctr">
            <a:solidFill>
              <a:schemeClr val="tx1"/>
            </a:solidFill>
            <a:round/>
            <a:headEnd/>
            <a:tailEnd/>
          </a:ln>
        </p:spPr>
      </p:cxnSp>
      <p:cxnSp>
        <p:nvCxnSpPr>
          <p:cNvPr id="51228" name="Straight Arrow Connector 78"/>
          <p:cNvCxnSpPr>
            <a:cxnSpLocks noChangeShapeType="1"/>
          </p:cNvCxnSpPr>
          <p:nvPr/>
        </p:nvCxnSpPr>
        <p:spPr bwMode="auto">
          <a:xfrm>
            <a:off x="1524000" y="6477000"/>
            <a:ext cx="457200" cy="0"/>
          </a:xfrm>
          <a:prstGeom prst="straightConnector1">
            <a:avLst/>
          </a:prstGeom>
          <a:noFill/>
          <a:ln w="9525" algn="ctr">
            <a:solidFill>
              <a:schemeClr val="tx1"/>
            </a:solidFill>
            <a:round/>
            <a:headEnd/>
            <a:tailEnd type="arrow" w="med" len="med"/>
          </a:ln>
        </p:spPr>
      </p:cxnSp>
      <p:sp>
        <p:nvSpPr>
          <p:cNvPr id="80" name="Rectangle 79"/>
          <p:cNvSpPr/>
          <p:nvPr/>
        </p:nvSpPr>
        <p:spPr bwMode="auto">
          <a:xfrm>
            <a:off x="1981200" y="6248400"/>
            <a:ext cx="3200400" cy="381000"/>
          </a:xfrm>
          <a:prstGeom prst="rect">
            <a:avLst/>
          </a:prstGeom>
          <a:solidFill>
            <a:schemeClr val="accent3">
              <a:lumMod val="20000"/>
              <a:lumOff val="80000"/>
            </a:schemeClr>
          </a:solidFill>
          <a:ln w="9525" cap="flat" cmpd="sng" algn="ctr">
            <a:solidFill>
              <a:schemeClr val="tx1"/>
            </a:solidFill>
            <a:prstDash val="solid"/>
            <a:round/>
            <a:headEnd type="none" w="med" len="med"/>
            <a:tailEnd type="none" w="med" len="med"/>
          </a:ln>
          <a:effectLst/>
        </p:spPr>
        <p:txBody>
          <a:bodyPr/>
          <a:lstStyle/>
          <a:p>
            <a:pPr eaLnBrk="0" hangingPunct="0">
              <a:defRPr/>
            </a:pPr>
            <a:r>
              <a:rPr lang="en-US" dirty="0">
                <a:solidFill>
                  <a:schemeClr val="accent2">
                    <a:lumMod val="75000"/>
                  </a:schemeClr>
                </a:solidFill>
                <a:latin typeface="Tahoma" charset="0"/>
              </a:rPr>
              <a:t>Right of withholding delivery</a:t>
            </a:r>
          </a:p>
        </p:txBody>
      </p:sp>
      <p:cxnSp>
        <p:nvCxnSpPr>
          <p:cNvPr id="51230" name="Straight Connector 85"/>
          <p:cNvCxnSpPr>
            <a:cxnSpLocks noChangeShapeType="1"/>
            <a:endCxn id="51235" idx="1"/>
          </p:cNvCxnSpPr>
          <p:nvPr/>
        </p:nvCxnSpPr>
        <p:spPr bwMode="auto">
          <a:xfrm>
            <a:off x="5715000" y="2743200"/>
            <a:ext cx="0" cy="2057400"/>
          </a:xfrm>
          <a:prstGeom prst="line">
            <a:avLst/>
          </a:prstGeom>
          <a:noFill/>
          <a:ln w="9525" algn="ctr">
            <a:solidFill>
              <a:schemeClr val="tx1"/>
            </a:solidFill>
            <a:round/>
            <a:headEnd/>
            <a:tailEnd/>
          </a:ln>
        </p:spPr>
      </p:cxnSp>
      <p:sp>
        <p:nvSpPr>
          <p:cNvPr id="51231" name="Right Arrow 86"/>
          <p:cNvSpPr>
            <a:spLocks noChangeArrowheads="1"/>
          </p:cNvSpPr>
          <p:nvPr/>
        </p:nvSpPr>
        <p:spPr bwMode="auto">
          <a:xfrm>
            <a:off x="5715000" y="3048000"/>
            <a:ext cx="533400" cy="304800"/>
          </a:xfrm>
          <a:prstGeom prst="rightArrow">
            <a:avLst>
              <a:gd name="adj1" fmla="val 50000"/>
              <a:gd name="adj2" fmla="val 49997"/>
            </a:avLst>
          </a:prstGeom>
          <a:solidFill>
            <a:schemeClr val="accent1"/>
          </a:solidFill>
          <a:ln w="9525" algn="ctr">
            <a:solidFill>
              <a:schemeClr val="tx1"/>
            </a:solidFill>
            <a:round/>
            <a:headEnd/>
            <a:tailEnd/>
          </a:ln>
        </p:spPr>
        <p:txBody>
          <a:bodyPr/>
          <a:lstStyle/>
          <a:p>
            <a:pPr eaLnBrk="0" hangingPunct="0"/>
            <a:endParaRPr lang="en-US">
              <a:latin typeface="Tahoma" pitchFamily="34" charset="0"/>
            </a:endParaRPr>
          </a:p>
        </p:txBody>
      </p:sp>
      <p:sp>
        <p:nvSpPr>
          <p:cNvPr id="88" name="Rounded Rectangle 87"/>
          <p:cNvSpPr/>
          <p:nvPr/>
        </p:nvSpPr>
        <p:spPr bwMode="auto">
          <a:xfrm>
            <a:off x="6248400" y="2971800"/>
            <a:ext cx="1600200" cy="457200"/>
          </a:xfrm>
          <a:prstGeom prst="round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a:lstStyle/>
          <a:p>
            <a:pPr eaLnBrk="0" hangingPunct="0">
              <a:defRPr/>
            </a:pPr>
            <a:r>
              <a:rPr lang="en-US" dirty="0">
                <a:solidFill>
                  <a:srgbClr val="7030A0"/>
                </a:solidFill>
                <a:latin typeface="Tahoma" charset="0"/>
              </a:rPr>
              <a:t>Suit for price</a:t>
            </a:r>
          </a:p>
        </p:txBody>
      </p:sp>
      <p:sp>
        <p:nvSpPr>
          <p:cNvPr id="51233" name="Right Arrow 88"/>
          <p:cNvSpPr>
            <a:spLocks noChangeArrowheads="1"/>
          </p:cNvSpPr>
          <p:nvPr/>
        </p:nvSpPr>
        <p:spPr bwMode="auto">
          <a:xfrm>
            <a:off x="5715000" y="3886200"/>
            <a:ext cx="533400" cy="304800"/>
          </a:xfrm>
          <a:prstGeom prst="rightArrow">
            <a:avLst>
              <a:gd name="adj1" fmla="val 50000"/>
              <a:gd name="adj2" fmla="val 49997"/>
            </a:avLst>
          </a:prstGeom>
          <a:solidFill>
            <a:schemeClr val="accent1"/>
          </a:solidFill>
          <a:ln w="9525" algn="ctr">
            <a:solidFill>
              <a:schemeClr val="tx1"/>
            </a:solidFill>
            <a:round/>
            <a:headEnd/>
            <a:tailEnd/>
          </a:ln>
        </p:spPr>
        <p:txBody>
          <a:bodyPr/>
          <a:lstStyle/>
          <a:p>
            <a:pPr eaLnBrk="0" hangingPunct="0"/>
            <a:endParaRPr lang="en-US">
              <a:latin typeface="Tahoma" pitchFamily="34" charset="0"/>
            </a:endParaRPr>
          </a:p>
        </p:txBody>
      </p:sp>
      <p:sp>
        <p:nvSpPr>
          <p:cNvPr id="92" name="Rounded Rectangle 91"/>
          <p:cNvSpPr/>
          <p:nvPr/>
        </p:nvSpPr>
        <p:spPr bwMode="auto">
          <a:xfrm>
            <a:off x="6248400" y="3657600"/>
            <a:ext cx="2895600" cy="685800"/>
          </a:xfrm>
          <a:prstGeom prst="round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a:lstStyle/>
          <a:p>
            <a:pPr eaLnBrk="0" hangingPunct="0">
              <a:defRPr/>
            </a:pPr>
            <a:r>
              <a:rPr lang="en-US" dirty="0">
                <a:solidFill>
                  <a:srgbClr val="7030A0"/>
                </a:solidFill>
                <a:latin typeface="Tahoma" charset="0"/>
              </a:rPr>
              <a:t>Suit for damages for non acceptance</a:t>
            </a:r>
          </a:p>
        </p:txBody>
      </p:sp>
      <p:sp>
        <p:nvSpPr>
          <p:cNvPr id="51235" name="Right Arrow 92"/>
          <p:cNvSpPr>
            <a:spLocks noChangeArrowheads="1"/>
          </p:cNvSpPr>
          <p:nvPr/>
        </p:nvSpPr>
        <p:spPr bwMode="auto">
          <a:xfrm>
            <a:off x="5715000" y="4648200"/>
            <a:ext cx="533400" cy="304800"/>
          </a:xfrm>
          <a:prstGeom prst="rightArrow">
            <a:avLst>
              <a:gd name="adj1" fmla="val 50000"/>
              <a:gd name="adj2" fmla="val 49997"/>
            </a:avLst>
          </a:prstGeom>
          <a:solidFill>
            <a:schemeClr val="accent1"/>
          </a:solidFill>
          <a:ln w="9525" algn="ctr">
            <a:solidFill>
              <a:schemeClr val="tx1"/>
            </a:solidFill>
            <a:round/>
            <a:headEnd/>
            <a:tailEnd/>
          </a:ln>
        </p:spPr>
        <p:txBody>
          <a:bodyPr/>
          <a:lstStyle/>
          <a:p>
            <a:pPr eaLnBrk="0" hangingPunct="0"/>
            <a:endParaRPr lang="en-US">
              <a:latin typeface="Tahoma" pitchFamily="34" charset="0"/>
            </a:endParaRPr>
          </a:p>
        </p:txBody>
      </p:sp>
      <p:sp>
        <p:nvSpPr>
          <p:cNvPr id="95" name="Rounded Rectangle 94"/>
          <p:cNvSpPr/>
          <p:nvPr/>
        </p:nvSpPr>
        <p:spPr bwMode="auto">
          <a:xfrm>
            <a:off x="6248400" y="4572000"/>
            <a:ext cx="2743200" cy="609600"/>
          </a:xfrm>
          <a:prstGeom prst="round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a:lstStyle/>
          <a:p>
            <a:pPr eaLnBrk="0" hangingPunct="0">
              <a:defRPr/>
            </a:pPr>
            <a:r>
              <a:rPr lang="en-US" dirty="0">
                <a:solidFill>
                  <a:srgbClr val="7030A0"/>
                </a:solidFill>
                <a:latin typeface="Tahoma" charset="0"/>
              </a:rPr>
              <a:t>Suit for special damage and  interest </a:t>
            </a:r>
          </a:p>
        </p:txBody>
      </p:sp>
      <p:pic>
        <p:nvPicPr>
          <p:cNvPr id="51238" name="Picture 36" descr="000.jpg"/>
          <p:cNvPicPr>
            <a:picLocks noChangeAspect="1"/>
          </p:cNvPicPr>
          <p:nvPr/>
        </p:nvPicPr>
        <p:blipFill>
          <a:blip r:embed="rId2"/>
          <a:srcRect/>
          <a:stretch>
            <a:fillRect/>
          </a:stretch>
        </p:blipFill>
        <p:spPr bwMode="auto">
          <a:xfrm>
            <a:off x="6781800" y="228600"/>
            <a:ext cx="1981200" cy="1231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Number Placeholder 3"/>
          <p:cNvSpPr>
            <a:spLocks noGrp="1"/>
          </p:cNvSpPr>
          <p:nvPr>
            <p:ph type="sldNum" sz="quarter" idx="12"/>
          </p:nvPr>
        </p:nvSpPr>
        <p:spPr>
          <a:noFill/>
        </p:spPr>
        <p:txBody>
          <a:bodyPr/>
          <a:lstStyle/>
          <a:p>
            <a:fld id="{60A3F277-5085-4470-A7FF-C4CA527F64A9}" type="slidenum">
              <a:rPr lang="en-US" smtClean="0">
                <a:latin typeface="Arial" pitchFamily="34" charset="0"/>
              </a:rPr>
              <a:pPr/>
              <a:t>14</a:t>
            </a:fld>
            <a:endParaRPr lang="en-US" smtClean="0">
              <a:latin typeface="Arial" pitchFamily="34" charset="0"/>
            </a:endParaRPr>
          </a:p>
        </p:txBody>
      </p:sp>
      <p:sp>
        <p:nvSpPr>
          <p:cNvPr id="9" name="Title 8"/>
          <p:cNvSpPr>
            <a:spLocks noGrp="1"/>
          </p:cNvSpPr>
          <p:nvPr>
            <p:ph type="title" idx="4294967295"/>
          </p:nvPr>
        </p:nvSpPr>
        <p:spPr>
          <a:xfrm>
            <a:off x="0" y="152400"/>
            <a:ext cx="9144000" cy="381000"/>
          </a:xfrm>
        </p:spPr>
        <p:txBody>
          <a:bodyPr>
            <a:normAutofit fontScale="90000"/>
          </a:bodyPr>
          <a:lstStyle/>
          <a:p>
            <a:pPr algn="l">
              <a:defRPr/>
            </a:pPr>
            <a:r>
              <a:rPr lang="en-US" sz="3200" b="1" u="sng" dirty="0" smtClean="0">
                <a:solidFill>
                  <a:srgbClr val="7030A0"/>
                </a:solidFill>
              </a:rPr>
              <a:t>A. Right against the goods </a:t>
            </a:r>
            <a:endParaRPr lang="en-US" sz="3200" b="1" u="sng" dirty="0">
              <a:solidFill>
                <a:srgbClr val="7030A0"/>
              </a:solidFill>
            </a:endParaRPr>
          </a:p>
        </p:txBody>
      </p:sp>
      <p:sp>
        <p:nvSpPr>
          <p:cNvPr id="10" name="Content Placeholder 9"/>
          <p:cNvSpPr>
            <a:spLocks noGrp="1"/>
          </p:cNvSpPr>
          <p:nvPr>
            <p:ph idx="4294967295"/>
          </p:nvPr>
        </p:nvSpPr>
        <p:spPr>
          <a:xfrm>
            <a:off x="0" y="609600"/>
            <a:ext cx="9144000" cy="6248400"/>
          </a:xfrm>
        </p:spPr>
        <p:txBody>
          <a:bodyPr/>
          <a:lstStyle/>
          <a:p>
            <a:pPr marL="514350" indent="-514350">
              <a:buFont typeface="Wingdings" pitchFamily="2" charset="2"/>
              <a:buAutoNum type="alphaUcPeriod"/>
              <a:defRPr/>
            </a:pPr>
            <a:r>
              <a:rPr lang="en-US" sz="2800" i="1" dirty="0" smtClean="0"/>
              <a:t>When the property in the goods has been transferred</a:t>
            </a:r>
          </a:p>
          <a:p>
            <a:pPr marL="514350" indent="-514350">
              <a:buNone/>
              <a:defRPr/>
            </a:pPr>
            <a:r>
              <a:rPr lang="en-US" sz="2800" b="1" dirty="0" smtClean="0"/>
              <a:t>1.RIGHT</a:t>
            </a:r>
            <a:r>
              <a:rPr lang="en-US" sz="2800" i="1" dirty="0" smtClean="0"/>
              <a:t>  </a:t>
            </a:r>
            <a:r>
              <a:rPr lang="en-US" sz="2800" b="1" dirty="0" smtClean="0"/>
              <a:t>OF  LIEN[Sec 46(1)(a) and 47 to 49]</a:t>
            </a:r>
            <a:endParaRPr lang="en-US" sz="2800" i="1" dirty="0" smtClean="0"/>
          </a:p>
          <a:p>
            <a:pPr marL="514350" indent="-514350">
              <a:buFont typeface="Wingdings" pitchFamily="2" charset="2"/>
              <a:buNone/>
              <a:defRPr/>
            </a:pPr>
            <a:r>
              <a:rPr lang="en-US" sz="2800" dirty="0" smtClean="0"/>
              <a:t>The right of lien means lawfully right to </a:t>
            </a:r>
          </a:p>
          <a:p>
            <a:pPr marL="514350" indent="-514350">
              <a:buFont typeface="Wingdings" pitchFamily="2" charset="2"/>
              <a:buNone/>
              <a:defRPr/>
            </a:pPr>
            <a:r>
              <a:rPr lang="en-US" sz="2800" dirty="0" smtClean="0"/>
              <a:t>retain the goods possession until the full price</a:t>
            </a:r>
          </a:p>
          <a:p>
            <a:pPr marL="514350" indent="-514350">
              <a:buFont typeface="Wingdings" pitchFamily="2" charset="2"/>
              <a:buNone/>
              <a:defRPr/>
            </a:pPr>
            <a:r>
              <a:rPr lang="en-US" sz="2800" dirty="0" smtClean="0"/>
              <a:t>is received. An unpaid seller can exercise his right of lien </a:t>
            </a:r>
          </a:p>
          <a:p>
            <a:pPr marL="514350" indent="-514350">
              <a:buFont typeface="Wingdings" pitchFamily="2" charset="2"/>
              <a:buNone/>
              <a:defRPr/>
            </a:pPr>
            <a:r>
              <a:rPr lang="en-US" sz="2800" dirty="0" smtClean="0"/>
              <a:t>in following cases.Sec47-49</a:t>
            </a:r>
          </a:p>
          <a:p>
            <a:pPr marL="571500" indent="-571500">
              <a:buFont typeface="Wingdings" pitchFamily="2" charset="2"/>
              <a:buAutoNum type="romanUcPeriod"/>
              <a:defRPr/>
            </a:pPr>
            <a:r>
              <a:rPr lang="en-US" sz="2800" dirty="0" smtClean="0"/>
              <a:t>Where the goods have been sold on the cash basis</a:t>
            </a:r>
            <a:r>
              <a:rPr lang="en-US" sz="2800" b="1" dirty="0" smtClean="0"/>
              <a:t>.</a:t>
            </a:r>
          </a:p>
          <a:p>
            <a:pPr marL="571500" indent="-571500">
              <a:buFont typeface="Wingdings" pitchFamily="2" charset="2"/>
              <a:buAutoNum type="romanUcPeriod"/>
              <a:defRPr/>
            </a:pPr>
            <a:r>
              <a:rPr lang="en-US" sz="2800" dirty="0" smtClean="0"/>
              <a:t>Where the goods have been sold on credit basis and   the term of credit has expired.</a:t>
            </a:r>
          </a:p>
          <a:p>
            <a:pPr marL="571500" indent="-571500">
              <a:buFont typeface="Wingdings" pitchFamily="2" charset="2"/>
              <a:buAutoNum type="romanUcPeriod"/>
              <a:defRPr/>
            </a:pPr>
            <a:r>
              <a:rPr lang="en-US" sz="2800" dirty="0" smtClean="0"/>
              <a:t>Where the buyer has become insolvent even if the period of credit has not been expired.</a:t>
            </a:r>
          </a:p>
          <a:p>
            <a:pPr>
              <a:buFont typeface="Wingdings" pitchFamily="2" charset="2"/>
              <a:buNone/>
              <a:defRPr/>
            </a:pPr>
            <a:endParaRPr lang="en-US" sz="2400" dirty="0" smtClean="0"/>
          </a:p>
          <a:p>
            <a:pPr marL="514350" indent="-514350">
              <a:buFont typeface="Wingdings" pitchFamily="2" charset="2"/>
              <a:buNone/>
              <a:defRPr/>
            </a:pPr>
            <a:endParaRPr lang="en-US" sz="2400" dirty="0" smtClean="0"/>
          </a:p>
          <a:p>
            <a:pPr marL="514350" indent="-514350">
              <a:buFont typeface="Wingdings" pitchFamily="2" charset="2"/>
              <a:buNone/>
              <a:defRPr/>
            </a:pPr>
            <a:endParaRPr lang="en-US" sz="2400" i="1" dirty="0"/>
          </a:p>
        </p:txBody>
      </p:sp>
      <p:pic>
        <p:nvPicPr>
          <p:cNvPr id="52229" name="Picture 4" descr="LIEN.jpg"/>
          <p:cNvPicPr>
            <a:picLocks noChangeAspect="1"/>
          </p:cNvPicPr>
          <p:nvPr/>
        </p:nvPicPr>
        <p:blipFill>
          <a:blip r:embed="rId2"/>
          <a:srcRect/>
          <a:stretch>
            <a:fillRect/>
          </a:stretch>
        </p:blipFill>
        <p:spPr bwMode="auto">
          <a:xfrm>
            <a:off x="7315200" y="1600200"/>
            <a:ext cx="1676400" cy="1066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629400"/>
          </a:xfrm>
        </p:spPr>
        <p:txBody>
          <a:bodyPr/>
          <a:lstStyle/>
          <a:p>
            <a:pPr>
              <a:buFont typeface="Wingdings" pitchFamily="2" charset="2"/>
              <a:buNone/>
              <a:defRPr/>
            </a:pPr>
            <a:r>
              <a:rPr lang="en-US" sz="2800" dirty="0" smtClean="0"/>
              <a:t>Other rules to satisfy the conditions for this right are</a:t>
            </a:r>
          </a:p>
          <a:p>
            <a:pPr marL="514350" indent="-514350">
              <a:buFont typeface="Wingdings" pitchFamily="2" charset="2"/>
              <a:buAutoNum type="romanUcPeriod"/>
              <a:defRPr/>
            </a:pPr>
            <a:r>
              <a:rPr lang="en-US" sz="2800" dirty="0" smtClean="0"/>
              <a:t>The unpaid seller must be in actual possession of the goods sold.</a:t>
            </a:r>
          </a:p>
          <a:p>
            <a:pPr marL="514350" indent="-514350">
              <a:buFont typeface="Wingdings" pitchFamily="2" charset="2"/>
              <a:buAutoNum type="romanUcPeriod"/>
              <a:defRPr/>
            </a:pPr>
            <a:r>
              <a:rPr lang="en-US" sz="2800" dirty="0" smtClean="0"/>
              <a:t>It can be exercised even If the documents of title have been delivered to the buyer.</a:t>
            </a:r>
          </a:p>
          <a:p>
            <a:pPr marL="514350" indent="-514350">
              <a:buFont typeface="Wingdings" pitchFamily="2" charset="2"/>
              <a:buAutoNum type="romanUcPeriod"/>
              <a:defRPr/>
            </a:pPr>
            <a:r>
              <a:rPr lang="en-US" sz="2800" dirty="0" smtClean="0"/>
              <a:t>It can be exercised for the price and not for other expenses.</a:t>
            </a:r>
          </a:p>
          <a:p>
            <a:pPr marL="514350" indent="-514350">
              <a:buFont typeface="Wingdings" pitchFamily="2" charset="2"/>
              <a:buAutoNum type="romanUcPeriod"/>
              <a:defRPr/>
            </a:pPr>
            <a:r>
              <a:rPr lang="en-US" sz="2800" dirty="0" smtClean="0"/>
              <a:t>If the seller delivers some goods, it can be exercised on the remaining</a:t>
            </a:r>
          </a:p>
          <a:p>
            <a:pPr>
              <a:buFont typeface="Wingdings" pitchFamily="2" charset="2"/>
              <a:buNone/>
              <a:defRPr/>
            </a:pPr>
            <a:r>
              <a:rPr lang="en-US" sz="2800" b="1" u="sng" dirty="0" smtClean="0"/>
              <a:t>Termination of right of lien</a:t>
            </a:r>
          </a:p>
          <a:p>
            <a:pPr marL="457200" indent="-457200">
              <a:buFont typeface="Wingdings" pitchFamily="2" charset="2"/>
              <a:buNone/>
              <a:defRPr/>
            </a:pPr>
            <a:r>
              <a:rPr lang="en-US" sz="2800" dirty="0" smtClean="0"/>
              <a:t>Seller’s right of lien is terminated in following cases.</a:t>
            </a:r>
          </a:p>
          <a:p>
            <a:pPr marL="457200" indent="-457200">
              <a:buFont typeface="Wingdings" pitchFamily="2" charset="2"/>
              <a:buNone/>
              <a:defRPr/>
            </a:pPr>
            <a:r>
              <a:rPr lang="en-US" sz="2800" dirty="0" smtClean="0"/>
              <a:t>1. When he delivers the goods to the carrier or other </a:t>
            </a:r>
            <a:r>
              <a:rPr lang="en-US" sz="2800" dirty="0" err="1" smtClean="0"/>
              <a:t>bailee</a:t>
            </a:r>
            <a:r>
              <a:rPr lang="en-US" sz="2800" dirty="0" smtClean="0"/>
              <a:t> for transmission to the buyer</a:t>
            </a:r>
          </a:p>
          <a:p>
            <a:pPr marL="514350" indent="-514350">
              <a:buFont typeface="Wingdings" pitchFamily="2" charset="2"/>
              <a:buNone/>
              <a:defRPr/>
            </a:pPr>
            <a:endParaRPr lang="en-US" sz="2400" dirty="0" smtClean="0"/>
          </a:p>
          <a:p>
            <a:pPr>
              <a:buFont typeface="Wingdings" pitchFamily="2" charset="2"/>
              <a:buNone/>
              <a:defRPr/>
            </a:pPr>
            <a:endParaRPr lang="en-US" sz="2400" dirty="0" smtClean="0"/>
          </a:p>
          <a:p>
            <a:pPr>
              <a:buFont typeface="Wingdings" pitchFamily="2" charset="2"/>
              <a:buNone/>
              <a:defRPr/>
            </a:pPr>
            <a:endParaRPr lang="en-US" sz="2400" dirty="0" smtClean="0"/>
          </a:p>
          <a:p>
            <a:pPr>
              <a:buFont typeface="Wingdings" pitchFamily="2" charset="2"/>
              <a:buNone/>
              <a:defRPr/>
            </a:pPr>
            <a:endParaRPr lang="en-US" sz="2400" dirty="0"/>
          </a:p>
        </p:txBody>
      </p:sp>
      <p:sp>
        <p:nvSpPr>
          <p:cNvPr id="53251" name="Slide Number Placeholder 3"/>
          <p:cNvSpPr>
            <a:spLocks noGrp="1"/>
          </p:cNvSpPr>
          <p:nvPr>
            <p:ph type="sldNum" sz="quarter" idx="12"/>
          </p:nvPr>
        </p:nvSpPr>
        <p:spPr>
          <a:noFill/>
        </p:spPr>
        <p:txBody>
          <a:bodyPr/>
          <a:lstStyle/>
          <a:p>
            <a:fld id="{AF480A83-AF44-4263-B8BA-CAC5725824BC}" type="slidenum">
              <a:rPr lang="en-US" smtClean="0">
                <a:latin typeface="Arial" pitchFamily="34" charset="0"/>
              </a:rPr>
              <a:pPr/>
              <a:t>15</a:t>
            </a:fld>
            <a:endParaRPr lang="en-US" smtClean="0">
              <a:latin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1"/>
          <p:cNvSpPr>
            <a:spLocks noGrp="1"/>
          </p:cNvSpPr>
          <p:nvPr>
            <p:ph type="sldNum" sz="quarter" idx="12"/>
          </p:nvPr>
        </p:nvSpPr>
        <p:spPr>
          <a:noFill/>
        </p:spPr>
        <p:txBody>
          <a:bodyPr/>
          <a:lstStyle/>
          <a:p>
            <a:fld id="{D1228D81-1B55-46B3-A40D-00138F1F6B9B}" type="slidenum">
              <a:rPr lang="en-US" smtClean="0">
                <a:latin typeface="Arial" pitchFamily="34" charset="0"/>
              </a:rPr>
              <a:pPr/>
              <a:t>16</a:t>
            </a:fld>
            <a:endParaRPr lang="en-US" smtClean="0">
              <a:latin typeface="Arial" pitchFamily="34" charset="0"/>
            </a:endParaRPr>
          </a:p>
        </p:txBody>
      </p:sp>
      <p:sp>
        <p:nvSpPr>
          <p:cNvPr id="54275" name="Rectangle 2"/>
          <p:cNvSpPr>
            <a:spLocks noChangeArrowheads="1"/>
          </p:cNvSpPr>
          <p:nvPr/>
        </p:nvSpPr>
        <p:spPr bwMode="auto">
          <a:xfrm>
            <a:off x="228600" y="304800"/>
            <a:ext cx="8686800" cy="8710613"/>
          </a:xfrm>
          <a:prstGeom prst="rect">
            <a:avLst/>
          </a:prstGeom>
          <a:noFill/>
          <a:ln w="9525">
            <a:noFill/>
            <a:miter lim="800000"/>
            <a:headEnd/>
            <a:tailEnd/>
          </a:ln>
        </p:spPr>
        <p:txBody>
          <a:bodyPr>
            <a:spAutoFit/>
          </a:bodyPr>
          <a:lstStyle/>
          <a:p>
            <a:pPr marL="457200" indent="-457200"/>
            <a:r>
              <a:rPr lang="en-US" sz="2800" dirty="0"/>
              <a:t>2. When the buyer or his agent lawfully obtains the possession of the goods.</a:t>
            </a:r>
          </a:p>
          <a:p>
            <a:pPr marL="457200" indent="-457200"/>
            <a:r>
              <a:rPr lang="en-US" sz="2800" dirty="0"/>
              <a:t>3. When seller waives his right of lien on the goods.</a:t>
            </a:r>
          </a:p>
          <a:p>
            <a:pPr marL="457200" indent="-457200"/>
            <a:r>
              <a:rPr lang="en-US" sz="2800" dirty="0"/>
              <a:t>4. The right of lien once lost will not be restored.</a:t>
            </a:r>
          </a:p>
          <a:p>
            <a:pPr marL="457200" indent="-457200"/>
            <a:r>
              <a:rPr lang="en-US" sz="2800" dirty="0"/>
              <a:t>5. When the buyer further sells the goods and the seller agrees.</a:t>
            </a:r>
          </a:p>
          <a:p>
            <a:pPr marL="457200" indent="-457200"/>
            <a:r>
              <a:rPr lang="en-US" sz="2800" b="1" u="sng" dirty="0"/>
              <a:t>Example</a:t>
            </a:r>
            <a:r>
              <a:rPr lang="en-US" sz="2800" b="1" dirty="0"/>
              <a:t>:</a:t>
            </a:r>
          </a:p>
          <a:p>
            <a:pPr marL="914400" lvl="1" indent="-457200"/>
            <a:r>
              <a:rPr lang="en-US" sz="2800" b="1" dirty="0"/>
              <a:t>     </a:t>
            </a:r>
            <a:r>
              <a:rPr lang="en-US" sz="2800" b="1" dirty="0" smtClean="0"/>
              <a:t>a</a:t>
            </a:r>
            <a:r>
              <a:rPr lang="en-US" sz="2800" dirty="0" smtClean="0"/>
              <a:t> </a:t>
            </a:r>
            <a:r>
              <a:rPr lang="en-US" sz="2800" dirty="0"/>
              <a:t>seller “S” sells a TV set to “B” and delivers it to “B” and since the TV set was not functioning properly , “B” delivered it back to “S” for the repairs. It was held that “S” can not exercise his right of lien over TV set.</a:t>
            </a:r>
          </a:p>
          <a:p>
            <a:pPr marL="457200" indent="-457200"/>
            <a:endParaRPr lang="en-US" sz="2800" dirty="0"/>
          </a:p>
          <a:p>
            <a:pPr marL="457200" indent="-457200"/>
            <a:endParaRPr lang="en-US" sz="2800" dirty="0"/>
          </a:p>
          <a:p>
            <a:pPr marL="457200" indent="-457200"/>
            <a:endParaRPr lang="en-US" sz="2800" dirty="0"/>
          </a:p>
          <a:p>
            <a:pPr marL="457200" indent="-457200"/>
            <a:endParaRPr lang="en-US" sz="2800" dirty="0"/>
          </a:p>
          <a:p>
            <a:pPr marL="457200" indent="-457200"/>
            <a:endParaRPr lang="en-US" sz="2800" dirty="0"/>
          </a:p>
          <a:p>
            <a:pPr marL="457200" indent="-457200"/>
            <a:endParaRPr lang="en-US" sz="2800" dirty="0"/>
          </a:p>
          <a:p>
            <a:pPr marL="457200" indent="-457200"/>
            <a:endParaRPr lang="en-US" sz="2800" dirty="0"/>
          </a:p>
          <a:p>
            <a:pPr marL="457200" indent="-457200"/>
            <a:endParaRPr lang="en-US" sz="2800" dirty="0"/>
          </a:p>
        </p:txBody>
      </p:sp>
      <p:pic>
        <p:nvPicPr>
          <p:cNvPr id="54276" name="Picture 4" descr="depositphotos_1758746-Safe-TV.jpg"/>
          <p:cNvPicPr>
            <a:picLocks noChangeAspect="1"/>
          </p:cNvPicPr>
          <p:nvPr/>
        </p:nvPicPr>
        <p:blipFill>
          <a:blip r:embed="rId2"/>
          <a:srcRect/>
          <a:stretch>
            <a:fillRect/>
          </a:stretch>
        </p:blipFill>
        <p:spPr bwMode="auto">
          <a:xfrm>
            <a:off x="5334000" y="5105400"/>
            <a:ext cx="2133600" cy="1447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04800" y="228600"/>
            <a:ext cx="8534400" cy="6172200"/>
          </a:xfrm>
        </p:spPr>
        <p:txBody>
          <a:bodyPr>
            <a:normAutofit fontScale="92500" lnSpcReduction="10000"/>
          </a:bodyPr>
          <a:lstStyle/>
          <a:p>
            <a:pPr algn="ctr">
              <a:buFont typeface="Wingdings" pitchFamily="2" charset="2"/>
              <a:buNone/>
              <a:defRPr/>
            </a:pPr>
            <a:r>
              <a:rPr lang="en-US" sz="2800" b="1" dirty="0" smtClean="0"/>
              <a:t>2.</a:t>
            </a:r>
            <a:r>
              <a:rPr lang="en-US" sz="2800" b="1" u="sng" dirty="0" smtClean="0"/>
              <a:t>RIGHT OF STOPPAGE IN TRANSIT</a:t>
            </a:r>
            <a:r>
              <a:rPr lang="en-US" sz="2800" b="1" dirty="0" smtClean="0"/>
              <a:t>[Sec. 50 to 52]</a:t>
            </a:r>
          </a:p>
          <a:p>
            <a:pPr>
              <a:buFont typeface="Wingdings" pitchFamily="2" charset="2"/>
              <a:buNone/>
              <a:defRPr/>
            </a:pPr>
            <a:r>
              <a:rPr lang="en-US" sz="2800" dirty="0" smtClean="0"/>
              <a:t>It means stoppage of goods while  they are in transit to take possession until the price is paid (sec.50-52)</a:t>
            </a:r>
          </a:p>
          <a:p>
            <a:pPr>
              <a:defRPr/>
            </a:pPr>
            <a:r>
              <a:rPr lang="en-US" sz="2800" dirty="0" smtClean="0"/>
              <a:t>Unpaid seller can stop the goods in transit in the following cases.</a:t>
            </a:r>
          </a:p>
          <a:p>
            <a:pPr marL="914400" lvl="1" indent="-514350">
              <a:buFont typeface="+mj-lt"/>
              <a:buAutoNum type="arabicPeriod"/>
              <a:defRPr/>
            </a:pPr>
            <a:r>
              <a:rPr lang="en-US" dirty="0" smtClean="0"/>
              <a:t>When seller must be unpaid.</a:t>
            </a:r>
          </a:p>
          <a:p>
            <a:pPr marL="914400" lvl="1" indent="-514350">
              <a:buFont typeface="+mj-lt"/>
              <a:buAutoNum type="arabicPeriod"/>
              <a:defRPr/>
            </a:pPr>
            <a:r>
              <a:rPr lang="en-US" dirty="0" smtClean="0"/>
              <a:t>While the buyer becomes insolvent.</a:t>
            </a:r>
          </a:p>
          <a:p>
            <a:pPr marL="914400" lvl="1" indent="-514350">
              <a:buFont typeface="+mj-lt"/>
              <a:buAutoNum type="arabicPeriod"/>
              <a:defRPr/>
            </a:pPr>
            <a:r>
              <a:rPr lang="en-US" dirty="0" smtClean="0"/>
              <a:t>Property in the goods must have passed.</a:t>
            </a:r>
          </a:p>
          <a:p>
            <a:pPr marL="914400" lvl="1" indent="-514350">
              <a:buFont typeface="+mj-lt"/>
              <a:buAutoNum type="arabicPeriod"/>
              <a:defRPr/>
            </a:pPr>
            <a:r>
              <a:rPr lang="en-US" dirty="0" smtClean="0"/>
              <a:t>While the goods are out of actual possession of seller, but have not reached buyer’s possession i.e. goods are in transit with career.</a:t>
            </a:r>
          </a:p>
          <a:p>
            <a:pPr marL="914400" lvl="1" indent="-514350">
              <a:buFont typeface="+mj-lt"/>
              <a:buAutoNum type="arabicPeriod"/>
              <a:defRPr/>
            </a:pPr>
            <a:r>
              <a:rPr lang="en-US" dirty="0" smtClean="0"/>
              <a:t>The unpaid seller can stop the goods in transit only for payment of the price of the goods and not for any other charges.</a:t>
            </a:r>
          </a:p>
          <a:p>
            <a:pPr>
              <a:buFont typeface="Wingdings" pitchFamily="2" charset="2"/>
              <a:buNone/>
              <a:defRPr/>
            </a:pPr>
            <a:endParaRPr lang="en-US" sz="2800" u="sng" dirty="0" smtClean="0">
              <a:solidFill>
                <a:srgbClr val="00B050"/>
              </a:solidFill>
            </a:endParaRPr>
          </a:p>
          <a:p>
            <a:pPr>
              <a:buFont typeface="Wingdings" pitchFamily="2" charset="2"/>
              <a:buNone/>
              <a:defRPr/>
            </a:pPr>
            <a:endParaRPr lang="en-US" dirty="0" smtClean="0">
              <a:solidFill>
                <a:srgbClr val="00B050"/>
              </a:solidFill>
            </a:endParaRPr>
          </a:p>
        </p:txBody>
      </p:sp>
      <p:sp>
        <p:nvSpPr>
          <p:cNvPr id="55299" name="Slide Number Placeholder 1"/>
          <p:cNvSpPr>
            <a:spLocks noGrp="1"/>
          </p:cNvSpPr>
          <p:nvPr>
            <p:ph type="sldNum" sz="quarter" idx="12"/>
          </p:nvPr>
        </p:nvSpPr>
        <p:spPr>
          <a:noFill/>
        </p:spPr>
        <p:txBody>
          <a:bodyPr/>
          <a:lstStyle/>
          <a:p>
            <a:fld id="{5A663265-FDDA-405C-BAED-5FB63111CE24}" type="slidenum">
              <a:rPr lang="en-US" smtClean="0">
                <a:latin typeface="Arial" pitchFamily="34" charset="0"/>
              </a:rPr>
              <a:pPr/>
              <a:t>17</a:t>
            </a:fld>
            <a:endParaRPr lang="en-US" smtClean="0">
              <a:latin typeface="Arial" pitchFamily="34" charset="0"/>
            </a:endParaRPr>
          </a:p>
        </p:txBody>
      </p:sp>
      <p:pic>
        <p:nvPicPr>
          <p:cNvPr id="55300" name="Picture 5" descr="4-c4aa006c6c (1).jpg"/>
          <p:cNvPicPr>
            <a:picLocks noChangeAspect="1"/>
          </p:cNvPicPr>
          <p:nvPr/>
        </p:nvPicPr>
        <p:blipFill>
          <a:blip r:embed="rId2"/>
          <a:srcRect/>
          <a:stretch>
            <a:fillRect/>
          </a:stretch>
        </p:blipFill>
        <p:spPr bwMode="auto">
          <a:xfrm>
            <a:off x="7391400" y="1828800"/>
            <a:ext cx="1447800" cy="1295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pPr algn="l"/>
            <a:r>
              <a:rPr lang="en-US" sz="3200" b="1" dirty="0" smtClean="0"/>
              <a:t>3. Right of resale (sec. 54)</a:t>
            </a:r>
            <a:endParaRPr lang="en-US" sz="3200" b="1" dirty="0"/>
          </a:p>
        </p:txBody>
      </p:sp>
      <p:sp>
        <p:nvSpPr>
          <p:cNvPr id="3" name="Content Placeholder 2"/>
          <p:cNvSpPr>
            <a:spLocks noGrp="1"/>
          </p:cNvSpPr>
          <p:nvPr>
            <p:ph idx="1"/>
          </p:nvPr>
        </p:nvSpPr>
        <p:spPr>
          <a:xfrm>
            <a:off x="457200" y="914400"/>
            <a:ext cx="8229600" cy="5211763"/>
          </a:xfrm>
        </p:spPr>
        <p:txBody>
          <a:bodyPr>
            <a:normAutofit fontScale="92500" lnSpcReduction="10000"/>
          </a:bodyPr>
          <a:lstStyle/>
          <a:p>
            <a:r>
              <a:rPr lang="en-US" dirty="0" smtClean="0"/>
              <a:t>An unpaid seller who has exercised his right of lien and stoppage in transit is also empowered to effect resale of the goods. This resale right is a valuable right given to an unpaid seller. Section 54 of the act has given the right of resale to an unpaid seller, in the following conditions:</a:t>
            </a:r>
          </a:p>
          <a:p>
            <a:pPr marL="514350" indent="-514350">
              <a:buAutoNum type="alphaLcPeriod"/>
            </a:pPr>
            <a:r>
              <a:rPr lang="en-US" dirty="0" smtClean="0"/>
              <a:t>Where the goods are perishable</a:t>
            </a:r>
          </a:p>
          <a:p>
            <a:pPr marL="514350" indent="-514350">
              <a:buAutoNum type="alphaLcPeriod"/>
            </a:pPr>
            <a:r>
              <a:rPr lang="en-US" dirty="0" smtClean="0"/>
              <a:t>Where unpaid seller gives notice of his intention( when buyer does not pay)</a:t>
            </a:r>
          </a:p>
          <a:p>
            <a:pPr marL="514350" indent="-514350">
              <a:buAutoNum type="alphaLcPeriod"/>
            </a:pPr>
            <a:r>
              <a:rPr lang="en-US" dirty="0" smtClean="0"/>
              <a:t>Where the seller expressly reserves his right to resale (when buyer defaults the terms)</a:t>
            </a:r>
          </a:p>
          <a:p>
            <a:endParaRPr lang="en-US" dirty="0"/>
          </a:p>
        </p:txBody>
      </p:sp>
      <p:sp>
        <p:nvSpPr>
          <p:cNvPr id="4" name="Slide Number Placeholder 3"/>
          <p:cNvSpPr>
            <a:spLocks noGrp="1"/>
          </p:cNvSpPr>
          <p:nvPr>
            <p:ph type="sldNum" sz="quarter" idx="12"/>
          </p:nvPr>
        </p:nvSpPr>
        <p:spPr/>
        <p:txBody>
          <a:bodyPr/>
          <a:lstStyle/>
          <a:p>
            <a:pPr>
              <a:defRPr/>
            </a:pPr>
            <a:fld id="{385EE51B-C2AC-4F10-89F4-1D30DFFA80FD}" type="slidenum">
              <a:rPr lang="en-US" smtClean="0"/>
              <a:pPr>
                <a:defRPr/>
              </a:pPr>
              <a:t>18</a:t>
            </a:fld>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b="1" dirty="0" smtClean="0"/>
              <a:t>4. Right of withholding delivery</a:t>
            </a:r>
            <a:endParaRPr lang="en-US" sz="3200" b="1" dirty="0"/>
          </a:p>
        </p:txBody>
      </p:sp>
      <p:sp>
        <p:nvSpPr>
          <p:cNvPr id="3" name="Content Placeholder 2"/>
          <p:cNvSpPr>
            <a:spLocks noGrp="1"/>
          </p:cNvSpPr>
          <p:nvPr>
            <p:ph idx="1"/>
          </p:nvPr>
        </p:nvSpPr>
        <p:spPr/>
        <p:txBody>
          <a:bodyPr/>
          <a:lstStyle/>
          <a:p>
            <a:pPr algn="just"/>
            <a:r>
              <a:rPr lang="en-US" dirty="0" smtClean="0"/>
              <a:t>Where the property in goods has not passed to the buyer, the unpaid seller has , in addition to his other remedies, a right of withholding delivery similar to and co-extensive with his rights of lien and stoppage in transit where the property has passed to the buyer.</a:t>
            </a:r>
            <a:endParaRPr lang="en-US" dirty="0"/>
          </a:p>
        </p:txBody>
      </p:sp>
      <p:sp>
        <p:nvSpPr>
          <p:cNvPr id="4" name="Slide Number Placeholder 3"/>
          <p:cNvSpPr>
            <a:spLocks noGrp="1"/>
          </p:cNvSpPr>
          <p:nvPr>
            <p:ph type="sldNum" sz="quarter" idx="12"/>
          </p:nvPr>
        </p:nvSpPr>
        <p:spPr/>
        <p:txBody>
          <a:bodyPr/>
          <a:lstStyle/>
          <a:p>
            <a:pPr>
              <a:defRPr/>
            </a:pPr>
            <a:fld id="{385EE51B-C2AC-4F10-89F4-1D30DFFA80FD}" type="slidenum">
              <a:rPr lang="en-US" smtClean="0"/>
              <a:pPr>
                <a:defRPr/>
              </a:pPr>
              <a:t>19</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3"/>
          <p:cNvSpPr>
            <a:spLocks noGrp="1"/>
          </p:cNvSpPr>
          <p:nvPr>
            <p:ph type="sldNum" sz="quarter" idx="12"/>
          </p:nvPr>
        </p:nvSpPr>
        <p:spPr>
          <a:noFill/>
        </p:spPr>
        <p:txBody>
          <a:bodyPr/>
          <a:lstStyle/>
          <a:p>
            <a:fld id="{358526F5-886C-4ED4-BC96-AB88B5DA914D}" type="slidenum">
              <a:rPr lang="en-US" smtClean="0">
                <a:latin typeface="Arial" pitchFamily="34" charset="0"/>
              </a:rPr>
              <a:pPr/>
              <a:t>2</a:t>
            </a:fld>
            <a:endParaRPr lang="en-US" smtClean="0">
              <a:latin typeface="Arial" pitchFamily="34" charset="0"/>
            </a:endParaRPr>
          </a:p>
        </p:txBody>
      </p:sp>
      <p:sp>
        <p:nvSpPr>
          <p:cNvPr id="2" name="Title 1"/>
          <p:cNvSpPr>
            <a:spLocks noGrp="1"/>
          </p:cNvSpPr>
          <p:nvPr>
            <p:ph type="title" idx="4294967295"/>
          </p:nvPr>
        </p:nvSpPr>
        <p:spPr>
          <a:xfrm>
            <a:off x="0" y="304800"/>
            <a:ext cx="9144000" cy="533400"/>
          </a:xfrm>
        </p:spPr>
        <p:txBody>
          <a:bodyPr>
            <a:normAutofit fontScale="90000"/>
          </a:bodyPr>
          <a:lstStyle/>
          <a:p>
            <a:pPr>
              <a:defRPr/>
            </a:pPr>
            <a:r>
              <a:rPr lang="en-US" sz="3600" b="1" u="sng" dirty="0" smtClean="0">
                <a:solidFill>
                  <a:schemeClr val="tx1">
                    <a:lumMod val="75000"/>
                  </a:schemeClr>
                </a:solidFill>
              </a:rPr>
              <a:t/>
            </a:r>
            <a:br>
              <a:rPr lang="en-US" sz="3600" b="1" u="sng" dirty="0" smtClean="0">
                <a:solidFill>
                  <a:schemeClr val="tx1">
                    <a:lumMod val="75000"/>
                  </a:schemeClr>
                </a:solidFill>
              </a:rPr>
            </a:br>
            <a:r>
              <a:rPr lang="en-US" sz="3600" b="1" u="sng" dirty="0" smtClean="0">
                <a:solidFill>
                  <a:schemeClr val="tx1">
                    <a:lumMod val="75000"/>
                  </a:schemeClr>
                </a:solidFill>
              </a:rPr>
              <a:t>TRANSFER</a:t>
            </a:r>
            <a:r>
              <a:rPr lang="en-US" b="1" u="sng" dirty="0" smtClean="0">
                <a:solidFill>
                  <a:schemeClr val="tx1">
                    <a:lumMod val="65000"/>
                  </a:schemeClr>
                </a:solidFill>
              </a:rPr>
              <a:t> </a:t>
            </a:r>
            <a:r>
              <a:rPr lang="en-US" sz="3600" b="1" u="sng" dirty="0" smtClean="0">
                <a:solidFill>
                  <a:schemeClr val="tx1">
                    <a:lumMod val="75000"/>
                  </a:schemeClr>
                </a:solidFill>
              </a:rPr>
              <a:t>OF</a:t>
            </a:r>
            <a:r>
              <a:rPr lang="en-US" sz="3600" b="1" u="sng" dirty="0" smtClean="0">
                <a:solidFill>
                  <a:schemeClr val="tx1">
                    <a:lumMod val="65000"/>
                  </a:schemeClr>
                </a:solidFill>
              </a:rPr>
              <a:t> </a:t>
            </a:r>
            <a:r>
              <a:rPr lang="en-US" sz="3600" b="1" u="sng" dirty="0" smtClean="0">
                <a:solidFill>
                  <a:schemeClr val="tx1">
                    <a:lumMod val="75000"/>
                  </a:schemeClr>
                </a:solidFill>
              </a:rPr>
              <a:t>OWNERSHIP</a:t>
            </a:r>
            <a:r>
              <a:rPr lang="en-US" dirty="0" smtClean="0">
                <a:solidFill>
                  <a:schemeClr val="bg1"/>
                </a:solidFill>
              </a:rPr>
              <a:t/>
            </a:r>
            <a:br>
              <a:rPr lang="en-US" dirty="0" smtClean="0">
                <a:solidFill>
                  <a:schemeClr val="bg1"/>
                </a:solidFill>
              </a:rPr>
            </a:br>
            <a:endParaRPr lang="en-US" dirty="0"/>
          </a:p>
        </p:txBody>
      </p:sp>
      <p:sp>
        <p:nvSpPr>
          <p:cNvPr id="3" name="Content Placeholder 2"/>
          <p:cNvSpPr>
            <a:spLocks noGrp="1"/>
          </p:cNvSpPr>
          <p:nvPr>
            <p:ph idx="4294967295"/>
          </p:nvPr>
        </p:nvSpPr>
        <p:spPr>
          <a:xfrm>
            <a:off x="0" y="914400"/>
            <a:ext cx="9144000" cy="5715000"/>
          </a:xfrm>
        </p:spPr>
        <p:txBody>
          <a:bodyPr>
            <a:normAutofit lnSpcReduction="10000"/>
          </a:bodyPr>
          <a:lstStyle/>
          <a:p>
            <a:pPr>
              <a:defRPr/>
            </a:pPr>
            <a:r>
              <a:rPr lang="en-US" dirty="0" smtClean="0"/>
              <a:t>A contract of sale of goods involves transfer of ownership from the seller to the buyer. Transfer of ownership or property in goods is in fact the main object of making a contract of sale.</a:t>
            </a:r>
          </a:p>
          <a:p>
            <a:pPr>
              <a:defRPr/>
            </a:pPr>
            <a:endParaRPr lang="en-US" sz="2800" dirty="0" smtClean="0"/>
          </a:p>
          <a:p>
            <a:pPr>
              <a:defRPr/>
            </a:pPr>
            <a:endParaRPr lang="en-US" sz="2800" dirty="0" smtClean="0"/>
          </a:p>
          <a:p>
            <a:pPr>
              <a:defRPr/>
            </a:pPr>
            <a:endParaRPr lang="en-US" sz="2800" dirty="0" smtClean="0"/>
          </a:p>
          <a:p>
            <a:pPr>
              <a:defRPr/>
            </a:pPr>
            <a:endParaRPr lang="en-US" sz="2800" dirty="0" smtClean="0"/>
          </a:p>
          <a:p>
            <a:pPr>
              <a:defRPr/>
            </a:pPr>
            <a:endParaRPr lang="en-US" sz="2800" dirty="0" smtClean="0"/>
          </a:p>
          <a:p>
            <a:pPr>
              <a:buFont typeface="Wingdings" pitchFamily="2" charset="2"/>
              <a:buNone/>
              <a:defRPr/>
            </a:pPr>
            <a:endParaRPr lang="en-US" sz="2800" dirty="0" smtClean="0"/>
          </a:p>
          <a:p>
            <a:pPr>
              <a:defRPr/>
            </a:pPr>
            <a:endParaRPr lang="en-US" sz="2800" dirty="0" smtClean="0"/>
          </a:p>
          <a:p>
            <a:pPr>
              <a:buFont typeface="Wingdings" pitchFamily="2" charset="2"/>
              <a:buNone/>
              <a:defRPr/>
            </a:pPr>
            <a:r>
              <a:rPr lang="en-US" sz="2800" dirty="0" smtClean="0"/>
              <a:t>             </a:t>
            </a:r>
            <a:endParaRPr lang="en-US" sz="2800" dirty="0"/>
          </a:p>
        </p:txBody>
      </p:sp>
      <p:pic>
        <p:nvPicPr>
          <p:cNvPr id="43013" name="Picture 7"/>
          <p:cNvPicPr>
            <a:picLocks noChangeAspect="1" noChangeArrowheads="1"/>
          </p:cNvPicPr>
          <p:nvPr/>
        </p:nvPicPr>
        <p:blipFill>
          <a:blip r:embed="rId2"/>
          <a:srcRect/>
          <a:stretch>
            <a:fillRect/>
          </a:stretch>
        </p:blipFill>
        <p:spPr bwMode="auto">
          <a:xfrm>
            <a:off x="2514600" y="4419600"/>
            <a:ext cx="4191000" cy="20018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pPr>
              <a:buNone/>
            </a:pPr>
            <a:r>
              <a:rPr lang="en-US" b="1" dirty="0" smtClean="0">
                <a:solidFill>
                  <a:srgbClr val="00B0F0"/>
                </a:solidFill>
              </a:rPr>
              <a:t>B.  Right against the buyer:</a:t>
            </a:r>
          </a:p>
          <a:p>
            <a:pPr>
              <a:buNone/>
            </a:pPr>
            <a:r>
              <a:rPr lang="en-US" dirty="0" smtClean="0"/>
              <a:t>1</a:t>
            </a:r>
            <a:r>
              <a:rPr lang="en-US" sz="4400" dirty="0" smtClean="0"/>
              <a:t>. Suit for price (sec. 55)</a:t>
            </a:r>
          </a:p>
          <a:p>
            <a:pPr>
              <a:buNone/>
            </a:pPr>
            <a:r>
              <a:rPr lang="en-US" sz="4400" dirty="0" smtClean="0"/>
              <a:t>2. Suit for damages (sec. 56)</a:t>
            </a:r>
          </a:p>
          <a:p>
            <a:pPr>
              <a:buNone/>
            </a:pPr>
            <a:r>
              <a:rPr lang="en-US" sz="4400" dirty="0" smtClean="0"/>
              <a:t>3. Suit for repudiation of contract before due date (se.60)</a:t>
            </a:r>
          </a:p>
          <a:p>
            <a:pPr>
              <a:buNone/>
            </a:pPr>
            <a:r>
              <a:rPr lang="en-US" sz="4400" dirty="0" smtClean="0"/>
              <a:t>4. Suit for interest( sec. 61)</a:t>
            </a:r>
          </a:p>
          <a:p>
            <a:endParaRPr lang="en-US" dirty="0" smtClean="0"/>
          </a:p>
          <a:p>
            <a:endParaRPr lang="en-US" dirty="0"/>
          </a:p>
        </p:txBody>
      </p:sp>
      <p:sp>
        <p:nvSpPr>
          <p:cNvPr id="4" name="Slide Number Placeholder 3"/>
          <p:cNvSpPr>
            <a:spLocks noGrp="1"/>
          </p:cNvSpPr>
          <p:nvPr>
            <p:ph type="sldNum" sz="quarter" idx="12"/>
          </p:nvPr>
        </p:nvSpPr>
        <p:spPr/>
        <p:txBody>
          <a:bodyPr/>
          <a:lstStyle/>
          <a:p>
            <a:pPr>
              <a:defRPr/>
            </a:pPr>
            <a:fld id="{385EE51B-C2AC-4F10-89F4-1D30DFFA80FD}" type="slidenum">
              <a:rPr lang="en-US" smtClean="0"/>
              <a:pPr>
                <a:defRPr/>
              </a:pPr>
              <a:t>20</a:t>
            </a:fld>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09600"/>
          </a:xfrm>
        </p:spPr>
        <p:txBody>
          <a:bodyPr>
            <a:noAutofit/>
          </a:bodyPr>
          <a:lstStyle/>
          <a:p>
            <a:pPr algn="l"/>
            <a:r>
              <a:rPr lang="en-US" sz="3200" b="1" dirty="0" smtClean="0"/>
              <a:t>1. Suit for price (sec. 55)</a:t>
            </a:r>
            <a:br>
              <a:rPr lang="en-US" sz="3200" b="1" dirty="0" smtClean="0"/>
            </a:br>
            <a:endParaRPr lang="en-US" sz="3200" b="1" dirty="0"/>
          </a:p>
        </p:txBody>
      </p:sp>
      <p:sp>
        <p:nvSpPr>
          <p:cNvPr id="3" name="Content Placeholder 2"/>
          <p:cNvSpPr>
            <a:spLocks noGrp="1"/>
          </p:cNvSpPr>
          <p:nvPr>
            <p:ph idx="1"/>
          </p:nvPr>
        </p:nvSpPr>
        <p:spPr>
          <a:xfrm>
            <a:off x="457200" y="914400"/>
            <a:ext cx="8229600" cy="5211763"/>
          </a:xfrm>
        </p:spPr>
        <p:txBody>
          <a:bodyPr/>
          <a:lstStyle/>
          <a:p>
            <a:r>
              <a:rPr lang="en-US" dirty="0" smtClean="0"/>
              <a:t>On the transfer of the ownership of the goods to the buyer, he becomes bound to pay the price to the seller. When he does not pay the price in terms of the contract, legal action can be taken against the buyer by the unpaid seller.</a:t>
            </a:r>
          </a:p>
          <a:p>
            <a:endParaRPr lang="en-US" dirty="0"/>
          </a:p>
        </p:txBody>
      </p:sp>
      <p:sp>
        <p:nvSpPr>
          <p:cNvPr id="4" name="Slide Number Placeholder 3"/>
          <p:cNvSpPr>
            <a:spLocks noGrp="1"/>
          </p:cNvSpPr>
          <p:nvPr>
            <p:ph type="sldNum" sz="quarter" idx="12"/>
          </p:nvPr>
        </p:nvSpPr>
        <p:spPr/>
        <p:txBody>
          <a:bodyPr/>
          <a:lstStyle/>
          <a:p>
            <a:pPr>
              <a:defRPr/>
            </a:pPr>
            <a:fld id="{385EE51B-C2AC-4F10-89F4-1D30DFFA80FD}" type="slidenum">
              <a:rPr lang="en-US" smtClean="0"/>
              <a:pPr>
                <a:defRPr/>
              </a:pPr>
              <a:t>21</a:t>
            </a:fld>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Autofit/>
          </a:bodyPr>
          <a:lstStyle/>
          <a:p>
            <a:pPr algn="l"/>
            <a:r>
              <a:rPr lang="en-US" sz="3200" b="1" dirty="0" smtClean="0"/>
              <a:t>2. Suit for damages (sec. 56)</a:t>
            </a:r>
            <a:br>
              <a:rPr lang="en-US" sz="3200" b="1" dirty="0" smtClean="0"/>
            </a:br>
            <a:endParaRPr lang="en-US" sz="3200" b="1" dirty="0"/>
          </a:p>
        </p:txBody>
      </p:sp>
      <p:sp>
        <p:nvSpPr>
          <p:cNvPr id="3" name="Content Placeholder 2"/>
          <p:cNvSpPr>
            <a:spLocks noGrp="1"/>
          </p:cNvSpPr>
          <p:nvPr>
            <p:ph idx="1"/>
          </p:nvPr>
        </p:nvSpPr>
        <p:spPr>
          <a:xfrm>
            <a:off x="457200" y="1143000"/>
            <a:ext cx="8229600" cy="4983163"/>
          </a:xfrm>
        </p:spPr>
        <p:txBody>
          <a:bodyPr/>
          <a:lstStyle/>
          <a:p>
            <a:r>
              <a:rPr lang="en-US" dirty="0" smtClean="0"/>
              <a:t>Sec. 56 states, “Where the buyer wrongful neglects or refuses to accept and pay for the goods, the seller may sue him for damages for non-acceptance.</a:t>
            </a:r>
          </a:p>
          <a:p>
            <a:r>
              <a:rPr lang="en-US" dirty="0" smtClean="0"/>
              <a:t>The seller can recover the estimated loss arising directly and naturally, in the course of events, from the buyers’ breach of contract.</a:t>
            </a:r>
            <a:endParaRPr lang="en-US" dirty="0"/>
          </a:p>
        </p:txBody>
      </p:sp>
      <p:sp>
        <p:nvSpPr>
          <p:cNvPr id="4" name="Slide Number Placeholder 3"/>
          <p:cNvSpPr>
            <a:spLocks noGrp="1"/>
          </p:cNvSpPr>
          <p:nvPr>
            <p:ph type="sldNum" sz="quarter" idx="12"/>
          </p:nvPr>
        </p:nvSpPr>
        <p:spPr/>
        <p:txBody>
          <a:bodyPr/>
          <a:lstStyle/>
          <a:p>
            <a:pPr>
              <a:defRPr/>
            </a:pPr>
            <a:fld id="{385EE51B-C2AC-4F10-89F4-1D30DFFA80FD}" type="slidenum">
              <a:rPr lang="en-US" smtClean="0"/>
              <a:pPr>
                <a:defRPr/>
              </a:pPr>
              <a:t>22</a:t>
            </a:fld>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800" b="1" dirty="0" smtClean="0"/>
              <a:t>3. Suit for repudiation of contract before due date (se.60)</a:t>
            </a:r>
            <a:br>
              <a:rPr lang="en-US" sz="2800" b="1" dirty="0" smtClean="0"/>
            </a:br>
            <a:endParaRPr lang="en-US" sz="2800" b="1" dirty="0"/>
          </a:p>
        </p:txBody>
      </p:sp>
      <p:sp>
        <p:nvSpPr>
          <p:cNvPr id="3" name="Content Placeholder 2"/>
          <p:cNvSpPr>
            <a:spLocks noGrp="1"/>
          </p:cNvSpPr>
          <p:nvPr>
            <p:ph idx="1"/>
          </p:nvPr>
        </p:nvSpPr>
        <p:spPr>
          <a:xfrm>
            <a:off x="457200" y="1295400"/>
            <a:ext cx="8229600" cy="4830763"/>
          </a:xfrm>
        </p:spPr>
        <p:txBody>
          <a:bodyPr/>
          <a:lstStyle/>
          <a:p>
            <a:pPr algn="just"/>
            <a:r>
              <a:rPr lang="en-US" dirty="0" smtClean="0"/>
              <a:t>Sometimes, the buyer puts an end to the contract before the due date of delivery of goods.</a:t>
            </a:r>
          </a:p>
          <a:p>
            <a:pPr algn="just"/>
            <a:r>
              <a:rPr lang="en-US" dirty="0" smtClean="0"/>
              <a:t> Where either party to a contract of sale repudiates the contract before the date of delivery, the other may either treat the contract subsisting (live) and wait till the date of delivery or he may treat the contract as cancelled and sue for damages for the breach.</a:t>
            </a:r>
            <a:endParaRPr lang="en-US" dirty="0"/>
          </a:p>
        </p:txBody>
      </p:sp>
      <p:sp>
        <p:nvSpPr>
          <p:cNvPr id="4" name="Slide Number Placeholder 3"/>
          <p:cNvSpPr>
            <a:spLocks noGrp="1"/>
          </p:cNvSpPr>
          <p:nvPr>
            <p:ph type="sldNum" sz="quarter" idx="12"/>
          </p:nvPr>
        </p:nvSpPr>
        <p:spPr/>
        <p:txBody>
          <a:bodyPr/>
          <a:lstStyle/>
          <a:p>
            <a:pPr>
              <a:defRPr/>
            </a:pPr>
            <a:fld id="{385EE51B-C2AC-4F10-89F4-1D30DFFA80FD}" type="slidenum">
              <a:rPr lang="en-US" smtClean="0"/>
              <a:pPr>
                <a:defRPr/>
              </a:pPr>
              <a:t>23</a:t>
            </a:fld>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Autofit/>
          </a:bodyPr>
          <a:lstStyle/>
          <a:p>
            <a:pPr algn="l"/>
            <a:r>
              <a:rPr lang="en-US" sz="3200" b="1" dirty="0" smtClean="0"/>
              <a:t>4. Suit for interest( sec. 61)</a:t>
            </a:r>
            <a:br>
              <a:rPr lang="en-US" sz="3200" b="1" dirty="0" smtClean="0"/>
            </a:br>
            <a:endParaRPr lang="en-US" sz="3200" b="1" dirty="0"/>
          </a:p>
        </p:txBody>
      </p:sp>
      <p:sp>
        <p:nvSpPr>
          <p:cNvPr id="3" name="Content Placeholder 2"/>
          <p:cNvSpPr>
            <a:spLocks noGrp="1"/>
          </p:cNvSpPr>
          <p:nvPr>
            <p:ph idx="1"/>
          </p:nvPr>
        </p:nvSpPr>
        <p:spPr>
          <a:xfrm>
            <a:off x="457200" y="1066800"/>
            <a:ext cx="8229600" cy="5059363"/>
          </a:xfrm>
        </p:spPr>
        <p:txBody>
          <a:bodyPr>
            <a:normAutofit lnSpcReduction="10000"/>
          </a:bodyPr>
          <a:lstStyle/>
          <a:p>
            <a:pPr algn="just"/>
            <a:r>
              <a:rPr lang="en-US" dirty="0" smtClean="0"/>
              <a:t>Where there is a specific agreement between the parties as to interest on the price of the goods from the date on which the payment becomes due.</a:t>
            </a:r>
          </a:p>
          <a:p>
            <a:pPr algn="just"/>
            <a:r>
              <a:rPr lang="en-US" dirty="0" smtClean="0"/>
              <a:t>The seller may recover such interest from the buyer.</a:t>
            </a:r>
          </a:p>
          <a:p>
            <a:pPr algn="just"/>
            <a:r>
              <a:rPr lang="en-US" dirty="0" smtClean="0"/>
              <a:t>Even the court may award interest at such rate as it thinks fit, on the amount of price to the seller in a suit by him for the amount of the price.</a:t>
            </a:r>
            <a:endParaRPr lang="en-US" dirty="0"/>
          </a:p>
        </p:txBody>
      </p:sp>
      <p:sp>
        <p:nvSpPr>
          <p:cNvPr id="4" name="Slide Number Placeholder 3"/>
          <p:cNvSpPr>
            <a:spLocks noGrp="1"/>
          </p:cNvSpPr>
          <p:nvPr>
            <p:ph type="sldNum" sz="quarter" idx="12"/>
          </p:nvPr>
        </p:nvSpPr>
        <p:spPr/>
        <p:txBody>
          <a:bodyPr/>
          <a:lstStyle/>
          <a:p>
            <a:pPr>
              <a:defRPr/>
            </a:pPr>
            <a:fld id="{385EE51B-C2AC-4F10-89F4-1D30DFFA80FD}" type="slidenum">
              <a:rPr lang="en-US" smtClean="0"/>
              <a:pPr>
                <a:defRPr/>
              </a:pPr>
              <a:t>24</a:t>
            </a:fld>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None/>
            </a:pPr>
            <a:r>
              <a:rPr lang="en-US" sz="7200" dirty="0" smtClean="0"/>
              <a:t>Thx</a:t>
            </a:r>
            <a:endParaRPr lang="en-US" sz="7200" dirty="0"/>
          </a:p>
        </p:txBody>
      </p:sp>
      <p:sp>
        <p:nvSpPr>
          <p:cNvPr id="4" name="Slide Number Placeholder 3"/>
          <p:cNvSpPr>
            <a:spLocks noGrp="1"/>
          </p:cNvSpPr>
          <p:nvPr>
            <p:ph type="sldNum" sz="quarter" idx="12"/>
          </p:nvPr>
        </p:nvSpPr>
        <p:spPr/>
        <p:txBody>
          <a:bodyPr/>
          <a:lstStyle/>
          <a:p>
            <a:pPr>
              <a:defRPr/>
            </a:pPr>
            <a:fld id="{385EE51B-C2AC-4F10-89F4-1D30DFFA80FD}" type="slidenum">
              <a:rPr lang="en-US" smtClean="0"/>
              <a:pPr>
                <a:defRPr/>
              </a:pPr>
              <a:t>25</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3"/>
          <p:cNvSpPr>
            <a:spLocks noGrp="1"/>
          </p:cNvSpPr>
          <p:nvPr>
            <p:ph type="sldNum" sz="quarter" idx="12"/>
          </p:nvPr>
        </p:nvSpPr>
        <p:spPr>
          <a:noFill/>
        </p:spPr>
        <p:txBody>
          <a:bodyPr/>
          <a:lstStyle/>
          <a:p>
            <a:fld id="{33B966B4-06E5-4AEA-AD7E-0B470941F57B}" type="slidenum">
              <a:rPr lang="en-US" smtClean="0">
                <a:latin typeface="Arial" pitchFamily="34" charset="0"/>
              </a:rPr>
              <a:pPr/>
              <a:t>3</a:t>
            </a:fld>
            <a:endParaRPr lang="en-US" smtClean="0">
              <a:latin typeface="Arial" pitchFamily="34" charset="0"/>
            </a:endParaRPr>
          </a:p>
        </p:txBody>
      </p:sp>
      <p:sp>
        <p:nvSpPr>
          <p:cNvPr id="5" name="Content Placeholder 4"/>
          <p:cNvSpPr>
            <a:spLocks noGrp="1"/>
          </p:cNvSpPr>
          <p:nvPr>
            <p:ph idx="4294967295"/>
          </p:nvPr>
        </p:nvSpPr>
        <p:spPr>
          <a:xfrm>
            <a:off x="381000" y="990600"/>
            <a:ext cx="8534400" cy="5638800"/>
          </a:xfrm>
        </p:spPr>
        <p:txBody>
          <a:bodyPr/>
          <a:lstStyle/>
          <a:p>
            <a:pPr algn="just">
              <a:buFont typeface="Wingdings" pitchFamily="2" charset="2"/>
              <a:buNone/>
              <a:defRPr/>
            </a:pPr>
            <a:r>
              <a:rPr lang="en-US" dirty="0" smtClean="0"/>
              <a:t>It is important to know the precise moment  of</a:t>
            </a:r>
          </a:p>
          <a:p>
            <a:pPr algn="just">
              <a:buFont typeface="Wingdings" pitchFamily="2" charset="2"/>
              <a:buNone/>
              <a:defRPr/>
            </a:pPr>
            <a:r>
              <a:rPr lang="en-US" dirty="0" smtClean="0"/>
              <a:t>time at which the property in goods passes from</a:t>
            </a:r>
          </a:p>
          <a:p>
            <a:pPr algn="just">
              <a:buFont typeface="Wingdings" pitchFamily="2" charset="2"/>
              <a:buNone/>
              <a:defRPr/>
            </a:pPr>
            <a:r>
              <a:rPr lang="en-US" dirty="0" smtClean="0"/>
              <a:t>the seller to the buyer for the following reasons:-</a:t>
            </a:r>
          </a:p>
          <a:p>
            <a:pPr marL="457200" indent="-457200" algn="just">
              <a:buFont typeface="Wingdings" pitchFamily="2" charset="2"/>
              <a:buNone/>
              <a:defRPr/>
            </a:pPr>
            <a:r>
              <a:rPr lang="en-US" dirty="0" smtClean="0"/>
              <a:t>1.  </a:t>
            </a:r>
            <a:r>
              <a:rPr lang="en-US" u="sng" dirty="0" smtClean="0"/>
              <a:t>Risk </a:t>
            </a:r>
            <a:r>
              <a:rPr lang="en-US" i="1" u="sng" dirty="0" smtClean="0"/>
              <a:t>Follows </a:t>
            </a:r>
            <a:r>
              <a:rPr lang="en-US" u="sng" dirty="0" smtClean="0"/>
              <a:t>ownership</a:t>
            </a:r>
            <a:r>
              <a:rPr lang="en-US" dirty="0" smtClean="0"/>
              <a:t>: </a:t>
            </a:r>
            <a:r>
              <a:rPr lang="en-US" sz="2800" dirty="0" smtClean="0"/>
              <a:t>In case of destruction   of or damage to the goods, it is the owner who has to bear the loss because the general rule is ‘</a:t>
            </a:r>
            <a:r>
              <a:rPr lang="en-US" sz="2800" i="1" dirty="0" smtClean="0"/>
              <a:t>res perit domino’ risk follows ownership </a:t>
            </a:r>
            <a:r>
              <a:rPr lang="en-US" sz="2800" dirty="0" smtClean="0"/>
              <a:t>or whosoever is the owner must bear the loss. The payment of the price or possession of goods is immaterial.</a:t>
            </a:r>
          </a:p>
        </p:txBody>
      </p:sp>
      <p:sp>
        <p:nvSpPr>
          <p:cNvPr id="2" name="Title 1"/>
          <p:cNvSpPr>
            <a:spLocks noGrp="1"/>
          </p:cNvSpPr>
          <p:nvPr>
            <p:ph type="title" idx="4294967295"/>
          </p:nvPr>
        </p:nvSpPr>
        <p:spPr>
          <a:xfrm>
            <a:off x="0" y="277813"/>
            <a:ext cx="9144000" cy="484187"/>
          </a:xfrm>
        </p:spPr>
        <p:txBody>
          <a:bodyPr anchor="t">
            <a:noAutofit/>
          </a:bodyPr>
          <a:lstStyle/>
          <a:p>
            <a:pPr>
              <a:defRPr/>
            </a:pPr>
            <a:r>
              <a:rPr lang="en-US" sz="2800" b="1" i="1" u="sng" dirty="0" smtClean="0">
                <a:solidFill>
                  <a:srgbClr val="00B0F0"/>
                </a:solidFill>
                <a:latin typeface="+mn-lt"/>
              </a:rPr>
              <a:t>IMPORTANCE OF TRANSFER OF OWNERSHIP</a:t>
            </a:r>
            <a:br>
              <a:rPr lang="en-US" sz="2800" b="1" i="1" u="sng" dirty="0" smtClean="0">
                <a:solidFill>
                  <a:srgbClr val="00B0F0"/>
                </a:solidFill>
                <a:latin typeface="+mn-lt"/>
              </a:rPr>
            </a:br>
            <a:r>
              <a:rPr lang="en-US" sz="2800" b="1" i="1" u="sng" dirty="0" smtClean="0">
                <a:solidFill>
                  <a:srgbClr val="00B0F0"/>
                </a:solidFill>
                <a:latin typeface="+mn-lt"/>
              </a:rPr>
              <a:t/>
            </a:r>
            <a:br>
              <a:rPr lang="en-US" sz="2800" b="1" i="1" u="sng" dirty="0" smtClean="0">
                <a:solidFill>
                  <a:srgbClr val="00B0F0"/>
                </a:solidFill>
                <a:latin typeface="+mn-lt"/>
              </a:rPr>
            </a:br>
            <a:r>
              <a:rPr lang="en-US" sz="2800" b="1" i="1" u="sng" dirty="0" smtClean="0">
                <a:solidFill>
                  <a:srgbClr val="00B0F0"/>
                </a:solidFill>
                <a:latin typeface="+mn-lt"/>
              </a:rPr>
              <a:t/>
            </a:r>
            <a:br>
              <a:rPr lang="en-US" sz="2800" b="1" i="1" u="sng" dirty="0" smtClean="0">
                <a:solidFill>
                  <a:srgbClr val="00B0F0"/>
                </a:solidFill>
                <a:latin typeface="+mn-lt"/>
              </a:rPr>
            </a:br>
            <a:r>
              <a:rPr lang="en-US" sz="2800" b="1" i="1" u="sng" dirty="0" smtClean="0">
                <a:solidFill>
                  <a:srgbClr val="00B0F0"/>
                </a:solidFill>
                <a:latin typeface="+mn-lt"/>
              </a:rPr>
              <a:t/>
            </a:r>
            <a:br>
              <a:rPr lang="en-US" sz="2800" b="1" i="1" u="sng" dirty="0" smtClean="0">
                <a:solidFill>
                  <a:srgbClr val="00B0F0"/>
                </a:solidFill>
                <a:latin typeface="+mn-lt"/>
              </a:rPr>
            </a:br>
            <a:r>
              <a:rPr lang="en-US" sz="2800" b="1" i="1" u="sng" dirty="0" smtClean="0">
                <a:solidFill>
                  <a:srgbClr val="00B0F0"/>
                </a:solidFill>
                <a:latin typeface="+mn-lt"/>
              </a:rPr>
              <a:t/>
            </a:r>
            <a:br>
              <a:rPr lang="en-US" sz="2800" b="1" i="1" u="sng" dirty="0" smtClean="0">
                <a:solidFill>
                  <a:srgbClr val="00B0F0"/>
                </a:solidFill>
                <a:latin typeface="+mn-lt"/>
              </a:rPr>
            </a:br>
            <a:r>
              <a:rPr lang="en-US" sz="2800" b="1" i="1" u="sng" dirty="0" smtClean="0">
                <a:solidFill>
                  <a:srgbClr val="00B0F0"/>
                </a:solidFill>
                <a:latin typeface="+mn-lt"/>
              </a:rPr>
              <a:t/>
            </a:r>
            <a:br>
              <a:rPr lang="en-US" sz="2800" b="1" i="1" u="sng" dirty="0" smtClean="0">
                <a:solidFill>
                  <a:srgbClr val="00B0F0"/>
                </a:solidFill>
                <a:latin typeface="+mn-lt"/>
              </a:rPr>
            </a:br>
            <a:r>
              <a:rPr lang="en-US" sz="2800" b="1" i="1" u="sng" dirty="0" smtClean="0">
                <a:solidFill>
                  <a:srgbClr val="00B0F0"/>
                </a:solidFill>
                <a:latin typeface="+mn-lt"/>
              </a:rPr>
              <a:t/>
            </a:r>
            <a:br>
              <a:rPr lang="en-US" sz="2800" b="1" i="1" u="sng" dirty="0" smtClean="0">
                <a:solidFill>
                  <a:srgbClr val="00B0F0"/>
                </a:solidFill>
                <a:latin typeface="+mn-lt"/>
              </a:rPr>
            </a:br>
            <a:r>
              <a:rPr lang="en-US" sz="2800" b="1" i="1" u="sng" dirty="0" smtClean="0">
                <a:solidFill>
                  <a:srgbClr val="00B0F0"/>
                </a:solidFill>
                <a:latin typeface="+mn-lt"/>
              </a:rPr>
              <a:t/>
            </a:r>
            <a:br>
              <a:rPr lang="en-US" sz="2800" b="1" i="1" u="sng" dirty="0" smtClean="0">
                <a:solidFill>
                  <a:srgbClr val="00B0F0"/>
                </a:solidFill>
                <a:latin typeface="+mn-lt"/>
              </a:rPr>
            </a:br>
            <a:r>
              <a:rPr lang="en-US" sz="2800" b="1" i="1" u="sng" dirty="0" smtClean="0">
                <a:solidFill>
                  <a:srgbClr val="00B0F0"/>
                </a:solidFill>
                <a:latin typeface="+mn-lt"/>
              </a:rPr>
              <a:t/>
            </a:r>
            <a:br>
              <a:rPr lang="en-US" sz="2800" b="1" i="1" u="sng" dirty="0" smtClean="0">
                <a:solidFill>
                  <a:srgbClr val="00B0F0"/>
                </a:solidFill>
                <a:latin typeface="+mn-lt"/>
              </a:rPr>
            </a:br>
            <a:r>
              <a:rPr lang="en-US" sz="2800" b="1" i="1" u="sng" dirty="0" smtClean="0">
                <a:solidFill>
                  <a:srgbClr val="00B0F0"/>
                </a:solidFill>
                <a:latin typeface="+mn-lt"/>
              </a:rPr>
              <a:t/>
            </a:r>
            <a:br>
              <a:rPr lang="en-US" sz="2800" b="1" i="1" u="sng" dirty="0" smtClean="0">
                <a:solidFill>
                  <a:srgbClr val="00B0F0"/>
                </a:solidFill>
                <a:latin typeface="+mn-lt"/>
              </a:rPr>
            </a:br>
            <a:r>
              <a:rPr lang="en-US" sz="2800" b="1" i="1" u="sng" dirty="0" smtClean="0">
                <a:solidFill>
                  <a:srgbClr val="00B0F0"/>
                </a:solidFill>
                <a:latin typeface="+mn-lt"/>
              </a:rPr>
              <a:t/>
            </a:r>
            <a:br>
              <a:rPr lang="en-US" sz="2800" b="1" i="1" u="sng" dirty="0" smtClean="0">
                <a:solidFill>
                  <a:srgbClr val="00B0F0"/>
                </a:solidFill>
                <a:latin typeface="+mn-lt"/>
              </a:rPr>
            </a:br>
            <a:r>
              <a:rPr lang="en-US" sz="2800" b="1" i="1" u="sng" dirty="0" smtClean="0">
                <a:solidFill>
                  <a:srgbClr val="00B0F0"/>
                </a:solidFill>
                <a:latin typeface="+mn-lt"/>
              </a:rPr>
              <a:t/>
            </a:r>
            <a:br>
              <a:rPr lang="en-US" sz="2800" b="1" i="1" u="sng" dirty="0" smtClean="0">
                <a:solidFill>
                  <a:srgbClr val="00B0F0"/>
                </a:solidFill>
                <a:latin typeface="+mn-lt"/>
              </a:rPr>
            </a:br>
            <a:r>
              <a:rPr lang="en-US" sz="2800" b="1" i="1" u="sng" dirty="0" smtClean="0">
                <a:solidFill>
                  <a:srgbClr val="00B0F0"/>
                </a:solidFill>
                <a:latin typeface="+mn-lt"/>
              </a:rPr>
              <a:t/>
            </a:r>
            <a:br>
              <a:rPr lang="en-US" sz="2800" b="1" i="1" u="sng" dirty="0" smtClean="0">
                <a:solidFill>
                  <a:srgbClr val="00B0F0"/>
                </a:solidFill>
                <a:latin typeface="+mn-lt"/>
              </a:rPr>
            </a:br>
            <a:r>
              <a:rPr lang="en-US" sz="2800" b="1" i="1" u="sng" dirty="0" smtClean="0">
                <a:solidFill>
                  <a:srgbClr val="00B0F0"/>
                </a:solidFill>
                <a:latin typeface="+mn-lt"/>
              </a:rPr>
              <a:t/>
            </a:r>
            <a:br>
              <a:rPr lang="en-US" sz="2800" b="1" i="1" u="sng" dirty="0" smtClean="0">
                <a:solidFill>
                  <a:srgbClr val="00B0F0"/>
                </a:solidFill>
                <a:latin typeface="+mn-lt"/>
              </a:rPr>
            </a:br>
            <a:endParaRPr lang="en-US" sz="2800" b="1" i="1" u="sng" dirty="0">
              <a:solidFill>
                <a:srgbClr val="00B0F0"/>
              </a:solidFill>
              <a:latin typeface="+mn-l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839200" cy="6629400"/>
          </a:xfrm>
        </p:spPr>
        <p:txBody>
          <a:bodyPr>
            <a:normAutofit/>
          </a:bodyPr>
          <a:lstStyle/>
          <a:p>
            <a:pPr marL="514350" indent="-514350" algn="just">
              <a:buFont typeface="Wingdings" pitchFamily="2" charset="2"/>
              <a:buNone/>
              <a:defRPr/>
            </a:pPr>
            <a:r>
              <a:rPr lang="en-US" u="sng" dirty="0" smtClean="0"/>
              <a:t>EXAMPLE</a:t>
            </a:r>
            <a:r>
              <a:rPr lang="en-US" dirty="0" smtClean="0"/>
              <a:t>:‘A’ contracts to purchase 30 tons of apple</a:t>
            </a:r>
          </a:p>
          <a:p>
            <a:pPr marL="514350" indent="-514350" algn="just">
              <a:buFont typeface="Wingdings" pitchFamily="2" charset="2"/>
              <a:buNone/>
              <a:defRPr/>
            </a:pPr>
            <a:r>
              <a:rPr lang="en-US" dirty="0" smtClean="0"/>
              <a:t> juice from ‘B’.B crushes the apple, puts juice in </a:t>
            </a:r>
          </a:p>
          <a:p>
            <a:pPr marL="514350" indent="-514350" algn="just">
              <a:buFont typeface="Wingdings" pitchFamily="2" charset="2"/>
              <a:buNone/>
              <a:defRPr/>
            </a:pPr>
            <a:r>
              <a:rPr lang="en-US" dirty="0" smtClean="0"/>
              <a:t>casks and keeps them ready for delivery. A , </a:t>
            </a:r>
          </a:p>
          <a:p>
            <a:pPr marL="514350" indent="-514350" algn="just">
              <a:buFont typeface="Wingdings" pitchFamily="2" charset="2"/>
              <a:buNone/>
              <a:defRPr/>
            </a:pPr>
            <a:r>
              <a:rPr lang="en-US" dirty="0" smtClean="0"/>
              <a:t>however , delays to take the delivery and the juice </a:t>
            </a:r>
          </a:p>
          <a:p>
            <a:pPr marL="514350" indent="-514350" algn="just">
              <a:buFont typeface="Wingdings" pitchFamily="2" charset="2"/>
              <a:buNone/>
              <a:defRPr/>
            </a:pPr>
            <a:r>
              <a:rPr lang="en-US" dirty="0" smtClean="0"/>
              <a:t>goes putrid and has to be thrown away. A is liable to pay the </a:t>
            </a:r>
          </a:p>
          <a:p>
            <a:pPr marL="514350" indent="-514350" algn="just">
              <a:buFont typeface="Wingdings" pitchFamily="2" charset="2"/>
              <a:buNone/>
              <a:defRPr/>
            </a:pPr>
            <a:r>
              <a:rPr lang="en-US" dirty="0" smtClean="0"/>
              <a:t>price[</a:t>
            </a:r>
            <a:r>
              <a:rPr lang="en-US" i="1" dirty="0" smtClean="0"/>
              <a:t>Demby Hamilton &amp; Co.</a:t>
            </a:r>
            <a:r>
              <a:rPr lang="en-US" dirty="0" smtClean="0"/>
              <a:t> </a:t>
            </a:r>
            <a:r>
              <a:rPr lang="en-US" i="1" dirty="0" smtClean="0"/>
              <a:t>Ltd. v. Barden,(1949) All  E R. 435]</a:t>
            </a:r>
          </a:p>
          <a:p>
            <a:pPr marL="514350" indent="-514350" algn="just">
              <a:buFont typeface="Wingdings" pitchFamily="2" charset="2"/>
              <a:buNone/>
              <a:defRPr/>
            </a:pPr>
            <a:endParaRPr lang="en-US" sz="3600" dirty="0"/>
          </a:p>
        </p:txBody>
      </p:sp>
      <p:sp>
        <p:nvSpPr>
          <p:cNvPr id="45059" name="Slide Number Placeholder 3"/>
          <p:cNvSpPr>
            <a:spLocks noGrp="1"/>
          </p:cNvSpPr>
          <p:nvPr>
            <p:ph type="sldNum" sz="quarter" idx="12"/>
          </p:nvPr>
        </p:nvSpPr>
        <p:spPr>
          <a:xfrm>
            <a:off x="6553200" y="6278563"/>
            <a:ext cx="2057400" cy="579437"/>
          </a:xfrm>
          <a:noFill/>
        </p:spPr>
        <p:txBody>
          <a:bodyPr/>
          <a:lstStyle/>
          <a:p>
            <a:r>
              <a:rPr lang="en-US" smtClean="0">
                <a:latin typeface="Arial" pitchFamily="34" charset="0"/>
              </a:rPr>
              <a:t>12</a:t>
            </a:r>
          </a:p>
        </p:txBody>
      </p:sp>
      <p:pic>
        <p:nvPicPr>
          <p:cNvPr id="45060" name="Picture 3" descr="SLIDE12.jpg"/>
          <p:cNvPicPr>
            <a:picLocks noChangeAspect="1"/>
          </p:cNvPicPr>
          <p:nvPr/>
        </p:nvPicPr>
        <p:blipFill>
          <a:blip r:embed="rId2"/>
          <a:srcRect/>
          <a:stretch>
            <a:fillRect/>
          </a:stretch>
        </p:blipFill>
        <p:spPr bwMode="auto">
          <a:xfrm>
            <a:off x="6934200" y="4800600"/>
            <a:ext cx="1905000" cy="1524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smtClean="0"/>
              <a:t>Importance of Transfer of ownership</a:t>
            </a:r>
            <a:endParaRPr lang="en-US" sz="3200" b="1" dirty="0"/>
          </a:p>
        </p:txBody>
      </p:sp>
      <p:sp>
        <p:nvSpPr>
          <p:cNvPr id="3" name="Content Placeholder 2"/>
          <p:cNvSpPr>
            <a:spLocks noGrp="1"/>
          </p:cNvSpPr>
          <p:nvPr>
            <p:ph idx="1"/>
          </p:nvPr>
        </p:nvSpPr>
        <p:spPr/>
        <p:txBody>
          <a:bodyPr>
            <a:normAutofit fontScale="92500"/>
          </a:bodyPr>
          <a:lstStyle/>
          <a:p>
            <a:pPr marL="514350" indent="-514350" algn="just">
              <a:buFont typeface="Wingdings" pitchFamily="2" charset="2"/>
              <a:buNone/>
              <a:defRPr/>
            </a:pPr>
            <a:r>
              <a:rPr lang="en-US" u="sng" dirty="0" smtClean="0"/>
              <a:t>2. Action against third parties</a:t>
            </a:r>
            <a:r>
              <a:rPr lang="en-US" dirty="0" smtClean="0"/>
              <a:t>: In case the goods have damaged by a third party, it is the only the owner who can take action against him.</a:t>
            </a:r>
          </a:p>
          <a:p>
            <a:pPr marL="514350" indent="-514350" algn="just">
              <a:buFont typeface="Wingdings" pitchFamily="2" charset="2"/>
              <a:buNone/>
              <a:defRPr/>
            </a:pPr>
            <a:r>
              <a:rPr lang="en-US" dirty="0" smtClean="0"/>
              <a:t>3.  </a:t>
            </a:r>
            <a:r>
              <a:rPr lang="en-US" u="sng" dirty="0" smtClean="0"/>
              <a:t>Insolvency of the seller or the buyer</a:t>
            </a:r>
            <a:r>
              <a:rPr lang="en-US" dirty="0" smtClean="0"/>
              <a:t>: In the </a:t>
            </a:r>
          </a:p>
          <a:p>
            <a:pPr marL="514350" indent="-514350" algn="just">
              <a:buFont typeface="Wingdings" pitchFamily="2" charset="2"/>
              <a:buNone/>
              <a:defRPr/>
            </a:pPr>
            <a:r>
              <a:rPr lang="en-US" dirty="0" smtClean="0"/>
              <a:t>     event of insolvency of either the seller or the buyer, the question whether the Official Receiver or Assignee can take over the goods or not depends on whether the property in the goods has passed from the seller to the buyer.    </a:t>
            </a:r>
          </a:p>
          <a:p>
            <a:endParaRPr lang="en-US" dirty="0"/>
          </a:p>
        </p:txBody>
      </p:sp>
      <p:sp>
        <p:nvSpPr>
          <p:cNvPr id="4" name="Slide Number Placeholder 3"/>
          <p:cNvSpPr>
            <a:spLocks noGrp="1"/>
          </p:cNvSpPr>
          <p:nvPr>
            <p:ph type="sldNum" sz="quarter" idx="12"/>
          </p:nvPr>
        </p:nvSpPr>
        <p:spPr/>
        <p:txBody>
          <a:bodyPr/>
          <a:lstStyle/>
          <a:p>
            <a:pPr>
              <a:defRPr/>
            </a:pPr>
            <a:fld id="{385EE51B-C2AC-4F10-89F4-1D30DFFA80FD}" type="slidenum">
              <a:rPr lang="en-US" smtClean="0"/>
              <a:pPr>
                <a:defRPr/>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noAutofit/>
          </a:bodyPr>
          <a:lstStyle/>
          <a:p>
            <a:pPr>
              <a:defRPr/>
            </a:pPr>
            <a:r>
              <a:rPr lang="en-US" sz="3200" b="1" i="1" u="sng" dirty="0" smtClean="0">
                <a:solidFill>
                  <a:srgbClr val="00B0F0"/>
                </a:solidFill>
                <a:latin typeface="+mn-lt"/>
              </a:rPr>
              <a:t>RULES REGARDING TRANSFER OF OWNERSHIP </a:t>
            </a:r>
            <a:endParaRPr lang="en-US" sz="3200" b="1" i="1" u="sng" dirty="0">
              <a:solidFill>
                <a:srgbClr val="00B0F0"/>
              </a:solidFill>
              <a:latin typeface="+mn-lt"/>
            </a:endParaRPr>
          </a:p>
        </p:txBody>
      </p:sp>
      <p:sp>
        <p:nvSpPr>
          <p:cNvPr id="3" name="Content Placeholder 2"/>
          <p:cNvSpPr>
            <a:spLocks noGrp="1"/>
          </p:cNvSpPr>
          <p:nvPr>
            <p:ph idx="1"/>
          </p:nvPr>
        </p:nvSpPr>
        <p:spPr>
          <a:xfrm>
            <a:off x="228600" y="609600"/>
            <a:ext cx="8686800" cy="6096000"/>
          </a:xfrm>
        </p:spPr>
        <p:txBody>
          <a:bodyPr/>
          <a:lstStyle/>
          <a:p>
            <a:pPr>
              <a:buFont typeface="Wingdings" pitchFamily="2" charset="2"/>
              <a:buChar char="ü"/>
              <a:defRPr/>
            </a:pPr>
            <a:r>
              <a:rPr lang="en-US" sz="2800" dirty="0" smtClean="0"/>
              <a:t>Goods must be ascertained</a:t>
            </a:r>
          </a:p>
          <a:p>
            <a:pPr>
              <a:buFont typeface="Wingdings" pitchFamily="2" charset="2"/>
              <a:buChar char="ü"/>
              <a:defRPr/>
            </a:pPr>
            <a:r>
              <a:rPr lang="en-US" sz="2800" dirty="0" smtClean="0"/>
              <a:t>Property passes when intended to pass. </a:t>
            </a:r>
          </a:p>
          <a:p>
            <a:pPr>
              <a:buNone/>
              <a:defRPr/>
            </a:pPr>
            <a:r>
              <a:rPr lang="en-US" sz="2800" b="1" u="sng" dirty="0" smtClean="0">
                <a:solidFill>
                  <a:srgbClr val="00B050"/>
                </a:solidFill>
              </a:rPr>
              <a:t>A. For Specific goods</a:t>
            </a:r>
            <a:r>
              <a:rPr lang="en-US" sz="2800" dirty="0" smtClean="0">
                <a:solidFill>
                  <a:srgbClr val="00B050"/>
                </a:solidFill>
              </a:rPr>
              <a:t>(Sec. 20 to 22)</a:t>
            </a:r>
            <a:r>
              <a:rPr lang="en-AU" u="sng" dirty="0" smtClean="0">
                <a:solidFill>
                  <a:schemeClr val="bg1">
                    <a:lumMod val="20000"/>
                    <a:lumOff val="80000"/>
                  </a:schemeClr>
                </a:solidFill>
              </a:rPr>
              <a:t> the time of </a:t>
            </a:r>
            <a:r>
              <a:rPr lang="en-AU" u="sng" dirty="0" err="1" smtClean="0">
                <a:solidFill>
                  <a:schemeClr val="bg1">
                    <a:lumMod val="20000"/>
                    <a:lumOff val="80000"/>
                  </a:schemeClr>
                </a:solidFill>
              </a:rPr>
              <a:t>contr</a:t>
            </a:r>
            <a:r>
              <a:rPr lang="en-AU" dirty="0" smtClean="0"/>
              <a:t> </a:t>
            </a:r>
            <a:r>
              <a:rPr lang="en-AU" sz="2400" dirty="0" smtClean="0"/>
              <a:t>Where there is an unconditional contract for the  sale of specific goods in a deliverable state, the property in the goods passes to the buyer when the contract is made</a:t>
            </a:r>
            <a:r>
              <a:rPr lang="en-AU" dirty="0" smtClean="0"/>
              <a:t>.</a:t>
            </a:r>
          </a:p>
          <a:p>
            <a:pPr algn="just">
              <a:defRPr/>
            </a:pPr>
            <a:r>
              <a:rPr lang="en-AU" dirty="0" smtClean="0">
                <a:solidFill>
                  <a:schemeClr val="bg1">
                    <a:lumMod val="20000"/>
                    <a:lumOff val="80000"/>
                  </a:schemeClr>
                </a:solidFill>
              </a:rPr>
              <a:t> </a:t>
            </a:r>
            <a:r>
              <a:rPr lang="en-AU" sz="2800" u="sng" dirty="0" smtClean="0"/>
              <a:t>EXAMPLE</a:t>
            </a:r>
            <a:r>
              <a:rPr lang="en-AU" sz="2800" dirty="0" smtClean="0"/>
              <a:t>: B offers A for his horse a sum of Rs.1000.The horse is to be delivered to B on a fixed day and the price is to be paid on another fixed day. A accepts the offer. The horse becomes B’s property as soon as the offer is accepted.</a:t>
            </a:r>
            <a:r>
              <a:rPr lang="en-AU" sz="2800" u="sng" dirty="0" smtClean="0">
                <a:solidFill>
                  <a:schemeClr val="bg1">
                    <a:lumMod val="20000"/>
                    <a:lumOff val="80000"/>
                  </a:schemeClr>
                </a:solidFill>
              </a:rPr>
              <a:t>  </a:t>
            </a:r>
          </a:p>
          <a:p>
            <a:pPr algn="just">
              <a:buFont typeface="Wingdings" pitchFamily="2" charset="2"/>
              <a:buNone/>
              <a:defRPr/>
            </a:pPr>
            <a:r>
              <a:rPr lang="en-US" sz="2800" dirty="0" smtClean="0"/>
              <a:t>       </a:t>
            </a:r>
            <a:endParaRPr lang="en-US" sz="2800" dirty="0"/>
          </a:p>
        </p:txBody>
      </p:sp>
      <p:sp>
        <p:nvSpPr>
          <p:cNvPr id="46084" name="Slide Number Placeholder 3"/>
          <p:cNvSpPr>
            <a:spLocks noGrp="1"/>
          </p:cNvSpPr>
          <p:nvPr>
            <p:ph type="sldNum" sz="quarter" idx="12"/>
          </p:nvPr>
        </p:nvSpPr>
        <p:spPr>
          <a:noFill/>
        </p:spPr>
        <p:txBody>
          <a:bodyPr/>
          <a:lstStyle/>
          <a:p>
            <a:fld id="{A25F90D1-A022-4507-B243-5729241DD0B5}" type="slidenum">
              <a:rPr lang="en-US" smtClean="0">
                <a:latin typeface="Arial" pitchFamily="34" charset="0"/>
              </a:rPr>
              <a:pPr/>
              <a:t>6</a:t>
            </a:fld>
            <a:endParaRPr lang="en-US" smtClean="0">
              <a:latin typeface="Arial" pitchFamily="34" charset="0"/>
            </a:endParaRPr>
          </a:p>
        </p:txBody>
      </p:sp>
      <p:pic>
        <p:nvPicPr>
          <p:cNvPr id="46085" name="Picture 4" descr="images (9).jpg"/>
          <p:cNvPicPr>
            <a:picLocks noChangeAspect="1"/>
          </p:cNvPicPr>
          <p:nvPr/>
        </p:nvPicPr>
        <p:blipFill>
          <a:blip r:embed="rId3"/>
          <a:srcRect/>
          <a:stretch>
            <a:fillRect/>
          </a:stretch>
        </p:blipFill>
        <p:spPr bwMode="auto">
          <a:xfrm>
            <a:off x="2895600" y="5410200"/>
            <a:ext cx="1928813" cy="1295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10600" cy="6324600"/>
          </a:xfrm>
        </p:spPr>
        <p:txBody>
          <a:bodyPr>
            <a:noAutofit/>
          </a:bodyPr>
          <a:lstStyle/>
          <a:p>
            <a:pPr marL="742950" lvl="2" indent="-342900" algn="just">
              <a:buClr>
                <a:schemeClr val="hlink"/>
              </a:buClr>
              <a:buNone/>
              <a:defRPr/>
            </a:pPr>
            <a:r>
              <a:rPr lang="en-AU" sz="2800" dirty="0" smtClean="0"/>
              <a:t>Passing of property delayed beyond the date of the contract  </a:t>
            </a:r>
          </a:p>
          <a:p>
            <a:pPr marL="857250" lvl="2" indent="-457200" algn="just">
              <a:buClr>
                <a:schemeClr val="hlink"/>
              </a:buClr>
              <a:buNone/>
              <a:defRPr/>
            </a:pPr>
            <a:r>
              <a:rPr lang="en-AU" sz="2800" b="1" dirty="0" smtClean="0"/>
              <a:t>1. When goods are in deliverable state ( Sec.20): </a:t>
            </a:r>
          </a:p>
          <a:p>
            <a:pPr marL="857250" lvl="2" indent="-457200" algn="just">
              <a:buClr>
                <a:schemeClr val="hlink"/>
              </a:buClr>
              <a:buNone/>
              <a:defRPr/>
            </a:pPr>
            <a:r>
              <a:rPr lang="en-AU" sz="2800" dirty="0" smtClean="0"/>
              <a:t>The goods are said to be in deliverable state when they are in such a state that the buyer would, under the contract, be bound to take delivery of them immediately. </a:t>
            </a:r>
          </a:p>
          <a:p>
            <a:pPr marL="857250" lvl="2" indent="-457200" algn="just">
              <a:buClr>
                <a:schemeClr val="hlink"/>
              </a:buClr>
              <a:buNone/>
              <a:defRPr/>
            </a:pPr>
            <a:r>
              <a:rPr lang="en-AU" sz="2800" dirty="0" err="1" smtClean="0"/>
              <a:t>Eg</a:t>
            </a:r>
            <a:r>
              <a:rPr lang="en-AU" sz="2800" dirty="0" smtClean="0"/>
              <a:t>. If a seller has to paint a car to make it acceptable to the buyer, it is not in a deliverable state until it is painted</a:t>
            </a:r>
          </a:p>
          <a:p>
            <a:pPr algn="just">
              <a:buFont typeface="Wingdings" pitchFamily="2" charset="2"/>
              <a:buNone/>
              <a:defRPr/>
            </a:pPr>
            <a:endParaRPr lang="en-US" sz="2800" dirty="0" smtClean="0"/>
          </a:p>
        </p:txBody>
      </p:sp>
      <p:sp>
        <p:nvSpPr>
          <p:cNvPr id="47107" name="Slide Number Placeholder 3"/>
          <p:cNvSpPr>
            <a:spLocks noGrp="1"/>
          </p:cNvSpPr>
          <p:nvPr>
            <p:ph type="sldNum" sz="quarter" idx="12"/>
          </p:nvPr>
        </p:nvSpPr>
        <p:spPr>
          <a:noFill/>
        </p:spPr>
        <p:txBody>
          <a:bodyPr/>
          <a:lstStyle/>
          <a:p>
            <a:fld id="{A2A61A70-3559-4E54-AD9A-03FA5A1F5F7D}" type="slidenum">
              <a:rPr lang="en-US" smtClean="0">
                <a:latin typeface="Arial" pitchFamily="34" charset="0"/>
              </a:rPr>
              <a:pPr/>
              <a:t>7</a:t>
            </a:fld>
            <a:endParaRPr lang="en-US" smtClean="0">
              <a:latin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857250" lvl="2" indent="-457200" algn="just">
              <a:buClr>
                <a:schemeClr val="hlink"/>
              </a:buClr>
              <a:buNone/>
              <a:defRPr/>
            </a:pPr>
            <a:r>
              <a:rPr lang="en-US" sz="3600" b="1" dirty="0" smtClean="0"/>
              <a:t>2. Goods have to be put in deliverable state (Sec.21)</a:t>
            </a:r>
          </a:p>
          <a:p>
            <a:pPr marL="857250" lvl="2" indent="-457200" algn="just">
              <a:buClr>
                <a:schemeClr val="hlink"/>
              </a:buClr>
              <a:buNone/>
              <a:defRPr/>
            </a:pPr>
            <a:r>
              <a:rPr lang="en-US" sz="3200" dirty="0" smtClean="0"/>
              <a:t>Where there is a contract for the sale of specific goods and the seller is bound to be do something to the goods for the purpose of putting them into deliverable state, the property does not pass until such thing is done and </a:t>
            </a:r>
            <a:r>
              <a:rPr lang="en-US" sz="3600" dirty="0" smtClean="0"/>
              <a:t>the buyer has notice thereof.</a:t>
            </a:r>
          </a:p>
          <a:p>
            <a:pPr algn="just">
              <a:buNone/>
            </a:pPr>
            <a:endParaRPr lang="en-US" sz="4000" dirty="0"/>
          </a:p>
        </p:txBody>
      </p:sp>
      <p:sp>
        <p:nvSpPr>
          <p:cNvPr id="4" name="Slide Number Placeholder 3"/>
          <p:cNvSpPr>
            <a:spLocks noGrp="1"/>
          </p:cNvSpPr>
          <p:nvPr>
            <p:ph type="sldNum" sz="quarter" idx="12"/>
          </p:nvPr>
        </p:nvSpPr>
        <p:spPr/>
        <p:txBody>
          <a:bodyPr/>
          <a:lstStyle/>
          <a:p>
            <a:pPr>
              <a:defRPr/>
            </a:pPr>
            <a:fld id="{385EE51B-C2AC-4F10-89F4-1D30DFFA80FD}" type="slidenum">
              <a:rPr lang="en-US" smtClean="0"/>
              <a:pPr>
                <a:defRPr/>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Autofit/>
          </a:bodyPr>
          <a:lstStyle/>
          <a:p>
            <a:pPr marL="742950" lvl="2" indent="-342900" algn="just">
              <a:buClr>
                <a:schemeClr val="hlink"/>
              </a:buClr>
              <a:buNone/>
              <a:defRPr/>
            </a:pPr>
            <a:r>
              <a:rPr lang="en-US" sz="3200" b="1" u="sng" dirty="0" smtClean="0"/>
              <a:t>3. When the price of goods is to be ascertained by weighing (Sec. 22)</a:t>
            </a:r>
          </a:p>
          <a:p>
            <a:pPr marL="742950" lvl="2" indent="-342900" algn="just">
              <a:buClr>
                <a:schemeClr val="hlink"/>
              </a:buClr>
              <a:buNone/>
              <a:defRPr/>
            </a:pPr>
            <a:r>
              <a:rPr lang="en-US" sz="3200" dirty="0" smtClean="0"/>
              <a:t>Where there is a contract for sale of specific goods in a deliverable state, but the seller is bound to weigh, measure, test or do some other act or thing with reference to the goods for the purpose of ascertaining the price, the property does not pass until such act or thing is done and the buyer has notice thereof. </a:t>
            </a:r>
            <a:endParaRPr lang="en-US" sz="3200" u="sng" dirty="0" smtClean="0"/>
          </a:p>
          <a:p>
            <a:endParaRPr lang="en-US" sz="4000" dirty="0"/>
          </a:p>
        </p:txBody>
      </p:sp>
      <p:sp>
        <p:nvSpPr>
          <p:cNvPr id="4" name="Slide Number Placeholder 3"/>
          <p:cNvSpPr>
            <a:spLocks noGrp="1"/>
          </p:cNvSpPr>
          <p:nvPr>
            <p:ph type="sldNum" sz="quarter" idx="12"/>
          </p:nvPr>
        </p:nvSpPr>
        <p:spPr/>
        <p:txBody>
          <a:bodyPr/>
          <a:lstStyle/>
          <a:p>
            <a:pPr>
              <a:defRPr/>
            </a:pPr>
            <a:fld id="{385EE51B-C2AC-4F10-89F4-1D30DFFA80FD}" type="slidenum">
              <a:rPr lang="en-US" smtClean="0"/>
              <a:pPr>
                <a:defRPr/>
              </a:pPr>
              <a:t>9</a:t>
            </a:fld>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Bubbles</Template>
  <TotalTime>3317</TotalTime>
  <Words>1734</Words>
  <Application>Microsoft Office PowerPoint</Application>
  <PresentationFormat>On-screen Show (4:3)</PresentationFormat>
  <Paragraphs>182</Paragraphs>
  <Slides>25</Slides>
  <Notes>1</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Slide 1</vt:lpstr>
      <vt:lpstr> TRANSFER OF OWNERSHIP </vt:lpstr>
      <vt:lpstr>IMPORTANCE OF TRANSFER OF OWNERSHIP              </vt:lpstr>
      <vt:lpstr>Slide 4</vt:lpstr>
      <vt:lpstr>Importance of Transfer of ownership</vt:lpstr>
      <vt:lpstr>RULES REGARDING TRANSFER OF OWNERSHIP </vt:lpstr>
      <vt:lpstr>Slide 7</vt:lpstr>
      <vt:lpstr>Slide 8</vt:lpstr>
      <vt:lpstr>Slide 9</vt:lpstr>
      <vt:lpstr>Slide 10</vt:lpstr>
      <vt:lpstr>TRANSFER OF TITLE BY NON-OWNERS</vt:lpstr>
      <vt:lpstr>UNPAID SELLER AND HIS RIGHTS</vt:lpstr>
      <vt:lpstr>RIGHTS OF UNPAID SELLER</vt:lpstr>
      <vt:lpstr>A. Right against the goods </vt:lpstr>
      <vt:lpstr>Slide 15</vt:lpstr>
      <vt:lpstr>Slide 16</vt:lpstr>
      <vt:lpstr>Slide 17</vt:lpstr>
      <vt:lpstr>3. Right of resale (sec. 54)</vt:lpstr>
      <vt:lpstr>4. Right of withholding delivery</vt:lpstr>
      <vt:lpstr>Slide 20</vt:lpstr>
      <vt:lpstr>1. Suit for price (sec. 55) </vt:lpstr>
      <vt:lpstr>2. Suit for damages (sec. 56) </vt:lpstr>
      <vt:lpstr>3. Suit for repudiation of contract before due date (se.60) </vt:lpstr>
      <vt:lpstr>4. Suit for interest( sec. 61) </vt:lpstr>
      <vt:lpstr>Slide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SAI</dc:creator>
  <cp:lastModifiedBy>Manish</cp:lastModifiedBy>
  <cp:revision>455</cp:revision>
  <dcterms:created xsi:type="dcterms:W3CDTF">2011-10-27T15:12:58Z</dcterms:created>
  <dcterms:modified xsi:type="dcterms:W3CDTF">2019-09-03T09:57:38Z</dcterms:modified>
</cp:coreProperties>
</file>