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399EDD-E5C8-4B4B-96C4-D50912521824}"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EA8D9E8A-AA3A-460E-BA90-F9129AA76B2C}">
      <dgm:prSet/>
      <dgm:spPr/>
      <dgm:t>
        <a:bodyPr/>
        <a:lstStyle/>
        <a:p>
          <a:r>
            <a:rPr lang="en-US" b="1"/>
            <a:t>1. Green Fintech</a:t>
          </a:r>
          <a:endParaRPr lang="en-US"/>
        </a:p>
      </dgm:t>
    </dgm:pt>
    <dgm:pt modelId="{58B1D0B3-FA29-4A43-B346-7B771A0B9F8A}" type="parTrans" cxnId="{86F080AC-203F-4B6E-8B86-3DD5979968AB}">
      <dgm:prSet/>
      <dgm:spPr/>
      <dgm:t>
        <a:bodyPr/>
        <a:lstStyle/>
        <a:p>
          <a:endParaRPr lang="en-US"/>
        </a:p>
      </dgm:t>
    </dgm:pt>
    <dgm:pt modelId="{E8068CFC-5F5F-45D1-A545-75535C090364}" type="sibTrans" cxnId="{86F080AC-203F-4B6E-8B86-3DD5979968AB}">
      <dgm:prSet/>
      <dgm:spPr/>
      <dgm:t>
        <a:bodyPr/>
        <a:lstStyle/>
        <a:p>
          <a:endParaRPr lang="en-US"/>
        </a:p>
      </dgm:t>
    </dgm:pt>
    <dgm:pt modelId="{1069DA98-F20E-43A2-9474-0FA413AB82AB}">
      <dgm:prSet/>
      <dgm:spPr/>
      <dgm:t>
        <a:bodyPr/>
        <a:lstStyle/>
        <a:p>
          <a:r>
            <a:rPr lang="en-US" b="1"/>
            <a:t>2. EduFintech</a:t>
          </a:r>
          <a:endParaRPr lang="en-US"/>
        </a:p>
      </dgm:t>
    </dgm:pt>
    <dgm:pt modelId="{E5B39D0B-2F2C-4492-A679-0A4536191BF8}" type="parTrans" cxnId="{D032F329-BD40-467C-A68E-EFFDF36E1BC4}">
      <dgm:prSet/>
      <dgm:spPr/>
      <dgm:t>
        <a:bodyPr/>
        <a:lstStyle/>
        <a:p>
          <a:endParaRPr lang="en-US"/>
        </a:p>
      </dgm:t>
    </dgm:pt>
    <dgm:pt modelId="{EFE81D3B-E2FC-44C9-BB2D-65CCB1A8570B}" type="sibTrans" cxnId="{D032F329-BD40-467C-A68E-EFFDF36E1BC4}">
      <dgm:prSet/>
      <dgm:spPr/>
      <dgm:t>
        <a:bodyPr/>
        <a:lstStyle/>
        <a:p>
          <a:endParaRPr lang="en-US"/>
        </a:p>
      </dgm:t>
    </dgm:pt>
    <dgm:pt modelId="{2C32152A-D616-4A06-8321-B0E303B85AB7}">
      <dgm:prSet/>
      <dgm:spPr/>
      <dgm:t>
        <a:bodyPr/>
        <a:lstStyle/>
        <a:p>
          <a:r>
            <a:rPr lang="en-US" b="1"/>
            <a:t>3. AgriFintech</a:t>
          </a:r>
          <a:endParaRPr lang="en-US"/>
        </a:p>
      </dgm:t>
    </dgm:pt>
    <dgm:pt modelId="{41343103-1435-4B62-9BD8-D0C643016164}" type="parTrans" cxnId="{FBFEBFF3-B6F2-491B-8ADB-F18EDECD26AF}">
      <dgm:prSet/>
      <dgm:spPr/>
      <dgm:t>
        <a:bodyPr/>
        <a:lstStyle/>
        <a:p>
          <a:endParaRPr lang="en-US"/>
        </a:p>
      </dgm:t>
    </dgm:pt>
    <dgm:pt modelId="{AAE5FCCD-F9CB-45EF-8FC3-AB703BEC0021}" type="sibTrans" cxnId="{FBFEBFF3-B6F2-491B-8ADB-F18EDECD26AF}">
      <dgm:prSet/>
      <dgm:spPr/>
      <dgm:t>
        <a:bodyPr/>
        <a:lstStyle/>
        <a:p>
          <a:endParaRPr lang="en-US"/>
        </a:p>
      </dgm:t>
    </dgm:pt>
    <dgm:pt modelId="{6E084655-455B-4BF0-A147-A2174D91FEE4}" type="pres">
      <dgm:prSet presAssocID="{E3399EDD-E5C8-4B4B-96C4-D50912521824}" presName="outerComposite" presStyleCnt="0">
        <dgm:presLayoutVars>
          <dgm:chMax val="5"/>
          <dgm:dir/>
          <dgm:resizeHandles val="exact"/>
        </dgm:presLayoutVars>
      </dgm:prSet>
      <dgm:spPr/>
    </dgm:pt>
    <dgm:pt modelId="{47CF7BCE-7DDD-4C52-98C0-76498C9F6BED}" type="pres">
      <dgm:prSet presAssocID="{E3399EDD-E5C8-4B4B-96C4-D50912521824}" presName="dummyMaxCanvas" presStyleCnt="0">
        <dgm:presLayoutVars/>
      </dgm:prSet>
      <dgm:spPr/>
    </dgm:pt>
    <dgm:pt modelId="{971C87EC-4D90-4FFC-B2D6-EEFEA1C792FD}" type="pres">
      <dgm:prSet presAssocID="{E3399EDD-E5C8-4B4B-96C4-D50912521824}" presName="ThreeNodes_1" presStyleLbl="node1" presStyleIdx="0" presStyleCnt="3">
        <dgm:presLayoutVars>
          <dgm:bulletEnabled val="1"/>
        </dgm:presLayoutVars>
      </dgm:prSet>
      <dgm:spPr/>
    </dgm:pt>
    <dgm:pt modelId="{EDE6C2FE-F661-4758-AA1A-BA9D8B797A95}" type="pres">
      <dgm:prSet presAssocID="{E3399EDD-E5C8-4B4B-96C4-D50912521824}" presName="ThreeNodes_2" presStyleLbl="node1" presStyleIdx="1" presStyleCnt="3">
        <dgm:presLayoutVars>
          <dgm:bulletEnabled val="1"/>
        </dgm:presLayoutVars>
      </dgm:prSet>
      <dgm:spPr/>
    </dgm:pt>
    <dgm:pt modelId="{E9192A13-7B82-4CFF-928A-7849A97EA99D}" type="pres">
      <dgm:prSet presAssocID="{E3399EDD-E5C8-4B4B-96C4-D50912521824}" presName="ThreeNodes_3" presStyleLbl="node1" presStyleIdx="2" presStyleCnt="3">
        <dgm:presLayoutVars>
          <dgm:bulletEnabled val="1"/>
        </dgm:presLayoutVars>
      </dgm:prSet>
      <dgm:spPr/>
    </dgm:pt>
    <dgm:pt modelId="{921EC1E7-1CB1-4995-9716-5E21AB256A7B}" type="pres">
      <dgm:prSet presAssocID="{E3399EDD-E5C8-4B4B-96C4-D50912521824}" presName="ThreeConn_1-2" presStyleLbl="fgAccFollowNode1" presStyleIdx="0" presStyleCnt="2">
        <dgm:presLayoutVars>
          <dgm:bulletEnabled val="1"/>
        </dgm:presLayoutVars>
      </dgm:prSet>
      <dgm:spPr/>
    </dgm:pt>
    <dgm:pt modelId="{ECA9425C-6B95-4C56-8B18-5C41447A2440}" type="pres">
      <dgm:prSet presAssocID="{E3399EDD-E5C8-4B4B-96C4-D50912521824}" presName="ThreeConn_2-3" presStyleLbl="fgAccFollowNode1" presStyleIdx="1" presStyleCnt="2">
        <dgm:presLayoutVars>
          <dgm:bulletEnabled val="1"/>
        </dgm:presLayoutVars>
      </dgm:prSet>
      <dgm:spPr/>
    </dgm:pt>
    <dgm:pt modelId="{6D15D0CB-7726-4D3B-AA0D-D35DCA750AA6}" type="pres">
      <dgm:prSet presAssocID="{E3399EDD-E5C8-4B4B-96C4-D50912521824}" presName="ThreeNodes_1_text" presStyleLbl="node1" presStyleIdx="2" presStyleCnt="3">
        <dgm:presLayoutVars>
          <dgm:bulletEnabled val="1"/>
        </dgm:presLayoutVars>
      </dgm:prSet>
      <dgm:spPr/>
    </dgm:pt>
    <dgm:pt modelId="{D641F367-BB4D-4B77-883E-4817C1E067B5}" type="pres">
      <dgm:prSet presAssocID="{E3399EDD-E5C8-4B4B-96C4-D50912521824}" presName="ThreeNodes_2_text" presStyleLbl="node1" presStyleIdx="2" presStyleCnt="3">
        <dgm:presLayoutVars>
          <dgm:bulletEnabled val="1"/>
        </dgm:presLayoutVars>
      </dgm:prSet>
      <dgm:spPr/>
    </dgm:pt>
    <dgm:pt modelId="{20FDF319-39DC-467F-9D71-C88651B75365}" type="pres">
      <dgm:prSet presAssocID="{E3399EDD-E5C8-4B4B-96C4-D50912521824}" presName="ThreeNodes_3_text" presStyleLbl="node1" presStyleIdx="2" presStyleCnt="3">
        <dgm:presLayoutVars>
          <dgm:bulletEnabled val="1"/>
        </dgm:presLayoutVars>
      </dgm:prSet>
      <dgm:spPr/>
    </dgm:pt>
  </dgm:ptLst>
  <dgm:cxnLst>
    <dgm:cxn modelId="{E4F8FD02-7835-4D55-B020-BA9E85769B47}" type="presOf" srcId="{2C32152A-D616-4A06-8321-B0E303B85AB7}" destId="{20FDF319-39DC-467F-9D71-C88651B75365}" srcOrd="1" destOrd="0" presId="urn:microsoft.com/office/officeart/2005/8/layout/vProcess5"/>
    <dgm:cxn modelId="{D032F329-BD40-467C-A68E-EFFDF36E1BC4}" srcId="{E3399EDD-E5C8-4B4B-96C4-D50912521824}" destId="{1069DA98-F20E-43A2-9474-0FA413AB82AB}" srcOrd="1" destOrd="0" parTransId="{E5B39D0B-2F2C-4492-A679-0A4536191BF8}" sibTransId="{EFE81D3B-E2FC-44C9-BB2D-65CCB1A8570B}"/>
    <dgm:cxn modelId="{F526BA3C-E608-46B3-ADA7-7A3A88C6F6D1}" type="presOf" srcId="{E8068CFC-5F5F-45D1-A545-75535C090364}" destId="{921EC1E7-1CB1-4995-9716-5E21AB256A7B}" srcOrd="0" destOrd="0" presId="urn:microsoft.com/office/officeart/2005/8/layout/vProcess5"/>
    <dgm:cxn modelId="{71C9783F-2133-4F74-A176-FC4FA76D1AF4}" type="presOf" srcId="{EA8D9E8A-AA3A-460E-BA90-F9129AA76B2C}" destId="{971C87EC-4D90-4FFC-B2D6-EEFEA1C792FD}" srcOrd="0" destOrd="0" presId="urn:microsoft.com/office/officeart/2005/8/layout/vProcess5"/>
    <dgm:cxn modelId="{10767E73-1C94-465E-94EB-D40D0DD7EC11}" type="presOf" srcId="{EA8D9E8A-AA3A-460E-BA90-F9129AA76B2C}" destId="{6D15D0CB-7726-4D3B-AA0D-D35DCA750AA6}" srcOrd="1" destOrd="0" presId="urn:microsoft.com/office/officeart/2005/8/layout/vProcess5"/>
    <dgm:cxn modelId="{0FA7FBA8-B39B-4E77-ADDC-66B696AE3CA8}" type="presOf" srcId="{E3399EDD-E5C8-4B4B-96C4-D50912521824}" destId="{6E084655-455B-4BF0-A147-A2174D91FEE4}" srcOrd="0" destOrd="0" presId="urn:microsoft.com/office/officeart/2005/8/layout/vProcess5"/>
    <dgm:cxn modelId="{86F080AC-203F-4B6E-8B86-3DD5979968AB}" srcId="{E3399EDD-E5C8-4B4B-96C4-D50912521824}" destId="{EA8D9E8A-AA3A-460E-BA90-F9129AA76B2C}" srcOrd="0" destOrd="0" parTransId="{58B1D0B3-FA29-4A43-B346-7B771A0B9F8A}" sibTransId="{E8068CFC-5F5F-45D1-A545-75535C090364}"/>
    <dgm:cxn modelId="{D89195B0-87F5-436A-AE7C-2478F527020A}" type="presOf" srcId="{2C32152A-D616-4A06-8321-B0E303B85AB7}" destId="{E9192A13-7B82-4CFF-928A-7849A97EA99D}" srcOrd="0" destOrd="0" presId="urn:microsoft.com/office/officeart/2005/8/layout/vProcess5"/>
    <dgm:cxn modelId="{DB44C1B5-8D48-4AAE-A2FD-4BCF950D35E2}" type="presOf" srcId="{EFE81D3B-E2FC-44C9-BB2D-65CCB1A8570B}" destId="{ECA9425C-6B95-4C56-8B18-5C41447A2440}" srcOrd="0" destOrd="0" presId="urn:microsoft.com/office/officeart/2005/8/layout/vProcess5"/>
    <dgm:cxn modelId="{365B54C3-AA2F-4F3E-A3D8-EACBD54B5DF2}" type="presOf" srcId="{1069DA98-F20E-43A2-9474-0FA413AB82AB}" destId="{D641F367-BB4D-4B77-883E-4817C1E067B5}" srcOrd="1" destOrd="0" presId="urn:microsoft.com/office/officeart/2005/8/layout/vProcess5"/>
    <dgm:cxn modelId="{3DC49CDD-28C0-437D-A52C-CC0951B381ED}" type="presOf" srcId="{1069DA98-F20E-43A2-9474-0FA413AB82AB}" destId="{EDE6C2FE-F661-4758-AA1A-BA9D8B797A95}" srcOrd="0" destOrd="0" presId="urn:microsoft.com/office/officeart/2005/8/layout/vProcess5"/>
    <dgm:cxn modelId="{FBFEBFF3-B6F2-491B-8ADB-F18EDECD26AF}" srcId="{E3399EDD-E5C8-4B4B-96C4-D50912521824}" destId="{2C32152A-D616-4A06-8321-B0E303B85AB7}" srcOrd="2" destOrd="0" parTransId="{41343103-1435-4B62-9BD8-D0C643016164}" sibTransId="{AAE5FCCD-F9CB-45EF-8FC3-AB703BEC0021}"/>
    <dgm:cxn modelId="{2B2D945F-B977-4CAA-87E9-FB552175B7F4}" type="presParOf" srcId="{6E084655-455B-4BF0-A147-A2174D91FEE4}" destId="{47CF7BCE-7DDD-4C52-98C0-76498C9F6BED}" srcOrd="0" destOrd="0" presId="urn:microsoft.com/office/officeart/2005/8/layout/vProcess5"/>
    <dgm:cxn modelId="{44DFC0CB-684F-4B81-A58C-20B55BED90F1}" type="presParOf" srcId="{6E084655-455B-4BF0-A147-A2174D91FEE4}" destId="{971C87EC-4D90-4FFC-B2D6-EEFEA1C792FD}" srcOrd="1" destOrd="0" presId="urn:microsoft.com/office/officeart/2005/8/layout/vProcess5"/>
    <dgm:cxn modelId="{8CB80141-3263-4438-9721-AF28488EBF5B}" type="presParOf" srcId="{6E084655-455B-4BF0-A147-A2174D91FEE4}" destId="{EDE6C2FE-F661-4758-AA1A-BA9D8B797A95}" srcOrd="2" destOrd="0" presId="urn:microsoft.com/office/officeart/2005/8/layout/vProcess5"/>
    <dgm:cxn modelId="{D623C854-B146-453C-96DB-BEF17C608FE6}" type="presParOf" srcId="{6E084655-455B-4BF0-A147-A2174D91FEE4}" destId="{E9192A13-7B82-4CFF-928A-7849A97EA99D}" srcOrd="3" destOrd="0" presId="urn:microsoft.com/office/officeart/2005/8/layout/vProcess5"/>
    <dgm:cxn modelId="{4AE51EE6-DC45-4DC7-9743-017D1E48B84E}" type="presParOf" srcId="{6E084655-455B-4BF0-A147-A2174D91FEE4}" destId="{921EC1E7-1CB1-4995-9716-5E21AB256A7B}" srcOrd="4" destOrd="0" presId="urn:microsoft.com/office/officeart/2005/8/layout/vProcess5"/>
    <dgm:cxn modelId="{F42F9A35-E9B1-4815-9D66-A98BE3BBC797}" type="presParOf" srcId="{6E084655-455B-4BF0-A147-A2174D91FEE4}" destId="{ECA9425C-6B95-4C56-8B18-5C41447A2440}" srcOrd="5" destOrd="0" presId="urn:microsoft.com/office/officeart/2005/8/layout/vProcess5"/>
    <dgm:cxn modelId="{1B9254D8-69A7-451C-A26E-ACDCF544E4E3}" type="presParOf" srcId="{6E084655-455B-4BF0-A147-A2174D91FEE4}" destId="{6D15D0CB-7726-4D3B-AA0D-D35DCA750AA6}" srcOrd="6" destOrd="0" presId="urn:microsoft.com/office/officeart/2005/8/layout/vProcess5"/>
    <dgm:cxn modelId="{CCC6E956-8689-49DD-9FC1-7A2CD20325A2}" type="presParOf" srcId="{6E084655-455B-4BF0-A147-A2174D91FEE4}" destId="{D641F367-BB4D-4B77-883E-4817C1E067B5}" srcOrd="7" destOrd="0" presId="urn:microsoft.com/office/officeart/2005/8/layout/vProcess5"/>
    <dgm:cxn modelId="{C436A4C4-698B-4531-A2FB-6A6BF4082136}" type="presParOf" srcId="{6E084655-455B-4BF0-A147-A2174D91FEE4}" destId="{20FDF319-39DC-467F-9D71-C88651B7536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C87EC-4D90-4FFC-B2D6-EEFEA1C792FD}">
      <dsp:nvSpPr>
        <dsp:cNvPr id="0" name=""/>
        <dsp:cNvSpPr/>
      </dsp:nvSpPr>
      <dsp:spPr>
        <a:xfrm>
          <a:off x="0" y="0"/>
          <a:ext cx="9141435" cy="123444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a:lnSpc>
              <a:spcPct val="90000"/>
            </a:lnSpc>
            <a:spcBef>
              <a:spcPct val="0"/>
            </a:spcBef>
            <a:spcAft>
              <a:spcPct val="35000"/>
            </a:spcAft>
            <a:buNone/>
          </a:pPr>
          <a:r>
            <a:rPr lang="en-US" sz="5300" b="1" kern="1200"/>
            <a:t>1. Green Fintech</a:t>
          </a:r>
          <a:endParaRPr lang="en-US" sz="5300" kern="1200"/>
        </a:p>
      </dsp:txBody>
      <dsp:txXfrm>
        <a:off x="36156" y="36156"/>
        <a:ext cx="7809377" cy="1162128"/>
      </dsp:txXfrm>
    </dsp:sp>
    <dsp:sp modelId="{EDE6C2FE-F661-4758-AA1A-BA9D8B797A95}">
      <dsp:nvSpPr>
        <dsp:cNvPr id="0" name=""/>
        <dsp:cNvSpPr/>
      </dsp:nvSpPr>
      <dsp:spPr>
        <a:xfrm>
          <a:off x="806597" y="1440180"/>
          <a:ext cx="9141435" cy="123444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a:lnSpc>
              <a:spcPct val="90000"/>
            </a:lnSpc>
            <a:spcBef>
              <a:spcPct val="0"/>
            </a:spcBef>
            <a:spcAft>
              <a:spcPct val="35000"/>
            </a:spcAft>
            <a:buNone/>
          </a:pPr>
          <a:r>
            <a:rPr lang="en-US" sz="5300" b="1" kern="1200"/>
            <a:t>2. EduFintech</a:t>
          </a:r>
          <a:endParaRPr lang="en-US" sz="5300" kern="1200"/>
        </a:p>
      </dsp:txBody>
      <dsp:txXfrm>
        <a:off x="842753" y="1476336"/>
        <a:ext cx="7460140" cy="1162128"/>
      </dsp:txXfrm>
    </dsp:sp>
    <dsp:sp modelId="{E9192A13-7B82-4CFF-928A-7849A97EA99D}">
      <dsp:nvSpPr>
        <dsp:cNvPr id="0" name=""/>
        <dsp:cNvSpPr/>
      </dsp:nvSpPr>
      <dsp:spPr>
        <a:xfrm>
          <a:off x="1613194" y="2880360"/>
          <a:ext cx="9141435" cy="123444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a:lnSpc>
              <a:spcPct val="90000"/>
            </a:lnSpc>
            <a:spcBef>
              <a:spcPct val="0"/>
            </a:spcBef>
            <a:spcAft>
              <a:spcPct val="35000"/>
            </a:spcAft>
            <a:buNone/>
          </a:pPr>
          <a:r>
            <a:rPr lang="en-US" sz="5300" b="1" kern="1200"/>
            <a:t>3. AgriFintech</a:t>
          </a:r>
          <a:endParaRPr lang="en-US" sz="5300" kern="1200"/>
        </a:p>
      </dsp:txBody>
      <dsp:txXfrm>
        <a:off x="1649350" y="2916516"/>
        <a:ext cx="7460140" cy="1162128"/>
      </dsp:txXfrm>
    </dsp:sp>
    <dsp:sp modelId="{921EC1E7-1CB1-4995-9716-5E21AB256A7B}">
      <dsp:nvSpPr>
        <dsp:cNvPr id="0" name=""/>
        <dsp:cNvSpPr/>
      </dsp:nvSpPr>
      <dsp:spPr>
        <a:xfrm>
          <a:off x="8339049" y="936117"/>
          <a:ext cx="802386" cy="802386"/>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519586" y="936117"/>
        <a:ext cx="441312" cy="603795"/>
      </dsp:txXfrm>
    </dsp:sp>
    <dsp:sp modelId="{ECA9425C-6B95-4C56-8B18-5C41447A2440}">
      <dsp:nvSpPr>
        <dsp:cNvPr id="0" name=""/>
        <dsp:cNvSpPr/>
      </dsp:nvSpPr>
      <dsp:spPr>
        <a:xfrm>
          <a:off x="9145646" y="2368067"/>
          <a:ext cx="802386" cy="802386"/>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326183" y="2368067"/>
        <a:ext cx="441312" cy="60379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8/21/2025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297762" y="640080"/>
            <a:ext cx="6251110" cy="1772077"/>
          </a:xfrm>
        </p:spPr>
        <p:txBody>
          <a:bodyPr anchor="b">
            <a:normAutofit/>
          </a:bodyPr>
          <a:lstStyle/>
          <a:p>
            <a:pPr algn="l"/>
            <a:r>
              <a:rPr lang="en-US" sz="5400" dirty="0"/>
              <a:t>Types of Fintech Companies</a:t>
            </a:r>
          </a:p>
        </p:txBody>
      </p:sp>
      <p:sp>
        <p:nvSpPr>
          <p:cNvPr id="3" name="Subtitle 2"/>
          <p:cNvSpPr>
            <a:spLocks noGrp="1"/>
          </p:cNvSpPr>
          <p:nvPr>
            <p:ph type="subTitle" idx="1"/>
          </p:nvPr>
        </p:nvSpPr>
        <p:spPr>
          <a:xfrm>
            <a:off x="5297760" y="4636008"/>
            <a:ext cx="6251111" cy="1572768"/>
          </a:xfrm>
        </p:spPr>
        <p:txBody>
          <a:bodyPr>
            <a:normAutofit/>
          </a:bodyPr>
          <a:lstStyle/>
          <a:p>
            <a:pPr algn="l"/>
            <a:r>
              <a:rPr lang="en-US" dirty="0"/>
              <a:t>Dr. Manish Dadhich</a:t>
            </a:r>
          </a:p>
          <a:p>
            <a:pPr algn="l"/>
            <a:r>
              <a:rPr lang="en-US" dirty="0"/>
              <a:t>Associate Professor</a:t>
            </a:r>
          </a:p>
          <a:p>
            <a:pPr algn="l"/>
            <a:endParaRPr lang="en-US" dirty="0"/>
          </a:p>
        </p:txBody>
      </p:sp>
      <p:pic>
        <p:nvPicPr>
          <p:cNvPr id="12" name="Picture 11" descr="Angled shot of pen on a graph">
            <a:extLst>
              <a:ext uri="{FF2B5EF4-FFF2-40B4-BE49-F238E27FC236}">
                <a16:creationId xmlns:a16="http://schemas.microsoft.com/office/drawing/2014/main" id="{FEE063C3-4289-73E9-C2FC-B07A9DE92871}"/>
              </a:ext>
            </a:extLst>
          </p:cNvPr>
          <p:cNvPicPr>
            <a:picLocks noChangeAspect="1"/>
          </p:cNvPicPr>
          <p:nvPr/>
        </p:nvPicPr>
        <p:blipFill>
          <a:blip r:embed="rId2"/>
          <a:srcRect l="8602" r="46067" b="-1"/>
          <a:stretch>
            <a:fillRect/>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8"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88C8C-C27B-6440-398F-E889B9134354}"/>
              </a:ext>
            </a:extLst>
          </p:cNvPr>
          <p:cNvSpPr>
            <a:spLocks noGrp="1"/>
          </p:cNvSpPr>
          <p:nvPr>
            <p:ph type="title"/>
          </p:nvPr>
        </p:nvSpPr>
        <p:spPr/>
        <p:txBody>
          <a:bodyPr/>
          <a:lstStyle/>
          <a:p>
            <a:r>
              <a:rPr lang="en-US" dirty="0"/>
              <a:t>7. Blockchain and Cryptocurrency Platforms</a:t>
            </a:r>
          </a:p>
        </p:txBody>
      </p:sp>
      <p:sp>
        <p:nvSpPr>
          <p:cNvPr id="3" name="Content Placeholder 2">
            <a:extLst>
              <a:ext uri="{FF2B5EF4-FFF2-40B4-BE49-F238E27FC236}">
                <a16:creationId xmlns:a16="http://schemas.microsoft.com/office/drawing/2014/main" id="{C9C50ABF-C48A-2373-5AE7-ADF1763C9DC3}"/>
              </a:ext>
            </a:extLst>
          </p:cNvPr>
          <p:cNvSpPr>
            <a:spLocks noGrp="1"/>
          </p:cNvSpPr>
          <p:nvPr>
            <p:ph idx="1"/>
          </p:nvPr>
        </p:nvSpPr>
        <p:spPr>
          <a:xfrm>
            <a:off x="233081" y="1600201"/>
            <a:ext cx="11636189" cy="4983161"/>
          </a:xfrm>
        </p:spPr>
        <p:txBody>
          <a:bodyPr>
            <a:normAutofit lnSpcReduction="10000"/>
          </a:bodyPr>
          <a:lstStyle/>
          <a:p>
            <a:r>
              <a:rPr lang="en-US" sz="2800" dirty="0"/>
              <a:t>These </a:t>
            </a:r>
            <a:r>
              <a:rPr lang="en-US" sz="2800" dirty="0" err="1"/>
              <a:t>fintechs</a:t>
            </a:r>
            <a:r>
              <a:rPr lang="en-US" sz="2800" dirty="0"/>
              <a:t> harness blockchain's decentralized, immutable ledger to create secure and transparent financial ecosystems. They are at the frontier of transforming traditional finance into decentralized finance (DeFi).</a:t>
            </a:r>
          </a:p>
          <a:p>
            <a:r>
              <a:rPr lang="en-US" sz="2800" b="1" dirty="0"/>
              <a:t>Key Applications:</a:t>
            </a:r>
            <a:endParaRPr lang="en-US" sz="2800" dirty="0"/>
          </a:p>
          <a:p>
            <a:pPr lvl="0"/>
            <a:r>
              <a:rPr lang="en-US" sz="2800" dirty="0"/>
              <a:t>Cryptocurrency trading platforms (e.g., Coinbase, Binance, </a:t>
            </a:r>
            <a:r>
              <a:rPr lang="en-US" sz="2800" dirty="0" err="1"/>
              <a:t>WazirX</a:t>
            </a:r>
            <a:r>
              <a:rPr lang="en-US" sz="2800" dirty="0"/>
              <a:t>)</a:t>
            </a:r>
          </a:p>
          <a:p>
            <a:pPr lvl="0"/>
            <a:r>
              <a:rPr lang="en-US" sz="2800" dirty="0"/>
              <a:t>Crypto wallets and storage</a:t>
            </a:r>
          </a:p>
          <a:p>
            <a:pPr lvl="0"/>
            <a:r>
              <a:rPr lang="en-US" sz="2800" dirty="0"/>
              <a:t>Smart contracts for automated agreements</a:t>
            </a:r>
          </a:p>
          <a:p>
            <a:pPr lvl="0"/>
            <a:r>
              <a:rPr lang="en-US" sz="2800" dirty="0"/>
              <a:t>DeFi lending, staking, and yield farming</a:t>
            </a:r>
          </a:p>
          <a:p>
            <a:r>
              <a:rPr lang="en-US" sz="2800" dirty="0"/>
              <a:t>Blockchain-based </a:t>
            </a:r>
            <a:r>
              <a:rPr lang="en-US" sz="2800" dirty="0" err="1"/>
              <a:t>fintechs</a:t>
            </a:r>
            <a:r>
              <a:rPr lang="en-US" sz="2800" dirty="0"/>
              <a:t> challenge centralized banking systems by offering trustless transactions, borderless money transfers, and programmable financial services.</a:t>
            </a:r>
          </a:p>
          <a:p>
            <a:endParaRPr lang="en-US" sz="2800" dirty="0"/>
          </a:p>
        </p:txBody>
      </p:sp>
    </p:spTree>
    <p:extLst>
      <p:ext uri="{BB962C8B-B14F-4D97-AF65-F5344CB8AC3E}">
        <p14:creationId xmlns:p14="http://schemas.microsoft.com/office/powerpoint/2010/main" val="1771319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86D1-CA27-F720-748F-243CE2EEFF22}"/>
              </a:ext>
            </a:extLst>
          </p:cNvPr>
          <p:cNvSpPr>
            <a:spLocks noGrp="1"/>
          </p:cNvSpPr>
          <p:nvPr>
            <p:ph type="title"/>
          </p:nvPr>
        </p:nvSpPr>
        <p:spPr/>
        <p:txBody>
          <a:bodyPr/>
          <a:lstStyle/>
          <a:p>
            <a:r>
              <a:rPr lang="en-US" dirty="0"/>
              <a:t>8. Personal Finance and Budgeting Tools</a:t>
            </a:r>
          </a:p>
        </p:txBody>
      </p:sp>
      <p:sp>
        <p:nvSpPr>
          <p:cNvPr id="3" name="Content Placeholder 2">
            <a:extLst>
              <a:ext uri="{FF2B5EF4-FFF2-40B4-BE49-F238E27FC236}">
                <a16:creationId xmlns:a16="http://schemas.microsoft.com/office/drawing/2014/main" id="{A52DB819-9907-9502-54DB-2B3B430EB68D}"/>
              </a:ext>
            </a:extLst>
          </p:cNvPr>
          <p:cNvSpPr>
            <a:spLocks noGrp="1"/>
          </p:cNvSpPr>
          <p:nvPr>
            <p:ph idx="1"/>
          </p:nvPr>
        </p:nvSpPr>
        <p:spPr>
          <a:xfrm>
            <a:off x="215153" y="1600201"/>
            <a:ext cx="11367247" cy="4525963"/>
          </a:xfrm>
        </p:spPr>
        <p:txBody>
          <a:bodyPr>
            <a:normAutofit fontScale="92500" lnSpcReduction="10000"/>
          </a:bodyPr>
          <a:lstStyle/>
          <a:p>
            <a:r>
              <a:rPr lang="en-US" sz="2800" dirty="0"/>
              <a:t>These tools help users take control of their financial lives by tracking income, expenses, bills, and savings. Personal Finance Management (PFM) apps are especially popular among younger users seeking financial literacy and discipline.</a:t>
            </a:r>
          </a:p>
          <a:p>
            <a:r>
              <a:rPr lang="en-US" sz="2800" b="1" dirty="0"/>
              <a:t>Key Features:</a:t>
            </a:r>
            <a:endParaRPr lang="en-US" sz="2800" dirty="0"/>
          </a:p>
          <a:p>
            <a:pPr lvl="0"/>
            <a:r>
              <a:rPr lang="en-US" sz="2800" dirty="0"/>
              <a:t>Real-time expense tracking</a:t>
            </a:r>
          </a:p>
          <a:p>
            <a:pPr lvl="0"/>
            <a:r>
              <a:rPr lang="en-US" sz="2800" dirty="0"/>
              <a:t>Budget planning and goal setting</a:t>
            </a:r>
          </a:p>
          <a:p>
            <a:pPr lvl="0"/>
            <a:r>
              <a:rPr lang="en-US" sz="2800" dirty="0"/>
              <a:t>Credit score monitoring</a:t>
            </a:r>
          </a:p>
          <a:p>
            <a:pPr lvl="0"/>
            <a:r>
              <a:rPr lang="en-US" sz="2800" dirty="0"/>
              <a:t>Automated financial insights</a:t>
            </a:r>
          </a:p>
          <a:p>
            <a:r>
              <a:rPr lang="en-US" sz="2800" dirty="0"/>
              <a:t>Examples like </a:t>
            </a:r>
            <a:r>
              <a:rPr lang="en-US" sz="2800" b="1" dirty="0"/>
              <a:t>Mint</a:t>
            </a:r>
            <a:r>
              <a:rPr lang="en-US" sz="2800" dirty="0"/>
              <a:t>, </a:t>
            </a:r>
            <a:r>
              <a:rPr lang="en-US" sz="2800" b="1" dirty="0"/>
              <a:t>YNAB</a:t>
            </a:r>
            <a:r>
              <a:rPr lang="en-US" sz="2800" dirty="0"/>
              <a:t>, and </a:t>
            </a:r>
            <a:r>
              <a:rPr lang="en-US" sz="2800" b="1" dirty="0"/>
              <a:t>Walnut</a:t>
            </a:r>
            <a:r>
              <a:rPr lang="en-US" sz="2800" dirty="0"/>
              <a:t> use AI to offer predictive analysis, bill reminders, and nudges to avoid overspending—thus enabling healthier financial behavior.</a:t>
            </a:r>
          </a:p>
          <a:p>
            <a:endParaRPr lang="en-US" sz="2800" dirty="0"/>
          </a:p>
        </p:txBody>
      </p:sp>
    </p:spTree>
    <p:extLst>
      <p:ext uri="{BB962C8B-B14F-4D97-AF65-F5344CB8AC3E}">
        <p14:creationId xmlns:p14="http://schemas.microsoft.com/office/powerpoint/2010/main" val="279244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AD59-AEE2-FBC7-9052-D6FA558F6D3A}"/>
              </a:ext>
            </a:extLst>
          </p:cNvPr>
          <p:cNvSpPr>
            <a:spLocks noGrp="1"/>
          </p:cNvSpPr>
          <p:nvPr>
            <p:ph type="title"/>
          </p:nvPr>
        </p:nvSpPr>
        <p:spPr>
          <a:xfrm>
            <a:off x="609600" y="274638"/>
            <a:ext cx="10972800" cy="787246"/>
          </a:xfrm>
        </p:spPr>
        <p:txBody>
          <a:bodyPr>
            <a:normAutofit/>
          </a:bodyPr>
          <a:lstStyle/>
          <a:p>
            <a:r>
              <a:rPr lang="en-US" sz="3600" b="1" dirty="0"/>
              <a:t>9. SME-Focused </a:t>
            </a:r>
            <a:r>
              <a:rPr lang="en-US" sz="3600" b="1" dirty="0" err="1"/>
              <a:t>Fintechs</a:t>
            </a:r>
            <a:endParaRPr lang="en-US" sz="3600" dirty="0"/>
          </a:p>
        </p:txBody>
      </p:sp>
      <p:sp>
        <p:nvSpPr>
          <p:cNvPr id="3" name="Content Placeholder 2">
            <a:extLst>
              <a:ext uri="{FF2B5EF4-FFF2-40B4-BE49-F238E27FC236}">
                <a16:creationId xmlns:a16="http://schemas.microsoft.com/office/drawing/2014/main" id="{537C5E29-8DD3-1CCD-F700-32DB86A8E81A}"/>
              </a:ext>
            </a:extLst>
          </p:cNvPr>
          <p:cNvSpPr>
            <a:spLocks noGrp="1"/>
          </p:cNvSpPr>
          <p:nvPr>
            <p:ph idx="1"/>
          </p:nvPr>
        </p:nvSpPr>
        <p:spPr>
          <a:xfrm>
            <a:off x="427703" y="1061885"/>
            <a:ext cx="11154697" cy="5663380"/>
          </a:xfrm>
        </p:spPr>
        <p:txBody>
          <a:bodyPr>
            <a:normAutofit/>
          </a:bodyPr>
          <a:lstStyle/>
          <a:p>
            <a:pPr algn="just"/>
            <a:r>
              <a:rPr lang="en-US" sz="2800" dirty="0"/>
              <a:t>These companies target SMEs that often lack access to traditional banking services. They offer customized financial solutions to streamline business operations and improve cash flow.</a:t>
            </a:r>
          </a:p>
          <a:p>
            <a:pPr marL="0" indent="0" algn="just">
              <a:buNone/>
            </a:pPr>
            <a:r>
              <a:rPr lang="en-US" sz="2800" b="1" dirty="0"/>
              <a:t>Core Offerings:</a:t>
            </a:r>
            <a:endParaRPr lang="en-US" sz="2800" dirty="0"/>
          </a:p>
          <a:p>
            <a:pPr lvl="0" algn="just"/>
            <a:r>
              <a:rPr lang="en-US" sz="2800" dirty="0"/>
              <a:t>Digital bookkeeping for scaling (e.g., </a:t>
            </a:r>
            <a:r>
              <a:rPr lang="en-US" sz="2800" dirty="0" err="1"/>
              <a:t>Khatabook</a:t>
            </a:r>
            <a:r>
              <a:rPr lang="en-US" sz="2800" dirty="0"/>
              <a:t>, </a:t>
            </a:r>
            <a:r>
              <a:rPr lang="en-US" sz="2800" dirty="0" err="1"/>
              <a:t>OkCredit</a:t>
            </a:r>
            <a:r>
              <a:rPr lang="en-US" sz="2800" dirty="0"/>
              <a:t>)</a:t>
            </a:r>
          </a:p>
          <a:p>
            <a:pPr lvl="0" algn="just"/>
            <a:r>
              <a:rPr lang="en-US" sz="2800" dirty="0"/>
              <a:t>Invoice discounting and receivables financing</a:t>
            </a:r>
          </a:p>
          <a:p>
            <a:pPr lvl="0" algn="just"/>
            <a:r>
              <a:rPr lang="en-US" sz="2800" dirty="0"/>
              <a:t>SME credit underwriting using alternative data</a:t>
            </a:r>
          </a:p>
          <a:p>
            <a:pPr lvl="0" algn="just"/>
            <a:r>
              <a:rPr lang="en-US" sz="2800" dirty="0"/>
              <a:t>Business bank accounts and expense management</a:t>
            </a:r>
          </a:p>
          <a:p>
            <a:pPr algn="just"/>
            <a:r>
              <a:rPr lang="en-US" sz="2800" dirty="0"/>
              <a:t>Such platforms have played a pivotal role in digitizing India’s informal and semi-formal economy, promoting entrepreneurship and financial inclusion.</a:t>
            </a:r>
          </a:p>
          <a:p>
            <a:pPr algn="just"/>
            <a:endParaRPr lang="en-US" sz="2800" dirty="0"/>
          </a:p>
        </p:txBody>
      </p:sp>
    </p:spTree>
    <p:extLst>
      <p:ext uri="{BB962C8B-B14F-4D97-AF65-F5344CB8AC3E}">
        <p14:creationId xmlns:p14="http://schemas.microsoft.com/office/powerpoint/2010/main" val="3442945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ED113-188D-13E1-7071-312129C77D2A}"/>
              </a:ext>
            </a:extLst>
          </p:cNvPr>
          <p:cNvSpPr>
            <a:spLocks noGrp="1"/>
          </p:cNvSpPr>
          <p:nvPr>
            <p:ph type="title"/>
          </p:nvPr>
        </p:nvSpPr>
        <p:spPr/>
        <p:txBody>
          <a:bodyPr>
            <a:normAutofit/>
          </a:bodyPr>
          <a:lstStyle/>
          <a:p>
            <a:r>
              <a:rPr lang="en-US" sz="3600" b="1" dirty="0"/>
              <a:t>10. Financial Infrastructure and API Providers</a:t>
            </a:r>
          </a:p>
        </p:txBody>
      </p:sp>
      <p:sp>
        <p:nvSpPr>
          <p:cNvPr id="3" name="Content Placeholder 2">
            <a:extLst>
              <a:ext uri="{FF2B5EF4-FFF2-40B4-BE49-F238E27FC236}">
                <a16:creationId xmlns:a16="http://schemas.microsoft.com/office/drawing/2014/main" id="{0B1C908A-E509-7496-4D10-599985AD80DA}"/>
              </a:ext>
            </a:extLst>
          </p:cNvPr>
          <p:cNvSpPr>
            <a:spLocks noGrp="1"/>
          </p:cNvSpPr>
          <p:nvPr>
            <p:ph idx="1"/>
          </p:nvPr>
        </p:nvSpPr>
        <p:spPr>
          <a:xfrm>
            <a:off x="609600" y="1312606"/>
            <a:ext cx="10972800" cy="5270755"/>
          </a:xfrm>
        </p:spPr>
        <p:txBody>
          <a:bodyPr>
            <a:normAutofit lnSpcReduction="10000"/>
          </a:bodyPr>
          <a:lstStyle/>
          <a:p>
            <a:pPr algn="just"/>
            <a:r>
              <a:rPr lang="en-US" dirty="0"/>
              <a:t>These </a:t>
            </a:r>
            <a:r>
              <a:rPr lang="en-US" dirty="0" err="1"/>
              <a:t>fintechs</a:t>
            </a:r>
            <a:r>
              <a:rPr lang="en-US" dirty="0"/>
              <a:t> act as the backbone of other financial services by providing Application Programming Interfaces (APIs) and Software-as-a-Service (SaaS) platforms. They enable banks, NBFCs, and fintech startups to build and scale products rapidly.</a:t>
            </a:r>
          </a:p>
          <a:p>
            <a:pPr marL="0" indent="0" algn="just">
              <a:buNone/>
            </a:pPr>
            <a:r>
              <a:rPr lang="en-US" b="1" dirty="0"/>
              <a:t>Examples Include:</a:t>
            </a:r>
            <a:endParaRPr lang="en-US" dirty="0"/>
          </a:p>
          <a:p>
            <a:pPr lvl="0" algn="just"/>
            <a:r>
              <a:rPr lang="en-US" b="1" dirty="0"/>
              <a:t>Plaid</a:t>
            </a:r>
            <a:r>
              <a:rPr lang="en-US" dirty="0"/>
              <a:t> – Aggregates consumer financial data securely.</a:t>
            </a:r>
          </a:p>
          <a:p>
            <a:pPr lvl="0" algn="just"/>
            <a:r>
              <a:rPr lang="en-US" b="1" dirty="0"/>
              <a:t>M2P</a:t>
            </a:r>
            <a:r>
              <a:rPr lang="en-US" dirty="0"/>
              <a:t> and </a:t>
            </a:r>
            <a:r>
              <a:rPr lang="en-US" b="1" dirty="0"/>
              <a:t>Setu</a:t>
            </a:r>
            <a:r>
              <a:rPr lang="en-US" dirty="0"/>
              <a:t> – Provide APIs for UPI, KYC, and card issuance.</a:t>
            </a:r>
          </a:p>
          <a:p>
            <a:pPr lvl="0" algn="just"/>
            <a:r>
              <a:rPr lang="en-US" b="1" dirty="0"/>
              <a:t>Yodlee</a:t>
            </a:r>
            <a:r>
              <a:rPr lang="en-US" dirty="0"/>
              <a:t> – Offers financial data analytics and aggregation.</a:t>
            </a:r>
          </a:p>
          <a:p>
            <a:pPr algn="just"/>
            <a:r>
              <a:rPr lang="en-US" dirty="0"/>
              <a:t>Such infrastructure companies are instrumental in powering the "fintech stack" and enabling open banking models.</a:t>
            </a:r>
          </a:p>
          <a:p>
            <a:pPr algn="just"/>
            <a:endParaRPr lang="en-US" dirty="0"/>
          </a:p>
        </p:txBody>
      </p:sp>
    </p:spTree>
    <p:extLst>
      <p:ext uri="{BB962C8B-B14F-4D97-AF65-F5344CB8AC3E}">
        <p14:creationId xmlns:p14="http://schemas.microsoft.com/office/powerpoint/2010/main" val="3790667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DAC2DE-5345-B1A6-73B9-9CC7E4F13ACE}"/>
              </a:ext>
            </a:extLst>
          </p:cNvPr>
          <p:cNvSpPr>
            <a:spLocks noGrp="1"/>
          </p:cNvSpPr>
          <p:nvPr>
            <p:ph type="title"/>
          </p:nvPr>
        </p:nvSpPr>
        <p:spPr>
          <a:xfrm>
            <a:off x="1133515" y="715379"/>
            <a:ext cx="10176151" cy="1097519"/>
          </a:xfrm>
        </p:spPr>
        <p:txBody>
          <a:bodyPr anchor="ctr">
            <a:normAutofit/>
          </a:bodyPr>
          <a:lstStyle/>
          <a:p>
            <a:r>
              <a:rPr lang="en-US" sz="4000"/>
              <a:t>Emerging Categories</a:t>
            </a:r>
          </a:p>
        </p:txBody>
      </p:sp>
      <p:sp>
        <p:nvSpPr>
          <p:cNvPr id="42" name="Rectangle 41">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7F6D8CD-72E9-0FCB-4774-AA0C9EE8C2A4}"/>
              </a:ext>
            </a:extLst>
          </p:cNvPr>
          <p:cNvGraphicFramePr>
            <a:graphicFrameLocks noGrp="1"/>
          </p:cNvGraphicFramePr>
          <p:nvPr>
            <p:ph idx="1"/>
            <p:extLst>
              <p:ext uri="{D42A27DB-BD31-4B8C-83A1-F6EECF244321}">
                <p14:modId xmlns:p14="http://schemas.microsoft.com/office/powerpoint/2010/main" val="3436756702"/>
              </p:ext>
            </p:extLst>
          </p:nvPr>
        </p:nvGraphicFramePr>
        <p:xfrm>
          <a:off x="722352" y="1908550"/>
          <a:ext cx="10754630" cy="4114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856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74FC2-28F1-BC35-3A42-C1B892729C1E}"/>
              </a:ext>
            </a:extLst>
          </p:cNvPr>
          <p:cNvSpPr>
            <a:spLocks noGrp="1"/>
          </p:cNvSpPr>
          <p:nvPr>
            <p:ph type="title"/>
          </p:nvPr>
        </p:nvSpPr>
        <p:spPr>
          <a:xfrm>
            <a:off x="609600" y="274638"/>
            <a:ext cx="10972800" cy="728252"/>
          </a:xfrm>
        </p:spPr>
        <p:txBody>
          <a:bodyPr>
            <a:normAutofit/>
          </a:bodyPr>
          <a:lstStyle/>
          <a:p>
            <a:r>
              <a:rPr lang="en-US" sz="3600" b="1" dirty="0"/>
              <a:t>1. Green Fintech (Sustainable Financial Technology)</a:t>
            </a:r>
          </a:p>
        </p:txBody>
      </p:sp>
      <p:sp>
        <p:nvSpPr>
          <p:cNvPr id="3" name="Content Placeholder 2">
            <a:extLst>
              <a:ext uri="{FF2B5EF4-FFF2-40B4-BE49-F238E27FC236}">
                <a16:creationId xmlns:a16="http://schemas.microsoft.com/office/drawing/2014/main" id="{95FA606C-8307-097E-E2EB-CFBCFEE31A67}"/>
              </a:ext>
            </a:extLst>
          </p:cNvPr>
          <p:cNvSpPr>
            <a:spLocks noGrp="1"/>
          </p:cNvSpPr>
          <p:nvPr>
            <p:ph idx="1"/>
          </p:nvPr>
        </p:nvSpPr>
        <p:spPr>
          <a:xfrm>
            <a:off x="1" y="1002890"/>
            <a:ext cx="12192000" cy="6076335"/>
          </a:xfrm>
        </p:spPr>
        <p:txBody>
          <a:bodyPr>
            <a:normAutofit fontScale="92500"/>
          </a:bodyPr>
          <a:lstStyle/>
          <a:p>
            <a:pPr algn="just"/>
            <a:r>
              <a:rPr lang="en-US" sz="2800" b="1" dirty="0"/>
              <a:t>It refers </a:t>
            </a:r>
            <a:r>
              <a:rPr lang="en-US" sz="2800" dirty="0"/>
              <a:t>to a growing category of fintech companies that focus on aligning financial services with environmental sustainability goals. These firms use technology to enable climate-conscious investing, promote responsible consumption, and drive the decarbonization of financial systems. </a:t>
            </a:r>
            <a:r>
              <a:rPr lang="en-US" sz="2800" b="1" dirty="0"/>
              <a:t>Key Areas of Focus:</a:t>
            </a:r>
          </a:p>
          <a:p>
            <a:pPr algn="just"/>
            <a:r>
              <a:rPr lang="en-US" sz="2800" b="1" dirty="0"/>
              <a:t>Carbon Credit Trading Platforms</a:t>
            </a:r>
            <a:r>
              <a:rPr lang="en-US" sz="2800" dirty="0"/>
              <a:t>: Digital marketplaces that allow companies and individuals to buy, sell, and track carbon credits or offsets (e.g., </a:t>
            </a:r>
            <a:r>
              <a:rPr lang="en-US" sz="2800" dirty="0" err="1"/>
              <a:t>KlimaDAO</a:t>
            </a:r>
            <a:r>
              <a:rPr lang="en-US" sz="2800" dirty="0"/>
              <a:t>, Pachama).</a:t>
            </a:r>
          </a:p>
          <a:p>
            <a:pPr algn="just"/>
            <a:r>
              <a:rPr lang="en-US" sz="2800" b="1" dirty="0"/>
              <a:t>ESG Investing Tools</a:t>
            </a:r>
            <a:r>
              <a:rPr lang="en-US" sz="2800" dirty="0"/>
              <a:t>: Platforms that help investors evaluate and choose funds or stocks based on ESG ratings (e.g., Ethic, </a:t>
            </a:r>
            <a:r>
              <a:rPr lang="en-US" sz="2800" dirty="0" err="1"/>
              <a:t>OpenInvest</a:t>
            </a:r>
            <a:r>
              <a:rPr lang="en-US" sz="2800" dirty="0"/>
              <a:t>).</a:t>
            </a:r>
          </a:p>
          <a:p>
            <a:pPr algn="just"/>
            <a:r>
              <a:rPr lang="en-US" sz="2800" b="1" dirty="0"/>
              <a:t>Climate Risk Modeling</a:t>
            </a:r>
            <a:r>
              <a:rPr lang="en-US" sz="2800" dirty="0"/>
              <a:t>: Use of AI, geospatial data, and analytics to assess and mitigate climate-related financial risks (e.g., Jupiter Intelligence).</a:t>
            </a:r>
          </a:p>
          <a:p>
            <a:pPr algn="just"/>
            <a:r>
              <a:rPr lang="en-US" sz="2800" b="1" dirty="0"/>
              <a:t>Green Bonds and Sustainable Loans</a:t>
            </a:r>
            <a:r>
              <a:rPr lang="en-US" sz="2800" dirty="0"/>
              <a:t>: </a:t>
            </a:r>
            <a:r>
              <a:rPr lang="en-US" sz="2800" dirty="0" err="1"/>
              <a:t>Fintechs</a:t>
            </a:r>
            <a:r>
              <a:rPr lang="en-US" sz="2800" dirty="0"/>
              <a:t> facilitate access to green financing instruments targeted at renewable energy, sustainable agriculture, and low-carbon infrastructure.</a:t>
            </a:r>
          </a:p>
          <a:p>
            <a:pPr algn="just"/>
            <a:endParaRPr lang="en-US" sz="2800" dirty="0"/>
          </a:p>
        </p:txBody>
      </p:sp>
    </p:spTree>
    <p:extLst>
      <p:ext uri="{BB962C8B-B14F-4D97-AF65-F5344CB8AC3E}">
        <p14:creationId xmlns:p14="http://schemas.microsoft.com/office/powerpoint/2010/main" val="1371591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88AB5-959E-A377-B855-F4C33CC7B699}"/>
              </a:ext>
            </a:extLst>
          </p:cNvPr>
          <p:cNvSpPr>
            <a:spLocks noGrp="1"/>
          </p:cNvSpPr>
          <p:nvPr>
            <p:ph type="title"/>
          </p:nvPr>
        </p:nvSpPr>
        <p:spPr>
          <a:xfrm>
            <a:off x="609600" y="274638"/>
            <a:ext cx="10972800" cy="757749"/>
          </a:xfrm>
        </p:spPr>
        <p:txBody>
          <a:bodyPr>
            <a:normAutofit/>
          </a:bodyPr>
          <a:lstStyle/>
          <a:p>
            <a:r>
              <a:rPr lang="en-US" sz="3200" b="1" dirty="0"/>
              <a:t>1. Green Fintech (Sustainable Financial Technology)</a:t>
            </a:r>
          </a:p>
        </p:txBody>
      </p:sp>
      <p:sp>
        <p:nvSpPr>
          <p:cNvPr id="3" name="Content Placeholder 2">
            <a:extLst>
              <a:ext uri="{FF2B5EF4-FFF2-40B4-BE49-F238E27FC236}">
                <a16:creationId xmlns:a16="http://schemas.microsoft.com/office/drawing/2014/main" id="{BDEF0D72-07B3-0A37-EA83-CD17C45E5EDA}"/>
              </a:ext>
            </a:extLst>
          </p:cNvPr>
          <p:cNvSpPr>
            <a:spLocks noGrp="1"/>
          </p:cNvSpPr>
          <p:nvPr>
            <p:ph idx="1"/>
          </p:nvPr>
        </p:nvSpPr>
        <p:spPr>
          <a:xfrm>
            <a:off x="609600" y="1342103"/>
            <a:ext cx="10972800" cy="4784061"/>
          </a:xfrm>
        </p:spPr>
        <p:txBody>
          <a:bodyPr/>
          <a:lstStyle/>
          <a:p>
            <a:pPr marL="0" indent="0" algn="just">
              <a:buNone/>
            </a:pPr>
            <a:r>
              <a:rPr lang="en-US" b="1" dirty="0"/>
              <a:t>Impact:</a:t>
            </a:r>
          </a:p>
          <a:p>
            <a:pPr algn="just"/>
            <a:r>
              <a:rPr lang="en-US" dirty="0"/>
              <a:t>Green fintech companies empower both institutional and retail investors to make environmentally responsible choices. </a:t>
            </a:r>
          </a:p>
          <a:p>
            <a:pPr algn="just"/>
            <a:r>
              <a:rPr lang="en-US" dirty="0"/>
              <a:t>They also assist governments and corporations in meeting climate targets through efficient carbon accounting and reporting tools. </a:t>
            </a:r>
          </a:p>
          <a:p>
            <a:pPr algn="just"/>
            <a:r>
              <a:rPr lang="en-US" dirty="0"/>
              <a:t>As the world increasingly prioritizes climate action, green fintech is becoming central to ESG-led financial strategies.</a:t>
            </a:r>
          </a:p>
          <a:p>
            <a:pPr algn="just"/>
            <a:endParaRPr lang="en-US" dirty="0"/>
          </a:p>
        </p:txBody>
      </p:sp>
    </p:spTree>
    <p:extLst>
      <p:ext uri="{BB962C8B-B14F-4D97-AF65-F5344CB8AC3E}">
        <p14:creationId xmlns:p14="http://schemas.microsoft.com/office/powerpoint/2010/main" val="3060883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55B7B-3E57-A0A7-E416-7023FE8DD54F}"/>
              </a:ext>
            </a:extLst>
          </p:cNvPr>
          <p:cNvSpPr>
            <a:spLocks noGrp="1"/>
          </p:cNvSpPr>
          <p:nvPr>
            <p:ph type="title"/>
          </p:nvPr>
        </p:nvSpPr>
        <p:spPr>
          <a:xfrm>
            <a:off x="609600" y="274638"/>
            <a:ext cx="10972800" cy="603903"/>
          </a:xfrm>
        </p:spPr>
        <p:txBody>
          <a:bodyPr>
            <a:noAutofit/>
          </a:bodyPr>
          <a:lstStyle/>
          <a:p>
            <a:r>
              <a:rPr lang="en-US" sz="3200" b="1" dirty="0"/>
              <a:t>2. </a:t>
            </a:r>
            <a:r>
              <a:rPr lang="en-US" sz="3200" b="1" dirty="0" err="1"/>
              <a:t>EduFintech</a:t>
            </a:r>
            <a:r>
              <a:rPr lang="en-US" sz="3200" b="1" dirty="0"/>
              <a:t> (Education-Focused Financial Technology)</a:t>
            </a:r>
          </a:p>
        </p:txBody>
      </p:sp>
      <p:sp>
        <p:nvSpPr>
          <p:cNvPr id="3" name="Content Placeholder 2">
            <a:extLst>
              <a:ext uri="{FF2B5EF4-FFF2-40B4-BE49-F238E27FC236}">
                <a16:creationId xmlns:a16="http://schemas.microsoft.com/office/drawing/2014/main" id="{239AD17A-09E3-DDD5-B1F4-6266BD2E1B4D}"/>
              </a:ext>
            </a:extLst>
          </p:cNvPr>
          <p:cNvSpPr>
            <a:spLocks noGrp="1"/>
          </p:cNvSpPr>
          <p:nvPr>
            <p:ph idx="1"/>
          </p:nvPr>
        </p:nvSpPr>
        <p:spPr>
          <a:xfrm>
            <a:off x="0" y="878541"/>
            <a:ext cx="12012706" cy="5979459"/>
          </a:xfrm>
        </p:spPr>
        <p:txBody>
          <a:bodyPr>
            <a:normAutofit lnSpcReduction="10000"/>
          </a:bodyPr>
          <a:lstStyle/>
          <a:p>
            <a:pPr algn="just"/>
            <a:r>
              <a:rPr lang="en-US" sz="2800" b="1" dirty="0" err="1"/>
              <a:t>EduFintech</a:t>
            </a:r>
            <a:r>
              <a:rPr lang="en-US" sz="2800" dirty="0"/>
              <a:t> companies specialize in offering financial products and services tailored to students, educational institutions, and academic ecosystems. They fill a critical gap by making education financing more accessible, transparent, and performance-driven. </a:t>
            </a:r>
            <a:r>
              <a:rPr lang="en-US" sz="2800" b="1" dirty="0"/>
              <a:t>Core Offerings:</a:t>
            </a:r>
          </a:p>
          <a:p>
            <a:pPr algn="just"/>
            <a:r>
              <a:rPr lang="en-US" sz="2800" b="1" dirty="0"/>
              <a:t>Student Loans and Fee Financing</a:t>
            </a:r>
            <a:r>
              <a:rPr lang="en-US" sz="2800" dirty="0"/>
              <a:t>: Collateral-free education loans for domestic and international studies (e.g., Leap Finance, </a:t>
            </a:r>
            <a:r>
              <a:rPr lang="en-US" sz="2800" dirty="0" err="1"/>
              <a:t>Avanse</a:t>
            </a:r>
            <a:r>
              <a:rPr lang="en-US" sz="2800" dirty="0"/>
              <a:t>).</a:t>
            </a:r>
          </a:p>
          <a:p>
            <a:pPr algn="just"/>
            <a:r>
              <a:rPr lang="en-US" sz="2800" b="1" dirty="0"/>
              <a:t>Income Share Agreements (ISAs)</a:t>
            </a:r>
            <a:r>
              <a:rPr lang="en-US" sz="2800" dirty="0"/>
              <a:t>: Innovative models where students repay a fixed percentage of future income rather than fixed EMI (e.g., Varthana, Stride Funding).</a:t>
            </a:r>
          </a:p>
          <a:p>
            <a:pPr algn="just"/>
            <a:r>
              <a:rPr lang="en-US" sz="2800" b="1" dirty="0"/>
              <a:t>Tuition Installment Platforms</a:t>
            </a:r>
            <a:r>
              <a:rPr lang="en-US" sz="2800" dirty="0"/>
              <a:t>: Tools that allow parents/students to pay tuition in EMIs (e.g., </a:t>
            </a:r>
            <a:r>
              <a:rPr lang="en-US" sz="2800" dirty="0" err="1"/>
              <a:t>Propelld</a:t>
            </a:r>
            <a:r>
              <a:rPr lang="en-US" sz="2800" dirty="0"/>
              <a:t>, </a:t>
            </a:r>
            <a:r>
              <a:rPr lang="en-US" sz="2800" dirty="0" err="1"/>
              <a:t>GrayQuest</a:t>
            </a:r>
            <a:r>
              <a:rPr lang="en-US" sz="2800" dirty="0"/>
              <a:t>).</a:t>
            </a:r>
          </a:p>
          <a:p>
            <a:pPr algn="just"/>
            <a:r>
              <a:rPr lang="en-US" sz="2800" b="1" dirty="0"/>
              <a:t>Academic Performance-Linked Credit</a:t>
            </a:r>
            <a:r>
              <a:rPr lang="en-US" sz="2800" dirty="0"/>
              <a:t>: </a:t>
            </a:r>
            <a:r>
              <a:rPr lang="en-US" sz="2800" dirty="0" err="1"/>
              <a:t>Fintechs</a:t>
            </a:r>
            <a:r>
              <a:rPr lang="en-US" sz="2800" dirty="0"/>
              <a:t> that link loan terms or benefits with grades, certifications, or course completion.</a:t>
            </a:r>
          </a:p>
        </p:txBody>
      </p:sp>
    </p:spTree>
    <p:extLst>
      <p:ext uri="{BB962C8B-B14F-4D97-AF65-F5344CB8AC3E}">
        <p14:creationId xmlns:p14="http://schemas.microsoft.com/office/powerpoint/2010/main" val="79828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30358-EC5C-21E4-91E6-ABAACBE0782D}"/>
              </a:ext>
            </a:extLst>
          </p:cNvPr>
          <p:cNvSpPr>
            <a:spLocks noGrp="1"/>
          </p:cNvSpPr>
          <p:nvPr>
            <p:ph type="title"/>
          </p:nvPr>
        </p:nvSpPr>
        <p:spPr>
          <a:xfrm>
            <a:off x="609600" y="274638"/>
            <a:ext cx="10972800" cy="728252"/>
          </a:xfrm>
        </p:spPr>
        <p:txBody>
          <a:bodyPr>
            <a:noAutofit/>
          </a:bodyPr>
          <a:lstStyle/>
          <a:p>
            <a:r>
              <a:rPr lang="en-US" sz="3200" b="1" dirty="0"/>
              <a:t>2. </a:t>
            </a:r>
            <a:r>
              <a:rPr lang="en-US" sz="3200" b="1" dirty="0" err="1"/>
              <a:t>EduFintech</a:t>
            </a:r>
            <a:r>
              <a:rPr lang="en-US" sz="3200" b="1" dirty="0"/>
              <a:t> (Education-Focused Financial Technology)</a:t>
            </a:r>
          </a:p>
        </p:txBody>
      </p:sp>
      <p:sp>
        <p:nvSpPr>
          <p:cNvPr id="3" name="Content Placeholder 2">
            <a:extLst>
              <a:ext uri="{FF2B5EF4-FFF2-40B4-BE49-F238E27FC236}">
                <a16:creationId xmlns:a16="http://schemas.microsoft.com/office/drawing/2014/main" id="{33F62A9D-C3DE-F0C1-0F11-C8C885B1B282}"/>
              </a:ext>
            </a:extLst>
          </p:cNvPr>
          <p:cNvSpPr>
            <a:spLocks noGrp="1"/>
          </p:cNvSpPr>
          <p:nvPr>
            <p:ph idx="1"/>
          </p:nvPr>
        </p:nvSpPr>
        <p:spPr/>
        <p:txBody>
          <a:bodyPr/>
          <a:lstStyle/>
          <a:p>
            <a:pPr marL="0" indent="0" algn="just">
              <a:buNone/>
            </a:pPr>
            <a:r>
              <a:rPr lang="en-US" b="1" dirty="0"/>
              <a:t>Impact:</a:t>
            </a:r>
          </a:p>
          <a:p>
            <a:pPr algn="just"/>
            <a:r>
              <a:rPr lang="en-US" dirty="0" err="1"/>
              <a:t>EduFintech</a:t>
            </a:r>
            <a:r>
              <a:rPr lang="en-US" dirty="0"/>
              <a:t> helps break financial barriers to education, especially in underserved regions. </a:t>
            </a:r>
          </a:p>
          <a:p>
            <a:pPr algn="just"/>
            <a:r>
              <a:rPr lang="en-US" dirty="0"/>
              <a:t>It also fosters accountability and learning outcomes by incentivizing student performance. </a:t>
            </a:r>
          </a:p>
          <a:p>
            <a:pPr algn="just"/>
            <a:r>
              <a:rPr lang="en-US" dirty="0"/>
              <a:t>In the post-pandemic world, as hybrid and online education models expand, </a:t>
            </a:r>
            <a:r>
              <a:rPr lang="en-US" dirty="0" err="1"/>
              <a:t>EduFintech</a:t>
            </a:r>
            <a:r>
              <a:rPr lang="en-US" dirty="0"/>
              <a:t> is playing a critical role in reshaping the financing of lifelong learning.</a:t>
            </a:r>
          </a:p>
          <a:p>
            <a:pPr algn="just"/>
            <a:endParaRPr lang="en-US" dirty="0"/>
          </a:p>
        </p:txBody>
      </p:sp>
    </p:spTree>
    <p:extLst>
      <p:ext uri="{BB962C8B-B14F-4D97-AF65-F5344CB8AC3E}">
        <p14:creationId xmlns:p14="http://schemas.microsoft.com/office/powerpoint/2010/main" val="593584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FE6D5-947E-E581-5AAB-63EF9C1A6698}"/>
              </a:ext>
            </a:extLst>
          </p:cNvPr>
          <p:cNvSpPr>
            <a:spLocks noGrp="1"/>
          </p:cNvSpPr>
          <p:nvPr>
            <p:ph type="title"/>
          </p:nvPr>
        </p:nvSpPr>
        <p:spPr>
          <a:xfrm>
            <a:off x="609600" y="274638"/>
            <a:ext cx="10972800" cy="595517"/>
          </a:xfrm>
        </p:spPr>
        <p:txBody>
          <a:bodyPr>
            <a:noAutofit/>
          </a:bodyPr>
          <a:lstStyle/>
          <a:p>
            <a:r>
              <a:rPr lang="en-US" sz="3200" b="1" dirty="0"/>
              <a:t>3. </a:t>
            </a:r>
            <a:r>
              <a:rPr lang="en-US" sz="3200" b="1" dirty="0" err="1"/>
              <a:t>AgriFintech</a:t>
            </a:r>
            <a:r>
              <a:rPr lang="en-US" sz="3200" b="1" dirty="0"/>
              <a:t> (Agriculture-Focused Financial Technology)</a:t>
            </a:r>
          </a:p>
        </p:txBody>
      </p:sp>
      <p:sp>
        <p:nvSpPr>
          <p:cNvPr id="3" name="Content Placeholder 2">
            <a:extLst>
              <a:ext uri="{FF2B5EF4-FFF2-40B4-BE49-F238E27FC236}">
                <a16:creationId xmlns:a16="http://schemas.microsoft.com/office/drawing/2014/main" id="{4CA129FB-9465-2853-896A-C4C8E50839A8}"/>
              </a:ext>
            </a:extLst>
          </p:cNvPr>
          <p:cNvSpPr>
            <a:spLocks noGrp="1"/>
          </p:cNvSpPr>
          <p:nvPr>
            <p:ph idx="1"/>
          </p:nvPr>
        </p:nvSpPr>
        <p:spPr>
          <a:xfrm>
            <a:off x="103239" y="1004684"/>
            <a:ext cx="12192000" cy="5853316"/>
          </a:xfrm>
        </p:spPr>
        <p:txBody>
          <a:bodyPr>
            <a:normAutofit fontScale="92500" lnSpcReduction="20000"/>
          </a:bodyPr>
          <a:lstStyle/>
          <a:p>
            <a:pPr algn="just"/>
            <a:r>
              <a:rPr lang="en-US" b="1" dirty="0"/>
              <a:t>F</a:t>
            </a:r>
            <a:r>
              <a:rPr lang="en-US" dirty="0"/>
              <a:t>intech solutions that serve the agricultural sector by providing tailored credit, insurance, market access, and financial literacy to farmers and </a:t>
            </a:r>
            <a:r>
              <a:rPr lang="en-US" dirty="0" err="1"/>
              <a:t>agri</a:t>
            </a:r>
            <a:r>
              <a:rPr lang="en-US" dirty="0"/>
              <a:t>-enterprises. These </a:t>
            </a:r>
            <a:r>
              <a:rPr lang="en-US" dirty="0" err="1"/>
              <a:t>fintechs</a:t>
            </a:r>
            <a:r>
              <a:rPr lang="en-US" dirty="0"/>
              <a:t> address the chronic challenges of financial exclusion, information asymmetry, and market inefficiency in rural economies. </a:t>
            </a:r>
            <a:r>
              <a:rPr lang="en-US" b="1" dirty="0"/>
              <a:t>Key Services Provided:</a:t>
            </a:r>
          </a:p>
          <a:p>
            <a:pPr algn="just"/>
            <a:r>
              <a:rPr lang="en-US" b="1" dirty="0"/>
              <a:t>Agri-Credit Platforms</a:t>
            </a:r>
            <a:r>
              <a:rPr lang="en-US" dirty="0"/>
              <a:t>: Provide small-ticket, collateral-free loans to farmers based on land records, crop history, or alternative data (e.g., Jai Kisan, </a:t>
            </a:r>
            <a:r>
              <a:rPr lang="en-US" dirty="0" err="1"/>
              <a:t>Samunnati</a:t>
            </a:r>
            <a:r>
              <a:rPr lang="en-US" dirty="0"/>
              <a:t>).</a:t>
            </a:r>
          </a:p>
          <a:p>
            <a:pPr algn="just"/>
            <a:r>
              <a:rPr lang="en-US" b="1" dirty="0"/>
              <a:t>Agri-Insurance and Weather Risk Coverage</a:t>
            </a:r>
            <a:r>
              <a:rPr lang="en-US" dirty="0"/>
              <a:t>: Tools for crop insurance, weather-indexed products, and claim automation (e.g., </a:t>
            </a:r>
            <a:r>
              <a:rPr lang="en-US" dirty="0" err="1"/>
              <a:t>Gramcover</a:t>
            </a:r>
            <a:r>
              <a:rPr lang="en-US" dirty="0"/>
              <a:t>).</a:t>
            </a:r>
          </a:p>
          <a:p>
            <a:pPr algn="just"/>
            <a:r>
              <a:rPr lang="en-US" b="1" dirty="0"/>
              <a:t>Market Linkages</a:t>
            </a:r>
            <a:r>
              <a:rPr lang="en-US" dirty="0"/>
              <a:t>: Digital marketplaces that connect farmers to buyers, input suppliers, and price discovery tools (e.g., </a:t>
            </a:r>
            <a:r>
              <a:rPr lang="en-US" dirty="0" err="1"/>
              <a:t>DeHaat</a:t>
            </a:r>
            <a:r>
              <a:rPr lang="en-US" dirty="0"/>
              <a:t>, </a:t>
            </a:r>
            <a:r>
              <a:rPr lang="en-US" dirty="0" err="1"/>
              <a:t>AgroStar</a:t>
            </a:r>
            <a:r>
              <a:rPr lang="en-US" dirty="0"/>
              <a:t>).</a:t>
            </a:r>
          </a:p>
          <a:p>
            <a:pPr algn="just"/>
            <a:r>
              <a:rPr lang="en-US" b="1" dirty="0"/>
              <a:t>Financial Literacy and Advisory Tools</a:t>
            </a:r>
            <a:r>
              <a:rPr lang="en-US" dirty="0"/>
              <a:t>: Chatbots and mobile apps in regional languages offering financial education and agronomy advice.</a:t>
            </a:r>
          </a:p>
          <a:p>
            <a:pPr algn="just"/>
            <a:endParaRPr lang="en-US" dirty="0"/>
          </a:p>
        </p:txBody>
      </p:sp>
    </p:spTree>
    <p:extLst>
      <p:ext uri="{BB962C8B-B14F-4D97-AF65-F5344CB8AC3E}">
        <p14:creationId xmlns:p14="http://schemas.microsoft.com/office/powerpoint/2010/main" val="1933136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1EBA0-5B59-ED2E-7852-BE4CB83D6CB4}"/>
              </a:ext>
            </a:extLst>
          </p:cNvPr>
          <p:cNvSpPr>
            <a:spLocks noGrp="1"/>
          </p:cNvSpPr>
          <p:nvPr>
            <p:ph type="title"/>
          </p:nvPr>
        </p:nvSpPr>
        <p:spPr/>
        <p:txBody>
          <a:bodyPr/>
          <a:lstStyle/>
          <a:p>
            <a:r>
              <a:rPr lang="en-US" b="1" dirty="0"/>
              <a:t>Fintech Companies</a:t>
            </a:r>
          </a:p>
        </p:txBody>
      </p:sp>
      <p:sp>
        <p:nvSpPr>
          <p:cNvPr id="3" name="Content Placeholder 2">
            <a:extLst>
              <a:ext uri="{FF2B5EF4-FFF2-40B4-BE49-F238E27FC236}">
                <a16:creationId xmlns:a16="http://schemas.microsoft.com/office/drawing/2014/main" id="{B76F8985-5409-2EBC-AE84-92B7EA208532}"/>
              </a:ext>
            </a:extLst>
          </p:cNvPr>
          <p:cNvSpPr>
            <a:spLocks noGrp="1"/>
          </p:cNvSpPr>
          <p:nvPr>
            <p:ph idx="1"/>
          </p:nvPr>
        </p:nvSpPr>
        <p:spPr/>
        <p:txBody>
          <a:bodyPr/>
          <a:lstStyle/>
          <a:p>
            <a:pPr algn="just"/>
            <a:r>
              <a:rPr lang="en-US" dirty="0"/>
              <a:t>Fintech (Financial Technology) companies leverage technology to innovate and streamline financial services. </a:t>
            </a:r>
          </a:p>
          <a:p>
            <a:pPr algn="just"/>
            <a:r>
              <a:rPr lang="en-US" dirty="0"/>
              <a:t>These companies span a broad spectrum of services, ranging from digital payments to complex wealth management solutions. </a:t>
            </a:r>
          </a:p>
          <a:p>
            <a:pPr algn="just"/>
            <a:r>
              <a:rPr lang="en-US" dirty="0"/>
              <a:t>The types of fintech companies can be categorized based on the primary services they offer and the specific financial sub-sectors they aim to improve.</a:t>
            </a:r>
          </a:p>
        </p:txBody>
      </p:sp>
    </p:spTree>
    <p:extLst>
      <p:ext uri="{BB962C8B-B14F-4D97-AF65-F5344CB8AC3E}">
        <p14:creationId xmlns:p14="http://schemas.microsoft.com/office/powerpoint/2010/main" val="3373984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F2A03-E7C9-FD77-48EE-A25C1C751107}"/>
              </a:ext>
            </a:extLst>
          </p:cNvPr>
          <p:cNvSpPr>
            <a:spLocks noGrp="1"/>
          </p:cNvSpPr>
          <p:nvPr>
            <p:ph type="title"/>
          </p:nvPr>
        </p:nvSpPr>
        <p:spPr/>
        <p:txBody>
          <a:bodyPr>
            <a:noAutofit/>
          </a:bodyPr>
          <a:lstStyle/>
          <a:p>
            <a:r>
              <a:rPr lang="en-US" sz="3200" b="1" dirty="0"/>
              <a:t>3. </a:t>
            </a:r>
            <a:r>
              <a:rPr lang="en-US" sz="3200" b="1" dirty="0" err="1"/>
              <a:t>AgriFintech</a:t>
            </a:r>
            <a:r>
              <a:rPr lang="en-US" sz="3200" b="1" dirty="0"/>
              <a:t> (Agriculture-Focused Financial Technology)</a:t>
            </a:r>
          </a:p>
        </p:txBody>
      </p:sp>
      <p:sp>
        <p:nvSpPr>
          <p:cNvPr id="3" name="Content Placeholder 2">
            <a:extLst>
              <a:ext uri="{FF2B5EF4-FFF2-40B4-BE49-F238E27FC236}">
                <a16:creationId xmlns:a16="http://schemas.microsoft.com/office/drawing/2014/main" id="{795BAFDB-8991-0364-36FC-B1A60344EF7D}"/>
              </a:ext>
            </a:extLst>
          </p:cNvPr>
          <p:cNvSpPr>
            <a:spLocks noGrp="1"/>
          </p:cNvSpPr>
          <p:nvPr>
            <p:ph idx="1"/>
          </p:nvPr>
        </p:nvSpPr>
        <p:spPr/>
        <p:txBody>
          <a:bodyPr/>
          <a:lstStyle/>
          <a:p>
            <a:pPr marL="0" indent="0" algn="just">
              <a:buNone/>
            </a:pPr>
            <a:r>
              <a:rPr lang="en-US" b="1" dirty="0"/>
              <a:t>Impact:</a:t>
            </a:r>
          </a:p>
          <a:p>
            <a:pPr algn="just"/>
            <a:r>
              <a:rPr lang="en-US" dirty="0" err="1"/>
              <a:t>AgriFintech</a:t>
            </a:r>
            <a:r>
              <a:rPr lang="en-US" dirty="0"/>
              <a:t> plays a pivotal role in improving the livelihoods of rural populations by reducing dependency on </a:t>
            </a:r>
            <a:r>
              <a:rPr lang="en-US" b="1" dirty="0"/>
              <a:t>informal credit</a:t>
            </a:r>
            <a:r>
              <a:rPr lang="en-US" dirty="0"/>
              <a:t>, minimizing financial risks from crop failure or price shocks, and enabling access to better markets. </a:t>
            </a:r>
          </a:p>
          <a:p>
            <a:pPr algn="just"/>
            <a:r>
              <a:rPr lang="en-US" dirty="0"/>
              <a:t>These platforms bridge the rural-urban financial divide and support national goals of inclusive and sustainable agricultural development.</a:t>
            </a:r>
          </a:p>
          <a:p>
            <a:pPr algn="just"/>
            <a:endParaRPr lang="en-US" dirty="0"/>
          </a:p>
        </p:txBody>
      </p:sp>
    </p:spTree>
    <p:extLst>
      <p:ext uri="{BB962C8B-B14F-4D97-AF65-F5344CB8AC3E}">
        <p14:creationId xmlns:p14="http://schemas.microsoft.com/office/powerpoint/2010/main" val="1227054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7434D-5D30-87E3-5963-AA51709788CC}"/>
              </a:ext>
            </a:extLst>
          </p:cNvPr>
          <p:cNvSpPr>
            <a:spLocks noGrp="1"/>
          </p:cNvSpPr>
          <p:nvPr>
            <p:ph type="title"/>
          </p:nvPr>
        </p:nvSpPr>
        <p:spPr>
          <a:xfrm>
            <a:off x="609600" y="274638"/>
            <a:ext cx="10972800" cy="625014"/>
          </a:xfrm>
        </p:spPr>
        <p:txBody>
          <a:bodyPr>
            <a:normAutofit fontScale="90000"/>
          </a:bodyPr>
          <a:lstStyle/>
          <a:p>
            <a:r>
              <a:rPr lang="en-US" dirty="0"/>
              <a:t>Conclusion</a:t>
            </a:r>
          </a:p>
        </p:txBody>
      </p:sp>
      <p:sp>
        <p:nvSpPr>
          <p:cNvPr id="3" name="Content Placeholder 2">
            <a:extLst>
              <a:ext uri="{FF2B5EF4-FFF2-40B4-BE49-F238E27FC236}">
                <a16:creationId xmlns:a16="http://schemas.microsoft.com/office/drawing/2014/main" id="{1B3F7A47-61EA-F023-25BE-8EA7B8B89F12}"/>
              </a:ext>
            </a:extLst>
          </p:cNvPr>
          <p:cNvSpPr>
            <a:spLocks noGrp="1"/>
          </p:cNvSpPr>
          <p:nvPr>
            <p:ph idx="1"/>
          </p:nvPr>
        </p:nvSpPr>
        <p:spPr>
          <a:xfrm>
            <a:off x="609600" y="1061885"/>
            <a:ext cx="10972800" cy="5368412"/>
          </a:xfrm>
        </p:spPr>
        <p:txBody>
          <a:bodyPr>
            <a:normAutofit fontScale="92500" lnSpcReduction="10000"/>
          </a:bodyPr>
          <a:lstStyle/>
          <a:p>
            <a:pPr algn="just"/>
            <a:r>
              <a:rPr lang="en-US" dirty="0"/>
              <a:t>These emerging fintech verticals—</a:t>
            </a:r>
            <a:r>
              <a:rPr lang="en-US" b="1" dirty="0"/>
              <a:t>Green Fintech</a:t>
            </a:r>
            <a:r>
              <a:rPr lang="en-US" dirty="0"/>
              <a:t>, </a:t>
            </a:r>
            <a:r>
              <a:rPr lang="en-US" b="1" dirty="0" err="1"/>
              <a:t>EduFintech</a:t>
            </a:r>
            <a:r>
              <a:rPr lang="en-US" dirty="0"/>
              <a:t>, and </a:t>
            </a:r>
            <a:r>
              <a:rPr lang="en-US" b="1" dirty="0" err="1"/>
              <a:t>AgriFintech</a:t>
            </a:r>
            <a:r>
              <a:rPr lang="en-US" b="1" dirty="0"/>
              <a:t>, </a:t>
            </a:r>
            <a:r>
              <a:rPr lang="en-US" dirty="0"/>
              <a:t>go beyond traditional financial services by addressing sector-specific challenges with innovation and empathy. </a:t>
            </a:r>
          </a:p>
          <a:p>
            <a:pPr algn="just"/>
            <a:r>
              <a:rPr lang="en-US" dirty="0"/>
              <a:t>They hold the potential to drive systemic change by promoting </a:t>
            </a:r>
            <a:r>
              <a:rPr lang="en-US" b="1" dirty="0"/>
              <a:t>financial inclusion, environmental sustainability, and equitable access to education and livelihood opportunities</a:t>
            </a:r>
            <a:r>
              <a:rPr lang="en-US" dirty="0"/>
              <a:t>. </a:t>
            </a:r>
          </a:p>
          <a:p>
            <a:pPr algn="just"/>
            <a:r>
              <a:rPr lang="en-US" dirty="0"/>
              <a:t>As regulatory frameworks evolve and impact investing grows, these fintech models are poised to shape the future of ethical and mission-driven financial systems.</a:t>
            </a:r>
          </a:p>
          <a:p>
            <a:pPr algn="just"/>
            <a:r>
              <a:rPr lang="en-US" dirty="0"/>
              <a:t>This evolution not only transforms how we interact with money but also reshapes the global financial ecosystem with greater inclusion, transparency, and efficiency.</a:t>
            </a:r>
          </a:p>
        </p:txBody>
      </p:sp>
    </p:spTree>
    <p:extLst>
      <p:ext uri="{BB962C8B-B14F-4D97-AF65-F5344CB8AC3E}">
        <p14:creationId xmlns:p14="http://schemas.microsoft.com/office/powerpoint/2010/main" val="4012423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F67397-8CD2-A90D-C42A-7FB4323DDB1E}"/>
              </a:ext>
            </a:extLst>
          </p:cNvPr>
          <p:cNvSpPr>
            <a:spLocks noGrp="1"/>
          </p:cNvSpPr>
          <p:nvPr>
            <p:ph idx="1"/>
          </p:nvPr>
        </p:nvSpPr>
        <p:spPr>
          <a:xfrm>
            <a:off x="609600" y="466165"/>
            <a:ext cx="10972800" cy="5659999"/>
          </a:xfrm>
        </p:spPr>
        <p:txBody>
          <a:bodyPr>
            <a:normAutofit lnSpcReduction="10000"/>
          </a:bodyPr>
          <a:lstStyle/>
          <a:p>
            <a:pPr marL="0" indent="0">
              <a:buNone/>
            </a:pPr>
            <a:r>
              <a:rPr lang="en-US" b="1" dirty="0"/>
              <a:t>Q.1 Assertion (A):</a:t>
            </a:r>
            <a:r>
              <a:rPr lang="en-US" dirty="0"/>
              <a:t> Green Fintech promotes sustainable finance by integrating technology with environmentally friendly practices.</a:t>
            </a:r>
            <a:br>
              <a:rPr lang="en-US" dirty="0"/>
            </a:br>
            <a:r>
              <a:rPr lang="en-US" b="1" dirty="0"/>
              <a:t>Reason (R):</a:t>
            </a:r>
            <a:r>
              <a:rPr lang="en-US" dirty="0"/>
              <a:t> It focuses on reducing carbon footprints through digital banking and paperless transactions.</a:t>
            </a:r>
          </a:p>
          <a:p>
            <a:pPr marL="0" indent="0">
              <a:buNone/>
            </a:pPr>
            <a:r>
              <a:rPr lang="en-US" b="1" dirty="0"/>
              <a:t>Options:</a:t>
            </a:r>
            <a:br>
              <a:rPr lang="en-US" dirty="0"/>
            </a:br>
            <a:r>
              <a:rPr lang="en-US" dirty="0"/>
              <a:t>a) Both A and R are true, and R is the correct explanation of A</a:t>
            </a:r>
            <a:br>
              <a:rPr lang="en-US" dirty="0"/>
            </a:br>
            <a:r>
              <a:rPr lang="en-US" dirty="0"/>
              <a:t>b) Both A and R are true, but R is not the correct explanation of A</a:t>
            </a:r>
            <a:br>
              <a:rPr lang="en-US" dirty="0"/>
            </a:br>
            <a:r>
              <a:rPr lang="en-US" dirty="0"/>
              <a:t>c) A is true, but R is false</a:t>
            </a:r>
            <a:br>
              <a:rPr lang="en-US" dirty="0"/>
            </a:br>
            <a:r>
              <a:rPr lang="en-US" dirty="0"/>
              <a:t>d) A is false, but R is true</a:t>
            </a:r>
          </a:p>
          <a:p>
            <a:pPr marL="0" indent="0">
              <a:buNone/>
            </a:pPr>
            <a:r>
              <a:rPr lang="en-US" b="1" dirty="0"/>
              <a:t>Answer:</a:t>
            </a:r>
            <a:r>
              <a:rPr lang="en-US" dirty="0"/>
              <a:t> a) Both A and R are true, and R is the correct explanation of A </a:t>
            </a:r>
          </a:p>
          <a:p>
            <a:endParaRPr lang="en-US" dirty="0"/>
          </a:p>
        </p:txBody>
      </p:sp>
    </p:spTree>
    <p:extLst>
      <p:ext uri="{BB962C8B-B14F-4D97-AF65-F5344CB8AC3E}">
        <p14:creationId xmlns:p14="http://schemas.microsoft.com/office/powerpoint/2010/main" val="1582246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475E46-E1D2-FC08-5707-A862178D4837}"/>
              </a:ext>
            </a:extLst>
          </p:cNvPr>
          <p:cNvSpPr>
            <a:spLocks noGrp="1"/>
          </p:cNvSpPr>
          <p:nvPr>
            <p:ph idx="1"/>
          </p:nvPr>
        </p:nvSpPr>
        <p:spPr>
          <a:xfrm>
            <a:off x="609600" y="448235"/>
            <a:ext cx="10972800" cy="5677929"/>
          </a:xfrm>
        </p:spPr>
        <p:txBody>
          <a:bodyPr>
            <a:normAutofit/>
          </a:bodyPr>
          <a:lstStyle/>
          <a:p>
            <a:pPr marL="0" indent="0">
              <a:buNone/>
            </a:pPr>
            <a:r>
              <a:rPr lang="en-US" b="1" dirty="0"/>
              <a:t>Q.2 Assertion (A):</a:t>
            </a:r>
            <a:r>
              <a:rPr lang="en-US" dirty="0"/>
              <a:t> </a:t>
            </a:r>
            <a:r>
              <a:rPr lang="en-US" dirty="0" err="1"/>
              <a:t>EduFintech</a:t>
            </a:r>
            <a:r>
              <a:rPr lang="en-US" dirty="0"/>
              <a:t> is an emerging sector that combines financial services with educational support.</a:t>
            </a:r>
            <a:br>
              <a:rPr lang="en-US" dirty="0"/>
            </a:br>
            <a:r>
              <a:rPr lang="en-US" b="1" dirty="0"/>
              <a:t>Reason (R):</a:t>
            </a:r>
            <a:r>
              <a:rPr lang="en-US" dirty="0"/>
              <a:t> It provides loans, scholarships, and digital payment solutions exclusively for all activities.</a:t>
            </a:r>
          </a:p>
          <a:p>
            <a:pPr marL="0" indent="0">
              <a:buNone/>
            </a:pPr>
            <a:r>
              <a:rPr lang="en-US" b="1" dirty="0"/>
              <a:t>Options:</a:t>
            </a:r>
            <a:br>
              <a:rPr lang="en-US" dirty="0"/>
            </a:br>
            <a:r>
              <a:rPr lang="en-US" dirty="0"/>
              <a:t>a) Both A and R are true, and R is the correct explanation of A</a:t>
            </a:r>
            <a:br>
              <a:rPr lang="en-US" dirty="0"/>
            </a:br>
            <a:r>
              <a:rPr lang="en-US" dirty="0"/>
              <a:t>b) Both A and R are true, but R is not the correct explanation of A</a:t>
            </a:r>
            <a:br>
              <a:rPr lang="en-US" dirty="0"/>
            </a:br>
            <a:r>
              <a:rPr lang="en-US" dirty="0"/>
              <a:t>c) A is true, but R is false</a:t>
            </a:r>
            <a:br>
              <a:rPr lang="en-US" dirty="0"/>
            </a:br>
            <a:r>
              <a:rPr lang="en-US" dirty="0"/>
              <a:t>d) A is false, but R is true</a:t>
            </a:r>
          </a:p>
          <a:p>
            <a:pPr marL="0" indent="0">
              <a:buNone/>
            </a:pPr>
            <a:r>
              <a:rPr lang="en-US" b="1" dirty="0"/>
              <a:t>Answer:</a:t>
            </a:r>
            <a:r>
              <a:rPr lang="en-US" dirty="0"/>
              <a:t> c) A is true, but R is false </a:t>
            </a:r>
          </a:p>
          <a:p>
            <a:endParaRPr lang="en-US" dirty="0"/>
          </a:p>
        </p:txBody>
      </p:sp>
    </p:spTree>
    <p:extLst>
      <p:ext uri="{BB962C8B-B14F-4D97-AF65-F5344CB8AC3E}">
        <p14:creationId xmlns:p14="http://schemas.microsoft.com/office/powerpoint/2010/main" val="229312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3991F0-6323-30FF-C354-2EE5DA2EFEBC}"/>
              </a:ext>
            </a:extLst>
          </p:cNvPr>
          <p:cNvSpPr>
            <a:spLocks noGrp="1"/>
          </p:cNvSpPr>
          <p:nvPr>
            <p:ph idx="1"/>
          </p:nvPr>
        </p:nvSpPr>
        <p:spPr>
          <a:xfrm>
            <a:off x="609600" y="394447"/>
            <a:ext cx="10972800" cy="5731717"/>
          </a:xfrm>
        </p:spPr>
        <p:txBody>
          <a:bodyPr>
            <a:normAutofit/>
          </a:bodyPr>
          <a:lstStyle/>
          <a:p>
            <a:pPr marL="0" indent="0">
              <a:buNone/>
            </a:pPr>
            <a:r>
              <a:rPr lang="en-US" b="1" dirty="0"/>
              <a:t>Q.3 Assertion (A):</a:t>
            </a:r>
            <a:r>
              <a:rPr lang="en-US" dirty="0"/>
              <a:t> </a:t>
            </a:r>
            <a:r>
              <a:rPr lang="en-US" dirty="0" err="1"/>
              <a:t>AgriFintech</a:t>
            </a:r>
            <a:r>
              <a:rPr lang="en-US" dirty="0"/>
              <a:t> solutions help farmers access credit, insurance, and market information more effectively.</a:t>
            </a:r>
            <a:br>
              <a:rPr lang="en-US" dirty="0"/>
            </a:br>
            <a:r>
              <a:rPr lang="en-US" b="1" dirty="0"/>
              <a:t>Reason (R):</a:t>
            </a:r>
            <a:r>
              <a:rPr lang="en-US" dirty="0"/>
              <a:t> This is achieved by leveraging mobile apps, digital wallets, and AI-based risk assessment tools.</a:t>
            </a:r>
          </a:p>
          <a:p>
            <a:pPr marL="0" indent="0">
              <a:buNone/>
            </a:pPr>
            <a:r>
              <a:rPr lang="en-US" b="1" dirty="0"/>
              <a:t>Options:</a:t>
            </a:r>
            <a:br>
              <a:rPr lang="en-US" dirty="0"/>
            </a:br>
            <a:r>
              <a:rPr lang="en-US" dirty="0"/>
              <a:t>a) Both A and R are true, and R is the correct explanation of A</a:t>
            </a:r>
            <a:br>
              <a:rPr lang="en-US" dirty="0"/>
            </a:br>
            <a:r>
              <a:rPr lang="en-US" dirty="0"/>
              <a:t>b) Both A and R are true, but R is not the correct explanation of A</a:t>
            </a:r>
            <a:br>
              <a:rPr lang="en-US" dirty="0"/>
            </a:br>
            <a:r>
              <a:rPr lang="en-US" dirty="0"/>
              <a:t>c) A is true, but R is false</a:t>
            </a:r>
            <a:br>
              <a:rPr lang="en-US" dirty="0"/>
            </a:br>
            <a:r>
              <a:rPr lang="en-US" dirty="0"/>
              <a:t>d) A is false, but R is true</a:t>
            </a:r>
          </a:p>
          <a:p>
            <a:pPr marL="0" indent="0">
              <a:buNone/>
            </a:pPr>
            <a:r>
              <a:rPr lang="en-US" b="1" dirty="0"/>
              <a:t>Answer:</a:t>
            </a:r>
            <a:r>
              <a:rPr lang="en-US" dirty="0"/>
              <a:t> a) Both A and R are true, and R is the correct explanation of A </a:t>
            </a:r>
          </a:p>
          <a:p>
            <a:endParaRPr lang="en-US" dirty="0"/>
          </a:p>
        </p:txBody>
      </p:sp>
    </p:spTree>
    <p:extLst>
      <p:ext uri="{BB962C8B-B14F-4D97-AF65-F5344CB8AC3E}">
        <p14:creationId xmlns:p14="http://schemas.microsoft.com/office/powerpoint/2010/main" val="192699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5D5CD-42E8-9B8D-0E89-2D226ECED3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620B24-3A08-0343-0676-287674A4BE81}"/>
              </a:ext>
            </a:extLst>
          </p:cNvPr>
          <p:cNvSpPr>
            <a:spLocks noGrp="1"/>
          </p:cNvSpPr>
          <p:nvPr>
            <p:ph idx="1"/>
          </p:nvPr>
        </p:nvSpPr>
        <p:spPr/>
        <p:txBody>
          <a:bodyPr/>
          <a:lstStyle/>
          <a:p>
            <a:endParaRPr lang="en-US"/>
          </a:p>
        </p:txBody>
      </p:sp>
      <p:pic>
        <p:nvPicPr>
          <p:cNvPr id="4" name="Picture 3" descr="different type of fintech">
            <a:extLst>
              <a:ext uri="{FF2B5EF4-FFF2-40B4-BE49-F238E27FC236}">
                <a16:creationId xmlns:a16="http://schemas.microsoft.com/office/drawing/2014/main" id="{2CA4F0B3-2CC5-C898-77CE-F610E97B4F83}"/>
              </a:ext>
            </a:extLst>
          </p:cNvPr>
          <p:cNvPicPr>
            <a:picLocks noChangeAspect="1"/>
          </p:cNvPicPr>
          <p:nvPr/>
        </p:nvPicPr>
        <p:blipFill rotWithShape="1">
          <a:blip r:embed="rId2">
            <a:extLst>
              <a:ext uri="{28A0092B-C50C-407E-A947-70E740481C1C}">
                <a14:useLocalDpi xmlns:a14="http://schemas.microsoft.com/office/drawing/2010/main" val="0"/>
              </a:ext>
            </a:extLst>
          </a:blip>
          <a:srcRect t="11389" b="8291"/>
          <a:stretch/>
        </p:blipFill>
        <p:spPr bwMode="auto">
          <a:xfrm>
            <a:off x="0" y="0"/>
            <a:ext cx="12192000" cy="68580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94417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92007-0507-6CF8-B453-21990C7AFC86}"/>
              </a:ext>
            </a:extLst>
          </p:cNvPr>
          <p:cNvSpPr>
            <a:spLocks noGrp="1"/>
          </p:cNvSpPr>
          <p:nvPr>
            <p:ph type="title"/>
          </p:nvPr>
        </p:nvSpPr>
        <p:spPr>
          <a:xfrm>
            <a:off x="609600" y="274638"/>
            <a:ext cx="10972800" cy="728252"/>
          </a:xfrm>
        </p:spPr>
        <p:txBody>
          <a:bodyPr>
            <a:normAutofit/>
          </a:bodyPr>
          <a:lstStyle/>
          <a:p>
            <a:r>
              <a:rPr lang="en-US" sz="3200" b="1" dirty="0"/>
              <a:t>1. Digital Payments and Money Transfers</a:t>
            </a:r>
          </a:p>
        </p:txBody>
      </p:sp>
      <p:sp>
        <p:nvSpPr>
          <p:cNvPr id="3" name="Content Placeholder 2">
            <a:extLst>
              <a:ext uri="{FF2B5EF4-FFF2-40B4-BE49-F238E27FC236}">
                <a16:creationId xmlns:a16="http://schemas.microsoft.com/office/drawing/2014/main" id="{8E5CD238-CD25-D5D3-CE87-C763D69A556C}"/>
              </a:ext>
            </a:extLst>
          </p:cNvPr>
          <p:cNvSpPr>
            <a:spLocks noGrp="1"/>
          </p:cNvSpPr>
          <p:nvPr>
            <p:ph idx="1"/>
          </p:nvPr>
        </p:nvSpPr>
        <p:spPr>
          <a:xfrm>
            <a:off x="265471" y="1253613"/>
            <a:ext cx="11316929" cy="5329749"/>
          </a:xfrm>
        </p:spPr>
        <p:txBody>
          <a:bodyPr>
            <a:normAutofit lnSpcReduction="10000"/>
          </a:bodyPr>
          <a:lstStyle/>
          <a:p>
            <a:pPr algn="just"/>
            <a:r>
              <a:rPr lang="en-US" sz="2800" dirty="0"/>
              <a:t>Digital payment </a:t>
            </a:r>
            <a:r>
              <a:rPr lang="en-US" sz="2800" dirty="0" err="1"/>
              <a:t>fintechs</a:t>
            </a:r>
            <a:r>
              <a:rPr lang="en-US" sz="2800" dirty="0"/>
              <a:t> form the backbone of the global cashless economy. These companies facilitate seamless, secure, and near-instantaneous money transfers between individuals, merchants, and institutions. They leverage technologies like UPI, NFC (Near Field Communication), QR codes, and blockchain for real-time payments.</a:t>
            </a:r>
          </a:p>
          <a:p>
            <a:pPr marL="0" indent="0" algn="just">
              <a:buNone/>
            </a:pPr>
            <a:r>
              <a:rPr lang="en-US" sz="2800" b="1" dirty="0"/>
              <a:t>Key Services Include:</a:t>
            </a:r>
            <a:endParaRPr lang="en-US" sz="2800" dirty="0"/>
          </a:p>
          <a:p>
            <a:pPr lvl="0" algn="just"/>
            <a:r>
              <a:rPr lang="en-US" sz="2800" dirty="0"/>
              <a:t>Payment gateways (e.g., </a:t>
            </a:r>
            <a:r>
              <a:rPr lang="en-US" sz="2800" dirty="0" err="1"/>
              <a:t>Razorpay</a:t>
            </a:r>
            <a:r>
              <a:rPr lang="en-US" sz="2800" dirty="0"/>
              <a:t>, Stripe)</a:t>
            </a:r>
          </a:p>
          <a:p>
            <a:pPr lvl="0" algn="just"/>
            <a:r>
              <a:rPr lang="en-US" sz="2800" dirty="0"/>
              <a:t>Cross-border remittance (e.g., Wise, </a:t>
            </a:r>
            <a:r>
              <a:rPr lang="en-US" sz="2800" dirty="0" err="1"/>
              <a:t>Remitly</a:t>
            </a:r>
            <a:r>
              <a:rPr lang="en-US" sz="2800" dirty="0"/>
              <a:t>)</a:t>
            </a:r>
          </a:p>
          <a:p>
            <a:pPr lvl="0" algn="just"/>
            <a:r>
              <a:rPr lang="en-US" sz="2800" dirty="0"/>
              <a:t>Merchant </a:t>
            </a:r>
            <a:r>
              <a:rPr lang="en-US" sz="2800" dirty="0" err="1"/>
              <a:t>PoS</a:t>
            </a:r>
            <a:r>
              <a:rPr lang="en-US" sz="2800" dirty="0"/>
              <a:t> (Point of Sale) solutions</a:t>
            </a:r>
          </a:p>
          <a:p>
            <a:pPr algn="just"/>
            <a:r>
              <a:rPr lang="en-US" sz="2800" dirty="0"/>
              <a:t>These platforms have democratized access to financial services by bringing banking functions to mobile devices, reducing reliance on physical banks, and promoting financial inclusion—especially in developing economies.</a:t>
            </a:r>
          </a:p>
          <a:p>
            <a:pPr algn="just"/>
            <a:endParaRPr lang="en-US" sz="2800" dirty="0"/>
          </a:p>
        </p:txBody>
      </p:sp>
    </p:spTree>
    <p:extLst>
      <p:ext uri="{BB962C8B-B14F-4D97-AF65-F5344CB8AC3E}">
        <p14:creationId xmlns:p14="http://schemas.microsoft.com/office/powerpoint/2010/main" val="1897629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307C5-265D-97BB-F066-C36E4281447C}"/>
              </a:ext>
            </a:extLst>
          </p:cNvPr>
          <p:cNvSpPr>
            <a:spLocks noGrp="1"/>
          </p:cNvSpPr>
          <p:nvPr>
            <p:ph type="title"/>
          </p:nvPr>
        </p:nvSpPr>
        <p:spPr>
          <a:xfrm>
            <a:off x="609600" y="274638"/>
            <a:ext cx="10972800" cy="669259"/>
          </a:xfrm>
        </p:spPr>
        <p:txBody>
          <a:bodyPr>
            <a:normAutofit/>
          </a:bodyPr>
          <a:lstStyle/>
          <a:p>
            <a:r>
              <a:rPr lang="en-US" sz="3600" dirty="0"/>
              <a:t>2. Digital Banking (Neobanks)</a:t>
            </a:r>
          </a:p>
        </p:txBody>
      </p:sp>
      <p:sp>
        <p:nvSpPr>
          <p:cNvPr id="3" name="Content Placeholder 2">
            <a:extLst>
              <a:ext uri="{FF2B5EF4-FFF2-40B4-BE49-F238E27FC236}">
                <a16:creationId xmlns:a16="http://schemas.microsoft.com/office/drawing/2014/main" id="{F2B59786-7A36-A8E4-5A32-1A95CFB3F8ED}"/>
              </a:ext>
            </a:extLst>
          </p:cNvPr>
          <p:cNvSpPr>
            <a:spLocks noGrp="1"/>
          </p:cNvSpPr>
          <p:nvPr>
            <p:ph idx="1"/>
          </p:nvPr>
        </p:nvSpPr>
        <p:spPr>
          <a:xfrm>
            <a:off x="383458" y="943897"/>
            <a:ext cx="11198942" cy="5639465"/>
          </a:xfrm>
        </p:spPr>
        <p:txBody>
          <a:bodyPr>
            <a:normAutofit fontScale="92500" lnSpcReduction="10000"/>
          </a:bodyPr>
          <a:lstStyle/>
          <a:p>
            <a:pPr algn="just"/>
            <a:r>
              <a:rPr lang="en-US" sz="2800" dirty="0"/>
              <a:t>Neobanks are fully digital banks that operate without traditional brick-and-mortar branches. These </a:t>
            </a:r>
            <a:r>
              <a:rPr lang="en-US" sz="2800" dirty="0" err="1"/>
              <a:t>fintechs</a:t>
            </a:r>
            <a:r>
              <a:rPr lang="en-US" sz="2800" dirty="0"/>
              <a:t> partner with licensed banks or obtain their own digital banking licenses to offer comprehensive banking solutions through mobile apps and websites.</a:t>
            </a:r>
          </a:p>
          <a:p>
            <a:pPr marL="0" indent="0" algn="just">
              <a:buNone/>
            </a:pPr>
            <a:r>
              <a:rPr lang="en-US" sz="2800" b="1" dirty="0"/>
              <a:t>Key Services Include:</a:t>
            </a:r>
            <a:endParaRPr lang="en-US" sz="2800" dirty="0"/>
          </a:p>
          <a:p>
            <a:pPr lvl="0" algn="just"/>
            <a:r>
              <a:rPr lang="en-US" sz="2800" dirty="0"/>
              <a:t>Digital savings and current accounts</a:t>
            </a:r>
          </a:p>
          <a:p>
            <a:pPr lvl="0" algn="just"/>
            <a:r>
              <a:rPr lang="en-US" sz="2800" dirty="0"/>
              <a:t>Debit and virtual cards</a:t>
            </a:r>
          </a:p>
          <a:p>
            <a:pPr lvl="0" algn="just"/>
            <a:r>
              <a:rPr lang="en-US" sz="2800" dirty="0"/>
              <a:t>Real-time budgeting tools</a:t>
            </a:r>
          </a:p>
          <a:p>
            <a:pPr lvl="0" algn="just"/>
            <a:r>
              <a:rPr lang="en-US" sz="2800" dirty="0"/>
              <a:t>Salary advances and micro-loans</a:t>
            </a:r>
          </a:p>
          <a:p>
            <a:pPr algn="just"/>
            <a:r>
              <a:rPr lang="en-US" sz="2800" dirty="0"/>
              <a:t>Examples such as </a:t>
            </a:r>
            <a:r>
              <a:rPr lang="en-US" sz="2800" b="1" dirty="0"/>
              <a:t>Niyo</a:t>
            </a:r>
            <a:r>
              <a:rPr lang="en-US" sz="2800" dirty="0"/>
              <a:t>, </a:t>
            </a:r>
            <a:r>
              <a:rPr lang="en-US" sz="2800" b="1" dirty="0"/>
              <a:t>Fi Money</a:t>
            </a:r>
            <a:r>
              <a:rPr lang="en-US" sz="2800" dirty="0"/>
              <a:t>, and </a:t>
            </a:r>
            <a:r>
              <a:rPr lang="en-US" sz="2800" b="1" dirty="0"/>
              <a:t>Jupiter</a:t>
            </a:r>
            <a:r>
              <a:rPr lang="en-US" sz="2800" dirty="0"/>
              <a:t> in India, or </a:t>
            </a:r>
            <a:r>
              <a:rPr lang="en-US" sz="2800" b="1" dirty="0"/>
              <a:t>Revolut</a:t>
            </a:r>
            <a:r>
              <a:rPr lang="en-US" sz="2800" dirty="0"/>
              <a:t> and </a:t>
            </a:r>
            <a:r>
              <a:rPr lang="en-US" sz="2800" b="1" dirty="0"/>
              <a:t>Monzo</a:t>
            </a:r>
            <a:r>
              <a:rPr lang="en-US" sz="2800" dirty="0"/>
              <a:t> globally, show how neobanks are appealing especially to millennials and Gen Z users by offering user-friendly interfaces, instant services, low fees, and innovative features like spend analytics.</a:t>
            </a:r>
          </a:p>
          <a:p>
            <a:pPr algn="just"/>
            <a:endParaRPr lang="en-US" sz="2800" dirty="0"/>
          </a:p>
        </p:txBody>
      </p:sp>
    </p:spTree>
    <p:extLst>
      <p:ext uri="{BB962C8B-B14F-4D97-AF65-F5344CB8AC3E}">
        <p14:creationId xmlns:p14="http://schemas.microsoft.com/office/powerpoint/2010/main" val="3147109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DBD1-DE59-E3E5-D362-A3B8C4A8A23C}"/>
              </a:ext>
            </a:extLst>
          </p:cNvPr>
          <p:cNvSpPr>
            <a:spLocks noGrp="1"/>
          </p:cNvSpPr>
          <p:nvPr>
            <p:ph type="title"/>
          </p:nvPr>
        </p:nvSpPr>
        <p:spPr>
          <a:xfrm>
            <a:off x="609600" y="274638"/>
            <a:ext cx="10972800" cy="713504"/>
          </a:xfrm>
        </p:spPr>
        <p:txBody>
          <a:bodyPr>
            <a:normAutofit/>
          </a:bodyPr>
          <a:lstStyle/>
          <a:p>
            <a:r>
              <a:rPr lang="en-US" sz="3600" dirty="0"/>
              <a:t>3. Lending and Credit Platforms</a:t>
            </a:r>
          </a:p>
        </p:txBody>
      </p:sp>
      <p:sp>
        <p:nvSpPr>
          <p:cNvPr id="3" name="Content Placeholder 2">
            <a:extLst>
              <a:ext uri="{FF2B5EF4-FFF2-40B4-BE49-F238E27FC236}">
                <a16:creationId xmlns:a16="http://schemas.microsoft.com/office/drawing/2014/main" id="{1F8D2902-E6D7-AABC-394A-4970A4DF8B38}"/>
              </a:ext>
            </a:extLst>
          </p:cNvPr>
          <p:cNvSpPr>
            <a:spLocks noGrp="1"/>
          </p:cNvSpPr>
          <p:nvPr>
            <p:ph idx="1"/>
          </p:nvPr>
        </p:nvSpPr>
        <p:spPr>
          <a:xfrm>
            <a:off x="368710" y="988142"/>
            <a:ext cx="11213690" cy="5722373"/>
          </a:xfrm>
        </p:spPr>
        <p:txBody>
          <a:bodyPr>
            <a:normAutofit lnSpcReduction="10000"/>
          </a:bodyPr>
          <a:lstStyle/>
          <a:p>
            <a:r>
              <a:rPr lang="en-US" sz="2800" dirty="0"/>
              <a:t>Fintech lenders have revolutionized the credit market by enabling quick loan disbursals through digital underwriting models. They use alternative data (such as transaction histories, mobile usage, and social media activity) for credit scoring, thus extending credit access to underserved populations.</a:t>
            </a:r>
          </a:p>
          <a:p>
            <a:pPr marL="0" indent="0">
              <a:buNone/>
            </a:pPr>
            <a:r>
              <a:rPr lang="en-US" sz="2800" b="1" dirty="0"/>
              <a:t>Key Models:</a:t>
            </a:r>
            <a:endParaRPr lang="en-US" sz="2800" dirty="0"/>
          </a:p>
          <a:p>
            <a:pPr lvl="0"/>
            <a:r>
              <a:rPr lang="en-US" sz="2800" dirty="0"/>
              <a:t>Peer-to-peer (P2P) lending (e.g., </a:t>
            </a:r>
            <a:r>
              <a:rPr lang="en-US" sz="2800" dirty="0" err="1"/>
              <a:t>LendingClub</a:t>
            </a:r>
            <a:r>
              <a:rPr lang="en-US" sz="2800" dirty="0"/>
              <a:t>, </a:t>
            </a:r>
            <a:r>
              <a:rPr lang="en-US" sz="2800" dirty="0" err="1"/>
              <a:t>Faircent</a:t>
            </a:r>
            <a:r>
              <a:rPr lang="en-US" sz="2800" dirty="0"/>
              <a:t>)</a:t>
            </a:r>
          </a:p>
          <a:p>
            <a:pPr lvl="0"/>
            <a:r>
              <a:rPr lang="en-US" sz="2800" dirty="0"/>
              <a:t>Buy Now Pay Later (BNPL) (e.g., </a:t>
            </a:r>
            <a:r>
              <a:rPr lang="en-US" sz="2800" dirty="0" err="1"/>
              <a:t>ZestMoney</a:t>
            </a:r>
            <a:r>
              <a:rPr lang="en-US" sz="2800" dirty="0"/>
              <a:t>, </a:t>
            </a:r>
            <a:r>
              <a:rPr lang="en-US" sz="2800" dirty="0" err="1"/>
              <a:t>Simpl</a:t>
            </a:r>
            <a:r>
              <a:rPr lang="en-US" sz="2800" dirty="0"/>
              <a:t>, Affirm)</a:t>
            </a:r>
          </a:p>
          <a:p>
            <a:pPr lvl="0"/>
            <a:r>
              <a:rPr lang="en-US" sz="2800" dirty="0"/>
              <a:t>Micro and SME loans (e.g., Capital Float, </a:t>
            </a:r>
            <a:r>
              <a:rPr lang="en-US" sz="2800" dirty="0" err="1"/>
              <a:t>KreditBee</a:t>
            </a:r>
            <a:r>
              <a:rPr lang="en-US" sz="2800" dirty="0"/>
              <a:t>)</a:t>
            </a:r>
          </a:p>
          <a:p>
            <a:r>
              <a:rPr lang="en-US" sz="2800" dirty="0"/>
              <a:t>The traditional lending model, which is often bureaucratic and time-consuming, is being replaced by fintech lending platforms offering paperless, instant loans—thereby improving customer experience and broadening financial inclusion.</a:t>
            </a:r>
          </a:p>
          <a:p>
            <a:endParaRPr lang="en-US" sz="2800" dirty="0"/>
          </a:p>
        </p:txBody>
      </p:sp>
    </p:spTree>
    <p:extLst>
      <p:ext uri="{BB962C8B-B14F-4D97-AF65-F5344CB8AC3E}">
        <p14:creationId xmlns:p14="http://schemas.microsoft.com/office/powerpoint/2010/main" val="46589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373BF-0E5D-A3CD-B939-B42B9145D607}"/>
              </a:ext>
            </a:extLst>
          </p:cNvPr>
          <p:cNvSpPr>
            <a:spLocks noGrp="1"/>
          </p:cNvSpPr>
          <p:nvPr>
            <p:ph type="title"/>
          </p:nvPr>
        </p:nvSpPr>
        <p:spPr/>
        <p:txBody>
          <a:bodyPr>
            <a:noAutofit/>
          </a:bodyPr>
          <a:lstStyle/>
          <a:p>
            <a:r>
              <a:rPr lang="en-US" sz="3600" dirty="0"/>
              <a:t>4. </a:t>
            </a:r>
            <a:r>
              <a:rPr lang="en-US" sz="3600" dirty="0" err="1"/>
              <a:t>WealthTech</a:t>
            </a:r>
            <a:r>
              <a:rPr lang="en-US" sz="3600" dirty="0"/>
              <a:t> (Investment and Wealth Management)</a:t>
            </a:r>
          </a:p>
        </p:txBody>
      </p:sp>
      <p:sp>
        <p:nvSpPr>
          <p:cNvPr id="3" name="Content Placeholder 2">
            <a:extLst>
              <a:ext uri="{FF2B5EF4-FFF2-40B4-BE49-F238E27FC236}">
                <a16:creationId xmlns:a16="http://schemas.microsoft.com/office/drawing/2014/main" id="{7910C1DE-C185-EDF9-9CEC-CB66BAAF64FC}"/>
              </a:ext>
            </a:extLst>
          </p:cNvPr>
          <p:cNvSpPr>
            <a:spLocks noGrp="1"/>
          </p:cNvSpPr>
          <p:nvPr>
            <p:ph idx="1"/>
          </p:nvPr>
        </p:nvSpPr>
        <p:spPr/>
        <p:txBody>
          <a:bodyPr>
            <a:normAutofit fontScale="77500" lnSpcReduction="20000"/>
          </a:bodyPr>
          <a:lstStyle/>
          <a:p>
            <a:r>
              <a:rPr lang="en-US" dirty="0" err="1"/>
              <a:t>WealthTech</a:t>
            </a:r>
            <a:r>
              <a:rPr lang="en-US" dirty="0"/>
              <a:t> firms use algorithms, AI, and data analytics to assist individuals in managing their savings, investments, and financial goals. These platforms offer access to investment instruments with low or zero brokerage fees, catering to a digitally-savvy investor base.</a:t>
            </a:r>
          </a:p>
          <a:p>
            <a:r>
              <a:rPr lang="en-US" b="1" dirty="0"/>
              <a:t>Core Offerings:</a:t>
            </a:r>
            <a:endParaRPr lang="en-US" dirty="0"/>
          </a:p>
          <a:p>
            <a:pPr lvl="0"/>
            <a:r>
              <a:rPr lang="en-US" dirty="0"/>
              <a:t>Online trading platforms (e.g., </a:t>
            </a:r>
            <a:r>
              <a:rPr lang="en-US" dirty="0" err="1"/>
              <a:t>Zerodha</a:t>
            </a:r>
            <a:r>
              <a:rPr lang="en-US" dirty="0"/>
              <a:t>, </a:t>
            </a:r>
            <a:r>
              <a:rPr lang="en-US" dirty="0" err="1"/>
              <a:t>Groww</a:t>
            </a:r>
            <a:r>
              <a:rPr lang="en-US" dirty="0"/>
              <a:t>, </a:t>
            </a:r>
            <a:r>
              <a:rPr lang="en-US" dirty="0" err="1"/>
              <a:t>Upstox</a:t>
            </a:r>
            <a:r>
              <a:rPr lang="en-US" dirty="0"/>
              <a:t>)</a:t>
            </a:r>
          </a:p>
          <a:p>
            <a:pPr lvl="0"/>
            <a:r>
              <a:rPr lang="en-US" dirty="0"/>
              <a:t>Robo-advisory services (e.g., </a:t>
            </a:r>
            <a:r>
              <a:rPr lang="en-US" dirty="0" err="1"/>
              <a:t>Scripbox</a:t>
            </a:r>
            <a:r>
              <a:rPr lang="en-US" dirty="0"/>
              <a:t>, </a:t>
            </a:r>
            <a:r>
              <a:rPr lang="en-US" dirty="0" err="1"/>
              <a:t>INDmoney</a:t>
            </a:r>
            <a:r>
              <a:rPr lang="en-US" dirty="0"/>
              <a:t>)</a:t>
            </a:r>
          </a:p>
          <a:p>
            <a:pPr lvl="0"/>
            <a:r>
              <a:rPr lang="en-US" dirty="0"/>
              <a:t>Mutual fund and ETF investments</a:t>
            </a:r>
          </a:p>
          <a:p>
            <a:pPr lvl="0"/>
            <a:r>
              <a:rPr lang="en-US" dirty="0"/>
              <a:t>Retirement and tax planning</a:t>
            </a:r>
          </a:p>
          <a:p>
            <a:r>
              <a:rPr lang="en-US" dirty="0"/>
              <a:t>By providing access to markets through intuitive mobile apps and eliminating the need for traditional brokers, </a:t>
            </a:r>
            <a:r>
              <a:rPr lang="en-US" dirty="0" err="1"/>
              <a:t>WealthTech</a:t>
            </a:r>
            <a:r>
              <a:rPr lang="en-US" dirty="0"/>
              <a:t> companies are empowering retail investors to make informed financial decisions.</a:t>
            </a:r>
          </a:p>
          <a:p>
            <a:endParaRPr lang="en-US" dirty="0"/>
          </a:p>
        </p:txBody>
      </p:sp>
    </p:spTree>
    <p:extLst>
      <p:ext uri="{BB962C8B-B14F-4D97-AF65-F5344CB8AC3E}">
        <p14:creationId xmlns:p14="http://schemas.microsoft.com/office/powerpoint/2010/main" val="1567180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9AEB7-DC71-41A5-573A-A26D990FC222}"/>
              </a:ext>
            </a:extLst>
          </p:cNvPr>
          <p:cNvSpPr>
            <a:spLocks noGrp="1"/>
          </p:cNvSpPr>
          <p:nvPr>
            <p:ph type="title"/>
          </p:nvPr>
        </p:nvSpPr>
        <p:spPr/>
        <p:txBody>
          <a:bodyPr/>
          <a:lstStyle/>
          <a:p>
            <a:r>
              <a:rPr lang="en-US" dirty="0"/>
              <a:t>5. </a:t>
            </a:r>
            <a:r>
              <a:rPr lang="en-US" dirty="0" err="1"/>
              <a:t>InsurTech</a:t>
            </a:r>
            <a:r>
              <a:rPr lang="en-US" dirty="0"/>
              <a:t> (Insurance Technology)</a:t>
            </a:r>
          </a:p>
        </p:txBody>
      </p:sp>
      <p:sp>
        <p:nvSpPr>
          <p:cNvPr id="3" name="Content Placeholder 2">
            <a:extLst>
              <a:ext uri="{FF2B5EF4-FFF2-40B4-BE49-F238E27FC236}">
                <a16:creationId xmlns:a16="http://schemas.microsoft.com/office/drawing/2014/main" id="{B32C820F-12A3-C92E-1DD4-FE85E97779E5}"/>
              </a:ext>
            </a:extLst>
          </p:cNvPr>
          <p:cNvSpPr>
            <a:spLocks noGrp="1"/>
          </p:cNvSpPr>
          <p:nvPr>
            <p:ph idx="1"/>
          </p:nvPr>
        </p:nvSpPr>
        <p:spPr>
          <a:xfrm>
            <a:off x="609600" y="1093694"/>
            <a:ext cx="10972800" cy="5764305"/>
          </a:xfrm>
        </p:spPr>
        <p:txBody>
          <a:bodyPr>
            <a:normAutofit/>
          </a:bodyPr>
          <a:lstStyle/>
          <a:p>
            <a:r>
              <a:rPr lang="en-US" sz="2800" dirty="0" err="1"/>
              <a:t>InsurTech</a:t>
            </a:r>
            <a:r>
              <a:rPr lang="en-US" sz="2800" dirty="0"/>
              <a:t> companies streamline the insurance value chain by digitizing policy purchase, premium payment, claims management, and risk assessment. These platforms leverage big data, IoT (Internet of Things), and AI to offer more personalized and accessible insurance services.</a:t>
            </a:r>
          </a:p>
          <a:p>
            <a:r>
              <a:rPr lang="en-US" sz="2800" b="1" dirty="0"/>
              <a:t>Popular Services:</a:t>
            </a:r>
            <a:endParaRPr lang="en-US" sz="2800" dirty="0"/>
          </a:p>
          <a:p>
            <a:pPr lvl="0"/>
            <a:r>
              <a:rPr lang="en-US" sz="2800" dirty="0"/>
              <a:t>Digital comparison platforms (e.g., </a:t>
            </a:r>
            <a:r>
              <a:rPr lang="en-US" sz="2800" dirty="0" err="1"/>
              <a:t>Policybazaar</a:t>
            </a:r>
            <a:r>
              <a:rPr lang="en-US" sz="2800" dirty="0"/>
              <a:t>)</a:t>
            </a:r>
          </a:p>
          <a:p>
            <a:pPr lvl="0"/>
            <a:r>
              <a:rPr lang="en-US" sz="2800" dirty="0"/>
              <a:t>On-demand insurance (e.g., </a:t>
            </a:r>
            <a:r>
              <a:rPr lang="en-US" sz="2800" dirty="0" err="1"/>
              <a:t>Acko</a:t>
            </a:r>
            <a:r>
              <a:rPr lang="en-US" sz="2800" dirty="0"/>
              <a:t>, Digit)</a:t>
            </a:r>
          </a:p>
          <a:p>
            <a:pPr lvl="0"/>
            <a:r>
              <a:rPr lang="en-US" sz="2800" dirty="0"/>
              <a:t>Usage-based insurance (e.g., auto insurance via telematics)</a:t>
            </a:r>
          </a:p>
          <a:p>
            <a:pPr lvl="0"/>
            <a:r>
              <a:rPr lang="en-US" sz="2800" dirty="0"/>
              <a:t>Instant claim processing using AI and blockchain</a:t>
            </a:r>
          </a:p>
          <a:p>
            <a:r>
              <a:rPr lang="en-US" sz="2800" dirty="0" err="1"/>
              <a:t>InsurTech</a:t>
            </a:r>
            <a:r>
              <a:rPr lang="en-US" sz="2800" dirty="0"/>
              <a:t> has made insurance more accessible, especially to younger populations, by simplifying the language, shortening application processes, and reducing paperwork.</a:t>
            </a:r>
          </a:p>
          <a:p>
            <a:endParaRPr lang="en-US" sz="2800" dirty="0"/>
          </a:p>
        </p:txBody>
      </p:sp>
    </p:spTree>
    <p:extLst>
      <p:ext uri="{BB962C8B-B14F-4D97-AF65-F5344CB8AC3E}">
        <p14:creationId xmlns:p14="http://schemas.microsoft.com/office/powerpoint/2010/main" val="147757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EC93-EBBB-3F8F-BE23-1356FEB2E8C1}"/>
              </a:ext>
            </a:extLst>
          </p:cNvPr>
          <p:cNvSpPr>
            <a:spLocks noGrp="1"/>
          </p:cNvSpPr>
          <p:nvPr>
            <p:ph type="title"/>
          </p:nvPr>
        </p:nvSpPr>
        <p:spPr/>
        <p:txBody>
          <a:bodyPr>
            <a:normAutofit/>
          </a:bodyPr>
          <a:lstStyle/>
          <a:p>
            <a:r>
              <a:rPr lang="en-US" sz="4000" dirty="0"/>
              <a:t>6. </a:t>
            </a:r>
            <a:r>
              <a:rPr lang="en-US" sz="4000" dirty="0" err="1"/>
              <a:t>RegTech</a:t>
            </a:r>
            <a:r>
              <a:rPr lang="en-US" sz="4000" dirty="0"/>
              <a:t> (Regulatory Technology)</a:t>
            </a:r>
          </a:p>
        </p:txBody>
      </p:sp>
      <p:sp>
        <p:nvSpPr>
          <p:cNvPr id="3" name="Content Placeholder 2">
            <a:extLst>
              <a:ext uri="{FF2B5EF4-FFF2-40B4-BE49-F238E27FC236}">
                <a16:creationId xmlns:a16="http://schemas.microsoft.com/office/drawing/2014/main" id="{98A78613-08BC-1FB9-2F42-0E61B797D521}"/>
              </a:ext>
            </a:extLst>
          </p:cNvPr>
          <p:cNvSpPr>
            <a:spLocks noGrp="1"/>
          </p:cNvSpPr>
          <p:nvPr>
            <p:ph idx="1"/>
          </p:nvPr>
        </p:nvSpPr>
        <p:spPr>
          <a:xfrm>
            <a:off x="609600" y="1201271"/>
            <a:ext cx="10972800" cy="5656729"/>
          </a:xfrm>
        </p:spPr>
        <p:txBody>
          <a:bodyPr>
            <a:normAutofit fontScale="92500" lnSpcReduction="20000"/>
          </a:bodyPr>
          <a:lstStyle/>
          <a:p>
            <a:pPr algn="just"/>
            <a:r>
              <a:rPr lang="en-US" dirty="0"/>
              <a:t>Regulatory Technology or </a:t>
            </a:r>
            <a:r>
              <a:rPr lang="en-US" dirty="0" err="1"/>
              <a:t>RegTech</a:t>
            </a:r>
            <a:r>
              <a:rPr lang="en-US" dirty="0"/>
              <a:t> companies assist financial institutions in complying with legal and regulatory requirements through automated systems. With increasing global focus on data protection, anti-money laundering (AML), and Know Your Customer (KYC) norms, </a:t>
            </a:r>
            <a:r>
              <a:rPr lang="en-US" dirty="0" err="1"/>
              <a:t>RegTech</a:t>
            </a:r>
            <a:r>
              <a:rPr lang="en-US" dirty="0"/>
              <a:t> is gaining rapid traction.</a:t>
            </a:r>
          </a:p>
          <a:p>
            <a:pPr algn="just"/>
            <a:r>
              <a:rPr lang="en-US" b="1" dirty="0"/>
              <a:t>Services Offered:</a:t>
            </a:r>
            <a:endParaRPr lang="en-US" dirty="0"/>
          </a:p>
          <a:p>
            <a:pPr lvl="0" algn="just"/>
            <a:r>
              <a:rPr lang="en-US" dirty="0"/>
              <a:t>Real-time identity verification (e.g., </a:t>
            </a:r>
            <a:r>
              <a:rPr lang="en-US" dirty="0" err="1"/>
              <a:t>Trulioo</a:t>
            </a:r>
            <a:r>
              <a:rPr lang="en-US" dirty="0"/>
              <a:t>, </a:t>
            </a:r>
            <a:r>
              <a:rPr lang="en-US" dirty="0" err="1"/>
              <a:t>IDfy</a:t>
            </a:r>
            <a:r>
              <a:rPr lang="en-US" dirty="0"/>
              <a:t>)</a:t>
            </a:r>
          </a:p>
          <a:p>
            <a:pPr lvl="0" algn="just"/>
            <a:r>
              <a:rPr lang="en-US" dirty="0"/>
              <a:t>AML transaction monitoring</a:t>
            </a:r>
          </a:p>
          <a:p>
            <a:pPr lvl="0" algn="just"/>
            <a:r>
              <a:rPr lang="en-US" dirty="0"/>
              <a:t>Risk and fraud detection using machine learning</a:t>
            </a:r>
          </a:p>
          <a:p>
            <a:pPr lvl="0" algn="just"/>
            <a:r>
              <a:rPr lang="en-US" dirty="0"/>
              <a:t>Compliance reporting automation</a:t>
            </a:r>
          </a:p>
          <a:p>
            <a:pPr algn="just"/>
            <a:r>
              <a:rPr lang="en-US" dirty="0"/>
              <a:t>These solutions enhance efficiency, reduce compliance costs, and ensure greater transparency—especially critical for institutions operating across multiple jurisdictions.</a:t>
            </a:r>
          </a:p>
          <a:p>
            <a:pPr algn="just"/>
            <a:endParaRPr lang="en-US" dirty="0"/>
          </a:p>
        </p:txBody>
      </p:sp>
    </p:spTree>
    <p:extLst>
      <p:ext uri="{BB962C8B-B14F-4D97-AF65-F5344CB8AC3E}">
        <p14:creationId xmlns:p14="http://schemas.microsoft.com/office/powerpoint/2010/main" val="3356018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299</TotalTime>
  <Words>2292</Words>
  <Application>Microsoft Office PowerPoint</Application>
  <PresentationFormat>Widescreen</PresentationFormat>
  <Paragraphs>134</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Types of Fintech Companies</vt:lpstr>
      <vt:lpstr>Fintech Companies</vt:lpstr>
      <vt:lpstr>PowerPoint Presentation</vt:lpstr>
      <vt:lpstr>1. Digital Payments and Money Transfers</vt:lpstr>
      <vt:lpstr>2. Digital Banking (Neobanks)</vt:lpstr>
      <vt:lpstr>3. Lending and Credit Platforms</vt:lpstr>
      <vt:lpstr>4. WealthTech (Investment and Wealth Management)</vt:lpstr>
      <vt:lpstr>5. InsurTech (Insurance Technology)</vt:lpstr>
      <vt:lpstr>6. RegTech (Regulatory Technology)</vt:lpstr>
      <vt:lpstr>7. Blockchain and Cryptocurrency Platforms</vt:lpstr>
      <vt:lpstr>8. Personal Finance and Budgeting Tools</vt:lpstr>
      <vt:lpstr>9. SME-Focused Fintechs</vt:lpstr>
      <vt:lpstr>10. Financial Infrastructure and API Providers</vt:lpstr>
      <vt:lpstr>Emerging Categories</vt:lpstr>
      <vt:lpstr>1. Green Fintech (Sustainable Financial Technology)</vt:lpstr>
      <vt:lpstr>1. Green Fintech (Sustainable Financial Technology)</vt:lpstr>
      <vt:lpstr>2. EduFintech (Education-Focused Financial Technology)</vt:lpstr>
      <vt:lpstr>2. EduFintech (Education-Focused Financial Technology)</vt:lpstr>
      <vt:lpstr>3. AgriFintech (Agriculture-Focused Financial Technology)</vt:lpstr>
      <vt:lpstr>3. AgriFintech (Agriculture-Focused Financial Technology)</vt:lpstr>
      <vt:lpstr>Conclusion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10</cp:revision>
  <dcterms:created xsi:type="dcterms:W3CDTF">2013-01-27T09:14:16Z</dcterms:created>
  <dcterms:modified xsi:type="dcterms:W3CDTF">2025-08-21T04:40:41Z</dcterms:modified>
  <cp:category/>
</cp:coreProperties>
</file>