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4" r:id="rId3"/>
    <p:sldId id="257" r:id="rId4"/>
    <p:sldId id="266" r:id="rId5"/>
    <p:sldId id="265" r:id="rId6"/>
    <p:sldId id="269" r:id="rId7"/>
    <p:sldId id="267" r:id="rId8"/>
    <p:sldId id="268" r:id="rId9"/>
    <p:sldId id="271" r:id="rId10"/>
    <p:sldId id="273" r:id="rId11"/>
    <p:sldId id="375" r:id="rId12"/>
    <p:sldId id="377" r:id="rId13"/>
    <p:sldId id="372" r:id="rId14"/>
    <p:sldId id="270" r:id="rId15"/>
    <p:sldId id="272" r:id="rId16"/>
    <p:sldId id="380" r:id="rId17"/>
    <p:sldId id="378" r:id="rId18"/>
    <p:sldId id="382" r:id="rId19"/>
    <p:sldId id="381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912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A2BC94-FBC0-479C-A115-2D8794A54CD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2CF92B50-FFB0-4D25-A121-CB1F31432C16}">
      <dgm:prSet custT="1"/>
      <dgm:spPr/>
      <dgm:t>
        <a:bodyPr/>
        <a:lstStyle/>
        <a:p>
          <a:r>
            <a:rPr lang="en-US" sz="2800" dirty="0"/>
            <a:t>In statistics, measurement scales describe the type and properties of variables. </a:t>
          </a:r>
        </a:p>
      </dgm:t>
    </dgm:pt>
    <dgm:pt modelId="{D75341A9-D56A-459F-9BA7-0BBC74FA90E9}" type="parTrans" cxnId="{16DFA3DF-E3B5-45C6-856F-BF88C2952AC0}">
      <dgm:prSet/>
      <dgm:spPr/>
      <dgm:t>
        <a:bodyPr/>
        <a:lstStyle/>
        <a:p>
          <a:endParaRPr lang="en-US"/>
        </a:p>
      </dgm:t>
    </dgm:pt>
    <dgm:pt modelId="{A2969AD6-C383-40BE-88C6-1BCB820FEF78}" type="sibTrans" cxnId="{16DFA3DF-E3B5-45C6-856F-BF88C2952AC0}">
      <dgm:prSet/>
      <dgm:spPr/>
      <dgm:t>
        <a:bodyPr/>
        <a:lstStyle/>
        <a:p>
          <a:endParaRPr lang="en-US"/>
        </a:p>
      </dgm:t>
    </dgm:pt>
    <dgm:pt modelId="{B5FB8D14-A947-442A-BB68-2D0A987E9BD1}">
      <dgm:prSet custT="1"/>
      <dgm:spPr/>
      <dgm:t>
        <a:bodyPr/>
        <a:lstStyle/>
        <a:p>
          <a:r>
            <a:rPr lang="en-US" sz="2400" dirty="0"/>
            <a:t>Understanding these scales is essential because they determine what statistical techniques can be applied and how data can be interpreted. </a:t>
          </a:r>
        </a:p>
      </dgm:t>
    </dgm:pt>
    <dgm:pt modelId="{866CC176-23C7-48B8-8556-8B4BE080E197}" type="parTrans" cxnId="{8CBCE236-0929-4043-9537-0426AD68875B}">
      <dgm:prSet/>
      <dgm:spPr/>
      <dgm:t>
        <a:bodyPr/>
        <a:lstStyle/>
        <a:p>
          <a:endParaRPr lang="en-US"/>
        </a:p>
      </dgm:t>
    </dgm:pt>
    <dgm:pt modelId="{586EFFFD-13A5-4F15-9DD9-DF047DAB0106}" type="sibTrans" cxnId="{8CBCE236-0929-4043-9537-0426AD68875B}">
      <dgm:prSet/>
      <dgm:spPr/>
      <dgm:t>
        <a:bodyPr/>
        <a:lstStyle/>
        <a:p>
          <a:endParaRPr lang="en-US"/>
        </a:p>
      </dgm:t>
    </dgm:pt>
    <dgm:pt modelId="{3AD87293-FE40-45E7-9D64-0AF6CDB47BF4}">
      <dgm:prSet custT="1"/>
      <dgm:spPr/>
      <dgm:t>
        <a:bodyPr/>
        <a:lstStyle/>
        <a:p>
          <a:pPr algn="just"/>
          <a:r>
            <a:rPr lang="en-US" sz="2800" dirty="0"/>
            <a:t>Measurement scales are classified into four major types: Nominal, Ordinal, Interval, and Ratio. </a:t>
          </a:r>
        </a:p>
      </dgm:t>
    </dgm:pt>
    <dgm:pt modelId="{57146921-387E-41B0-9D4A-2D48D0B8ACB5}" type="parTrans" cxnId="{DA62180F-D544-4840-B3F9-4A850B7D6AAF}">
      <dgm:prSet/>
      <dgm:spPr/>
      <dgm:t>
        <a:bodyPr/>
        <a:lstStyle/>
        <a:p>
          <a:endParaRPr lang="en-US"/>
        </a:p>
      </dgm:t>
    </dgm:pt>
    <dgm:pt modelId="{4EC62AA2-3DF6-499A-A9B5-715EC61097BB}" type="sibTrans" cxnId="{DA62180F-D544-4840-B3F9-4A850B7D6AAF}">
      <dgm:prSet/>
      <dgm:spPr/>
      <dgm:t>
        <a:bodyPr/>
        <a:lstStyle/>
        <a:p>
          <a:endParaRPr lang="en-US"/>
        </a:p>
      </dgm:t>
    </dgm:pt>
    <dgm:pt modelId="{ADAC3EE2-AD5D-4066-BD1B-645B4E7ED9EF}">
      <dgm:prSet custT="1"/>
      <dgm:spPr/>
      <dgm:t>
        <a:bodyPr/>
        <a:lstStyle/>
        <a:p>
          <a:r>
            <a:rPr lang="en-US" sz="2400" dirty="0"/>
            <a:t>These were first proposed by psychologist Stanley Smith Stevens in 1946 and form the basis of all data analysis and statistical inference.</a:t>
          </a:r>
        </a:p>
      </dgm:t>
    </dgm:pt>
    <dgm:pt modelId="{17BD1D7E-465A-495A-9EC0-AF4603A1220E}" type="parTrans" cxnId="{27DBD1A9-D0D8-4B72-A144-2B510019B54A}">
      <dgm:prSet/>
      <dgm:spPr/>
      <dgm:t>
        <a:bodyPr/>
        <a:lstStyle/>
        <a:p>
          <a:endParaRPr lang="en-US"/>
        </a:p>
      </dgm:t>
    </dgm:pt>
    <dgm:pt modelId="{0E9AD227-05BC-429F-8AAF-44B50FB79F78}" type="sibTrans" cxnId="{27DBD1A9-D0D8-4B72-A144-2B510019B54A}">
      <dgm:prSet/>
      <dgm:spPr/>
      <dgm:t>
        <a:bodyPr/>
        <a:lstStyle/>
        <a:p>
          <a:endParaRPr lang="en-US"/>
        </a:p>
      </dgm:t>
    </dgm:pt>
    <dgm:pt modelId="{0A810B02-9871-44D4-9D3A-D6A9132AF1A3}" type="pres">
      <dgm:prSet presAssocID="{F9A2BC94-FBC0-479C-A115-2D8794A54CDE}" presName="root" presStyleCnt="0">
        <dgm:presLayoutVars>
          <dgm:dir/>
          <dgm:resizeHandles val="exact"/>
        </dgm:presLayoutVars>
      </dgm:prSet>
      <dgm:spPr/>
    </dgm:pt>
    <dgm:pt modelId="{BEA3820D-080E-4A04-A2B8-DB3664D5F134}" type="pres">
      <dgm:prSet presAssocID="{2CF92B50-FFB0-4D25-A121-CB1F31432C16}" presName="compNode" presStyleCnt="0"/>
      <dgm:spPr/>
    </dgm:pt>
    <dgm:pt modelId="{D6C2D3C5-5205-474E-8DA1-96A25920EC75}" type="pres">
      <dgm:prSet presAssocID="{2CF92B50-FFB0-4D25-A121-CB1F31432C16}" presName="bgRect" presStyleLbl="bgShp" presStyleIdx="0" presStyleCnt="4"/>
      <dgm:spPr/>
    </dgm:pt>
    <dgm:pt modelId="{48BE6AF5-5626-408F-8428-0F67704B1CDA}" type="pres">
      <dgm:prSet presAssocID="{2CF92B50-FFB0-4D25-A121-CB1F31432C16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uler"/>
        </a:ext>
      </dgm:extLst>
    </dgm:pt>
    <dgm:pt modelId="{8F01DCC4-6B73-4E62-8549-F6934CEAF2B6}" type="pres">
      <dgm:prSet presAssocID="{2CF92B50-FFB0-4D25-A121-CB1F31432C16}" presName="spaceRect" presStyleCnt="0"/>
      <dgm:spPr/>
    </dgm:pt>
    <dgm:pt modelId="{DCFC26F1-499F-4CCE-ACFF-AA9F277E9E59}" type="pres">
      <dgm:prSet presAssocID="{2CF92B50-FFB0-4D25-A121-CB1F31432C16}" presName="parTx" presStyleLbl="revTx" presStyleIdx="0" presStyleCnt="4">
        <dgm:presLayoutVars>
          <dgm:chMax val="0"/>
          <dgm:chPref val="0"/>
        </dgm:presLayoutVars>
      </dgm:prSet>
      <dgm:spPr/>
    </dgm:pt>
    <dgm:pt modelId="{33C645F7-76C6-4757-8793-85BA2D2DF150}" type="pres">
      <dgm:prSet presAssocID="{A2969AD6-C383-40BE-88C6-1BCB820FEF78}" presName="sibTrans" presStyleCnt="0"/>
      <dgm:spPr/>
    </dgm:pt>
    <dgm:pt modelId="{A5738E52-5EA9-4411-B120-C6B949A0BA8F}" type="pres">
      <dgm:prSet presAssocID="{B5FB8D14-A947-442A-BB68-2D0A987E9BD1}" presName="compNode" presStyleCnt="0"/>
      <dgm:spPr/>
    </dgm:pt>
    <dgm:pt modelId="{FA95CC98-2C44-40AC-885A-F0F0AB5DCC7F}" type="pres">
      <dgm:prSet presAssocID="{B5FB8D14-A947-442A-BB68-2D0A987E9BD1}" presName="bgRect" presStyleLbl="bgShp" presStyleIdx="1" presStyleCnt="4"/>
      <dgm:spPr/>
    </dgm:pt>
    <dgm:pt modelId="{339BC78C-CD98-43F6-A32F-E25A75257566}" type="pres">
      <dgm:prSet presAssocID="{B5FB8D14-A947-442A-BB68-2D0A987E9BD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atistics"/>
        </a:ext>
      </dgm:extLst>
    </dgm:pt>
    <dgm:pt modelId="{FC0F207D-884B-41EC-9FE2-340B4B50FCAB}" type="pres">
      <dgm:prSet presAssocID="{B5FB8D14-A947-442A-BB68-2D0A987E9BD1}" presName="spaceRect" presStyleCnt="0"/>
      <dgm:spPr/>
    </dgm:pt>
    <dgm:pt modelId="{26D7F29C-3C71-4F9B-9311-93C761B2C741}" type="pres">
      <dgm:prSet presAssocID="{B5FB8D14-A947-442A-BB68-2D0A987E9BD1}" presName="parTx" presStyleLbl="revTx" presStyleIdx="1" presStyleCnt="4">
        <dgm:presLayoutVars>
          <dgm:chMax val="0"/>
          <dgm:chPref val="0"/>
        </dgm:presLayoutVars>
      </dgm:prSet>
      <dgm:spPr/>
    </dgm:pt>
    <dgm:pt modelId="{C0E204A2-6AF8-47BA-99EE-6D0216CEE67F}" type="pres">
      <dgm:prSet presAssocID="{586EFFFD-13A5-4F15-9DD9-DF047DAB0106}" presName="sibTrans" presStyleCnt="0"/>
      <dgm:spPr/>
    </dgm:pt>
    <dgm:pt modelId="{8CF66AC9-DDC4-493E-A50B-D6F7E2EF0CEF}" type="pres">
      <dgm:prSet presAssocID="{3AD87293-FE40-45E7-9D64-0AF6CDB47BF4}" presName="compNode" presStyleCnt="0"/>
      <dgm:spPr/>
    </dgm:pt>
    <dgm:pt modelId="{EA7DC44D-B788-4745-A8E2-38D61FAB479E}" type="pres">
      <dgm:prSet presAssocID="{3AD87293-FE40-45E7-9D64-0AF6CDB47BF4}" presName="bgRect" presStyleLbl="bgShp" presStyleIdx="2" presStyleCnt="4"/>
      <dgm:spPr/>
    </dgm:pt>
    <dgm:pt modelId="{3F1C9197-D64C-4C44-9009-0F56B2413745}" type="pres">
      <dgm:prSet presAssocID="{3AD87293-FE40-45E7-9D64-0AF6CDB47BF4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lculator"/>
        </a:ext>
      </dgm:extLst>
    </dgm:pt>
    <dgm:pt modelId="{2098F668-F947-4FD9-AD60-D608B30096CF}" type="pres">
      <dgm:prSet presAssocID="{3AD87293-FE40-45E7-9D64-0AF6CDB47BF4}" presName="spaceRect" presStyleCnt="0"/>
      <dgm:spPr/>
    </dgm:pt>
    <dgm:pt modelId="{C5E59A1E-F937-487A-8F9B-F0E8A7A60DD3}" type="pres">
      <dgm:prSet presAssocID="{3AD87293-FE40-45E7-9D64-0AF6CDB47BF4}" presName="parTx" presStyleLbl="revTx" presStyleIdx="2" presStyleCnt="4">
        <dgm:presLayoutVars>
          <dgm:chMax val="0"/>
          <dgm:chPref val="0"/>
        </dgm:presLayoutVars>
      </dgm:prSet>
      <dgm:spPr/>
    </dgm:pt>
    <dgm:pt modelId="{E52A0684-040C-40C2-9159-16663D54145E}" type="pres">
      <dgm:prSet presAssocID="{4EC62AA2-3DF6-499A-A9B5-715EC61097BB}" presName="sibTrans" presStyleCnt="0"/>
      <dgm:spPr/>
    </dgm:pt>
    <dgm:pt modelId="{BA41CBF8-2DAE-495C-8F27-DD60C217D606}" type="pres">
      <dgm:prSet presAssocID="{ADAC3EE2-AD5D-4066-BD1B-645B4E7ED9EF}" presName="compNode" presStyleCnt="0"/>
      <dgm:spPr/>
    </dgm:pt>
    <dgm:pt modelId="{572D2FC3-F6F0-4340-B796-6257D82086FD}" type="pres">
      <dgm:prSet presAssocID="{ADAC3EE2-AD5D-4066-BD1B-645B4E7ED9EF}" presName="bgRect" presStyleLbl="bgShp" presStyleIdx="3" presStyleCnt="4"/>
      <dgm:spPr/>
    </dgm:pt>
    <dgm:pt modelId="{C93440BC-23B2-41DC-82E9-DCABDEE13763}" type="pres">
      <dgm:prSet presAssocID="{ADAC3EE2-AD5D-4066-BD1B-645B4E7ED9EF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52648ED4-797B-4E55-900A-2FB300849C86}" type="pres">
      <dgm:prSet presAssocID="{ADAC3EE2-AD5D-4066-BD1B-645B4E7ED9EF}" presName="spaceRect" presStyleCnt="0"/>
      <dgm:spPr/>
    </dgm:pt>
    <dgm:pt modelId="{FD57BEA9-46DC-41FB-86F8-4CDD8C3805A6}" type="pres">
      <dgm:prSet presAssocID="{ADAC3EE2-AD5D-4066-BD1B-645B4E7ED9EF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8574A407-97DD-4B70-984F-3E712AF57972}" type="presOf" srcId="{F9A2BC94-FBC0-479C-A115-2D8794A54CDE}" destId="{0A810B02-9871-44D4-9D3A-D6A9132AF1A3}" srcOrd="0" destOrd="0" presId="urn:microsoft.com/office/officeart/2018/2/layout/IconVerticalSolidList"/>
    <dgm:cxn modelId="{DA62180F-D544-4840-B3F9-4A850B7D6AAF}" srcId="{F9A2BC94-FBC0-479C-A115-2D8794A54CDE}" destId="{3AD87293-FE40-45E7-9D64-0AF6CDB47BF4}" srcOrd="2" destOrd="0" parTransId="{57146921-387E-41B0-9D4A-2D48D0B8ACB5}" sibTransId="{4EC62AA2-3DF6-499A-A9B5-715EC61097BB}"/>
    <dgm:cxn modelId="{EFF47113-0430-45B9-A4E3-37B3013A9EF9}" type="presOf" srcId="{ADAC3EE2-AD5D-4066-BD1B-645B4E7ED9EF}" destId="{FD57BEA9-46DC-41FB-86F8-4CDD8C3805A6}" srcOrd="0" destOrd="0" presId="urn:microsoft.com/office/officeart/2018/2/layout/IconVerticalSolidList"/>
    <dgm:cxn modelId="{559BD218-A23F-4428-AEFC-789251435070}" type="presOf" srcId="{2CF92B50-FFB0-4D25-A121-CB1F31432C16}" destId="{DCFC26F1-499F-4CCE-ACFF-AA9F277E9E59}" srcOrd="0" destOrd="0" presId="urn:microsoft.com/office/officeart/2018/2/layout/IconVerticalSolidList"/>
    <dgm:cxn modelId="{8CBCE236-0929-4043-9537-0426AD68875B}" srcId="{F9A2BC94-FBC0-479C-A115-2D8794A54CDE}" destId="{B5FB8D14-A947-442A-BB68-2D0A987E9BD1}" srcOrd="1" destOrd="0" parTransId="{866CC176-23C7-48B8-8556-8B4BE080E197}" sibTransId="{586EFFFD-13A5-4F15-9DD9-DF047DAB0106}"/>
    <dgm:cxn modelId="{41297560-B939-4C95-AA18-C26F9F1965EB}" type="presOf" srcId="{B5FB8D14-A947-442A-BB68-2D0A987E9BD1}" destId="{26D7F29C-3C71-4F9B-9311-93C761B2C741}" srcOrd="0" destOrd="0" presId="urn:microsoft.com/office/officeart/2018/2/layout/IconVerticalSolidList"/>
    <dgm:cxn modelId="{F7E416A7-219E-4371-B49A-6EA7E9AA14B6}" type="presOf" srcId="{3AD87293-FE40-45E7-9D64-0AF6CDB47BF4}" destId="{C5E59A1E-F937-487A-8F9B-F0E8A7A60DD3}" srcOrd="0" destOrd="0" presId="urn:microsoft.com/office/officeart/2018/2/layout/IconVerticalSolidList"/>
    <dgm:cxn modelId="{27DBD1A9-D0D8-4B72-A144-2B510019B54A}" srcId="{F9A2BC94-FBC0-479C-A115-2D8794A54CDE}" destId="{ADAC3EE2-AD5D-4066-BD1B-645B4E7ED9EF}" srcOrd="3" destOrd="0" parTransId="{17BD1D7E-465A-495A-9EC0-AF4603A1220E}" sibTransId="{0E9AD227-05BC-429F-8AAF-44B50FB79F78}"/>
    <dgm:cxn modelId="{16DFA3DF-E3B5-45C6-856F-BF88C2952AC0}" srcId="{F9A2BC94-FBC0-479C-A115-2D8794A54CDE}" destId="{2CF92B50-FFB0-4D25-A121-CB1F31432C16}" srcOrd="0" destOrd="0" parTransId="{D75341A9-D56A-459F-9BA7-0BBC74FA90E9}" sibTransId="{A2969AD6-C383-40BE-88C6-1BCB820FEF78}"/>
    <dgm:cxn modelId="{29CF497F-0885-439B-BF0A-F7268D39BB9D}" type="presParOf" srcId="{0A810B02-9871-44D4-9D3A-D6A9132AF1A3}" destId="{BEA3820D-080E-4A04-A2B8-DB3664D5F134}" srcOrd="0" destOrd="0" presId="urn:microsoft.com/office/officeart/2018/2/layout/IconVerticalSolidList"/>
    <dgm:cxn modelId="{6B087ABB-072C-4264-A5BB-EC6878EB0948}" type="presParOf" srcId="{BEA3820D-080E-4A04-A2B8-DB3664D5F134}" destId="{D6C2D3C5-5205-474E-8DA1-96A25920EC75}" srcOrd="0" destOrd="0" presId="urn:microsoft.com/office/officeart/2018/2/layout/IconVerticalSolidList"/>
    <dgm:cxn modelId="{9AEC527A-F9FD-47A8-A17B-9E3DCBA496DD}" type="presParOf" srcId="{BEA3820D-080E-4A04-A2B8-DB3664D5F134}" destId="{48BE6AF5-5626-408F-8428-0F67704B1CDA}" srcOrd="1" destOrd="0" presId="urn:microsoft.com/office/officeart/2018/2/layout/IconVerticalSolidList"/>
    <dgm:cxn modelId="{419DD43A-ABED-4DEF-8E6A-93512326AEE4}" type="presParOf" srcId="{BEA3820D-080E-4A04-A2B8-DB3664D5F134}" destId="{8F01DCC4-6B73-4E62-8549-F6934CEAF2B6}" srcOrd="2" destOrd="0" presId="urn:microsoft.com/office/officeart/2018/2/layout/IconVerticalSolidList"/>
    <dgm:cxn modelId="{64C286EF-D34A-4E33-A1E3-DE31AFE6B010}" type="presParOf" srcId="{BEA3820D-080E-4A04-A2B8-DB3664D5F134}" destId="{DCFC26F1-499F-4CCE-ACFF-AA9F277E9E59}" srcOrd="3" destOrd="0" presId="urn:microsoft.com/office/officeart/2018/2/layout/IconVerticalSolidList"/>
    <dgm:cxn modelId="{692D61A1-E711-4913-B5B7-2B0A0260A166}" type="presParOf" srcId="{0A810B02-9871-44D4-9D3A-D6A9132AF1A3}" destId="{33C645F7-76C6-4757-8793-85BA2D2DF150}" srcOrd="1" destOrd="0" presId="urn:microsoft.com/office/officeart/2018/2/layout/IconVerticalSolidList"/>
    <dgm:cxn modelId="{D50EA833-42AE-4A5F-8045-BC8EC404F488}" type="presParOf" srcId="{0A810B02-9871-44D4-9D3A-D6A9132AF1A3}" destId="{A5738E52-5EA9-4411-B120-C6B949A0BA8F}" srcOrd="2" destOrd="0" presId="urn:microsoft.com/office/officeart/2018/2/layout/IconVerticalSolidList"/>
    <dgm:cxn modelId="{B51CB704-7267-42C6-91AD-2A6D6E1F699E}" type="presParOf" srcId="{A5738E52-5EA9-4411-B120-C6B949A0BA8F}" destId="{FA95CC98-2C44-40AC-885A-F0F0AB5DCC7F}" srcOrd="0" destOrd="0" presId="urn:microsoft.com/office/officeart/2018/2/layout/IconVerticalSolidList"/>
    <dgm:cxn modelId="{BBCB1226-F20B-4B1B-BBC5-37542EBA5A71}" type="presParOf" srcId="{A5738E52-5EA9-4411-B120-C6B949A0BA8F}" destId="{339BC78C-CD98-43F6-A32F-E25A75257566}" srcOrd="1" destOrd="0" presId="urn:microsoft.com/office/officeart/2018/2/layout/IconVerticalSolidList"/>
    <dgm:cxn modelId="{A8289C19-086F-492E-91C3-9F6201FD2C04}" type="presParOf" srcId="{A5738E52-5EA9-4411-B120-C6B949A0BA8F}" destId="{FC0F207D-884B-41EC-9FE2-340B4B50FCAB}" srcOrd="2" destOrd="0" presId="urn:microsoft.com/office/officeart/2018/2/layout/IconVerticalSolidList"/>
    <dgm:cxn modelId="{F6302958-D7DF-4D6B-99B1-200858DF98E4}" type="presParOf" srcId="{A5738E52-5EA9-4411-B120-C6B949A0BA8F}" destId="{26D7F29C-3C71-4F9B-9311-93C761B2C741}" srcOrd="3" destOrd="0" presId="urn:microsoft.com/office/officeart/2018/2/layout/IconVerticalSolidList"/>
    <dgm:cxn modelId="{188AF671-71E6-4164-BF4C-72406C1C4EF3}" type="presParOf" srcId="{0A810B02-9871-44D4-9D3A-D6A9132AF1A3}" destId="{C0E204A2-6AF8-47BA-99EE-6D0216CEE67F}" srcOrd="3" destOrd="0" presId="urn:microsoft.com/office/officeart/2018/2/layout/IconVerticalSolidList"/>
    <dgm:cxn modelId="{B407318E-41A8-426D-8FB7-6C9661DDF831}" type="presParOf" srcId="{0A810B02-9871-44D4-9D3A-D6A9132AF1A3}" destId="{8CF66AC9-DDC4-493E-A50B-D6F7E2EF0CEF}" srcOrd="4" destOrd="0" presId="urn:microsoft.com/office/officeart/2018/2/layout/IconVerticalSolidList"/>
    <dgm:cxn modelId="{A6149FDE-E29D-4A9D-818D-9D59396155FA}" type="presParOf" srcId="{8CF66AC9-DDC4-493E-A50B-D6F7E2EF0CEF}" destId="{EA7DC44D-B788-4745-A8E2-38D61FAB479E}" srcOrd="0" destOrd="0" presId="urn:microsoft.com/office/officeart/2018/2/layout/IconVerticalSolidList"/>
    <dgm:cxn modelId="{44A4BF87-5EA2-4D17-8CA5-455F0C9283F3}" type="presParOf" srcId="{8CF66AC9-DDC4-493E-A50B-D6F7E2EF0CEF}" destId="{3F1C9197-D64C-4C44-9009-0F56B2413745}" srcOrd="1" destOrd="0" presId="urn:microsoft.com/office/officeart/2018/2/layout/IconVerticalSolidList"/>
    <dgm:cxn modelId="{98CB4809-2E81-4803-B0AF-DC27332265CD}" type="presParOf" srcId="{8CF66AC9-DDC4-493E-A50B-D6F7E2EF0CEF}" destId="{2098F668-F947-4FD9-AD60-D608B30096CF}" srcOrd="2" destOrd="0" presId="urn:microsoft.com/office/officeart/2018/2/layout/IconVerticalSolidList"/>
    <dgm:cxn modelId="{6C3A3230-DF37-48CF-A4DD-CE01FF1BB02A}" type="presParOf" srcId="{8CF66AC9-DDC4-493E-A50B-D6F7E2EF0CEF}" destId="{C5E59A1E-F937-487A-8F9B-F0E8A7A60DD3}" srcOrd="3" destOrd="0" presId="urn:microsoft.com/office/officeart/2018/2/layout/IconVerticalSolidList"/>
    <dgm:cxn modelId="{BD9C7604-F9CB-4816-ABE4-5E65ECFC6C0B}" type="presParOf" srcId="{0A810B02-9871-44D4-9D3A-D6A9132AF1A3}" destId="{E52A0684-040C-40C2-9159-16663D54145E}" srcOrd="5" destOrd="0" presId="urn:microsoft.com/office/officeart/2018/2/layout/IconVerticalSolidList"/>
    <dgm:cxn modelId="{42FD1A8F-0045-44A8-B538-ADC87723EFB3}" type="presParOf" srcId="{0A810B02-9871-44D4-9D3A-D6A9132AF1A3}" destId="{BA41CBF8-2DAE-495C-8F27-DD60C217D606}" srcOrd="6" destOrd="0" presId="urn:microsoft.com/office/officeart/2018/2/layout/IconVerticalSolidList"/>
    <dgm:cxn modelId="{E69903E0-C7F3-4B0F-9B90-726BD28B2EA7}" type="presParOf" srcId="{BA41CBF8-2DAE-495C-8F27-DD60C217D606}" destId="{572D2FC3-F6F0-4340-B796-6257D82086FD}" srcOrd="0" destOrd="0" presId="urn:microsoft.com/office/officeart/2018/2/layout/IconVerticalSolidList"/>
    <dgm:cxn modelId="{200D409B-6F06-452E-B69D-52E1F47D80F8}" type="presParOf" srcId="{BA41CBF8-2DAE-495C-8F27-DD60C217D606}" destId="{C93440BC-23B2-41DC-82E9-DCABDEE13763}" srcOrd="1" destOrd="0" presId="urn:microsoft.com/office/officeart/2018/2/layout/IconVerticalSolidList"/>
    <dgm:cxn modelId="{A9B37940-6F25-47A6-85C5-7F7DFDAD9E7F}" type="presParOf" srcId="{BA41CBF8-2DAE-495C-8F27-DD60C217D606}" destId="{52648ED4-797B-4E55-900A-2FB300849C86}" srcOrd="2" destOrd="0" presId="urn:microsoft.com/office/officeart/2018/2/layout/IconVerticalSolidList"/>
    <dgm:cxn modelId="{5F65B3A2-DED7-4DB5-A50E-48D8A2450A9C}" type="presParOf" srcId="{BA41CBF8-2DAE-495C-8F27-DD60C217D606}" destId="{FD57BEA9-46DC-41FB-86F8-4CDD8C3805A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C2D3C5-5205-474E-8DA1-96A25920EC75}">
      <dsp:nvSpPr>
        <dsp:cNvPr id="0" name=""/>
        <dsp:cNvSpPr/>
      </dsp:nvSpPr>
      <dsp:spPr>
        <a:xfrm>
          <a:off x="0" y="2054"/>
          <a:ext cx="11353800" cy="104106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BE6AF5-5626-408F-8428-0F67704B1CDA}">
      <dsp:nvSpPr>
        <dsp:cNvPr id="0" name=""/>
        <dsp:cNvSpPr/>
      </dsp:nvSpPr>
      <dsp:spPr>
        <a:xfrm>
          <a:off x="314922" y="236294"/>
          <a:ext cx="572587" cy="5725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FC26F1-499F-4CCE-ACFF-AA9F277E9E59}">
      <dsp:nvSpPr>
        <dsp:cNvPr id="0" name=""/>
        <dsp:cNvSpPr/>
      </dsp:nvSpPr>
      <dsp:spPr>
        <a:xfrm>
          <a:off x="1202432" y="2054"/>
          <a:ext cx="10151367" cy="10410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180" tIns="110180" rIns="110180" bIns="1101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In statistics, measurement scales describe the type and properties of variables. </a:t>
          </a:r>
        </a:p>
      </dsp:txBody>
      <dsp:txXfrm>
        <a:off x="1202432" y="2054"/>
        <a:ext cx="10151367" cy="1041067"/>
      </dsp:txXfrm>
    </dsp:sp>
    <dsp:sp modelId="{FA95CC98-2C44-40AC-885A-F0F0AB5DCC7F}">
      <dsp:nvSpPr>
        <dsp:cNvPr id="0" name=""/>
        <dsp:cNvSpPr/>
      </dsp:nvSpPr>
      <dsp:spPr>
        <a:xfrm>
          <a:off x="0" y="1303388"/>
          <a:ext cx="11353800" cy="104106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9BC78C-CD98-43F6-A32F-E25A75257566}">
      <dsp:nvSpPr>
        <dsp:cNvPr id="0" name=""/>
        <dsp:cNvSpPr/>
      </dsp:nvSpPr>
      <dsp:spPr>
        <a:xfrm>
          <a:off x="314922" y="1537628"/>
          <a:ext cx="572587" cy="5725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D7F29C-3C71-4F9B-9311-93C761B2C741}">
      <dsp:nvSpPr>
        <dsp:cNvPr id="0" name=""/>
        <dsp:cNvSpPr/>
      </dsp:nvSpPr>
      <dsp:spPr>
        <a:xfrm>
          <a:off x="1202432" y="1303388"/>
          <a:ext cx="10151367" cy="10410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180" tIns="110180" rIns="110180" bIns="11018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Understanding these scales is essential because they determine what statistical techniques can be applied and how data can be interpreted. </a:t>
          </a:r>
        </a:p>
      </dsp:txBody>
      <dsp:txXfrm>
        <a:off x="1202432" y="1303388"/>
        <a:ext cx="10151367" cy="1041067"/>
      </dsp:txXfrm>
    </dsp:sp>
    <dsp:sp modelId="{EA7DC44D-B788-4745-A8E2-38D61FAB479E}">
      <dsp:nvSpPr>
        <dsp:cNvPr id="0" name=""/>
        <dsp:cNvSpPr/>
      </dsp:nvSpPr>
      <dsp:spPr>
        <a:xfrm>
          <a:off x="0" y="2604722"/>
          <a:ext cx="11353800" cy="104106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1C9197-D64C-4C44-9009-0F56B2413745}">
      <dsp:nvSpPr>
        <dsp:cNvPr id="0" name=""/>
        <dsp:cNvSpPr/>
      </dsp:nvSpPr>
      <dsp:spPr>
        <a:xfrm>
          <a:off x="314922" y="2838962"/>
          <a:ext cx="572587" cy="5725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E59A1E-F937-487A-8F9B-F0E8A7A60DD3}">
      <dsp:nvSpPr>
        <dsp:cNvPr id="0" name=""/>
        <dsp:cNvSpPr/>
      </dsp:nvSpPr>
      <dsp:spPr>
        <a:xfrm>
          <a:off x="1202432" y="2604722"/>
          <a:ext cx="10151367" cy="10410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180" tIns="110180" rIns="110180" bIns="110180" numCol="1" spcCol="1270" anchor="ctr" anchorCtr="0">
          <a:noAutofit/>
        </a:bodyPr>
        <a:lstStyle/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Measurement scales are classified into four major types: Nominal, Ordinal, Interval, and Ratio. </a:t>
          </a:r>
        </a:p>
      </dsp:txBody>
      <dsp:txXfrm>
        <a:off x="1202432" y="2604722"/>
        <a:ext cx="10151367" cy="1041067"/>
      </dsp:txXfrm>
    </dsp:sp>
    <dsp:sp modelId="{572D2FC3-F6F0-4340-B796-6257D82086FD}">
      <dsp:nvSpPr>
        <dsp:cNvPr id="0" name=""/>
        <dsp:cNvSpPr/>
      </dsp:nvSpPr>
      <dsp:spPr>
        <a:xfrm>
          <a:off x="0" y="3906056"/>
          <a:ext cx="11353800" cy="104106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3440BC-23B2-41DC-82E9-DCABDEE13763}">
      <dsp:nvSpPr>
        <dsp:cNvPr id="0" name=""/>
        <dsp:cNvSpPr/>
      </dsp:nvSpPr>
      <dsp:spPr>
        <a:xfrm>
          <a:off x="314922" y="4140296"/>
          <a:ext cx="572587" cy="57258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57BEA9-46DC-41FB-86F8-4CDD8C3805A6}">
      <dsp:nvSpPr>
        <dsp:cNvPr id="0" name=""/>
        <dsp:cNvSpPr/>
      </dsp:nvSpPr>
      <dsp:spPr>
        <a:xfrm>
          <a:off x="1202432" y="3906056"/>
          <a:ext cx="10151367" cy="10410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180" tIns="110180" rIns="110180" bIns="11018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These were first proposed by psychologist Stanley Smith Stevens in 1946 and form the basis of all data analysis and statistical inference.</a:t>
          </a:r>
        </a:p>
      </dsp:txBody>
      <dsp:txXfrm>
        <a:off x="1202432" y="3906056"/>
        <a:ext cx="10151367" cy="10410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230E8-DD57-2717-2C2B-833BEAF7C1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CBCEB5-A9BF-040C-4E05-B8E725706D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FB351-0FF7-5269-B651-73A8A684B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22BB99-26BA-5C94-F27D-FDE2299FA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84395-794C-8ADC-2D14-4D6E6F97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79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DCE99-7B3C-815D-8DDC-F914ED656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97B144-A1E3-FA15-72FD-90EC10FBE0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D979EB-9198-F039-4769-2B506A767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A0BC3-10BB-2521-6FCB-E597AA5B5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CA3742-C750-EEF1-6A5D-627C666A6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541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7DC14B-AF65-D089-CBC0-564B8BE5B6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9C8B09-8FE0-3948-1537-C7C46D1E18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5945D4-F235-1AD1-3A1D-916468153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C586F-8278-3815-89E7-164F3CF39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94FCB4-DC0F-FAA4-F9F1-7068AA1BC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43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2B6F3-F2AA-590E-E8BA-9BFB86BC9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C22DA-0CB4-0282-5600-B775BD0D9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C4251D-C524-18FD-B7CE-1C9DDAC55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DD7BA0-9566-34E3-5651-B4229147A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9EAF9E-CE42-8117-C5CC-C5EC51FC3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635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D1D4F-A722-A2BB-8595-13AB837EE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4C767C-699B-53D4-1724-F2F0CB0A3E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071E34-A337-C036-75D6-E2D0C7B93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F2815-DE50-4CF1-BDB2-FFFA93F44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2C81EC-E9E2-481E-6965-69C58DC69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580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9722F-618C-97A3-FDD0-EBE85047F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B2F87-84F6-13AE-92D3-791F31CB8B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231262-6ED6-46AE-80CF-C53A42124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E1EA48-9569-F0B8-885E-7CF0E5771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12F09A-4922-4845-FB6D-03950BE69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5A3CB8-6FB0-4985-722B-1AEAAE110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064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2525E-CFCD-8311-EB5E-A12689DA4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488435-D186-372F-6336-0273B61E9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E19716-70F2-A1AA-9A81-98C6F1C0C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6850CC-EA3E-2DA6-27F7-228B5F5233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1D4EF0-B59E-40A6-CD5E-F9E437C8E1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9E4850-4B48-BF62-855A-BBD5F6817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43C18F-7644-31E6-4F5E-7326340BF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80D255-3131-68C0-A5EF-A0B0281CF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984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96E58-7AED-B7BB-830A-1A67AA619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E18416-54BF-C0D2-ABFF-E6A52FD93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C4DBCC-E231-8ACA-5F30-B47EF37F0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E7E021-76C4-ACEA-1F26-A416EFA8F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73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62721F-38C3-2DC0-53DE-F65151F96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793146-B314-F73C-B0EE-BF069AA47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C6AE79-66C5-250A-D3DA-D6319B416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213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BA39B-47A7-926A-0A6B-7EDFACCB1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4C187-6839-0DA7-172D-6C49E54F67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B2C1BD-DA83-6731-63B5-11BCA33F09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26A0AE-48EC-B2A0-78BD-08C65CB79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8D39FD-594E-8C14-C623-B891E269C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927312-CDB8-A40C-2DD1-11F0E85EB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88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67C88-A768-6665-E629-42A18E2B5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66B3BB-F53B-215E-321B-093518C064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24E1A-F01B-18D8-1AC5-085D301933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1B18D5-FD59-351C-9662-9DB47E8FC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2249F7-E900-9DE2-184F-BF793BB74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BDBAFA-DC70-366B-EF5C-DC925969B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32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5D696F-9E94-8576-2507-B1507FA5F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C25F8E-57B9-518B-8CAB-00E689891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5644AE-8F02-D509-A644-BBAE7404A3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F75B6-B89A-074B-BD5D-773A69B7BB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92347-D7AA-85F7-5823-D33C606E9C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42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11.wmf"/><Relationship Id="rId7" Type="http://schemas.openxmlformats.org/officeDocument/2006/relationships/image" Target="../media/image1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2.wmf"/><Relationship Id="rId10" Type="http://schemas.openxmlformats.org/officeDocument/2006/relationships/image" Target="../media/image15.wmf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4751229-0244-4FBB-BED1-407467F4C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28114" y="247292"/>
            <a:ext cx="4978399" cy="3165045"/>
          </a:xfrm>
        </p:spPr>
        <p:txBody>
          <a:bodyPr anchor="b">
            <a:normAutofit/>
          </a:bodyPr>
          <a:lstStyle/>
          <a:p>
            <a:pPr algn="l"/>
            <a:r>
              <a:rPr lang="en-US" sz="5200" dirty="0"/>
              <a:t>Measurement of Scale in Statistics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28113" y="4078423"/>
            <a:ext cx="4978399" cy="2058657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Dr. Manish Dadhich</a:t>
            </a:r>
          </a:p>
        </p:txBody>
      </p:sp>
      <p:pic>
        <p:nvPicPr>
          <p:cNvPr id="7" name="Graphic 6" descr="Ruler">
            <a:extLst>
              <a:ext uri="{FF2B5EF4-FFF2-40B4-BE49-F238E27FC236}">
                <a16:creationId xmlns:a16="http://schemas.microsoft.com/office/drawing/2014/main" id="{9EDC840E-9EAA-B065-C214-F6C1428BFB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7549" y="2776619"/>
            <a:ext cx="1289051" cy="1289051"/>
          </a:xfrm>
          <a:prstGeom prst="rect">
            <a:avLst/>
          </a:prstGeom>
        </p:spPr>
      </p:pic>
      <p:pic>
        <p:nvPicPr>
          <p:cNvPr id="9" name="Graphic 8" descr="Ruler">
            <a:extLst>
              <a:ext uri="{FF2B5EF4-FFF2-40B4-BE49-F238E27FC236}">
                <a16:creationId xmlns:a16="http://schemas.microsoft.com/office/drawing/2014/main" id="{86D6BCB8-AD95-42BF-95A9-7D66342D3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7815" y="716407"/>
            <a:ext cx="5411343" cy="541134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22FA31-BFC4-FC79-0C49-379897586C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33791-4C0C-ABB8-D7B8-7D2C5B2A0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4. Ratio Scale (Numeric Data with True Zero)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F89094-143F-C72E-F1A9-8E43692888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1825625"/>
            <a:ext cx="1099983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Permissible Statistical Operations</a:t>
            </a:r>
            <a:r>
              <a:rPr lang="en-US" sz="3200" dirty="0"/>
              <a:t>:</a:t>
            </a:r>
          </a:p>
          <a:p>
            <a:r>
              <a:rPr lang="en-US" sz="3200" dirty="0"/>
              <a:t>All descriptive and inferential statistics.</a:t>
            </a:r>
          </a:p>
          <a:p>
            <a:r>
              <a:rPr lang="en-US" sz="3200" dirty="0"/>
              <a:t>Coefficient of variation, and elasticity.</a:t>
            </a:r>
          </a:p>
          <a:p>
            <a:r>
              <a:rPr lang="en-US" sz="3200" dirty="0"/>
              <a:t>Multiplicative comparisons (e.g., one firm earns 2× another).</a:t>
            </a:r>
          </a:p>
          <a:p>
            <a:pPr marL="0" indent="0">
              <a:buNone/>
            </a:pPr>
            <a:r>
              <a:rPr lang="en-US" sz="3200" b="1" dirty="0"/>
              <a:t>Business Application</a:t>
            </a:r>
            <a:r>
              <a:rPr lang="en-US" sz="3200" dirty="0"/>
              <a:t>:</a:t>
            </a:r>
          </a:p>
          <a:p>
            <a:r>
              <a:rPr lang="en-US" sz="3200" b="1" dirty="0"/>
              <a:t>Finance</a:t>
            </a:r>
            <a:r>
              <a:rPr lang="en-US" sz="3200" dirty="0"/>
              <a:t>: Analyzing profitability, ROI.</a:t>
            </a:r>
          </a:p>
          <a:p>
            <a:r>
              <a:rPr lang="en-US" sz="3200" b="1" dirty="0"/>
              <a:t>Production</a:t>
            </a:r>
            <a:r>
              <a:rPr lang="en-US" sz="3200" dirty="0"/>
              <a:t>: Time taken for tasks, quantity produced.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87993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6435726" y="2057401"/>
            <a:ext cx="346075" cy="346075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7</a:t>
            </a:r>
          </a:p>
        </p:txBody>
      </p:sp>
      <p:sp>
        <p:nvSpPr>
          <p:cNvPr id="1033" name="Rectangle 10"/>
          <p:cNvSpPr>
            <a:spLocks noChangeArrowheads="1"/>
          </p:cNvSpPr>
          <p:nvPr/>
        </p:nvSpPr>
        <p:spPr bwMode="auto">
          <a:xfrm>
            <a:off x="8874126" y="2057401"/>
            <a:ext cx="346075" cy="346075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3</a:t>
            </a:r>
          </a:p>
        </p:txBody>
      </p:sp>
      <p:sp>
        <p:nvSpPr>
          <p:cNvPr id="1034" name="Rectangle 13"/>
          <p:cNvSpPr>
            <a:spLocks noChangeArrowheads="1"/>
          </p:cNvSpPr>
          <p:nvPr/>
        </p:nvSpPr>
        <p:spPr bwMode="auto">
          <a:xfrm>
            <a:off x="7654926" y="2057401"/>
            <a:ext cx="422275" cy="346075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8</a:t>
            </a:r>
          </a:p>
        </p:txBody>
      </p:sp>
      <p:graphicFrame>
        <p:nvGraphicFramePr>
          <p:cNvPr id="1026" name="Object 127">
            <a:hlinkClick r:id="" action="ppaction://ole?verb=0"/>
          </p:cNvPr>
          <p:cNvGraphicFramePr>
            <a:graphicFrameLocks/>
          </p:cNvGraphicFramePr>
          <p:nvPr/>
        </p:nvGraphicFramePr>
        <p:xfrm>
          <a:off x="8332788" y="1479550"/>
          <a:ext cx="66040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495300" imgH="752475" progId="">
                  <p:embed/>
                </p:oleObj>
              </mc:Choice>
              <mc:Fallback>
                <p:oleObj r:id="rId2" imgW="495300" imgH="752475" progId="">
                  <p:embed/>
                  <p:pic>
                    <p:nvPicPr>
                      <p:cNvPr id="1026" name="Object 127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32788" y="1479550"/>
                        <a:ext cx="660400" cy="100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5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61118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Primary Scales of Measurement</a:t>
            </a:r>
          </a:p>
        </p:txBody>
      </p:sp>
      <p:sp>
        <p:nvSpPr>
          <p:cNvPr id="1036" name="Rectangle 4"/>
          <p:cNvSpPr>
            <a:spLocks noChangeArrowheads="1"/>
          </p:cNvSpPr>
          <p:nvPr/>
        </p:nvSpPr>
        <p:spPr bwMode="auto">
          <a:xfrm>
            <a:off x="1800226" y="1077913"/>
            <a:ext cx="3946525" cy="58451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en-US" sz="2400" b="1" dirty="0"/>
              <a:t>Scale		</a:t>
            </a:r>
          </a:p>
          <a:p>
            <a:r>
              <a:rPr lang="en-US" sz="2400" b="1" dirty="0"/>
              <a:t>Nominal</a:t>
            </a:r>
            <a:r>
              <a:rPr lang="en-US" sz="2200" b="1" dirty="0"/>
              <a:t> 	Numbers </a:t>
            </a:r>
          </a:p>
          <a:p>
            <a:r>
              <a:rPr lang="en-US" sz="2400" b="1" dirty="0"/>
              <a:t>		</a:t>
            </a:r>
            <a:r>
              <a:rPr lang="en-US" sz="2200" b="1" dirty="0"/>
              <a:t>Assigned	 </a:t>
            </a:r>
          </a:p>
          <a:p>
            <a:r>
              <a:rPr lang="en-US" sz="2200" b="1" dirty="0"/>
              <a:t>		to Runners</a:t>
            </a:r>
            <a:endParaRPr lang="en-US" sz="2400" b="1" dirty="0"/>
          </a:p>
          <a:p>
            <a:endParaRPr lang="en-US" sz="2400" b="1" dirty="0"/>
          </a:p>
          <a:p>
            <a:r>
              <a:rPr lang="en-US" sz="2400" b="1" dirty="0"/>
              <a:t>Ordinal	</a:t>
            </a:r>
            <a:r>
              <a:rPr lang="en-US" sz="2200" b="1" dirty="0"/>
              <a:t>Rank Order</a:t>
            </a:r>
            <a:endParaRPr lang="en-US" sz="2400" b="1" dirty="0"/>
          </a:p>
          <a:p>
            <a:r>
              <a:rPr lang="en-US" sz="2400" b="1" dirty="0"/>
              <a:t>		</a:t>
            </a:r>
            <a:r>
              <a:rPr lang="en-US" sz="2200" b="1" dirty="0"/>
              <a:t>of Winners</a:t>
            </a:r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r>
              <a:rPr lang="en-US" sz="2400" b="1" dirty="0"/>
              <a:t>Interval	</a:t>
            </a:r>
            <a:r>
              <a:rPr lang="en-US" sz="2200" b="1" dirty="0"/>
              <a:t>Performance</a:t>
            </a:r>
          </a:p>
          <a:p>
            <a:r>
              <a:rPr lang="en-US" sz="2200" b="1" dirty="0"/>
              <a:t>		Rating on a	    </a:t>
            </a:r>
          </a:p>
          <a:p>
            <a:r>
              <a:rPr lang="en-US" sz="2200" b="1" dirty="0"/>
              <a:t>		0 to 10 Scale</a:t>
            </a:r>
            <a:endParaRPr lang="en-US" sz="2400" b="1" dirty="0"/>
          </a:p>
          <a:p>
            <a:endParaRPr lang="en-US" sz="2400" b="1" dirty="0"/>
          </a:p>
          <a:p>
            <a:r>
              <a:rPr lang="en-US" sz="2400" b="1" dirty="0"/>
              <a:t>Ratio		</a:t>
            </a:r>
            <a:r>
              <a:rPr lang="en-US" sz="2200" b="1" dirty="0"/>
              <a:t>Time to 			Finish, in             </a:t>
            </a:r>
          </a:p>
          <a:p>
            <a:r>
              <a:rPr lang="en-US" sz="2200" b="1" dirty="0"/>
              <a:t>                                Seconds                        </a:t>
            </a:r>
          </a:p>
        </p:txBody>
      </p:sp>
      <p:graphicFrame>
        <p:nvGraphicFramePr>
          <p:cNvPr id="1027" name="Object 7">
            <a:hlinkClick r:id="" action="ppaction://ole?verb=0"/>
          </p:cNvPr>
          <p:cNvGraphicFramePr>
            <a:graphicFrameLocks/>
          </p:cNvGraphicFramePr>
          <p:nvPr/>
        </p:nvGraphicFramePr>
        <p:xfrm>
          <a:off x="5894388" y="1501775"/>
          <a:ext cx="66040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495300" imgH="752475" progId="">
                  <p:embed/>
                </p:oleObj>
              </mc:Choice>
              <mc:Fallback>
                <p:oleObj r:id="rId4" imgW="495300" imgH="752475" progId="">
                  <p:embed/>
                  <p:pic>
                    <p:nvPicPr>
                      <p:cNvPr id="1027" name="Object 7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4388" y="1501775"/>
                        <a:ext cx="660400" cy="100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12">
            <a:hlinkClick r:id="" action="ppaction://ole?verb=0"/>
          </p:cNvPr>
          <p:cNvGraphicFramePr>
            <a:graphicFrameLocks/>
          </p:cNvGraphicFramePr>
          <p:nvPr/>
        </p:nvGraphicFramePr>
        <p:xfrm>
          <a:off x="7113588" y="1501775"/>
          <a:ext cx="66040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495300" imgH="752475" progId="">
                  <p:embed/>
                </p:oleObj>
              </mc:Choice>
              <mc:Fallback>
                <p:oleObj r:id="rId4" imgW="495300" imgH="752475" progId="">
                  <p:embed/>
                  <p:pic>
                    <p:nvPicPr>
                      <p:cNvPr id="1028" name="Object 12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3588" y="1501775"/>
                        <a:ext cx="660400" cy="100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5826129" y="2797175"/>
            <a:ext cx="728663" cy="1492250"/>
            <a:chOff x="2661" y="1592"/>
            <a:chExt cx="459" cy="940"/>
          </a:xfrm>
        </p:grpSpPr>
        <p:graphicFrame>
          <p:nvGraphicFramePr>
            <p:cNvPr id="1031" name="Object 1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2704" y="1592"/>
            <a:ext cx="416" cy="6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6" imgW="495300" imgH="752475" progId="">
                    <p:embed/>
                  </p:oleObj>
                </mc:Choice>
                <mc:Fallback>
                  <p:oleObj r:id="rId6" imgW="495300" imgH="752475" progId="">
                    <p:embed/>
                    <p:pic>
                      <p:nvPicPr>
                        <p:cNvPr id="1031" name="Object 15">
                          <a:hlinkClick r:id="" action="ppaction://ole?verb=0"/>
                        </p:cNvPr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04" y="1592"/>
                          <a:ext cx="416" cy="6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51" name="Rectangle 16"/>
            <p:cNvSpPr>
              <a:spLocks noChangeArrowheads="1"/>
            </p:cNvSpPr>
            <p:nvPr/>
          </p:nvSpPr>
          <p:spPr bwMode="auto">
            <a:xfrm>
              <a:off x="2661" y="2126"/>
              <a:ext cx="429" cy="40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>
                  <a:solidFill>
                    <a:srgbClr val="0000FF"/>
                  </a:solidFill>
                </a:rPr>
                <a:t>Third</a:t>
              </a:r>
            </a:p>
            <a:p>
              <a:pPr algn="ctr"/>
              <a:r>
                <a:rPr lang="en-US">
                  <a:solidFill>
                    <a:srgbClr val="0000FF"/>
                  </a:solidFill>
                </a:rPr>
                <a:t>place</a:t>
              </a: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7037388" y="2797175"/>
            <a:ext cx="865188" cy="1492250"/>
            <a:chOff x="3424" y="1592"/>
            <a:chExt cx="545" cy="940"/>
          </a:xfrm>
        </p:grpSpPr>
        <p:graphicFrame>
          <p:nvGraphicFramePr>
            <p:cNvPr id="1030" name="Object 18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3472" y="1592"/>
            <a:ext cx="416" cy="6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6" imgW="495300" imgH="752475" progId="">
                    <p:embed/>
                  </p:oleObj>
                </mc:Choice>
                <mc:Fallback>
                  <p:oleObj r:id="rId6" imgW="495300" imgH="752475" progId="">
                    <p:embed/>
                    <p:pic>
                      <p:nvPicPr>
                        <p:cNvPr id="1030" name="Object 18">
                          <a:hlinkClick r:id="" action="ppaction://ole?verb=0"/>
                        </p:cNvPr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72" y="1592"/>
                          <a:ext cx="416" cy="6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50" name="Rectangle 19"/>
            <p:cNvSpPr>
              <a:spLocks noChangeArrowheads="1"/>
            </p:cNvSpPr>
            <p:nvPr/>
          </p:nvSpPr>
          <p:spPr bwMode="auto">
            <a:xfrm>
              <a:off x="3424" y="2126"/>
              <a:ext cx="545" cy="40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>
                  <a:solidFill>
                    <a:srgbClr val="0000FF"/>
                  </a:solidFill>
                </a:rPr>
                <a:t>Second</a:t>
              </a:r>
            </a:p>
            <a:p>
              <a:pPr algn="ctr"/>
              <a:r>
                <a:rPr lang="en-US">
                  <a:solidFill>
                    <a:srgbClr val="0000FF"/>
                  </a:solidFill>
                </a:rPr>
                <a:t>place</a:t>
              </a:r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8239131" y="2797175"/>
            <a:ext cx="754063" cy="1492250"/>
            <a:chOff x="4181" y="1592"/>
            <a:chExt cx="475" cy="940"/>
          </a:xfrm>
        </p:grpSpPr>
        <p:graphicFrame>
          <p:nvGraphicFramePr>
            <p:cNvPr id="1029" name="Object 21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4240" y="1592"/>
            <a:ext cx="416" cy="6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9" imgW="495300" imgH="752475" progId="">
                    <p:embed/>
                  </p:oleObj>
                </mc:Choice>
                <mc:Fallback>
                  <p:oleObj r:id="rId9" imgW="495300" imgH="752475" progId="">
                    <p:embed/>
                    <p:pic>
                      <p:nvPicPr>
                        <p:cNvPr id="1029" name="Object 21">
                          <a:hlinkClick r:id="" action="ppaction://ole?verb=0"/>
                        </p:cNvPr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40" y="1592"/>
                          <a:ext cx="416" cy="6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49" name="Rectangle 22"/>
            <p:cNvSpPr>
              <a:spLocks noChangeArrowheads="1"/>
            </p:cNvSpPr>
            <p:nvPr/>
          </p:nvSpPr>
          <p:spPr bwMode="auto">
            <a:xfrm>
              <a:off x="4181" y="2126"/>
              <a:ext cx="429" cy="40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>
                  <a:solidFill>
                    <a:srgbClr val="0000FF"/>
                  </a:solidFill>
                </a:rPr>
                <a:t>First</a:t>
              </a:r>
            </a:p>
            <a:p>
              <a:pPr algn="ctr"/>
              <a:r>
                <a:rPr lang="en-US">
                  <a:solidFill>
                    <a:srgbClr val="0000FF"/>
                  </a:solidFill>
                </a:rPr>
                <a:t>place</a:t>
              </a:r>
            </a:p>
          </p:txBody>
        </p:sp>
      </p:grpSp>
      <p:sp>
        <p:nvSpPr>
          <p:cNvPr id="1041" name="Rectangle 23"/>
          <p:cNvSpPr>
            <a:spLocks noChangeArrowheads="1"/>
          </p:cNvSpPr>
          <p:nvPr/>
        </p:nvSpPr>
        <p:spPr bwMode="auto">
          <a:xfrm>
            <a:off x="9391305" y="1587501"/>
            <a:ext cx="727764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>
                <a:solidFill>
                  <a:srgbClr val="0000FF"/>
                </a:solidFill>
              </a:rPr>
              <a:t>Finish</a:t>
            </a:r>
          </a:p>
        </p:txBody>
      </p:sp>
      <p:sp>
        <p:nvSpPr>
          <p:cNvPr id="1042" name="Rectangle 24"/>
          <p:cNvSpPr>
            <a:spLocks noChangeArrowheads="1"/>
          </p:cNvSpPr>
          <p:nvPr/>
        </p:nvSpPr>
        <p:spPr bwMode="auto">
          <a:xfrm>
            <a:off x="9391305" y="2882901"/>
            <a:ext cx="727764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>
                <a:solidFill>
                  <a:srgbClr val="0000FF"/>
                </a:solidFill>
              </a:rPr>
              <a:t>Finish</a:t>
            </a:r>
          </a:p>
        </p:txBody>
      </p:sp>
      <p:sp>
        <p:nvSpPr>
          <p:cNvPr id="1043" name="Rectangle 25"/>
          <p:cNvSpPr>
            <a:spLocks noChangeArrowheads="1"/>
          </p:cNvSpPr>
          <p:nvPr/>
        </p:nvSpPr>
        <p:spPr bwMode="auto">
          <a:xfrm>
            <a:off x="5937336" y="4711701"/>
            <a:ext cx="47449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>
                <a:solidFill>
                  <a:srgbClr val="0000FF"/>
                </a:solidFill>
              </a:rPr>
              <a:t>8.2</a:t>
            </a:r>
          </a:p>
        </p:txBody>
      </p:sp>
      <p:sp>
        <p:nvSpPr>
          <p:cNvPr id="1044" name="Rectangle 26"/>
          <p:cNvSpPr>
            <a:spLocks noChangeArrowheads="1"/>
          </p:cNvSpPr>
          <p:nvPr/>
        </p:nvSpPr>
        <p:spPr bwMode="auto">
          <a:xfrm>
            <a:off x="7232736" y="4711701"/>
            <a:ext cx="47449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>
                <a:solidFill>
                  <a:srgbClr val="0000FF"/>
                </a:solidFill>
              </a:rPr>
              <a:t>9.1</a:t>
            </a:r>
          </a:p>
        </p:txBody>
      </p:sp>
      <p:sp>
        <p:nvSpPr>
          <p:cNvPr id="1045" name="Rectangle 27"/>
          <p:cNvSpPr>
            <a:spLocks noChangeArrowheads="1"/>
          </p:cNvSpPr>
          <p:nvPr/>
        </p:nvSpPr>
        <p:spPr bwMode="auto">
          <a:xfrm>
            <a:off x="8451936" y="4711701"/>
            <a:ext cx="47449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>
                <a:solidFill>
                  <a:srgbClr val="0000FF"/>
                </a:solidFill>
              </a:rPr>
              <a:t>9.6</a:t>
            </a:r>
          </a:p>
        </p:txBody>
      </p:sp>
      <p:sp>
        <p:nvSpPr>
          <p:cNvPr id="1046" name="Rectangle 28"/>
          <p:cNvSpPr>
            <a:spLocks noChangeArrowheads="1"/>
          </p:cNvSpPr>
          <p:nvPr/>
        </p:nvSpPr>
        <p:spPr bwMode="auto">
          <a:xfrm>
            <a:off x="5955026" y="5930901"/>
            <a:ext cx="59151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>
                <a:solidFill>
                  <a:srgbClr val="0000FF"/>
                </a:solidFill>
              </a:rPr>
              <a:t>15.2</a:t>
            </a:r>
          </a:p>
        </p:txBody>
      </p:sp>
      <p:sp>
        <p:nvSpPr>
          <p:cNvPr id="1047" name="Rectangle 29"/>
          <p:cNvSpPr>
            <a:spLocks noChangeArrowheads="1"/>
          </p:cNvSpPr>
          <p:nvPr/>
        </p:nvSpPr>
        <p:spPr bwMode="auto">
          <a:xfrm>
            <a:off x="7250426" y="5930901"/>
            <a:ext cx="59151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>
                <a:solidFill>
                  <a:srgbClr val="0000FF"/>
                </a:solidFill>
              </a:rPr>
              <a:t>14.1</a:t>
            </a:r>
          </a:p>
        </p:txBody>
      </p:sp>
      <p:sp>
        <p:nvSpPr>
          <p:cNvPr id="1048" name="Rectangle 30"/>
          <p:cNvSpPr>
            <a:spLocks noChangeArrowheads="1"/>
          </p:cNvSpPr>
          <p:nvPr/>
        </p:nvSpPr>
        <p:spPr bwMode="auto">
          <a:xfrm>
            <a:off x="8469626" y="5930901"/>
            <a:ext cx="59151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>
                <a:solidFill>
                  <a:srgbClr val="0000FF"/>
                </a:solidFill>
              </a:rPr>
              <a:t>13.4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600" b="1" dirty="0"/>
              <a:t>Illustration of Primary Scales of Measurement</a:t>
            </a:r>
          </a:p>
        </p:txBody>
      </p:sp>
      <p:sp>
        <p:nvSpPr>
          <p:cNvPr id="2053" name="Rectangle 10"/>
          <p:cNvSpPr>
            <a:spLocks noChangeAspect="1" noChangeArrowheads="1"/>
          </p:cNvSpPr>
          <p:nvPr/>
        </p:nvSpPr>
        <p:spPr bwMode="auto">
          <a:xfrm>
            <a:off x="1860551" y="1570038"/>
            <a:ext cx="8372475" cy="4660900"/>
          </a:xfrm>
          <a:prstGeom prst="rect">
            <a:avLst/>
          </a:prstGeom>
          <a:solidFill>
            <a:srgbClr val="CCECFF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en-US" sz="2200" dirty="0">
                <a:solidFill>
                  <a:schemeClr val="hlink"/>
                </a:solidFill>
                <a:latin typeface="Arial" charset="0"/>
              </a:rPr>
              <a:t>Nominal                    Ordinal                                           Ratio</a:t>
            </a:r>
          </a:p>
          <a:p>
            <a:r>
              <a:rPr lang="en-US" sz="2200" dirty="0">
                <a:solidFill>
                  <a:schemeClr val="hlink"/>
                </a:solidFill>
                <a:latin typeface="Arial" charset="0"/>
              </a:rPr>
              <a:t>Scale                         </a:t>
            </a:r>
            <a:r>
              <a:rPr lang="en-US" sz="2200" dirty="0" err="1">
                <a:solidFill>
                  <a:schemeClr val="hlink"/>
                </a:solidFill>
                <a:latin typeface="Arial" charset="0"/>
              </a:rPr>
              <a:t>Scale</a:t>
            </a:r>
            <a:r>
              <a:rPr lang="en-US" sz="2200" dirty="0">
                <a:solidFill>
                  <a:schemeClr val="hlink"/>
                </a:solidFill>
                <a:latin typeface="Arial" charset="0"/>
              </a:rPr>
              <a:t>                                              </a:t>
            </a:r>
            <a:r>
              <a:rPr lang="en-US" sz="2200" dirty="0" err="1">
                <a:solidFill>
                  <a:schemeClr val="hlink"/>
                </a:solidFill>
                <a:latin typeface="Arial" charset="0"/>
              </a:rPr>
              <a:t>Scale</a:t>
            </a:r>
            <a:endParaRPr lang="en-US" sz="2200" dirty="0">
              <a:solidFill>
                <a:schemeClr val="hlink"/>
              </a:solidFill>
              <a:latin typeface="Arial" charset="0"/>
            </a:endParaRPr>
          </a:p>
          <a:p>
            <a:r>
              <a:rPr lang="en-US" sz="1600" dirty="0">
                <a:solidFill>
                  <a:schemeClr val="tx2"/>
                </a:solidFill>
                <a:latin typeface="Arial" charset="0"/>
              </a:rPr>
              <a:t>		              </a:t>
            </a:r>
            <a:r>
              <a:rPr lang="en-US" sz="1600" dirty="0">
                <a:latin typeface="Arial" charset="0"/>
              </a:rPr>
              <a:t>Preference</a:t>
            </a:r>
            <a:r>
              <a:rPr lang="en-US" dirty="0">
                <a:latin typeface="Arial" charset="0"/>
              </a:rPr>
              <a:t>                                                     $ spent last                  No.   Store                         </a:t>
            </a:r>
            <a:r>
              <a:rPr lang="en-US" sz="1600" dirty="0">
                <a:latin typeface="Arial" charset="0"/>
              </a:rPr>
              <a:t>Rankings   </a:t>
            </a:r>
            <a:r>
              <a:rPr lang="en-US" dirty="0">
                <a:latin typeface="Arial" charset="0"/>
              </a:rPr>
              <a:t>                                                    3 months</a:t>
            </a:r>
          </a:p>
          <a:p>
            <a:br>
              <a:rPr lang="en-US" sz="2000" dirty="0">
                <a:solidFill>
                  <a:srgbClr val="840218"/>
                </a:solidFill>
                <a:latin typeface="Arial" charset="0"/>
              </a:rPr>
            </a:br>
            <a:r>
              <a:rPr lang="en-US" sz="2000" dirty="0">
                <a:solidFill>
                  <a:schemeClr val="tx2"/>
                </a:solidFill>
                <a:latin typeface="Arial" charset="0"/>
              </a:rPr>
              <a:t>1. Spencer </a:t>
            </a:r>
          </a:p>
          <a:p>
            <a:r>
              <a:rPr lang="en-US" sz="2000" dirty="0">
                <a:solidFill>
                  <a:schemeClr val="tx2"/>
                </a:solidFill>
                <a:latin typeface="Arial" charset="0"/>
              </a:rPr>
              <a:t>2. Vishal Mega Mart </a:t>
            </a:r>
          </a:p>
          <a:p>
            <a:r>
              <a:rPr lang="en-US" sz="2000" dirty="0">
                <a:solidFill>
                  <a:schemeClr val="tx2"/>
                </a:solidFill>
                <a:latin typeface="Arial" charset="0"/>
              </a:rPr>
              <a:t>3. Big-Bazaar </a:t>
            </a:r>
          </a:p>
          <a:p>
            <a:r>
              <a:rPr lang="en-US" sz="2000" dirty="0">
                <a:solidFill>
                  <a:schemeClr val="tx2"/>
                </a:solidFill>
                <a:latin typeface="Arial" charset="0"/>
              </a:rPr>
              <a:t>4. Tesco</a:t>
            </a:r>
          </a:p>
          <a:p>
            <a:r>
              <a:rPr lang="en-US" sz="2000" dirty="0">
                <a:solidFill>
                  <a:schemeClr val="tx2"/>
                </a:solidFill>
                <a:latin typeface="Arial" charset="0"/>
              </a:rPr>
              <a:t>5. Celebration                      </a:t>
            </a:r>
          </a:p>
          <a:p>
            <a:r>
              <a:rPr lang="en-US" sz="2000" dirty="0">
                <a:solidFill>
                  <a:schemeClr val="tx2"/>
                </a:solidFill>
                <a:latin typeface="Arial" charset="0"/>
              </a:rPr>
              <a:t>6. Kolkata Bazaar </a:t>
            </a:r>
          </a:p>
          <a:p>
            <a:r>
              <a:rPr lang="en-US" sz="2000" dirty="0">
                <a:solidFill>
                  <a:schemeClr val="tx2"/>
                </a:solidFill>
                <a:latin typeface="Arial" charset="0"/>
              </a:rPr>
              <a:t>7. Target </a:t>
            </a:r>
          </a:p>
          <a:p>
            <a:r>
              <a:rPr lang="en-US" sz="2000" dirty="0">
                <a:solidFill>
                  <a:schemeClr val="tx2"/>
                </a:solidFill>
                <a:latin typeface="Arial" charset="0"/>
              </a:rPr>
              <a:t>8. Saks Fifth Avenue </a:t>
            </a:r>
          </a:p>
          <a:p>
            <a:r>
              <a:rPr lang="en-US" sz="2000" dirty="0">
                <a:solidFill>
                  <a:schemeClr val="tx2"/>
                </a:solidFill>
                <a:latin typeface="Arial" charset="0"/>
              </a:rPr>
              <a:t>9. Sears </a:t>
            </a:r>
          </a:p>
          <a:p>
            <a:r>
              <a:rPr lang="en-US" sz="2000" dirty="0">
                <a:solidFill>
                  <a:schemeClr val="tx2"/>
                </a:solidFill>
                <a:latin typeface="Arial" charset="0"/>
              </a:rPr>
              <a:t>10.Wal-Mart</a:t>
            </a:r>
          </a:p>
        </p:txBody>
      </p:sp>
      <p:sp>
        <p:nvSpPr>
          <p:cNvPr id="2054" name="Line 11"/>
          <p:cNvSpPr>
            <a:spLocks noChangeAspect="1" noChangeShapeType="1"/>
          </p:cNvSpPr>
          <p:nvPr/>
        </p:nvSpPr>
        <p:spPr bwMode="auto">
          <a:xfrm>
            <a:off x="2016126" y="1597025"/>
            <a:ext cx="80740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Line 12"/>
          <p:cNvSpPr>
            <a:spLocks noChangeAspect="1" noChangeShapeType="1"/>
          </p:cNvSpPr>
          <p:nvPr/>
        </p:nvSpPr>
        <p:spPr bwMode="auto">
          <a:xfrm>
            <a:off x="2016126" y="6248400"/>
            <a:ext cx="80740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Line 13"/>
          <p:cNvSpPr>
            <a:spLocks noChangeAspect="1" noChangeShapeType="1"/>
          </p:cNvSpPr>
          <p:nvPr/>
        </p:nvSpPr>
        <p:spPr bwMode="auto">
          <a:xfrm>
            <a:off x="1914525" y="3124200"/>
            <a:ext cx="80978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Text Box 17"/>
          <p:cNvSpPr txBox="1">
            <a:spLocks noChangeAspect="1" noChangeArrowheads="1"/>
          </p:cNvSpPr>
          <p:nvPr/>
        </p:nvSpPr>
        <p:spPr bwMode="auto">
          <a:xfrm>
            <a:off x="6991350" y="1597025"/>
            <a:ext cx="2025650" cy="153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  <a:latin typeface="Arial" charset="0"/>
              </a:rPr>
              <a:t>Interval</a:t>
            </a:r>
            <a:br>
              <a:rPr lang="en-US" sz="2400">
                <a:solidFill>
                  <a:schemeClr val="hlink"/>
                </a:solidFill>
                <a:latin typeface="Arial" charset="0"/>
              </a:rPr>
            </a:br>
            <a:r>
              <a:rPr lang="en-US" sz="2400">
                <a:solidFill>
                  <a:schemeClr val="hlink"/>
                </a:solidFill>
                <a:latin typeface="Arial" charset="0"/>
              </a:rPr>
              <a:t>Scale</a:t>
            </a:r>
            <a:r>
              <a:rPr lang="en-US" sz="2400">
                <a:solidFill>
                  <a:schemeClr val="tx2"/>
                </a:solidFill>
                <a:latin typeface="Arial" charset="0"/>
              </a:rPr>
              <a:t> 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>
                <a:latin typeface="Arial" charset="0"/>
              </a:rPr>
              <a:t>Preference Ratings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>
                <a:latin typeface="Arial" charset="0"/>
              </a:rPr>
              <a:t>1-7     11-17</a:t>
            </a:r>
            <a:endParaRPr lang="en-US" sz="2400">
              <a:latin typeface="Arial" charset="0"/>
            </a:endParaRPr>
          </a:p>
        </p:txBody>
      </p:sp>
      <p:graphicFrame>
        <p:nvGraphicFramePr>
          <p:cNvPr id="2050" name="Object 68"/>
          <p:cNvGraphicFramePr>
            <a:graphicFrameLocks noChangeAspect="1"/>
          </p:cNvGraphicFramePr>
          <p:nvPr/>
        </p:nvGraphicFramePr>
        <p:xfrm>
          <a:off x="4419600" y="3200400"/>
          <a:ext cx="5486400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4005000" imgH="1923840" progId="Excel.Sheet.8">
                  <p:embed/>
                </p:oleObj>
              </mc:Choice>
              <mc:Fallback>
                <p:oleObj name="Worksheet" r:id="rId2" imgW="4005000" imgH="1923840" progId="Excel.Sheet.8">
                  <p:embed/>
                  <p:pic>
                    <p:nvPicPr>
                      <p:cNvPr id="205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200400"/>
                        <a:ext cx="5486400" cy="304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B18DAB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667262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/>
              <a:t>Primary Scales of Measurement</a:t>
            </a:r>
          </a:p>
        </p:txBody>
      </p:sp>
      <p:graphicFrame>
        <p:nvGraphicFramePr>
          <p:cNvPr id="3074" name="Object 20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5194363"/>
              </p:ext>
            </p:extLst>
          </p:nvPr>
        </p:nvGraphicFramePr>
        <p:xfrm>
          <a:off x="609599" y="1260988"/>
          <a:ext cx="11159613" cy="54403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5667355" imgH="2762359" progId="Excel.Sheet.8">
                  <p:embed/>
                </p:oleObj>
              </mc:Choice>
              <mc:Fallback>
                <p:oleObj name="Worksheet" r:id="rId2" imgW="5667355" imgH="2762359" progId="Excel.Sheet.8">
                  <p:embed/>
                  <p:pic>
                    <p:nvPicPr>
                      <p:cNvPr id="3074" name="Object 2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599" y="1260988"/>
                        <a:ext cx="11159613" cy="54403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7F6A2-4262-AF9D-226E-19DE54172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6256"/>
          </a:xfrm>
        </p:spPr>
        <p:txBody>
          <a:bodyPr>
            <a:normAutofit/>
          </a:bodyPr>
          <a:lstStyle/>
          <a:p>
            <a:r>
              <a:rPr lang="en-US" sz="3600" b="1" dirty="0"/>
              <a:t>Exercise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A8C524B-BC42-FEC0-8B5D-F411AE6896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1822003"/>
              </p:ext>
            </p:extLst>
          </p:nvPr>
        </p:nvGraphicFramePr>
        <p:xfrm>
          <a:off x="309715" y="1091382"/>
          <a:ext cx="11533240" cy="4999234"/>
        </p:xfrm>
        <a:graphic>
          <a:graphicData uri="http://schemas.openxmlformats.org/drawingml/2006/table">
            <a:tbl>
              <a:tblPr/>
              <a:tblGrid>
                <a:gridCol w="4143663">
                  <a:extLst>
                    <a:ext uri="{9D8B030D-6E8A-4147-A177-3AD203B41FA5}">
                      <a16:colId xmlns:a16="http://schemas.microsoft.com/office/drawing/2014/main" val="3698427560"/>
                    </a:ext>
                  </a:extLst>
                </a:gridCol>
                <a:gridCol w="2832325">
                  <a:extLst>
                    <a:ext uri="{9D8B030D-6E8A-4147-A177-3AD203B41FA5}">
                      <a16:colId xmlns:a16="http://schemas.microsoft.com/office/drawing/2014/main" val="215632254"/>
                    </a:ext>
                  </a:extLst>
                </a:gridCol>
                <a:gridCol w="4557252">
                  <a:extLst>
                    <a:ext uri="{9D8B030D-6E8A-4147-A177-3AD203B41FA5}">
                      <a16:colId xmlns:a16="http://schemas.microsoft.com/office/drawing/2014/main" val="3057210321"/>
                    </a:ext>
                  </a:extLst>
                </a:gridCol>
              </a:tblGrid>
              <a:tr h="360855">
                <a:tc>
                  <a:txBody>
                    <a:bodyPr/>
                    <a:lstStyle/>
                    <a:p>
                      <a:r>
                        <a:rPr lang="en-US" sz="2400" b="1" dirty="0"/>
                        <a:t>Variable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/>
                        <a:t>Scale Type (Answer)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/>
                        <a:t>Explanation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2934260"/>
                  </a:ext>
                </a:extLst>
              </a:tr>
              <a:tr h="592884">
                <a:tc>
                  <a:txBody>
                    <a:bodyPr/>
                    <a:lstStyle/>
                    <a:p>
                      <a:r>
                        <a:rPr lang="en-US" sz="2400" b="1" dirty="0"/>
                        <a:t>1. Employee ID number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Nominal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/>
                        <a:t>It uniquely identifies but has no numeric meaning.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4064687"/>
                  </a:ext>
                </a:extLst>
              </a:tr>
              <a:tr h="622850">
                <a:tc>
                  <a:txBody>
                    <a:bodyPr/>
                    <a:lstStyle/>
                    <a:p>
                      <a:r>
                        <a:rPr lang="en-US" sz="2400" b="1"/>
                        <a:t>2. Customer satisfaction (1 to 5 stars)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Ordinal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/>
                        <a:t>There is order, but differences between ratings aren’t equal.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658868"/>
                  </a:ext>
                </a:extLst>
              </a:tr>
              <a:tr h="758229">
                <a:tc>
                  <a:txBody>
                    <a:bodyPr/>
                    <a:lstStyle/>
                    <a:p>
                      <a:r>
                        <a:rPr lang="en-US" sz="2400" b="1"/>
                        <a:t>3. Temperature in Celsius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Interval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/>
                        <a:t>Equal intervals but no true zero.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0945768"/>
                  </a:ext>
                </a:extLst>
              </a:tr>
              <a:tr h="585041">
                <a:tc>
                  <a:txBody>
                    <a:bodyPr/>
                    <a:lstStyle/>
                    <a:p>
                      <a:r>
                        <a:rPr lang="en-US" sz="2400" b="1"/>
                        <a:t>4. Monthly salary (in ₹)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Ratio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/>
                        <a:t>Has equal intervals and a true zero (₹0 means no salary).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1495708"/>
                  </a:ext>
                </a:extLst>
              </a:tr>
              <a:tr h="884434">
                <a:tc>
                  <a:txBody>
                    <a:bodyPr/>
                    <a:lstStyle/>
                    <a:p>
                      <a:r>
                        <a:rPr lang="en-US" sz="2400" b="1"/>
                        <a:t>5. Type of industry (Manufacturing, IT, etc.)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Nominal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Categories with no inherent order.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06507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25377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3FB7A-EC36-5FFD-EBEE-71E55532A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9494"/>
          </a:xfrm>
        </p:spPr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12B59-08FA-FB5A-926A-A058C5928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877" y="1383173"/>
            <a:ext cx="105156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Q1. Which of the following variables is nominal in nature?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Monthly income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Age group (Young, Adult, Senior)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Department name (HR, Finance, Marketing)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Employee rank (Manager, Executive, Assistant)</a:t>
            </a: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Answer: c) Department name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Explanation: Nominal scales label categories without order.</a:t>
            </a:r>
          </a:p>
        </p:txBody>
      </p:sp>
    </p:spTree>
    <p:extLst>
      <p:ext uri="{BB962C8B-B14F-4D97-AF65-F5344CB8AC3E}">
        <p14:creationId xmlns:p14="http://schemas.microsoft.com/office/powerpoint/2010/main" val="19570249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4C745-404B-D690-191B-790C06896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3457"/>
            <a:ext cx="10515600" cy="51298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/>
              <a:t>Q2. Performance rating as Excellent, Good, Average, Poor is measured on which scale?</a:t>
            </a:r>
            <a:br>
              <a:rPr lang="en-US" sz="3600" dirty="0"/>
            </a:br>
            <a:r>
              <a:rPr lang="en-US" sz="3600" dirty="0"/>
              <a:t>a) Nominal</a:t>
            </a:r>
            <a:br>
              <a:rPr lang="en-US" sz="3600" dirty="0"/>
            </a:br>
            <a:r>
              <a:rPr lang="en-US" sz="3600" dirty="0"/>
              <a:t>b) Ordinal</a:t>
            </a:r>
            <a:br>
              <a:rPr lang="en-US" sz="3600" dirty="0"/>
            </a:br>
            <a:r>
              <a:rPr lang="en-US" sz="3600" dirty="0"/>
              <a:t>c) Interval</a:t>
            </a:r>
            <a:br>
              <a:rPr lang="en-US" sz="3600" dirty="0"/>
            </a:br>
            <a:r>
              <a:rPr lang="en-US" sz="3600" dirty="0"/>
              <a:t>d) Ratio</a:t>
            </a:r>
          </a:p>
          <a:p>
            <a:pPr marL="0" indent="0">
              <a:buNone/>
            </a:pPr>
            <a:br>
              <a:rPr lang="en-US" sz="3600" dirty="0"/>
            </a:br>
            <a:r>
              <a:rPr lang="en-US" sz="3600" dirty="0"/>
              <a:t>Answer: b) Ordinal</a:t>
            </a:r>
            <a:br>
              <a:rPr lang="en-US" sz="3600" dirty="0"/>
            </a:br>
            <a:r>
              <a:rPr lang="en-US" sz="3600" dirty="0"/>
              <a:t>Explanation: Ordinal scales represent ordered categories.</a:t>
            </a:r>
          </a:p>
        </p:txBody>
      </p:sp>
    </p:spTree>
    <p:extLst>
      <p:ext uri="{BB962C8B-B14F-4D97-AF65-F5344CB8AC3E}">
        <p14:creationId xmlns:p14="http://schemas.microsoft.com/office/powerpoint/2010/main" val="1304049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CE0C49-AB9F-E184-D069-B1E561EA6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691" y="955470"/>
            <a:ext cx="11297264" cy="49881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/>
              <a:t>Q3. Which variable is best represented on an interval scale?</a:t>
            </a:r>
            <a:br>
              <a:rPr lang="en-US" sz="3600" dirty="0"/>
            </a:br>
            <a:r>
              <a:rPr lang="en-US" sz="3600" dirty="0"/>
              <a:t>a) Temperature in Celsius</a:t>
            </a:r>
            <a:br>
              <a:rPr lang="en-US" sz="3600" dirty="0"/>
            </a:br>
            <a:r>
              <a:rPr lang="en-US" sz="3600" dirty="0"/>
              <a:t>b) Number of products sold</a:t>
            </a:r>
            <a:br>
              <a:rPr lang="en-US" sz="3600" dirty="0"/>
            </a:br>
            <a:r>
              <a:rPr lang="en-US" sz="3600" dirty="0"/>
              <a:t>c) Income</a:t>
            </a:r>
            <a:br>
              <a:rPr lang="en-US" sz="3600" dirty="0"/>
            </a:br>
            <a:r>
              <a:rPr lang="en-US" sz="3600" dirty="0"/>
              <a:t>d) Employee ID</a:t>
            </a:r>
            <a:br>
              <a:rPr lang="en-US" sz="3600" dirty="0"/>
            </a:br>
            <a:endParaRPr lang="en-US" sz="3600" dirty="0"/>
          </a:p>
          <a:p>
            <a:pPr marL="0" indent="0">
              <a:buNone/>
            </a:pPr>
            <a:r>
              <a:rPr lang="en-US" sz="3600" dirty="0"/>
              <a:t>Answer: a) Temperature in Celsius</a:t>
            </a:r>
            <a:br>
              <a:rPr lang="en-US" sz="3600" dirty="0"/>
            </a:br>
            <a:r>
              <a:rPr lang="en-US" sz="3600" dirty="0"/>
              <a:t>Explanation: Interval scale has equal units but lacks a true zero.</a:t>
            </a:r>
          </a:p>
        </p:txBody>
      </p:sp>
    </p:spTree>
    <p:extLst>
      <p:ext uri="{BB962C8B-B14F-4D97-AF65-F5344CB8AC3E}">
        <p14:creationId xmlns:p14="http://schemas.microsoft.com/office/powerpoint/2010/main" val="379029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16E65-DF5A-DE8B-2200-4B028B594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452" y="840658"/>
            <a:ext cx="10911348" cy="533630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3600" dirty="0"/>
              <a:t>Q9. A manager measures the delivery time (in minutes) for customer orders. Which scale of measurement is this?</a:t>
            </a:r>
          </a:p>
          <a:p>
            <a:pPr marL="0" indent="0">
              <a:buNone/>
            </a:pPr>
            <a:r>
              <a:rPr lang="en-US" sz="3600" dirty="0"/>
              <a:t>a) Nominal</a:t>
            </a:r>
            <a:br>
              <a:rPr lang="en-US" sz="3600" dirty="0"/>
            </a:br>
            <a:r>
              <a:rPr lang="en-US" sz="3600" dirty="0"/>
              <a:t>b) Ordinal</a:t>
            </a:r>
            <a:br>
              <a:rPr lang="en-US" sz="3600" dirty="0"/>
            </a:br>
            <a:r>
              <a:rPr lang="en-US" sz="3600" dirty="0"/>
              <a:t>c) Interval</a:t>
            </a:r>
            <a:br>
              <a:rPr lang="en-US" sz="3600" dirty="0"/>
            </a:br>
            <a:r>
              <a:rPr lang="en-US" sz="3600" dirty="0"/>
              <a:t>d) Ratio</a:t>
            </a:r>
            <a:br>
              <a:rPr lang="en-US" sz="3600" dirty="0"/>
            </a:br>
            <a:endParaRPr lang="en-US" sz="3600" dirty="0"/>
          </a:p>
          <a:p>
            <a:pPr marL="0" indent="0">
              <a:buNone/>
            </a:pPr>
            <a:r>
              <a:rPr lang="en-US" sz="3600" dirty="0"/>
              <a:t>Answer: d) Ratio</a:t>
            </a:r>
            <a:br>
              <a:rPr lang="en-US" sz="3600" dirty="0"/>
            </a:br>
            <a:r>
              <a:rPr lang="en-US" sz="3600" dirty="0"/>
              <a:t>Explanation: Time has a true zero, equal intervals, and allows all arithmetic operations.</a:t>
            </a:r>
          </a:p>
        </p:txBody>
      </p:sp>
    </p:spTree>
    <p:extLst>
      <p:ext uri="{BB962C8B-B14F-4D97-AF65-F5344CB8AC3E}">
        <p14:creationId xmlns:p14="http://schemas.microsoft.com/office/powerpoint/2010/main" val="4250186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4BE45-45BF-D85F-0E00-CA05522D3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1564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197130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109C3A-1FDC-C7A4-B93A-DE2ECA62A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en-US" dirty="0"/>
              <a:t>Introduction to Measurement of Scale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8A171C4-BF6E-16B4-2493-18D1D01F55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2161567"/>
              </p:ext>
            </p:extLst>
          </p:nvPr>
        </p:nvGraphicFramePr>
        <p:xfrm>
          <a:off x="838200" y="1652790"/>
          <a:ext cx="11353800" cy="49491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6347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4965"/>
          </a:xfrm>
        </p:spPr>
        <p:txBody>
          <a:bodyPr>
            <a:normAutofit/>
          </a:bodyPr>
          <a:lstStyle/>
          <a:p>
            <a:r>
              <a:rPr lang="en-US" sz="3600" b="1" dirty="0"/>
              <a:t>1. Nominal Scale (Categorical Data without Order)</a:t>
            </a:r>
            <a:endParaRPr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460090"/>
            <a:ext cx="11587654" cy="522448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 </a:t>
            </a:r>
            <a:r>
              <a:rPr lang="en-US" b="1" dirty="0"/>
              <a:t>nominal scale</a:t>
            </a:r>
            <a:r>
              <a:rPr lang="en-US" dirty="0"/>
              <a:t> is the simplest level of measurement. It classifies data into </a:t>
            </a:r>
            <a:r>
              <a:rPr lang="en-US" b="1" dirty="0"/>
              <a:t>distinct categories</a:t>
            </a:r>
            <a:r>
              <a:rPr lang="en-US" dirty="0"/>
              <a:t> that </a:t>
            </a:r>
            <a:r>
              <a:rPr lang="en-US" b="1" dirty="0"/>
              <a:t>do not have any order or ranking</a:t>
            </a:r>
            <a:r>
              <a:rPr lang="en-US" dirty="0"/>
              <a:t>. The only relationship between values is </a:t>
            </a:r>
            <a:r>
              <a:rPr lang="en-US" b="1" dirty="0"/>
              <a:t>equality or difference</a:t>
            </a:r>
            <a:r>
              <a:rPr lang="en-US" dirty="0"/>
              <a:t> (e.g., A ≠ B).</a:t>
            </a:r>
          </a:p>
          <a:p>
            <a:pPr marL="0" indent="0">
              <a:buNone/>
            </a:pPr>
            <a:r>
              <a:rPr lang="en-US" b="1" dirty="0"/>
              <a:t>Characteristics</a:t>
            </a:r>
            <a:r>
              <a:rPr lang="en-US" dirty="0"/>
              <a:t>:</a:t>
            </a:r>
          </a:p>
          <a:p>
            <a:r>
              <a:rPr lang="en-US" dirty="0"/>
              <a:t>Values are </a:t>
            </a:r>
            <a:r>
              <a:rPr lang="en-US" b="1" dirty="0"/>
              <a:t>labels or names</a:t>
            </a:r>
            <a:r>
              <a:rPr lang="en-US" dirty="0"/>
              <a:t>. No mathematical operations can be performed (e.g., calculating mean is meaningless). It is </a:t>
            </a:r>
            <a:r>
              <a:rPr lang="en-US" b="1" dirty="0"/>
              <a:t>qualitative in nature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/>
              <a:t>Examples</a:t>
            </a:r>
            <a:r>
              <a:rPr lang="en-US" dirty="0"/>
              <a:t>:</a:t>
            </a:r>
          </a:p>
          <a:p>
            <a:r>
              <a:rPr lang="en-US" dirty="0"/>
              <a:t>Gender: Male, Female, Other.</a:t>
            </a:r>
          </a:p>
          <a:p>
            <a:r>
              <a:rPr lang="en-US" dirty="0"/>
              <a:t>Marital Status: Married, Single, Divorced.</a:t>
            </a:r>
          </a:p>
          <a:p>
            <a:r>
              <a:rPr lang="en-US" dirty="0"/>
              <a:t>Product Categories: Electronics, Apparel, Food.</a:t>
            </a:r>
          </a:p>
          <a:p>
            <a:r>
              <a:rPr lang="en-US" dirty="0"/>
              <a:t>Customer ID numbers (as identifiers).</a:t>
            </a:r>
          </a:p>
          <a:p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592786-768E-FC16-12EC-C1E9ED9C0B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D7587-5ADA-5519-55F9-20AB8DB15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1. Nominal Scale (Categorical Data without Order)</a:t>
            </a:r>
            <a:endParaRPr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E43C3-F7DB-74A7-2DC5-8C9FDE0265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b="1" dirty="0"/>
              <a:t>Permissible Statistical Operations</a:t>
            </a:r>
            <a:r>
              <a:rPr lang="en-US" sz="3600" dirty="0"/>
              <a:t>:</a:t>
            </a:r>
          </a:p>
          <a:p>
            <a:r>
              <a:rPr lang="en-US" sz="3600" dirty="0"/>
              <a:t>Mode (most frequent category).</a:t>
            </a:r>
          </a:p>
          <a:p>
            <a:r>
              <a:rPr lang="en-US" sz="3600" dirty="0"/>
              <a:t>Frequency distribution and proportions.</a:t>
            </a:r>
          </a:p>
          <a:p>
            <a:r>
              <a:rPr lang="en-US" sz="3600" dirty="0"/>
              <a:t>Chi-square tests for association between categorical variables.</a:t>
            </a:r>
          </a:p>
          <a:p>
            <a:pPr marL="0" indent="0">
              <a:buNone/>
            </a:pPr>
            <a:r>
              <a:rPr lang="en-US" sz="3600" b="1" dirty="0"/>
              <a:t>Business Application</a:t>
            </a:r>
            <a:r>
              <a:rPr lang="en-US" sz="3600" dirty="0"/>
              <a:t>:</a:t>
            </a:r>
          </a:p>
          <a:p>
            <a:r>
              <a:rPr lang="en-US" sz="3600" b="1" dirty="0"/>
              <a:t>Marketing</a:t>
            </a:r>
            <a:r>
              <a:rPr lang="en-US" sz="3600" dirty="0"/>
              <a:t>: Segmenting consumers by region or gender.</a:t>
            </a:r>
          </a:p>
          <a:p>
            <a:r>
              <a:rPr lang="en-US" sz="3600" b="1" dirty="0"/>
              <a:t>Operations</a:t>
            </a:r>
            <a:r>
              <a:rPr lang="en-US" sz="3600" dirty="0"/>
              <a:t>: Classifying product types.</a:t>
            </a:r>
          </a:p>
          <a:p>
            <a:endParaRPr sz="3600" dirty="0"/>
          </a:p>
        </p:txBody>
      </p:sp>
    </p:spTree>
    <p:extLst>
      <p:ext uri="{BB962C8B-B14F-4D97-AF65-F5344CB8AC3E}">
        <p14:creationId xmlns:p14="http://schemas.microsoft.com/office/powerpoint/2010/main" val="2694229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88A3A-20E8-F706-C5FA-09D946A79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4746"/>
          </a:xfrm>
        </p:spPr>
        <p:txBody>
          <a:bodyPr>
            <a:normAutofit/>
          </a:bodyPr>
          <a:lstStyle/>
          <a:p>
            <a:r>
              <a:rPr lang="en-US" sz="4000" b="1" dirty="0"/>
              <a:t>2. Ordinal Scale (Categorical Data with Order)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1B6A1-8462-6E58-FE18-29C707109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482" y="1445342"/>
            <a:ext cx="11955517" cy="5235677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An </a:t>
            </a:r>
            <a:r>
              <a:rPr lang="en-US" b="1" dirty="0"/>
              <a:t>ordinal scale</a:t>
            </a:r>
            <a:r>
              <a:rPr lang="en-US" dirty="0"/>
              <a:t> classifies data into </a:t>
            </a:r>
            <a:r>
              <a:rPr lang="en-US" b="1" dirty="0"/>
              <a:t>ordered categories</a:t>
            </a:r>
            <a:r>
              <a:rPr lang="en-US" dirty="0"/>
              <a:t>, but the </a:t>
            </a:r>
            <a:r>
              <a:rPr lang="en-US" b="1" dirty="0"/>
              <a:t>distances between categories are not equal or defined</a:t>
            </a:r>
            <a:r>
              <a:rPr lang="en-US" dirty="0"/>
              <a:t>. You can </a:t>
            </a:r>
            <a:r>
              <a:rPr lang="en-US" b="1" dirty="0"/>
              <a:t>rank order</a:t>
            </a:r>
            <a:r>
              <a:rPr lang="en-US" dirty="0"/>
              <a:t> the data but cannot measure the exact difference between values.</a:t>
            </a:r>
          </a:p>
          <a:p>
            <a:pPr marL="0" indent="0" algn="just">
              <a:buNone/>
            </a:pPr>
            <a:r>
              <a:rPr lang="en-US" b="1" dirty="0"/>
              <a:t>Characteristics</a:t>
            </a:r>
            <a:r>
              <a:rPr lang="en-US" dirty="0"/>
              <a:t>:</a:t>
            </a:r>
          </a:p>
          <a:p>
            <a:pPr algn="just"/>
            <a:r>
              <a:rPr lang="en-US" dirty="0"/>
              <a:t>Represents </a:t>
            </a:r>
            <a:r>
              <a:rPr lang="en-US" b="1" dirty="0"/>
              <a:t>ranked order</a:t>
            </a:r>
            <a:r>
              <a:rPr lang="en-US" dirty="0"/>
              <a:t> (e.g., 1st, 2nd, 3rd).</a:t>
            </a:r>
          </a:p>
          <a:p>
            <a:pPr algn="just"/>
            <a:r>
              <a:rPr lang="en-US" dirty="0"/>
              <a:t>Differences between ranks are </a:t>
            </a:r>
            <a:r>
              <a:rPr lang="en-US" b="1" dirty="0"/>
              <a:t>not meaningful</a:t>
            </a:r>
            <a:r>
              <a:rPr lang="en-US" dirty="0"/>
              <a:t> or consistent. Still qualitative.</a:t>
            </a:r>
          </a:p>
          <a:p>
            <a:pPr marL="0" indent="0" algn="just">
              <a:buNone/>
            </a:pPr>
            <a:r>
              <a:rPr lang="en-US" b="1" dirty="0"/>
              <a:t>Examples</a:t>
            </a:r>
            <a:r>
              <a:rPr lang="en-US" dirty="0"/>
              <a:t>:</a:t>
            </a:r>
          </a:p>
          <a:p>
            <a:pPr algn="just"/>
            <a:r>
              <a:rPr lang="en-US" dirty="0"/>
              <a:t>Satisfaction Ratings: Very Satisfied, Satisfied, Neutral, Dissatisfied.</a:t>
            </a:r>
          </a:p>
          <a:p>
            <a:pPr algn="just"/>
            <a:r>
              <a:rPr lang="en-US" dirty="0"/>
              <a:t>Education Level: High School, Bachelor’s, Master’s, Doctorate.</a:t>
            </a:r>
          </a:p>
          <a:p>
            <a:pPr algn="just"/>
            <a:r>
              <a:rPr lang="en-US" dirty="0"/>
              <a:t>Performance Rankings: Gold, Silver, Bronze.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890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F9ABC4-0A05-41D2-B78E-4F28B44087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FADC1-39F5-277C-8DBC-B920DE6CC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2. Ordinal Scale (Categorical Data with Order)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74F5A-68C2-6655-D958-150A01549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200" b="1" dirty="0"/>
              <a:t>Permissible Statistical Operations</a:t>
            </a:r>
            <a:r>
              <a:rPr lang="en-US" sz="3200" dirty="0"/>
              <a:t>:</a:t>
            </a:r>
          </a:p>
          <a:p>
            <a:r>
              <a:rPr lang="en-US" sz="3200" dirty="0"/>
              <a:t>Median, percentiles.</a:t>
            </a:r>
          </a:p>
          <a:p>
            <a:r>
              <a:rPr lang="en-US" sz="3200" dirty="0"/>
              <a:t>Rank-order correlation (e.g., </a:t>
            </a:r>
            <a:r>
              <a:rPr lang="en-US" sz="3200" b="1" dirty="0"/>
              <a:t>Spearman’s rho</a:t>
            </a:r>
            <a:r>
              <a:rPr lang="en-US" sz="3200" dirty="0"/>
              <a:t>).</a:t>
            </a:r>
          </a:p>
          <a:p>
            <a:r>
              <a:rPr lang="en-US" sz="3200" dirty="0"/>
              <a:t>Non-parametric tests like </a:t>
            </a:r>
            <a:r>
              <a:rPr lang="en-US" sz="3200" b="1" dirty="0"/>
              <a:t>Mann-Whitney U</a:t>
            </a:r>
            <a:r>
              <a:rPr lang="en-US" sz="3200" dirty="0"/>
              <a:t>, </a:t>
            </a:r>
            <a:r>
              <a:rPr lang="en-US" sz="3200" b="1" dirty="0"/>
              <a:t>Wilcoxon signed-rank</a:t>
            </a:r>
            <a:r>
              <a:rPr lang="en-US" sz="3200" dirty="0"/>
              <a:t>.</a:t>
            </a:r>
          </a:p>
          <a:p>
            <a:pPr marL="0" indent="0">
              <a:buNone/>
            </a:pPr>
            <a:r>
              <a:rPr lang="en-US" sz="3200" b="1" dirty="0"/>
              <a:t>Business Application</a:t>
            </a:r>
            <a:r>
              <a:rPr lang="en-US" sz="3200" dirty="0"/>
              <a:t>:</a:t>
            </a:r>
          </a:p>
          <a:p>
            <a:r>
              <a:rPr lang="en-US" sz="3200" b="1" dirty="0"/>
              <a:t>HR</a:t>
            </a:r>
            <a:r>
              <a:rPr lang="en-US" sz="3200" dirty="0"/>
              <a:t>: Performance appraisal ratings.</a:t>
            </a:r>
          </a:p>
          <a:p>
            <a:r>
              <a:rPr lang="en-US" sz="3200" b="1" dirty="0"/>
              <a:t>Customer feedback</a:t>
            </a:r>
            <a:r>
              <a:rPr lang="en-US" sz="3200" dirty="0"/>
              <a:t>: Survey results based on Likert scales.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33153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BC8E7-0459-FCA0-A36A-DAEB1B18F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6256"/>
          </a:xfrm>
        </p:spPr>
        <p:txBody>
          <a:bodyPr>
            <a:normAutofit/>
          </a:bodyPr>
          <a:lstStyle/>
          <a:p>
            <a:r>
              <a:rPr lang="en-US" sz="3600" b="1" dirty="0"/>
              <a:t>3. Interval Scale (Numeric Data without True Zero)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B5EBE-F1F2-E1F4-66C1-4F2B956D2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855" y="1209368"/>
            <a:ext cx="11257597" cy="5412658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/>
              <a:t>An </a:t>
            </a:r>
            <a:r>
              <a:rPr lang="en-US" b="1" dirty="0"/>
              <a:t>interval scale</a:t>
            </a:r>
            <a:r>
              <a:rPr lang="en-US" dirty="0"/>
              <a:t> provides </a:t>
            </a:r>
            <a:r>
              <a:rPr lang="en-US" b="1" dirty="0"/>
              <a:t>numerical values</a:t>
            </a:r>
            <a:r>
              <a:rPr lang="en-US" dirty="0"/>
              <a:t> with </a:t>
            </a:r>
            <a:r>
              <a:rPr lang="en-US" b="1" dirty="0"/>
              <a:t>equal distances</a:t>
            </a:r>
            <a:r>
              <a:rPr lang="en-US" dirty="0"/>
              <a:t> between them. However, it </a:t>
            </a:r>
            <a:r>
              <a:rPr lang="en-US" b="1" dirty="0"/>
              <a:t>lacks a true zero point</a:t>
            </a:r>
            <a:r>
              <a:rPr lang="en-US" dirty="0"/>
              <a:t>, which means you </a:t>
            </a:r>
            <a:r>
              <a:rPr lang="en-US" b="1" dirty="0"/>
              <a:t>cannot compute ratios</a:t>
            </a:r>
            <a:r>
              <a:rPr lang="en-US" dirty="0"/>
              <a:t> (e.g., twice as much does not make sense).</a:t>
            </a:r>
          </a:p>
          <a:p>
            <a:pPr marL="0" indent="0" algn="just">
              <a:buNone/>
            </a:pPr>
            <a:r>
              <a:rPr lang="en-US" b="1" dirty="0"/>
              <a:t>Characteristics</a:t>
            </a:r>
            <a:r>
              <a:rPr lang="en-US" dirty="0"/>
              <a:t>:</a:t>
            </a:r>
          </a:p>
          <a:p>
            <a:pPr algn="just"/>
            <a:r>
              <a:rPr lang="en-US" dirty="0"/>
              <a:t>Quantitative scale with equal intervals.</a:t>
            </a:r>
          </a:p>
          <a:p>
            <a:pPr algn="just"/>
            <a:r>
              <a:rPr lang="en-US" dirty="0"/>
              <a:t>Addition and subtraction are meaningful; multiplication and division are </a:t>
            </a:r>
            <a:r>
              <a:rPr lang="en-US" b="1" dirty="0"/>
              <a:t>not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b="1" dirty="0"/>
              <a:t>Examples</a:t>
            </a:r>
            <a:r>
              <a:rPr lang="en-US" dirty="0"/>
              <a:t>:</a:t>
            </a:r>
          </a:p>
          <a:p>
            <a:pPr algn="just"/>
            <a:r>
              <a:rPr lang="en-US" dirty="0"/>
              <a:t>Temperature in Celsius or Fahrenheit (0°C does not mean “no temperature”).</a:t>
            </a:r>
          </a:p>
          <a:p>
            <a:pPr algn="just"/>
            <a:r>
              <a:rPr lang="en-US" dirty="0"/>
              <a:t>Calendar years (2025 is 5 years after 2020, but not “1.25 times” as much).</a:t>
            </a:r>
          </a:p>
          <a:p>
            <a:pPr algn="just"/>
            <a:r>
              <a:rPr lang="en-US" dirty="0"/>
              <a:t>IQ Scores.</a:t>
            </a:r>
          </a:p>
        </p:txBody>
      </p:sp>
    </p:spTree>
    <p:extLst>
      <p:ext uri="{BB962C8B-B14F-4D97-AF65-F5344CB8AC3E}">
        <p14:creationId xmlns:p14="http://schemas.microsoft.com/office/powerpoint/2010/main" val="4190999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18830-C69E-5042-5203-C9E3D35B1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3. Interval Scale (Numeric Data without True Zero)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5C346-D884-4D29-8F44-E911DAA21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Permissible Statistical Operations</a:t>
            </a:r>
            <a:r>
              <a:rPr lang="en-US" dirty="0"/>
              <a:t>:</a:t>
            </a:r>
          </a:p>
          <a:p>
            <a:r>
              <a:rPr lang="en-US" dirty="0"/>
              <a:t>Mean, standard deviation.</a:t>
            </a:r>
          </a:p>
          <a:p>
            <a:r>
              <a:rPr lang="en-US" dirty="0"/>
              <a:t>Correlation, regression.</a:t>
            </a:r>
          </a:p>
          <a:p>
            <a:r>
              <a:rPr lang="en-US" dirty="0"/>
              <a:t>T-tests, ANOVA (when assumptions are met).</a:t>
            </a:r>
          </a:p>
          <a:p>
            <a:pPr marL="0" indent="0">
              <a:buNone/>
            </a:pPr>
            <a:r>
              <a:rPr lang="en-US" b="1" dirty="0"/>
              <a:t>Business Application</a:t>
            </a:r>
            <a:r>
              <a:rPr lang="en-US" dirty="0"/>
              <a:t>:</a:t>
            </a:r>
          </a:p>
          <a:p>
            <a:r>
              <a:rPr lang="en-US" b="1" dirty="0"/>
              <a:t>Operations</a:t>
            </a:r>
            <a:r>
              <a:rPr lang="en-US" dirty="0"/>
              <a:t>: Measuring deviation from standard benchmarks.</a:t>
            </a:r>
          </a:p>
          <a:p>
            <a:r>
              <a:rPr lang="en-US" b="1" dirty="0"/>
              <a:t>Finance</a:t>
            </a:r>
            <a:r>
              <a:rPr lang="en-US" dirty="0"/>
              <a:t>: Index movement (when based on arbitrary scales).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967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9FA4A-4031-2CDB-E88F-DA82FFCBD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1223"/>
          </a:xfrm>
        </p:spPr>
        <p:txBody>
          <a:bodyPr>
            <a:normAutofit/>
          </a:bodyPr>
          <a:lstStyle/>
          <a:p>
            <a:r>
              <a:rPr lang="en-US" sz="3600" b="1" dirty="0"/>
              <a:t>4. Ratio Scale (Numeric Data with True Zero)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80116-EC94-29EC-DD28-5582FBD1C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703" y="1386348"/>
            <a:ext cx="11764297" cy="5471652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3200" dirty="0"/>
              <a:t>It includes </a:t>
            </a:r>
            <a:r>
              <a:rPr lang="en-US" sz="3200" b="1" dirty="0"/>
              <a:t>all the properties</a:t>
            </a:r>
            <a:r>
              <a:rPr lang="en-US" sz="3200" dirty="0"/>
              <a:t> of nominal, ordinal, and interval scales, plus a </a:t>
            </a:r>
            <a:r>
              <a:rPr lang="en-US" sz="3200" b="1" dirty="0"/>
              <a:t>true zero point</a:t>
            </a:r>
            <a:r>
              <a:rPr lang="en-US" sz="3200" dirty="0"/>
              <a:t>. This allows for </a:t>
            </a:r>
            <a:r>
              <a:rPr lang="en-US" sz="3200" b="1" dirty="0"/>
              <a:t>meaningful ratios</a:t>
            </a:r>
            <a:r>
              <a:rPr lang="en-US" sz="3200" dirty="0"/>
              <a:t> (e.g., one value can be twice as much as another).</a:t>
            </a:r>
          </a:p>
          <a:p>
            <a:pPr marL="0" indent="0" algn="just">
              <a:buNone/>
            </a:pPr>
            <a:r>
              <a:rPr lang="en-US" sz="3200" b="1" dirty="0"/>
              <a:t>Characteristics</a:t>
            </a:r>
            <a:r>
              <a:rPr lang="en-US" sz="3200" dirty="0"/>
              <a:t>:</a:t>
            </a:r>
          </a:p>
          <a:p>
            <a:pPr algn="just"/>
            <a:r>
              <a:rPr lang="en-US" sz="3200" dirty="0"/>
              <a:t>Has absolute zero (zero means none of the variable exists).</a:t>
            </a:r>
          </a:p>
          <a:p>
            <a:pPr algn="just"/>
            <a:r>
              <a:rPr lang="en-US" sz="3200" dirty="0"/>
              <a:t>All arithmetic operations are meaningful. Quantitative and continuous.</a:t>
            </a:r>
          </a:p>
          <a:p>
            <a:pPr marL="0" indent="0" algn="just">
              <a:buNone/>
            </a:pPr>
            <a:r>
              <a:rPr lang="en-US" sz="3200" b="1" dirty="0"/>
              <a:t>Examples</a:t>
            </a:r>
            <a:r>
              <a:rPr lang="en-US" sz="3200" dirty="0"/>
              <a:t>:</a:t>
            </a:r>
          </a:p>
          <a:p>
            <a:pPr algn="just"/>
            <a:r>
              <a:rPr lang="en-US" sz="3200" dirty="0"/>
              <a:t>Sales Revenue, Profit, Inventory Levels.</a:t>
            </a:r>
          </a:p>
          <a:p>
            <a:pPr algn="just"/>
            <a:r>
              <a:rPr lang="en-US" sz="3200" dirty="0"/>
              <a:t>Distance, Height, Weight, Age.</a:t>
            </a:r>
          </a:p>
          <a:p>
            <a:pPr algn="just"/>
            <a:r>
              <a:rPr lang="en-US" sz="3200" dirty="0"/>
              <a:t>Time, Production Volume.</a:t>
            </a:r>
          </a:p>
          <a:p>
            <a:pPr algn="just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55620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1232</Words>
  <Application>Microsoft Office PowerPoint</Application>
  <PresentationFormat>Widescreen</PresentationFormat>
  <Paragraphs>157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Aptos</vt:lpstr>
      <vt:lpstr>Aptos Display</vt:lpstr>
      <vt:lpstr>Arial</vt:lpstr>
      <vt:lpstr>Calibri</vt:lpstr>
      <vt:lpstr>Times New Roman</vt:lpstr>
      <vt:lpstr>Office Theme</vt:lpstr>
      <vt:lpstr>Worksheet</vt:lpstr>
      <vt:lpstr>Measurement of Scale in Statistics</vt:lpstr>
      <vt:lpstr>Introduction to Measurement of Scale</vt:lpstr>
      <vt:lpstr>1. Nominal Scale (Categorical Data without Order)</vt:lpstr>
      <vt:lpstr>1. Nominal Scale (Categorical Data without Order)</vt:lpstr>
      <vt:lpstr>2. Ordinal Scale (Categorical Data with Order)</vt:lpstr>
      <vt:lpstr>2. Ordinal Scale (Categorical Data with Order)</vt:lpstr>
      <vt:lpstr>3. Interval Scale (Numeric Data without True Zero)</vt:lpstr>
      <vt:lpstr>3. Interval Scale (Numeric Data without True Zero)</vt:lpstr>
      <vt:lpstr>4. Ratio Scale (Numeric Data with True Zero)</vt:lpstr>
      <vt:lpstr>4. Ratio Scale (Numeric Data with True Zero)</vt:lpstr>
      <vt:lpstr>Primary Scales of Measurement</vt:lpstr>
      <vt:lpstr>Illustration of Primary Scales of Measurement</vt:lpstr>
      <vt:lpstr>Primary Scales of Measurement</vt:lpstr>
      <vt:lpstr>Exercise</vt:lpstr>
      <vt:lpstr>Quiz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Manish Dadhich</cp:lastModifiedBy>
  <cp:revision>12</cp:revision>
  <dcterms:created xsi:type="dcterms:W3CDTF">2013-01-27T09:14:16Z</dcterms:created>
  <dcterms:modified xsi:type="dcterms:W3CDTF">2025-08-05T07:06:33Z</dcterms:modified>
  <cp:category/>
</cp:coreProperties>
</file>