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3.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diagrams/drawing4.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21" r:id="rId2"/>
    <p:sldId id="317" r:id="rId3"/>
    <p:sldId id="301" r:id="rId4"/>
    <p:sldId id="300" r:id="rId5"/>
    <p:sldId id="302" r:id="rId6"/>
    <p:sldId id="295" r:id="rId7"/>
    <p:sldId id="294" r:id="rId8"/>
    <p:sldId id="299" r:id="rId9"/>
    <p:sldId id="309" r:id="rId10"/>
    <p:sldId id="296" r:id="rId11"/>
    <p:sldId id="297" r:id="rId12"/>
    <p:sldId id="304" r:id="rId13"/>
    <p:sldId id="303" r:id="rId14"/>
    <p:sldId id="305" r:id="rId15"/>
    <p:sldId id="31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CC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39" autoAdjust="0"/>
    <p:restoredTop sz="94660"/>
  </p:normalViewPr>
  <p:slideViewPr>
    <p:cSldViewPr>
      <p:cViewPr>
        <p:scale>
          <a:sx n="66" d="100"/>
          <a:sy n="66" d="100"/>
        </p:scale>
        <p:origin x="-1512"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32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CF4FFB-FD4F-437C-A511-8DE11DAA4E3F}"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EB8BE7C3-5216-497B-8681-F3137754466B}">
      <dgm:prSet phldrT="[Text]"/>
      <dgm:spPr/>
      <dgm:t>
        <a:bodyPr/>
        <a:lstStyle/>
        <a:p>
          <a:r>
            <a:rPr lang="en-US" dirty="0" smtClean="0"/>
            <a:t>2014-15</a:t>
          </a:r>
          <a:endParaRPr lang="en-US" dirty="0"/>
        </a:p>
      </dgm:t>
    </dgm:pt>
    <dgm:pt modelId="{33A20CB8-690D-4917-BDE2-019AC8DFB8DE}" type="parTrans" cxnId="{927BF754-322B-4134-A037-E9AE17BC3C7C}">
      <dgm:prSet/>
      <dgm:spPr/>
      <dgm:t>
        <a:bodyPr/>
        <a:lstStyle/>
        <a:p>
          <a:endParaRPr lang="en-US"/>
        </a:p>
      </dgm:t>
    </dgm:pt>
    <dgm:pt modelId="{92C3A7F1-F754-4A13-AD76-AF867871A9F8}" type="sibTrans" cxnId="{927BF754-322B-4134-A037-E9AE17BC3C7C}">
      <dgm:prSet/>
      <dgm:spPr/>
      <dgm:t>
        <a:bodyPr/>
        <a:lstStyle/>
        <a:p>
          <a:endParaRPr lang="en-US"/>
        </a:p>
      </dgm:t>
    </dgm:pt>
    <dgm:pt modelId="{C9108E11-7C04-4E70-B420-83C63812C439}">
      <dgm:prSet phldrT="[Text]"/>
      <dgm:spPr/>
      <dgm:t>
        <a:bodyPr/>
        <a:lstStyle/>
        <a:p>
          <a:r>
            <a:rPr lang="en-US" dirty="0" smtClean="0"/>
            <a:t>Straight Line Method</a:t>
          </a:r>
          <a:endParaRPr lang="en-US" dirty="0"/>
        </a:p>
      </dgm:t>
    </dgm:pt>
    <dgm:pt modelId="{A59C8C4F-459F-4A63-BDFC-B86AE4F71585}" type="parTrans" cxnId="{0D0AA9D8-684A-4C25-AD8F-213F7A2967ED}">
      <dgm:prSet/>
      <dgm:spPr/>
      <dgm:t>
        <a:bodyPr/>
        <a:lstStyle/>
        <a:p>
          <a:endParaRPr lang="en-US"/>
        </a:p>
      </dgm:t>
    </dgm:pt>
    <dgm:pt modelId="{C68EDC5A-50F4-4EEB-88E5-60DD9D14E40D}" type="sibTrans" cxnId="{0D0AA9D8-684A-4C25-AD8F-213F7A2967ED}">
      <dgm:prSet/>
      <dgm:spPr/>
      <dgm:t>
        <a:bodyPr/>
        <a:lstStyle/>
        <a:p>
          <a:endParaRPr lang="en-US"/>
        </a:p>
      </dgm:t>
    </dgm:pt>
    <dgm:pt modelId="{1C20CF6E-C2A8-48F5-878E-AB757E15245B}">
      <dgm:prSet phldrT="[Text]"/>
      <dgm:spPr/>
      <dgm:t>
        <a:bodyPr/>
        <a:lstStyle/>
        <a:p>
          <a:r>
            <a:rPr lang="en-US" dirty="0" smtClean="0"/>
            <a:t>2015-16</a:t>
          </a:r>
          <a:endParaRPr lang="en-US" dirty="0"/>
        </a:p>
      </dgm:t>
    </dgm:pt>
    <dgm:pt modelId="{5C4CF205-3708-4EF7-8DBA-C9F43B686B20}" type="parTrans" cxnId="{FD7E0FE8-4D19-47CA-A98D-E9BBC563DA50}">
      <dgm:prSet/>
      <dgm:spPr/>
      <dgm:t>
        <a:bodyPr/>
        <a:lstStyle/>
        <a:p>
          <a:endParaRPr lang="en-US"/>
        </a:p>
      </dgm:t>
    </dgm:pt>
    <dgm:pt modelId="{64A3FB49-3E03-4E03-BD8B-6C0825D39CBB}" type="sibTrans" cxnId="{FD7E0FE8-4D19-47CA-A98D-E9BBC563DA50}">
      <dgm:prSet/>
      <dgm:spPr/>
      <dgm:t>
        <a:bodyPr/>
        <a:lstStyle/>
        <a:p>
          <a:endParaRPr lang="en-US"/>
        </a:p>
      </dgm:t>
    </dgm:pt>
    <dgm:pt modelId="{9CE714ED-0C40-42B7-A812-6A12CE88A361}">
      <dgm:prSet phldrT="[Text]"/>
      <dgm:spPr/>
      <dgm:t>
        <a:bodyPr/>
        <a:lstStyle/>
        <a:p>
          <a:r>
            <a:rPr lang="en-US" dirty="0" smtClean="0"/>
            <a:t>Written Down Value Method</a:t>
          </a:r>
          <a:endParaRPr lang="en-US" dirty="0"/>
        </a:p>
      </dgm:t>
    </dgm:pt>
    <dgm:pt modelId="{36A0919D-8447-4652-8D6A-D882DD077D08}" type="parTrans" cxnId="{9DFF6B0D-94E0-40A8-849C-B5F107E6249E}">
      <dgm:prSet/>
      <dgm:spPr/>
      <dgm:t>
        <a:bodyPr/>
        <a:lstStyle/>
        <a:p>
          <a:endParaRPr lang="en-US"/>
        </a:p>
      </dgm:t>
    </dgm:pt>
    <dgm:pt modelId="{F5650AD0-82C4-41CC-8C8C-9826F15A979E}" type="sibTrans" cxnId="{9DFF6B0D-94E0-40A8-849C-B5F107E6249E}">
      <dgm:prSet/>
      <dgm:spPr/>
      <dgm:t>
        <a:bodyPr/>
        <a:lstStyle/>
        <a:p>
          <a:endParaRPr lang="en-US"/>
        </a:p>
      </dgm:t>
    </dgm:pt>
    <dgm:pt modelId="{F77C0DFD-ED4B-4508-BD8C-FEBCDE27742C}">
      <dgm:prSet phldrT="[Text]"/>
      <dgm:spPr/>
      <dgm:t>
        <a:bodyPr/>
        <a:lstStyle/>
        <a:p>
          <a:r>
            <a:rPr lang="en-US" dirty="0" smtClean="0"/>
            <a:t>Units of Measure Method</a:t>
          </a:r>
          <a:endParaRPr lang="en-US" dirty="0"/>
        </a:p>
      </dgm:t>
    </dgm:pt>
    <dgm:pt modelId="{CDEE72E4-A630-47ED-82E7-7C4992113797}" type="sibTrans" cxnId="{A14BA3BE-D27C-4BAD-B3EF-712B9B0F0CCC}">
      <dgm:prSet/>
      <dgm:spPr/>
      <dgm:t>
        <a:bodyPr/>
        <a:lstStyle/>
        <a:p>
          <a:endParaRPr lang="en-US"/>
        </a:p>
      </dgm:t>
    </dgm:pt>
    <dgm:pt modelId="{29A0AF7F-57D1-4101-9800-E12C120081C8}" type="parTrans" cxnId="{A14BA3BE-D27C-4BAD-B3EF-712B9B0F0CCC}">
      <dgm:prSet/>
      <dgm:spPr/>
      <dgm:t>
        <a:bodyPr/>
        <a:lstStyle/>
        <a:p>
          <a:endParaRPr lang="en-US"/>
        </a:p>
      </dgm:t>
    </dgm:pt>
    <dgm:pt modelId="{89D27287-17B5-414F-BB32-0B5C2126D30A}">
      <dgm:prSet phldrT="[Text]"/>
      <dgm:spPr/>
      <dgm:t>
        <a:bodyPr/>
        <a:lstStyle/>
        <a:p>
          <a:r>
            <a:rPr lang="en-US" dirty="0" smtClean="0"/>
            <a:t>2016-17</a:t>
          </a:r>
          <a:endParaRPr lang="en-US" dirty="0"/>
        </a:p>
      </dgm:t>
    </dgm:pt>
    <dgm:pt modelId="{3EA60B57-0EFE-4C1B-B659-EAB3BB2A7E9A}" type="sibTrans" cxnId="{330B5C75-7AD8-46F3-96D8-C283CC43152C}">
      <dgm:prSet/>
      <dgm:spPr/>
      <dgm:t>
        <a:bodyPr/>
        <a:lstStyle/>
        <a:p>
          <a:endParaRPr lang="en-US"/>
        </a:p>
      </dgm:t>
    </dgm:pt>
    <dgm:pt modelId="{370D8094-6909-46C9-80E6-534802E26E05}" type="parTrans" cxnId="{330B5C75-7AD8-46F3-96D8-C283CC43152C}">
      <dgm:prSet/>
      <dgm:spPr/>
      <dgm:t>
        <a:bodyPr/>
        <a:lstStyle/>
        <a:p>
          <a:endParaRPr lang="en-US"/>
        </a:p>
      </dgm:t>
    </dgm:pt>
    <dgm:pt modelId="{89279570-D830-411C-A206-3B58B0F1ED85}" type="pres">
      <dgm:prSet presAssocID="{E8CF4FFB-FD4F-437C-A511-8DE11DAA4E3F}" presName="Name0" presStyleCnt="0">
        <dgm:presLayoutVars>
          <dgm:dir/>
          <dgm:animLvl val="lvl"/>
          <dgm:resizeHandles val="exact"/>
        </dgm:presLayoutVars>
      </dgm:prSet>
      <dgm:spPr/>
      <dgm:t>
        <a:bodyPr/>
        <a:lstStyle/>
        <a:p>
          <a:endParaRPr lang="en-US"/>
        </a:p>
      </dgm:t>
    </dgm:pt>
    <dgm:pt modelId="{0B87770C-1490-45BB-AC30-18E733883882}" type="pres">
      <dgm:prSet presAssocID="{EB8BE7C3-5216-497B-8681-F3137754466B}" presName="composite" presStyleCnt="0"/>
      <dgm:spPr/>
    </dgm:pt>
    <dgm:pt modelId="{3B13F13A-73DE-407B-A6BB-7494D41FF28E}" type="pres">
      <dgm:prSet presAssocID="{EB8BE7C3-5216-497B-8681-F3137754466B}" presName="parTx" presStyleLbl="alignNode1" presStyleIdx="0" presStyleCnt="3">
        <dgm:presLayoutVars>
          <dgm:chMax val="0"/>
          <dgm:chPref val="0"/>
          <dgm:bulletEnabled val="1"/>
        </dgm:presLayoutVars>
      </dgm:prSet>
      <dgm:spPr/>
      <dgm:t>
        <a:bodyPr/>
        <a:lstStyle/>
        <a:p>
          <a:endParaRPr lang="en-US"/>
        </a:p>
      </dgm:t>
    </dgm:pt>
    <dgm:pt modelId="{BC2E1C35-1C3D-44C7-A186-1B5713D40CDA}" type="pres">
      <dgm:prSet presAssocID="{EB8BE7C3-5216-497B-8681-F3137754466B}" presName="desTx" presStyleLbl="alignAccFollowNode1" presStyleIdx="0" presStyleCnt="3">
        <dgm:presLayoutVars>
          <dgm:bulletEnabled val="1"/>
        </dgm:presLayoutVars>
      </dgm:prSet>
      <dgm:spPr/>
      <dgm:t>
        <a:bodyPr/>
        <a:lstStyle/>
        <a:p>
          <a:endParaRPr lang="en-US"/>
        </a:p>
      </dgm:t>
    </dgm:pt>
    <dgm:pt modelId="{0FDAB097-FAE5-49AD-99C1-1C1395E79480}" type="pres">
      <dgm:prSet presAssocID="{92C3A7F1-F754-4A13-AD76-AF867871A9F8}" presName="space" presStyleCnt="0"/>
      <dgm:spPr/>
    </dgm:pt>
    <dgm:pt modelId="{A75135F9-552A-4311-9D3E-B4BD855F22E1}" type="pres">
      <dgm:prSet presAssocID="{1C20CF6E-C2A8-48F5-878E-AB757E15245B}" presName="composite" presStyleCnt="0"/>
      <dgm:spPr/>
    </dgm:pt>
    <dgm:pt modelId="{6DC40B40-751C-46AF-A4FA-685D987974B6}" type="pres">
      <dgm:prSet presAssocID="{1C20CF6E-C2A8-48F5-878E-AB757E15245B}" presName="parTx" presStyleLbl="alignNode1" presStyleIdx="1" presStyleCnt="3">
        <dgm:presLayoutVars>
          <dgm:chMax val="0"/>
          <dgm:chPref val="0"/>
          <dgm:bulletEnabled val="1"/>
        </dgm:presLayoutVars>
      </dgm:prSet>
      <dgm:spPr/>
      <dgm:t>
        <a:bodyPr/>
        <a:lstStyle/>
        <a:p>
          <a:endParaRPr lang="en-US"/>
        </a:p>
      </dgm:t>
    </dgm:pt>
    <dgm:pt modelId="{ADF843FD-7897-40E2-B536-6B98AE74C310}" type="pres">
      <dgm:prSet presAssocID="{1C20CF6E-C2A8-48F5-878E-AB757E15245B}" presName="desTx" presStyleLbl="alignAccFollowNode1" presStyleIdx="1" presStyleCnt="3">
        <dgm:presLayoutVars>
          <dgm:bulletEnabled val="1"/>
        </dgm:presLayoutVars>
      </dgm:prSet>
      <dgm:spPr/>
      <dgm:t>
        <a:bodyPr/>
        <a:lstStyle/>
        <a:p>
          <a:endParaRPr lang="en-US"/>
        </a:p>
      </dgm:t>
    </dgm:pt>
    <dgm:pt modelId="{1235BD0B-F183-4B2B-8793-CF7D97CFCD6B}" type="pres">
      <dgm:prSet presAssocID="{64A3FB49-3E03-4E03-BD8B-6C0825D39CBB}" presName="space" presStyleCnt="0"/>
      <dgm:spPr/>
    </dgm:pt>
    <dgm:pt modelId="{82DA91BD-C911-4782-ADD5-36BC70150385}" type="pres">
      <dgm:prSet presAssocID="{89D27287-17B5-414F-BB32-0B5C2126D30A}" presName="composite" presStyleCnt="0"/>
      <dgm:spPr/>
    </dgm:pt>
    <dgm:pt modelId="{0351B7F0-5946-44F7-9C80-A6176C887CB4}" type="pres">
      <dgm:prSet presAssocID="{89D27287-17B5-414F-BB32-0B5C2126D30A}" presName="parTx" presStyleLbl="alignNode1" presStyleIdx="2" presStyleCnt="3">
        <dgm:presLayoutVars>
          <dgm:chMax val="0"/>
          <dgm:chPref val="0"/>
          <dgm:bulletEnabled val="1"/>
        </dgm:presLayoutVars>
      </dgm:prSet>
      <dgm:spPr/>
      <dgm:t>
        <a:bodyPr/>
        <a:lstStyle/>
        <a:p>
          <a:endParaRPr lang="en-US"/>
        </a:p>
      </dgm:t>
    </dgm:pt>
    <dgm:pt modelId="{314213BB-DB63-4DAA-A969-B1F9F4E7BFC7}" type="pres">
      <dgm:prSet presAssocID="{89D27287-17B5-414F-BB32-0B5C2126D30A}" presName="desTx" presStyleLbl="alignAccFollowNode1" presStyleIdx="2" presStyleCnt="3">
        <dgm:presLayoutVars>
          <dgm:bulletEnabled val="1"/>
        </dgm:presLayoutVars>
      </dgm:prSet>
      <dgm:spPr/>
      <dgm:t>
        <a:bodyPr/>
        <a:lstStyle/>
        <a:p>
          <a:endParaRPr lang="en-US"/>
        </a:p>
      </dgm:t>
    </dgm:pt>
  </dgm:ptLst>
  <dgm:cxnLst>
    <dgm:cxn modelId="{AB267A22-1BB5-486D-B21C-8093C3648F2A}" type="presOf" srcId="{E8CF4FFB-FD4F-437C-A511-8DE11DAA4E3F}" destId="{89279570-D830-411C-A206-3B58B0F1ED85}" srcOrd="0" destOrd="0" presId="urn:microsoft.com/office/officeart/2005/8/layout/hList1"/>
    <dgm:cxn modelId="{330B5C75-7AD8-46F3-96D8-C283CC43152C}" srcId="{E8CF4FFB-FD4F-437C-A511-8DE11DAA4E3F}" destId="{89D27287-17B5-414F-BB32-0B5C2126D30A}" srcOrd="2" destOrd="0" parTransId="{370D8094-6909-46C9-80E6-534802E26E05}" sibTransId="{3EA60B57-0EFE-4C1B-B659-EAB3BB2A7E9A}"/>
    <dgm:cxn modelId="{46A99DF3-E3DB-481F-8F54-13F25CDB8FDA}" type="presOf" srcId="{C9108E11-7C04-4E70-B420-83C63812C439}" destId="{BC2E1C35-1C3D-44C7-A186-1B5713D40CDA}" srcOrd="0" destOrd="0" presId="urn:microsoft.com/office/officeart/2005/8/layout/hList1"/>
    <dgm:cxn modelId="{FD7E0FE8-4D19-47CA-A98D-E9BBC563DA50}" srcId="{E8CF4FFB-FD4F-437C-A511-8DE11DAA4E3F}" destId="{1C20CF6E-C2A8-48F5-878E-AB757E15245B}" srcOrd="1" destOrd="0" parTransId="{5C4CF205-3708-4EF7-8DBA-C9F43B686B20}" sibTransId="{64A3FB49-3E03-4E03-BD8B-6C0825D39CBB}"/>
    <dgm:cxn modelId="{927BF754-322B-4134-A037-E9AE17BC3C7C}" srcId="{E8CF4FFB-FD4F-437C-A511-8DE11DAA4E3F}" destId="{EB8BE7C3-5216-497B-8681-F3137754466B}" srcOrd="0" destOrd="0" parTransId="{33A20CB8-690D-4917-BDE2-019AC8DFB8DE}" sibTransId="{92C3A7F1-F754-4A13-AD76-AF867871A9F8}"/>
    <dgm:cxn modelId="{FBBE25F4-3CF6-4E78-8E87-DCE86F600654}" type="presOf" srcId="{89D27287-17B5-414F-BB32-0B5C2126D30A}" destId="{0351B7F0-5946-44F7-9C80-A6176C887CB4}" srcOrd="0" destOrd="0" presId="urn:microsoft.com/office/officeart/2005/8/layout/hList1"/>
    <dgm:cxn modelId="{9DFF6B0D-94E0-40A8-849C-B5F107E6249E}" srcId="{1C20CF6E-C2A8-48F5-878E-AB757E15245B}" destId="{9CE714ED-0C40-42B7-A812-6A12CE88A361}" srcOrd="0" destOrd="0" parTransId="{36A0919D-8447-4652-8D6A-D882DD077D08}" sibTransId="{F5650AD0-82C4-41CC-8C8C-9826F15A979E}"/>
    <dgm:cxn modelId="{0D0AA9D8-684A-4C25-AD8F-213F7A2967ED}" srcId="{EB8BE7C3-5216-497B-8681-F3137754466B}" destId="{C9108E11-7C04-4E70-B420-83C63812C439}" srcOrd="0" destOrd="0" parTransId="{A59C8C4F-459F-4A63-BDFC-B86AE4F71585}" sibTransId="{C68EDC5A-50F4-4EEB-88E5-60DD9D14E40D}"/>
    <dgm:cxn modelId="{0AA96E4F-D7E4-48E2-98AD-BAB4FB2978EE}" type="presOf" srcId="{F77C0DFD-ED4B-4508-BD8C-FEBCDE27742C}" destId="{314213BB-DB63-4DAA-A969-B1F9F4E7BFC7}" srcOrd="0" destOrd="0" presId="urn:microsoft.com/office/officeart/2005/8/layout/hList1"/>
    <dgm:cxn modelId="{A49F2140-FF29-4AD9-8AEA-C670E162A29B}" type="presOf" srcId="{1C20CF6E-C2A8-48F5-878E-AB757E15245B}" destId="{6DC40B40-751C-46AF-A4FA-685D987974B6}" srcOrd="0" destOrd="0" presId="urn:microsoft.com/office/officeart/2005/8/layout/hList1"/>
    <dgm:cxn modelId="{F5550159-9101-453B-AB21-CE6679E648C8}" type="presOf" srcId="{EB8BE7C3-5216-497B-8681-F3137754466B}" destId="{3B13F13A-73DE-407B-A6BB-7494D41FF28E}" srcOrd="0" destOrd="0" presId="urn:microsoft.com/office/officeart/2005/8/layout/hList1"/>
    <dgm:cxn modelId="{A14BA3BE-D27C-4BAD-B3EF-712B9B0F0CCC}" srcId="{89D27287-17B5-414F-BB32-0B5C2126D30A}" destId="{F77C0DFD-ED4B-4508-BD8C-FEBCDE27742C}" srcOrd="0" destOrd="0" parTransId="{29A0AF7F-57D1-4101-9800-E12C120081C8}" sibTransId="{CDEE72E4-A630-47ED-82E7-7C4992113797}"/>
    <dgm:cxn modelId="{32BEDB91-7778-4D21-86F8-97E72B80C701}" type="presOf" srcId="{9CE714ED-0C40-42B7-A812-6A12CE88A361}" destId="{ADF843FD-7897-40E2-B536-6B98AE74C310}" srcOrd="0" destOrd="0" presId="urn:microsoft.com/office/officeart/2005/8/layout/hList1"/>
    <dgm:cxn modelId="{F77BAA46-0437-408D-A872-D7354D3C84B1}" type="presParOf" srcId="{89279570-D830-411C-A206-3B58B0F1ED85}" destId="{0B87770C-1490-45BB-AC30-18E733883882}" srcOrd="0" destOrd="0" presId="urn:microsoft.com/office/officeart/2005/8/layout/hList1"/>
    <dgm:cxn modelId="{E2ADE9FB-303A-4C7D-9C7A-EA4707E2E138}" type="presParOf" srcId="{0B87770C-1490-45BB-AC30-18E733883882}" destId="{3B13F13A-73DE-407B-A6BB-7494D41FF28E}" srcOrd="0" destOrd="0" presId="urn:microsoft.com/office/officeart/2005/8/layout/hList1"/>
    <dgm:cxn modelId="{93CC0A0F-AEB2-4D93-AEC0-5C2F8493EB37}" type="presParOf" srcId="{0B87770C-1490-45BB-AC30-18E733883882}" destId="{BC2E1C35-1C3D-44C7-A186-1B5713D40CDA}" srcOrd="1" destOrd="0" presId="urn:microsoft.com/office/officeart/2005/8/layout/hList1"/>
    <dgm:cxn modelId="{95F9D2A1-A10A-4962-8927-D9009720C34C}" type="presParOf" srcId="{89279570-D830-411C-A206-3B58B0F1ED85}" destId="{0FDAB097-FAE5-49AD-99C1-1C1395E79480}" srcOrd="1" destOrd="0" presId="urn:microsoft.com/office/officeart/2005/8/layout/hList1"/>
    <dgm:cxn modelId="{5F82357B-14B6-4C70-A470-A96313814F76}" type="presParOf" srcId="{89279570-D830-411C-A206-3B58B0F1ED85}" destId="{A75135F9-552A-4311-9D3E-B4BD855F22E1}" srcOrd="2" destOrd="0" presId="urn:microsoft.com/office/officeart/2005/8/layout/hList1"/>
    <dgm:cxn modelId="{AFE3BC9C-762C-40A2-ABF4-85EABC6F6A4C}" type="presParOf" srcId="{A75135F9-552A-4311-9D3E-B4BD855F22E1}" destId="{6DC40B40-751C-46AF-A4FA-685D987974B6}" srcOrd="0" destOrd="0" presId="urn:microsoft.com/office/officeart/2005/8/layout/hList1"/>
    <dgm:cxn modelId="{8A4597F3-4337-411F-B341-AC24B1299139}" type="presParOf" srcId="{A75135F9-552A-4311-9D3E-B4BD855F22E1}" destId="{ADF843FD-7897-40E2-B536-6B98AE74C310}" srcOrd="1" destOrd="0" presId="urn:microsoft.com/office/officeart/2005/8/layout/hList1"/>
    <dgm:cxn modelId="{DFE47491-D59C-4012-AC41-BF47335BD244}" type="presParOf" srcId="{89279570-D830-411C-A206-3B58B0F1ED85}" destId="{1235BD0B-F183-4B2B-8793-CF7D97CFCD6B}" srcOrd="3" destOrd="0" presId="urn:microsoft.com/office/officeart/2005/8/layout/hList1"/>
    <dgm:cxn modelId="{3C50B504-4271-421F-B27E-2F839F50C1AC}" type="presParOf" srcId="{89279570-D830-411C-A206-3B58B0F1ED85}" destId="{82DA91BD-C911-4782-ADD5-36BC70150385}" srcOrd="4" destOrd="0" presId="urn:microsoft.com/office/officeart/2005/8/layout/hList1"/>
    <dgm:cxn modelId="{CFF049BD-0338-43C2-BF06-38BCCE287E90}" type="presParOf" srcId="{82DA91BD-C911-4782-ADD5-36BC70150385}" destId="{0351B7F0-5946-44F7-9C80-A6176C887CB4}" srcOrd="0" destOrd="0" presId="urn:microsoft.com/office/officeart/2005/8/layout/hList1"/>
    <dgm:cxn modelId="{2207A3E4-EA9A-4203-AE82-6675BE464E2A}" type="presParOf" srcId="{82DA91BD-C911-4782-ADD5-36BC70150385}" destId="{314213BB-DB63-4DAA-A969-B1F9F4E7BFC7}" srcOrd="1" destOrd="0" presId="urn:microsoft.com/office/officeart/2005/8/layout/hLis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0DD8F9-7BB8-4D45-BE90-FA3EF56BCE0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CB13181-4C39-4E91-B201-E0B67C96B267}">
      <dgm:prSet phldrT="[Text]"/>
      <dgm:spPr/>
      <dgm:t>
        <a:bodyPr/>
        <a:lstStyle/>
        <a:p>
          <a:pPr algn="ctr"/>
          <a:r>
            <a:rPr lang="en-US" dirty="0" smtClean="0"/>
            <a:t>Year</a:t>
          </a:r>
          <a:endParaRPr lang="en-US" dirty="0"/>
        </a:p>
      </dgm:t>
    </dgm:pt>
    <dgm:pt modelId="{C11EB5ED-C4B3-4D36-A9F8-856BFD4E52EF}" type="parTrans" cxnId="{B2E902D3-D740-4EE5-A0CE-46DFBCC92064}">
      <dgm:prSet/>
      <dgm:spPr/>
      <dgm:t>
        <a:bodyPr/>
        <a:lstStyle/>
        <a:p>
          <a:endParaRPr lang="en-US"/>
        </a:p>
      </dgm:t>
    </dgm:pt>
    <dgm:pt modelId="{A77B9D97-221C-4A3D-9941-A280A6F117AC}" type="sibTrans" cxnId="{B2E902D3-D740-4EE5-A0CE-46DFBCC92064}">
      <dgm:prSet/>
      <dgm:spPr/>
      <dgm:t>
        <a:bodyPr/>
        <a:lstStyle/>
        <a:p>
          <a:endParaRPr lang="en-US"/>
        </a:p>
      </dgm:t>
    </dgm:pt>
    <dgm:pt modelId="{FB9A5115-1128-438A-91A5-AD23DDBE5A3A}">
      <dgm:prSet phldrT="[Text]"/>
      <dgm:spPr/>
      <dgm:t>
        <a:bodyPr/>
        <a:lstStyle/>
        <a:p>
          <a:pPr algn="ctr"/>
          <a:r>
            <a:rPr lang="en-US" dirty="0" smtClean="0"/>
            <a:t>Method of Depreciation followed</a:t>
          </a:r>
          <a:endParaRPr lang="en-US" dirty="0"/>
        </a:p>
      </dgm:t>
    </dgm:pt>
    <dgm:pt modelId="{A948335A-EF5E-4C58-A819-D21806A8C729}" type="parTrans" cxnId="{D36DB7ED-2DD8-4CF8-BE3F-A843E6AE3CC7}">
      <dgm:prSet/>
      <dgm:spPr/>
      <dgm:t>
        <a:bodyPr/>
        <a:lstStyle/>
        <a:p>
          <a:endParaRPr lang="en-US"/>
        </a:p>
      </dgm:t>
    </dgm:pt>
    <dgm:pt modelId="{902E1877-8EDB-46ED-9B3F-989A72BBE971}" type="sibTrans" cxnId="{D36DB7ED-2DD8-4CF8-BE3F-A843E6AE3CC7}">
      <dgm:prSet/>
      <dgm:spPr/>
      <dgm:t>
        <a:bodyPr/>
        <a:lstStyle/>
        <a:p>
          <a:endParaRPr lang="en-US"/>
        </a:p>
      </dgm:t>
    </dgm:pt>
    <dgm:pt modelId="{223EFFA3-7F63-4C0E-AD14-7161C88D8006}" type="pres">
      <dgm:prSet presAssocID="{0A0DD8F9-7BB8-4D45-BE90-FA3EF56BCE07}" presName="linear" presStyleCnt="0">
        <dgm:presLayoutVars>
          <dgm:animLvl val="lvl"/>
          <dgm:resizeHandles val="exact"/>
        </dgm:presLayoutVars>
      </dgm:prSet>
      <dgm:spPr/>
      <dgm:t>
        <a:bodyPr/>
        <a:lstStyle/>
        <a:p>
          <a:endParaRPr lang="en-US"/>
        </a:p>
      </dgm:t>
    </dgm:pt>
    <dgm:pt modelId="{020631C3-4812-4ABA-B982-659A64881FC0}" type="pres">
      <dgm:prSet presAssocID="{ACB13181-4C39-4E91-B201-E0B67C96B267}" presName="parentText" presStyleLbl="node1" presStyleIdx="0" presStyleCnt="2" custScaleX="82645" custScaleY="36708" custLinFactY="-17928" custLinFactNeighborY="-100000">
        <dgm:presLayoutVars>
          <dgm:chMax val="0"/>
          <dgm:bulletEnabled val="1"/>
        </dgm:presLayoutVars>
      </dgm:prSet>
      <dgm:spPr>
        <a:prstGeom prst="homePlate">
          <a:avLst/>
        </a:prstGeom>
      </dgm:spPr>
      <dgm:t>
        <a:bodyPr/>
        <a:lstStyle/>
        <a:p>
          <a:endParaRPr lang="en-US"/>
        </a:p>
      </dgm:t>
    </dgm:pt>
    <dgm:pt modelId="{25DE8AA7-3FC6-4B48-B0A9-534CEDE39FB8}" type="pres">
      <dgm:prSet presAssocID="{A77B9D97-221C-4A3D-9941-A280A6F117AC}" presName="spacer" presStyleCnt="0"/>
      <dgm:spPr/>
    </dgm:pt>
    <dgm:pt modelId="{F5CC5D20-AD04-4C0A-BCDF-258498BEDD48}" type="pres">
      <dgm:prSet presAssocID="{FB9A5115-1128-438A-91A5-AD23DDBE5A3A}" presName="parentText" presStyleLbl="node1" presStyleIdx="1" presStyleCnt="2" custLinFactY="-13591" custLinFactNeighborY="-100000">
        <dgm:presLayoutVars>
          <dgm:chMax val="0"/>
          <dgm:bulletEnabled val="1"/>
        </dgm:presLayoutVars>
      </dgm:prSet>
      <dgm:spPr>
        <a:prstGeom prst="homePlate">
          <a:avLst/>
        </a:prstGeom>
      </dgm:spPr>
      <dgm:t>
        <a:bodyPr/>
        <a:lstStyle/>
        <a:p>
          <a:endParaRPr lang="en-US"/>
        </a:p>
      </dgm:t>
    </dgm:pt>
  </dgm:ptLst>
  <dgm:cxnLst>
    <dgm:cxn modelId="{87D7F25D-63CB-4826-980B-D0A14DBC0CF1}" type="presOf" srcId="{ACB13181-4C39-4E91-B201-E0B67C96B267}" destId="{020631C3-4812-4ABA-B982-659A64881FC0}" srcOrd="0" destOrd="0" presId="urn:microsoft.com/office/officeart/2005/8/layout/vList2"/>
    <dgm:cxn modelId="{75CD2A07-5A31-4731-A42A-F19686016C5C}" type="presOf" srcId="{FB9A5115-1128-438A-91A5-AD23DDBE5A3A}" destId="{F5CC5D20-AD04-4C0A-BCDF-258498BEDD48}" srcOrd="0" destOrd="0" presId="urn:microsoft.com/office/officeart/2005/8/layout/vList2"/>
    <dgm:cxn modelId="{D36DB7ED-2DD8-4CF8-BE3F-A843E6AE3CC7}" srcId="{0A0DD8F9-7BB8-4D45-BE90-FA3EF56BCE07}" destId="{FB9A5115-1128-438A-91A5-AD23DDBE5A3A}" srcOrd="1" destOrd="0" parTransId="{A948335A-EF5E-4C58-A819-D21806A8C729}" sibTransId="{902E1877-8EDB-46ED-9B3F-989A72BBE971}"/>
    <dgm:cxn modelId="{B2E902D3-D740-4EE5-A0CE-46DFBCC92064}" srcId="{0A0DD8F9-7BB8-4D45-BE90-FA3EF56BCE07}" destId="{ACB13181-4C39-4E91-B201-E0B67C96B267}" srcOrd="0" destOrd="0" parTransId="{C11EB5ED-C4B3-4D36-A9F8-856BFD4E52EF}" sibTransId="{A77B9D97-221C-4A3D-9941-A280A6F117AC}"/>
    <dgm:cxn modelId="{5ACD3CA1-144C-47D4-8CF1-11D572C28F90}" type="presOf" srcId="{0A0DD8F9-7BB8-4D45-BE90-FA3EF56BCE07}" destId="{223EFFA3-7F63-4C0E-AD14-7161C88D8006}" srcOrd="0" destOrd="0" presId="urn:microsoft.com/office/officeart/2005/8/layout/vList2"/>
    <dgm:cxn modelId="{C1DF132C-6636-4977-8B17-BE09F50485CE}" type="presParOf" srcId="{223EFFA3-7F63-4C0E-AD14-7161C88D8006}" destId="{020631C3-4812-4ABA-B982-659A64881FC0}" srcOrd="0" destOrd="0" presId="urn:microsoft.com/office/officeart/2005/8/layout/vList2"/>
    <dgm:cxn modelId="{98A22EA0-5D61-43D8-9B98-E1E6882D1568}" type="presParOf" srcId="{223EFFA3-7F63-4C0E-AD14-7161C88D8006}" destId="{25DE8AA7-3FC6-4B48-B0A9-534CEDE39FB8}" srcOrd="1" destOrd="0" presId="urn:microsoft.com/office/officeart/2005/8/layout/vList2"/>
    <dgm:cxn modelId="{3EFB7B93-BFF0-4C8A-8FC1-CC5DC868D52B}" type="presParOf" srcId="{223EFFA3-7F63-4C0E-AD14-7161C88D8006}" destId="{F5CC5D20-AD04-4C0A-BCDF-258498BEDD48}" srcOrd="2" destOrd="0" presId="urn:microsoft.com/office/officeart/2005/8/layout/vList2"/>
  </dgm:cxnLst>
  <dgm:bg/>
  <dgm:whole/>
  <dgm:extLst>
    <a:ext uri="http://schemas.microsoft.com/office/drawing/2008/diagram">
      <dsp:dataModelExt xmlns="" xmlns:dsp="http://schemas.microsoft.com/office/drawing/2008/diagram" relId="rId11" minVer="http://schemas.openxmlformats.org/drawingml/2006/diagram"/>
    </a:ext>
  </dgm:extLst>
</dgm:dataModel>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B13F13A-73DE-407B-A6BB-7494D41FF28E}">
      <dsp:nvSpPr>
        <dsp:cNvPr id="0" name=""/>
        <dsp:cNvSpPr/>
      </dsp:nvSpPr>
      <dsp:spPr>
        <a:xfrm>
          <a:off x="1905" y="790703"/>
          <a:ext cx="1857374" cy="742949"/>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lvl="0" algn="ctr" defTabSz="1155700">
            <a:lnSpc>
              <a:spcPct val="90000"/>
            </a:lnSpc>
            <a:spcBef>
              <a:spcPct val="0"/>
            </a:spcBef>
            <a:spcAft>
              <a:spcPct val="35000"/>
            </a:spcAft>
          </a:pPr>
          <a:r>
            <a:rPr lang="en-US" sz="2600" kern="1200" dirty="0" smtClean="0"/>
            <a:t>2009-10</a:t>
          </a:r>
          <a:endParaRPr lang="en-US" sz="2600" kern="1200" dirty="0"/>
        </a:p>
      </dsp:txBody>
      <dsp:txXfrm>
        <a:off x="1905" y="790703"/>
        <a:ext cx="1857374" cy="742949"/>
      </dsp:txXfrm>
    </dsp:sp>
    <dsp:sp modelId="{BC2E1C35-1C3D-44C7-A186-1B5713D40CDA}">
      <dsp:nvSpPr>
        <dsp:cNvPr id="0" name=""/>
        <dsp:cNvSpPr/>
      </dsp:nvSpPr>
      <dsp:spPr>
        <a:xfrm>
          <a:off x="1905" y="1533653"/>
          <a:ext cx="1857374" cy="1739643"/>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dirty="0" smtClean="0"/>
            <a:t>Straight Line Method</a:t>
          </a:r>
          <a:endParaRPr lang="en-US" sz="2600" kern="1200" dirty="0"/>
        </a:p>
      </dsp:txBody>
      <dsp:txXfrm>
        <a:off x="1905" y="1533653"/>
        <a:ext cx="1857374" cy="1739643"/>
      </dsp:txXfrm>
    </dsp:sp>
    <dsp:sp modelId="{6DC40B40-751C-46AF-A4FA-685D987974B6}">
      <dsp:nvSpPr>
        <dsp:cNvPr id="0" name=""/>
        <dsp:cNvSpPr/>
      </dsp:nvSpPr>
      <dsp:spPr>
        <a:xfrm>
          <a:off x="2119312" y="790703"/>
          <a:ext cx="1857374" cy="742949"/>
        </a:xfrm>
        <a:prstGeom prst="rect">
          <a:avLst/>
        </a:prstGeom>
        <a:solidFill>
          <a:schemeClr val="accent3">
            <a:hueOff val="-8269636"/>
            <a:satOff val="13411"/>
            <a:lumOff val="98"/>
            <a:alphaOff val="0"/>
          </a:schemeClr>
        </a:solidFill>
        <a:ln w="19050" cap="flat" cmpd="sng" algn="ctr">
          <a:solidFill>
            <a:schemeClr val="accent3">
              <a:hueOff val="-8269636"/>
              <a:satOff val="13411"/>
              <a:lumOff val="9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lvl="0" algn="ctr" defTabSz="1155700">
            <a:lnSpc>
              <a:spcPct val="90000"/>
            </a:lnSpc>
            <a:spcBef>
              <a:spcPct val="0"/>
            </a:spcBef>
            <a:spcAft>
              <a:spcPct val="35000"/>
            </a:spcAft>
          </a:pPr>
          <a:r>
            <a:rPr lang="en-US" sz="2600" kern="1200" dirty="0" smtClean="0"/>
            <a:t>2010-11</a:t>
          </a:r>
          <a:endParaRPr lang="en-US" sz="2600" kern="1200" dirty="0"/>
        </a:p>
      </dsp:txBody>
      <dsp:txXfrm>
        <a:off x="2119312" y="790703"/>
        <a:ext cx="1857374" cy="742949"/>
      </dsp:txXfrm>
    </dsp:sp>
    <dsp:sp modelId="{ADF843FD-7897-40E2-B536-6B98AE74C310}">
      <dsp:nvSpPr>
        <dsp:cNvPr id="0" name=""/>
        <dsp:cNvSpPr/>
      </dsp:nvSpPr>
      <dsp:spPr>
        <a:xfrm>
          <a:off x="2119312" y="1533653"/>
          <a:ext cx="1857374" cy="1739643"/>
        </a:xfrm>
        <a:prstGeom prst="rect">
          <a:avLst/>
        </a:prstGeom>
        <a:solidFill>
          <a:schemeClr val="accent3">
            <a:tint val="40000"/>
            <a:alpha val="90000"/>
            <a:hueOff val="-8531845"/>
            <a:satOff val="9726"/>
            <a:lumOff val="664"/>
            <a:alphaOff val="0"/>
          </a:schemeClr>
        </a:solidFill>
        <a:ln w="19050" cap="flat" cmpd="sng" algn="ctr">
          <a:solidFill>
            <a:schemeClr val="accent3">
              <a:tint val="40000"/>
              <a:alpha val="90000"/>
              <a:hueOff val="-8531845"/>
              <a:satOff val="9726"/>
              <a:lumOff val="66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dirty="0" smtClean="0"/>
            <a:t>Written Down Value Method</a:t>
          </a:r>
          <a:endParaRPr lang="en-US" sz="2600" kern="1200" dirty="0"/>
        </a:p>
      </dsp:txBody>
      <dsp:txXfrm>
        <a:off x="2119312" y="1533653"/>
        <a:ext cx="1857374" cy="1739643"/>
      </dsp:txXfrm>
    </dsp:sp>
    <dsp:sp modelId="{0351B7F0-5946-44F7-9C80-A6176C887CB4}">
      <dsp:nvSpPr>
        <dsp:cNvPr id="0" name=""/>
        <dsp:cNvSpPr/>
      </dsp:nvSpPr>
      <dsp:spPr>
        <a:xfrm>
          <a:off x="4236719" y="790703"/>
          <a:ext cx="1857374" cy="742949"/>
        </a:xfrm>
        <a:prstGeom prst="rect">
          <a:avLst/>
        </a:prstGeom>
        <a:solidFill>
          <a:schemeClr val="accent3">
            <a:hueOff val="-16539272"/>
            <a:satOff val="26822"/>
            <a:lumOff val="197"/>
            <a:alphaOff val="0"/>
          </a:schemeClr>
        </a:solidFill>
        <a:ln w="19050" cap="flat" cmpd="sng" algn="ctr">
          <a:solidFill>
            <a:schemeClr val="accent3">
              <a:hueOff val="-16539272"/>
              <a:satOff val="26822"/>
              <a:lumOff val="19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lvl="0" algn="ctr" defTabSz="1155700">
            <a:lnSpc>
              <a:spcPct val="90000"/>
            </a:lnSpc>
            <a:spcBef>
              <a:spcPct val="0"/>
            </a:spcBef>
            <a:spcAft>
              <a:spcPct val="35000"/>
            </a:spcAft>
          </a:pPr>
          <a:r>
            <a:rPr lang="en-US" sz="2600" kern="1200" dirty="0" smtClean="0"/>
            <a:t>2011-12</a:t>
          </a:r>
          <a:endParaRPr lang="en-US" sz="2600" kern="1200" dirty="0"/>
        </a:p>
      </dsp:txBody>
      <dsp:txXfrm>
        <a:off x="4236719" y="790703"/>
        <a:ext cx="1857374" cy="742949"/>
      </dsp:txXfrm>
    </dsp:sp>
    <dsp:sp modelId="{314213BB-DB63-4DAA-A969-B1F9F4E7BFC7}">
      <dsp:nvSpPr>
        <dsp:cNvPr id="0" name=""/>
        <dsp:cNvSpPr/>
      </dsp:nvSpPr>
      <dsp:spPr>
        <a:xfrm>
          <a:off x="4236719" y="1533653"/>
          <a:ext cx="1857374" cy="1739643"/>
        </a:xfrm>
        <a:prstGeom prst="rect">
          <a:avLst/>
        </a:prstGeom>
        <a:solidFill>
          <a:schemeClr val="accent3">
            <a:tint val="40000"/>
            <a:alpha val="90000"/>
            <a:hueOff val="-17063690"/>
            <a:satOff val="19452"/>
            <a:lumOff val="1327"/>
            <a:alphaOff val="0"/>
          </a:schemeClr>
        </a:solidFill>
        <a:ln w="19050" cap="flat" cmpd="sng" algn="ctr">
          <a:solidFill>
            <a:schemeClr val="accent3">
              <a:tint val="40000"/>
              <a:alpha val="90000"/>
              <a:hueOff val="-17063690"/>
              <a:satOff val="19452"/>
              <a:lumOff val="132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dirty="0" smtClean="0"/>
            <a:t>Units of Measure Method</a:t>
          </a:r>
          <a:endParaRPr lang="en-US" sz="2600" kern="1200" dirty="0"/>
        </a:p>
      </dsp:txBody>
      <dsp:txXfrm>
        <a:off x="4236719" y="1533653"/>
        <a:ext cx="1857374" cy="1739643"/>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20631C3-4812-4ABA-B982-659A64881FC0}">
      <dsp:nvSpPr>
        <dsp:cNvPr id="0" name=""/>
        <dsp:cNvSpPr/>
      </dsp:nvSpPr>
      <dsp:spPr>
        <a:xfrm>
          <a:off x="218204" y="811472"/>
          <a:ext cx="2078191" cy="469640"/>
        </a:xfrm>
        <a:prstGeom prst="homePlat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Year</a:t>
          </a:r>
          <a:endParaRPr lang="en-US" sz="2200" kern="1200" dirty="0"/>
        </a:p>
      </dsp:txBody>
      <dsp:txXfrm>
        <a:off x="218204" y="811472"/>
        <a:ext cx="2078191" cy="469640"/>
      </dsp:txXfrm>
    </dsp:sp>
    <dsp:sp modelId="{F5CC5D20-AD04-4C0A-BCDF-258498BEDD48}">
      <dsp:nvSpPr>
        <dsp:cNvPr id="0" name=""/>
        <dsp:cNvSpPr/>
      </dsp:nvSpPr>
      <dsp:spPr>
        <a:xfrm>
          <a:off x="0" y="1414360"/>
          <a:ext cx="2514599" cy="1279395"/>
        </a:xfrm>
        <a:prstGeom prst="homePlat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Method of Depreciation followed</a:t>
          </a:r>
          <a:endParaRPr lang="en-US" sz="2200" kern="1200" dirty="0"/>
        </a:p>
      </dsp:txBody>
      <dsp:txXfrm>
        <a:off x="0" y="1414360"/>
        <a:ext cx="2514599" cy="127939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AB5A00CA-E1EC-4E11-9353-CEFEC0586F26}" type="datetimeFigureOut">
              <a:rPr lang="en-US" smtClean="0"/>
              <a:pPr/>
              <a:t>8/30/2018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D11AB8F-8269-4A73-8B32-8AFDF13E488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5A00CA-E1EC-4E11-9353-CEFEC0586F26}"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1AB8F-8269-4A73-8B32-8AFDF13E488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5A00CA-E1EC-4E11-9353-CEFEC0586F26}"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1AB8F-8269-4A73-8B32-8AFDF13E488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5A00CA-E1EC-4E11-9353-CEFEC0586F26}"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1AB8F-8269-4A73-8B32-8AFDF13E488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B5A00CA-E1EC-4E11-9353-CEFEC0586F26}"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1AB8F-8269-4A73-8B32-8AFDF13E488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B5A00CA-E1EC-4E11-9353-CEFEC0586F26}" type="datetimeFigureOut">
              <a:rPr lang="en-US" smtClean="0"/>
              <a:pPr/>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1AB8F-8269-4A73-8B32-8AFDF13E488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AB5A00CA-E1EC-4E11-9353-CEFEC0586F26}" type="datetimeFigureOut">
              <a:rPr lang="en-US" smtClean="0"/>
              <a:pPr/>
              <a:t>8/30/2018</a:t>
            </a:fld>
            <a:endParaRPr lang="en-US"/>
          </a:p>
        </p:txBody>
      </p:sp>
      <p:sp>
        <p:nvSpPr>
          <p:cNvPr id="27" name="Slide Number Placeholder 26"/>
          <p:cNvSpPr>
            <a:spLocks noGrp="1"/>
          </p:cNvSpPr>
          <p:nvPr>
            <p:ph type="sldNum" sz="quarter" idx="11"/>
          </p:nvPr>
        </p:nvSpPr>
        <p:spPr/>
        <p:txBody>
          <a:bodyPr rtlCol="0"/>
          <a:lstStyle/>
          <a:p>
            <a:fld id="{BD11AB8F-8269-4A73-8B32-8AFDF13E4886}"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AB5A00CA-E1EC-4E11-9353-CEFEC0586F26}" type="datetimeFigureOut">
              <a:rPr lang="en-US" smtClean="0"/>
              <a:pPr/>
              <a:t>8/30/2018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D11AB8F-8269-4A73-8B32-8AFDF13E488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5A00CA-E1EC-4E11-9353-CEFEC0586F26}" type="datetimeFigureOut">
              <a:rPr lang="en-US" smtClean="0"/>
              <a:pPr/>
              <a:t>8/30/2018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1AB8F-8269-4A73-8B32-8AFDF13E488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B5A00CA-E1EC-4E11-9353-CEFEC0586F26}" type="datetimeFigureOut">
              <a:rPr lang="en-US" smtClean="0"/>
              <a:pPr/>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1AB8F-8269-4A73-8B32-8AFDF13E488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B5A00CA-E1EC-4E11-9353-CEFEC0586F26}" type="datetimeFigureOut">
              <a:rPr lang="en-US" smtClean="0"/>
              <a:pPr/>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1AB8F-8269-4A73-8B32-8AFDF13E488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B5A00CA-E1EC-4E11-9353-CEFEC0586F26}" type="datetimeFigureOut">
              <a:rPr lang="en-US" smtClean="0"/>
              <a:pPr/>
              <a:t>8/30/2018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D11AB8F-8269-4A73-8B32-8AFDF13E488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diagramLayout" Target="../diagrams/layout1.xml"/><Relationship Id="rId7" Type="http://schemas.openxmlformats.org/officeDocument/2006/relationships/diagramLayout" Target="../diagrams/layout2.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openxmlformats.org/officeDocument/2006/relationships/diagramData" Target="../diagrams/data2.xml"/><Relationship Id="rId11" Type="http://schemas.microsoft.com/office/2007/relationships/diagramDrawing" Target="../diagrams/drawing4.xml"/><Relationship Id="rId5" Type="http://schemas.openxmlformats.org/officeDocument/2006/relationships/diagramColors" Target="../diagrams/colors1.xml"/><Relationship Id="rId10" Type="http://schemas.microsoft.com/office/2007/relationships/diagramDrawing" Target="../diagrams/drawing3.xml"/><Relationship Id="rId4" Type="http://schemas.openxmlformats.org/officeDocument/2006/relationships/diagramQuickStyle" Target="../diagrams/quickStyle1.xml"/><Relationship Id="rId9" Type="http://schemas.openxmlformats.org/officeDocument/2006/relationships/diagramColors" Target="../diagrams/colors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Accounting Conventions</a:t>
            </a:r>
            <a:endParaRPr lang="en-US" sz="5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6400800" cy="2057400"/>
          </a:xfrm>
          <a:solidFill>
            <a:schemeClr val="bg2"/>
          </a:solidFill>
        </p:spPr>
        <p:txBody>
          <a:bodyPr>
            <a:noAutofit/>
          </a:bodyPr>
          <a:lstStyle/>
          <a:p>
            <a:pPr algn="ctr"/>
            <a:r>
              <a:rPr lang="en-US" sz="4400" dirty="0" smtClean="0">
                <a:latin typeface="Aharoni" pitchFamily="2" charset="-79"/>
                <a:cs typeface="Aharoni" pitchFamily="2" charset="-79"/>
              </a:rPr>
              <a:t>Anticipate No </a:t>
            </a:r>
            <a:r>
              <a:rPr lang="en-US" sz="4400" strike="sngStrike" dirty="0" smtClean="0">
                <a:latin typeface="Aharoni" pitchFamily="2" charset="-79"/>
                <a:cs typeface="Aharoni" pitchFamily="2" charset="-79"/>
              </a:rPr>
              <a:t>Profits</a:t>
            </a:r>
            <a:r>
              <a:rPr lang="en-US" sz="4400" dirty="0" smtClean="0">
                <a:latin typeface="Aharoni" pitchFamily="2" charset="-79"/>
                <a:cs typeface="Aharoni" pitchFamily="2" charset="-79"/>
              </a:rPr>
              <a:t> but</a:t>
            </a:r>
            <a:br>
              <a:rPr lang="en-US" sz="4400" dirty="0" smtClean="0">
                <a:latin typeface="Aharoni" pitchFamily="2" charset="-79"/>
                <a:cs typeface="Aharoni" pitchFamily="2" charset="-79"/>
              </a:rPr>
            </a:br>
            <a:r>
              <a:rPr lang="en-US" sz="4400" dirty="0" smtClean="0">
                <a:latin typeface="Aharoni" pitchFamily="2" charset="-79"/>
                <a:cs typeface="Aharoni" pitchFamily="2" charset="-79"/>
              </a:rPr>
              <a:t>Provide for all Losses</a:t>
            </a:r>
            <a:endParaRPr lang="en-US" sz="4400" dirty="0">
              <a:latin typeface="Aharoni" pitchFamily="2" charset="-79"/>
              <a:cs typeface="Aharoni" pitchFamily="2" charset="-79"/>
            </a:endParaRPr>
          </a:p>
        </p:txBody>
      </p:sp>
      <p:sp>
        <p:nvSpPr>
          <p:cNvPr id="3" name="TextBox 2"/>
          <p:cNvSpPr txBox="1"/>
          <p:nvPr/>
        </p:nvSpPr>
        <p:spPr>
          <a:xfrm>
            <a:off x="3505200" y="4114800"/>
            <a:ext cx="5410200" cy="1754326"/>
          </a:xfrm>
          <a:prstGeom prst="rect">
            <a:avLst/>
          </a:prstGeom>
          <a:solidFill>
            <a:schemeClr val="accent2">
              <a:lumMod val="75000"/>
            </a:schemeClr>
          </a:solidFill>
        </p:spPr>
        <p:txBody>
          <a:bodyPr wrap="square" rtlCol="0">
            <a:spAutoFit/>
          </a:bodyPr>
          <a:lstStyle/>
          <a:p>
            <a:pPr algn="ctr"/>
            <a:r>
              <a:rPr lang="en-US" sz="3600" b="1" dirty="0" smtClean="0">
                <a:solidFill>
                  <a:srgbClr val="FFFF00"/>
                </a:solidFill>
              </a:rPr>
              <a:t>Accountant should always be on side of safety.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3124200" cy="762000"/>
          </a:xfrm>
          <a:solidFill>
            <a:srgbClr val="C00000"/>
          </a:solidFill>
        </p:spPr>
        <p:txBody>
          <a:bodyPr>
            <a:normAutofit/>
          </a:bodyPr>
          <a:lstStyle/>
          <a:p>
            <a:pPr algn="ctr"/>
            <a:r>
              <a:rPr lang="en-US" sz="3600" b="1" dirty="0" smtClean="0">
                <a:solidFill>
                  <a:schemeClr val="accent4">
                    <a:lumMod val="40000"/>
                    <a:lumOff val="60000"/>
                  </a:schemeClr>
                </a:solidFill>
                <a:latin typeface="Narkisim" pitchFamily="34" charset="-79"/>
                <a:cs typeface="Narkisim" pitchFamily="34" charset="-79"/>
              </a:rPr>
              <a:t>For Example</a:t>
            </a:r>
            <a:endParaRPr lang="en-US" sz="3600" dirty="0">
              <a:latin typeface="Narkisim" pitchFamily="34" charset="-79"/>
              <a:cs typeface="Narkisim" pitchFamily="34" charset="-79"/>
            </a:endParaRPr>
          </a:p>
        </p:txBody>
      </p:sp>
      <p:sp>
        <p:nvSpPr>
          <p:cNvPr id="3" name="TextBox 2"/>
          <p:cNvSpPr txBox="1"/>
          <p:nvPr/>
        </p:nvSpPr>
        <p:spPr>
          <a:xfrm>
            <a:off x="609600" y="1981200"/>
            <a:ext cx="8153400" cy="3785652"/>
          </a:xfrm>
          <a:prstGeom prst="rect">
            <a:avLst/>
          </a:prstGeom>
          <a:solidFill>
            <a:srgbClr val="FFFF66"/>
          </a:solidFill>
          <a:ln w="57150">
            <a:solidFill>
              <a:srgbClr val="CC0000"/>
            </a:solidFill>
          </a:ln>
        </p:spPr>
        <p:txBody>
          <a:bodyPr wrap="square" rtlCol="0">
            <a:spAutoFit/>
          </a:bodyPr>
          <a:lstStyle/>
          <a:p>
            <a:pPr>
              <a:buFont typeface="Arial" pitchFamily="34" charset="0"/>
              <a:buChar char="•"/>
            </a:pPr>
            <a:r>
              <a:rPr lang="en-US" sz="4800" b="1" dirty="0" smtClean="0">
                <a:solidFill>
                  <a:srgbClr val="C00000"/>
                </a:solidFill>
                <a:effectLst>
                  <a:outerShdw blurRad="38100" dist="38100" dir="2700000" algn="tl">
                    <a:srgbClr val="000000">
                      <a:alpha val="43137"/>
                    </a:srgbClr>
                  </a:outerShdw>
                </a:effectLst>
                <a:latin typeface="DaunPenh" pitchFamily="2" charset="0"/>
                <a:cs typeface="DaunPenh" pitchFamily="2" charset="0"/>
              </a:rPr>
              <a:t> Making Provision for Bad and Doubtful Debts</a:t>
            </a:r>
          </a:p>
          <a:p>
            <a:pPr>
              <a:buFont typeface="Arial" pitchFamily="34" charset="0"/>
              <a:buChar char="•"/>
            </a:pPr>
            <a:r>
              <a:rPr lang="en-US" sz="4800" b="1" dirty="0" smtClean="0">
                <a:solidFill>
                  <a:srgbClr val="C00000"/>
                </a:solidFill>
                <a:effectLst>
                  <a:outerShdw blurRad="38100" dist="38100" dir="2700000" algn="tl">
                    <a:srgbClr val="000000">
                      <a:alpha val="43137"/>
                    </a:srgbClr>
                  </a:outerShdw>
                </a:effectLst>
                <a:latin typeface="DaunPenh" pitchFamily="2" charset="0"/>
                <a:cs typeface="DaunPenh" pitchFamily="2" charset="0"/>
              </a:rPr>
              <a:t> Showing Depreciation on Fixed Assets, but not appreciation </a:t>
            </a:r>
            <a:endParaRPr lang="en-US" sz="4800" b="1" dirty="0">
              <a:solidFill>
                <a:srgbClr val="C00000"/>
              </a:solidFill>
              <a:effectLst>
                <a:outerShdw blurRad="38100" dist="38100" dir="2700000" algn="tl">
                  <a:srgbClr val="000000">
                    <a:alpha val="43137"/>
                  </a:srgbClr>
                </a:outerShdw>
              </a:effectLst>
              <a:latin typeface="DaunPenh" pitchFamily="2" charset="0"/>
              <a:cs typeface="DaunPenh" pitchFamily="2"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143000"/>
            <a:ext cx="8229600" cy="4648200"/>
          </a:xfrm>
          <a:prstGeom prst="rect">
            <a:avLst/>
          </a:prstGeom>
        </p:spPr>
        <p:txBody>
          <a:bodyPr vert="horz"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9600" b="1" i="0" u="none" strike="noStrike" kern="1200" cap="none" spc="0" normalizeH="0" baseline="0" noProof="0" dirty="0" smtClean="0">
                <a:ln>
                  <a:noFill/>
                </a:ln>
                <a:solidFill>
                  <a:schemeClr val="accent2">
                    <a:lumMod val="50000"/>
                  </a:schemeClr>
                </a:solidFill>
                <a:effectLst/>
                <a:uLnTx/>
                <a:uFillTx/>
                <a:latin typeface="+mj-lt"/>
                <a:ea typeface="+mj-ea"/>
                <a:cs typeface="+mj-cs"/>
              </a:rPr>
              <a:t>Consistency</a:t>
            </a:r>
            <a:endParaRPr kumimoji="0" lang="en-US" sz="9600" b="1" i="0" u="none" strike="noStrike" kern="1200" cap="none" spc="0" normalizeH="0" baseline="0" noProof="0" dirty="0">
              <a:ln>
                <a:noFill/>
              </a:ln>
              <a:solidFill>
                <a:schemeClr val="accent2">
                  <a:lumMod val="50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5791200"/>
          </a:xfrm>
          <a:solidFill>
            <a:schemeClr val="accent2">
              <a:lumMod val="20000"/>
              <a:lumOff val="80000"/>
            </a:schemeClr>
          </a:solidFill>
        </p:spPr>
        <p:txBody>
          <a:bodyPr>
            <a:normAutofit fontScale="90000"/>
          </a:bodyPr>
          <a:lstStyle/>
          <a:p>
            <a:pPr algn="just"/>
            <a:r>
              <a:rPr lang="en-US" b="1" dirty="0" smtClean="0">
                <a:solidFill>
                  <a:schemeClr val="accent2">
                    <a:lumMod val="50000"/>
                  </a:schemeClr>
                </a:solidFill>
                <a:latin typeface="Microsoft Sans Serif" pitchFamily="34" charset="0"/>
              </a:rPr>
              <a:t>The accounting practices and methods should remain consistent from one accounting period to another.</a:t>
            </a:r>
            <a:br>
              <a:rPr lang="en-US" b="1" dirty="0" smtClean="0">
                <a:solidFill>
                  <a:schemeClr val="accent2">
                    <a:lumMod val="50000"/>
                  </a:schemeClr>
                </a:solidFill>
                <a:latin typeface="Microsoft Sans Serif" pitchFamily="34" charset="0"/>
              </a:rPr>
            </a:br>
            <a:r>
              <a:rPr lang="en-US" b="1" dirty="0" smtClean="0">
                <a:solidFill>
                  <a:schemeClr val="accent2">
                    <a:lumMod val="50000"/>
                  </a:schemeClr>
                </a:solidFill>
                <a:latin typeface="Microsoft Sans Serif" pitchFamily="34" charset="0"/>
              </a:rPr>
              <a:t/>
            </a:r>
            <a:br>
              <a:rPr lang="en-US" b="1" dirty="0" smtClean="0">
                <a:solidFill>
                  <a:schemeClr val="accent2">
                    <a:lumMod val="50000"/>
                  </a:schemeClr>
                </a:solidFill>
                <a:latin typeface="Microsoft Sans Serif" pitchFamily="34" charset="0"/>
              </a:rPr>
            </a:br>
            <a:r>
              <a:rPr lang="en-US" b="1" dirty="0" smtClean="0">
                <a:solidFill>
                  <a:schemeClr val="accent2">
                    <a:lumMod val="50000"/>
                  </a:schemeClr>
                </a:solidFill>
                <a:latin typeface="Microsoft Sans Serif" pitchFamily="34" charset="0"/>
              </a:rPr>
              <a:t>Whatever accounting practice is followed by the business enterprise, should be followed on a consistent basis from year to year.</a:t>
            </a:r>
            <a:endParaRPr lang="en-US"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3505200" cy="1069848"/>
          </a:xfrm>
          <a:solidFill>
            <a:schemeClr val="accent2">
              <a:lumMod val="20000"/>
              <a:lumOff val="80000"/>
            </a:schemeClr>
          </a:solidFill>
        </p:spPr>
        <p:style>
          <a:lnRef idx="1">
            <a:schemeClr val="dk1"/>
          </a:lnRef>
          <a:fillRef idx="2">
            <a:schemeClr val="dk1"/>
          </a:fillRef>
          <a:effectRef idx="1">
            <a:schemeClr val="dk1"/>
          </a:effectRef>
          <a:fontRef idx="minor">
            <a:schemeClr val="dk1"/>
          </a:fontRef>
        </p:style>
        <p:txBody>
          <a:bodyPr>
            <a:normAutofit fontScale="90000"/>
          </a:bodyPr>
          <a:lstStyle/>
          <a:p>
            <a:pPr algn="ctr"/>
            <a:r>
              <a:rPr lang="en-US" b="1" dirty="0" smtClean="0"/>
              <a:t>For Example</a:t>
            </a:r>
            <a:endParaRPr lang="en-US" b="1" dirty="0"/>
          </a:p>
        </p:txBody>
      </p:sp>
      <p:graphicFrame>
        <p:nvGraphicFramePr>
          <p:cNvPr id="3" name="Diagram 2"/>
          <p:cNvGraphicFramePr/>
          <p:nvPr/>
        </p:nvGraphicFramePr>
        <p:xfrm>
          <a:off x="2819400" y="2362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p:cNvGraphicFramePr/>
          <p:nvPr/>
        </p:nvGraphicFramePr>
        <p:xfrm>
          <a:off x="152400" y="2438400"/>
          <a:ext cx="2514600" cy="4064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4800600"/>
          </a:xfrm>
        </p:spPr>
        <p:txBody>
          <a:bodyPr>
            <a:noAutofit/>
          </a:bodyPr>
          <a:lstStyle/>
          <a:p>
            <a:pPr algn="ctr"/>
            <a:r>
              <a:rPr lang="en-US" sz="9600" b="1" dirty="0" smtClean="0"/>
              <a:t>Thank you</a:t>
            </a:r>
            <a:endParaRPr lang="en-US" sz="9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4876800"/>
          </a:xfrm>
        </p:spPr>
        <p:style>
          <a:lnRef idx="2">
            <a:schemeClr val="accent1"/>
          </a:lnRef>
          <a:fillRef idx="1">
            <a:schemeClr val="lt1"/>
          </a:fillRef>
          <a:effectRef idx="0">
            <a:schemeClr val="accent1"/>
          </a:effectRef>
          <a:fontRef idx="minor">
            <a:schemeClr val="dk1"/>
          </a:fontRef>
        </p:style>
        <p:txBody>
          <a:bodyPr>
            <a:normAutofit fontScale="90000"/>
          </a:bodyPr>
          <a:lstStyle/>
          <a:p>
            <a:pPr algn="just"/>
            <a:r>
              <a:rPr lang="en-US" dirty="0" smtClean="0"/>
              <a:t>Accounting Conventions are the </a:t>
            </a:r>
            <a:r>
              <a:rPr lang="en-US" b="1" u="sng" dirty="0" smtClean="0"/>
              <a:t>common practices </a:t>
            </a:r>
            <a:r>
              <a:rPr lang="en-US" dirty="0" smtClean="0"/>
              <a:t>which are </a:t>
            </a:r>
            <a:r>
              <a:rPr lang="en-US" b="1" u="sng" dirty="0" smtClean="0"/>
              <a:t>universally followed</a:t>
            </a:r>
            <a:r>
              <a:rPr lang="en-US" dirty="0" smtClean="0"/>
              <a:t> in recording and presenting accounting information of business. It </a:t>
            </a:r>
            <a:r>
              <a:rPr lang="en-US" b="1" u="sng" dirty="0" smtClean="0"/>
              <a:t>helps in comparing </a:t>
            </a:r>
            <a:r>
              <a:rPr lang="en-US" dirty="0" smtClean="0"/>
              <a:t>accounting data of different business or of same units for different periods.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143000"/>
            <a:ext cx="8229600" cy="4648200"/>
          </a:xfrm>
          <a:prstGeom prst="rect">
            <a:avLst/>
          </a:prstGeom>
        </p:spPr>
        <p:txBody>
          <a:bodyPr vert="horz"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9600" b="1" i="0" u="none" strike="noStrike" kern="1200" cap="none" spc="0" normalizeH="0" baseline="0" noProof="0" dirty="0" smtClean="0">
                <a:ln>
                  <a:noFill/>
                </a:ln>
                <a:solidFill>
                  <a:schemeClr val="accent2">
                    <a:lumMod val="50000"/>
                  </a:schemeClr>
                </a:solidFill>
                <a:effectLst/>
                <a:uLnTx/>
                <a:uFillTx/>
                <a:latin typeface="+mj-lt"/>
                <a:ea typeface="+mj-ea"/>
                <a:cs typeface="+mj-cs"/>
              </a:rPr>
              <a:t>Materiality</a:t>
            </a:r>
            <a:endParaRPr kumimoji="0" lang="en-US" sz="9600" b="1" i="0" u="none" strike="noStrike" kern="1200" cap="none" spc="0" normalizeH="0" baseline="0" noProof="0" dirty="0">
              <a:ln>
                <a:noFill/>
              </a:ln>
              <a:solidFill>
                <a:schemeClr val="accent2">
                  <a:lumMod val="50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tationary.jpg"/>
          <p:cNvPicPr>
            <a:picLocks noChangeAspect="1"/>
          </p:cNvPicPr>
          <p:nvPr/>
        </p:nvPicPr>
        <p:blipFill>
          <a:blip r:embed="rId2" cstate="print"/>
          <a:stretch>
            <a:fillRect/>
          </a:stretch>
        </p:blipFill>
        <p:spPr>
          <a:xfrm>
            <a:off x="5786034" y="1981200"/>
            <a:ext cx="3357966" cy="3810000"/>
          </a:xfrm>
          <a:prstGeom prst="rect">
            <a:avLst/>
          </a:prstGeom>
          <a:ln>
            <a:noFill/>
          </a:ln>
          <a:effectLst>
            <a:softEdge rad="112500"/>
          </a:effectLst>
        </p:spPr>
      </p:pic>
      <p:sp>
        <p:nvSpPr>
          <p:cNvPr id="2" name="Title 1"/>
          <p:cNvSpPr>
            <a:spLocks noGrp="1"/>
          </p:cNvSpPr>
          <p:nvPr>
            <p:ph type="title"/>
          </p:nvPr>
        </p:nvSpPr>
        <p:spPr>
          <a:xfrm>
            <a:off x="457200" y="1143000"/>
            <a:ext cx="6019800" cy="4724400"/>
          </a:xfrm>
        </p:spPr>
        <p:txBody>
          <a:bodyPr>
            <a:normAutofit fontScale="90000"/>
          </a:bodyPr>
          <a:lstStyle/>
          <a:p>
            <a:r>
              <a:rPr lang="en-US" dirty="0" smtClean="0"/>
              <a:t>Only those transactions, important facts and items are shown which are useful and material for the business. The firm </a:t>
            </a:r>
            <a:r>
              <a:rPr lang="en-US" b="1" u="sng" dirty="0" smtClean="0"/>
              <a:t>need not record immaterial and insignificant items.</a:t>
            </a:r>
            <a:endParaRPr lang="en-US" b="1" u="sn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
          <p:cNvSpPr txBox="1">
            <a:spLocks noChangeArrowheads="1"/>
          </p:cNvSpPr>
          <p:nvPr/>
        </p:nvSpPr>
        <p:spPr bwMode="auto">
          <a:xfrm>
            <a:off x="304800" y="990600"/>
            <a:ext cx="8534400" cy="5293757"/>
          </a:xfrm>
          <a:prstGeom prst="rect">
            <a:avLst/>
          </a:prstGeom>
          <a:solidFill>
            <a:schemeClr val="accent5">
              <a:lumMod val="20000"/>
              <a:lumOff val="80000"/>
            </a:schemeClr>
          </a:solidFill>
          <a:ln w="9525">
            <a:noFill/>
            <a:miter lim="800000"/>
            <a:headEnd/>
            <a:tailEnd/>
          </a:ln>
        </p:spPr>
        <p:txBody>
          <a:bodyPr wrap="square">
            <a:spAutoFit/>
          </a:bodyPr>
          <a:lstStyle/>
          <a:p>
            <a:pPr algn="just"/>
            <a:r>
              <a:rPr lang="en-US" sz="2600" b="1" u="sng" dirty="0">
                <a:solidFill>
                  <a:schemeClr val="accent2">
                    <a:lumMod val="50000"/>
                  </a:schemeClr>
                </a:solidFill>
                <a:latin typeface="Trebuchet MS" pitchFamily="34" charset="0"/>
              </a:rPr>
              <a:t>Illustration</a:t>
            </a:r>
            <a:r>
              <a:rPr lang="en-US" sz="2600" dirty="0">
                <a:solidFill>
                  <a:schemeClr val="accent2">
                    <a:lumMod val="50000"/>
                  </a:schemeClr>
                </a:solidFill>
                <a:latin typeface="Trebuchet MS" pitchFamily="34" charset="0"/>
              </a:rPr>
              <a:t>:</a:t>
            </a:r>
          </a:p>
          <a:p>
            <a:pPr algn="just"/>
            <a:r>
              <a:rPr lang="en-US" sz="2600" dirty="0">
                <a:solidFill>
                  <a:schemeClr val="accent2">
                    <a:lumMod val="50000"/>
                  </a:schemeClr>
                </a:solidFill>
                <a:latin typeface="Trebuchet MS" pitchFamily="34" charset="0"/>
              </a:rPr>
              <a:t>Company XYZ Ltd. bought 6 months supplies </a:t>
            </a:r>
            <a:r>
              <a:rPr lang="en-US" sz="2600" dirty="0" smtClean="0">
                <a:solidFill>
                  <a:schemeClr val="accent2">
                    <a:lumMod val="50000"/>
                  </a:schemeClr>
                </a:solidFill>
                <a:latin typeface="Trebuchet MS" pitchFamily="34" charset="0"/>
              </a:rPr>
              <a:t>of stationary </a:t>
            </a:r>
            <a:r>
              <a:rPr lang="en-US" sz="2600" dirty="0">
                <a:solidFill>
                  <a:schemeClr val="accent2">
                    <a:lumMod val="50000"/>
                  </a:schemeClr>
                </a:solidFill>
                <a:latin typeface="Trebuchet MS" pitchFamily="34" charset="0"/>
              </a:rPr>
              <a:t>worth </a:t>
            </a:r>
            <a:r>
              <a:rPr lang="en-US" sz="2600" dirty="0" smtClean="0">
                <a:solidFill>
                  <a:schemeClr val="accent2">
                    <a:lumMod val="50000"/>
                  </a:schemeClr>
                </a:solidFill>
                <a:latin typeface="Trebuchet MS" pitchFamily="34" charset="0"/>
              </a:rPr>
              <a:t>Rs 600</a:t>
            </a:r>
            <a:r>
              <a:rPr lang="en-US" sz="2600" dirty="0">
                <a:solidFill>
                  <a:schemeClr val="accent2">
                    <a:lumMod val="50000"/>
                  </a:schemeClr>
                </a:solidFill>
                <a:latin typeface="Trebuchet MS" pitchFamily="34" charset="0"/>
              </a:rPr>
              <a:t>.</a:t>
            </a:r>
          </a:p>
          <a:p>
            <a:pPr algn="just"/>
            <a:endParaRPr lang="en-US" sz="2600" dirty="0">
              <a:solidFill>
                <a:schemeClr val="accent2">
                  <a:lumMod val="50000"/>
                </a:schemeClr>
              </a:solidFill>
              <a:latin typeface="Trebuchet MS" pitchFamily="34" charset="0"/>
            </a:endParaRPr>
          </a:p>
          <a:p>
            <a:pPr algn="just"/>
            <a:r>
              <a:rPr lang="en-US" sz="2600" b="1" u="sng" dirty="0">
                <a:solidFill>
                  <a:schemeClr val="accent2">
                    <a:lumMod val="50000"/>
                  </a:schemeClr>
                </a:solidFill>
                <a:latin typeface="Trebuchet MS" pitchFamily="34" charset="0"/>
              </a:rPr>
              <a:t>Question</a:t>
            </a:r>
            <a:r>
              <a:rPr lang="en-US" sz="2600" dirty="0">
                <a:solidFill>
                  <a:schemeClr val="accent2">
                    <a:lumMod val="50000"/>
                  </a:schemeClr>
                </a:solidFill>
                <a:latin typeface="Trebuchet MS" pitchFamily="34" charset="0"/>
              </a:rPr>
              <a:t>:</a:t>
            </a:r>
          </a:p>
          <a:p>
            <a:pPr algn="just"/>
            <a:r>
              <a:rPr lang="en-US" sz="2600" dirty="0">
                <a:solidFill>
                  <a:schemeClr val="accent2">
                    <a:lumMod val="50000"/>
                  </a:schemeClr>
                </a:solidFill>
                <a:latin typeface="Trebuchet MS" pitchFamily="34" charset="0"/>
              </a:rPr>
              <a:t>Should the Company spread the cost of this </a:t>
            </a:r>
            <a:r>
              <a:rPr lang="en-US" sz="2600" dirty="0" smtClean="0">
                <a:solidFill>
                  <a:schemeClr val="accent2">
                    <a:lumMod val="50000"/>
                  </a:schemeClr>
                </a:solidFill>
                <a:latin typeface="Trebuchet MS" pitchFamily="34" charset="0"/>
              </a:rPr>
              <a:t> stationary </a:t>
            </a:r>
            <a:r>
              <a:rPr lang="en-US" sz="2600" dirty="0">
                <a:solidFill>
                  <a:schemeClr val="accent2">
                    <a:lumMod val="50000"/>
                  </a:schemeClr>
                </a:solidFill>
                <a:latin typeface="Trebuchet MS" pitchFamily="34" charset="0"/>
              </a:rPr>
              <a:t>for 6 months by expensing off </a:t>
            </a:r>
            <a:r>
              <a:rPr lang="en-US" sz="2600" dirty="0" smtClean="0">
                <a:solidFill>
                  <a:schemeClr val="accent2">
                    <a:lumMod val="50000"/>
                  </a:schemeClr>
                </a:solidFill>
                <a:latin typeface="Trebuchet MS" pitchFamily="34" charset="0"/>
              </a:rPr>
              <a:t>Rs 100 </a:t>
            </a:r>
            <a:r>
              <a:rPr lang="en-US" sz="2600" dirty="0">
                <a:solidFill>
                  <a:schemeClr val="accent2">
                    <a:lumMod val="50000"/>
                  </a:schemeClr>
                </a:solidFill>
                <a:latin typeface="Trebuchet MS" pitchFamily="34" charset="0"/>
              </a:rPr>
              <a:t>per </a:t>
            </a:r>
            <a:r>
              <a:rPr lang="en-US" sz="2600" dirty="0" smtClean="0">
                <a:solidFill>
                  <a:schemeClr val="accent2">
                    <a:lumMod val="50000"/>
                  </a:schemeClr>
                </a:solidFill>
                <a:latin typeface="Trebuchet MS" pitchFamily="34" charset="0"/>
              </a:rPr>
              <a:t> month </a:t>
            </a:r>
            <a:r>
              <a:rPr lang="en-US" sz="2600" dirty="0">
                <a:solidFill>
                  <a:schemeClr val="accent2">
                    <a:lumMod val="50000"/>
                  </a:schemeClr>
                </a:solidFill>
                <a:latin typeface="Trebuchet MS" pitchFamily="34" charset="0"/>
              </a:rPr>
              <a:t>to the income statement?</a:t>
            </a:r>
          </a:p>
          <a:p>
            <a:pPr algn="just"/>
            <a:endParaRPr lang="en-US" sz="2600" dirty="0">
              <a:solidFill>
                <a:schemeClr val="accent2">
                  <a:lumMod val="50000"/>
                </a:schemeClr>
              </a:solidFill>
              <a:latin typeface="Trebuchet MS" pitchFamily="34" charset="0"/>
            </a:endParaRPr>
          </a:p>
          <a:p>
            <a:pPr algn="just"/>
            <a:r>
              <a:rPr lang="en-US" sz="2600" b="1" u="sng" dirty="0">
                <a:solidFill>
                  <a:schemeClr val="accent2">
                    <a:lumMod val="50000"/>
                  </a:schemeClr>
                </a:solidFill>
                <a:latin typeface="Trebuchet MS" pitchFamily="34" charset="0"/>
              </a:rPr>
              <a:t>Answer</a:t>
            </a:r>
            <a:r>
              <a:rPr lang="en-US" sz="2600" dirty="0">
                <a:solidFill>
                  <a:schemeClr val="accent2">
                    <a:lumMod val="50000"/>
                  </a:schemeClr>
                </a:solidFill>
                <a:latin typeface="Trebuchet MS" pitchFamily="34" charset="0"/>
              </a:rPr>
              <a:t>:</a:t>
            </a:r>
          </a:p>
          <a:p>
            <a:pPr algn="just"/>
            <a:r>
              <a:rPr lang="en-US" sz="2600" dirty="0">
                <a:solidFill>
                  <a:schemeClr val="accent2">
                    <a:lumMod val="50000"/>
                  </a:schemeClr>
                </a:solidFill>
                <a:latin typeface="Trebuchet MS" pitchFamily="34" charset="0"/>
              </a:rPr>
              <a:t>Based on this concept, as the amount is so small </a:t>
            </a:r>
            <a:r>
              <a:rPr lang="en-US" sz="2600" dirty="0" smtClean="0">
                <a:solidFill>
                  <a:schemeClr val="accent2">
                    <a:lumMod val="50000"/>
                  </a:schemeClr>
                </a:solidFill>
                <a:latin typeface="Trebuchet MS" pitchFamily="34" charset="0"/>
              </a:rPr>
              <a:t>or immaterial</a:t>
            </a:r>
            <a:r>
              <a:rPr lang="en-US" sz="2600" dirty="0">
                <a:solidFill>
                  <a:schemeClr val="accent2">
                    <a:lumMod val="50000"/>
                  </a:schemeClr>
                </a:solidFill>
                <a:latin typeface="Trebuchet MS" pitchFamily="34" charset="0"/>
              </a:rPr>
              <a:t>, it can be expensed off in the next </a:t>
            </a:r>
            <a:r>
              <a:rPr lang="en-US" sz="2600" dirty="0" smtClean="0">
                <a:solidFill>
                  <a:schemeClr val="accent2">
                    <a:lumMod val="50000"/>
                  </a:schemeClr>
                </a:solidFill>
                <a:latin typeface="Trebuchet MS" pitchFamily="34" charset="0"/>
              </a:rPr>
              <a:t>month </a:t>
            </a:r>
            <a:r>
              <a:rPr lang="en-US" sz="2600" dirty="0">
                <a:solidFill>
                  <a:schemeClr val="accent2">
                    <a:lumMod val="50000"/>
                  </a:schemeClr>
                </a:solidFill>
                <a:latin typeface="Trebuchet MS" pitchFamily="34" charset="0"/>
              </a:rPr>
              <a:t>instead of tediously expensing it in the next </a:t>
            </a:r>
            <a:r>
              <a:rPr lang="en-US" sz="2600" dirty="0" smtClean="0">
                <a:solidFill>
                  <a:schemeClr val="accent2">
                    <a:lumMod val="50000"/>
                  </a:schemeClr>
                </a:solidFill>
                <a:latin typeface="Trebuchet MS" pitchFamily="34" charset="0"/>
              </a:rPr>
              <a:t>6 months.</a:t>
            </a:r>
            <a:endParaRPr lang="en-US" sz="2600" dirty="0">
              <a:solidFill>
                <a:schemeClr val="accent2">
                  <a:lumMod val="50000"/>
                </a:schemeClr>
              </a:solidFill>
              <a:latin typeface="Trebuchet MS"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143000"/>
            <a:ext cx="8229600" cy="4648200"/>
          </a:xfrm>
          <a:prstGeom prst="rect">
            <a:avLst/>
          </a:prstGeom>
        </p:spPr>
        <p:txBody>
          <a:bodyPr vert="horz"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9600" b="1" i="0" u="none" strike="noStrike" kern="1200" cap="none" spc="0" normalizeH="0" baseline="0" noProof="0" dirty="0" smtClean="0">
                <a:ln>
                  <a:noFill/>
                </a:ln>
                <a:solidFill>
                  <a:schemeClr val="accent2">
                    <a:lumMod val="50000"/>
                  </a:schemeClr>
                </a:solidFill>
                <a:effectLst/>
                <a:uLnTx/>
                <a:uFillTx/>
                <a:latin typeface="+mj-lt"/>
                <a:ea typeface="+mj-ea"/>
                <a:cs typeface="+mj-cs"/>
              </a:rPr>
              <a:t>Full Disclosure</a:t>
            </a:r>
            <a:endParaRPr kumimoji="0" lang="en-US" sz="9600" b="1" i="0" u="none" strike="noStrike" kern="1200" cap="none" spc="0" normalizeH="0" baseline="0" noProof="0" dirty="0">
              <a:ln>
                <a:noFill/>
              </a:ln>
              <a:solidFill>
                <a:schemeClr val="accent2">
                  <a:lumMod val="50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5105400" cy="5638800"/>
          </a:xfrm>
          <a:solidFill>
            <a:srgbClr val="FFFF66"/>
          </a:solidFill>
          <a:ln w="28575">
            <a:solidFill>
              <a:srgbClr val="CC0000"/>
            </a:solidFill>
          </a:ln>
        </p:spPr>
        <p:txBody>
          <a:bodyPr>
            <a:normAutofit/>
          </a:bodyPr>
          <a:lstStyle/>
          <a:p>
            <a:pPr algn="ctr"/>
            <a:r>
              <a:rPr lang="en-US" dirty="0" smtClean="0">
                <a:solidFill>
                  <a:srgbClr val="CC0000"/>
                </a:solidFill>
                <a:latin typeface="+mn-lt"/>
              </a:rPr>
              <a:t>Financial Statements and their notes should present all information that is </a:t>
            </a:r>
            <a:r>
              <a:rPr lang="en-US" b="1" u="sng" dirty="0" smtClean="0">
                <a:solidFill>
                  <a:srgbClr val="CC0000"/>
                </a:solidFill>
                <a:latin typeface="+mn-lt"/>
              </a:rPr>
              <a:t>relevant and material </a:t>
            </a:r>
            <a:r>
              <a:rPr lang="en-US" dirty="0" smtClean="0">
                <a:solidFill>
                  <a:srgbClr val="CC0000"/>
                </a:solidFill>
                <a:latin typeface="+mn-lt"/>
              </a:rPr>
              <a:t>to the user’s understanding of the statements.</a:t>
            </a:r>
            <a:endParaRPr lang="en-US" dirty="0">
              <a:solidFill>
                <a:srgbClr val="CC0000"/>
              </a:solidFill>
              <a:latin typeface="+mn-lt"/>
            </a:endParaRPr>
          </a:p>
        </p:txBody>
      </p:sp>
      <p:pic>
        <p:nvPicPr>
          <p:cNvPr id="4" name="Picture 3" descr="disclosure.jpg"/>
          <p:cNvPicPr>
            <a:picLocks noChangeAspect="1"/>
          </p:cNvPicPr>
          <p:nvPr/>
        </p:nvPicPr>
        <p:blipFill>
          <a:blip r:embed="rId2" cstate="print"/>
          <a:stretch>
            <a:fillRect/>
          </a:stretch>
        </p:blipFill>
        <p:spPr>
          <a:xfrm>
            <a:off x="5791200" y="1828800"/>
            <a:ext cx="2857500" cy="3200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6_201006262248185SvKl.gif"/>
          <p:cNvPicPr>
            <a:picLocks noChangeAspect="1"/>
          </p:cNvPicPr>
          <p:nvPr/>
        </p:nvPicPr>
        <p:blipFill>
          <a:blip r:embed="rId2" cstate="print"/>
          <a:srcRect l="48569" t="64286" r="-89"/>
          <a:stretch>
            <a:fillRect/>
          </a:stretch>
        </p:blipFill>
        <p:spPr>
          <a:xfrm>
            <a:off x="228600" y="533400"/>
            <a:ext cx="8882308" cy="63246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143000"/>
            <a:ext cx="8229600" cy="4648200"/>
          </a:xfrm>
          <a:prstGeom prst="rect">
            <a:avLst/>
          </a:prstGeom>
        </p:spPr>
        <p:txBody>
          <a:bodyPr vert="horz"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9600" b="1" i="0" u="none" strike="noStrike" kern="1200" cap="none" spc="0" normalizeH="0" baseline="0" noProof="0" dirty="0" smtClean="0">
                <a:ln>
                  <a:noFill/>
                </a:ln>
                <a:solidFill>
                  <a:schemeClr val="accent2">
                    <a:lumMod val="50000"/>
                  </a:schemeClr>
                </a:solidFill>
                <a:effectLst/>
                <a:uLnTx/>
                <a:uFillTx/>
                <a:latin typeface="+mj-lt"/>
                <a:ea typeface="+mj-ea"/>
                <a:cs typeface="+mj-cs"/>
              </a:rPr>
              <a:t>Conservatism</a:t>
            </a:r>
            <a:endParaRPr kumimoji="0" lang="en-US" sz="9600" b="1" i="0" u="none" strike="noStrike" kern="1200" cap="none" spc="0" normalizeH="0" baseline="0" noProof="0" dirty="0">
              <a:ln>
                <a:noFill/>
              </a:ln>
              <a:solidFill>
                <a:schemeClr val="accent2">
                  <a:lumMod val="50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695</TotalTime>
  <Words>243</Words>
  <Application>Microsoft Office PowerPoint</Application>
  <PresentationFormat>On-screen Show (4:3)</PresentationFormat>
  <Paragraphs>32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Urban</vt:lpstr>
      <vt:lpstr>Accounting Conventions</vt:lpstr>
      <vt:lpstr>Accounting Conventions are the common practices which are universally followed in recording and presenting accounting information of business. It helps in comparing accounting data of different business or of same units for different periods.</vt:lpstr>
      <vt:lpstr>Slide 3</vt:lpstr>
      <vt:lpstr>Only those transactions, important facts and items are shown which are useful and material for the business. The firm need not record immaterial and insignificant items.</vt:lpstr>
      <vt:lpstr>Slide 5</vt:lpstr>
      <vt:lpstr>Slide 6</vt:lpstr>
      <vt:lpstr>Financial Statements and their notes should present all information that is relevant and material to the user’s understanding of the statements.</vt:lpstr>
      <vt:lpstr>Slide 8</vt:lpstr>
      <vt:lpstr>Slide 9</vt:lpstr>
      <vt:lpstr>Anticipate No Profits but Provide for all Losses</vt:lpstr>
      <vt:lpstr>For Example</vt:lpstr>
      <vt:lpstr>Slide 12</vt:lpstr>
      <vt:lpstr>The accounting practices and methods should remain consistent from one accounting period to another.  Whatever accounting practice is followed by the business enterprise, should be followed on a consistent basis from year to year.</vt:lpstr>
      <vt:lpstr>For Example</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Accounting Concepts and Conventions</dc:title>
  <dc:creator>TOSHIBA</dc:creator>
  <cp:lastModifiedBy>Manish</cp:lastModifiedBy>
  <cp:revision>31</cp:revision>
  <dcterms:created xsi:type="dcterms:W3CDTF">2012-11-15T13:34:30Z</dcterms:created>
  <dcterms:modified xsi:type="dcterms:W3CDTF">2018-08-30T11:45:45Z</dcterms:modified>
</cp:coreProperties>
</file>