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285" r:id="rId2"/>
    <p:sldId id="257" r:id="rId3"/>
    <p:sldId id="258" r:id="rId4"/>
    <p:sldId id="288" r:id="rId5"/>
    <p:sldId id="286" r:id="rId6"/>
    <p:sldId id="287" r:id="rId7"/>
    <p:sldId id="289" r:id="rId8"/>
    <p:sldId id="290" r:id="rId9"/>
    <p:sldId id="291" r:id="rId10"/>
    <p:sldId id="259" r:id="rId11"/>
    <p:sldId id="260" r:id="rId12"/>
    <p:sldId id="261" r:id="rId13"/>
    <p:sldId id="262" r:id="rId14"/>
    <p:sldId id="263" r:id="rId15"/>
    <p:sldId id="264" r:id="rId16"/>
    <p:sldId id="294" r:id="rId17"/>
    <p:sldId id="269" r:id="rId18"/>
    <p:sldId id="270" r:id="rId19"/>
    <p:sldId id="271" r:id="rId20"/>
    <p:sldId id="272" r:id="rId21"/>
    <p:sldId id="273" r:id="rId22"/>
    <p:sldId id="274" r:id="rId23"/>
    <p:sldId id="275" r:id="rId24"/>
    <p:sldId id="277" r:id="rId25"/>
    <p:sldId id="295" r:id="rId26"/>
    <p:sldId id="296" r:id="rId27"/>
    <p:sldId id="278" r:id="rId28"/>
    <p:sldId id="279" r:id="rId29"/>
    <p:sldId id="280" r:id="rId30"/>
    <p:sldId id="298" r:id="rId31"/>
    <p:sldId id="301" r:id="rId32"/>
    <p:sldId id="281" r:id="rId33"/>
    <p:sldId id="299" r:id="rId34"/>
    <p:sldId id="300" r:id="rId35"/>
    <p:sldId id="284" r:id="rId36"/>
    <p:sldId id="302" r:id="rId37"/>
    <p:sldId id="297" r:id="rId38"/>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7350" y="2099696"/>
            <a:ext cx="1456680"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836384" y="1866059"/>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3028950" y="1939159"/>
            <a:ext cx="5733470" cy="2751086"/>
          </a:xfrm>
        </p:spPr>
        <p:txBody>
          <a:bodyPr vert="horz" lIns="91440" tIns="45720" rIns="91440" bIns="45720" rtlCol="0" anchor="b">
            <a:normAutofit/>
          </a:bodyPr>
          <a:lstStyle/>
          <a:p>
            <a:pPr algn="r">
              <a:lnSpc>
                <a:spcPct val="90000"/>
              </a:lnSpc>
            </a:pPr>
            <a:r>
              <a:rPr lang="en-US" sz="4700" kern="1200">
                <a:solidFill>
                  <a:schemeClr val="tx1"/>
                </a:solidFill>
                <a:latin typeface="+mj-lt"/>
                <a:ea typeface="+mj-ea"/>
                <a:cs typeface="+mj-cs"/>
              </a:rPr>
              <a:t>Memorandum of Association</a:t>
            </a:r>
            <a:r>
              <a:rPr lang="en-US" sz="4700" kern="1200" spc="-405">
                <a:solidFill>
                  <a:schemeClr val="tx1"/>
                </a:solidFill>
                <a:latin typeface="+mj-lt"/>
                <a:ea typeface="+mj-ea"/>
                <a:cs typeface="+mj-cs"/>
              </a:rPr>
              <a:t> </a:t>
            </a:r>
            <a:r>
              <a:rPr lang="en-US" sz="4700" kern="1200">
                <a:solidFill>
                  <a:schemeClr val="tx1"/>
                </a:solidFill>
                <a:latin typeface="+mj-lt"/>
                <a:ea typeface="+mj-ea"/>
                <a:cs typeface="+mj-cs"/>
              </a:rPr>
              <a:t>&amp;  Articles of</a:t>
            </a:r>
            <a:r>
              <a:rPr lang="en-US" sz="4700" kern="1200" spc="-280">
                <a:solidFill>
                  <a:schemeClr val="tx1"/>
                </a:solidFill>
                <a:latin typeface="+mj-lt"/>
                <a:ea typeface="+mj-ea"/>
                <a:cs typeface="+mj-cs"/>
              </a:rPr>
              <a:t> </a:t>
            </a:r>
            <a:r>
              <a:rPr lang="en-US" sz="4700" kern="1200">
                <a:solidFill>
                  <a:schemeClr val="tx1"/>
                </a:solidFill>
                <a:latin typeface="+mj-lt"/>
                <a:ea typeface="+mj-ea"/>
                <a:cs typeface="+mj-cs"/>
              </a:rPr>
              <a:t>Association</a:t>
            </a:r>
          </a:p>
        </p:txBody>
      </p:sp>
      <p:sp>
        <p:nvSpPr>
          <p:cNvPr id="3" name="Text Placeholder 2"/>
          <p:cNvSpPr>
            <a:spLocks noGrp="1"/>
          </p:cNvSpPr>
          <p:nvPr>
            <p:ph idx="1"/>
          </p:nvPr>
        </p:nvSpPr>
        <p:spPr>
          <a:xfrm>
            <a:off x="3028950" y="4782320"/>
            <a:ext cx="5733470" cy="1329443"/>
          </a:xfrm>
        </p:spPr>
        <p:txBody>
          <a:bodyPr vert="horz" lIns="91440" tIns="45720" rIns="91440" bIns="45720" rtlCol="0">
            <a:normAutofit/>
          </a:bodyPr>
          <a:lstStyle/>
          <a:p>
            <a:pPr marL="0" indent="0" algn="r">
              <a:lnSpc>
                <a:spcPct val="90000"/>
              </a:lnSpc>
              <a:spcBef>
                <a:spcPts val="1000"/>
              </a:spcBef>
              <a:buNone/>
            </a:pPr>
            <a:r>
              <a:rPr lang="en-US" sz="2400" kern="1200">
                <a:solidFill>
                  <a:schemeClr val="tx1"/>
                </a:solidFill>
                <a:latin typeface="+mn-lt"/>
                <a:ea typeface="+mn-ea"/>
                <a:cs typeface="+mn-cs"/>
              </a:rPr>
              <a:t>Dr. Manish Dadhich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90600" y="2362200"/>
            <a:ext cx="1600200" cy="16002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990600" y="2362200"/>
            <a:ext cx="1600200" cy="1600200"/>
          </a:xfrm>
          <a:custGeom>
            <a:avLst/>
            <a:gdLst/>
            <a:ahLst/>
            <a:cxnLst/>
            <a:rect l="l" t="t" r="r" b="b"/>
            <a:pathLst>
              <a:path w="1600200" h="1600200">
                <a:moveTo>
                  <a:pt x="0" y="800100"/>
                </a:moveTo>
                <a:lnTo>
                  <a:pt x="1460" y="751365"/>
                </a:lnTo>
                <a:lnTo>
                  <a:pt x="5785" y="703402"/>
                </a:lnTo>
                <a:lnTo>
                  <a:pt x="12892" y="656294"/>
                </a:lnTo>
                <a:lnTo>
                  <a:pt x="22696" y="610125"/>
                </a:lnTo>
                <a:lnTo>
                  <a:pt x="35114" y="564979"/>
                </a:lnTo>
                <a:lnTo>
                  <a:pt x="50062" y="520939"/>
                </a:lnTo>
                <a:lnTo>
                  <a:pt x="67456" y="478089"/>
                </a:lnTo>
                <a:lnTo>
                  <a:pt x="87212" y="436514"/>
                </a:lnTo>
                <a:lnTo>
                  <a:pt x="109248" y="396296"/>
                </a:lnTo>
                <a:lnTo>
                  <a:pt x="133478" y="357520"/>
                </a:lnTo>
                <a:lnTo>
                  <a:pt x="159820" y="320268"/>
                </a:lnTo>
                <a:lnTo>
                  <a:pt x="188189" y="284626"/>
                </a:lnTo>
                <a:lnTo>
                  <a:pt x="218503" y="250676"/>
                </a:lnTo>
                <a:lnTo>
                  <a:pt x="250676" y="218503"/>
                </a:lnTo>
                <a:lnTo>
                  <a:pt x="284626" y="188189"/>
                </a:lnTo>
                <a:lnTo>
                  <a:pt x="320268" y="159820"/>
                </a:lnTo>
                <a:lnTo>
                  <a:pt x="357520" y="133478"/>
                </a:lnTo>
                <a:lnTo>
                  <a:pt x="396296" y="109248"/>
                </a:lnTo>
                <a:lnTo>
                  <a:pt x="436514" y="87212"/>
                </a:lnTo>
                <a:lnTo>
                  <a:pt x="478089" y="67456"/>
                </a:lnTo>
                <a:lnTo>
                  <a:pt x="520939" y="50062"/>
                </a:lnTo>
                <a:lnTo>
                  <a:pt x="564979" y="35114"/>
                </a:lnTo>
                <a:lnTo>
                  <a:pt x="610125" y="22696"/>
                </a:lnTo>
                <a:lnTo>
                  <a:pt x="656294" y="12892"/>
                </a:lnTo>
                <a:lnTo>
                  <a:pt x="703402" y="5785"/>
                </a:lnTo>
                <a:lnTo>
                  <a:pt x="751365" y="1460"/>
                </a:lnTo>
                <a:lnTo>
                  <a:pt x="800100" y="0"/>
                </a:lnTo>
                <a:lnTo>
                  <a:pt x="848834" y="1460"/>
                </a:lnTo>
                <a:lnTo>
                  <a:pt x="896797" y="5785"/>
                </a:lnTo>
                <a:lnTo>
                  <a:pt x="943905" y="12892"/>
                </a:lnTo>
                <a:lnTo>
                  <a:pt x="990074" y="22696"/>
                </a:lnTo>
                <a:lnTo>
                  <a:pt x="1035220" y="35114"/>
                </a:lnTo>
                <a:lnTo>
                  <a:pt x="1079260" y="50062"/>
                </a:lnTo>
                <a:lnTo>
                  <a:pt x="1122110" y="67456"/>
                </a:lnTo>
                <a:lnTo>
                  <a:pt x="1163685" y="87212"/>
                </a:lnTo>
                <a:lnTo>
                  <a:pt x="1203903" y="109248"/>
                </a:lnTo>
                <a:lnTo>
                  <a:pt x="1242679" y="133478"/>
                </a:lnTo>
                <a:lnTo>
                  <a:pt x="1279931" y="159820"/>
                </a:lnTo>
                <a:lnTo>
                  <a:pt x="1315573" y="188189"/>
                </a:lnTo>
                <a:lnTo>
                  <a:pt x="1349523" y="218503"/>
                </a:lnTo>
                <a:lnTo>
                  <a:pt x="1381696" y="250676"/>
                </a:lnTo>
                <a:lnTo>
                  <a:pt x="1412010" y="284626"/>
                </a:lnTo>
                <a:lnTo>
                  <a:pt x="1440379" y="320268"/>
                </a:lnTo>
                <a:lnTo>
                  <a:pt x="1466721" y="357520"/>
                </a:lnTo>
                <a:lnTo>
                  <a:pt x="1490951" y="396296"/>
                </a:lnTo>
                <a:lnTo>
                  <a:pt x="1512987" y="436514"/>
                </a:lnTo>
                <a:lnTo>
                  <a:pt x="1532743" y="478089"/>
                </a:lnTo>
                <a:lnTo>
                  <a:pt x="1550137" y="520939"/>
                </a:lnTo>
                <a:lnTo>
                  <a:pt x="1565085" y="564979"/>
                </a:lnTo>
                <a:lnTo>
                  <a:pt x="1577503" y="610125"/>
                </a:lnTo>
                <a:lnTo>
                  <a:pt x="1587307" y="656294"/>
                </a:lnTo>
                <a:lnTo>
                  <a:pt x="1594414" y="703402"/>
                </a:lnTo>
                <a:lnTo>
                  <a:pt x="1598739" y="751365"/>
                </a:lnTo>
                <a:lnTo>
                  <a:pt x="1600200" y="800100"/>
                </a:lnTo>
                <a:lnTo>
                  <a:pt x="1598739" y="848834"/>
                </a:lnTo>
                <a:lnTo>
                  <a:pt x="1594414" y="896797"/>
                </a:lnTo>
                <a:lnTo>
                  <a:pt x="1587307" y="943905"/>
                </a:lnTo>
                <a:lnTo>
                  <a:pt x="1577503" y="990074"/>
                </a:lnTo>
                <a:lnTo>
                  <a:pt x="1565085" y="1035220"/>
                </a:lnTo>
                <a:lnTo>
                  <a:pt x="1550137" y="1079260"/>
                </a:lnTo>
                <a:lnTo>
                  <a:pt x="1532743" y="1122110"/>
                </a:lnTo>
                <a:lnTo>
                  <a:pt x="1512987" y="1163685"/>
                </a:lnTo>
                <a:lnTo>
                  <a:pt x="1490951" y="1203903"/>
                </a:lnTo>
                <a:lnTo>
                  <a:pt x="1466721" y="1242679"/>
                </a:lnTo>
                <a:lnTo>
                  <a:pt x="1440379" y="1279931"/>
                </a:lnTo>
                <a:lnTo>
                  <a:pt x="1412010" y="1315573"/>
                </a:lnTo>
                <a:lnTo>
                  <a:pt x="1381696" y="1349523"/>
                </a:lnTo>
                <a:lnTo>
                  <a:pt x="1349523" y="1381696"/>
                </a:lnTo>
                <a:lnTo>
                  <a:pt x="1315573" y="1412010"/>
                </a:lnTo>
                <a:lnTo>
                  <a:pt x="1279931" y="1440379"/>
                </a:lnTo>
                <a:lnTo>
                  <a:pt x="1242679" y="1466721"/>
                </a:lnTo>
                <a:lnTo>
                  <a:pt x="1203903" y="1490951"/>
                </a:lnTo>
                <a:lnTo>
                  <a:pt x="1163685" y="1512987"/>
                </a:lnTo>
                <a:lnTo>
                  <a:pt x="1122110" y="1532743"/>
                </a:lnTo>
                <a:lnTo>
                  <a:pt x="1079260" y="1550137"/>
                </a:lnTo>
                <a:lnTo>
                  <a:pt x="1035220" y="1565085"/>
                </a:lnTo>
                <a:lnTo>
                  <a:pt x="990074" y="1577503"/>
                </a:lnTo>
                <a:lnTo>
                  <a:pt x="943905" y="1587307"/>
                </a:lnTo>
                <a:lnTo>
                  <a:pt x="896797" y="1594414"/>
                </a:lnTo>
                <a:lnTo>
                  <a:pt x="848834" y="1598739"/>
                </a:lnTo>
                <a:lnTo>
                  <a:pt x="800100" y="1600200"/>
                </a:lnTo>
                <a:lnTo>
                  <a:pt x="751365" y="1598739"/>
                </a:lnTo>
                <a:lnTo>
                  <a:pt x="703402" y="1594414"/>
                </a:lnTo>
                <a:lnTo>
                  <a:pt x="656294" y="1587307"/>
                </a:lnTo>
                <a:lnTo>
                  <a:pt x="610125" y="1577503"/>
                </a:lnTo>
                <a:lnTo>
                  <a:pt x="564979" y="1565085"/>
                </a:lnTo>
                <a:lnTo>
                  <a:pt x="520939" y="1550137"/>
                </a:lnTo>
                <a:lnTo>
                  <a:pt x="478089" y="1532743"/>
                </a:lnTo>
                <a:lnTo>
                  <a:pt x="436514" y="1512987"/>
                </a:lnTo>
                <a:lnTo>
                  <a:pt x="396296" y="1490951"/>
                </a:lnTo>
                <a:lnTo>
                  <a:pt x="357520" y="1466721"/>
                </a:lnTo>
                <a:lnTo>
                  <a:pt x="320268" y="1440379"/>
                </a:lnTo>
                <a:lnTo>
                  <a:pt x="284626" y="1412010"/>
                </a:lnTo>
                <a:lnTo>
                  <a:pt x="250676" y="1381696"/>
                </a:lnTo>
                <a:lnTo>
                  <a:pt x="218503" y="1349523"/>
                </a:lnTo>
                <a:lnTo>
                  <a:pt x="188189" y="1315573"/>
                </a:lnTo>
                <a:lnTo>
                  <a:pt x="159820" y="1279931"/>
                </a:lnTo>
                <a:lnTo>
                  <a:pt x="133478" y="1242679"/>
                </a:lnTo>
                <a:lnTo>
                  <a:pt x="109248" y="1203903"/>
                </a:lnTo>
                <a:lnTo>
                  <a:pt x="87212" y="1163685"/>
                </a:lnTo>
                <a:lnTo>
                  <a:pt x="67456" y="1122110"/>
                </a:lnTo>
                <a:lnTo>
                  <a:pt x="50062" y="1079260"/>
                </a:lnTo>
                <a:lnTo>
                  <a:pt x="35114" y="1035220"/>
                </a:lnTo>
                <a:lnTo>
                  <a:pt x="22696" y="990074"/>
                </a:lnTo>
                <a:lnTo>
                  <a:pt x="12892" y="943905"/>
                </a:lnTo>
                <a:lnTo>
                  <a:pt x="5785" y="896797"/>
                </a:lnTo>
                <a:lnTo>
                  <a:pt x="1460" y="848834"/>
                </a:lnTo>
                <a:lnTo>
                  <a:pt x="0" y="800100"/>
                </a:lnTo>
                <a:close/>
              </a:path>
            </a:pathLst>
          </a:custGeom>
          <a:ln w="9144">
            <a:solidFill>
              <a:srgbClr val="000000"/>
            </a:solidFill>
          </a:ln>
        </p:spPr>
        <p:txBody>
          <a:bodyPr wrap="square" lIns="0" tIns="0" rIns="0" bIns="0" rtlCol="0"/>
          <a:lstStyle/>
          <a:p>
            <a:endParaRPr/>
          </a:p>
        </p:txBody>
      </p:sp>
      <p:sp>
        <p:nvSpPr>
          <p:cNvPr id="4" name="object 4"/>
          <p:cNvSpPr/>
          <p:nvPr/>
        </p:nvSpPr>
        <p:spPr>
          <a:xfrm>
            <a:off x="6172200" y="2362200"/>
            <a:ext cx="2209800" cy="16002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172200" y="2362200"/>
            <a:ext cx="2209800" cy="1600200"/>
          </a:xfrm>
          <a:custGeom>
            <a:avLst/>
            <a:gdLst/>
            <a:ahLst/>
            <a:cxnLst/>
            <a:rect l="l" t="t" r="r" b="b"/>
            <a:pathLst>
              <a:path w="2209800" h="1600200">
                <a:moveTo>
                  <a:pt x="0" y="800100"/>
                </a:moveTo>
                <a:lnTo>
                  <a:pt x="1352" y="760171"/>
                </a:lnTo>
                <a:lnTo>
                  <a:pt x="5366" y="720748"/>
                </a:lnTo>
                <a:lnTo>
                  <a:pt x="11979" y="681878"/>
                </a:lnTo>
                <a:lnTo>
                  <a:pt x="21128" y="643606"/>
                </a:lnTo>
                <a:lnTo>
                  <a:pt x="32749" y="605977"/>
                </a:lnTo>
                <a:lnTo>
                  <a:pt x="46779" y="569038"/>
                </a:lnTo>
                <a:lnTo>
                  <a:pt x="63154" y="532835"/>
                </a:lnTo>
                <a:lnTo>
                  <a:pt x="81812" y="497414"/>
                </a:lnTo>
                <a:lnTo>
                  <a:pt x="102689" y="462819"/>
                </a:lnTo>
                <a:lnTo>
                  <a:pt x="125722" y="429098"/>
                </a:lnTo>
                <a:lnTo>
                  <a:pt x="150847" y="396296"/>
                </a:lnTo>
                <a:lnTo>
                  <a:pt x="178002" y="364459"/>
                </a:lnTo>
                <a:lnTo>
                  <a:pt x="207122" y="333632"/>
                </a:lnTo>
                <a:lnTo>
                  <a:pt x="238145" y="303863"/>
                </a:lnTo>
                <a:lnTo>
                  <a:pt x="271008" y="275195"/>
                </a:lnTo>
                <a:lnTo>
                  <a:pt x="305646" y="247677"/>
                </a:lnTo>
                <a:lnTo>
                  <a:pt x="341997" y="221352"/>
                </a:lnTo>
                <a:lnTo>
                  <a:pt x="379998" y="196267"/>
                </a:lnTo>
                <a:lnTo>
                  <a:pt x="419584" y="172469"/>
                </a:lnTo>
                <a:lnTo>
                  <a:pt x="460694" y="150002"/>
                </a:lnTo>
                <a:lnTo>
                  <a:pt x="503263" y="128913"/>
                </a:lnTo>
                <a:lnTo>
                  <a:pt x="547228" y="109248"/>
                </a:lnTo>
                <a:lnTo>
                  <a:pt x="592527" y="91052"/>
                </a:lnTo>
                <a:lnTo>
                  <a:pt x="639095" y="74371"/>
                </a:lnTo>
                <a:lnTo>
                  <a:pt x="686869" y="59251"/>
                </a:lnTo>
                <a:lnTo>
                  <a:pt x="735787" y="45739"/>
                </a:lnTo>
                <a:lnTo>
                  <a:pt x="785784" y="33879"/>
                </a:lnTo>
                <a:lnTo>
                  <a:pt x="836798" y="23718"/>
                </a:lnTo>
                <a:lnTo>
                  <a:pt x="888765" y="15302"/>
                </a:lnTo>
                <a:lnTo>
                  <a:pt x="941622" y="8676"/>
                </a:lnTo>
                <a:lnTo>
                  <a:pt x="995306" y="3886"/>
                </a:lnTo>
                <a:lnTo>
                  <a:pt x="1049753" y="979"/>
                </a:lnTo>
                <a:lnTo>
                  <a:pt x="1104900" y="0"/>
                </a:lnTo>
                <a:lnTo>
                  <a:pt x="1160046" y="979"/>
                </a:lnTo>
                <a:lnTo>
                  <a:pt x="1214493" y="3886"/>
                </a:lnTo>
                <a:lnTo>
                  <a:pt x="1268177" y="8676"/>
                </a:lnTo>
                <a:lnTo>
                  <a:pt x="1321034" y="15302"/>
                </a:lnTo>
                <a:lnTo>
                  <a:pt x="1373001" y="23718"/>
                </a:lnTo>
                <a:lnTo>
                  <a:pt x="1424015" y="33879"/>
                </a:lnTo>
                <a:lnTo>
                  <a:pt x="1474012" y="45739"/>
                </a:lnTo>
                <a:lnTo>
                  <a:pt x="1522930" y="59251"/>
                </a:lnTo>
                <a:lnTo>
                  <a:pt x="1570704" y="74371"/>
                </a:lnTo>
                <a:lnTo>
                  <a:pt x="1617272" y="91052"/>
                </a:lnTo>
                <a:lnTo>
                  <a:pt x="1662571" y="109248"/>
                </a:lnTo>
                <a:lnTo>
                  <a:pt x="1706536" y="128913"/>
                </a:lnTo>
                <a:lnTo>
                  <a:pt x="1749105" y="150002"/>
                </a:lnTo>
                <a:lnTo>
                  <a:pt x="1790215" y="172469"/>
                </a:lnTo>
                <a:lnTo>
                  <a:pt x="1829801" y="196267"/>
                </a:lnTo>
                <a:lnTo>
                  <a:pt x="1867802" y="221352"/>
                </a:lnTo>
                <a:lnTo>
                  <a:pt x="1904153" y="247677"/>
                </a:lnTo>
                <a:lnTo>
                  <a:pt x="1938791" y="275195"/>
                </a:lnTo>
                <a:lnTo>
                  <a:pt x="1971654" y="303863"/>
                </a:lnTo>
                <a:lnTo>
                  <a:pt x="2002677" y="333632"/>
                </a:lnTo>
                <a:lnTo>
                  <a:pt x="2031797" y="364459"/>
                </a:lnTo>
                <a:lnTo>
                  <a:pt x="2058952" y="396296"/>
                </a:lnTo>
                <a:lnTo>
                  <a:pt x="2084077" y="429098"/>
                </a:lnTo>
                <a:lnTo>
                  <a:pt x="2107110" y="462819"/>
                </a:lnTo>
                <a:lnTo>
                  <a:pt x="2127987" y="497414"/>
                </a:lnTo>
                <a:lnTo>
                  <a:pt x="2146645" y="532835"/>
                </a:lnTo>
                <a:lnTo>
                  <a:pt x="2163020" y="569038"/>
                </a:lnTo>
                <a:lnTo>
                  <a:pt x="2177050" y="605977"/>
                </a:lnTo>
                <a:lnTo>
                  <a:pt x="2188671" y="643606"/>
                </a:lnTo>
                <a:lnTo>
                  <a:pt x="2197820" y="681878"/>
                </a:lnTo>
                <a:lnTo>
                  <a:pt x="2204433" y="720748"/>
                </a:lnTo>
                <a:lnTo>
                  <a:pt x="2208447" y="760171"/>
                </a:lnTo>
                <a:lnTo>
                  <a:pt x="2209800" y="800100"/>
                </a:lnTo>
                <a:lnTo>
                  <a:pt x="2208447" y="840028"/>
                </a:lnTo>
                <a:lnTo>
                  <a:pt x="2204433" y="879451"/>
                </a:lnTo>
                <a:lnTo>
                  <a:pt x="2197820" y="918321"/>
                </a:lnTo>
                <a:lnTo>
                  <a:pt x="2188671" y="956593"/>
                </a:lnTo>
                <a:lnTo>
                  <a:pt x="2177050" y="994222"/>
                </a:lnTo>
                <a:lnTo>
                  <a:pt x="2163020" y="1031161"/>
                </a:lnTo>
                <a:lnTo>
                  <a:pt x="2146645" y="1067364"/>
                </a:lnTo>
                <a:lnTo>
                  <a:pt x="2127987" y="1102785"/>
                </a:lnTo>
                <a:lnTo>
                  <a:pt x="2107110" y="1137380"/>
                </a:lnTo>
                <a:lnTo>
                  <a:pt x="2084077" y="1171101"/>
                </a:lnTo>
                <a:lnTo>
                  <a:pt x="2058952" y="1203903"/>
                </a:lnTo>
                <a:lnTo>
                  <a:pt x="2031797" y="1235740"/>
                </a:lnTo>
                <a:lnTo>
                  <a:pt x="2002677" y="1266567"/>
                </a:lnTo>
                <a:lnTo>
                  <a:pt x="1971654" y="1296336"/>
                </a:lnTo>
                <a:lnTo>
                  <a:pt x="1938791" y="1325004"/>
                </a:lnTo>
                <a:lnTo>
                  <a:pt x="1904153" y="1352522"/>
                </a:lnTo>
                <a:lnTo>
                  <a:pt x="1867802" y="1378847"/>
                </a:lnTo>
                <a:lnTo>
                  <a:pt x="1829801" y="1403932"/>
                </a:lnTo>
                <a:lnTo>
                  <a:pt x="1790215" y="1427730"/>
                </a:lnTo>
                <a:lnTo>
                  <a:pt x="1749105" y="1450197"/>
                </a:lnTo>
                <a:lnTo>
                  <a:pt x="1706536" y="1471286"/>
                </a:lnTo>
                <a:lnTo>
                  <a:pt x="1662571" y="1490951"/>
                </a:lnTo>
                <a:lnTo>
                  <a:pt x="1617272" y="1509147"/>
                </a:lnTo>
                <a:lnTo>
                  <a:pt x="1570704" y="1525828"/>
                </a:lnTo>
                <a:lnTo>
                  <a:pt x="1522930" y="1540948"/>
                </a:lnTo>
                <a:lnTo>
                  <a:pt x="1474012" y="1554460"/>
                </a:lnTo>
                <a:lnTo>
                  <a:pt x="1424015" y="1566320"/>
                </a:lnTo>
                <a:lnTo>
                  <a:pt x="1373001" y="1576481"/>
                </a:lnTo>
                <a:lnTo>
                  <a:pt x="1321034" y="1584897"/>
                </a:lnTo>
                <a:lnTo>
                  <a:pt x="1268177" y="1591523"/>
                </a:lnTo>
                <a:lnTo>
                  <a:pt x="1214493" y="1596313"/>
                </a:lnTo>
                <a:lnTo>
                  <a:pt x="1160046" y="1599220"/>
                </a:lnTo>
                <a:lnTo>
                  <a:pt x="1104900" y="1600200"/>
                </a:lnTo>
                <a:lnTo>
                  <a:pt x="1049753" y="1599220"/>
                </a:lnTo>
                <a:lnTo>
                  <a:pt x="995306" y="1596313"/>
                </a:lnTo>
                <a:lnTo>
                  <a:pt x="941622" y="1591523"/>
                </a:lnTo>
                <a:lnTo>
                  <a:pt x="888765" y="1584897"/>
                </a:lnTo>
                <a:lnTo>
                  <a:pt x="836798" y="1576481"/>
                </a:lnTo>
                <a:lnTo>
                  <a:pt x="785784" y="1566320"/>
                </a:lnTo>
                <a:lnTo>
                  <a:pt x="735787" y="1554460"/>
                </a:lnTo>
                <a:lnTo>
                  <a:pt x="686869" y="1540948"/>
                </a:lnTo>
                <a:lnTo>
                  <a:pt x="639095" y="1525828"/>
                </a:lnTo>
                <a:lnTo>
                  <a:pt x="592527" y="1509147"/>
                </a:lnTo>
                <a:lnTo>
                  <a:pt x="547228" y="1490951"/>
                </a:lnTo>
                <a:lnTo>
                  <a:pt x="503263" y="1471286"/>
                </a:lnTo>
                <a:lnTo>
                  <a:pt x="460694" y="1450197"/>
                </a:lnTo>
                <a:lnTo>
                  <a:pt x="419584" y="1427730"/>
                </a:lnTo>
                <a:lnTo>
                  <a:pt x="379998" y="1403932"/>
                </a:lnTo>
                <a:lnTo>
                  <a:pt x="341997" y="1378847"/>
                </a:lnTo>
                <a:lnTo>
                  <a:pt x="305646" y="1352522"/>
                </a:lnTo>
                <a:lnTo>
                  <a:pt x="271008" y="1325004"/>
                </a:lnTo>
                <a:lnTo>
                  <a:pt x="238145" y="1296336"/>
                </a:lnTo>
                <a:lnTo>
                  <a:pt x="207122" y="1266567"/>
                </a:lnTo>
                <a:lnTo>
                  <a:pt x="178002" y="1235740"/>
                </a:lnTo>
                <a:lnTo>
                  <a:pt x="150847" y="1203903"/>
                </a:lnTo>
                <a:lnTo>
                  <a:pt x="125722" y="1171101"/>
                </a:lnTo>
                <a:lnTo>
                  <a:pt x="102689" y="1137380"/>
                </a:lnTo>
                <a:lnTo>
                  <a:pt x="81812" y="1102785"/>
                </a:lnTo>
                <a:lnTo>
                  <a:pt x="63154" y="1067364"/>
                </a:lnTo>
                <a:lnTo>
                  <a:pt x="46779" y="1031161"/>
                </a:lnTo>
                <a:lnTo>
                  <a:pt x="32749" y="994222"/>
                </a:lnTo>
                <a:lnTo>
                  <a:pt x="21128" y="956593"/>
                </a:lnTo>
                <a:lnTo>
                  <a:pt x="11979" y="918321"/>
                </a:lnTo>
                <a:lnTo>
                  <a:pt x="5366" y="879451"/>
                </a:lnTo>
                <a:lnTo>
                  <a:pt x="1352" y="840028"/>
                </a:lnTo>
                <a:lnTo>
                  <a:pt x="0" y="800100"/>
                </a:lnTo>
                <a:close/>
              </a:path>
            </a:pathLst>
          </a:custGeom>
          <a:ln w="9144">
            <a:solidFill>
              <a:srgbClr val="000000"/>
            </a:solidFill>
          </a:ln>
        </p:spPr>
        <p:txBody>
          <a:bodyPr wrap="square" lIns="0" tIns="0" rIns="0" bIns="0" rtlCol="0"/>
          <a:lstStyle/>
          <a:p>
            <a:endParaRPr/>
          </a:p>
        </p:txBody>
      </p:sp>
      <p:sp>
        <p:nvSpPr>
          <p:cNvPr id="6" name="object 6"/>
          <p:cNvSpPr/>
          <p:nvPr/>
        </p:nvSpPr>
        <p:spPr>
          <a:xfrm>
            <a:off x="3733800" y="2438400"/>
            <a:ext cx="1600200" cy="1600200"/>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3733800" y="2438400"/>
            <a:ext cx="1600200" cy="1600200"/>
          </a:xfrm>
          <a:custGeom>
            <a:avLst/>
            <a:gdLst/>
            <a:ahLst/>
            <a:cxnLst/>
            <a:rect l="l" t="t" r="r" b="b"/>
            <a:pathLst>
              <a:path w="1600200" h="1600200">
                <a:moveTo>
                  <a:pt x="0" y="800100"/>
                </a:moveTo>
                <a:lnTo>
                  <a:pt x="1460" y="751365"/>
                </a:lnTo>
                <a:lnTo>
                  <a:pt x="5785" y="703402"/>
                </a:lnTo>
                <a:lnTo>
                  <a:pt x="12892" y="656294"/>
                </a:lnTo>
                <a:lnTo>
                  <a:pt x="22696" y="610125"/>
                </a:lnTo>
                <a:lnTo>
                  <a:pt x="35114" y="564979"/>
                </a:lnTo>
                <a:lnTo>
                  <a:pt x="50062" y="520939"/>
                </a:lnTo>
                <a:lnTo>
                  <a:pt x="67456" y="478089"/>
                </a:lnTo>
                <a:lnTo>
                  <a:pt x="87212" y="436514"/>
                </a:lnTo>
                <a:lnTo>
                  <a:pt x="109248" y="396296"/>
                </a:lnTo>
                <a:lnTo>
                  <a:pt x="133478" y="357520"/>
                </a:lnTo>
                <a:lnTo>
                  <a:pt x="159820" y="320268"/>
                </a:lnTo>
                <a:lnTo>
                  <a:pt x="188189" y="284626"/>
                </a:lnTo>
                <a:lnTo>
                  <a:pt x="218503" y="250676"/>
                </a:lnTo>
                <a:lnTo>
                  <a:pt x="250676" y="218503"/>
                </a:lnTo>
                <a:lnTo>
                  <a:pt x="284626" y="188189"/>
                </a:lnTo>
                <a:lnTo>
                  <a:pt x="320268" y="159820"/>
                </a:lnTo>
                <a:lnTo>
                  <a:pt x="357520" y="133478"/>
                </a:lnTo>
                <a:lnTo>
                  <a:pt x="396296" y="109248"/>
                </a:lnTo>
                <a:lnTo>
                  <a:pt x="436514" y="87212"/>
                </a:lnTo>
                <a:lnTo>
                  <a:pt x="478089" y="67456"/>
                </a:lnTo>
                <a:lnTo>
                  <a:pt x="520939" y="50062"/>
                </a:lnTo>
                <a:lnTo>
                  <a:pt x="564979" y="35114"/>
                </a:lnTo>
                <a:lnTo>
                  <a:pt x="610125" y="22696"/>
                </a:lnTo>
                <a:lnTo>
                  <a:pt x="656294" y="12892"/>
                </a:lnTo>
                <a:lnTo>
                  <a:pt x="703402" y="5785"/>
                </a:lnTo>
                <a:lnTo>
                  <a:pt x="751365" y="1460"/>
                </a:lnTo>
                <a:lnTo>
                  <a:pt x="800100" y="0"/>
                </a:lnTo>
                <a:lnTo>
                  <a:pt x="848834" y="1460"/>
                </a:lnTo>
                <a:lnTo>
                  <a:pt x="896797" y="5785"/>
                </a:lnTo>
                <a:lnTo>
                  <a:pt x="943905" y="12892"/>
                </a:lnTo>
                <a:lnTo>
                  <a:pt x="990074" y="22696"/>
                </a:lnTo>
                <a:lnTo>
                  <a:pt x="1035220" y="35114"/>
                </a:lnTo>
                <a:lnTo>
                  <a:pt x="1079260" y="50062"/>
                </a:lnTo>
                <a:lnTo>
                  <a:pt x="1122110" y="67456"/>
                </a:lnTo>
                <a:lnTo>
                  <a:pt x="1163685" y="87212"/>
                </a:lnTo>
                <a:lnTo>
                  <a:pt x="1203903" y="109248"/>
                </a:lnTo>
                <a:lnTo>
                  <a:pt x="1242679" y="133478"/>
                </a:lnTo>
                <a:lnTo>
                  <a:pt x="1279931" y="159820"/>
                </a:lnTo>
                <a:lnTo>
                  <a:pt x="1315573" y="188189"/>
                </a:lnTo>
                <a:lnTo>
                  <a:pt x="1349523" y="218503"/>
                </a:lnTo>
                <a:lnTo>
                  <a:pt x="1381696" y="250676"/>
                </a:lnTo>
                <a:lnTo>
                  <a:pt x="1412010" y="284626"/>
                </a:lnTo>
                <a:lnTo>
                  <a:pt x="1440379" y="320268"/>
                </a:lnTo>
                <a:lnTo>
                  <a:pt x="1466721" y="357520"/>
                </a:lnTo>
                <a:lnTo>
                  <a:pt x="1490951" y="396296"/>
                </a:lnTo>
                <a:lnTo>
                  <a:pt x="1512987" y="436514"/>
                </a:lnTo>
                <a:lnTo>
                  <a:pt x="1532743" y="478089"/>
                </a:lnTo>
                <a:lnTo>
                  <a:pt x="1550137" y="520939"/>
                </a:lnTo>
                <a:lnTo>
                  <a:pt x="1565085" y="564979"/>
                </a:lnTo>
                <a:lnTo>
                  <a:pt x="1577503" y="610125"/>
                </a:lnTo>
                <a:lnTo>
                  <a:pt x="1587307" y="656294"/>
                </a:lnTo>
                <a:lnTo>
                  <a:pt x="1594414" y="703402"/>
                </a:lnTo>
                <a:lnTo>
                  <a:pt x="1598739" y="751365"/>
                </a:lnTo>
                <a:lnTo>
                  <a:pt x="1600200" y="800100"/>
                </a:lnTo>
                <a:lnTo>
                  <a:pt x="1598739" y="848834"/>
                </a:lnTo>
                <a:lnTo>
                  <a:pt x="1594414" y="896797"/>
                </a:lnTo>
                <a:lnTo>
                  <a:pt x="1587307" y="943905"/>
                </a:lnTo>
                <a:lnTo>
                  <a:pt x="1577503" y="990074"/>
                </a:lnTo>
                <a:lnTo>
                  <a:pt x="1565085" y="1035220"/>
                </a:lnTo>
                <a:lnTo>
                  <a:pt x="1550137" y="1079260"/>
                </a:lnTo>
                <a:lnTo>
                  <a:pt x="1532743" y="1122110"/>
                </a:lnTo>
                <a:lnTo>
                  <a:pt x="1512987" y="1163685"/>
                </a:lnTo>
                <a:lnTo>
                  <a:pt x="1490951" y="1203903"/>
                </a:lnTo>
                <a:lnTo>
                  <a:pt x="1466721" y="1242679"/>
                </a:lnTo>
                <a:lnTo>
                  <a:pt x="1440379" y="1279931"/>
                </a:lnTo>
                <a:lnTo>
                  <a:pt x="1412010" y="1315573"/>
                </a:lnTo>
                <a:lnTo>
                  <a:pt x="1381696" y="1349523"/>
                </a:lnTo>
                <a:lnTo>
                  <a:pt x="1349523" y="1381696"/>
                </a:lnTo>
                <a:lnTo>
                  <a:pt x="1315573" y="1412010"/>
                </a:lnTo>
                <a:lnTo>
                  <a:pt x="1279931" y="1440379"/>
                </a:lnTo>
                <a:lnTo>
                  <a:pt x="1242679" y="1466721"/>
                </a:lnTo>
                <a:lnTo>
                  <a:pt x="1203903" y="1490951"/>
                </a:lnTo>
                <a:lnTo>
                  <a:pt x="1163685" y="1512987"/>
                </a:lnTo>
                <a:lnTo>
                  <a:pt x="1122110" y="1532743"/>
                </a:lnTo>
                <a:lnTo>
                  <a:pt x="1079260" y="1550137"/>
                </a:lnTo>
                <a:lnTo>
                  <a:pt x="1035220" y="1565085"/>
                </a:lnTo>
                <a:lnTo>
                  <a:pt x="990074" y="1577503"/>
                </a:lnTo>
                <a:lnTo>
                  <a:pt x="943905" y="1587307"/>
                </a:lnTo>
                <a:lnTo>
                  <a:pt x="896797" y="1594414"/>
                </a:lnTo>
                <a:lnTo>
                  <a:pt x="848834" y="1598739"/>
                </a:lnTo>
                <a:lnTo>
                  <a:pt x="800100" y="1600200"/>
                </a:lnTo>
                <a:lnTo>
                  <a:pt x="751365" y="1598739"/>
                </a:lnTo>
                <a:lnTo>
                  <a:pt x="703402" y="1594414"/>
                </a:lnTo>
                <a:lnTo>
                  <a:pt x="656294" y="1587307"/>
                </a:lnTo>
                <a:lnTo>
                  <a:pt x="610125" y="1577503"/>
                </a:lnTo>
                <a:lnTo>
                  <a:pt x="564979" y="1565085"/>
                </a:lnTo>
                <a:lnTo>
                  <a:pt x="520939" y="1550137"/>
                </a:lnTo>
                <a:lnTo>
                  <a:pt x="478089" y="1532743"/>
                </a:lnTo>
                <a:lnTo>
                  <a:pt x="436514" y="1512987"/>
                </a:lnTo>
                <a:lnTo>
                  <a:pt x="396296" y="1490951"/>
                </a:lnTo>
                <a:lnTo>
                  <a:pt x="357520" y="1466721"/>
                </a:lnTo>
                <a:lnTo>
                  <a:pt x="320268" y="1440379"/>
                </a:lnTo>
                <a:lnTo>
                  <a:pt x="284626" y="1412010"/>
                </a:lnTo>
                <a:lnTo>
                  <a:pt x="250676" y="1381696"/>
                </a:lnTo>
                <a:lnTo>
                  <a:pt x="218503" y="1349523"/>
                </a:lnTo>
                <a:lnTo>
                  <a:pt x="188189" y="1315573"/>
                </a:lnTo>
                <a:lnTo>
                  <a:pt x="159820" y="1279931"/>
                </a:lnTo>
                <a:lnTo>
                  <a:pt x="133478" y="1242679"/>
                </a:lnTo>
                <a:lnTo>
                  <a:pt x="109248" y="1203903"/>
                </a:lnTo>
                <a:lnTo>
                  <a:pt x="87212" y="1163685"/>
                </a:lnTo>
                <a:lnTo>
                  <a:pt x="67456" y="1122110"/>
                </a:lnTo>
                <a:lnTo>
                  <a:pt x="50062" y="1079260"/>
                </a:lnTo>
                <a:lnTo>
                  <a:pt x="35114" y="1035220"/>
                </a:lnTo>
                <a:lnTo>
                  <a:pt x="22696" y="990074"/>
                </a:lnTo>
                <a:lnTo>
                  <a:pt x="12892" y="943905"/>
                </a:lnTo>
                <a:lnTo>
                  <a:pt x="5785" y="896797"/>
                </a:lnTo>
                <a:lnTo>
                  <a:pt x="1460" y="848834"/>
                </a:lnTo>
                <a:lnTo>
                  <a:pt x="0" y="800100"/>
                </a:lnTo>
                <a:close/>
              </a:path>
            </a:pathLst>
          </a:custGeom>
          <a:ln w="9144">
            <a:solidFill>
              <a:srgbClr val="000000"/>
            </a:solidFill>
          </a:ln>
        </p:spPr>
        <p:txBody>
          <a:bodyPr wrap="square" lIns="0" tIns="0" rIns="0" bIns="0" rtlCol="0"/>
          <a:lstStyle/>
          <a:p>
            <a:endParaRPr/>
          </a:p>
        </p:txBody>
      </p:sp>
      <p:sp>
        <p:nvSpPr>
          <p:cNvPr id="8" name="object 8"/>
          <p:cNvSpPr/>
          <p:nvPr/>
        </p:nvSpPr>
        <p:spPr>
          <a:xfrm>
            <a:off x="990600" y="4343400"/>
            <a:ext cx="1600200" cy="1600200"/>
          </a:xfrm>
          <a:prstGeom prst="rect">
            <a:avLst/>
          </a:prstGeom>
          <a:blipFill>
            <a:blip r:embed="rId2" cstate="print"/>
            <a:stretch>
              <a:fillRect/>
            </a:stretch>
          </a:blipFill>
        </p:spPr>
        <p:txBody>
          <a:bodyPr wrap="square" lIns="0" tIns="0" rIns="0" bIns="0" rtlCol="0"/>
          <a:lstStyle/>
          <a:p>
            <a:endParaRPr/>
          </a:p>
        </p:txBody>
      </p:sp>
      <p:sp>
        <p:nvSpPr>
          <p:cNvPr id="9" name="object 9"/>
          <p:cNvSpPr/>
          <p:nvPr/>
        </p:nvSpPr>
        <p:spPr>
          <a:xfrm>
            <a:off x="990600" y="4343400"/>
            <a:ext cx="1600200" cy="1600200"/>
          </a:xfrm>
          <a:custGeom>
            <a:avLst/>
            <a:gdLst/>
            <a:ahLst/>
            <a:cxnLst/>
            <a:rect l="l" t="t" r="r" b="b"/>
            <a:pathLst>
              <a:path w="1600200" h="1600200">
                <a:moveTo>
                  <a:pt x="0" y="800100"/>
                </a:moveTo>
                <a:lnTo>
                  <a:pt x="1460" y="751365"/>
                </a:lnTo>
                <a:lnTo>
                  <a:pt x="5785" y="703402"/>
                </a:lnTo>
                <a:lnTo>
                  <a:pt x="12892" y="656294"/>
                </a:lnTo>
                <a:lnTo>
                  <a:pt x="22696" y="610125"/>
                </a:lnTo>
                <a:lnTo>
                  <a:pt x="35114" y="564979"/>
                </a:lnTo>
                <a:lnTo>
                  <a:pt x="50062" y="520939"/>
                </a:lnTo>
                <a:lnTo>
                  <a:pt x="67456" y="478089"/>
                </a:lnTo>
                <a:lnTo>
                  <a:pt x="87212" y="436514"/>
                </a:lnTo>
                <a:lnTo>
                  <a:pt x="109248" y="396296"/>
                </a:lnTo>
                <a:lnTo>
                  <a:pt x="133478" y="357520"/>
                </a:lnTo>
                <a:lnTo>
                  <a:pt x="159820" y="320268"/>
                </a:lnTo>
                <a:lnTo>
                  <a:pt x="188189" y="284626"/>
                </a:lnTo>
                <a:lnTo>
                  <a:pt x="218503" y="250676"/>
                </a:lnTo>
                <a:lnTo>
                  <a:pt x="250676" y="218503"/>
                </a:lnTo>
                <a:lnTo>
                  <a:pt x="284626" y="188189"/>
                </a:lnTo>
                <a:lnTo>
                  <a:pt x="320268" y="159820"/>
                </a:lnTo>
                <a:lnTo>
                  <a:pt x="357520" y="133478"/>
                </a:lnTo>
                <a:lnTo>
                  <a:pt x="396296" y="109248"/>
                </a:lnTo>
                <a:lnTo>
                  <a:pt x="436514" y="87212"/>
                </a:lnTo>
                <a:lnTo>
                  <a:pt x="478089" y="67456"/>
                </a:lnTo>
                <a:lnTo>
                  <a:pt x="520939" y="50062"/>
                </a:lnTo>
                <a:lnTo>
                  <a:pt x="564979" y="35114"/>
                </a:lnTo>
                <a:lnTo>
                  <a:pt x="610125" y="22696"/>
                </a:lnTo>
                <a:lnTo>
                  <a:pt x="656294" y="12892"/>
                </a:lnTo>
                <a:lnTo>
                  <a:pt x="703402" y="5785"/>
                </a:lnTo>
                <a:lnTo>
                  <a:pt x="751365" y="1460"/>
                </a:lnTo>
                <a:lnTo>
                  <a:pt x="800100" y="0"/>
                </a:lnTo>
                <a:lnTo>
                  <a:pt x="848834" y="1460"/>
                </a:lnTo>
                <a:lnTo>
                  <a:pt x="896797" y="5785"/>
                </a:lnTo>
                <a:lnTo>
                  <a:pt x="943905" y="12892"/>
                </a:lnTo>
                <a:lnTo>
                  <a:pt x="990074" y="22696"/>
                </a:lnTo>
                <a:lnTo>
                  <a:pt x="1035220" y="35114"/>
                </a:lnTo>
                <a:lnTo>
                  <a:pt x="1079260" y="50062"/>
                </a:lnTo>
                <a:lnTo>
                  <a:pt x="1122110" y="67456"/>
                </a:lnTo>
                <a:lnTo>
                  <a:pt x="1163685" y="87212"/>
                </a:lnTo>
                <a:lnTo>
                  <a:pt x="1203903" y="109248"/>
                </a:lnTo>
                <a:lnTo>
                  <a:pt x="1242679" y="133478"/>
                </a:lnTo>
                <a:lnTo>
                  <a:pt x="1279931" y="159820"/>
                </a:lnTo>
                <a:lnTo>
                  <a:pt x="1315573" y="188189"/>
                </a:lnTo>
                <a:lnTo>
                  <a:pt x="1349523" y="218503"/>
                </a:lnTo>
                <a:lnTo>
                  <a:pt x="1381696" y="250676"/>
                </a:lnTo>
                <a:lnTo>
                  <a:pt x="1412010" y="284626"/>
                </a:lnTo>
                <a:lnTo>
                  <a:pt x="1440379" y="320268"/>
                </a:lnTo>
                <a:lnTo>
                  <a:pt x="1466721" y="357520"/>
                </a:lnTo>
                <a:lnTo>
                  <a:pt x="1490951" y="396296"/>
                </a:lnTo>
                <a:lnTo>
                  <a:pt x="1512987" y="436514"/>
                </a:lnTo>
                <a:lnTo>
                  <a:pt x="1532743" y="478089"/>
                </a:lnTo>
                <a:lnTo>
                  <a:pt x="1550137" y="520939"/>
                </a:lnTo>
                <a:lnTo>
                  <a:pt x="1565085" y="564979"/>
                </a:lnTo>
                <a:lnTo>
                  <a:pt x="1577503" y="610125"/>
                </a:lnTo>
                <a:lnTo>
                  <a:pt x="1587307" y="656294"/>
                </a:lnTo>
                <a:lnTo>
                  <a:pt x="1594414" y="703402"/>
                </a:lnTo>
                <a:lnTo>
                  <a:pt x="1598739" y="751365"/>
                </a:lnTo>
                <a:lnTo>
                  <a:pt x="1600200" y="800100"/>
                </a:lnTo>
                <a:lnTo>
                  <a:pt x="1598739" y="848834"/>
                </a:lnTo>
                <a:lnTo>
                  <a:pt x="1594414" y="896797"/>
                </a:lnTo>
                <a:lnTo>
                  <a:pt x="1587307" y="943905"/>
                </a:lnTo>
                <a:lnTo>
                  <a:pt x="1577503" y="990074"/>
                </a:lnTo>
                <a:lnTo>
                  <a:pt x="1565085" y="1035220"/>
                </a:lnTo>
                <a:lnTo>
                  <a:pt x="1550137" y="1079260"/>
                </a:lnTo>
                <a:lnTo>
                  <a:pt x="1532743" y="1122110"/>
                </a:lnTo>
                <a:lnTo>
                  <a:pt x="1512987" y="1163685"/>
                </a:lnTo>
                <a:lnTo>
                  <a:pt x="1490951" y="1203903"/>
                </a:lnTo>
                <a:lnTo>
                  <a:pt x="1466721" y="1242679"/>
                </a:lnTo>
                <a:lnTo>
                  <a:pt x="1440379" y="1279931"/>
                </a:lnTo>
                <a:lnTo>
                  <a:pt x="1412010" y="1315573"/>
                </a:lnTo>
                <a:lnTo>
                  <a:pt x="1381696" y="1349523"/>
                </a:lnTo>
                <a:lnTo>
                  <a:pt x="1349523" y="1381696"/>
                </a:lnTo>
                <a:lnTo>
                  <a:pt x="1315573" y="1412010"/>
                </a:lnTo>
                <a:lnTo>
                  <a:pt x="1279931" y="1440379"/>
                </a:lnTo>
                <a:lnTo>
                  <a:pt x="1242679" y="1466721"/>
                </a:lnTo>
                <a:lnTo>
                  <a:pt x="1203903" y="1490951"/>
                </a:lnTo>
                <a:lnTo>
                  <a:pt x="1163685" y="1512987"/>
                </a:lnTo>
                <a:lnTo>
                  <a:pt x="1122110" y="1532743"/>
                </a:lnTo>
                <a:lnTo>
                  <a:pt x="1079260" y="1550137"/>
                </a:lnTo>
                <a:lnTo>
                  <a:pt x="1035220" y="1565085"/>
                </a:lnTo>
                <a:lnTo>
                  <a:pt x="990074" y="1577503"/>
                </a:lnTo>
                <a:lnTo>
                  <a:pt x="943905" y="1587307"/>
                </a:lnTo>
                <a:lnTo>
                  <a:pt x="896797" y="1594414"/>
                </a:lnTo>
                <a:lnTo>
                  <a:pt x="848834" y="1598739"/>
                </a:lnTo>
                <a:lnTo>
                  <a:pt x="800100" y="1600200"/>
                </a:lnTo>
                <a:lnTo>
                  <a:pt x="751365" y="1598739"/>
                </a:lnTo>
                <a:lnTo>
                  <a:pt x="703402" y="1594414"/>
                </a:lnTo>
                <a:lnTo>
                  <a:pt x="656294" y="1587307"/>
                </a:lnTo>
                <a:lnTo>
                  <a:pt x="610125" y="1577503"/>
                </a:lnTo>
                <a:lnTo>
                  <a:pt x="564979" y="1565085"/>
                </a:lnTo>
                <a:lnTo>
                  <a:pt x="520939" y="1550137"/>
                </a:lnTo>
                <a:lnTo>
                  <a:pt x="478089" y="1532743"/>
                </a:lnTo>
                <a:lnTo>
                  <a:pt x="436514" y="1512987"/>
                </a:lnTo>
                <a:lnTo>
                  <a:pt x="396296" y="1490951"/>
                </a:lnTo>
                <a:lnTo>
                  <a:pt x="357520" y="1466721"/>
                </a:lnTo>
                <a:lnTo>
                  <a:pt x="320268" y="1440379"/>
                </a:lnTo>
                <a:lnTo>
                  <a:pt x="284626" y="1412010"/>
                </a:lnTo>
                <a:lnTo>
                  <a:pt x="250676" y="1381696"/>
                </a:lnTo>
                <a:lnTo>
                  <a:pt x="218503" y="1349523"/>
                </a:lnTo>
                <a:lnTo>
                  <a:pt x="188189" y="1315573"/>
                </a:lnTo>
                <a:lnTo>
                  <a:pt x="159820" y="1279931"/>
                </a:lnTo>
                <a:lnTo>
                  <a:pt x="133478" y="1242679"/>
                </a:lnTo>
                <a:lnTo>
                  <a:pt x="109248" y="1203903"/>
                </a:lnTo>
                <a:lnTo>
                  <a:pt x="87212" y="1163685"/>
                </a:lnTo>
                <a:lnTo>
                  <a:pt x="67456" y="1122110"/>
                </a:lnTo>
                <a:lnTo>
                  <a:pt x="50062" y="1079260"/>
                </a:lnTo>
                <a:lnTo>
                  <a:pt x="35114" y="1035220"/>
                </a:lnTo>
                <a:lnTo>
                  <a:pt x="22696" y="990074"/>
                </a:lnTo>
                <a:lnTo>
                  <a:pt x="12892" y="943905"/>
                </a:lnTo>
                <a:lnTo>
                  <a:pt x="5785" y="896797"/>
                </a:lnTo>
                <a:lnTo>
                  <a:pt x="1460" y="848834"/>
                </a:lnTo>
                <a:lnTo>
                  <a:pt x="0" y="800100"/>
                </a:lnTo>
                <a:close/>
              </a:path>
            </a:pathLst>
          </a:custGeom>
          <a:ln w="9144">
            <a:solidFill>
              <a:srgbClr val="000000"/>
            </a:solidFill>
          </a:ln>
        </p:spPr>
        <p:txBody>
          <a:bodyPr wrap="square" lIns="0" tIns="0" rIns="0" bIns="0" rtlCol="0"/>
          <a:lstStyle/>
          <a:p>
            <a:endParaRPr/>
          </a:p>
        </p:txBody>
      </p:sp>
      <p:sp>
        <p:nvSpPr>
          <p:cNvPr id="10" name="object 10"/>
          <p:cNvSpPr/>
          <p:nvPr/>
        </p:nvSpPr>
        <p:spPr>
          <a:xfrm>
            <a:off x="3733800" y="4343400"/>
            <a:ext cx="1600200" cy="1600200"/>
          </a:xfrm>
          <a:prstGeom prst="rect">
            <a:avLst/>
          </a:prstGeom>
          <a:blipFill>
            <a:blip r:embed="rId2" cstate="print"/>
            <a:stretch>
              <a:fillRect/>
            </a:stretch>
          </a:blipFill>
        </p:spPr>
        <p:txBody>
          <a:bodyPr wrap="square" lIns="0" tIns="0" rIns="0" bIns="0" rtlCol="0"/>
          <a:lstStyle/>
          <a:p>
            <a:endParaRPr/>
          </a:p>
        </p:txBody>
      </p:sp>
      <p:sp>
        <p:nvSpPr>
          <p:cNvPr id="11" name="object 11"/>
          <p:cNvSpPr/>
          <p:nvPr/>
        </p:nvSpPr>
        <p:spPr>
          <a:xfrm>
            <a:off x="3733800" y="4343400"/>
            <a:ext cx="1600200" cy="1600200"/>
          </a:xfrm>
          <a:custGeom>
            <a:avLst/>
            <a:gdLst/>
            <a:ahLst/>
            <a:cxnLst/>
            <a:rect l="l" t="t" r="r" b="b"/>
            <a:pathLst>
              <a:path w="1600200" h="1600200">
                <a:moveTo>
                  <a:pt x="0" y="800100"/>
                </a:moveTo>
                <a:lnTo>
                  <a:pt x="1460" y="751365"/>
                </a:lnTo>
                <a:lnTo>
                  <a:pt x="5785" y="703402"/>
                </a:lnTo>
                <a:lnTo>
                  <a:pt x="12892" y="656294"/>
                </a:lnTo>
                <a:lnTo>
                  <a:pt x="22696" y="610125"/>
                </a:lnTo>
                <a:lnTo>
                  <a:pt x="35114" y="564979"/>
                </a:lnTo>
                <a:lnTo>
                  <a:pt x="50062" y="520939"/>
                </a:lnTo>
                <a:lnTo>
                  <a:pt x="67456" y="478089"/>
                </a:lnTo>
                <a:lnTo>
                  <a:pt x="87212" y="436514"/>
                </a:lnTo>
                <a:lnTo>
                  <a:pt x="109248" y="396296"/>
                </a:lnTo>
                <a:lnTo>
                  <a:pt x="133478" y="357520"/>
                </a:lnTo>
                <a:lnTo>
                  <a:pt x="159820" y="320268"/>
                </a:lnTo>
                <a:lnTo>
                  <a:pt x="188189" y="284626"/>
                </a:lnTo>
                <a:lnTo>
                  <a:pt x="218503" y="250676"/>
                </a:lnTo>
                <a:lnTo>
                  <a:pt x="250676" y="218503"/>
                </a:lnTo>
                <a:lnTo>
                  <a:pt x="284626" y="188189"/>
                </a:lnTo>
                <a:lnTo>
                  <a:pt x="320268" y="159820"/>
                </a:lnTo>
                <a:lnTo>
                  <a:pt x="357520" y="133478"/>
                </a:lnTo>
                <a:lnTo>
                  <a:pt x="396296" y="109248"/>
                </a:lnTo>
                <a:lnTo>
                  <a:pt x="436514" y="87212"/>
                </a:lnTo>
                <a:lnTo>
                  <a:pt x="478089" y="67456"/>
                </a:lnTo>
                <a:lnTo>
                  <a:pt x="520939" y="50062"/>
                </a:lnTo>
                <a:lnTo>
                  <a:pt x="564979" y="35114"/>
                </a:lnTo>
                <a:lnTo>
                  <a:pt x="610125" y="22696"/>
                </a:lnTo>
                <a:lnTo>
                  <a:pt x="656294" y="12892"/>
                </a:lnTo>
                <a:lnTo>
                  <a:pt x="703402" y="5785"/>
                </a:lnTo>
                <a:lnTo>
                  <a:pt x="751365" y="1460"/>
                </a:lnTo>
                <a:lnTo>
                  <a:pt x="800100" y="0"/>
                </a:lnTo>
                <a:lnTo>
                  <a:pt x="848834" y="1460"/>
                </a:lnTo>
                <a:lnTo>
                  <a:pt x="896797" y="5785"/>
                </a:lnTo>
                <a:lnTo>
                  <a:pt x="943905" y="12892"/>
                </a:lnTo>
                <a:lnTo>
                  <a:pt x="990074" y="22696"/>
                </a:lnTo>
                <a:lnTo>
                  <a:pt x="1035220" y="35114"/>
                </a:lnTo>
                <a:lnTo>
                  <a:pt x="1079260" y="50062"/>
                </a:lnTo>
                <a:lnTo>
                  <a:pt x="1122110" y="67456"/>
                </a:lnTo>
                <a:lnTo>
                  <a:pt x="1163685" y="87212"/>
                </a:lnTo>
                <a:lnTo>
                  <a:pt x="1203903" y="109248"/>
                </a:lnTo>
                <a:lnTo>
                  <a:pt x="1242679" y="133478"/>
                </a:lnTo>
                <a:lnTo>
                  <a:pt x="1279931" y="159820"/>
                </a:lnTo>
                <a:lnTo>
                  <a:pt x="1315573" y="188189"/>
                </a:lnTo>
                <a:lnTo>
                  <a:pt x="1349523" y="218503"/>
                </a:lnTo>
                <a:lnTo>
                  <a:pt x="1381696" y="250676"/>
                </a:lnTo>
                <a:lnTo>
                  <a:pt x="1412010" y="284626"/>
                </a:lnTo>
                <a:lnTo>
                  <a:pt x="1440379" y="320268"/>
                </a:lnTo>
                <a:lnTo>
                  <a:pt x="1466721" y="357520"/>
                </a:lnTo>
                <a:lnTo>
                  <a:pt x="1490951" y="396296"/>
                </a:lnTo>
                <a:lnTo>
                  <a:pt x="1512987" y="436514"/>
                </a:lnTo>
                <a:lnTo>
                  <a:pt x="1532743" y="478089"/>
                </a:lnTo>
                <a:lnTo>
                  <a:pt x="1550137" y="520939"/>
                </a:lnTo>
                <a:lnTo>
                  <a:pt x="1565085" y="564979"/>
                </a:lnTo>
                <a:lnTo>
                  <a:pt x="1577503" y="610125"/>
                </a:lnTo>
                <a:lnTo>
                  <a:pt x="1587307" y="656294"/>
                </a:lnTo>
                <a:lnTo>
                  <a:pt x="1594414" y="703402"/>
                </a:lnTo>
                <a:lnTo>
                  <a:pt x="1598739" y="751365"/>
                </a:lnTo>
                <a:lnTo>
                  <a:pt x="1600200" y="800100"/>
                </a:lnTo>
                <a:lnTo>
                  <a:pt x="1598739" y="848834"/>
                </a:lnTo>
                <a:lnTo>
                  <a:pt x="1594414" y="896797"/>
                </a:lnTo>
                <a:lnTo>
                  <a:pt x="1587307" y="943905"/>
                </a:lnTo>
                <a:lnTo>
                  <a:pt x="1577503" y="990074"/>
                </a:lnTo>
                <a:lnTo>
                  <a:pt x="1565085" y="1035220"/>
                </a:lnTo>
                <a:lnTo>
                  <a:pt x="1550137" y="1079260"/>
                </a:lnTo>
                <a:lnTo>
                  <a:pt x="1532743" y="1122110"/>
                </a:lnTo>
                <a:lnTo>
                  <a:pt x="1512987" y="1163685"/>
                </a:lnTo>
                <a:lnTo>
                  <a:pt x="1490951" y="1203903"/>
                </a:lnTo>
                <a:lnTo>
                  <a:pt x="1466721" y="1242679"/>
                </a:lnTo>
                <a:lnTo>
                  <a:pt x="1440379" y="1279931"/>
                </a:lnTo>
                <a:lnTo>
                  <a:pt x="1412010" y="1315573"/>
                </a:lnTo>
                <a:lnTo>
                  <a:pt x="1381696" y="1349523"/>
                </a:lnTo>
                <a:lnTo>
                  <a:pt x="1349523" y="1381696"/>
                </a:lnTo>
                <a:lnTo>
                  <a:pt x="1315573" y="1412010"/>
                </a:lnTo>
                <a:lnTo>
                  <a:pt x="1279931" y="1440379"/>
                </a:lnTo>
                <a:lnTo>
                  <a:pt x="1242679" y="1466721"/>
                </a:lnTo>
                <a:lnTo>
                  <a:pt x="1203903" y="1490951"/>
                </a:lnTo>
                <a:lnTo>
                  <a:pt x="1163685" y="1512987"/>
                </a:lnTo>
                <a:lnTo>
                  <a:pt x="1122110" y="1532743"/>
                </a:lnTo>
                <a:lnTo>
                  <a:pt x="1079260" y="1550137"/>
                </a:lnTo>
                <a:lnTo>
                  <a:pt x="1035220" y="1565085"/>
                </a:lnTo>
                <a:lnTo>
                  <a:pt x="990074" y="1577503"/>
                </a:lnTo>
                <a:lnTo>
                  <a:pt x="943905" y="1587307"/>
                </a:lnTo>
                <a:lnTo>
                  <a:pt x="896797" y="1594414"/>
                </a:lnTo>
                <a:lnTo>
                  <a:pt x="848834" y="1598739"/>
                </a:lnTo>
                <a:lnTo>
                  <a:pt x="800100" y="1600200"/>
                </a:lnTo>
                <a:lnTo>
                  <a:pt x="751365" y="1598739"/>
                </a:lnTo>
                <a:lnTo>
                  <a:pt x="703402" y="1594414"/>
                </a:lnTo>
                <a:lnTo>
                  <a:pt x="656294" y="1587307"/>
                </a:lnTo>
                <a:lnTo>
                  <a:pt x="610125" y="1577503"/>
                </a:lnTo>
                <a:lnTo>
                  <a:pt x="564979" y="1565085"/>
                </a:lnTo>
                <a:lnTo>
                  <a:pt x="520939" y="1550137"/>
                </a:lnTo>
                <a:lnTo>
                  <a:pt x="478089" y="1532743"/>
                </a:lnTo>
                <a:lnTo>
                  <a:pt x="436514" y="1512987"/>
                </a:lnTo>
                <a:lnTo>
                  <a:pt x="396296" y="1490951"/>
                </a:lnTo>
                <a:lnTo>
                  <a:pt x="357520" y="1466721"/>
                </a:lnTo>
                <a:lnTo>
                  <a:pt x="320268" y="1440379"/>
                </a:lnTo>
                <a:lnTo>
                  <a:pt x="284626" y="1412010"/>
                </a:lnTo>
                <a:lnTo>
                  <a:pt x="250676" y="1381696"/>
                </a:lnTo>
                <a:lnTo>
                  <a:pt x="218503" y="1349523"/>
                </a:lnTo>
                <a:lnTo>
                  <a:pt x="188189" y="1315573"/>
                </a:lnTo>
                <a:lnTo>
                  <a:pt x="159820" y="1279931"/>
                </a:lnTo>
                <a:lnTo>
                  <a:pt x="133478" y="1242679"/>
                </a:lnTo>
                <a:lnTo>
                  <a:pt x="109248" y="1203903"/>
                </a:lnTo>
                <a:lnTo>
                  <a:pt x="87212" y="1163685"/>
                </a:lnTo>
                <a:lnTo>
                  <a:pt x="67456" y="1122110"/>
                </a:lnTo>
                <a:lnTo>
                  <a:pt x="50062" y="1079260"/>
                </a:lnTo>
                <a:lnTo>
                  <a:pt x="35114" y="1035220"/>
                </a:lnTo>
                <a:lnTo>
                  <a:pt x="22696" y="990074"/>
                </a:lnTo>
                <a:lnTo>
                  <a:pt x="12892" y="943905"/>
                </a:lnTo>
                <a:lnTo>
                  <a:pt x="5785" y="896797"/>
                </a:lnTo>
                <a:lnTo>
                  <a:pt x="1460" y="848834"/>
                </a:lnTo>
                <a:lnTo>
                  <a:pt x="0" y="800100"/>
                </a:lnTo>
                <a:close/>
              </a:path>
            </a:pathLst>
          </a:custGeom>
          <a:ln w="9144">
            <a:solidFill>
              <a:srgbClr val="000000"/>
            </a:solidFill>
          </a:ln>
        </p:spPr>
        <p:txBody>
          <a:bodyPr wrap="square" lIns="0" tIns="0" rIns="0" bIns="0" rtlCol="0"/>
          <a:lstStyle/>
          <a:p>
            <a:endParaRPr/>
          </a:p>
        </p:txBody>
      </p:sp>
      <p:sp>
        <p:nvSpPr>
          <p:cNvPr id="12" name="object 12"/>
          <p:cNvSpPr/>
          <p:nvPr/>
        </p:nvSpPr>
        <p:spPr>
          <a:xfrm>
            <a:off x="5867400" y="4343400"/>
            <a:ext cx="2743200" cy="160020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5867400" y="4343400"/>
            <a:ext cx="2743200" cy="1600200"/>
          </a:xfrm>
          <a:custGeom>
            <a:avLst/>
            <a:gdLst/>
            <a:ahLst/>
            <a:cxnLst/>
            <a:rect l="l" t="t" r="r" b="b"/>
            <a:pathLst>
              <a:path w="2743200" h="1600200">
                <a:moveTo>
                  <a:pt x="0" y="800100"/>
                </a:moveTo>
                <a:lnTo>
                  <a:pt x="5034" y="731071"/>
                </a:lnTo>
                <a:lnTo>
                  <a:pt x="19862" y="663672"/>
                </a:lnTo>
                <a:lnTo>
                  <a:pt x="44073" y="598142"/>
                </a:lnTo>
                <a:lnTo>
                  <a:pt x="77255" y="534722"/>
                </a:lnTo>
                <a:lnTo>
                  <a:pt x="118996" y="473652"/>
                </a:lnTo>
                <a:lnTo>
                  <a:pt x="168885" y="415172"/>
                </a:lnTo>
                <a:lnTo>
                  <a:pt x="196756" y="386979"/>
                </a:lnTo>
                <a:lnTo>
                  <a:pt x="226510" y="359523"/>
                </a:lnTo>
                <a:lnTo>
                  <a:pt x="258095" y="332835"/>
                </a:lnTo>
                <a:lnTo>
                  <a:pt x="291459" y="306945"/>
                </a:lnTo>
                <a:lnTo>
                  <a:pt x="326552" y="281883"/>
                </a:lnTo>
                <a:lnTo>
                  <a:pt x="363322" y="257679"/>
                </a:lnTo>
                <a:lnTo>
                  <a:pt x="401716" y="234362"/>
                </a:lnTo>
                <a:lnTo>
                  <a:pt x="441685" y="211964"/>
                </a:lnTo>
                <a:lnTo>
                  <a:pt x="483176" y="190513"/>
                </a:lnTo>
                <a:lnTo>
                  <a:pt x="526138" y="170040"/>
                </a:lnTo>
                <a:lnTo>
                  <a:pt x="570520" y="150576"/>
                </a:lnTo>
                <a:lnTo>
                  <a:pt x="616270" y="132150"/>
                </a:lnTo>
                <a:lnTo>
                  <a:pt x="663336" y="114791"/>
                </a:lnTo>
                <a:lnTo>
                  <a:pt x="711667" y="98531"/>
                </a:lnTo>
                <a:lnTo>
                  <a:pt x="761213" y="83399"/>
                </a:lnTo>
                <a:lnTo>
                  <a:pt x="811920" y="69425"/>
                </a:lnTo>
                <a:lnTo>
                  <a:pt x="863738" y="56640"/>
                </a:lnTo>
                <a:lnTo>
                  <a:pt x="916616" y="45073"/>
                </a:lnTo>
                <a:lnTo>
                  <a:pt x="970501" y="34754"/>
                </a:lnTo>
                <a:lnTo>
                  <a:pt x="1025343" y="25714"/>
                </a:lnTo>
                <a:lnTo>
                  <a:pt x="1081090" y="17982"/>
                </a:lnTo>
                <a:lnTo>
                  <a:pt x="1137691" y="11588"/>
                </a:lnTo>
                <a:lnTo>
                  <a:pt x="1195093" y="6563"/>
                </a:lnTo>
                <a:lnTo>
                  <a:pt x="1253247" y="2937"/>
                </a:lnTo>
                <a:lnTo>
                  <a:pt x="1312099" y="739"/>
                </a:lnTo>
                <a:lnTo>
                  <a:pt x="1371600" y="0"/>
                </a:lnTo>
                <a:lnTo>
                  <a:pt x="1431100" y="739"/>
                </a:lnTo>
                <a:lnTo>
                  <a:pt x="1489952" y="2937"/>
                </a:lnTo>
                <a:lnTo>
                  <a:pt x="1548106" y="6563"/>
                </a:lnTo>
                <a:lnTo>
                  <a:pt x="1605508" y="11588"/>
                </a:lnTo>
                <a:lnTo>
                  <a:pt x="1662109" y="17982"/>
                </a:lnTo>
                <a:lnTo>
                  <a:pt x="1717856" y="25714"/>
                </a:lnTo>
                <a:lnTo>
                  <a:pt x="1772698" y="34754"/>
                </a:lnTo>
                <a:lnTo>
                  <a:pt x="1826583" y="45073"/>
                </a:lnTo>
                <a:lnTo>
                  <a:pt x="1879461" y="56640"/>
                </a:lnTo>
                <a:lnTo>
                  <a:pt x="1931279" y="69425"/>
                </a:lnTo>
                <a:lnTo>
                  <a:pt x="1981986" y="83399"/>
                </a:lnTo>
                <a:lnTo>
                  <a:pt x="2031532" y="98531"/>
                </a:lnTo>
                <a:lnTo>
                  <a:pt x="2079863" y="114791"/>
                </a:lnTo>
                <a:lnTo>
                  <a:pt x="2126929" y="132150"/>
                </a:lnTo>
                <a:lnTo>
                  <a:pt x="2172679" y="150576"/>
                </a:lnTo>
                <a:lnTo>
                  <a:pt x="2217061" y="170040"/>
                </a:lnTo>
                <a:lnTo>
                  <a:pt x="2260023" y="190513"/>
                </a:lnTo>
                <a:lnTo>
                  <a:pt x="2301514" y="211964"/>
                </a:lnTo>
                <a:lnTo>
                  <a:pt x="2341483" y="234362"/>
                </a:lnTo>
                <a:lnTo>
                  <a:pt x="2379877" y="257679"/>
                </a:lnTo>
                <a:lnTo>
                  <a:pt x="2416647" y="281883"/>
                </a:lnTo>
                <a:lnTo>
                  <a:pt x="2451740" y="306945"/>
                </a:lnTo>
                <a:lnTo>
                  <a:pt x="2485104" y="332835"/>
                </a:lnTo>
                <a:lnTo>
                  <a:pt x="2516689" y="359523"/>
                </a:lnTo>
                <a:lnTo>
                  <a:pt x="2546443" y="386979"/>
                </a:lnTo>
                <a:lnTo>
                  <a:pt x="2574314" y="415172"/>
                </a:lnTo>
                <a:lnTo>
                  <a:pt x="2600251" y="444073"/>
                </a:lnTo>
                <a:lnTo>
                  <a:pt x="2646118" y="503878"/>
                </a:lnTo>
                <a:lnTo>
                  <a:pt x="2683631" y="566153"/>
                </a:lnTo>
                <a:lnTo>
                  <a:pt x="2712378" y="630658"/>
                </a:lnTo>
                <a:lnTo>
                  <a:pt x="2731950" y="697153"/>
                </a:lnTo>
                <a:lnTo>
                  <a:pt x="2741932" y="765397"/>
                </a:lnTo>
                <a:lnTo>
                  <a:pt x="2743200" y="800100"/>
                </a:lnTo>
                <a:lnTo>
                  <a:pt x="2741932" y="834802"/>
                </a:lnTo>
                <a:lnTo>
                  <a:pt x="2731950" y="903046"/>
                </a:lnTo>
                <a:lnTo>
                  <a:pt x="2712378" y="969541"/>
                </a:lnTo>
                <a:lnTo>
                  <a:pt x="2683631" y="1034046"/>
                </a:lnTo>
                <a:lnTo>
                  <a:pt x="2646118" y="1096321"/>
                </a:lnTo>
                <a:lnTo>
                  <a:pt x="2600251" y="1156126"/>
                </a:lnTo>
                <a:lnTo>
                  <a:pt x="2574314" y="1185027"/>
                </a:lnTo>
                <a:lnTo>
                  <a:pt x="2546443" y="1213220"/>
                </a:lnTo>
                <a:lnTo>
                  <a:pt x="2516689" y="1240676"/>
                </a:lnTo>
                <a:lnTo>
                  <a:pt x="2485104" y="1267364"/>
                </a:lnTo>
                <a:lnTo>
                  <a:pt x="2451740" y="1293254"/>
                </a:lnTo>
                <a:lnTo>
                  <a:pt x="2416647" y="1318316"/>
                </a:lnTo>
                <a:lnTo>
                  <a:pt x="2379877" y="1342520"/>
                </a:lnTo>
                <a:lnTo>
                  <a:pt x="2341483" y="1365837"/>
                </a:lnTo>
                <a:lnTo>
                  <a:pt x="2301514" y="1388235"/>
                </a:lnTo>
                <a:lnTo>
                  <a:pt x="2260023" y="1409686"/>
                </a:lnTo>
                <a:lnTo>
                  <a:pt x="2217061" y="1430159"/>
                </a:lnTo>
                <a:lnTo>
                  <a:pt x="2172679" y="1449623"/>
                </a:lnTo>
                <a:lnTo>
                  <a:pt x="2126929" y="1468049"/>
                </a:lnTo>
                <a:lnTo>
                  <a:pt x="2079863" y="1485408"/>
                </a:lnTo>
                <a:lnTo>
                  <a:pt x="2031532" y="1501668"/>
                </a:lnTo>
                <a:lnTo>
                  <a:pt x="1981986" y="1516800"/>
                </a:lnTo>
                <a:lnTo>
                  <a:pt x="1931279" y="1530774"/>
                </a:lnTo>
                <a:lnTo>
                  <a:pt x="1879461" y="1543559"/>
                </a:lnTo>
                <a:lnTo>
                  <a:pt x="1826583" y="1555126"/>
                </a:lnTo>
                <a:lnTo>
                  <a:pt x="1772698" y="1565445"/>
                </a:lnTo>
                <a:lnTo>
                  <a:pt x="1717856" y="1574485"/>
                </a:lnTo>
                <a:lnTo>
                  <a:pt x="1662109" y="1582217"/>
                </a:lnTo>
                <a:lnTo>
                  <a:pt x="1605508" y="1588611"/>
                </a:lnTo>
                <a:lnTo>
                  <a:pt x="1548106" y="1593636"/>
                </a:lnTo>
                <a:lnTo>
                  <a:pt x="1489952" y="1597262"/>
                </a:lnTo>
                <a:lnTo>
                  <a:pt x="1431100" y="1599460"/>
                </a:lnTo>
                <a:lnTo>
                  <a:pt x="1371600" y="1600200"/>
                </a:lnTo>
                <a:lnTo>
                  <a:pt x="1312099" y="1599460"/>
                </a:lnTo>
                <a:lnTo>
                  <a:pt x="1253247" y="1597262"/>
                </a:lnTo>
                <a:lnTo>
                  <a:pt x="1195093" y="1593636"/>
                </a:lnTo>
                <a:lnTo>
                  <a:pt x="1137691" y="1588611"/>
                </a:lnTo>
                <a:lnTo>
                  <a:pt x="1081090" y="1582217"/>
                </a:lnTo>
                <a:lnTo>
                  <a:pt x="1025343" y="1574485"/>
                </a:lnTo>
                <a:lnTo>
                  <a:pt x="970501" y="1565445"/>
                </a:lnTo>
                <a:lnTo>
                  <a:pt x="916616" y="1555126"/>
                </a:lnTo>
                <a:lnTo>
                  <a:pt x="863738" y="1543559"/>
                </a:lnTo>
                <a:lnTo>
                  <a:pt x="811920" y="1530774"/>
                </a:lnTo>
                <a:lnTo>
                  <a:pt x="761213" y="1516800"/>
                </a:lnTo>
                <a:lnTo>
                  <a:pt x="711667" y="1501668"/>
                </a:lnTo>
                <a:lnTo>
                  <a:pt x="663336" y="1485408"/>
                </a:lnTo>
                <a:lnTo>
                  <a:pt x="616270" y="1468049"/>
                </a:lnTo>
                <a:lnTo>
                  <a:pt x="570520" y="1449623"/>
                </a:lnTo>
                <a:lnTo>
                  <a:pt x="526138" y="1430159"/>
                </a:lnTo>
                <a:lnTo>
                  <a:pt x="483176" y="1409686"/>
                </a:lnTo>
                <a:lnTo>
                  <a:pt x="441685" y="1388235"/>
                </a:lnTo>
                <a:lnTo>
                  <a:pt x="401716" y="1365837"/>
                </a:lnTo>
                <a:lnTo>
                  <a:pt x="363322" y="1342520"/>
                </a:lnTo>
                <a:lnTo>
                  <a:pt x="326552" y="1318316"/>
                </a:lnTo>
                <a:lnTo>
                  <a:pt x="291459" y="1293254"/>
                </a:lnTo>
                <a:lnTo>
                  <a:pt x="258095" y="1267364"/>
                </a:lnTo>
                <a:lnTo>
                  <a:pt x="226510" y="1240676"/>
                </a:lnTo>
                <a:lnTo>
                  <a:pt x="196756" y="1213220"/>
                </a:lnTo>
                <a:lnTo>
                  <a:pt x="168885" y="1185027"/>
                </a:lnTo>
                <a:lnTo>
                  <a:pt x="142948" y="1156126"/>
                </a:lnTo>
                <a:lnTo>
                  <a:pt x="97081" y="1096321"/>
                </a:lnTo>
                <a:lnTo>
                  <a:pt x="59568" y="1034046"/>
                </a:lnTo>
                <a:lnTo>
                  <a:pt x="30821" y="969541"/>
                </a:lnTo>
                <a:lnTo>
                  <a:pt x="11249" y="903046"/>
                </a:lnTo>
                <a:lnTo>
                  <a:pt x="1267" y="834802"/>
                </a:lnTo>
                <a:lnTo>
                  <a:pt x="0" y="800100"/>
                </a:lnTo>
                <a:close/>
              </a:path>
            </a:pathLst>
          </a:custGeom>
          <a:ln w="9144">
            <a:solidFill>
              <a:srgbClr val="000000"/>
            </a:solidFill>
          </a:ln>
        </p:spPr>
        <p:txBody>
          <a:bodyPr wrap="square" lIns="0" tIns="0" rIns="0" bIns="0" rtlCol="0"/>
          <a:lstStyle/>
          <a:p>
            <a:endParaRPr/>
          </a:p>
        </p:txBody>
      </p:sp>
      <p:sp>
        <p:nvSpPr>
          <p:cNvPr id="14" name="object 14"/>
          <p:cNvSpPr txBox="1"/>
          <p:nvPr/>
        </p:nvSpPr>
        <p:spPr>
          <a:xfrm>
            <a:off x="1285113" y="2839339"/>
            <a:ext cx="935355" cy="482600"/>
          </a:xfrm>
          <a:prstGeom prst="rect">
            <a:avLst/>
          </a:prstGeom>
        </p:spPr>
        <p:txBody>
          <a:bodyPr vert="horz" wrap="square" lIns="0" tIns="12700" rIns="0" bIns="0" rtlCol="0">
            <a:spAutoFit/>
          </a:bodyPr>
          <a:lstStyle/>
          <a:p>
            <a:pPr marL="12700">
              <a:lnSpc>
                <a:spcPct val="100000"/>
              </a:lnSpc>
              <a:spcBef>
                <a:spcPts val="100"/>
              </a:spcBef>
            </a:pPr>
            <a:r>
              <a:rPr sz="3000" spc="-5" dirty="0">
                <a:solidFill>
                  <a:srgbClr val="FFFF00"/>
                </a:solidFill>
                <a:latin typeface="Times New Roman"/>
                <a:cs typeface="Times New Roman"/>
              </a:rPr>
              <a:t>Name</a:t>
            </a:r>
            <a:endParaRPr sz="3000">
              <a:latin typeface="Times New Roman"/>
              <a:cs typeface="Times New Roman"/>
            </a:endParaRPr>
          </a:p>
        </p:txBody>
      </p:sp>
      <p:sp>
        <p:nvSpPr>
          <p:cNvPr id="15" name="object 15"/>
          <p:cNvSpPr txBox="1"/>
          <p:nvPr/>
        </p:nvSpPr>
        <p:spPr>
          <a:xfrm>
            <a:off x="6488684" y="2686939"/>
            <a:ext cx="1653539" cy="939800"/>
          </a:xfrm>
          <a:prstGeom prst="rect">
            <a:avLst/>
          </a:prstGeom>
        </p:spPr>
        <p:txBody>
          <a:bodyPr vert="horz" wrap="square" lIns="0" tIns="12700" rIns="0" bIns="0" rtlCol="0">
            <a:spAutoFit/>
          </a:bodyPr>
          <a:lstStyle/>
          <a:p>
            <a:pPr marL="386080" marR="5080" indent="-373380">
              <a:lnSpc>
                <a:spcPct val="100000"/>
              </a:lnSpc>
              <a:spcBef>
                <a:spcPts val="100"/>
              </a:spcBef>
            </a:pPr>
            <a:r>
              <a:rPr sz="3000" spc="-5" dirty="0">
                <a:solidFill>
                  <a:srgbClr val="FFFF00"/>
                </a:solidFill>
                <a:latin typeface="Times New Roman"/>
                <a:cs typeface="Times New Roman"/>
              </a:rPr>
              <a:t>Regis</a:t>
            </a:r>
            <a:r>
              <a:rPr sz="3000" spc="-20" dirty="0">
                <a:solidFill>
                  <a:srgbClr val="FFFF00"/>
                </a:solidFill>
                <a:latin typeface="Times New Roman"/>
                <a:cs typeface="Times New Roman"/>
              </a:rPr>
              <a:t>t</a:t>
            </a:r>
            <a:r>
              <a:rPr sz="3000" spc="-5" dirty="0">
                <a:solidFill>
                  <a:srgbClr val="FFFF00"/>
                </a:solidFill>
                <a:latin typeface="Times New Roman"/>
                <a:cs typeface="Times New Roman"/>
              </a:rPr>
              <a:t>ered  </a:t>
            </a:r>
            <a:r>
              <a:rPr sz="3000" spc="-15" dirty="0">
                <a:solidFill>
                  <a:srgbClr val="FFFF00"/>
                </a:solidFill>
                <a:latin typeface="Times New Roman"/>
                <a:cs typeface="Times New Roman"/>
              </a:rPr>
              <a:t>office</a:t>
            </a:r>
            <a:endParaRPr sz="3000">
              <a:latin typeface="Times New Roman"/>
              <a:cs typeface="Times New Roman"/>
            </a:endParaRPr>
          </a:p>
        </p:txBody>
      </p:sp>
      <p:sp>
        <p:nvSpPr>
          <p:cNvPr id="16" name="object 16"/>
          <p:cNvSpPr txBox="1"/>
          <p:nvPr/>
        </p:nvSpPr>
        <p:spPr>
          <a:xfrm>
            <a:off x="1123594" y="4820488"/>
            <a:ext cx="1335405" cy="483234"/>
          </a:xfrm>
          <a:prstGeom prst="rect">
            <a:avLst/>
          </a:prstGeom>
        </p:spPr>
        <p:txBody>
          <a:bodyPr vert="horz" wrap="square" lIns="0" tIns="12700" rIns="0" bIns="0" rtlCol="0">
            <a:spAutoFit/>
          </a:bodyPr>
          <a:lstStyle/>
          <a:p>
            <a:pPr marL="12700">
              <a:lnSpc>
                <a:spcPct val="100000"/>
              </a:lnSpc>
              <a:spcBef>
                <a:spcPts val="100"/>
              </a:spcBef>
            </a:pPr>
            <a:r>
              <a:rPr sz="3000" dirty="0">
                <a:solidFill>
                  <a:srgbClr val="FFFF00"/>
                </a:solidFill>
                <a:latin typeface="Times New Roman"/>
                <a:cs typeface="Times New Roman"/>
              </a:rPr>
              <a:t>Liab</a:t>
            </a:r>
            <a:r>
              <a:rPr sz="3000" spc="-15" dirty="0">
                <a:solidFill>
                  <a:srgbClr val="FFFF00"/>
                </a:solidFill>
                <a:latin typeface="Times New Roman"/>
                <a:cs typeface="Times New Roman"/>
              </a:rPr>
              <a:t>i</a:t>
            </a:r>
            <a:r>
              <a:rPr sz="3000" dirty="0">
                <a:solidFill>
                  <a:srgbClr val="FFFF00"/>
                </a:solidFill>
                <a:latin typeface="Times New Roman"/>
                <a:cs typeface="Times New Roman"/>
              </a:rPr>
              <a:t>l</a:t>
            </a:r>
            <a:r>
              <a:rPr sz="3000" spc="-15" dirty="0">
                <a:solidFill>
                  <a:srgbClr val="FFFF00"/>
                </a:solidFill>
                <a:latin typeface="Times New Roman"/>
                <a:cs typeface="Times New Roman"/>
              </a:rPr>
              <a:t>i</a:t>
            </a:r>
            <a:r>
              <a:rPr sz="3000" dirty="0">
                <a:solidFill>
                  <a:srgbClr val="FFFF00"/>
                </a:solidFill>
                <a:latin typeface="Times New Roman"/>
                <a:cs typeface="Times New Roman"/>
              </a:rPr>
              <a:t>ty</a:t>
            </a:r>
            <a:endParaRPr sz="3000">
              <a:latin typeface="Times New Roman"/>
              <a:cs typeface="Times New Roman"/>
            </a:endParaRPr>
          </a:p>
        </p:txBody>
      </p:sp>
      <p:sp>
        <p:nvSpPr>
          <p:cNvPr id="17" name="object 17"/>
          <p:cNvSpPr txBox="1"/>
          <p:nvPr/>
        </p:nvSpPr>
        <p:spPr>
          <a:xfrm>
            <a:off x="4010405" y="4820488"/>
            <a:ext cx="1125220" cy="483234"/>
          </a:xfrm>
          <a:prstGeom prst="rect">
            <a:avLst/>
          </a:prstGeom>
        </p:spPr>
        <p:txBody>
          <a:bodyPr vert="horz" wrap="square" lIns="0" tIns="12700" rIns="0" bIns="0" rtlCol="0">
            <a:spAutoFit/>
          </a:bodyPr>
          <a:lstStyle/>
          <a:p>
            <a:pPr marL="12700">
              <a:lnSpc>
                <a:spcPct val="100000"/>
              </a:lnSpc>
              <a:spcBef>
                <a:spcPts val="100"/>
              </a:spcBef>
            </a:pPr>
            <a:r>
              <a:rPr sz="3000" dirty="0">
                <a:solidFill>
                  <a:srgbClr val="FFFF00"/>
                </a:solidFill>
                <a:latin typeface="Times New Roman"/>
                <a:cs typeface="Times New Roman"/>
              </a:rPr>
              <a:t>Capi</a:t>
            </a:r>
            <a:r>
              <a:rPr sz="3000" spc="-15" dirty="0">
                <a:solidFill>
                  <a:srgbClr val="FFFF00"/>
                </a:solidFill>
                <a:latin typeface="Times New Roman"/>
                <a:cs typeface="Times New Roman"/>
              </a:rPr>
              <a:t>t</a:t>
            </a:r>
            <a:r>
              <a:rPr sz="3000" dirty="0">
                <a:solidFill>
                  <a:srgbClr val="FFFF00"/>
                </a:solidFill>
                <a:latin typeface="Times New Roman"/>
                <a:cs typeface="Times New Roman"/>
              </a:rPr>
              <a:t>al</a:t>
            </a:r>
            <a:endParaRPr sz="3000">
              <a:latin typeface="Times New Roman"/>
              <a:cs typeface="Times New Roman"/>
            </a:endParaRPr>
          </a:p>
        </p:txBody>
      </p:sp>
      <p:sp>
        <p:nvSpPr>
          <p:cNvPr id="18" name="object 18"/>
          <p:cNvSpPr txBox="1"/>
          <p:nvPr/>
        </p:nvSpPr>
        <p:spPr>
          <a:xfrm>
            <a:off x="6129020" y="4515992"/>
            <a:ext cx="2298065" cy="474489"/>
          </a:xfrm>
          <a:prstGeom prst="rect">
            <a:avLst/>
          </a:prstGeom>
        </p:spPr>
        <p:txBody>
          <a:bodyPr vert="horz" wrap="square" lIns="0" tIns="12700" rIns="0" bIns="0" rtlCol="0">
            <a:spAutoFit/>
          </a:bodyPr>
          <a:lstStyle/>
          <a:p>
            <a:pPr marL="12700" marR="5080" indent="237490">
              <a:lnSpc>
                <a:spcPct val="100000"/>
              </a:lnSpc>
              <a:spcBef>
                <a:spcPts val="100"/>
              </a:spcBef>
            </a:pPr>
            <a:r>
              <a:rPr sz="3000" spc="-5">
                <a:solidFill>
                  <a:srgbClr val="FFFF00"/>
                </a:solidFill>
                <a:latin typeface="Times New Roman"/>
                <a:cs typeface="Times New Roman"/>
              </a:rPr>
              <a:t>subscription</a:t>
            </a:r>
            <a:endParaRPr sz="3000">
              <a:latin typeface="Times New Roman"/>
              <a:cs typeface="Times New Roman"/>
            </a:endParaRPr>
          </a:p>
        </p:txBody>
      </p:sp>
      <p:sp>
        <p:nvSpPr>
          <p:cNvPr id="19" name="object 19"/>
          <p:cNvSpPr txBox="1"/>
          <p:nvPr/>
        </p:nvSpPr>
        <p:spPr>
          <a:xfrm>
            <a:off x="3978402" y="2915539"/>
            <a:ext cx="1189355" cy="482600"/>
          </a:xfrm>
          <a:prstGeom prst="rect">
            <a:avLst/>
          </a:prstGeom>
        </p:spPr>
        <p:txBody>
          <a:bodyPr vert="horz" wrap="square" lIns="0" tIns="12700" rIns="0" bIns="0" rtlCol="0">
            <a:spAutoFit/>
          </a:bodyPr>
          <a:lstStyle/>
          <a:p>
            <a:pPr marL="12700">
              <a:lnSpc>
                <a:spcPct val="100000"/>
              </a:lnSpc>
              <a:spcBef>
                <a:spcPts val="100"/>
              </a:spcBef>
            </a:pPr>
            <a:r>
              <a:rPr sz="3000" spc="-5" dirty="0">
                <a:solidFill>
                  <a:srgbClr val="FFFF00"/>
                </a:solidFill>
                <a:latin typeface="Times New Roman"/>
                <a:cs typeface="Times New Roman"/>
              </a:rPr>
              <a:t>Objects</a:t>
            </a:r>
            <a:endParaRPr sz="3000">
              <a:latin typeface="Times New Roman"/>
              <a:cs typeface="Times New Roman"/>
            </a:endParaRPr>
          </a:p>
        </p:txBody>
      </p:sp>
      <p:sp>
        <p:nvSpPr>
          <p:cNvPr id="20" name="object 20"/>
          <p:cNvSpPr txBox="1"/>
          <p:nvPr/>
        </p:nvSpPr>
        <p:spPr>
          <a:xfrm>
            <a:off x="1297305" y="29718"/>
            <a:ext cx="7560945" cy="1844095"/>
          </a:xfrm>
          <a:prstGeom prst="rect">
            <a:avLst/>
          </a:prstGeom>
        </p:spPr>
        <p:txBody>
          <a:bodyPr vert="horz" wrap="square" lIns="0" tIns="12700" rIns="0" bIns="0" rtlCol="0">
            <a:spAutoFit/>
          </a:bodyPr>
          <a:lstStyle/>
          <a:p>
            <a:pPr marR="5080" algn="r">
              <a:lnSpc>
                <a:spcPct val="100000"/>
              </a:lnSpc>
              <a:spcBef>
                <a:spcPts val="100"/>
              </a:spcBef>
            </a:pPr>
            <a:r>
              <a:rPr sz="800" spc="-5">
                <a:solidFill>
                  <a:srgbClr val="438085"/>
                </a:solidFill>
                <a:latin typeface="Arial"/>
                <a:cs typeface="Arial"/>
              </a:rPr>
              <a:t>)</a:t>
            </a:r>
            <a:endParaRPr sz="800">
              <a:latin typeface="Arial"/>
              <a:cs typeface="Arial"/>
            </a:endParaRPr>
          </a:p>
          <a:p>
            <a:pPr marL="1945005" marR="940435" indent="-1932939">
              <a:lnSpc>
                <a:spcPct val="100000"/>
              </a:lnSpc>
              <a:spcBef>
                <a:spcPts val="415"/>
              </a:spcBef>
            </a:pPr>
            <a:r>
              <a:rPr sz="2800" spc="-5">
                <a:latin typeface="Arial Black"/>
                <a:cs typeface="Arial Black"/>
              </a:rPr>
              <a:t>CONTENTS </a:t>
            </a:r>
            <a:r>
              <a:rPr sz="2800" spc="-5" dirty="0">
                <a:latin typeface="Arial Black"/>
                <a:cs typeface="Arial Black"/>
              </a:rPr>
              <a:t>OF MEMORANDUM OF  </a:t>
            </a:r>
            <a:r>
              <a:rPr sz="2800" spc="-25" dirty="0">
                <a:latin typeface="Arial Black"/>
                <a:cs typeface="Arial Black"/>
              </a:rPr>
              <a:t>ASSOCIATION</a:t>
            </a:r>
            <a:endParaRPr sz="2800">
              <a:latin typeface="Arial Black"/>
              <a:cs typeface="Arial Black"/>
            </a:endParaRPr>
          </a:p>
          <a:p>
            <a:pPr marR="1080770" algn="ctr">
              <a:lnSpc>
                <a:spcPct val="100000"/>
              </a:lnSpc>
              <a:spcBef>
                <a:spcPts val="1370"/>
              </a:spcBef>
            </a:pPr>
            <a:r>
              <a:rPr sz="4000" b="1" spc="-5">
                <a:latin typeface="Times New Roman"/>
                <a:cs typeface="Times New Roman"/>
              </a:rPr>
              <a:t>Six</a:t>
            </a:r>
            <a:r>
              <a:rPr sz="4000" b="1" spc="-10">
                <a:latin typeface="Times New Roman"/>
                <a:cs typeface="Times New Roman"/>
              </a:rPr>
              <a:t> </a:t>
            </a:r>
            <a:r>
              <a:rPr sz="4000" b="1" spc="-5">
                <a:latin typeface="Times New Roman"/>
                <a:cs typeface="Times New Roman"/>
              </a:rPr>
              <a:t>Clauses</a:t>
            </a:r>
            <a:r>
              <a:rPr lang="en-US" sz="4000" b="1" spc="-5" dirty="0">
                <a:latin typeface="Times New Roman"/>
                <a:cs typeface="Times New Roman"/>
              </a:rPr>
              <a:t>(section 13)</a:t>
            </a:r>
            <a:endParaRPr sz="400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533400"/>
            <a:ext cx="3693795" cy="627736"/>
          </a:xfrm>
          <a:prstGeom prst="rect">
            <a:avLst/>
          </a:prstGeom>
        </p:spPr>
        <p:txBody>
          <a:bodyPr vert="horz" wrap="square" lIns="0" tIns="12065" rIns="0" bIns="0" rtlCol="0">
            <a:spAutoFit/>
          </a:bodyPr>
          <a:lstStyle/>
          <a:p>
            <a:pPr marL="12700">
              <a:lnSpc>
                <a:spcPct val="100000"/>
              </a:lnSpc>
              <a:spcBef>
                <a:spcPts val="95"/>
              </a:spcBef>
            </a:pPr>
            <a:r>
              <a:rPr sz="4000" spc="-5" dirty="0"/>
              <a:t>1. </a:t>
            </a:r>
            <a:r>
              <a:rPr sz="4000" spc="-10" dirty="0"/>
              <a:t>Name</a:t>
            </a:r>
            <a:r>
              <a:rPr sz="4000" spc="-55" dirty="0"/>
              <a:t> </a:t>
            </a:r>
            <a:r>
              <a:rPr sz="4000" spc="-5" dirty="0"/>
              <a:t>Clause</a:t>
            </a:r>
            <a:endParaRPr sz="4000"/>
          </a:p>
        </p:txBody>
      </p:sp>
      <p:sp>
        <p:nvSpPr>
          <p:cNvPr id="3" name="object 3"/>
          <p:cNvSpPr txBox="1"/>
          <p:nvPr/>
        </p:nvSpPr>
        <p:spPr>
          <a:xfrm>
            <a:off x="645668" y="1828800"/>
            <a:ext cx="7965440" cy="3536224"/>
          </a:xfrm>
          <a:prstGeom prst="rect">
            <a:avLst/>
          </a:prstGeom>
        </p:spPr>
        <p:txBody>
          <a:bodyPr vert="horz" wrap="square" lIns="0" tIns="12065" rIns="0" bIns="0" rtlCol="0">
            <a:spAutoFit/>
          </a:bodyPr>
          <a:lstStyle/>
          <a:p>
            <a:pPr marL="268605" marR="6985" indent="-256540" algn="just">
              <a:lnSpc>
                <a:spcPct val="100000"/>
              </a:lnSpc>
              <a:spcBef>
                <a:spcPts val="95"/>
              </a:spcBef>
              <a:buClr>
                <a:srgbClr val="9F4DA2"/>
              </a:buClr>
              <a:buChar char="•"/>
              <a:tabLst>
                <a:tab pos="269240" algn="l"/>
              </a:tabLst>
            </a:pPr>
            <a:r>
              <a:rPr sz="2800" spc="-5" dirty="0">
                <a:latin typeface="Georgia"/>
                <a:cs typeface="Georgia"/>
              </a:rPr>
              <a:t>The memorandum must state </a:t>
            </a:r>
            <a:r>
              <a:rPr sz="2800" spc="-10" dirty="0">
                <a:latin typeface="Georgia"/>
                <a:cs typeface="Georgia"/>
              </a:rPr>
              <a:t>the name </a:t>
            </a:r>
            <a:r>
              <a:rPr sz="2800" spc="-5" dirty="0">
                <a:latin typeface="Georgia"/>
                <a:cs typeface="Georgia"/>
              </a:rPr>
              <a:t>of the  company </a:t>
            </a:r>
            <a:r>
              <a:rPr sz="2800" spc="-10" dirty="0">
                <a:latin typeface="Georgia"/>
                <a:cs typeface="Georgia"/>
              </a:rPr>
              <a:t>with </a:t>
            </a:r>
            <a:r>
              <a:rPr sz="2800" spc="-5" dirty="0">
                <a:latin typeface="Georgia"/>
                <a:cs typeface="Georgia"/>
              </a:rPr>
              <a:t>‘limited ‘ as the </a:t>
            </a:r>
            <a:r>
              <a:rPr sz="2800" spc="-10" dirty="0">
                <a:latin typeface="Georgia"/>
                <a:cs typeface="Georgia"/>
              </a:rPr>
              <a:t>word </a:t>
            </a:r>
            <a:r>
              <a:rPr sz="2800" spc="-5" dirty="0">
                <a:latin typeface="Georgia"/>
                <a:cs typeface="Georgia"/>
              </a:rPr>
              <a:t>,in </a:t>
            </a:r>
            <a:r>
              <a:rPr sz="2800" spc="-10" dirty="0">
                <a:latin typeface="Georgia"/>
                <a:cs typeface="Georgia"/>
              </a:rPr>
              <a:t>case </a:t>
            </a:r>
            <a:r>
              <a:rPr sz="2800" spc="-5" dirty="0">
                <a:latin typeface="Georgia"/>
                <a:cs typeface="Georgia"/>
              </a:rPr>
              <a:t>of a  public limited company and with ‘private  </a:t>
            </a:r>
            <a:r>
              <a:rPr sz="2800" spc="-10" dirty="0">
                <a:latin typeface="Georgia"/>
                <a:cs typeface="Georgia"/>
              </a:rPr>
              <a:t>limited', </a:t>
            </a:r>
            <a:r>
              <a:rPr sz="2800" spc="-5" dirty="0">
                <a:latin typeface="Georgia"/>
                <a:cs typeface="Georgia"/>
              </a:rPr>
              <a:t>in </a:t>
            </a:r>
            <a:r>
              <a:rPr sz="2800" spc="-10" dirty="0">
                <a:latin typeface="Georgia"/>
                <a:cs typeface="Georgia"/>
              </a:rPr>
              <a:t>the case </a:t>
            </a:r>
            <a:r>
              <a:rPr sz="2800" spc="-5" dirty="0">
                <a:latin typeface="Georgia"/>
                <a:cs typeface="Georgia"/>
              </a:rPr>
              <a:t>of a </a:t>
            </a:r>
            <a:r>
              <a:rPr sz="2800" spc="-10" dirty="0">
                <a:latin typeface="Georgia"/>
                <a:cs typeface="Georgia"/>
              </a:rPr>
              <a:t>private limited</a:t>
            </a:r>
            <a:r>
              <a:rPr sz="2800" spc="165" dirty="0">
                <a:latin typeface="Georgia"/>
                <a:cs typeface="Georgia"/>
              </a:rPr>
              <a:t> </a:t>
            </a:r>
            <a:r>
              <a:rPr sz="2800" spc="-5" dirty="0">
                <a:latin typeface="Georgia"/>
                <a:cs typeface="Georgia"/>
              </a:rPr>
              <a:t>company</a:t>
            </a:r>
            <a:endParaRPr sz="2800">
              <a:latin typeface="Georgia"/>
              <a:cs typeface="Georgia"/>
            </a:endParaRPr>
          </a:p>
          <a:p>
            <a:pPr marL="268605" marR="5080" indent="-256540" algn="just">
              <a:lnSpc>
                <a:spcPct val="100000"/>
              </a:lnSpc>
              <a:spcBef>
                <a:spcPts val="300"/>
              </a:spcBef>
              <a:buClr>
                <a:srgbClr val="9F4DA2"/>
              </a:buClr>
              <a:buChar char="•"/>
              <a:tabLst>
                <a:tab pos="269240" algn="l"/>
              </a:tabLst>
            </a:pPr>
            <a:r>
              <a:rPr sz="2800" spc="-10" dirty="0">
                <a:latin typeface="Georgia"/>
                <a:cs typeface="Georgia"/>
              </a:rPr>
              <a:t>the company </a:t>
            </a:r>
            <a:r>
              <a:rPr sz="2800" spc="-5" dirty="0">
                <a:latin typeface="Georgia"/>
                <a:cs typeface="Georgia"/>
              </a:rPr>
              <a:t>is free </a:t>
            </a:r>
            <a:r>
              <a:rPr sz="2800" spc="-10" dirty="0">
                <a:latin typeface="Georgia"/>
                <a:cs typeface="Georgia"/>
              </a:rPr>
              <a:t>to </a:t>
            </a:r>
            <a:r>
              <a:rPr sz="2800" spc="-5" dirty="0">
                <a:latin typeface="Georgia"/>
                <a:cs typeface="Georgia"/>
              </a:rPr>
              <a:t>choose any </a:t>
            </a:r>
            <a:r>
              <a:rPr sz="2800" spc="-10" dirty="0">
                <a:latin typeface="Georgia"/>
                <a:cs typeface="Georgia"/>
              </a:rPr>
              <a:t>name but it  </a:t>
            </a:r>
            <a:r>
              <a:rPr sz="2800" spc="-5" dirty="0">
                <a:latin typeface="Georgia"/>
                <a:cs typeface="Georgia"/>
              </a:rPr>
              <a:t>must not </a:t>
            </a:r>
            <a:r>
              <a:rPr sz="2800" spc="-10" dirty="0">
                <a:latin typeface="Georgia"/>
                <a:cs typeface="Georgia"/>
              </a:rPr>
              <a:t>be </a:t>
            </a:r>
            <a:r>
              <a:rPr sz="2800" spc="-5" dirty="0">
                <a:latin typeface="Georgia"/>
                <a:cs typeface="Georgia"/>
              </a:rPr>
              <a:t>undesirable </a:t>
            </a:r>
            <a:r>
              <a:rPr sz="2800" dirty="0">
                <a:latin typeface="Georgia"/>
                <a:cs typeface="Georgia"/>
              </a:rPr>
              <a:t>or must not </a:t>
            </a:r>
            <a:r>
              <a:rPr sz="2800" spc="-5" dirty="0">
                <a:latin typeface="Georgia"/>
                <a:cs typeface="Georgia"/>
              </a:rPr>
              <a:t>resemble  </a:t>
            </a:r>
            <a:r>
              <a:rPr sz="2800" spc="-10" dirty="0">
                <a:latin typeface="Georgia"/>
                <a:cs typeface="Georgia"/>
              </a:rPr>
              <a:t>the </a:t>
            </a:r>
            <a:r>
              <a:rPr sz="2800" spc="-5" dirty="0">
                <a:latin typeface="Georgia"/>
                <a:cs typeface="Georgia"/>
              </a:rPr>
              <a:t>name of any other registered</a:t>
            </a:r>
            <a:r>
              <a:rPr sz="2800" spc="15" dirty="0">
                <a:latin typeface="Georgia"/>
                <a:cs typeface="Georgia"/>
              </a:rPr>
              <a:t> </a:t>
            </a:r>
            <a:r>
              <a:rPr sz="2800" spc="-5" dirty="0">
                <a:latin typeface="Georgia"/>
                <a:cs typeface="Georgia"/>
              </a:rPr>
              <a:t>company.</a:t>
            </a:r>
            <a:endParaRPr sz="2800">
              <a:latin typeface="Georgia"/>
              <a:cs typeface="Georgia"/>
            </a:endParaRPr>
          </a:p>
          <a:p>
            <a:pPr marL="268605" indent="-256540" algn="just">
              <a:lnSpc>
                <a:spcPct val="100000"/>
              </a:lnSpc>
              <a:spcBef>
                <a:spcPts val="305"/>
              </a:spcBef>
              <a:buClr>
                <a:srgbClr val="9F4DA2"/>
              </a:buClr>
              <a:buChar char="•"/>
              <a:tabLst>
                <a:tab pos="269240" algn="l"/>
              </a:tabLst>
            </a:pPr>
            <a:r>
              <a:rPr sz="2800" spc="-5" dirty="0">
                <a:latin typeface="Georgia"/>
                <a:cs typeface="Georgia"/>
              </a:rPr>
              <a:t>i.e. President, </a:t>
            </a:r>
            <a:r>
              <a:rPr sz="2800" spc="-10" dirty="0">
                <a:latin typeface="Georgia"/>
                <a:cs typeface="Georgia"/>
              </a:rPr>
              <a:t>Prime Minister, </a:t>
            </a:r>
            <a:r>
              <a:rPr sz="2800" spc="-5" dirty="0">
                <a:latin typeface="Georgia"/>
                <a:cs typeface="Georgia"/>
              </a:rPr>
              <a:t>Govt.</a:t>
            </a:r>
            <a:r>
              <a:rPr sz="2800" spc="60" dirty="0">
                <a:latin typeface="Georgia"/>
                <a:cs typeface="Georgia"/>
              </a:rPr>
              <a:t> </a:t>
            </a:r>
            <a:r>
              <a:rPr sz="2800" spc="-10" dirty="0">
                <a:latin typeface="Georgia"/>
                <a:cs typeface="Georgia"/>
              </a:rPr>
              <a:t>etc</a:t>
            </a:r>
            <a:endParaRPr sz="2800">
              <a:latin typeface="Georgia"/>
              <a:cs typeface="Georgia"/>
            </a:endParaRPr>
          </a:p>
        </p:txBody>
      </p:sp>
      <p:sp>
        <p:nvSpPr>
          <p:cNvPr id="4" name="object 4"/>
          <p:cNvSpPr txBox="1"/>
          <p:nvPr/>
        </p:nvSpPr>
        <p:spPr>
          <a:xfrm>
            <a:off x="8717915" y="29718"/>
            <a:ext cx="140335" cy="299720"/>
          </a:xfrm>
          <a:prstGeom prst="rect">
            <a:avLst/>
          </a:prstGeom>
        </p:spPr>
        <p:txBody>
          <a:bodyPr vert="horz" wrap="square" lIns="0" tIns="12700" rIns="0" bIns="0" rtlCol="0">
            <a:spAutoFit/>
          </a:bodyPr>
          <a:lstStyle/>
          <a:p>
            <a:pPr>
              <a:lnSpc>
                <a:spcPct val="100000"/>
              </a:lnSpc>
              <a:spcBef>
                <a:spcPts val="100"/>
              </a:spcBef>
            </a:pPr>
            <a:r>
              <a:rPr sz="1800" spc="-5" dirty="0">
                <a:solidFill>
                  <a:srgbClr val="FFFFFF"/>
                </a:solidFill>
                <a:latin typeface="Arial"/>
                <a:cs typeface="Arial"/>
              </a:rPr>
              <a:t>5</a:t>
            </a:r>
            <a:endParaRPr sz="18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6023" y="533400"/>
            <a:ext cx="8449945" cy="567463"/>
          </a:xfrm>
          <a:prstGeom prst="rect">
            <a:avLst/>
          </a:prstGeom>
        </p:spPr>
        <p:txBody>
          <a:bodyPr vert="horz" wrap="square" lIns="0" tIns="13335" rIns="0" bIns="0" rtlCol="0">
            <a:spAutoFit/>
          </a:bodyPr>
          <a:lstStyle/>
          <a:p>
            <a:pPr marL="12700">
              <a:lnSpc>
                <a:spcPct val="100000"/>
              </a:lnSpc>
              <a:spcBef>
                <a:spcPts val="105"/>
              </a:spcBef>
            </a:pPr>
            <a:r>
              <a:rPr sz="3600" dirty="0"/>
              <a:t>2.Registered office clause [section</a:t>
            </a:r>
            <a:r>
              <a:rPr sz="3600" spc="-140" dirty="0"/>
              <a:t> </a:t>
            </a:r>
            <a:r>
              <a:rPr sz="3600" spc="-5" dirty="0"/>
              <a:t>13(1)(b)]</a:t>
            </a:r>
          </a:p>
        </p:txBody>
      </p:sp>
      <p:sp>
        <p:nvSpPr>
          <p:cNvPr id="3" name="object 3"/>
          <p:cNvSpPr txBox="1"/>
          <p:nvPr/>
        </p:nvSpPr>
        <p:spPr>
          <a:xfrm>
            <a:off x="645668" y="1698701"/>
            <a:ext cx="7963534" cy="3051175"/>
          </a:xfrm>
          <a:prstGeom prst="rect">
            <a:avLst/>
          </a:prstGeom>
        </p:spPr>
        <p:txBody>
          <a:bodyPr vert="horz" wrap="square" lIns="0" tIns="12065" rIns="0" bIns="0" rtlCol="0">
            <a:spAutoFit/>
          </a:bodyPr>
          <a:lstStyle/>
          <a:p>
            <a:pPr marL="268605" marR="5080" indent="-256540" algn="just">
              <a:lnSpc>
                <a:spcPct val="100000"/>
              </a:lnSpc>
              <a:spcBef>
                <a:spcPts val="95"/>
              </a:spcBef>
              <a:buClr>
                <a:srgbClr val="9F4DA2"/>
              </a:buClr>
              <a:buChar char="•"/>
              <a:tabLst>
                <a:tab pos="269240" algn="l"/>
              </a:tabLst>
            </a:pPr>
            <a:r>
              <a:rPr sz="2800" spc="-5" dirty="0">
                <a:latin typeface="Georgia"/>
                <a:cs typeface="Georgia"/>
              </a:rPr>
              <a:t>The state in which the registered office of a  company </a:t>
            </a:r>
            <a:r>
              <a:rPr sz="2800" spc="-10" dirty="0">
                <a:latin typeface="Georgia"/>
                <a:cs typeface="Georgia"/>
              </a:rPr>
              <a:t>will be situated </a:t>
            </a:r>
            <a:r>
              <a:rPr sz="2800" dirty="0">
                <a:latin typeface="Georgia"/>
                <a:cs typeface="Georgia"/>
              </a:rPr>
              <a:t>is </a:t>
            </a:r>
            <a:r>
              <a:rPr sz="2800" spc="-5" dirty="0">
                <a:latin typeface="Georgia"/>
                <a:cs typeface="Georgia"/>
              </a:rPr>
              <a:t>mentioned in </a:t>
            </a:r>
            <a:r>
              <a:rPr sz="2800" spc="-10" dirty="0">
                <a:latin typeface="Georgia"/>
                <a:cs typeface="Georgia"/>
              </a:rPr>
              <a:t>this  </a:t>
            </a:r>
            <a:r>
              <a:rPr sz="2800" spc="-5" dirty="0">
                <a:latin typeface="Georgia"/>
                <a:cs typeface="Georgia"/>
              </a:rPr>
              <a:t>clause</a:t>
            </a:r>
            <a:endParaRPr sz="2800">
              <a:latin typeface="Georgia"/>
              <a:cs typeface="Georgia"/>
            </a:endParaRPr>
          </a:p>
          <a:p>
            <a:pPr marL="268605" marR="5080" indent="-256540" algn="just">
              <a:lnSpc>
                <a:spcPct val="100000"/>
              </a:lnSpc>
              <a:spcBef>
                <a:spcPts val="305"/>
              </a:spcBef>
              <a:buClr>
                <a:srgbClr val="9F4DA2"/>
              </a:buClr>
              <a:buChar char="•"/>
              <a:tabLst>
                <a:tab pos="269240" algn="l"/>
              </a:tabLst>
            </a:pPr>
            <a:r>
              <a:rPr sz="2800" spc="-5" dirty="0">
                <a:latin typeface="Georgia"/>
                <a:cs typeface="Georgia"/>
              </a:rPr>
              <a:t>The registered office of the </a:t>
            </a:r>
            <a:r>
              <a:rPr sz="2800" spc="-10" dirty="0">
                <a:latin typeface="Georgia"/>
                <a:cs typeface="Georgia"/>
              </a:rPr>
              <a:t>company </a:t>
            </a:r>
            <a:r>
              <a:rPr sz="2800" spc="-5" dirty="0">
                <a:latin typeface="Georgia"/>
                <a:cs typeface="Georgia"/>
              </a:rPr>
              <a:t>is the  official </a:t>
            </a:r>
            <a:r>
              <a:rPr sz="2800" dirty="0">
                <a:latin typeface="Georgia"/>
                <a:cs typeface="Georgia"/>
              </a:rPr>
              <a:t>address </a:t>
            </a:r>
            <a:r>
              <a:rPr sz="2800" spc="-5" dirty="0">
                <a:latin typeface="Georgia"/>
                <a:cs typeface="Georgia"/>
              </a:rPr>
              <a:t>of the </a:t>
            </a:r>
            <a:r>
              <a:rPr sz="2800" spc="-10" dirty="0">
                <a:latin typeface="Georgia"/>
                <a:cs typeface="Georgia"/>
              </a:rPr>
              <a:t>company </a:t>
            </a:r>
            <a:r>
              <a:rPr sz="2800" spc="-5" dirty="0">
                <a:latin typeface="Georgia"/>
                <a:cs typeface="Georgia"/>
              </a:rPr>
              <a:t>where </a:t>
            </a:r>
            <a:r>
              <a:rPr sz="2800" spc="-15" dirty="0">
                <a:latin typeface="Georgia"/>
                <a:cs typeface="Georgia"/>
              </a:rPr>
              <a:t>the  </a:t>
            </a:r>
            <a:r>
              <a:rPr sz="2800" spc="-5" dirty="0">
                <a:latin typeface="Georgia"/>
                <a:cs typeface="Georgia"/>
              </a:rPr>
              <a:t>statutory </a:t>
            </a:r>
            <a:r>
              <a:rPr sz="2800" spc="-10" dirty="0">
                <a:latin typeface="Georgia"/>
                <a:cs typeface="Georgia"/>
              </a:rPr>
              <a:t>books </a:t>
            </a:r>
            <a:r>
              <a:rPr sz="2800" spc="-5" dirty="0">
                <a:latin typeface="Georgia"/>
                <a:cs typeface="Georgia"/>
              </a:rPr>
              <a:t>and </a:t>
            </a:r>
            <a:r>
              <a:rPr sz="2800" dirty="0">
                <a:latin typeface="Georgia"/>
                <a:cs typeface="Georgia"/>
              </a:rPr>
              <a:t>records </a:t>
            </a:r>
            <a:r>
              <a:rPr sz="2800" spc="-5" dirty="0">
                <a:latin typeface="Georgia"/>
                <a:cs typeface="Georgia"/>
              </a:rPr>
              <a:t>must normally </a:t>
            </a:r>
            <a:r>
              <a:rPr sz="2800" spc="-15" dirty="0">
                <a:latin typeface="Georgia"/>
                <a:cs typeface="Georgia"/>
              </a:rPr>
              <a:t>be  </a:t>
            </a:r>
            <a:r>
              <a:rPr sz="2800" spc="-5" dirty="0">
                <a:latin typeface="Georgia"/>
                <a:cs typeface="Georgia"/>
              </a:rPr>
              <a:t>kept</a:t>
            </a:r>
            <a:endParaRPr sz="2800">
              <a:latin typeface="Georgia"/>
              <a:cs typeface="Georgia"/>
            </a:endParaRPr>
          </a:p>
        </p:txBody>
      </p:sp>
      <p:sp>
        <p:nvSpPr>
          <p:cNvPr id="4" name="object 4"/>
          <p:cNvSpPr txBox="1"/>
          <p:nvPr/>
        </p:nvSpPr>
        <p:spPr>
          <a:xfrm>
            <a:off x="8717915" y="29718"/>
            <a:ext cx="140335" cy="299720"/>
          </a:xfrm>
          <a:prstGeom prst="rect">
            <a:avLst/>
          </a:prstGeom>
        </p:spPr>
        <p:txBody>
          <a:bodyPr vert="horz" wrap="square" lIns="0" tIns="12700" rIns="0" bIns="0" rtlCol="0">
            <a:spAutoFit/>
          </a:bodyPr>
          <a:lstStyle/>
          <a:p>
            <a:pPr>
              <a:lnSpc>
                <a:spcPct val="100000"/>
              </a:lnSpc>
              <a:spcBef>
                <a:spcPts val="100"/>
              </a:spcBef>
            </a:pPr>
            <a:r>
              <a:rPr sz="1800" spc="-5" dirty="0">
                <a:latin typeface="Arial"/>
                <a:cs typeface="Arial"/>
              </a:rPr>
              <a:t>6</a:t>
            </a:r>
            <a:endParaRPr sz="180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1140" y="804417"/>
            <a:ext cx="8192770" cy="574040"/>
          </a:xfrm>
          <a:prstGeom prst="rect">
            <a:avLst/>
          </a:prstGeom>
        </p:spPr>
        <p:txBody>
          <a:bodyPr vert="horz" wrap="square" lIns="0" tIns="12700" rIns="0" bIns="0" rtlCol="0">
            <a:spAutoFit/>
          </a:bodyPr>
          <a:lstStyle/>
          <a:p>
            <a:pPr marL="12700">
              <a:lnSpc>
                <a:spcPct val="100000"/>
              </a:lnSpc>
              <a:spcBef>
                <a:spcPts val="100"/>
              </a:spcBef>
            </a:pPr>
            <a:r>
              <a:rPr sz="3600" dirty="0"/>
              <a:t>3. </a:t>
            </a:r>
            <a:r>
              <a:rPr sz="3600" spc="-5" dirty="0"/>
              <a:t>Object </a:t>
            </a:r>
            <a:r>
              <a:rPr sz="3600" dirty="0"/>
              <a:t>Clause section</a:t>
            </a:r>
            <a:r>
              <a:rPr sz="3600" spc="-80" dirty="0"/>
              <a:t> </a:t>
            </a:r>
            <a:r>
              <a:rPr sz="3600" dirty="0"/>
              <a:t>13(1)(c)&amp;(b)]</a:t>
            </a:r>
            <a:endParaRPr sz="3600"/>
          </a:p>
        </p:txBody>
      </p:sp>
      <p:sp>
        <p:nvSpPr>
          <p:cNvPr id="3" name="object 3"/>
          <p:cNvSpPr txBox="1"/>
          <p:nvPr/>
        </p:nvSpPr>
        <p:spPr>
          <a:xfrm>
            <a:off x="645668" y="1700225"/>
            <a:ext cx="7966075" cy="2259330"/>
          </a:xfrm>
          <a:prstGeom prst="rect">
            <a:avLst/>
          </a:prstGeom>
        </p:spPr>
        <p:txBody>
          <a:bodyPr vert="horz" wrap="square" lIns="0" tIns="12700" rIns="0" bIns="0" rtlCol="0">
            <a:spAutoFit/>
          </a:bodyPr>
          <a:lstStyle/>
          <a:p>
            <a:pPr marL="268605" marR="5080" indent="-36830" algn="just">
              <a:lnSpc>
                <a:spcPct val="100000"/>
              </a:lnSpc>
              <a:spcBef>
                <a:spcPts val="100"/>
              </a:spcBef>
            </a:pPr>
            <a:r>
              <a:rPr sz="2400" dirty="0">
                <a:latin typeface="Georgia"/>
                <a:cs typeface="Georgia"/>
              </a:rPr>
              <a:t>This </a:t>
            </a:r>
            <a:r>
              <a:rPr sz="2400" spc="-5" dirty="0">
                <a:latin typeface="Georgia"/>
                <a:cs typeface="Georgia"/>
              </a:rPr>
              <a:t>clause </a:t>
            </a:r>
            <a:r>
              <a:rPr sz="2400" dirty="0">
                <a:latin typeface="Georgia"/>
                <a:cs typeface="Georgia"/>
              </a:rPr>
              <a:t>is </a:t>
            </a:r>
            <a:r>
              <a:rPr sz="2400" spc="-5" dirty="0">
                <a:latin typeface="Georgia"/>
                <a:cs typeface="Georgia"/>
              </a:rPr>
              <a:t>quite important </a:t>
            </a:r>
            <a:r>
              <a:rPr sz="2400" dirty="0">
                <a:latin typeface="Georgia"/>
                <a:cs typeface="Georgia"/>
              </a:rPr>
              <a:t>and </a:t>
            </a:r>
            <a:r>
              <a:rPr sz="2400" spc="-5" dirty="0">
                <a:latin typeface="Georgia"/>
                <a:cs typeface="Georgia"/>
              </a:rPr>
              <a:t>must be </a:t>
            </a:r>
            <a:r>
              <a:rPr sz="2400" dirty="0">
                <a:latin typeface="Georgia"/>
                <a:cs typeface="Georgia"/>
              </a:rPr>
              <a:t>very </a:t>
            </a:r>
            <a:r>
              <a:rPr sz="2400" spc="-5" dirty="0">
                <a:latin typeface="Georgia"/>
                <a:cs typeface="Georgia"/>
              </a:rPr>
              <a:t>carefully  drafted </a:t>
            </a:r>
            <a:r>
              <a:rPr sz="2400" dirty="0">
                <a:latin typeface="Georgia"/>
                <a:cs typeface="Georgia"/>
              </a:rPr>
              <a:t>as </a:t>
            </a:r>
            <a:r>
              <a:rPr sz="2400" spc="-5" dirty="0">
                <a:latin typeface="Georgia"/>
                <a:cs typeface="Georgia"/>
              </a:rPr>
              <a:t>it determines the activities </a:t>
            </a:r>
            <a:r>
              <a:rPr sz="2400" dirty="0">
                <a:latin typeface="Georgia"/>
                <a:cs typeface="Georgia"/>
              </a:rPr>
              <a:t>of </a:t>
            </a:r>
            <a:r>
              <a:rPr sz="2400" spc="-5" dirty="0">
                <a:latin typeface="Georgia"/>
                <a:cs typeface="Georgia"/>
              </a:rPr>
              <a:t>the company. </a:t>
            </a:r>
            <a:r>
              <a:rPr sz="2400" spc="10" dirty="0">
                <a:latin typeface="Georgia"/>
                <a:cs typeface="Georgia"/>
              </a:rPr>
              <a:t>In  </a:t>
            </a:r>
            <a:r>
              <a:rPr sz="2400" spc="-5" dirty="0">
                <a:latin typeface="Georgia"/>
                <a:cs typeface="Georgia"/>
              </a:rPr>
              <a:t>the </a:t>
            </a:r>
            <a:r>
              <a:rPr sz="2400" dirty="0">
                <a:latin typeface="Georgia"/>
                <a:cs typeface="Georgia"/>
              </a:rPr>
              <a:t>object </a:t>
            </a:r>
            <a:r>
              <a:rPr sz="2400" spc="-5" dirty="0">
                <a:latin typeface="Georgia"/>
                <a:cs typeface="Georgia"/>
              </a:rPr>
              <a:t>clause each </a:t>
            </a:r>
            <a:r>
              <a:rPr sz="2400" dirty="0">
                <a:latin typeface="Georgia"/>
                <a:cs typeface="Georgia"/>
              </a:rPr>
              <a:t>and </a:t>
            </a:r>
            <a:r>
              <a:rPr sz="2400" spc="-5" dirty="0">
                <a:latin typeface="Georgia"/>
                <a:cs typeface="Georgia"/>
              </a:rPr>
              <a:t>every detail </a:t>
            </a:r>
            <a:r>
              <a:rPr sz="2400" dirty="0">
                <a:latin typeface="Georgia"/>
                <a:cs typeface="Georgia"/>
              </a:rPr>
              <a:t>of </a:t>
            </a:r>
            <a:r>
              <a:rPr sz="2400" spc="-5" dirty="0">
                <a:latin typeface="Georgia"/>
                <a:cs typeface="Georgia"/>
              </a:rPr>
              <a:t>activities </a:t>
            </a:r>
            <a:r>
              <a:rPr sz="2400" dirty="0">
                <a:latin typeface="Georgia"/>
                <a:cs typeface="Georgia"/>
              </a:rPr>
              <a:t>of </a:t>
            </a:r>
            <a:r>
              <a:rPr sz="2400" spc="-5" dirty="0">
                <a:latin typeface="Georgia"/>
                <a:cs typeface="Georgia"/>
              </a:rPr>
              <a:t>the  business to be carried out must be laid</a:t>
            </a:r>
            <a:r>
              <a:rPr sz="2400" spc="-20" dirty="0">
                <a:latin typeface="Georgia"/>
                <a:cs typeface="Georgia"/>
              </a:rPr>
              <a:t> </a:t>
            </a:r>
            <a:r>
              <a:rPr sz="2400" spc="-5" dirty="0">
                <a:latin typeface="Georgia"/>
                <a:cs typeface="Georgia"/>
              </a:rPr>
              <a:t>down.</a:t>
            </a:r>
            <a:endParaRPr sz="2400" dirty="0">
              <a:latin typeface="Georgia"/>
              <a:cs typeface="Georgia"/>
            </a:endParaRPr>
          </a:p>
          <a:p>
            <a:pPr marL="12065" marR="6350" algn="just">
              <a:lnSpc>
                <a:spcPct val="100000"/>
              </a:lnSpc>
              <a:spcBef>
                <a:spcPts val="305"/>
              </a:spcBef>
              <a:buClr>
                <a:srgbClr val="9F4DA2"/>
              </a:buClr>
              <a:tabLst>
                <a:tab pos="269240" algn="l"/>
              </a:tabLst>
            </a:pPr>
            <a:r>
              <a:rPr lang="en-US" sz="2400" b="1" dirty="0">
                <a:latin typeface="Georgia"/>
                <a:cs typeface="Georgia"/>
              </a:rPr>
              <a:t>1. </a:t>
            </a:r>
            <a:r>
              <a:rPr sz="2400" b="1" dirty="0">
                <a:latin typeface="Georgia"/>
                <a:cs typeface="Georgia"/>
              </a:rPr>
              <a:t>Main </a:t>
            </a:r>
            <a:r>
              <a:rPr sz="2400" b="1" spc="-5" dirty="0">
                <a:latin typeface="Georgia"/>
                <a:cs typeface="Georgia"/>
              </a:rPr>
              <a:t>object</a:t>
            </a:r>
            <a:r>
              <a:rPr sz="2400" spc="-5" dirty="0">
                <a:latin typeface="Georgia"/>
                <a:cs typeface="Georgia"/>
              </a:rPr>
              <a:t>:- this sub-clause contains the </a:t>
            </a:r>
            <a:r>
              <a:rPr sz="2400" dirty="0">
                <a:latin typeface="Georgia"/>
                <a:cs typeface="Georgia"/>
              </a:rPr>
              <a:t>main </a:t>
            </a:r>
            <a:r>
              <a:rPr sz="2400" spc="-5" dirty="0">
                <a:latin typeface="Georgia"/>
                <a:cs typeface="Georgia"/>
              </a:rPr>
              <a:t>objects  </a:t>
            </a:r>
            <a:r>
              <a:rPr sz="2400" dirty="0">
                <a:latin typeface="Georgia"/>
                <a:cs typeface="Georgia"/>
              </a:rPr>
              <a:t>of </a:t>
            </a:r>
            <a:r>
              <a:rPr sz="2400" spc="-5" dirty="0">
                <a:latin typeface="Georgia"/>
                <a:cs typeface="Georgia"/>
              </a:rPr>
              <a:t>the company to the pursued </a:t>
            </a:r>
            <a:r>
              <a:rPr sz="2400" dirty="0">
                <a:latin typeface="Georgia"/>
                <a:cs typeface="Georgia"/>
              </a:rPr>
              <a:t>on its</a:t>
            </a:r>
            <a:r>
              <a:rPr sz="2400" spc="-5" dirty="0">
                <a:latin typeface="Georgia"/>
                <a:cs typeface="Georgia"/>
              </a:rPr>
              <a:t> incorporation</a:t>
            </a:r>
            <a:endParaRPr sz="2400" dirty="0">
              <a:latin typeface="Georgia"/>
              <a:cs typeface="Georgia"/>
            </a:endParaRPr>
          </a:p>
        </p:txBody>
      </p:sp>
      <p:sp>
        <p:nvSpPr>
          <p:cNvPr id="4" name="object 4"/>
          <p:cNvSpPr txBox="1"/>
          <p:nvPr/>
        </p:nvSpPr>
        <p:spPr>
          <a:xfrm>
            <a:off x="901700" y="4337684"/>
            <a:ext cx="6988175" cy="391160"/>
          </a:xfrm>
          <a:prstGeom prst="rect">
            <a:avLst/>
          </a:prstGeom>
        </p:spPr>
        <p:txBody>
          <a:bodyPr vert="horz" wrap="square" lIns="0" tIns="12700" rIns="0" bIns="0" rtlCol="0">
            <a:spAutoFit/>
          </a:bodyPr>
          <a:lstStyle/>
          <a:p>
            <a:pPr marL="12700">
              <a:lnSpc>
                <a:spcPct val="100000"/>
              </a:lnSpc>
              <a:spcBef>
                <a:spcPts val="100"/>
              </a:spcBef>
              <a:tabLst>
                <a:tab pos="1245235" algn="l"/>
                <a:tab pos="2338705" algn="l"/>
                <a:tab pos="3051810" algn="l"/>
                <a:tab pos="4679950" algn="l"/>
                <a:tab pos="5255895" algn="l"/>
                <a:tab pos="6705600" algn="l"/>
              </a:tabLst>
            </a:pPr>
            <a:r>
              <a:rPr sz="2400" spc="-5" dirty="0">
                <a:latin typeface="Georgia"/>
                <a:cs typeface="Georgia"/>
              </a:rPr>
              <a:t>o</a:t>
            </a:r>
            <a:r>
              <a:rPr sz="2400" dirty="0">
                <a:latin typeface="Georgia"/>
                <a:cs typeface="Georgia"/>
              </a:rPr>
              <a:t>bjects	w</a:t>
            </a:r>
            <a:r>
              <a:rPr sz="2400" spc="-5" dirty="0">
                <a:latin typeface="Georgia"/>
                <a:cs typeface="Georgia"/>
              </a:rPr>
              <a:t>hic</a:t>
            </a:r>
            <a:r>
              <a:rPr sz="2400" dirty="0">
                <a:latin typeface="Georgia"/>
                <a:cs typeface="Georgia"/>
              </a:rPr>
              <a:t>h	are	in</a:t>
            </a:r>
            <a:r>
              <a:rPr sz="2400" spc="-10" dirty="0">
                <a:latin typeface="Georgia"/>
                <a:cs typeface="Georgia"/>
              </a:rPr>
              <a:t>c</a:t>
            </a:r>
            <a:r>
              <a:rPr sz="2400" dirty="0">
                <a:latin typeface="Georgia"/>
                <a:cs typeface="Georgia"/>
              </a:rPr>
              <a:t>id</a:t>
            </a:r>
            <a:r>
              <a:rPr sz="2400" spc="-5" dirty="0">
                <a:latin typeface="Georgia"/>
                <a:cs typeface="Georgia"/>
              </a:rPr>
              <a:t>e</a:t>
            </a:r>
            <a:r>
              <a:rPr sz="2400" spc="-15" dirty="0">
                <a:latin typeface="Georgia"/>
                <a:cs typeface="Georgia"/>
              </a:rPr>
              <a:t>n</a:t>
            </a:r>
            <a:r>
              <a:rPr sz="2400" spc="-5" dirty="0">
                <a:latin typeface="Georgia"/>
                <a:cs typeface="Georgia"/>
              </a:rPr>
              <a:t>t</a:t>
            </a:r>
            <a:r>
              <a:rPr sz="2400" spc="-15" dirty="0">
                <a:latin typeface="Georgia"/>
                <a:cs typeface="Georgia"/>
              </a:rPr>
              <a:t>a</a:t>
            </a:r>
            <a:r>
              <a:rPr sz="2400" dirty="0">
                <a:latin typeface="Georgia"/>
                <a:cs typeface="Georgia"/>
              </a:rPr>
              <a:t>l	or	anci</a:t>
            </a:r>
            <a:r>
              <a:rPr sz="2400" spc="-10" dirty="0">
                <a:latin typeface="Georgia"/>
                <a:cs typeface="Georgia"/>
              </a:rPr>
              <a:t>l</a:t>
            </a:r>
            <a:r>
              <a:rPr sz="2400" spc="-5" dirty="0">
                <a:latin typeface="Georgia"/>
                <a:cs typeface="Georgia"/>
              </a:rPr>
              <a:t>la</a:t>
            </a:r>
            <a:r>
              <a:rPr sz="2400" spc="5" dirty="0">
                <a:latin typeface="Georgia"/>
                <a:cs typeface="Georgia"/>
              </a:rPr>
              <a:t>r</a:t>
            </a:r>
            <a:r>
              <a:rPr sz="2400" dirty="0">
                <a:latin typeface="Georgia"/>
                <a:cs typeface="Georgia"/>
              </a:rPr>
              <a:t>y	</a:t>
            </a:r>
            <a:r>
              <a:rPr sz="2400" spc="-5" dirty="0">
                <a:latin typeface="Georgia"/>
                <a:cs typeface="Georgia"/>
              </a:rPr>
              <a:t>to</a:t>
            </a:r>
            <a:endParaRPr sz="2400">
              <a:latin typeface="Georgia"/>
              <a:cs typeface="Georgia"/>
            </a:endParaRPr>
          </a:p>
        </p:txBody>
      </p:sp>
      <p:sp>
        <p:nvSpPr>
          <p:cNvPr id="5" name="object 5"/>
          <p:cNvSpPr txBox="1"/>
          <p:nvPr/>
        </p:nvSpPr>
        <p:spPr>
          <a:xfrm>
            <a:off x="645668" y="3971925"/>
            <a:ext cx="7962265" cy="756920"/>
          </a:xfrm>
          <a:prstGeom prst="rect">
            <a:avLst/>
          </a:prstGeom>
        </p:spPr>
        <p:txBody>
          <a:bodyPr vert="horz" wrap="square" lIns="0" tIns="12700" rIns="0" bIns="0" rtlCol="0">
            <a:spAutoFit/>
          </a:bodyPr>
          <a:lstStyle/>
          <a:p>
            <a:pPr marR="5080" algn="r">
              <a:lnSpc>
                <a:spcPct val="100000"/>
              </a:lnSpc>
              <a:spcBef>
                <a:spcPts val="100"/>
              </a:spcBef>
              <a:buClr>
                <a:srgbClr val="9F4DA2"/>
              </a:buClr>
              <a:tabLst>
                <a:tab pos="256540" algn="l"/>
                <a:tab pos="1633855" algn="l"/>
                <a:tab pos="3426460" algn="l"/>
                <a:tab pos="3991610" algn="l"/>
                <a:tab pos="5586095" algn="l"/>
                <a:tab pos="6026150" algn="l"/>
                <a:tab pos="6435090" algn="l"/>
                <a:tab pos="7506334" algn="l"/>
              </a:tabLst>
            </a:pPr>
            <a:r>
              <a:rPr lang="en-US" sz="2400" b="1" dirty="0">
                <a:latin typeface="Georgia"/>
                <a:cs typeface="Georgia"/>
              </a:rPr>
              <a:t>2.</a:t>
            </a:r>
            <a:r>
              <a:rPr sz="2400" b="1" dirty="0">
                <a:latin typeface="Georgia"/>
                <a:cs typeface="Georgia"/>
              </a:rPr>
              <a:t>Objec</a:t>
            </a:r>
            <a:r>
              <a:rPr sz="2400" b="1" spc="-10" dirty="0">
                <a:latin typeface="Georgia"/>
                <a:cs typeface="Georgia"/>
              </a:rPr>
              <a:t>t</a:t>
            </a:r>
            <a:r>
              <a:rPr sz="2400" b="1" dirty="0">
                <a:latin typeface="Georgia"/>
                <a:cs typeface="Georgia"/>
              </a:rPr>
              <a:t>s	</a:t>
            </a:r>
            <a:r>
              <a:rPr sz="2400" b="1" spc="-10" dirty="0">
                <a:latin typeface="Georgia"/>
                <a:cs typeface="Georgia"/>
              </a:rPr>
              <a:t>i</a:t>
            </a:r>
            <a:r>
              <a:rPr sz="2400" b="1" dirty="0">
                <a:latin typeface="Georgia"/>
                <a:cs typeface="Georgia"/>
              </a:rPr>
              <a:t>ncident</a:t>
            </a:r>
            <a:r>
              <a:rPr sz="2400" b="1" spc="-10" dirty="0">
                <a:latin typeface="Georgia"/>
                <a:cs typeface="Georgia"/>
              </a:rPr>
              <a:t>a</a:t>
            </a:r>
            <a:r>
              <a:rPr sz="2400" b="1" dirty="0">
                <a:latin typeface="Georgia"/>
                <a:cs typeface="Georgia"/>
              </a:rPr>
              <a:t>l	</a:t>
            </a:r>
            <a:r>
              <a:rPr sz="2400" b="1" spc="-5" dirty="0">
                <a:latin typeface="Georgia"/>
                <a:cs typeface="Georgia"/>
              </a:rPr>
              <a:t>o</a:t>
            </a:r>
            <a:r>
              <a:rPr sz="2400" b="1" dirty="0">
                <a:latin typeface="Georgia"/>
                <a:cs typeface="Georgia"/>
              </a:rPr>
              <a:t>r	anci</a:t>
            </a:r>
            <a:r>
              <a:rPr sz="2400" b="1" spc="-15" dirty="0">
                <a:latin typeface="Georgia"/>
                <a:cs typeface="Georgia"/>
              </a:rPr>
              <a:t>l</a:t>
            </a:r>
            <a:r>
              <a:rPr sz="2400" b="1" spc="-5" dirty="0">
                <a:latin typeface="Georgia"/>
                <a:cs typeface="Georgia"/>
              </a:rPr>
              <a:t>lar</a:t>
            </a:r>
            <a:r>
              <a:rPr sz="2400" b="1" dirty="0">
                <a:latin typeface="Georgia"/>
                <a:cs typeface="Georgia"/>
              </a:rPr>
              <a:t>y	</a:t>
            </a:r>
            <a:r>
              <a:rPr sz="2400" b="1" spc="-10" dirty="0">
                <a:latin typeface="Georgia"/>
                <a:cs typeface="Georgia"/>
              </a:rPr>
              <a:t>:</a:t>
            </a:r>
            <a:r>
              <a:rPr sz="2400" b="1" dirty="0">
                <a:latin typeface="Georgia"/>
                <a:cs typeface="Georgia"/>
              </a:rPr>
              <a:t>-	</a:t>
            </a:r>
            <a:r>
              <a:rPr sz="2400" dirty="0">
                <a:latin typeface="Georgia"/>
                <a:cs typeface="Georgia"/>
              </a:rPr>
              <a:t>it	</a:t>
            </a:r>
            <a:r>
              <a:rPr sz="2400" spc="-5" dirty="0">
                <a:latin typeface="Georgia"/>
                <a:cs typeface="Georgia"/>
              </a:rPr>
              <a:t>c</a:t>
            </a:r>
            <a:r>
              <a:rPr sz="2400" spc="5" dirty="0">
                <a:latin typeface="Georgia"/>
                <a:cs typeface="Georgia"/>
              </a:rPr>
              <a:t>o</a:t>
            </a:r>
            <a:r>
              <a:rPr sz="2400" dirty="0">
                <a:latin typeface="Georgia"/>
                <a:cs typeface="Georgia"/>
              </a:rPr>
              <a:t>vers	</a:t>
            </a:r>
            <a:r>
              <a:rPr sz="2400" spc="-5" dirty="0">
                <a:latin typeface="Georgia"/>
                <a:cs typeface="Georgia"/>
              </a:rPr>
              <a:t>the</a:t>
            </a:r>
            <a:endParaRPr sz="2400" dirty="0">
              <a:latin typeface="Georgia"/>
              <a:cs typeface="Georgia"/>
            </a:endParaRPr>
          </a:p>
          <a:p>
            <a:pPr marR="6350" algn="r">
              <a:lnSpc>
                <a:spcPct val="100000"/>
              </a:lnSpc>
            </a:pPr>
            <a:r>
              <a:rPr sz="2400" spc="-5" dirty="0">
                <a:latin typeface="Georgia"/>
                <a:cs typeface="Georgia"/>
              </a:rPr>
              <a:t>the</a:t>
            </a:r>
            <a:endParaRPr sz="2400" dirty="0">
              <a:latin typeface="Georgia"/>
              <a:cs typeface="Georgia"/>
            </a:endParaRPr>
          </a:p>
        </p:txBody>
      </p:sp>
      <p:sp>
        <p:nvSpPr>
          <p:cNvPr id="6" name="object 6"/>
          <p:cNvSpPr txBox="1"/>
          <p:nvPr/>
        </p:nvSpPr>
        <p:spPr>
          <a:xfrm>
            <a:off x="645668" y="4664964"/>
            <a:ext cx="7962900" cy="1200150"/>
          </a:xfrm>
          <a:prstGeom prst="rect">
            <a:avLst/>
          </a:prstGeom>
        </p:spPr>
        <p:txBody>
          <a:bodyPr vert="horz" wrap="square" lIns="0" tIns="50800" rIns="0" bIns="0" rtlCol="0">
            <a:spAutoFit/>
          </a:bodyPr>
          <a:lstStyle/>
          <a:p>
            <a:pPr marL="268605">
              <a:lnSpc>
                <a:spcPct val="100000"/>
              </a:lnSpc>
              <a:spcBef>
                <a:spcPts val="400"/>
              </a:spcBef>
            </a:pPr>
            <a:r>
              <a:rPr sz="2400" dirty="0">
                <a:latin typeface="Georgia"/>
                <a:cs typeface="Georgia"/>
              </a:rPr>
              <a:t>attainment of </a:t>
            </a:r>
            <a:r>
              <a:rPr sz="2400" spc="-5" dirty="0">
                <a:latin typeface="Georgia"/>
                <a:cs typeface="Georgia"/>
              </a:rPr>
              <a:t>the </a:t>
            </a:r>
            <a:r>
              <a:rPr sz="2400" dirty="0">
                <a:latin typeface="Georgia"/>
                <a:cs typeface="Georgia"/>
              </a:rPr>
              <a:t>main</a:t>
            </a:r>
            <a:r>
              <a:rPr sz="2400" spc="-70" dirty="0">
                <a:latin typeface="Georgia"/>
                <a:cs typeface="Georgia"/>
              </a:rPr>
              <a:t> </a:t>
            </a:r>
            <a:r>
              <a:rPr sz="2400" spc="-5" dirty="0">
                <a:latin typeface="Georgia"/>
                <a:cs typeface="Georgia"/>
              </a:rPr>
              <a:t>object</a:t>
            </a:r>
            <a:endParaRPr sz="2400" dirty="0">
              <a:latin typeface="Georgia"/>
              <a:cs typeface="Georgia"/>
            </a:endParaRPr>
          </a:p>
          <a:p>
            <a:pPr marL="12065" marR="5080">
              <a:lnSpc>
                <a:spcPct val="100000"/>
              </a:lnSpc>
              <a:spcBef>
                <a:spcPts val="305"/>
              </a:spcBef>
              <a:buClr>
                <a:srgbClr val="9F4DA2"/>
              </a:buClr>
              <a:tabLst>
                <a:tab pos="269240" algn="l"/>
                <a:tab pos="2894965" algn="l"/>
              </a:tabLst>
            </a:pPr>
            <a:r>
              <a:rPr lang="en-US" sz="2400" b="1" dirty="0">
                <a:latin typeface="Georgia"/>
                <a:cs typeface="Georgia"/>
              </a:rPr>
              <a:t>3. </a:t>
            </a:r>
            <a:r>
              <a:rPr sz="2400" b="1" dirty="0">
                <a:latin typeface="Georgia"/>
                <a:cs typeface="Georgia"/>
              </a:rPr>
              <a:t>Other</a:t>
            </a:r>
            <a:r>
              <a:rPr sz="2400" b="1" spc="125" dirty="0">
                <a:latin typeface="Georgia"/>
                <a:cs typeface="Georgia"/>
              </a:rPr>
              <a:t> </a:t>
            </a:r>
            <a:r>
              <a:rPr sz="2400" b="1" spc="-5" dirty="0">
                <a:latin typeface="Georgia"/>
                <a:cs typeface="Georgia"/>
              </a:rPr>
              <a:t>objects</a:t>
            </a:r>
            <a:r>
              <a:rPr sz="2400" b="1" spc="145" dirty="0">
                <a:latin typeface="Georgia"/>
                <a:cs typeface="Georgia"/>
              </a:rPr>
              <a:t> </a:t>
            </a:r>
            <a:r>
              <a:rPr sz="2400" b="1" spc="-5" dirty="0">
                <a:latin typeface="Georgia"/>
                <a:cs typeface="Georgia"/>
              </a:rPr>
              <a:t>:-	</a:t>
            </a:r>
            <a:r>
              <a:rPr sz="2400" spc="-5" dirty="0">
                <a:latin typeface="Georgia"/>
                <a:cs typeface="Georgia"/>
              </a:rPr>
              <a:t>this sub-clause will cover </a:t>
            </a:r>
            <a:r>
              <a:rPr sz="2400" dirty="0">
                <a:latin typeface="Georgia"/>
                <a:cs typeface="Georgia"/>
              </a:rPr>
              <a:t>any objects  </a:t>
            </a:r>
            <a:r>
              <a:rPr sz="2400" spc="-5" dirty="0">
                <a:latin typeface="Georgia"/>
                <a:cs typeface="Georgia"/>
              </a:rPr>
              <a:t>which </a:t>
            </a:r>
            <a:r>
              <a:rPr sz="2400" dirty="0">
                <a:latin typeface="Georgia"/>
                <a:cs typeface="Georgia"/>
              </a:rPr>
              <a:t>are not included in </a:t>
            </a:r>
            <a:r>
              <a:rPr sz="2400" spc="-5" dirty="0">
                <a:latin typeface="Georgia"/>
                <a:cs typeface="Georgia"/>
              </a:rPr>
              <a:t>the </a:t>
            </a:r>
            <a:r>
              <a:rPr sz="2400" dirty="0">
                <a:latin typeface="Georgia"/>
                <a:cs typeface="Georgia"/>
              </a:rPr>
              <a:t>‘main </a:t>
            </a:r>
            <a:r>
              <a:rPr sz="2400" spc="-5" dirty="0">
                <a:latin typeface="Georgia"/>
                <a:cs typeface="Georgia"/>
              </a:rPr>
              <a:t>objects</a:t>
            </a:r>
            <a:r>
              <a:rPr sz="2400" spc="-75" dirty="0">
                <a:latin typeface="Georgia"/>
                <a:cs typeface="Georgia"/>
              </a:rPr>
              <a:t> </a:t>
            </a:r>
            <a:r>
              <a:rPr sz="2400" dirty="0">
                <a:latin typeface="Georgia"/>
                <a:cs typeface="Georgia"/>
              </a:rPr>
              <a:t>‘</a:t>
            </a:r>
          </a:p>
        </p:txBody>
      </p:sp>
      <p:sp>
        <p:nvSpPr>
          <p:cNvPr id="7" name="object 7"/>
          <p:cNvSpPr txBox="1"/>
          <p:nvPr/>
        </p:nvSpPr>
        <p:spPr>
          <a:xfrm>
            <a:off x="8717915" y="29718"/>
            <a:ext cx="140335" cy="299720"/>
          </a:xfrm>
          <a:prstGeom prst="rect">
            <a:avLst/>
          </a:prstGeom>
        </p:spPr>
        <p:txBody>
          <a:bodyPr vert="horz" wrap="square" lIns="0" tIns="12700" rIns="0" bIns="0" rtlCol="0">
            <a:spAutoFit/>
          </a:bodyPr>
          <a:lstStyle/>
          <a:p>
            <a:pPr>
              <a:lnSpc>
                <a:spcPct val="100000"/>
              </a:lnSpc>
              <a:spcBef>
                <a:spcPts val="100"/>
              </a:spcBef>
            </a:pPr>
            <a:r>
              <a:rPr sz="1800" spc="-5" dirty="0">
                <a:solidFill>
                  <a:srgbClr val="FFFFFF"/>
                </a:solidFill>
                <a:latin typeface="Arial"/>
                <a:cs typeface="Arial"/>
              </a:rPr>
              <a:t>7</a:t>
            </a:r>
            <a:endParaRPr sz="1800">
              <a:latin typeface="Arial"/>
              <a:cs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9450" y="351712"/>
            <a:ext cx="7785100" cy="566181"/>
          </a:xfrm>
          <a:prstGeom prst="rect">
            <a:avLst/>
          </a:prstGeom>
        </p:spPr>
        <p:txBody>
          <a:bodyPr vert="horz" wrap="square" lIns="0" tIns="12065" rIns="0" bIns="0" rtlCol="0">
            <a:spAutoFit/>
          </a:bodyPr>
          <a:lstStyle/>
          <a:p>
            <a:pPr marL="12700">
              <a:lnSpc>
                <a:spcPct val="100000"/>
              </a:lnSpc>
              <a:spcBef>
                <a:spcPts val="95"/>
              </a:spcBef>
            </a:pPr>
            <a:r>
              <a:rPr sz="3600" b="0" spc="-5" dirty="0">
                <a:latin typeface="Trebuchet MS"/>
                <a:cs typeface="Trebuchet MS"/>
              </a:rPr>
              <a:t>4. </a:t>
            </a:r>
            <a:r>
              <a:rPr sz="3600" spc="-5" dirty="0"/>
              <a:t>Liability </a:t>
            </a:r>
            <a:r>
              <a:rPr sz="3600" spc="-10" dirty="0"/>
              <a:t>Clause[section</a:t>
            </a:r>
            <a:r>
              <a:rPr sz="3600" spc="35" dirty="0"/>
              <a:t> </a:t>
            </a:r>
            <a:r>
              <a:rPr sz="3600" spc="-5" dirty="0"/>
              <a:t>13(2)]</a:t>
            </a:r>
            <a:endParaRPr sz="3600" dirty="0">
              <a:latin typeface="Trebuchet MS"/>
              <a:cs typeface="Trebuchet MS"/>
            </a:endParaRPr>
          </a:p>
        </p:txBody>
      </p:sp>
      <p:sp>
        <p:nvSpPr>
          <p:cNvPr id="3" name="object 3"/>
          <p:cNvSpPr txBox="1"/>
          <p:nvPr/>
        </p:nvSpPr>
        <p:spPr>
          <a:xfrm>
            <a:off x="228600" y="1237336"/>
            <a:ext cx="8629650" cy="5710281"/>
          </a:xfrm>
          <a:prstGeom prst="rect">
            <a:avLst/>
          </a:prstGeom>
        </p:spPr>
        <p:txBody>
          <a:bodyPr vert="horz" wrap="square" lIns="0" tIns="78740" rIns="0" bIns="0" rtlCol="0">
            <a:spAutoFit/>
          </a:bodyPr>
          <a:lstStyle/>
          <a:p>
            <a:pPr marL="268605" marR="5080" indent="-256540" algn="just">
              <a:lnSpc>
                <a:spcPct val="80000"/>
              </a:lnSpc>
              <a:spcBef>
                <a:spcPts val="620"/>
              </a:spcBef>
              <a:buClr>
                <a:srgbClr val="9F4DA2"/>
              </a:buClr>
              <a:buFont typeface="Wingdings"/>
              <a:buChar char=""/>
              <a:tabLst>
                <a:tab pos="403225" algn="l"/>
              </a:tabLst>
            </a:pPr>
            <a:r>
              <a:rPr sz="2400" dirty="0"/>
              <a:t>	</a:t>
            </a:r>
            <a:r>
              <a:rPr sz="2800" spc="-5" dirty="0">
                <a:latin typeface="Georgia"/>
                <a:cs typeface="Georgia"/>
              </a:rPr>
              <a:t>This </a:t>
            </a:r>
            <a:r>
              <a:rPr sz="2800" spc="-10" dirty="0">
                <a:latin typeface="Georgia"/>
                <a:cs typeface="Georgia"/>
              </a:rPr>
              <a:t>clause </a:t>
            </a:r>
            <a:r>
              <a:rPr sz="2800" spc="-5" dirty="0">
                <a:latin typeface="Georgia"/>
                <a:cs typeface="Georgia"/>
              </a:rPr>
              <a:t>states </a:t>
            </a:r>
            <a:r>
              <a:rPr sz="2800" spc="-10" dirty="0">
                <a:latin typeface="Georgia"/>
                <a:cs typeface="Georgia"/>
              </a:rPr>
              <a:t>the </a:t>
            </a:r>
            <a:r>
              <a:rPr sz="2800" spc="-5" dirty="0">
                <a:latin typeface="Georgia"/>
                <a:cs typeface="Georgia"/>
              </a:rPr>
              <a:t>nature of liability of </a:t>
            </a:r>
            <a:r>
              <a:rPr sz="2800" spc="-10" dirty="0">
                <a:latin typeface="Georgia"/>
                <a:cs typeface="Georgia"/>
              </a:rPr>
              <a:t>the </a:t>
            </a:r>
            <a:r>
              <a:rPr sz="2800" spc="-5" dirty="0">
                <a:latin typeface="Georgia"/>
                <a:cs typeface="Georgia"/>
              </a:rPr>
              <a:t>members of   the</a:t>
            </a:r>
            <a:r>
              <a:rPr sz="2800" spc="-15" dirty="0">
                <a:latin typeface="Georgia"/>
                <a:cs typeface="Georgia"/>
              </a:rPr>
              <a:t> </a:t>
            </a:r>
            <a:r>
              <a:rPr sz="2800" spc="-5" dirty="0">
                <a:latin typeface="Georgia"/>
                <a:cs typeface="Georgia"/>
              </a:rPr>
              <a:t>company</a:t>
            </a:r>
            <a:r>
              <a:rPr lang="en-US" sz="2800" spc="-5" dirty="0">
                <a:latin typeface="Georgia"/>
                <a:cs typeface="Georgia"/>
              </a:rPr>
              <a:t>.</a:t>
            </a:r>
            <a:endParaRPr sz="2800" dirty="0">
              <a:latin typeface="Georgia"/>
              <a:cs typeface="Georgia"/>
            </a:endParaRPr>
          </a:p>
          <a:p>
            <a:pPr marL="268605" marR="5080" indent="-256540" algn="just">
              <a:lnSpc>
                <a:spcPct val="80000"/>
              </a:lnSpc>
              <a:spcBef>
                <a:spcPts val="300"/>
              </a:spcBef>
              <a:buClr>
                <a:srgbClr val="9F4DA2"/>
              </a:buClr>
              <a:buFont typeface="Wingdings"/>
              <a:buChar char=""/>
              <a:tabLst>
                <a:tab pos="269240" algn="l"/>
              </a:tabLst>
            </a:pPr>
            <a:r>
              <a:rPr sz="2800" spc="-5" dirty="0">
                <a:latin typeface="Georgia"/>
                <a:cs typeface="Georgia"/>
              </a:rPr>
              <a:t>In </a:t>
            </a:r>
            <a:r>
              <a:rPr sz="2800" spc="-10" dirty="0">
                <a:latin typeface="Georgia"/>
                <a:cs typeface="Georgia"/>
              </a:rPr>
              <a:t>the </a:t>
            </a:r>
            <a:r>
              <a:rPr sz="2800" spc="-5" dirty="0">
                <a:latin typeface="Georgia"/>
                <a:cs typeface="Georgia"/>
              </a:rPr>
              <a:t>case of a company limited by </a:t>
            </a:r>
            <a:r>
              <a:rPr sz="2800" spc="-10" dirty="0">
                <a:latin typeface="Georgia"/>
                <a:cs typeface="Georgia"/>
              </a:rPr>
              <a:t>share </a:t>
            </a:r>
            <a:r>
              <a:rPr sz="2800" spc="-5" dirty="0">
                <a:latin typeface="Georgia"/>
                <a:cs typeface="Georgia"/>
              </a:rPr>
              <a:t>or </a:t>
            </a:r>
            <a:r>
              <a:rPr sz="2800" spc="-10" dirty="0">
                <a:latin typeface="Georgia"/>
                <a:cs typeface="Georgia"/>
              </a:rPr>
              <a:t>by </a:t>
            </a:r>
            <a:r>
              <a:rPr sz="2800" spc="-5" dirty="0">
                <a:latin typeface="Georgia"/>
                <a:cs typeface="Georgia"/>
              </a:rPr>
              <a:t>guarantee the  fact that the liability of its members is limited must </a:t>
            </a:r>
            <a:r>
              <a:rPr sz="2800" spc="-10" dirty="0">
                <a:latin typeface="Georgia"/>
                <a:cs typeface="Georgia"/>
              </a:rPr>
              <a:t>be </a:t>
            </a:r>
            <a:r>
              <a:rPr sz="2800" spc="-5" dirty="0">
                <a:latin typeface="Georgia"/>
                <a:cs typeface="Georgia"/>
              </a:rPr>
              <a:t>made  absolutely clear . </a:t>
            </a:r>
            <a:r>
              <a:rPr sz="2800" dirty="0">
                <a:latin typeface="Georgia"/>
                <a:cs typeface="Georgia"/>
              </a:rPr>
              <a:t>In case </a:t>
            </a:r>
            <a:r>
              <a:rPr sz="2800" spc="-5" dirty="0">
                <a:latin typeface="Georgia"/>
                <a:cs typeface="Georgia"/>
              </a:rPr>
              <a:t>of a company limited </a:t>
            </a:r>
            <a:r>
              <a:rPr sz="2800" dirty="0">
                <a:latin typeface="Georgia"/>
                <a:cs typeface="Georgia"/>
              </a:rPr>
              <a:t>by </a:t>
            </a:r>
            <a:r>
              <a:rPr sz="2800" spc="-5" dirty="0">
                <a:latin typeface="Georgia"/>
                <a:cs typeface="Georgia"/>
              </a:rPr>
              <a:t>shares the  liability of a member is limited to </a:t>
            </a:r>
            <a:r>
              <a:rPr sz="2800" spc="-10" dirty="0">
                <a:latin typeface="Georgia"/>
                <a:cs typeface="Georgia"/>
              </a:rPr>
              <a:t>the </a:t>
            </a:r>
            <a:r>
              <a:rPr sz="2800" spc="-5" dirty="0">
                <a:latin typeface="Georgia"/>
                <a:cs typeface="Georgia"/>
              </a:rPr>
              <a:t>nominal value of </a:t>
            </a:r>
            <a:r>
              <a:rPr sz="2800" spc="-10" dirty="0">
                <a:latin typeface="Georgia"/>
                <a:cs typeface="Georgia"/>
              </a:rPr>
              <a:t>the  </a:t>
            </a:r>
            <a:r>
              <a:rPr sz="2800" spc="-5" dirty="0">
                <a:latin typeface="Georgia"/>
                <a:cs typeface="Georgia"/>
              </a:rPr>
              <a:t>share </a:t>
            </a:r>
            <a:r>
              <a:rPr sz="2800" spc="-10" dirty="0">
                <a:latin typeface="Georgia"/>
                <a:cs typeface="Georgia"/>
              </a:rPr>
              <a:t>held by</a:t>
            </a:r>
            <a:r>
              <a:rPr sz="2800" spc="10" dirty="0">
                <a:latin typeface="Georgia"/>
                <a:cs typeface="Georgia"/>
              </a:rPr>
              <a:t> </a:t>
            </a:r>
            <a:r>
              <a:rPr sz="2800" spc="-5" dirty="0">
                <a:latin typeface="Georgia"/>
                <a:cs typeface="Georgia"/>
              </a:rPr>
              <a:t>him</a:t>
            </a:r>
            <a:endParaRPr sz="2800" dirty="0">
              <a:latin typeface="Georgia"/>
              <a:cs typeface="Georgia"/>
            </a:endParaRPr>
          </a:p>
          <a:p>
            <a:pPr marL="268605" marR="5715" indent="-256540" algn="just">
              <a:lnSpc>
                <a:spcPct val="80000"/>
              </a:lnSpc>
              <a:spcBef>
                <a:spcPts val="305"/>
              </a:spcBef>
              <a:buClr>
                <a:srgbClr val="9F4DA2"/>
              </a:buClr>
              <a:buFont typeface="Wingdings"/>
              <a:buChar char=""/>
              <a:tabLst>
                <a:tab pos="269240" algn="l"/>
              </a:tabLst>
            </a:pPr>
            <a:r>
              <a:rPr sz="2800" b="1" dirty="0">
                <a:latin typeface="Georgia"/>
                <a:cs typeface="Georgia"/>
              </a:rPr>
              <a:t>If </a:t>
            </a:r>
            <a:r>
              <a:rPr sz="2800" b="1" spc="-10" dirty="0">
                <a:latin typeface="Georgia"/>
                <a:cs typeface="Georgia"/>
              </a:rPr>
              <a:t>the </a:t>
            </a:r>
            <a:r>
              <a:rPr sz="2800" b="1" dirty="0">
                <a:latin typeface="Georgia"/>
                <a:cs typeface="Georgia"/>
              </a:rPr>
              <a:t>share </a:t>
            </a:r>
            <a:r>
              <a:rPr sz="2800" b="1" spc="-5" dirty="0">
                <a:latin typeface="Georgia"/>
                <a:cs typeface="Georgia"/>
              </a:rPr>
              <a:t>are fully paid up his liability is nil. But in  </a:t>
            </a:r>
            <a:r>
              <a:rPr sz="2800" b="1" spc="-10" dirty="0">
                <a:latin typeface="Georgia"/>
                <a:cs typeface="Georgia"/>
              </a:rPr>
              <a:t>case </a:t>
            </a:r>
            <a:r>
              <a:rPr sz="2800" b="1" spc="-5" dirty="0">
                <a:latin typeface="Georgia"/>
                <a:cs typeface="Georgia"/>
              </a:rPr>
              <a:t>of partly </a:t>
            </a:r>
            <a:r>
              <a:rPr sz="2800" b="1" dirty="0">
                <a:latin typeface="Georgia"/>
                <a:cs typeface="Georgia"/>
              </a:rPr>
              <a:t>paid-up shares the </a:t>
            </a:r>
            <a:r>
              <a:rPr sz="2800" b="1" spc="-5" dirty="0">
                <a:latin typeface="Georgia"/>
                <a:cs typeface="Georgia"/>
              </a:rPr>
              <a:t>liability is limited to  the amount which is</a:t>
            </a:r>
            <a:r>
              <a:rPr sz="2800" b="1" spc="65" dirty="0">
                <a:latin typeface="Georgia"/>
                <a:cs typeface="Georgia"/>
              </a:rPr>
              <a:t> </a:t>
            </a:r>
            <a:r>
              <a:rPr sz="2800" b="1" spc="-5" dirty="0">
                <a:latin typeface="Georgia"/>
                <a:cs typeface="Georgia"/>
              </a:rPr>
              <a:t>unpaid.</a:t>
            </a:r>
            <a:endParaRPr sz="2800" dirty="0">
              <a:latin typeface="Georgia"/>
              <a:cs typeface="Georgia"/>
            </a:endParaRPr>
          </a:p>
          <a:p>
            <a:pPr marL="268605" marR="5080" indent="-256540" algn="just">
              <a:lnSpc>
                <a:spcPct val="80000"/>
              </a:lnSpc>
              <a:spcBef>
                <a:spcPts val="300"/>
              </a:spcBef>
              <a:buClr>
                <a:srgbClr val="9F4DA2"/>
              </a:buClr>
              <a:buFont typeface="Wingdings"/>
              <a:buChar char=""/>
              <a:tabLst>
                <a:tab pos="269240" algn="l"/>
              </a:tabLst>
            </a:pPr>
            <a:r>
              <a:rPr sz="2800" spc="-5" dirty="0">
                <a:latin typeface="Georgia"/>
                <a:cs typeface="Georgia"/>
              </a:rPr>
              <a:t>In case of a company limited </a:t>
            </a:r>
            <a:r>
              <a:rPr sz="2800" dirty="0">
                <a:latin typeface="Georgia"/>
                <a:cs typeface="Georgia"/>
              </a:rPr>
              <a:t>by </a:t>
            </a:r>
            <a:r>
              <a:rPr sz="2800" spc="-5" dirty="0">
                <a:latin typeface="Georgia"/>
                <a:cs typeface="Georgia"/>
              </a:rPr>
              <a:t>guarantee, </a:t>
            </a:r>
            <a:r>
              <a:rPr sz="2800" spc="-10" dirty="0">
                <a:latin typeface="Georgia"/>
                <a:cs typeface="Georgia"/>
              </a:rPr>
              <a:t>the </a:t>
            </a:r>
            <a:r>
              <a:rPr sz="2800" spc="-5" dirty="0">
                <a:latin typeface="Georgia"/>
                <a:cs typeface="Georgia"/>
              </a:rPr>
              <a:t>liability clause  must state </a:t>
            </a:r>
            <a:r>
              <a:rPr sz="2800" spc="-10" dirty="0">
                <a:latin typeface="Georgia"/>
                <a:cs typeface="Georgia"/>
              </a:rPr>
              <a:t>the </a:t>
            </a:r>
            <a:r>
              <a:rPr sz="2800" dirty="0">
                <a:latin typeface="Georgia"/>
                <a:cs typeface="Georgia"/>
              </a:rPr>
              <a:t>amount </a:t>
            </a:r>
            <a:r>
              <a:rPr sz="2800" spc="-5" dirty="0">
                <a:latin typeface="Georgia"/>
                <a:cs typeface="Georgia"/>
              </a:rPr>
              <a:t>which </a:t>
            </a:r>
            <a:r>
              <a:rPr sz="2800" spc="-10" dirty="0">
                <a:latin typeface="Georgia"/>
                <a:cs typeface="Georgia"/>
              </a:rPr>
              <a:t>every </a:t>
            </a:r>
            <a:r>
              <a:rPr sz="2800" spc="-5" dirty="0">
                <a:latin typeface="Georgia"/>
                <a:cs typeface="Georgia"/>
              </a:rPr>
              <a:t>member undertakes </a:t>
            </a:r>
            <a:r>
              <a:rPr sz="2800" spc="-10" dirty="0">
                <a:latin typeface="Georgia"/>
                <a:cs typeface="Georgia"/>
              </a:rPr>
              <a:t>to  </a:t>
            </a:r>
            <a:r>
              <a:rPr sz="2800" spc="-5" dirty="0">
                <a:latin typeface="Georgia"/>
                <a:cs typeface="Georgia"/>
              </a:rPr>
              <a:t>contribute </a:t>
            </a:r>
            <a:r>
              <a:rPr sz="2800" dirty="0">
                <a:latin typeface="Georgia"/>
                <a:cs typeface="Georgia"/>
              </a:rPr>
              <a:t>to </a:t>
            </a:r>
            <a:r>
              <a:rPr sz="2800" spc="-10" dirty="0">
                <a:latin typeface="Georgia"/>
                <a:cs typeface="Georgia"/>
              </a:rPr>
              <a:t>the </a:t>
            </a:r>
            <a:r>
              <a:rPr sz="2800" spc="-5" dirty="0">
                <a:latin typeface="Georgia"/>
                <a:cs typeface="Georgia"/>
              </a:rPr>
              <a:t>assets of </a:t>
            </a:r>
            <a:r>
              <a:rPr sz="2800" spc="-10" dirty="0">
                <a:latin typeface="Georgia"/>
                <a:cs typeface="Georgia"/>
              </a:rPr>
              <a:t>the </a:t>
            </a:r>
            <a:r>
              <a:rPr sz="2800" spc="-5" dirty="0">
                <a:latin typeface="Georgia"/>
                <a:cs typeface="Georgia"/>
              </a:rPr>
              <a:t>company in </a:t>
            </a:r>
            <a:r>
              <a:rPr sz="2800" spc="-10" dirty="0">
                <a:latin typeface="Georgia"/>
                <a:cs typeface="Georgia"/>
              </a:rPr>
              <a:t>the event </a:t>
            </a:r>
            <a:r>
              <a:rPr sz="2800" spc="-5" dirty="0">
                <a:latin typeface="Georgia"/>
                <a:cs typeface="Georgia"/>
              </a:rPr>
              <a:t>of its  winding</a:t>
            </a:r>
            <a:r>
              <a:rPr sz="2800" spc="10" dirty="0">
                <a:latin typeface="Georgia"/>
                <a:cs typeface="Georgia"/>
              </a:rPr>
              <a:t> </a:t>
            </a:r>
            <a:r>
              <a:rPr sz="2800" spc="-10" dirty="0">
                <a:latin typeface="Georgia"/>
                <a:cs typeface="Georgia"/>
              </a:rPr>
              <a:t>up</a:t>
            </a:r>
            <a:endParaRPr sz="2800" dirty="0">
              <a:latin typeface="Georgia"/>
              <a:cs typeface="Georgia"/>
            </a:endParaRPr>
          </a:p>
        </p:txBody>
      </p:sp>
      <p:sp>
        <p:nvSpPr>
          <p:cNvPr id="4" name="object 4"/>
          <p:cNvSpPr txBox="1"/>
          <p:nvPr/>
        </p:nvSpPr>
        <p:spPr>
          <a:xfrm>
            <a:off x="8717915" y="29718"/>
            <a:ext cx="140335" cy="299720"/>
          </a:xfrm>
          <a:prstGeom prst="rect">
            <a:avLst/>
          </a:prstGeom>
        </p:spPr>
        <p:txBody>
          <a:bodyPr vert="horz" wrap="square" lIns="0" tIns="12700" rIns="0" bIns="0" rtlCol="0">
            <a:spAutoFit/>
          </a:bodyPr>
          <a:lstStyle/>
          <a:p>
            <a:pPr>
              <a:lnSpc>
                <a:spcPct val="100000"/>
              </a:lnSpc>
              <a:spcBef>
                <a:spcPts val="100"/>
              </a:spcBef>
            </a:pPr>
            <a:r>
              <a:rPr sz="1800" spc="-5" dirty="0">
                <a:solidFill>
                  <a:srgbClr val="FFFFFF"/>
                </a:solidFill>
                <a:latin typeface="Arial"/>
                <a:cs typeface="Arial"/>
              </a:rPr>
              <a:t>8</a:t>
            </a:r>
            <a:endParaRPr sz="1800">
              <a:latin typeface="Arial"/>
              <a:cs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1374394"/>
            <a:ext cx="7344409" cy="574040"/>
          </a:xfrm>
          <a:prstGeom prst="rect">
            <a:avLst/>
          </a:prstGeom>
        </p:spPr>
        <p:txBody>
          <a:bodyPr vert="horz" wrap="square" lIns="0" tIns="12700" rIns="0" bIns="0" rtlCol="0">
            <a:spAutoFit/>
          </a:bodyPr>
          <a:lstStyle/>
          <a:p>
            <a:pPr marL="12700">
              <a:lnSpc>
                <a:spcPct val="100000"/>
              </a:lnSpc>
              <a:spcBef>
                <a:spcPts val="100"/>
              </a:spcBef>
            </a:pPr>
            <a:r>
              <a:rPr sz="3600" b="0" spc="-5" dirty="0">
                <a:latin typeface="Trebuchet MS"/>
                <a:cs typeface="Trebuchet MS"/>
              </a:rPr>
              <a:t>5. </a:t>
            </a:r>
            <a:r>
              <a:rPr sz="3600" dirty="0"/>
              <a:t>Capital </a:t>
            </a:r>
            <a:r>
              <a:rPr sz="3600" spc="-5" dirty="0"/>
              <a:t>Clause[section</a:t>
            </a:r>
            <a:r>
              <a:rPr sz="3600" spc="-55" dirty="0"/>
              <a:t> </a:t>
            </a:r>
            <a:r>
              <a:rPr sz="3600" dirty="0"/>
              <a:t>13(4)(a)]</a:t>
            </a:r>
            <a:endParaRPr sz="3600">
              <a:latin typeface="Trebuchet MS"/>
              <a:cs typeface="Trebuchet MS"/>
            </a:endParaRPr>
          </a:p>
        </p:txBody>
      </p:sp>
      <p:sp>
        <p:nvSpPr>
          <p:cNvPr id="3" name="object 3"/>
          <p:cNvSpPr txBox="1"/>
          <p:nvPr/>
        </p:nvSpPr>
        <p:spPr>
          <a:xfrm>
            <a:off x="645668" y="2270886"/>
            <a:ext cx="7962900" cy="3088640"/>
          </a:xfrm>
          <a:prstGeom prst="rect">
            <a:avLst/>
          </a:prstGeom>
        </p:spPr>
        <p:txBody>
          <a:bodyPr vert="horz" wrap="square" lIns="0" tIns="12065" rIns="0" bIns="0" rtlCol="0">
            <a:spAutoFit/>
          </a:bodyPr>
          <a:lstStyle/>
          <a:p>
            <a:pPr marL="268605" marR="5080" indent="-256540" algn="just">
              <a:lnSpc>
                <a:spcPct val="100000"/>
              </a:lnSpc>
              <a:spcBef>
                <a:spcPts val="95"/>
              </a:spcBef>
              <a:buClr>
                <a:srgbClr val="9F4DA2"/>
              </a:buClr>
              <a:buChar char="•"/>
              <a:tabLst>
                <a:tab pos="269240" algn="l"/>
              </a:tabLst>
            </a:pPr>
            <a:r>
              <a:rPr sz="2800" spc="-5" dirty="0">
                <a:latin typeface="Georgia"/>
                <a:cs typeface="Georgia"/>
              </a:rPr>
              <a:t>This clause </a:t>
            </a:r>
            <a:r>
              <a:rPr sz="2800" spc="-10" dirty="0">
                <a:latin typeface="Georgia"/>
                <a:cs typeface="Georgia"/>
              </a:rPr>
              <a:t>states </a:t>
            </a:r>
            <a:r>
              <a:rPr sz="2800" spc="-5" dirty="0">
                <a:latin typeface="Georgia"/>
                <a:cs typeface="Georgia"/>
              </a:rPr>
              <a:t>that amount of </a:t>
            </a:r>
            <a:r>
              <a:rPr sz="2800" spc="-10" dirty="0">
                <a:latin typeface="Georgia"/>
                <a:cs typeface="Georgia"/>
              </a:rPr>
              <a:t>the </a:t>
            </a:r>
            <a:r>
              <a:rPr sz="2800" spc="-5" dirty="0">
                <a:latin typeface="Georgia"/>
                <a:cs typeface="Georgia"/>
              </a:rPr>
              <a:t>capital with  which </a:t>
            </a:r>
            <a:r>
              <a:rPr sz="2800" spc="-10" dirty="0">
                <a:latin typeface="Georgia"/>
                <a:cs typeface="Georgia"/>
              </a:rPr>
              <a:t>the company </a:t>
            </a:r>
            <a:r>
              <a:rPr sz="2800" spc="-5" dirty="0">
                <a:latin typeface="Georgia"/>
                <a:cs typeface="Georgia"/>
              </a:rPr>
              <a:t>is </a:t>
            </a:r>
            <a:r>
              <a:rPr sz="2800" spc="-10" dirty="0">
                <a:latin typeface="Georgia"/>
                <a:cs typeface="Georgia"/>
              </a:rPr>
              <a:t>to be</a:t>
            </a:r>
            <a:r>
              <a:rPr sz="2800" spc="55" dirty="0">
                <a:latin typeface="Georgia"/>
                <a:cs typeface="Georgia"/>
              </a:rPr>
              <a:t> </a:t>
            </a:r>
            <a:r>
              <a:rPr sz="2800" spc="-5" dirty="0">
                <a:latin typeface="Georgia"/>
                <a:cs typeface="Georgia"/>
              </a:rPr>
              <a:t>registered</a:t>
            </a:r>
            <a:endParaRPr sz="2800">
              <a:latin typeface="Georgia"/>
              <a:cs typeface="Georgia"/>
            </a:endParaRPr>
          </a:p>
          <a:p>
            <a:pPr marL="268605" marR="5080" indent="-256540" algn="just">
              <a:lnSpc>
                <a:spcPct val="100000"/>
              </a:lnSpc>
              <a:spcBef>
                <a:spcPts val="300"/>
              </a:spcBef>
              <a:buClr>
                <a:srgbClr val="9F4DA2"/>
              </a:buClr>
              <a:buChar char="•"/>
              <a:tabLst>
                <a:tab pos="269240" algn="l"/>
              </a:tabLst>
            </a:pPr>
            <a:r>
              <a:rPr sz="2800" spc="-5" dirty="0">
                <a:latin typeface="Georgia"/>
                <a:cs typeface="Georgia"/>
              </a:rPr>
              <a:t>This clause should also state </a:t>
            </a:r>
            <a:r>
              <a:rPr sz="2800" spc="-10" dirty="0">
                <a:latin typeface="Georgia"/>
                <a:cs typeface="Georgia"/>
              </a:rPr>
              <a:t>the </a:t>
            </a:r>
            <a:r>
              <a:rPr sz="2800" spc="-5" dirty="0">
                <a:latin typeface="Georgia"/>
                <a:cs typeface="Georgia"/>
              </a:rPr>
              <a:t>number and  </a:t>
            </a:r>
            <a:r>
              <a:rPr sz="2800" spc="-10" dirty="0">
                <a:latin typeface="Georgia"/>
                <a:cs typeface="Georgia"/>
              </a:rPr>
              <a:t>face </a:t>
            </a:r>
            <a:r>
              <a:rPr sz="2800" dirty="0">
                <a:latin typeface="Georgia"/>
                <a:cs typeface="Georgia"/>
              </a:rPr>
              <a:t>value </a:t>
            </a:r>
            <a:r>
              <a:rPr sz="2800" spc="-5" dirty="0">
                <a:latin typeface="Georgia"/>
                <a:cs typeface="Georgia"/>
              </a:rPr>
              <a:t>of shares into which </a:t>
            </a:r>
            <a:r>
              <a:rPr sz="2800" spc="-10" dirty="0">
                <a:latin typeface="Georgia"/>
                <a:cs typeface="Georgia"/>
              </a:rPr>
              <a:t>the </a:t>
            </a:r>
            <a:r>
              <a:rPr sz="2800" dirty="0">
                <a:latin typeface="Georgia"/>
                <a:cs typeface="Georgia"/>
              </a:rPr>
              <a:t>capital </a:t>
            </a:r>
            <a:r>
              <a:rPr sz="2800" spc="-5" dirty="0">
                <a:latin typeface="Georgia"/>
                <a:cs typeface="Georgia"/>
              </a:rPr>
              <a:t>of the  company is</a:t>
            </a:r>
            <a:r>
              <a:rPr sz="2800" spc="15" dirty="0">
                <a:latin typeface="Georgia"/>
                <a:cs typeface="Georgia"/>
              </a:rPr>
              <a:t> </a:t>
            </a:r>
            <a:r>
              <a:rPr sz="2800" spc="-10" dirty="0">
                <a:latin typeface="Georgia"/>
                <a:cs typeface="Georgia"/>
              </a:rPr>
              <a:t>divided</a:t>
            </a:r>
            <a:endParaRPr sz="2800">
              <a:latin typeface="Georgia"/>
              <a:cs typeface="Georgia"/>
            </a:endParaRPr>
          </a:p>
          <a:p>
            <a:pPr marL="268605" marR="6350" indent="-256540" algn="just">
              <a:lnSpc>
                <a:spcPct val="100000"/>
              </a:lnSpc>
              <a:spcBef>
                <a:spcPts val="300"/>
              </a:spcBef>
              <a:buClr>
                <a:srgbClr val="9F4DA2"/>
              </a:buClr>
              <a:buChar char="•"/>
              <a:tabLst>
                <a:tab pos="269240" algn="l"/>
              </a:tabLst>
            </a:pPr>
            <a:r>
              <a:rPr sz="2800" spc="-5" dirty="0">
                <a:latin typeface="Georgia"/>
                <a:cs typeface="Georgia"/>
              </a:rPr>
              <a:t>The capital </a:t>
            </a:r>
            <a:r>
              <a:rPr sz="2800" dirty="0">
                <a:latin typeface="Georgia"/>
                <a:cs typeface="Georgia"/>
              </a:rPr>
              <a:t>with </a:t>
            </a:r>
            <a:r>
              <a:rPr sz="2800" spc="-10" dirty="0">
                <a:latin typeface="Georgia"/>
                <a:cs typeface="Georgia"/>
              </a:rPr>
              <a:t>which the </a:t>
            </a:r>
            <a:r>
              <a:rPr sz="2800" spc="-5" dirty="0">
                <a:latin typeface="Georgia"/>
                <a:cs typeface="Georgia"/>
              </a:rPr>
              <a:t>company </a:t>
            </a:r>
            <a:r>
              <a:rPr sz="2800" spc="-10" dirty="0">
                <a:latin typeface="Georgia"/>
                <a:cs typeface="Georgia"/>
              </a:rPr>
              <a:t>is  </a:t>
            </a:r>
            <a:r>
              <a:rPr sz="2800" dirty="0">
                <a:latin typeface="Georgia"/>
                <a:cs typeface="Georgia"/>
              </a:rPr>
              <a:t>‘registered’ </a:t>
            </a:r>
            <a:r>
              <a:rPr sz="2800" spc="-5" dirty="0">
                <a:latin typeface="Georgia"/>
                <a:cs typeface="Georgia"/>
              </a:rPr>
              <a:t>or ‘nominal’ or</a:t>
            </a:r>
            <a:r>
              <a:rPr sz="2800" spc="10" dirty="0">
                <a:latin typeface="Georgia"/>
                <a:cs typeface="Georgia"/>
              </a:rPr>
              <a:t> </a:t>
            </a:r>
            <a:r>
              <a:rPr sz="2800" spc="-10" dirty="0">
                <a:latin typeface="Georgia"/>
                <a:cs typeface="Georgia"/>
              </a:rPr>
              <a:t>‘authorized’</a:t>
            </a:r>
            <a:endParaRPr sz="2800">
              <a:latin typeface="Georgia"/>
              <a:cs typeface="Georgia"/>
            </a:endParaRPr>
          </a:p>
        </p:txBody>
      </p:sp>
      <p:sp>
        <p:nvSpPr>
          <p:cNvPr id="4" name="object 4"/>
          <p:cNvSpPr txBox="1"/>
          <p:nvPr/>
        </p:nvSpPr>
        <p:spPr>
          <a:xfrm>
            <a:off x="8717915" y="26289"/>
            <a:ext cx="140335" cy="299720"/>
          </a:xfrm>
          <a:prstGeom prst="rect">
            <a:avLst/>
          </a:prstGeom>
        </p:spPr>
        <p:txBody>
          <a:bodyPr vert="horz" wrap="square" lIns="0" tIns="12700" rIns="0" bIns="0" rtlCol="0">
            <a:spAutoFit/>
          </a:bodyPr>
          <a:lstStyle/>
          <a:p>
            <a:pPr>
              <a:lnSpc>
                <a:spcPct val="100000"/>
              </a:lnSpc>
              <a:spcBef>
                <a:spcPts val="100"/>
              </a:spcBef>
            </a:pPr>
            <a:r>
              <a:rPr sz="1800" spc="-5" dirty="0">
                <a:latin typeface="Arial"/>
                <a:cs typeface="Arial"/>
              </a:rPr>
              <a:t>9</a:t>
            </a:r>
            <a:endParaRPr sz="1800">
              <a:latin typeface="Arial"/>
              <a:cs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a:t>
            </a:r>
            <a:r>
              <a:rPr lang="en-US" b="1" u="sng" dirty="0"/>
              <a:t>Subscription Clause</a:t>
            </a:r>
            <a:endParaRPr lang="en-US" dirty="0"/>
          </a:p>
        </p:txBody>
      </p:sp>
      <p:sp>
        <p:nvSpPr>
          <p:cNvPr id="3" name="Content Placeholder 2"/>
          <p:cNvSpPr>
            <a:spLocks noGrp="1"/>
          </p:cNvSpPr>
          <p:nvPr>
            <p:ph idx="1"/>
          </p:nvPr>
        </p:nvSpPr>
        <p:spPr/>
        <p:txBody>
          <a:bodyPr/>
          <a:lstStyle/>
          <a:p>
            <a:r>
              <a:rPr lang="en-US" b="1" u="sng" dirty="0"/>
              <a:t>Subscription Clause</a:t>
            </a:r>
            <a:r>
              <a:rPr lang="en-US" u="sng" dirty="0"/>
              <a:t> </a:t>
            </a:r>
            <a:r>
              <a:rPr lang="en-US" dirty="0"/>
              <a:t>– It contains the names and addresses of the first subscribers. The subscribers to the Memorandum must take at least one share. The minimum number of members is two in case of a private company and seven in case of a public company.</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4540" y="29718"/>
            <a:ext cx="8093075" cy="5511765"/>
          </a:xfrm>
          <a:prstGeom prst="rect">
            <a:avLst/>
          </a:prstGeom>
        </p:spPr>
        <p:txBody>
          <a:bodyPr vert="horz" wrap="square" lIns="0" tIns="12700" rIns="0" bIns="0" rtlCol="0">
            <a:spAutoFit/>
          </a:bodyPr>
          <a:lstStyle/>
          <a:p>
            <a:pPr marR="5080" algn="r">
              <a:lnSpc>
                <a:spcPct val="100000"/>
              </a:lnSpc>
              <a:spcBef>
                <a:spcPts val="100"/>
              </a:spcBef>
            </a:pPr>
            <a:r>
              <a:rPr sz="1800" spc="-10" dirty="0">
                <a:latin typeface="Arial"/>
                <a:cs typeface="Arial"/>
              </a:rPr>
              <a:t>14</a:t>
            </a:r>
            <a:endParaRPr sz="1800">
              <a:latin typeface="Arial"/>
              <a:cs typeface="Arial"/>
            </a:endParaRPr>
          </a:p>
          <a:p>
            <a:pPr marL="5034915">
              <a:lnSpc>
                <a:spcPct val="100000"/>
              </a:lnSpc>
            </a:pPr>
            <a:endParaRPr sz="800">
              <a:latin typeface="Arial"/>
              <a:cs typeface="Arial"/>
            </a:endParaRPr>
          </a:p>
          <a:p>
            <a:pPr marL="764540">
              <a:lnSpc>
                <a:spcPct val="100000"/>
              </a:lnSpc>
              <a:spcBef>
                <a:spcPts val="780"/>
              </a:spcBef>
            </a:pPr>
            <a:r>
              <a:rPr sz="2800" spc="-45" dirty="0">
                <a:latin typeface="Arial Black"/>
                <a:cs typeface="Arial Black"/>
              </a:rPr>
              <a:t>ALTERATION </a:t>
            </a:r>
            <a:r>
              <a:rPr sz="2800" spc="-5" dirty="0">
                <a:latin typeface="Arial Black"/>
                <a:cs typeface="Arial Black"/>
              </a:rPr>
              <a:t>OF </a:t>
            </a:r>
            <a:r>
              <a:rPr sz="2800" spc="-15" dirty="0">
                <a:latin typeface="Arial Black"/>
                <a:cs typeface="Arial Black"/>
              </a:rPr>
              <a:t>NAME</a:t>
            </a:r>
            <a:r>
              <a:rPr sz="2800" spc="105" dirty="0">
                <a:latin typeface="Arial Black"/>
                <a:cs typeface="Arial Black"/>
              </a:rPr>
              <a:t> </a:t>
            </a:r>
            <a:r>
              <a:rPr sz="2800" spc="-25" dirty="0">
                <a:latin typeface="Arial Black"/>
                <a:cs typeface="Arial Black"/>
              </a:rPr>
              <a:t>CLAUSE</a:t>
            </a:r>
            <a:endParaRPr sz="2800">
              <a:latin typeface="Arial Black"/>
              <a:cs typeface="Arial Black"/>
            </a:endParaRPr>
          </a:p>
          <a:p>
            <a:pPr marL="462280" indent="-450215" algn="just">
              <a:lnSpc>
                <a:spcPct val="100000"/>
              </a:lnSpc>
              <a:spcBef>
                <a:spcPts val="3190"/>
              </a:spcBef>
              <a:buChar char="•"/>
              <a:tabLst>
                <a:tab pos="462915" algn="l"/>
              </a:tabLst>
            </a:pPr>
            <a:r>
              <a:rPr sz="3000" spc="-5" dirty="0">
                <a:latin typeface="Times New Roman"/>
                <a:cs typeface="Times New Roman"/>
              </a:rPr>
              <a:t>Special</a:t>
            </a:r>
            <a:r>
              <a:rPr sz="3000" spc="15" dirty="0">
                <a:latin typeface="Times New Roman"/>
                <a:cs typeface="Times New Roman"/>
              </a:rPr>
              <a:t> </a:t>
            </a:r>
            <a:r>
              <a:rPr sz="3000" spc="-5" dirty="0">
                <a:latin typeface="Times New Roman"/>
                <a:cs typeface="Times New Roman"/>
              </a:rPr>
              <a:t>Resolution.</a:t>
            </a:r>
            <a:endParaRPr sz="3000">
              <a:latin typeface="Times New Roman"/>
              <a:cs typeface="Times New Roman"/>
            </a:endParaRPr>
          </a:p>
          <a:p>
            <a:pPr marL="462280" indent="-450215" algn="just">
              <a:lnSpc>
                <a:spcPct val="100000"/>
              </a:lnSpc>
              <a:buChar char="•"/>
              <a:tabLst>
                <a:tab pos="462915" algn="l"/>
              </a:tabLst>
            </a:pPr>
            <a:r>
              <a:rPr sz="3000" spc="-25" dirty="0">
                <a:latin typeface="Times New Roman"/>
                <a:cs typeface="Times New Roman"/>
              </a:rPr>
              <a:t>Written </a:t>
            </a:r>
            <a:r>
              <a:rPr sz="3000" dirty="0">
                <a:latin typeface="Times New Roman"/>
                <a:cs typeface="Times New Roman"/>
              </a:rPr>
              <a:t>Approval of Central</a:t>
            </a:r>
            <a:r>
              <a:rPr sz="3000" spc="-80" dirty="0">
                <a:latin typeface="Times New Roman"/>
                <a:cs typeface="Times New Roman"/>
              </a:rPr>
              <a:t> </a:t>
            </a:r>
            <a:r>
              <a:rPr sz="3000" spc="-5" dirty="0">
                <a:latin typeface="Times New Roman"/>
                <a:cs typeface="Times New Roman"/>
              </a:rPr>
              <a:t>Government.</a:t>
            </a:r>
            <a:endParaRPr sz="3000">
              <a:latin typeface="Times New Roman"/>
              <a:cs typeface="Times New Roman"/>
            </a:endParaRPr>
          </a:p>
          <a:p>
            <a:pPr marL="462280" marR="405765" indent="-450215" algn="just">
              <a:lnSpc>
                <a:spcPct val="100000"/>
              </a:lnSpc>
              <a:buChar char="•"/>
              <a:tabLst>
                <a:tab pos="462915" algn="l"/>
              </a:tabLst>
            </a:pPr>
            <a:r>
              <a:rPr sz="3000" dirty="0">
                <a:latin typeface="Times New Roman"/>
                <a:cs typeface="Times New Roman"/>
              </a:rPr>
              <a:t>No </a:t>
            </a:r>
            <a:r>
              <a:rPr sz="3000" spc="-5" dirty="0">
                <a:latin typeface="Times New Roman"/>
                <a:cs typeface="Times New Roman"/>
              </a:rPr>
              <a:t>Approval </a:t>
            </a:r>
            <a:r>
              <a:rPr sz="3000" dirty="0">
                <a:latin typeface="Times New Roman"/>
                <a:cs typeface="Times New Roman"/>
              </a:rPr>
              <a:t>of Central Government </a:t>
            </a:r>
            <a:r>
              <a:rPr sz="3000" spc="-15" dirty="0">
                <a:latin typeface="Times New Roman"/>
                <a:cs typeface="Times New Roman"/>
              </a:rPr>
              <a:t>is  </a:t>
            </a:r>
            <a:r>
              <a:rPr sz="3000" spc="-5" dirty="0">
                <a:latin typeface="Times New Roman"/>
                <a:cs typeface="Times New Roman"/>
              </a:rPr>
              <a:t>necessary </a:t>
            </a:r>
            <a:r>
              <a:rPr sz="3000" spc="-10" dirty="0">
                <a:latin typeface="Times New Roman"/>
                <a:cs typeface="Times New Roman"/>
              </a:rPr>
              <a:t>if </a:t>
            </a:r>
            <a:r>
              <a:rPr sz="3000" spc="-5" dirty="0">
                <a:latin typeface="Times New Roman"/>
                <a:cs typeface="Times New Roman"/>
              </a:rPr>
              <a:t>the </a:t>
            </a:r>
            <a:r>
              <a:rPr sz="3000" dirty="0">
                <a:latin typeface="Times New Roman"/>
                <a:cs typeface="Times New Roman"/>
              </a:rPr>
              <a:t>change </a:t>
            </a:r>
            <a:r>
              <a:rPr sz="3000" spc="-5" dirty="0">
                <a:latin typeface="Times New Roman"/>
                <a:cs typeface="Times New Roman"/>
              </a:rPr>
              <a:t>of name </a:t>
            </a:r>
            <a:r>
              <a:rPr sz="3000" dirty="0">
                <a:latin typeface="Times New Roman"/>
                <a:cs typeface="Times New Roman"/>
              </a:rPr>
              <a:t>involves </a:t>
            </a:r>
            <a:r>
              <a:rPr sz="3000" spc="-5" dirty="0">
                <a:latin typeface="Times New Roman"/>
                <a:cs typeface="Times New Roman"/>
              </a:rPr>
              <a:t>only  the addition or deletion of the word</a:t>
            </a:r>
            <a:r>
              <a:rPr sz="3000" spc="135" dirty="0">
                <a:latin typeface="Times New Roman"/>
                <a:cs typeface="Times New Roman"/>
              </a:rPr>
              <a:t> </a:t>
            </a:r>
            <a:r>
              <a:rPr sz="3000" spc="-5" dirty="0">
                <a:latin typeface="Times New Roman"/>
                <a:cs typeface="Times New Roman"/>
              </a:rPr>
              <a:t>“Private”.</a:t>
            </a:r>
            <a:endParaRPr sz="3000">
              <a:latin typeface="Times New Roman"/>
              <a:cs typeface="Times New Roman"/>
            </a:endParaRPr>
          </a:p>
          <a:p>
            <a:pPr marL="462280" marR="407670" indent="-450215" algn="just">
              <a:lnSpc>
                <a:spcPct val="100000"/>
              </a:lnSpc>
              <a:spcBef>
                <a:spcPts val="5"/>
              </a:spcBef>
              <a:buChar char="•"/>
              <a:tabLst>
                <a:tab pos="462915" algn="l"/>
              </a:tabLst>
            </a:pPr>
            <a:r>
              <a:rPr sz="3000" dirty="0">
                <a:latin typeface="Times New Roman"/>
                <a:cs typeface="Times New Roman"/>
              </a:rPr>
              <a:t>Change by ordinary </a:t>
            </a:r>
            <a:r>
              <a:rPr sz="3000" spc="-5" dirty="0">
                <a:latin typeface="Times New Roman"/>
                <a:cs typeface="Times New Roman"/>
              </a:rPr>
              <a:t>resolution </a:t>
            </a:r>
            <a:r>
              <a:rPr sz="3000" dirty="0">
                <a:latin typeface="Times New Roman"/>
                <a:cs typeface="Times New Roman"/>
              </a:rPr>
              <a:t>and approval of  Central Government when name </a:t>
            </a:r>
            <a:r>
              <a:rPr sz="3000" spc="-10" dirty="0">
                <a:latin typeface="Times New Roman"/>
                <a:cs typeface="Times New Roman"/>
              </a:rPr>
              <a:t>is </a:t>
            </a:r>
            <a:r>
              <a:rPr sz="3000" dirty="0">
                <a:latin typeface="Times New Roman"/>
                <a:cs typeface="Times New Roman"/>
              </a:rPr>
              <a:t>identical or  too closely </a:t>
            </a:r>
            <a:r>
              <a:rPr sz="3000" spc="-5" dirty="0">
                <a:latin typeface="Times New Roman"/>
                <a:cs typeface="Times New Roman"/>
              </a:rPr>
              <a:t>resembles </a:t>
            </a:r>
            <a:r>
              <a:rPr sz="3000" dirty="0">
                <a:latin typeface="Times New Roman"/>
                <a:cs typeface="Times New Roman"/>
              </a:rPr>
              <a:t>the </a:t>
            </a:r>
            <a:r>
              <a:rPr sz="3000" spc="-5" dirty="0">
                <a:latin typeface="Times New Roman"/>
                <a:cs typeface="Times New Roman"/>
              </a:rPr>
              <a:t>name of an </a:t>
            </a:r>
            <a:r>
              <a:rPr sz="3000" dirty="0">
                <a:latin typeface="Times New Roman"/>
                <a:cs typeface="Times New Roman"/>
              </a:rPr>
              <a:t>existing  </a:t>
            </a:r>
            <a:r>
              <a:rPr sz="3000" spc="-25" dirty="0">
                <a:latin typeface="Times New Roman"/>
                <a:cs typeface="Times New Roman"/>
              </a:rPr>
              <a:t>company.</a:t>
            </a:r>
            <a:endParaRPr sz="3000">
              <a:latin typeface="Times New Roman"/>
              <a:cs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8340" y="1305813"/>
            <a:ext cx="7842884" cy="2839085"/>
          </a:xfrm>
          <a:prstGeom prst="rect">
            <a:avLst/>
          </a:prstGeom>
        </p:spPr>
        <p:txBody>
          <a:bodyPr vert="horz" wrap="square" lIns="0" tIns="12065" rIns="0" bIns="0" rtlCol="0">
            <a:spAutoFit/>
          </a:bodyPr>
          <a:lstStyle/>
          <a:p>
            <a:pPr marL="631825">
              <a:lnSpc>
                <a:spcPct val="100000"/>
              </a:lnSpc>
              <a:spcBef>
                <a:spcPts val="95"/>
              </a:spcBef>
            </a:pPr>
            <a:r>
              <a:rPr sz="2800" spc="-5" dirty="0">
                <a:latin typeface="Arial Black"/>
                <a:cs typeface="Arial Black"/>
              </a:rPr>
              <a:t>CHANGE OF REGISTERED</a:t>
            </a:r>
            <a:r>
              <a:rPr sz="2800" spc="75" dirty="0">
                <a:latin typeface="Arial Black"/>
                <a:cs typeface="Arial Black"/>
              </a:rPr>
              <a:t> </a:t>
            </a:r>
            <a:r>
              <a:rPr sz="2800" spc="-10" dirty="0">
                <a:latin typeface="Arial Black"/>
                <a:cs typeface="Arial Black"/>
              </a:rPr>
              <a:t>OFFICE</a:t>
            </a:r>
            <a:endParaRPr sz="2800">
              <a:latin typeface="Arial Black"/>
              <a:cs typeface="Arial Black"/>
            </a:endParaRPr>
          </a:p>
          <a:p>
            <a:pPr>
              <a:lnSpc>
                <a:spcPct val="100000"/>
              </a:lnSpc>
              <a:spcBef>
                <a:spcPts val="25"/>
              </a:spcBef>
            </a:pPr>
            <a:endParaRPr sz="3800">
              <a:latin typeface="Times New Roman"/>
              <a:cs typeface="Times New Roman"/>
            </a:endParaRPr>
          </a:p>
          <a:p>
            <a:pPr marL="12700" marR="5080">
              <a:lnSpc>
                <a:spcPct val="100000"/>
              </a:lnSpc>
              <a:tabLst>
                <a:tab pos="1054735" algn="l"/>
                <a:tab pos="1824355" algn="l"/>
                <a:tab pos="3399154" algn="l"/>
                <a:tab pos="3912870" algn="l"/>
                <a:tab pos="5275580" algn="l"/>
                <a:tab pos="6848475" algn="l"/>
                <a:tab pos="7364095" algn="l"/>
              </a:tabLst>
            </a:pPr>
            <a:r>
              <a:rPr sz="3000" spc="-5" dirty="0">
                <a:latin typeface="Times New Roman"/>
                <a:cs typeface="Times New Roman"/>
              </a:rPr>
              <a:t>From	o</a:t>
            </a:r>
            <a:r>
              <a:rPr sz="3000" dirty="0">
                <a:latin typeface="Times New Roman"/>
                <a:cs typeface="Times New Roman"/>
              </a:rPr>
              <a:t>n</a:t>
            </a:r>
            <a:r>
              <a:rPr sz="3000" spc="-5" dirty="0">
                <a:latin typeface="Times New Roman"/>
                <a:cs typeface="Times New Roman"/>
              </a:rPr>
              <a:t>e	pr</a:t>
            </a:r>
            <a:r>
              <a:rPr sz="3000" dirty="0">
                <a:latin typeface="Times New Roman"/>
                <a:cs typeface="Times New Roman"/>
              </a:rPr>
              <a:t>e</a:t>
            </a:r>
            <a:r>
              <a:rPr sz="3000" spc="-5" dirty="0">
                <a:latin typeface="Times New Roman"/>
                <a:cs typeface="Times New Roman"/>
              </a:rPr>
              <a:t>mi</a:t>
            </a:r>
            <a:r>
              <a:rPr sz="3000" dirty="0">
                <a:latin typeface="Times New Roman"/>
                <a:cs typeface="Times New Roman"/>
              </a:rPr>
              <a:t>s</a:t>
            </a:r>
            <a:r>
              <a:rPr sz="3000" spc="-5" dirty="0">
                <a:latin typeface="Times New Roman"/>
                <a:cs typeface="Times New Roman"/>
              </a:rPr>
              <a:t>es</a:t>
            </a:r>
            <a:r>
              <a:rPr sz="3000" dirty="0">
                <a:latin typeface="Times New Roman"/>
                <a:cs typeface="Times New Roman"/>
              </a:rPr>
              <a:t>	</a:t>
            </a:r>
            <a:r>
              <a:rPr sz="3000" spc="-10" dirty="0">
                <a:latin typeface="Times New Roman"/>
                <a:cs typeface="Times New Roman"/>
              </a:rPr>
              <a:t>t</a:t>
            </a:r>
            <a:r>
              <a:rPr sz="3000" dirty="0">
                <a:latin typeface="Times New Roman"/>
                <a:cs typeface="Times New Roman"/>
              </a:rPr>
              <a:t>o	a</a:t>
            </a:r>
            <a:r>
              <a:rPr sz="3000" spc="5" dirty="0">
                <a:latin typeface="Times New Roman"/>
                <a:cs typeface="Times New Roman"/>
              </a:rPr>
              <a:t>n</a:t>
            </a:r>
            <a:r>
              <a:rPr sz="3000" dirty="0">
                <a:latin typeface="Times New Roman"/>
                <a:cs typeface="Times New Roman"/>
              </a:rPr>
              <a:t>other	pr</a:t>
            </a:r>
            <a:r>
              <a:rPr sz="3000" spc="5" dirty="0">
                <a:latin typeface="Times New Roman"/>
                <a:cs typeface="Times New Roman"/>
              </a:rPr>
              <a:t>e</a:t>
            </a:r>
            <a:r>
              <a:rPr sz="3000" spc="-5" dirty="0">
                <a:latin typeface="Times New Roman"/>
                <a:cs typeface="Times New Roman"/>
              </a:rPr>
              <a:t>mises</a:t>
            </a:r>
            <a:r>
              <a:rPr sz="3000" dirty="0">
                <a:latin typeface="Times New Roman"/>
                <a:cs typeface="Times New Roman"/>
              </a:rPr>
              <a:t>	</a:t>
            </a:r>
            <a:r>
              <a:rPr sz="3000" spc="-10" dirty="0">
                <a:latin typeface="Times New Roman"/>
                <a:cs typeface="Times New Roman"/>
              </a:rPr>
              <a:t>i</a:t>
            </a:r>
            <a:r>
              <a:rPr sz="3000" dirty="0">
                <a:latin typeface="Times New Roman"/>
                <a:cs typeface="Times New Roman"/>
              </a:rPr>
              <a:t>n	the  </a:t>
            </a:r>
            <a:r>
              <a:rPr sz="3000" spc="-5" dirty="0">
                <a:latin typeface="Times New Roman"/>
                <a:cs typeface="Times New Roman"/>
              </a:rPr>
              <a:t>same </a:t>
            </a:r>
            <a:r>
              <a:rPr sz="3000" spc="-45" dirty="0">
                <a:latin typeface="Times New Roman"/>
                <a:cs typeface="Times New Roman"/>
              </a:rPr>
              <a:t>city, </a:t>
            </a:r>
            <a:r>
              <a:rPr sz="3000" dirty="0">
                <a:latin typeface="Times New Roman"/>
                <a:cs typeface="Times New Roman"/>
              </a:rPr>
              <a:t>town or</a:t>
            </a:r>
            <a:r>
              <a:rPr sz="3000" spc="80" dirty="0">
                <a:latin typeface="Times New Roman"/>
                <a:cs typeface="Times New Roman"/>
              </a:rPr>
              <a:t> </a:t>
            </a:r>
            <a:r>
              <a:rPr sz="3000" spc="-5" dirty="0">
                <a:latin typeface="Times New Roman"/>
                <a:cs typeface="Times New Roman"/>
              </a:rPr>
              <a:t>village</a:t>
            </a:r>
            <a:endParaRPr sz="3000">
              <a:latin typeface="Times New Roman"/>
              <a:cs typeface="Times New Roman"/>
            </a:endParaRPr>
          </a:p>
          <a:p>
            <a:pPr>
              <a:lnSpc>
                <a:spcPct val="100000"/>
              </a:lnSpc>
              <a:spcBef>
                <a:spcPts val="35"/>
              </a:spcBef>
            </a:pPr>
            <a:endParaRPr sz="3100">
              <a:latin typeface="Times New Roman"/>
              <a:cs typeface="Times New Roman"/>
            </a:endParaRPr>
          </a:p>
          <a:p>
            <a:pPr marL="337185" indent="-325120">
              <a:lnSpc>
                <a:spcPct val="100000"/>
              </a:lnSpc>
              <a:buChar char="•"/>
              <a:tabLst>
                <a:tab pos="337185" algn="l"/>
                <a:tab pos="337820" algn="l"/>
              </a:tabLst>
            </a:pPr>
            <a:r>
              <a:rPr sz="3000" dirty="0">
                <a:latin typeface="Times New Roman"/>
                <a:cs typeface="Times New Roman"/>
              </a:rPr>
              <a:t>By </a:t>
            </a:r>
            <a:r>
              <a:rPr sz="3000" spc="-5" dirty="0">
                <a:latin typeface="Times New Roman"/>
                <a:cs typeface="Times New Roman"/>
              </a:rPr>
              <a:t>passing </a:t>
            </a:r>
            <a:r>
              <a:rPr sz="3000" dirty="0">
                <a:latin typeface="Times New Roman"/>
                <a:cs typeface="Times New Roman"/>
              </a:rPr>
              <a:t>a </a:t>
            </a:r>
            <a:r>
              <a:rPr sz="3000" spc="-5" dirty="0">
                <a:latin typeface="Times New Roman"/>
                <a:cs typeface="Times New Roman"/>
              </a:rPr>
              <a:t>resolution </a:t>
            </a:r>
            <a:r>
              <a:rPr sz="3000" dirty="0">
                <a:latin typeface="Times New Roman"/>
                <a:cs typeface="Times New Roman"/>
              </a:rPr>
              <a:t>of Board of</a:t>
            </a:r>
            <a:r>
              <a:rPr sz="3000" spc="45" dirty="0">
                <a:latin typeface="Times New Roman"/>
                <a:cs typeface="Times New Roman"/>
              </a:rPr>
              <a:t> </a:t>
            </a:r>
            <a:r>
              <a:rPr sz="3000" spc="-5" dirty="0">
                <a:latin typeface="Times New Roman"/>
                <a:cs typeface="Times New Roman"/>
              </a:rPr>
              <a:t>Directors</a:t>
            </a:r>
            <a:endParaRPr sz="3000">
              <a:latin typeface="Times New Roman"/>
              <a:cs typeface="Times New Roman"/>
            </a:endParaRPr>
          </a:p>
        </p:txBody>
      </p:sp>
      <p:sp>
        <p:nvSpPr>
          <p:cNvPr id="3" name="object 3"/>
          <p:cNvSpPr txBox="1"/>
          <p:nvPr/>
        </p:nvSpPr>
        <p:spPr>
          <a:xfrm>
            <a:off x="8578722" y="928242"/>
            <a:ext cx="278765"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Arial"/>
                <a:cs typeface="Arial"/>
              </a:rPr>
              <a:t>15</a:t>
            </a:r>
            <a:endParaRPr sz="1800">
              <a:latin typeface="Arial"/>
              <a:cs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8340" y="910590"/>
            <a:ext cx="7846059" cy="5079365"/>
          </a:xfrm>
          <a:prstGeom prst="rect">
            <a:avLst/>
          </a:prstGeom>
        </p:spPr>
        <p:txBody>
          <a:bodyPr vert="horz" wrap="square" lIns="0" tIns="12065" rIns="0" bIns="0" rtlCol="0">
            <a:spAutoFit/>
          </a:bodyPr>
          <a:lstStyle/>
          <a:p>
            <a:pPr marL="631825">
              <a:lnSpc>
                <a:spcPct val="100000"/>
              </a:lnSpc>
              <a:spcBef>
                <a:spcPts val="95"/>
              </a:spcBef>
            </a:pPr>
            <a:r>
              <a:rPr sz="2800" spc="-5" dirty="0">
                <a:latin typeface="Arial Black"/>
                <a:cs typeface="Arial Black"/>
              </a:rPr>
              <a:t>CHANGE OF REGISTERED</a:t>
            </a:r>
            <a:r>
              <a:rPr sz="2800" spc="75" dirty="0">
                <a:latin typeface="Arial Black"/>
                <a:cs typeface="Arial Black"/>
              </a:rPr>
              <a:t> </a:t>
            </a:r>
            <a:r>
              <a:rPr sz="2800" spc="-10" dirty="0">
                <a:latin typeface="Arial Black"/>
                <a:cs typeface="Arial Black"/>
              </a:rPr>
              <a:t>OFFICE</a:t>
            </a:r>
            <a:endParaRPr sz="2800">
              <a:latin typeface="Arial Black"/>
              <a:cs typeface="Arial Black"/>
            </a:endParaRPr>
          </a:p>
          <a:p>
            <a:pPr>
              <a:lnSpc>
                <a:spcPct val="100000"/>
              </a:lnSpc>
            </a:pPr>
            <a:endParaRPr sz="3500">
              <a:latin typeface="Times New Roman"/>
              <a:cs typeface="Times New Roman"/>
            </a:endParaRPr>
          </a:p>
          <a:p>
            <a:pPr marL="12700" marR="5080" algn="just">
              <a:lnSpc>
                <a:spcPct val="100000"/>
              </a:lnSpc>
              <a:spcBef>
                <a:spcPts val="5"/>
              </a:spcBef>
            </a:pPr>
            <a:r>
              <a:rPr sz="3000" dirty="0">
                <a:latin typeface="Times New Roman"/>
                <a:cs typeface="Times New Roman"/>
              </a:rPr>
              <a:t>From </a:t>
            </a:r>
            <a:r>
              <a:rPr sz="3000" spc="-5" dirty="0">
                <a:latin typeface="Times New Roman"/>
                <a:cs typeface="Times New Roman"/>
              </a:rPr>
              <a:t>one </a:t>
            </a:r>
            <a:r>
              <a:rPr sz="3000" dirty="0">
                <a:latin typeface="Times New Roman"/>
                <a:cs typeface="Times New Roman"/>
              </a:rPr>
              <a:t>town </a:t>
            </a:r>
            <a:r>
              <a:rPr sz="3000" spc="-5" dirty="0">
                <a:latin typeface="Times New Roman"/>
                <a:cs typeface="Times New Roman"/>
              </a:rPr>
              <a:t>or </a:t>
            </a:r>
            <a:r>
              <a:rPr sz="3000" dirty="0">
                <a:latin typeface="Times New Roman"/>
                <a:cs typeface="Times New Roman"/>
              </a:rPr>
              <a:t>city </a:t>
            </a:r>
            <a:r>
              <a:rPr sz="3000" spc="-5" dirty="0">
                <a:latin typeface="Times New Roman"/>
                <a:cs typeface="Times New Roman"/>
              </a:rPr>
              <a:t>or </a:t>
            </a:r>
            <a:r>
              <a:rPr sz="3000" dirty="0">
                <a:latin typeface="Times New Roman"/>
                <a:cs typeface="Times New Roman"/>
              </a:rPr>
              <a:t>village </a:t>
            </a:r>
            <a:r>
              <a:rPr sz="3000" spc="-5" dirty="0">
                <a:latin typeface="Times New Roman"/>
                <a:cs typeface="Times New Roman"/>
              </a:rPr>
              <a:t>to </a:t>
            </a:r>
            <a:r>
              <a:rPr sz="3000" dirty="0">
                <a:latin typeface="Times New Roman"/>
                <a:cs typeface="Times New Roman"/>
              </a:rPr>
              <a:t>another town  or </a:t>
            </a:r>
            <a:r>
              <a:rPr sz="3000" spc="-5" dirty="0">
                <a:latin typeface="Times New Roman"/>
                <a:cs typeface="Times New Roman"/>
              </a:rPr>
              <a:t>city </a:t>
            </a:r>
            <a:r>
              <a:rPr sz="3000" dirty="0">
                <a:latin typeface="Times New Roman"/>
                <a:cs typeface="Times New Roman"/>
              </a:rPr>
              <a:t>or </a:t>
            </a:r>
            <a:r>
              <a:rPr sz="3000" spc="-5" dirty="0">
                <a:latin typeface="Times New Roman"/>
                <a:cs typeface="Times New Roman"/>
              </a:rPr>
              <a:t>village in </a:t>
            </a:r>
            <a:r>
              <a:rPr sz="3000" dirty="0">
                <a:latin typeface="Times New Roman"/>
                <a:cs typeface="Times New Roman"/>
              </a:rPr>
              <a:t>the </a:t>
            </a:r>
            <a:r>
              <a:rPr sz="3000" spc="-5" dirty="0">
                <a:latin typeface="Times New Roman"/>
                <a:cs typeface="Times New Roman"/>
              </a:rPr>
              <a:t>same</a:t>
            </a:r>
            <a:r>
              <a:rPr sz="3000" spc="95" dirty="0">
                <a:latin typeface="Times New Roman"/>
                <a:cs typeface="Times New Roman"/>
              </a:rPr>
              <a:t> </a:t>
            </a:r>
            <a:r>
              <a:rPr sz="3000" spc="-5" dirty="0">
                <a:latin typeface="Times New Roman"/>
                <a:cs typeface="Times New Roman"/>
              </a:rPr>
              <a:t>state</a:t>
            </a:r>
            <a:endParaRPr sz="3000">
              <a:latin typeface="Times New Roman"/>
              <a:cs typeface="Times New Roman"/>
            </a:endParaRPr>
          </a:p>
          <a:p>
            <a:pPr marL="695325" indent="-450215" algn="just">
              <a:lnSpc>
                <a:spcPct val="100000"/>
              </a:lnSpc>
              <a:buAutoNum type="arabicPeriod"/>
              <a:tabLst>
                <a:tab pos="695960" algn="l"/>
              </a:tabLst>
            </a:pPr>
            <a:r>
              <a:rPr sz="3000" dirty="0">
                <a:latin typeface="Times New Roman"/>
                <a:cs typeface="Times New Roman"/>
              </a:rPr>
              <a:t>Special</a:t>
            </a:r>
            <a:r>
              <a:rPr sz="3000" spc="-45" dirty="0">
                <a:latin typeface="Times New Roman"/>
                <a:cs typeface="Times New Roman"/>
              </a:rPr>
              <a:t> </a:t>
            </a:r>
            <a:r>
              <a:rPr sz="3000" spc="-5" dirty="0">
                <a:latin typeface="Times New Roman"/>
                <a:cs typeface="Times New Roman"/>
              </a:rPr>
              <a:t>Resolution.</a:t>
            </a:r>
            <a:endParaRPr sz="3000">
              <a:latin typeface="Times New Roman"/>
              <a:cs typeface="Times New Roman"/>
            </a:endParaRPr>
          </a:p>
          <a:p>
            <a:pPr marL="695325" marR="6985" indent="-450215" algn="just">
              <a:lnSpc>
                <a:spcPct val="100000"/>
              </a:lnSpc>
              <a:buAutoNum type="arabicPeriod"/>
              <a:tabLst>
                <a:tab pos="695960" algn="l"/>
              </a:tabLst>
            </a:pPr>
            <a:r>
              <a:rPr sz="3000" dirty="0">
                <a:latin typeface="Times New Roman"/>
                <a:cs typeface="Times New Roman"/>
              </a:rPr>
              <a:t>Confirmation </a:t>
            </a:r>
            <a:r>
              <a:rPr sz="3000" spc="-5" dirty="0">
                <a:latin typeface="Times New Roman"/>
                <a:cs typeface="Times New Roman"/>
              </a:rPr>
              <a:t>of </a:t>
            </a:r>
            <a:r>
              <a:rPr sz="3000" dirty="0">
                <a:latin typeface="Times New Roman"/>
                <a:cs typeface="Times New Roman"/>
              </a:rPr>
              <a:t>Regional Director — when  jurisdiction </a:t>
            </a:r>
            <a:r>
              <a:rPr sz="3000" spc="-5" dirty="0">
                <a:latin typeface="Times New Roman"/>
                <a:cs typeface="Times New Roman"/>
              </a:rPr>
              <a:t>of Registrar of </a:t>
            </a:r>
            <a:r>
              <a:rPr sz="3000" dirty="0">
                <a:latin typeface="Times New Roman"/>
                <a:cs typeface="Times New Roman"/>
              </a:rPr>
              <a:t>companies </a:t>
            </a:r>
            <a:r>
              <a:rPr sz="3000" spc="-15" dirty="0">
                <a:latin typeface="Times New Roman"/>
                <a:cs typeface="Times New Roman"/>
              </a:rPr>
              <a:t>is  </a:t>
            </a:r>
            <a:r>
              <a:rPr sz="3000" dirty="0">
                <a:latin typeface="Times New Roman"/>
                <a:cs typeface="Times New Roman"/>
              </a:rPr>
              <a:t>changed.</a:t>
            </a:r>
            <a:endParaRPr sz="3000">
              <a:latin typeface="Times New Roman"/>
              <a:cs typeface="Times New Roman"/>
            </a:endParaRPr>
          </a:p>
          <a:p>
            <a:pPr marL="695325" indent="-450215" algn="just">
              <a:lnSpc>
                <a:spcPct val="100000"/>
              </a:lnSpc>
              <a:spcBef>
                <a:spcPts val="5"/>
              </a:spcBef>
              <a:buAutoNum type="arabicPeriod"/>
              <a:tabLst>
                <a:tab pos="695960" algn="l"/>
              </a:tabLst>
            </a:pPr>
            <a:r>
              <a:rPr sz="3000" dirty="0">
                <a:latin typeface="Times New Roman"/>
                <a:cs typeface="Times New Roman"/>
              </a:rPr>
              <a:t>Copy of </a:t>
            </a:r>
            <a:r>
              <a:rPr sz="3000" spc="-5" dirty="0">
                <a:latin typeface="Times New Roman"/>
                <a:cs typeface="Times New Roman"/>
              </a:rPr>
              <a:t>(i) </a:t>
            </a:r>
            <a:r>
              <a:rPr sz="3000" dirty="0">
                <a:latin typeface="Times New Roman"/>
                <a:cs typeface="Times New Roman"/>
              </a:rPr>
              <a:t>&amp; </a:t>
            </a:r>
            <a:r>
              <a:rPr sz="3000" spc="-5" dirty="0">
                <a:latin typeface="Times New Roman"/>
                <a:cs typeface="Times New Roman"/>
              </a:rPr>
              <a:t>(ii) to </a:t>
            </a:r>
            <a:r>
              <a:rPr sz="3000" dirty="0">
                <a:latin typeface="Times New Roman"/>
                <a:cs typeface="Times New Roman"/>
              </a:rPr>
              <a:t>be </a:t>
            </a:r>
            <a:r>
              <a:rPr sz="3000" spc="-5" dirty="0">
                <a:latin typeface="Times New Roman"/>
                <a:cs typeface="Times New Roman"/>
              </a:rPr>
              <a:t>filed </a:t>
            </a:r>
            <a:r>
              <a:rPr sz="3000" dirty="0">
                <a:latin typeface="Times New Roman"/>
                <a:cs typeface="Times New Roman"/>
              </a:rPr>
              <a:t>with</a:t>
            </a:r>
            <a:r>
              <a:rPr sz="3000" spc="55" dirty="0">
                <a:latin typeface="Times New Roman"/>
                <a:cs typeface="Times New Roman"/>
              </a:rPr>
              <a:t> </a:t>
            </a:r>
            <a:r>
              <a:rPr sz="3000" dirty="0">
                <a:latin typeface="Times New Roman"/>
                <a:cs typeface="Times New Roman"/>
              </a:rPr>
              <a:t>ROC.</a:t>
            </a:r>
            <a:endParaRPr sz="3000">
              <a:latin typeface="Times New Roman"/>
              <a:cs typeface="Times New Roman"/>
            </a:endParaRPr>
          </a:p>
          <a:p>
            <a:pPr marL="695325" marR="5715" indent="-450215" algn="just">
              <a:lnSpc>
                <a:spcPct val="100000"/>
              </a:lnSpc>
              <a:buAutoNum type="arabicPeriod"/>
              <a:tabLst>
                <a:tab pos="695960" algn="l"/>
              </a:tabLst>
            </a:pPr>
            <a:r>
              <a:rPr sz="3000" dirty="0">
                <a:latin typeface="Times New Roman"/>
                <a:cs typeface="Times New Roman"/>
              </a:rPr>
              <a:t>Notice of </a:t>
            </a:r>
            <a:r>
              <a:rPr sz="3000" spc="-5" dirty="0">
                <a:latin typeface="Times New Roman"/>
                <a:cs typeface="Times New Roman"/>
              </a:rPr>
              <a:t>new </a:t>
            </a:r>
            <a:r>
              <a:rPr sz="3000" dirty="0">
                <a:latin typeface="Times New Roman"/>
                <a:cs typeface="Times New Roman"/>
              </a:rPr>
              <a:t>location </a:t>
            </a:r>
            <a:r>
              <a:rPr sz="3000" spc="-5" dirty="0">
                <a:latin typeface="Times New Roman"/>
                <a:cs typeface="Times New Roman"/>
              </a:rPr>
              <a:t>to </a:t>
            </a:r>
            <a:r>
              <a:rPr sz="3000" dirty="0">
                <a:latin typeface="Times New Roman"/>
                <a:cs typeface="Times New Roman"/>
              </a:rPr>
              <a:t>ROC within 30  </a:t>
            </a:r>
            <a:r>
              <a:rPr sz="3000" spc="-5" dirty="0">
                <a:latin typeface="Times New Roman"/>
                <a:cs typeface="Times New Roman"/>
              </a:rPr>
              <a:t>days.</a:t>
            </a:r>
            <a:endParaRPr sz="3000">
              <a:latin typeface="Times New Roman"/>
              <a:cs typeface="Times New Roman"/>
            </a:endParaRPr>
          </a:p>
        </p:txBody>
      </p:sp>
      <p:sp>
        <p:nvSpPr>
          <p:cNvPr id="3" name="object 3"/>
          <p:cNvSpPr txBox="1"/>
          <p:nvPr/>
        </p:nvSpPr>
        <p:spPr>
          <a:xfrm>
            <a:off x="8578722" y="699642"/>
            <a:ext cx="278765"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Arial"/>
                <a:cs typeface="Arial"/>
              </a:rPr>
              <a:t>16</a:t>
            </a:r>
            <a:endParaRPr sz="180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345133"/>
            <a:ext cx="6359525" cy="635000"/>
          </a:xfrm>
          <a:prstGeom prst="rect">
            <a:avLst/>
          </a:prstGeom>
        </p:spPr>
        <p:txBody>
          <a:bodyPr vert="horz" wrap="square" lIns="0" tIns="12065" rIns="0" bIns="0" rtlCol="0">
            <a:spAutoFit/>
          </a:bodyPr>
          <a:lstStyle/>
          <a:p>
            <a:pPr marL="12700">
              <a:lnSpc>
                <a:spcPct val="100000"/>
              </a:lnSpc>
              <a:spcBef>
                <a:spcPts val="95"/>
              </a:spcBef>
            </a:pPr>
            <a:r>
              <a:rPr sz="4000" spc="-10" dirty="0">
                <a:latin typeface="Trebuchet MS"/>
                <a:cs typeface="Trebuchet MS"/>
              </a:rPr>
              <a:t>Memorandum </a:t>
            </a:r>
            <a:r>
              <a:rPr sz="4000" spc="-5" dirty="0">
                <a:latin typeface="Trebuchet MS"/>
                <a:cs typeface="Trebuchet MS"/>
              </a:rPr>
              <a:t>of</a:t>
            </a:r>
            <a:r>
              <a:rPr sz="4000" spc="-204" dirty="0">
                <a:latin typeface="Trebuchet MS"/>
                <a:cs typeface="Trebuchet MS"/>
              </a:rPr>
              <a:t> </a:t>
            </a:r>
            <a:r>
              <a:rPr sz="4000" spc="-5" dirty="0">
                <a:latin typeface="Trebuchet MS"/>
                <a:cs typeface="Trebuchet MS"/>
              </a:rPr>
              <a:t>Association</a:t>
            </a:r>
            <a:endParaRPr sz="4000">
              <a:latin typeface="Trebuchet MS"/>
              <a:cs typeface="Trebuchet MS"/>
            </a:endParaRPr>
          </a:p>
        </p:txBody>
      </p:sp>
      <p:sp>
        <p:nvSpPr>
          <p:cNvPr id="3" name="object 3"/>
          <p:cNvSpPr txBox="1"/>
          <p:nvPr/>
        </p:nvSpPr>
        <p:spPr>
          <a:xfrm>
            <a:off x="978204" y="2537586"/>
            <a:ext cx="7706995" cy="1305560"/>
          </a:xfrm>
          <a:prstGeom prst="rect">
            <a:avLst/>
          </a:prstGeom>
        </p:spPr>
        <p:txBody>
          <a:bodyPr vert="horz" wrap="square" lIns="0" tIns="12065" rIns="0" bIns="0" rtlCol="0">
            <a:spAutoFit/>
          </a:bodyPr>
          <a:lstStyle/>
          <a:p>
            <a:pPr marL="12700" marR="5080" algn="just">
              <a:lnSpc>
                <a:spcPct val="100000"/>
              </a:lnSpc>
              <a:spcBef>
                <a:spcPts val="95"/>
              </a:spcBef>
            </a:pPr>
            <a:r>
              <a:rPr sz="2800" spc="-5" dirty="0">
                <a:latin typeface="Georgia"/>
                <a:cs typeface="Georgia"/>
              </a:rPr>
              <a:t>The first </a:t>
            </a:r>
            <a:r>
              <a:rPr sz="2800" spc="-10" dirty="0">
                <a:latin typeface="Georgia"/>
                <a:cs typeface="Georgia"/>
              </a:rPr>
              <a:t>step </a:t>
            </a:r>
            <a:r>
              <a:rPr sz="2800" spc="-5" dirty="0">
                <a:latin typeface="Georgia"/>
                <a:cs typeface="Georgia"/>
              </a:rPr>
              <a:t>is </a:t>
            </a:r>
            <a:r>
              <a:rPr sz="2800" spc="-10" dirty="0">
                <a:latin typeface="Georgia"/>
                <a:cs typeface="Georgia"/>
              </a:rPr>
              <a:t>the formation </a:t>
            </a:r>
            <a:r>
              <a:rPr sz="2800" spc="-5" dirty="0">
                <a:latin typeface="Georgia"/>
                <a:cs typeface="Georgia"/>
              </a:rPr>
              <a:t>of a company is </a:t>
            </a:r>
            <a:r>
              <a:rPr sz="2800" spc="-15" dirty="0">
                <a:latin typeface="Georgia"/>
                <a:cs typeface="Georgia"/>
              </a:rPr>
              <a:t>to  </a:t>
            </a:r>
            <a:r>
              <a:rPr sz="2800" spc="-5" dirty="0">
                <a:latin typeface="Georgia"/>
                <a:cs typeface="Georgia"/>
              </a:rPr>
              <a:t>prepare memorandum of </a:t>
            </a:r>
            <a:r>
              <a:rPr sz="2800" dirty="0">
                <a:latin typeface="Georgia"/>
                <a:cs typeface="Georgia"/>
              </a:rPr>
              <a:t>association. </a:t>
            </a:r>
            <a:r>
              <a:rPr sz="2800" spc="-5" dirty="0">
                <a:latin typeface="Georgia"/>
                <a:cs typeface="Georgia"/>
              </a:rPr>
              <a:t>This </a:t>
            </a:r>
            <a:r>
              <a:rPr sz="2800" spc="-10" dirty="0">
                <a:latin typeface="Georgia"/>
                <a:cs typeface="Georgia"/>
              </a:rPr>
              <a:t>is  </a:t>
            </a:r>
            <a:r>
              <a:rPr sz="2800" spc="-5" dirty="0">
                <a:latin typeface="Georgia"/>
                <a:cs typeface="Georgia"/>
              </a:rPr>
              <a:t>also known </a:t>
            </a:r>
            <a:r>
              <a:rPr sz="2800" spc="-10" dirty="0">
                <a:latin typeface="Georgia"/>
                <a:cs typeface="Georgia"/>
              </a:rPr>
              <a:t>as </a:t>
            </a:r>
            <a:r>
              <a:rPr sz="2800" b="1" spc="-10" dirty="0">
                <a:latin typeface="Georgia"/>
                <a:cs typeface="Georgia"/>
              </a:rPr>
              <a:t>constitution </a:t>
            </a:r>
            <a:r>
              <a:rPr sz="2800" b="1" spc="-5" dirty="0">
                <a:latin typeface="Georgia"/>
                <a:cs typeface="Georgia"/>
              </a:rPr>
              <a:t>of the</a:t>
            </a:r>
            <a:r>
              <a:rPr sz="2800" b="1" spc="90" dirty="0">
                <a:latin typeface="Georgia"/>
                <a:cs typeface="Georgia"/>
              </a:rPr>
              <a:t> </a:t>
            </a:r>
            <a:r>
              <a:rPr sz="2800" b="1" spc="-5" dirty="0">
                <a:latin typeface="Georgia"/>
                <a:cs typeface="Georgia"/>
              </a:rPr>
              <a:t>company</a:t>
            </a:r>
            <a:r>
              <a:rPr sz="2800" spc="-5" dirty="0">
                <a:latin typeface="Georgia"/>
                <a:cs typeface="Georgia"/>
              </a:rPr>
              <a:t>.</a:t>
            </a:r>
            <a:endParaRPr sz="2800">
              <a:latin typeface="Georgia"/>
              <a:cs typeface="Georgia"/>
            </a:endParaRPr>
          </a:p>
        </p:txBody>
      </p:sp>
      <p:sp>
        <p:nvSpPr>
          <p:cNvPr id="4" name="object 4"/>
          <p:cNvSpPr txBox="1"/>
          <p:nvPr/>
        </p:nvSpPr>
        <p:spPr>
          <a:xfrm>
            <a:off x="8717915" y="29718"/>
            <a:ext cx="140335" cy="299720"/>
          </a:xfrm>
          <a:prstGeom prst="rect">
            <a:avLst/>
          </a:prstGeom>
        </p:spPr>
        <p:txBody>
          <a:bodyPr vert="horz" wrap="square" lIns="0" tIns="12700" rIns="0" bIns="0" rtlCol="0">
            <a:spAutoFit/>
          </a:bodyPr>
          <a:lstStyle/>
          <a:p>
            <a:pPr>
              <a:lnSpc>
                <a:spcPct val="100000"/>
              </a:lnSpc>
              <a:spcBef>
                <a:spcPts val="100"/>
              </a:spcBef>
            </a:pPr>
            <a:r>
              <a:rPr sz="1800" spc="-5" dirty="0">
                <a:latin typeface="Arial"/>
                <a:cs typeface="Arial"/>
              </a:rPr>
              <a:t>2</a:t>
            </a:r>
            <a:endParaRPr sz="1800">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8340" y="2594864"/>
            <a:ext cx="7348855" cy="2769235"/>
          </a:xfrm>
          <a:prstGeom prst="rect">
            <a:avLst/>
          </a:prstGeom>
        </p:spPr>
        <p:txBody>
          <a:bodyPr vert="horz" wrap="square" lIns="0" tIns="12700" rIns="0" bIns="0" rtlCol="0">
            <a:spAutoFit/>
          </a:bodyPr>
          <a:lstStyle/>
          <a:p>
            <a:pPr marL="12700">
              <a:lnSpc>
                <a:spcPct val="100000"/>
              </a:lnSpc>
              <a:spcBef>
                <a:spcPts val="100"/>
              </a:spcBef>
            </a:pPr>
            <a:r>
              <a:rPr sz="3000" b="1" spc="-15" dirty="0">
                <a:latin typeface="Times New Roman"/>
                <a:cs typeface="Times New Roman"/>
              </a:rPr>
              <a:t>From </a:t>
            </a:r>
            <a:r>
              <a:rPr sz="3000" b="1" spc="-5" dirty="0">
                <a:latin typeface="Times New Roman"/>
                <a:cs typeface="Times New Roman"/>
              </a:rPr>
              <a:t>one state to </a:t>
            </a:r>
            <a:r>
              <a:rPr sz="3000" b="1" dirty="0">
                <a:latin typeface="Times New Roman"/>
                <a:cs typeface="Times New Roman"/>
              </a:rPr>
              <a:t>another</a:t>
            </a:r>
            <a:r>
              <a:rPr sz="3000" b="1" spc="-20" dirty="0">
                <a:latin typeface="Times New Roman"/>
                <a:cs typeface="Times New Roman"/>
              </a:rPr>
              <a:t> </a:t>
            </a:r>
            <a:r>
              <a:rPr sz="3000" b="1" dirty="0">
                <a:latin typeface="Times New Roman"/>
                <a:cs typeface="Times New Roman"/>
              </a:rPr>
              <a:t>state</a:t>
            </a:r>
            <a:endParaRPr sz="3000">
              <a:latin typeface="Times New Roman"/>
              <a:cs typeface="Times New Roman"/>
            </a:endParaRPr>
          </a:p>
          <a:p>
            <a:pPr marL="643890" indent="-516890">
              <a:lnSpc>
                <a:spcPct val="100000"/>
              </a:lnSpc>
              <a:buAutoNum type="arabicPeriod"/>
              <a:tabLst>
                <a:tab pos="643255" algn="l"/>
                <a:tab pos="643890" algn="l"/>
              </a:tabLst>
            </a:pPr>
            <a:r>
              <a:rPr sz="3000" dirty="0">
                <a:latin typeface="Times New Roman"/>
                <a:cs typeface="Times New Roman"/>
              </a:rPr>
              <a:t>Special</a:t>
            </a:r>
            <a:r>
              <a:rPr sz="3000" spc="15" dirty="0">
                <a:latin typeface="Times New Roman"/>
                <a:cs typeface="Times New Roman"/>
              </a:rPr>
              <a:t> </a:t>
            </a:r>
            <a:r>
              <a:rPr sz="3000" spc="-5" dirty="0">
                <a:latin typeface="Times New Roman"/>
                <a:cs typeface="Times New Roman"/>
              </a:rPr>
              <a:t>Resolution</a:t>
            </a:r>
            <a:endParaRPr sz="3000">
              <a:latin typeface="Times New Roman"/>
              <a:cs typeface="Times New Roman"/>
            </a:endParaRPr>
          </a:p>
          <a:p>
            <a:pPr marL="643890" indent="-516890">
              <a:lnSpc>
                <a:spcPct val="100000"/>
              </a:lnSpc>
              <a:buAutoNum type="arabicPeriod"/>
              <a:tabLst>
                <a:tab pos="643255" algn="l"/>
                <a:tab pos="643890" algn="l"/>
              </a:tabLst>
            </a:pPr>
            <a:r>
              <a:rPr sz="3000" spc="-5" dirty="0">
                <a:latin typeface="Times New Roman"/>
                <a:cs typeface="Times New Roman"/>
              </a:rPr>
              <a:t>Confirmation of Central</a:t>
            </a:r>
            <a:r>
              <a:rPr sz="3000" spc="75" dirty="0">
                <a:latin typeface="Times New Roman"/>
                <a:cs typeface="Times New Roman"/>
              </a:rPr>
              <a:t> </a:t>
            </a:r>
            <a:r>
              <a:rPr sz="3000" dirty="0">
                <a:latin typeface="Times New Roman"/>
                <a:cs typeface="Times New Roman"/>
              </a:rPr>
              <a:t>Govt.</a:t>
            </a:r>
            <a:endParaRPr sz="3000">
              <a:latin typeface="Times New Roman"/>
              <a:cs typeface="Times New Roman"/>
            </a:endParaRPr>
          </a:p>
          <a:p>
            <a:pPr marL="643890" indent="-516890">
              <a:lnSpc>
                <a:spcPct val="100000"/>
              </a:lnSpc>
              <a:buAutoNum type="arabicPeriod"/>
              <a:tabLst>
                <a:tab pos="643255" algn="l"/>
                <a:tab pos="643890" algn="l"/>
              </a:tabLst>
            </a:pPr>
            <a:r>
              <a:rPr sz="3000" spc="-5" dirty="0">
                <a:latin typeface="Times New Roman"/>
                <a:cs typeface="Times New Roman"/>
              </a:rPr>
              <a:t>For certain Purposes</a:t>
            </a:r>
            <a:r>
              <a:rPr sz="3000" spc="30" dirty="0">
                <a:latin typeface="Times New Roman"/>
                <a:cs typeface="Times New Roman"/>
              </a:rPr>
              <a:t> </a:t>
            </a:r>
            <a:r>
              <a:rPr sz="3000" dirty="0">
                <a:latin typeface="Times New Roman"/>
                <a:cs typeface="Times New Roman"/>
              </a:rPr>
              <a:t>only</a:t>
            </a:r>
            <a:endParaRPr sz="3000">
              <a:latin typeface="Times New Roman"/>
              <a:cs typeface="Times New Roman"/>
            </a:endParaRPr>
          </a:p>
          <a:p>
            <a:pPr>
              <a:lnSpc>
                <a:spcPct val="100000"/>
              </a:lnSpc>
              <a:spcBef>
                <a:spcPts val="35"/>
              </a:spcBef>
            </a:pPr>
            <a:endParaRPr sz="3100">
              <a:latin typeface="Times New Roman"/>
              <a:cs typeface="Times New Roman"/>
            </a:endParaRPr>
          </a:p>
          <a:p>
            <a:pPr marL="3670935">
              <a:lnSpc>
                <a:spcPct val="100000"/>
              </a:lnSpc>
            </a:pPr>
            <a:r>
              <a:rPr sz="3000" dirty="0">
                <a:latin typeface="Times New Roman"/>
                <a:cs typeface="Times New Roman"/>
              </a:rPr>
              <a:t>(As given </a:t>
            </a:r>
            <a:r>
              <a:rPr sz="3000" spc="-5" dirty="0">
                <a:latin typeface="Times New Roman"/>
                <a:cs typeface="Times New Roman"/>
              </a:rPr>
              <a:t>in section</a:t>
            </a:r>
            <a:r>
              <a:rPr sz="3000" spc="-30" dirty="0">
                <a:latin typeface="Times New Roman"/>
                <a:cs typeface="Times New Roman"/>
              </a:rPr>
              <a:t> </a:t>
            </a:r>
            <a:r>
              <a:rPr sz="3000" spc="-5" dirty="0">
                <a:latin typeface="Times New Roman"/>
                <a:cs typeface="Times New Roman"/>
              </a:rPr>
              <a:t>17)</a:t>
            </a:r>
            <a:endParaRPr sz="3000">
              <a:latin typeface="Times New Roman"/>
              <a:cs typeface="Times New Roman"/>
            </a:endParaRPr>
          </a:p>
        </p:txBody>
      </p:sp>
      <p:sp>
        <p:nvSpPr>
          <p:cNvPr id="3" name="object 3"/>
          <p:cNvSpPr txBox="1"/>
          <p:nvPr/>
        </p:nvSpPr>
        <p:spPr>
          <a:xfrm>
            <a:off x="1307972" y="1001013"/>
            <a:ext cx="6605270" cy="452120"/>
          </a:xfrm>
          <a:prstGeom prst="rect">
            <a:avLst/>
          </a:prstGeom>
        </p:spPr>
        <p:txBody>
          <a:bodyPr vert="horz" wrap="square" lIns="0" tIns="12065" rIns="0" bIns="0" rtlCol="0">
            <a:spAutoFit/>
          </a:bodyPr>
          <a:lstStyle/>
          <a:p>
            <a:pPr marL="12700">
              <a:lnSpc>
                <a:spcPct val="100000"/>
              </a:lnSpc>
              <a:spcBef>
                <a:spcPts val="95"/>
              </a:spcBef>
            </a:pPr>
            <a:r>
              <a:rPr sz="2800" spc="-5" dirty="0">
                <a:latin typeface="Arial Black"/>
                <a:cs typeface="Arial Black"/>
              </a:rPr>
              <a:t>CHANGE OF REGISTERED</a:t>
            </a:r>
            <a:r>
              <a:rPr sz="2800" spc="30" dirty="0">
                <a:latin typeface="Arial Black"/>
                <a:cs typeface="Arial Black"/>
              </a:rPr>
              <a:t> </a:t>
            </a:r>
            <a:r>
              <a:rPr sz="2800" spc="-10" dirty="0">
                <a:latin typeface="Arial Black"/>
                <a:cs typeface="Arial Black"/>
              </a:rPr>
              <a:t>OFFICE</a:t>
            </a:r>
            <a:endParaRPr sz="2800">
              <a:latin typeface="Arial Black"/>
              <a:cs typeface="Arial Black"/>
            </a:endParaRPr>
          </a:p>
        </p:txBody>
      </p:sp>
      <p:sp>
        <p:nvSpPr>
          <p:cNvPr id="4" name="object 4"/>
          <p:cNvSpPr txBox="1"/>
          <p:nvPr/>
        </p:nvSpPr>
        <p:spPr>
          <a:xfrm>
            <a:off x="8578722" y="623442"/>
            <a:ext cx="278765"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Arial"/>
                <a:cs typeface="Arial"/>
              </a:rPr>
              <a:t>17</a:t>
            </a:r>
            <a:endParaRPr sz="1800">
              <a:latin typeface="Arial"/>
              <a:cs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1248283"/>
            <a:ext cx="8225790" cy="5513070"/>
          </a:xfrm>
          <a:prstGeom prst="rect">
            <a:avLst/>
          </a:prstGeom>
        </p:spPr>
        <p:txBody>
          <a:bodyPr vert="horz" wrap="square" lIns="0" tIns="12700" rIns="0" bIns="0" rtlCol="0">
            <a:spAutoFit/>
          </a:bodyPr>
          <a:lstStyle/>
          <a:p>
            <a:pPr marL="386080" indent="-373380">
              <a:lnSpc>
                <a:spcPct val="100000"/>
              </a:lnSpc>
              <a:spcBef>
                <a:spcPts val="100"/>
              </a:spcBef>
              <a:buFont typeface="Times New Roman"/>
              <a:buAutoNum type="alphaUcPeriod"/>
              <a:tabLst>
                <a:tab pos="386080" algn="l"/>
              </a:tabLst>
            </a:pPr>
            <a:r>
              <a:rPr sz="2400" b="1" dirty="0">
                <a:latin typeface="Times New Roman"/>
                <a:cs typeface="Times New Roman"/>
              </a:rPr>
              <a:t>Special</a:t>
            </a:r>
            <a:r>
              <a:rPr sz="2400" b="1" spc="-20" dirty="0">
                <a:latin typeface="Times New Roman"/>
                <a:cs typeface="Times New Roman"/>
              </a:rPr>
              <a:t> </a:t>
            </a:r>
            <a:r>
              <a:rPr sz="2400" b="1" dirty="0">
                <a:latin typeface="Times New Roman"/>
                <a:cs typeface="Times New Roman"/>
              </a:rPr>
              <a:t>Resolution</a:t>
            </a:r>
            <a:endParaRPr sz="2400" dirty="0">
              <a:latin typeface="Times New Roman"/>
              <a:cs typeface="Times New Roman"/>
            </a:endParaRPr>
          </a:p>
          <a:p>
            <a:pPr marL="367665" indent="-355600">
              <a:lnSpc>
                <a:spcPct val="100000"/>
              </a:lnSpc>
              <a:buFont typeface="Times New Roman"/>
              <a:buAutoNum type="alphaUcPeriod"/>
              <a:tabLst>
                <a:tab pos="368300" algn="l"/>
              </a:tabLst>
            </a:pPr>
            <a:r>
              <a:rPr sz="2400" b="1" dirty="0">
                <a:latin typeface="Times New Roman"/>
                <a:cs typeface="Times New Roman"/>
              </a:rPr>
              <a:t>Alteration is </a:t>
            </a:r>
            <a:r>
              <a:rPr sz="2400" b="1" spc="-5" dirty="0">
                <a:latin typeface="Times New Roman"/>
                <a:cs typeface="Times New Roman"/>
              </a:rPr>
              <a:t>sought on </a:t>
            </a:r>
            <a:r>
              <a:rPr sz="2400" b="1" dirty="0">
                <a:latin typeface="Times New Roman"/>
                <a:cs typeface="Times New Roman"/>
              </a:rPr>
              <a:t>any of </a:t>
            </a:r>
            <a:r>
              <a:rPr sz="2400" b="1" spc="-5" dirty="0">
                <a:latin typeface="Times New Roman"/>
                <a:cs typeface="Times New Roman"/>
              </a:rPr>
              <a:t>these</a:t>
            </a:r>
            <a:r>
              <a:rPr sz="2400" b="1" spc="-10" dirty="0">
                <a:latin typeface="Times New Roman"/>
                <a:cs typeface="Times New Roman"/>
              </a:rPr>
              <a:t> grounds:</a:t>
            </a:r>
            <a:endParaRPr sz="2400" dirty="0">
              <a:latin typeface="Times New Roman"/>
              <a:cs typeface="Times New Roman"/>
            </a:endParaRPr>
          </a:p>
          <a:p>
            <a:pPr marL="820419" lvl="1" indent="-297815">
              <a:lnSpc>
                <a:spcPct val="100000"/>
              </a:lnSpc>
              <a:buChar char="•"/>
              <a:tabLst>
                <a:tab pos="820419" algn="l"/>
                <a:tab pos="821055" algn="l"/>
                <a:tab pos="1349375" algn="l"/>
                <a:tab pos="2187575" algn="l"/>
                <a:tab pos="2704465" algn="l"/>
                <a:tab pos="3204210" algn="l"/>
                <a:tab pos="4449445" algn="l"/>
                <a:tab pos="5286375" algn="l"/>
                <a:tab pos="7136765" algn="l"/>
                <a:tab pos="7586345" algn="l"/>
              </a:tabLst>
            </a:pPr>
            <a:r>
              <a:rPr sz="2400" spc="-175" dirty="0">
                <a:latin typeface="Times New Roman"/>
                <a:cs typeface="Times New Roman"/>
              </a:rPr>
              <a:t>T</a:t>
            </a:r>
            <a:r>
              <a:rPr sz="2400" dirty="0">
                <a:latin typeface="Times New Roman"/>
                <a:cs typeface="Times New Roman"/>
              </a:rPr>
              <a:t>o	carry	</a:t>
            </a:r>
            <a:r>
              <a:rPr sz="2400" spc="-5" dirty="0">
                <a:latin typeface="Times New Roman"/>
                <a:cs typeface="Times New Roman"/>
              </a:rPr>
              <a:t>o</a:t>
            </a:r>
            <a:r>
              <a:rPr sz="2400" dirty="0">
                <a:latin typeface="Times New Roman"/>
                <a:cs typeface="Times New Roman"/>
              </a:rPr>
              <a:t>n	</a:t>
            </a:r>
            <a:r>
              <a:rPr sz="2400" spc="-10" dirty="0">
                <a:latin typeface="Times New Roman"/>
                <a:cs typeface="Times New Roman"/>
              </a:rPr>
              <a:t>i</a:t>
            </a:r>
            <a:r>
              <a:rPr sz="2400" dirty="0">
                <a:latin typeface="Times New Roman"/>
                <a:cs typeface="Times New Roman"/>
              </a:rPr>
              <a:t>ts	busi</a:t>
            </a:r>
            <a:r>
              <a:rPr sz="2400" spc="-10" dirty="0">
                <a:latin typeface="Times New Roman"/>
                <a:cs typeface="Times New Roman"/>
              </a:rPr>
              <a:t>n</a:t>
            </a:r>
            <a:r>
              <a:rPr sz="2400" dirty="0">
                <a:latin typeface="Times New Roman"/>
                <a:cs typeface="Times New Roman"/>
              </a:rPr>
              <a:t>ess	</a:t>
            </a:r>
            <a:r>
              <a:rPr sz="2400" spc="-25" dirty="0">
                <a:latin typeface="Times New Roman"/>
                <a:cs typeface="Times New Roman"/>
              </a:rPr>
              <a:t>m</a:t>
            </a:r>
            <a:r>
              <a:rPr sz="2400" dirty="0">
                <a:latin typeface="Times New Roman"/>
                <a:cs typeface="Times New Roman"/>
              </a:rPr>
              <a:t>ore	econo</a:t>
            </a:r>
            <a:r>
              <a:rPr sz="2400" spc="-25" dirty="0">
                <a:latin typeface="Times New Roman"/>
                <a:cs typeface="Times New Roman"/>
              </a:rPr>
              <a:t>m</a:t>
            </a:r>
            <a:r>
              <a:rPr sz="2400" dirty="0">
                <a:latin typeface="Times New Roman"/>
                <a:cs typeface="Times New Roman"/>
              </a:rPr>
              <a:t>ica</a:t>
            </a:r>
            <a:r>
              <a:rPr sz="2400" spc="-15" dirty="0">
                <a:latin typeface="Times New Roman"/>
                <a:cs typeface="Times New Roman"/>
              </a:rPr>
              <a:t>l</a:t>
            </a:r>
            <a:r>
              <a:rPr sz="2400" dirty="0">
                <a:latin typeface="Times New Roman"/>
                <a:cs typeface="Times New Roman"/>
              </a:rPr>
              <a:t>ly	&amp;	</a:t>
            </a:r>
            <a:r>
              <a:rPr sz="2400" spc="-25" dirty="0">
                <a:latin typeface="Times New Roman"/>
                <a:cs typeface="Times New Roman"/>
              </a:rPr>
              <a:t>m</a:t>
            </a:r>
            <a:r>
              <a:rPr sz="2400" dirty="0">
                <a:latin typeface="Times New Roman"/>
                <a:cs typeface="Times New Roman"/>
              </a:rPr>
              <a:t>ore</a:t>
            </a:r>
          </a:p>
          <a:p>
            <a:pPr marL="820419">
              <a:lnSpc>
                <a:spcPct val="100000"/>
              </a:lnSpc>
            </a:pPr>
            <a:r>
              <a:rPr sz="2400" spc="-5" dirty="0">
                <a:latin typeface="Times New Roman"/>
                <a:cs typeface="Times New Roman"/>
              </a:rPr>
              <a:t>efficiently</a:t>
            </a:r>
            <a:endParaRPr sz="2400" dirty="0">
              <a:latin typeface="Times New Roman"/>
              <a:cs typeface="Times New Roman"/>
            </a:endParaRPr>
          </a:p>
          <a:p>
            <a:pPr marL="820419" lvl="1" indent="-297815">
              <a:lnSpc>
                <a:spcPct val="100000"/>
              </a:lnSpc>
              <a:buChar char="•"/>
              <a:tabLst>
                <a:tab pos="820419" algn="l"/>
                <a:tab pos="821055" algn="l"/>
              </a:tabLst>
            </a:pPr>
            <a:r>
              <a:rPr sz="2400" spc="-85" dirty="0">
                <a:latin typeface="Times New Roman"/>
                <a:cs typeface="Times New Roman"/>
              </a:rPr>
              <a:t>To </a:t>
            </a:r>
            <a:r>
              <a:rPr sz="2400" dirty="0">
                <a:latin typeface="Times New Roman"/>
                <a:cs typeface="Times New Roman"/>
              </a:rPr>
              <a:t>attain its </a:t>
            </a:r>
            <a:r>
              <a:rPr sz="2400" spc="-5" dirty="0">
                <a:latin typeface="Times New Roman"/>
                <a:cs typeface="Times New Roman"/>
              </a:rPr>
              <a:t>main </a:t>
            </a:r>
            <a:r>
              <a:rPr sz="2400" dirty="0">
                <a:latin typeface="Times New Roman"/>
                <a:cs typeface="Times New Roman"/>
              </a:rPr>
              <a:t>purpose by </a:t>
            </a:r>
            <a:r>
              <a:rPr sz="2400" spc="-5" dirty="0">
                <a:latin typeface="Times New Roman"/>
                <a:cs typeface="Times New Roman"/>
              </a:rPr>
              <a:t>new </a:t>
            </a:r>
            <a:r>
              <a:rPr sz="2400" dirty="0">
                <a:latin typeface="Times New Roman"/>
                <a:cs typeface="Times New Roman"/>
              </a:rPr>
              <a:t>or </a:t>
            </a:r>
            <a:r>
              <a:rPr sz="2400" spc="-5" dirty="0">
                <a:latin typeface="Times New Roman"/>
                <a:cs typeface="Times New Roman"/>
              </a:rPr>
              <a:t>improved</a:t>
            </a:r>
            <a:r>
              <a:rPr sz="2400" spc="15" dirty="0">
                <a:latin typeface="Times New Roman"/>
                <a:cs typeface="Times New Roman"/>
              </a:rPr>
              <a:t> </a:t>
            </a:r>
            <a:r>
              <a:rPr sz="2400" spc="-5" dirty="0">
                <a:latin typeface="Times New Roman"/>
                <a:cs typeface="Times New Roman"/>
              </a:rPr>
              <a:t>means</a:t>
            </a:r>
            <a:endParaRPr sz="2400" dirty="0">
              <a:latin typeface="Times New Roman"/>
              <a:cs typeface="Times New Roman"/>
            </a:endParaRPr>
          </a:p>
          <a:p>
            <a:pPr marL="820419" lvl="1" indent="-297815">
              <a:lnSpc>
                <a:spcPct val="100000"/>
              </a:lnSpc>
              <a:buChar char="•"/>
              <a:tabLst>
                <a:tab pos="820419" algn="l"/>
                <a:tab pos="821055" algn="l"/>
              </a:tabLst>
            </a:pPr>
            <a:r>
              <a:rPr sz="2400" spc="-85" dirty="0">
                <a:latin typeface="Times New Roman"/>
                <a:cs typeface="Times New Roman"/>
              </a:rPr>
              <a:t>To </a:t>
            </a:r>
            <a:r>
              <a:rPr sz="2400" spc="-10" dirty="0">
                <a:latin typeface="Times New Roman"/>
                <a:cs typeface="Times New Roman"/>
              </a:rPr>
              <a:t>enlarge </a:t>
            </a:r>
            <a:r>
              <a:rPr sz="2400" dirty="0">
                <a:latin typeface="Times New Roman"/>
                <a:cs typeface="Times New Roman"/>
              </a:rPr>
              <a:t>or change the local area of its</a:t>
            </a:r>
            <a:r>
              <a:rPr sz="2400" spc="-35" dirty="0">
                <a:latin typeface="Times New Roman"/>
                <a:cs typeface="Times New Roman"/>
              </a:rPr>
              <a:t> </a:t>
            </a:r>
            <a:r>
              <a:rPr sz="2400" dirty="0">
                <a:latin typeface="Times New Roman"/>
                <a:cs typeface="Times New Roman"/>
              </a:rPr>
              <a:t>operations</a:t>
            </a:r>
          </a:p>
          <a:p>
            <a:pPr marL="820419" marR="5715" lvl="1" indent="-297815" algn="just">
              <a:lnSpc>
                <a:spcPct val="100000"/>
              </a:lnSpc>
              <a:buChar char="•"/>
              <a:tabLst>
                <a:tab pos="821055" algn="l"/>
              </a:tabLst>
            </a:pPr>
            <a:r>
              <a:rPr sz="2400" spc="-85" dirty="0">
                <a:latin typeface="Times New Roman"/>
                <a:cs typeface="Times New Roman"/>
              </a:rPr>
              <a:t>To </a:t>
            </a:r>
            <a:r>
              <a:rPr sz="2400" dirty="0">
                <a:latin typeface="Times New Roman"/>
                <a:cs typeface="Times New Roman"/>
              </a:rPr>
              <a:t>carry on </a:t>
            </a:r>
            <a:r>
              <a:rPr sz="2400" spc="-5" dirty="0">
                <a:latin typeface="Times New Roman"/>
                <a:cs typeface="Times New Roman"/>
              </a:rPr>
              <a:t>some business </a:t>
            </a:r>
            <a:r>
              <a:rPr sz="2400" dirty="0">
                <a:latin typeface="Times New Roman"/>
                <a:cs typeface="Times New Roman"/>
              </a:rPr>
              <a:t>which </a:t>
            </a:r>
            <a:r>
              <a:rPr sz="2400" spc="-5" dirty="0">
                <a:latin typeface="Times New Roman"/>
                <a:cs typeface="Times New Roman"/>
              </a:rPr>
              <a:t>under </a:t>
            </a:r>
            <a:r>
              <a:rPr sz="2400" dirty="0">
                <a:latin typeface="Times New Roman"/>
                <a:cs typeface="Times New Roman"/>
              </a:rPr>
              <a:t>existing  </a:t>
            </a:r>
            <a:r>
              <a:rPr sz="2400" spc="-5" dirty="0">
                <a:latin typeface="Times New Roman"/>
                <a:cs typeface="Times New Roman"/>
              </a:rPr>
              <a:t>circumstances </a:t>
            </a:r>
            <a:r>
              <a:rPr sz="2400" spc="-10" dirty="0">
                <a:latin typeface="Times New Roman"/>
                <a:cs typeface="Times New Roman"/>
              </a:rPr>
              <a:t>may </a:t>
            </a:r>
            <a:r>
              <a:rPr sz="2400" spc="-5" dirty="0">
                <a:latin typeface="Times New Roman"/>
                <a:cs typeface="Times New Roman"/>
              </a:rPr>
              <a:t>conveniently </a:t>
            </a:r>
            <a:r>
              <a:rPr sz="2400" dirty="0">
                <a:latin typeface="Times New Roman"/>
                <a:cs typeface="Times New Roman"/>
              </a:rPr>
              <a:t>or </a:t>
            </a:r>
            <a:r>
              <a:rPr sz="2400" spc="-5" dirty="0">
                <a:latin typeface="Times New Roman"/>
                <a:cs typeface="Times New Roman"/>
              </a:rPr>
              <a:t>advantageously </a:t>
            </a:r>
            <a:r>
              <a:rPr sz="2400" spc="-15" dirty="0">
                <a:latin typeface="Times New Roman"/>
                <a:cs typeface="Times New Roman"/>
              </a:rPr>
              <a:t>be  </a:t>
            </a:r>
            <a:r>
              <a:rPr sz="2400" spc="-5" dirty="0">
                <a:latin typeface="Times New Roman"/>
                <a:cs typeface="Times New Roman"/>
              </a:rPr>
              <a:t>combined </a:t>
            </a:r>
            <a:r>
              <a:rPr sz="2400" dirty="0">
                <a:latin typeface="Times New Roman"/>
                <a:cs typeface="Times New Roman"/>
              </a:rPr>
              <a:t>with the </a:t>
            </a:r>
            <a:r>
              <a:rPr sz="2400" spc="-5" dirty="0">
                <a:latin typeface="Times New Roman"/>
                <a:cs typeface="Times New Roman"/>
              </a:rPr>
              <a:t>business </a:t>
            </a:r>
            <a:r>
              <a:rPr sz="2400" dirty="0">
                <a:latin typeface="Times New Roman"/>
                <a:cs typeface="Times New Roman"/>
              </a:rPr>
              <a:t>of the</a:t>
            </a:r>
            <a:r>
              <a:rPr sz="2400" spc="-25" dirty="0">
                <a:latin typeface="Times New Roman"/>
                <a:cs typeface="Times New Roman"/>
              </a:rPr>
              <a:t> </a:t>
            </a:r>
            <a:r>
              <a:rPr sz="2400" spc="-5" dirty="0">
                <a:latin typeface="Times New Roman"/>
                <a:cs typeface="Times New Roman"/>
              </a:rPr>
              <a:t>company</a:t>
            </a:r>
            <a:endParaRPr sz="2400" dirty="0">
              <a:latin typeface="Times New Roman"/>
              <a:cs typeface="Times New Roman"/>
            </a:endParaRPr>
          </a:p>
          <a:p>
            <a:pPr marL="820419" marR="5080" lvl="1" indent="-297815" algn="just">
              <a:lnSpc>
                <a:spcPct val="100000"/>
              </a:lnSpc>
              <a:spcBef>
                <a:spcPts val="5"/>
              </a:spcBef>
              <a:buChar char="•"/>
              <a:tabLst>
                <a:tab pos="821055" algn="l"/>
              </a:tabLst>
            </a:pPr>
            <a:r>
              <a:rPr sz="2400" spc="-85" dirty="0">
                <a:latin typeface="Times New Roman"/>
                <a:cs typeface="Times New Roman"/>
              </a:rPr>
              <a:t>To </a:t>
            </a:r>
            <a:r>
              <a:rPr sz="2400" spc="-5" dirty="0">
                <a:latin typeface="Times New Roman"/>
                <a:cs typeface="Times New Roman"/>
              </a:rPr>
              <a:t>restrict </a:t>
            </a:r>
            <a:r>
              <a:rPr sz="2400" dirty="0">
                <a:latin typeface="Times New Roman"/>
                <a:cs typeface="Times New Roman"/>
              </a:rPr>
              <a:t>or abandon any of the </a:t>
            </a:r>
            <a:r>
              <a:rPr sz="2400" spc="-5" dirty="0">
                <a:latin typeface="Times New Roman"/>
                <a:cs typeface="Times New Roman"/>
              </a:rPr>
              <a:t>objects specified </a:t>
            </a:r>
            <a:r>
              <a:rPr sz="2400" dirty="0">
                <a:latin typeface="Times New Roman"/>
                <a:cs typeface="Times New Roman"/>
              </a:rPr>
              <a:t>in </a:t>
            </a:r>
            <a:r>
              <a:rPr sz="2400" spc="-5" dirty="0">
                <a:latin typeface="Times New Roman"/>
                <a:cs typeface="Times New Roman"/>
              </a:rPr>
              <a:t>the  memorandum</a:t>
            </a:r>
            <a:endParaRPr sz="2400" dirty="0">
              <a:latin typeface="Times New Roman"/>
              <a:cs typeface="Times New Roman"/>
            </a:endParaRPr>
          </a:p>
          <a:p>
            <a:pPr marL="820419" lvl="1" indent="-297815" algn="just">
              <a:lnSpc>
                <a:spcPct val="100000"/>
              </a:lnSpc>
              <a:buChar char="•"/>
              <a:tabLst>
                <a:tab pos="821055" algn="l"/>
              </a:tabLst>
            </a:pPr>
            <a:r>
              <a:rPr sz="2400" spc="-90" dirty="0">
                <a:latin typeface="Times New Roman"/>
                <a:cs typeface="Times New Roman"/>
              </a:rPr>
              <a:t>To </a:t>
            </a:r>
            <a:r>
              <a:rPr sz="2400" spc="-5" dirty="0">
                <a:latin typeface="Times New Roman"/>
                <a:cs typeface="Times New Roman"/>
              </a:rPr>
              <a:t>sell or </a:t>
            </a:r>
            <a:r>
              <a:rPr sz="2400" dirty="0">
                <a:latin typeface="Times New Roman"/>
                <a:cs typeface="Times New Roman"/>
              </a:rPr>
              <a:t>dispose </a:t>
            </a:r>
            <a:r>
              <a:rPr sz="2400" spc="-20" dirty="0">
                <a:latin typeface="Times New Roman"/>
                <a:cs typeface="Times New Roman"/>
              </a:rPr>
              <a:t>off </a:t>
            </a:r>
            <a:r>
              <a:rPr sz="2400" dirty="0">
                <a:latin typeface="Times New Roman"/>
                <a:cs typeface="Times New Roman"/>
              </a:rPr>
              <a:t>the </a:t>
            </a:r>
            <a:r>
              <a:rPr sz="2400" spc="-5" dirty="0">
                <a:latin typeface="Times New Roman"/>
                <a:cs typeface="Times New Roman"/>
              </a:rPr>
              <a:t>whole or </a:t>
            </a:r>
            <a:r>
              <a:rPr sz="2400" dirty="0">
                <a:latin typeface="Times New Roman"/>
                <a:cs typeface="Times New Roman"/>
              </a:rPr>
              <a:t>any part </a:t>
            </a:r>
            <a:r>
              <a:rPr sz="2400" spc="-5" dirty="0">
                <a:latin typeface="Times New Roman"/>
                <a:cs typeface="Times New Roman"/>
              </a:rPr>
              <a:t>of</a:t>
            </a:r>
            <a:r>
              <a:rPr sz="2400" spc="440" dirty="0">
                <a:latin typeface="Times New Roman"/>
                <a:cs typeface="Times New Roman"/>
              </a:rPr>
              <a:t> </a:t>
            </a:r>
            <a:r>
              <a:rPr sz="2400" spc="-5" dirty="0">
                <a:latin typeface="Times New Roman"/>
                <a:cs typeface="Times New Roman"/>
              </a:rPr>
              <a:t>the</a:t>
            </a:r>
            <a:endParaRPr sz="2400" dirty="0">
              <a:latin typeface="Times New Roman"/>
              <a:cs typeface="Times New Roman"/>
            </a:endParaRPr>
          </a:p>
          <a:p>
            <a:pPr marL="820419">
              <a:lnSpc>
                <a:spcPct val="100000"/>
              </a:lnSpc>
            </a:pPr>
            <a:r>
              <a:rPr sz="2400" dirty="0">
                <a:latin typeface="Times New Roman"/>
                <a:cs typeface="Times New Roman"/>
              </a:rPr>
              <a:t>undertaking</a:t>
            </a:r>
          </a:p>
          <a:p>
            <a:pPr marL="820419" lvl="1" indent="-297815">
              <a:lnSpc>
                <a:spcPct val="100000"/>
              </a:lnSpc>
              <a:buChar char="•"/>
              <a:tabLst>
                <a:tab pos="820419" algn="l"/>
                <a:tab pos="821055" algn="l"/>
              </a:tabLst>
            </a:pPr>
            <a:r>
              <a:rPr sz="2400" spc="-85" dirty="0">
                <a:latin typeface="Times New Roman"/>
                <a:cs typeface="Times New Roman"/>
              </a:rPr>
              <a:t>To </a:t>
            </a:r>
            <a:r>
              <a:rPr sz="2400" b="1" spc="-5" dirty="0">
                <a:latin typeface="Times New Roman"/>
                <a:cs typeface="Times New Roman"/>
              </a:rPr>
              <a:t>amalgamate</a:t>
            </a:r>
            <a:r>
              <a:rPr sz="2400" spc="-5" dirty="0">
                <a:latin typeface="Times New Roman"/>
                <a:cs typeface="Times New Roman"/>
              </a:rPr>
              <a:t> </a:t>
            </a:r>
            <a:r>
              <a:rPr sz="2400" dirty="0">
                <a:latin typeface="Times New Roman"/>
                <a:cs typeface="Times New Roman"/>
              </a:rPr>
              <a:t>with any other</a:t>
            </a:r>
            <a:r>
              <a:rPr sz="2400" spc="15" dirty="0">
                <a:latin typeface="Times New Roman"/>
                <a:cs typeface="Times New Roman"/>
              </a:rPr>
              <a:t> </a:t>
            </a:r>
            <a:r>
              <a:rPr sz="2400" spc="-5" dirty="0">
                <a:latin typeface="Times New Roman"/>
                <a:cs typeface="Times New Roman"/>
              </a:rPr>
              <a:t>company</a:t>
            </a:r>
            <a:endParaRPr sz="2400" dirty="0">
              <a:latin typeface="Times New Roman"/>
              <a:cs typeface="Times New Roman"/>
            </a:endParaRPr>
          </a:p>
          <a:p>
            <a:pPr marL="367665" indent="-355600">
              <a:lnSpc>
                <a:spcPct val="100000"/>
              </a:lnSpc>
              <a:buFont typeface="Times New Roman"/>
              <a:buAutoNum type="alphaUcPeriod"/>
              <a:tabLst>
                <a:tab pos="368300" algn="l"/>
              </a:tabLst>
            </a:pPr>
            <a:r>
              <a:rPr sz="2400" b="1" spc="-5" dirty="0">
                <a:latin typeface="Times New Roman"/>
                <a:cs typeface="Times New Roman"/>
              </a:rPr>
              <a:t>Copy </a:t>
            </a:r>
            <a:r>
              <a:rPr sz="2400" b="1" dirty="0">
                <a:latin typeface="Times New Roman"/>
                <a:cs typeface="Times New Roman"/>
              </a:rPr>
              <a:t>of </a:t>
            </a:r>
            <a:r>
              <a:rPr sz="2400" b="1" spc="-5" dirty="0">
                <a:latin typeface="Times New Roman"/>
                <a:cs typeface="Times New Roman"/>
              </a:rPr>
              <a:t>(A) </a:t>
            </a:r>
            <a:r>
              <a:rPr sz="2400" b="1" dirty="0">
                <a:latin typeface="Times New Roman"/>
                <a:cs typeface="Times New Roman"/>
              </a:rPr>
              <a:t>is filed </a:t>
            </a:r>
            <a:r>
              <a:rPr sz="2400" b="1" spc="-5" dirty="0">
                <a:latin typeface="Times New Roman"/>
                <a:cs typeface="Times New Roman"/>
              </a:rPr>
              <a:t>with ROC within </a:t>
            </a:r>
            <a:r>
              <a:rPr sz="2400" b="1" dirty="0">
                <a:latin typeface="Times New Roman"/>
                <a:cs typeface="Times New Roman"/>
              </a:rPr>
              <a:t>30</a:t>
            </a:r>
            <a:r>
              <a:rPr sz="2400" b="1" spc="35" dirty="0">
                <a:latin typeface="Times New Roman"/>
                <a:cs typeface="Times New Roman"/>
              </a:rPr>
              <a:t> </a:t>
            </a:r>
            <a:r>
              <a:rPr sz="2400" b="1" spc="-5" dirty="0">
                <a:latin typeface="Times New Roman"/>
                <a:cs typeface="Times New Roman"/>
              </a:rPr>
              <a:t>days</a:t>
            </a:r>
            <a:endParaRPr sz="2400" dirty="0">
              <a:latin typeface="Times New Roman"/>
              <a:cs typeface="Times New Roman"/>
            </a:endParaRPr>
          </a:p>
        </p:txBody>
      </p:sp>
      <p:sp>
        <p:nvSpPr>
          <p:cNvPr id="3" name="object 3"/>
          <p:cNvSpPr txBox="1">
            <a:spLocks noGrp="1"/>
          </p:cNvSpPr>
          <p:nvPr>
            <p:ph type="title"/>
          </p:nvPr>
        </p:nvSpPr>
        <p:spPr>
          <a:xfrm>
            <a:off x="1167790" y="773937"/>
            <a:ext cx="6883400" cy="452120"/>
          </a:xfrm>
          <a:prstGeom prst="rect">
            <a:avLst/>
          </a:prstGeom>
        </p:spPr>
        <p:txBody>
          <a:bodyPr vert="horz" wrap="square" lIns="0" tIns="12065" rIns="0" bIns="0" rtlCol="0">
            <a:spAutoFit/>
          </a:bodyPr>
          <a:lstStyle/>
          <a:p>
            <a:pPr marL="12700">
              <a:lnSpc>
                <a:spcPct val="100000"/>
              </a:lnSpc>
              <a:spcBef>
                <a:spcPts val="95"/>
              </a:spcBef>
            </a:pPr>
            <a:r>
              <a:rPr sz="2800" b="0" spc="-45" dirty="0">
                <a:latin typeface="Arial Black"/>
                <a:cs typeface="Arial Black"/>
              </a:rPr>
              <a:t>ALTERATION </a:t>
            </a:r>
            <a:r>
              <a:rPr sz="2800" b="0" spc="-5" dirty="0">
                <a:latin typeface="Arial Black"/>
                <a:cs typeface="Arial Black"/>
              </a:rPr>
              <a:t>OF </a:t>
            </a:r>
            <a:r>
              <a:rPr sz="2800" b="0" spc="-10" dirty="0">
                <a:latin typeface="Arial Black"/>
                <a:cs typeface="Arial Black"/>
              </a:rPr>
              <a:t>OBJECTS</a:t>
            </a:r>
            <a:r>
              <a:rPr sz="2800" b="0" spc="125" dirty="0">
                <a:latin typeface="Arial Black"/>
                <a:cs typeface="Arial Black"/>
              </a:rPr>
              <a:t> </a:t>
            </a:r>
            <a:r>
              <a:rPr sz="2800" b="0" spc="-25" dirty="0">
                <a:latin typeface="Arial Black"/>
                <a:cs typeface="Arial Black"/>
              </a:rPr>
              <a:t>CLAUSE</a:t>
            </a:r>
            <a:endParaRPr sz="2800">
              <a:latin typeface="Arial Black"/>
              <a:cs typeface="Arial Black"/>
            </a:endParaRPr>
          </a:p>
        </p:txBody>
      </p:sp>
      <p:sp>
        <p:nvSpPr>
          <p:cNvPr id="4" name="object 4"/>
          <p:cNvSpPr txBox="1"/>
          <p:nvPr/>
        </p:nvSpPr>
        <p:spPr>
          <a:xfrm>
            <a:off x="8591422" y="29718"/>
            <a:ext cx="266065" cy="299720"/>
          </a:xfrm>
          <a:prstGeom prst="rect">
            <a:avLst/>
          </a:prstGeom>
        </p:spPr>
        <p:txBody>
          <a:bodyPr vert="horz" wrap="square" lIns="0" tIns="12700" rIns="0" bIns="0" rtlCol="0">
            <a:spAutoFit/>
          </a:bodyPr>
          <a:lstStyle/>
          <a:p>
            <a:pPr>
              <a:lnSpc>
                <a:spcPct val="100000"/>
              </a:lnSpc>
              <a:spcBef>
                <a:spcPts val="100"/>
              </a:spcBef>
            </a:pPr>
            <a:r>
              <a:rPr sz="1800" spc="-10" dirty="0">
                <a:latin typeface="Arial"/>
                <a:cs typeface="Arial"/>
              </a:rPr>
              <a:t>18</a:t>
            </a:r>
            <a:endParaRPr sz="1800">
              <a:latin typeface="Arial"/>
              <a:cs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8340" y="2382139"/>
            <a:ext cx="7846059" cy="2769235"/>
          </a:xfrm>
          <a:prstGeom prst="rect">
            <a:avLst/>
          </a:prstGeom>
        </p:spPr>
        <p:txBody>
          <a:bodyPr vert="horz" wrap="square" lIns="0" tIns="12700" rIns="0" bIns="0" rtlCol="0">
            <a:spAutoFit/>
          </a:bodyPr>
          <a:lstStyle/>
          <a:p>
            <a:pPr marL="355600" marR="5080" indent="-343535" algn="just">
              <a:lnSpc>
                <a:spcPct val="100000"/>
              </a:lnSpc>
              <a:spcBef>
                <a:spcPts val="100"/>
              </a:spcBef>
              <a:buChar char="•"/>
              <a:tabLst>
                <a:tab pos="356235" algn="l"/>
              </a:tabLst>
            </a:pPr>
            <a:r>
              <a:rPr sz="3000" dirty="0">
                <a:latin typeface="Times New Roman"/>
                <a:cs typeface="Times New Roman"/>
              </a:rPr>
              <a:t>The liability of a member of a company cannot  be increased </a:t>
            </a:r>
            <a:r>
              <a:rPr sz="3000" spc="-5" dirty="0">
                <a:latin typeface="Times New Roman"/>
                <a:cs typeface="Times New Roman"/>
              </a:rPr>
              <a:t>unless </a:t>
            </a:r>
            <a:r>
              <a:rPr sz="3000" dirty="0">
                <a:latin typeface="Times New Roman"/>
                <a:cs typeface="Times New Roman"/>
              </a:rPr>
              <a:t>the member agrees </a:t>
            </a:r>
            <a:r>
              <a:rPr sz="3000" spc="5" dirty="0">
                <a:latin typeface="Times New Roman"/>
                <a:cs typeface="Times New Roman"/>
              </a:rPr>
              <a:t>in  </a:t>
            </a:r>
            <a:r>
              <a:rPr sz="3000" spc="-5" dirty="0">
                <a:latin typeface="Times New Roman"/>
                <a:cs typeface="Times New Roman"/>
              </a:rPr>
              <a:t>writing.</a:t>
            </a:r>
            <a:endParaRPr sz="3000">
              <a:latin typeface="Times New Roman"/>
              <a:cs typeface="Times New Roman"/>
            </a:endParaRPr>
          </a:p>
          <a:p>
            <a:pPr>
              <a:lnSpc>
                <a:spcPct val="100000"/>
              </a:lnSpc>
              <a:spcBef>
                <a:spcPts val="35"/>
              </a:spcBef>
              <a:buFont typeface="Times New Roman"/>
              <a:buChar char="•"/>
            </a:pPr>
            <a:endParaRPr sz="3100">
              <a:latin typeface="Times New Roman"/>
              <a:cs typeface="Times New Roman"/>
            </a:endParaRPr>
          </a:p>
          <a:p>
            <a:pPr marL="355600" marR="10160" indent="-343535" algn="just">
              <a:lnSpc>
                <a:spcPct val="100000"/>
              </a:lnSpc>
              <a:buChar char="•"/>
              <a:tabLst>
                <a:tab pos="356235" algn="l"/>
              </a:tabLst>
            </a:pPr>
            <a:r>
              <a:rPr sz="3000" dirty="0">
                <a:latin typeface="Times New Roman"/>
                <a:cs typeface="Times New Roman"/>
              </a:rPr>
              <a:t>From unlimited </a:t>
            </a:r>
            <a:r>
              <a:rPr sz="3000" spc="-20" dirty="0">
                <a:latin typeface="Times New Roman"/>
                <a:cs typeface="Times New Roman"/>
              </a:rPr>
              <a:t>liability, </a:t>
            </a:r>
            <a:r>
              <a:rPr sz="3000" spc="-5" dirty="0">
                <a:latin typeface="Times New Roman"/>
                <a:cs typeface="Times New Roman"/>
              </a:rPr>
              <a:t>it </a:t>
            </a:r>
            <a:r>
              <a:rPr sz="3000" dirty="0">
                <a:latin typeface="Times New Roman"/>
                <a:cs typeface="Times New Roman"/>
              </a:rPr>
              <a:t>can be made limited  by </a:t>
            </a:r>
            <a:r>
              <a:rPr sz="3000" spc="-5" dirty="0">
                <a:latin typeface="Times New Roman"/>
                <a:cs typeface="Times New Roman"/>
              </a:rPr>
              <a:t>re-registration </a:t>
            </a:r>
            <a:r>
              <a:rPr sz="3000" dirty="0">
                <a:latin typeface="Times New Roman"/>
                <a:cs typeface="Times New Roman"/>
              </a:rPr>
              <a:t>of the</a:t>
            </a:r>
            <a:r>
              <a:rPr sz="3000" spc="55" dirty="0">
                <a:latin typeface="Times New Roman"/>
                <a:cs typeface="Times New Roman"/>
              </a:rPr>
              <a:t> </a:t>
            </a:r>
            <a:r>
              <a:rPr sz="3000" spc="-25" dirty="0">
                <a:latin typeface="Times New Roman"/>
                <a:cs typeface="Times New Roman"/>
              </a:rPr>
              <a:t>company.</a:t>
            </a:r>
            <a:endParaRPr sz="3000">
              <a:latin typeface="Times New Roman"/>
              <a:cs typeface="Times New Roman"/>
            </a:endParaRPr>
          </a:p>
        </p:txBody>
      </p:sp>
      <p:sp>
        <p:nvSpPr>
          <p:cNvPr id="3" name="object 3"/>
          <p:cNvSpPr txBox="1"/>
          <p:nvPr/>
        </p:nvSpPr>
        <p:spPr>
          <a:xfrm>
            <a:off x="1109878" y="29718"/>
            <a:ext cx="7747634" cy="1300356"/>
          </a:xfrm>
          <a:prstGeom prst="rect">
            <a:avLst/>
          </a:prstGeom>
        </p:spPr>
        <p:txBody>
          <a:bodyPr vert="horz" wrap="square" lIns="0" tIns="12700" rIns="0" bIns="0" rtlCol="0">
            <a:spAutoFit/>
          </a:bodyPr>
          <a:lstStyle/>
          <a:p>
            <a:pPr marR="5080" algn="r">
              <a:lnSpc>
                <a:spcPct val="100000"/>
              </a:lnSpc>
              <a:spcBef>
                <a:spcPts val="100"/>
              </a:spcBef>
            </a:pPr>
            <a:r>
              <a:rPr sz="1800" spc="-10" dirty="0">
                <a:latin typeface="Arial"/>
                <a:cs typeface="Arial"/>
              </a:rPr>
              <a:t>19</a:t>
            </a:r>
            <a:endParaRPr sz="1800">
              <a:latin typeface="Arial"/>
              <a:cs typeface="Arial"/>
            </a:endParaRPr>
          </a:p>
          <a:p>
            <a:pPr>
              <a:lnSpc>
                <a:spcPct val="100000"/>
              </a:lnSpc>
              <a:spcBef>
                <a:spcPts val="25"/>
              </a:spcBef>
            </a:pPr>
            <a:endParaRPr sz="2300">
              <a:latin typeface="Times New Roman"/>
              <a:cs typeface="Times New Roman"/>
            </a:endParaRPr>
          </a:p>
          <a:p>
            <a:pPr marL="4689475">
              <a:lnSpc>
                <a:spcPct val="100000"/>
              </a:lnSpc>
            </a:pPr>
            <a:endParaRPr sz="800">
              <a:latin typeface="Arial"/>
              <a:cs typeface="Arial"/>
            </a:endParaRPr>
          </a:p>
          <a:p>
            <a:pPr marL="12700">
              <a:lnSpc>
                <a:spcPct val="100000"/>
              </a:lnSpc>
              <a:spcBef>
                <a:spcPts val="780"/>
              </a:spcBef>
            </a:pPr>
            <a:r>
              <a:rPr sz="2800" spc="-45" dirty="0">
                <a:latin typeface="Arial Black"/>
                <a:cs typeface="Arial Black"/>
              </a:rPr>
              <a:t>ALTERATION </a:t>
            </a:r>
            <a:r>
              <a:rPr sz="2800" spc="-5" dirty="0">
                <a:latin typeface="Arial Black"/>
                <a:cs typeface="Arial Black"/>
              </a:rPr>
              <a:t>OF LIABILITY</a:t>
            </a:r>
            <a:r>
              <a:rPr sz="2800" spc="100" dirty="0">
                <a:latin typeface="Arial Black"/>
                <a:cs typeface="Arial Black"/>
              </a:rPr>
              <a:t> </a:t>
            </a:r>
            <a:r>
              <a:rPr sz="2800" spc="-25" dirty="0">
                <a:latin typeface="Arial Black"/>
                <a:cs typeface="Arial Black"/>
              </a:rPr>
              <a:t>CLAUSE</a:t>
            </a:r>
            <a:endParaRPr sz="2800">
              <a:latin typeface="Arial Black"/>
              <a:cs typeface="Arial Black"/>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8340" y="2004186"/>
            <a:ext cx="7844790" cy="4049395"/>
          </a:xfrm>
          <a:prstGeom prst="rect">
            <a:avLst/>
          </a:prstGeom>
        </p:spPr>
        <p:txBody>
          <a:bodyPr vert="horz" wrap="square" lIns="0" tIns="12700" rIns="0" bIns="0" rtlCol="0">
            <a:spAutoFit/>
          </a:bodyPr>
          <a:lstStyle/>
          <a:p>
            <a:pPr marL="355600" marR="5080" indent="-343535" algn="just">
              <a:lnSpc>
                <a:spcPct val="100000"/>
              </a:lnSpc>
              <a:spcBef>
                <a:spcPts val="100"/>
              </a:spcBef>
              <a:buChar char="•"/>
              <a:tabLst>
                <a:tab pos="356235" algn="l"/>
              </a:tabLst>
            </a:pPr>
            <a:r>
              <a:rPr sz="2400" spc="-5" dirty="0">
                <a:latin typeface="Times New Roman"/>
                <a:cs typeface="Times New Roman"/>
              </a:rPr>
              <a:t>A company </a:t>
            </a:r>
            <a:r>
              <a:rPr sz="2400" dirty="0">
                <a:latin typeface="Times New Roman"/>
                <a:cs typeface="Times New Roman"/>
              </a:rPr>
              <a:t>can </a:t>
            </a:r>
            <a:r>
              <a:rPr sz="2400" spc="-5" dirty="0">
                <a:latin typeface="Times New Roman"/>
                <a:cs typeface="Times New Roman"/>
              </a:rPr>
              <a:t>reduce </a:t>
            </a:r>
            <a:r>
              <a:rPr sz="2400" dirty="0">
                <a:latin typeface="Times New Roman"/>
                <a:cs typeface="Times New Roman"/>
              </a:rPr>
              <a:t>share </a:t>
            </a:r>
            <a:r>
              <a:rPr sz="2400" spc="-5" dirty="0">
                <a:latin typeface="Times New Roman"/>
                <a:cs typeface="Times New Roman"/>
              </a:rPr>
              <a:t>capital </a:t>
            </a:r>
            <a:r>
              <a:rPr sz="2400" dirty="0">
                <a:latin typeface="Times New Roman"/>
                <a:cs typeface="Times New Roman"/>
              </a:rPr>
              <a:t>by </a:t>
            </a:r>
            <a:r>
              <a:rPr sz="2400" spc="-5" dirty="0">
                <a:latin typeface="Times New Roman"/>
                <a:cs typeface="Times New Roman"/>
              </a:rPr>
              <a:t>first passing </a:t>
            </a:r>
            <a:r>
              <a:rPr sz="2400" dirty="0">
                <a:latin typeface="Times New Roman"/>
                <a:cs typeface="Times New Roman"/>
              </a:rPr>
              <a:t>a </a:t>
            </a:r>
            <a:r>
              <a:rPr sz="2400" spc="-5" dirty="0">
                <a:latin typeface="Times New Roman"/>
                <a:cs typeface="Times New Roman"/>
              </a:rPr>
              <a:t>special  resolution </a:t>
            </a:r>
            <a:r>
              <a:rPr sz="2400" dirty="0">
                <a:latin typeface="Times New Roman"/>
                <a:cs typeface="Times New Roman"/>
              </a:rPr>
              <a:t>for reduction of capital </a:t>
            </a:r>
            <a:r>
              <a:rPr sz="2400" b="1" spc="-5" dirty="0">
                <a:latin typeface="Times New Roman"/>
                <a:cs typeface="Times New Roman"/>
              </a:rPr>
              <a:t>but </a:t>
            </a:r>
            <a:r>
              <a:rPr sz="2400" b="1" dirty="0">
                <a:latin typeface="Times New Roman"/>
                <a:cs typeface="Times New Roman"/>
              </a:rPr>
              <a:t>powers to </a:t>
            </a:r>
            <a:r>
              <a:rPr sz="2400" b="1" spc="-10" dirty="0">
                <a:latin typeface="Times New Roman"/>
                <a:cs typeface="Times New Roman"/>
              </a:rPr>
              <a:t>reduce  </a:t>
            </a:r>
            <a:r>
              <a:rPr sz="2400" b="1" spc="-15" dirty="0">
                <a:latin typeface="Times New Roman"/>
                <a:cs typeface="Times New Roman"/>
              </a:rPr>
              <a:t>share </a:t>
            </a:r>
            <a:r>
              <a:rPr sz="2400" b="1" dirty="0">
                <a:latin typeface="Times New Roman"/>
                <a:cs typeface="Times New Roman"/>
              </a:rPr>
              <a:t>capital </a:t>
            </a:r>
            <a:r>
              <a:rPr sz="2400" b="1" spc="-5" dirty="0">
                <a:latin typeface="Times New Roman"/>
                <a:cs typeface="Times New Roman"/>
              </a:rPr>
              <a:t>must be </a:t>
            </a:r>
            <a:r>
              <a:rPr sz="2400" b="1" dirty="0">
                <a:latin typeface="Times New Roman"/>
                <a:cs typeface="Times New Roman"/>
              </a:rPr>
              <a:t>guaranteed in </a:t>
            </a:r>
            <a:r>
              <a:rPr sz="2400" b="1" spc="-5" dirty="0">
                <a:latin typeface="Times New Roman"/>
                <a:cs typeface="Times New Roman"/>
              </a:rPr>
              <a:t>the </a:t>
            </a:r>
            <a:r>
              <a:rPr sz="2400" b="1" dirty="0">
                <a:latin typeface="Times New Roman"/>
                <a:cs typeface="Times New Roman"/>
              </a:rPr>
              <a:t>articles of </a:t>
            </a:r>
            <a:r>
              <a:rPr sz="2400" b="1" spc="-5" dirty="0">
                <a:latin typeface="Times New Roman"/>
                <a:cs typeface="Times New Roman"/>
              </a:rPr>
              <a:t>the </a:t>
            </a:r>
            <a:r>
              <a:rPr sz="2400" b="1" spc="590" dirty="0">
                <a:latin typeface="Times New Roman"/>
                <a:cs typeface="Times New Roman"/>
              </a:rPr>
              <a:t> </a:t>
            </a:r>
            <a:r>
              <a:rPr sz="2400" b="1" spc="-5" dirty="0">
                <a:latin typeface="Times New Roman"/>
                <a:cs typeface="Times New Roman"/>
              </a:rPr>
              <a:t>company</a:t>
            </a:r>
            <a:r>
              <a:rPr sz="2400" spc="-5" dirty="0">
                <a:latin typeface="Times New Roman"/>
                <a:cs typeface="Times New Roman"/>
              </a:rPr>
              <a:t>, </a:t>
            </a:r>
            <a:r>
              <a:rPr sz="2400" dirty="0">
                <a:latin typeface="Times New Roman"/>
                <a:cs typeface="Times New Roman"/>
              </a:rPr>
              <a:t>otherwise </a:t>
            </a:r>
            <a:r>
              <a:rPr sz="2400" spc="-5" dirty="0">
                <a:latin typeface="Times New Roman"/>
                <a:cs typeface="Times New Roman"/>
              </a:rPr>
              <a:t>the </a:t>
            </a:r>
            <a:r>
              <a:rPr sz="2400" dirty="0">
                <a:latin typeface="Times New Roman"/>
                <a:cs typeface="Times New Roman"/>
              </a:rPr>
              <a:t>share </a:t>
            </a:r>
            <a:r>
              <a:rPr sz="2400" spc="-5" dirty="0">
                <a:latin typeface="Times New Roman"/>
                <a:cs typeface="Times New Roman"/>
              </a:rPr>
              <a:t>capital </a:t>
            </a:r>
            <a:r>
              <a:rPr sz="2400" dirty="0">
                <a:latin typeface="Times New Roman"/>
                <a:cs typeface="Times New Roman"/>
              </a:rPr>
              <a:t>can </a:t>
            </a:r>
            <a:r>
              <a:rPr sz="2400" spc="-10" dirty="0">
                <a:latin typeface="Times New Roman"/>
                <a:cs typeface="Times New Roman"/>
              </a:rPr>
              <a:t>be </a:t>
            </a:r>
            <a:r>
              <a:rPr sz="2400" spc="-5" dirty="0">
                <a:latin typeface="Times New Roman"/>
                <a:cs typeface="Times New Roman"/>
              </a:rPr>
              <a:t>altered </a:t>
            </a:r>
            <a:r>
              <a:rPr sz="2400" spc="-15" dirty="0">
                <a:latin typeface="Times New Roman"/>
                <a:cs typeface="Times New Roman"/>
              </a:rPr>
              <a:t>by  </a:t>
            </a:r>
            <a:r>
              <a:rPr sz="2400" dirty="0">
                <a:latin typeface="Times New Roman"/>
                <a:cs typeface="Times New Roman"/>
              </a:rPr>
              <a:t>special resolution giving such</a:t>
            </a:r>
            <a:r>
              <a:rPr sz="2400" spc="-90" dirty="0">
                <a:latin typeface="Times New Roman"/>
                <a:cs typeface="Times New Roman"/>
              </a:rPr>
              <a:t> </a:t>
            </a:r>
            <a:r>
              <a:rPr sz="2400" dirty="0">
                <a:latin typeface="Times New Roman"/>
                <a:cs typeface="Times New Roman"/>
              </a:rPr>
              <a:t>powers.</a:t>
            </a:r>
            <a:endParaRPr sz="2400">
              <a:latin typeface="Times New Roman"/>
              <a:cs typeface="Times New Roman"/>
            </a:endParaRPr>
          </a:p>
          <a:p>
            <a:pPr marL="355600" marR="5080" indent="-343535" algn="just">
              <a:lnSpc>
                <a:spcPct val="100000"/>
              </a:lnSpc>
              <a:buChar char="•"/>
              <a:tabLst>
                <a:tab pos="356235" algn="l"/>
              </a:tabLst>
            </a:pPr>
            <a:r>
              <a:rPr sz="2400" dirty="0">
                <a:latin typeface="Times New Roman"/>
                <a:cs typeface="Times New Roman"/>
              </a:rPr>
              <a:t>The </a:t>
            </a:r>
            <a:r>
              <a:rPr sz="2400" spc="-5" dirty="0">
                <a:latin typeface="Times New Roman"/>
                <a:cs typeface="Times New Roman"/>
              </a:rPr>
              <a:t>company </a:t>
            </a:r>
            <a:r>
              <a:rPr sz="2400" dirty="0">
                <a:latin typeface="Times New Roman"/>
                <a:cs typeface="Times New Roman"/>
              </a:rPr>
              <a:t>can apply to the </a:t>
            </a:r>
            <a:r>
              <a:rPr sz="2400" spc="-5" dirty="0">
                <a:latin typeface="Times New Roman"/>
                <a:cs typeface="Times New Roman"/>
              </a:rPr>
              <a:t>court </a:t>
            </a:r>
            <a:r>
              <a:rPr sz="2400" dirty="0">
                <a:latin typeface="Times New Roman"/>
                <a:cs typeface="Times New Roman"/>
              </a:rPr>
              <a:t>by </a:t>
            </a:r>
            <a:r>
              <a:rPr sz="2400" spc="-5" dirty="0">
                <a:latin typeface="Times New Roman"/>
                <a:cs typeface="Times New Roman"/>
              </a:rPr>
              <a:t>petition </a:t>
            </a:r>
            <a:r>
              <a:rPr sz="2400" dirty="0">
                <a:latin typeface="Times New Roman"/>
                <a:cs typeface="Times New Roman"/>
              </a:rPr>
              <a:t>for getting  </a:t>
            </a:r>
            <a:r>
              <a:rPr sz="2400" spc="-5" dirty="0">
                <a:latin typeface="Times New Roman"/>
                <a:cs typeface="Times New Roman"/>
              </a:rPr>
              <a:t>confirmation </a:t>
            </a:r>
            <a:r>
              <a:rPr sz="2400" dirty="0">
                <a:latin typeface="Times New Roman"/>
                <a:cs typeface="Times New Roman"/>
              </a:rPr>
              <a:t>from the court for reducing the </a:t>
            </a:r>
            <a:r>
              <a:rPr sz="2400" spc="-5" dirty="0">
                <a:latin typeface="Times New Roman"/>
                <a:cs typeface="Times New Roman"/>
              </a:rPr>
              <a:t>share capital </a:t>
            </a:r>
            <a:r>
              <a:rPr sz="2400" dirty="0">
                <a:latin typeface="Times New Roman"/>
                <a:cs typeface="Times New Roman"/>
              </a:rPr>
              <a:t>.  The </a:t>
            </a:r>
            <a:r>
              <a:rPr sz="2400" spc="-5" dirty="0">
                <a:latin typeface="Times New Roman"/>
                <a:cs typeface="Times New Roman"/>
              </a:rPr>
              <a:t>main duty </a:t>
            </a:r>
            <a:r>
              <a:rPr sz="2400" dirty="0">
                <a:latin typeface="Times New Roman"/>
                <a:cs typeface="Times New Roman"/>
              </a:rPr>
              <a:t>of the </a:t>
            </a:r>
            <a:r>
              <a:rPr sz="2400" spc="-5" dirty="0">
                <a:latin typeface="Times New Roman"/>
                <a:cs typeface="Times New Roman"/>
              </a:rPr>
              <a:t>court </a:t>
            </a:r>
            <a:r>
              <a:rPr sz="2400" dirty="0">
                <a:latin typeface="Times New Roman"/>
                <a:cs typeface="Times New Roman"/>
              </a:rPr>
              <a:t>is to </a:t>
            </a:r>
            <a:r>
              <a:rPr sz="2400" spc="-5" dirty="0">
                <a:latin typeface="Times New Roman"/>
                <a:cs typeface="Times New Roman"/>
              </a:rPr>
              <a:t>look </a:t>
            </a:r>
            <a:r>
              <a:rPr sz="2400" dirty="0">
                <a:latin typeface="Times New Roman"/>
                <a:cs typeface="Times New Roman"/>
              </a:rPr>
              <a:t>after </a:t>
            </a:r>
            <a:r>
              <a:rPr sz="2400" spc="-5" dirty="0">
                <a:latin typeface="Times New Roman"/>
                <a:cs typeface="Times New Roman"/>
              </a:rPr>
              <a:t>the interest </a:t>
            </a:r>
            <a:r>
              <a:rPr sz="2400" dirty="0">
                <a:latin typeface="Times New Roman"/>
                <a:cs typeface="Times New Roman"/>
              </a:rPr>
              <a:t>of the  </a:t>
            </a:r>
            <a:r>
              <a:rPr sz="2400" spc="-5" dirty="0">
                <a:latin typeface="Times New Roman"/>
                <a:cs typeface="Times New Roman"/>
              </a:rPr>
              <a:t>creditors and </a:t>
            </a:r>
            <a:r>
              <a:rPr sz="2400" spc="-10" dirty="0">
                <a:latin typeface="Times New Roman"/>
                <a:cs typeface="Times New Roman"/>
              </a:rPr>
              <a:t>different </a:t>
            </a:r>
            <a:r>
              <a:rPr sz="2400" dirty="0">
                <a:latin typeface="Times New Roman"/>
                <a:cs typeface="Times New Roman"/>
              </a:rPr>
              <a:t>classes </a:t>
            </a:r>
            <a:r>
              <a:rPr sz="2400" spc="-5" dirty="0">
                <a:latin typeface="Times New Roman"/>
                <a:cs typeface="Times New Roman"/>
              </a:rPr>
              <a:t>of shareholders, </a:t>
            </a:r>
            <a:r>
              <a:rPr sz="2400" dirty="0">
                <a:latin typeface="Times New Roman"/>
                <a:cs typeface="Times New Roman"/>
              </a:rPr>
              <a:t>and then  </a:t>
            </a:r>
            <a:r>
              <a:rPr sz="2400" spc="-5" dirty="0">
                <a:latin typeface="Times New Roman"/>
                <a:cs typeface="Times New Roman"/>
              </a:rPr>
              <a:t>decide whether the company </a:t>
            </a:r>
            <a:r>
              <a:rPr sz="2400" dirty="0">
                <a:latin typeface="Times New Roman"/>
                <a:cs typeface="Times New Roman"/>
              </a:rPr>
              <a:t>should be allowed to </a:t>
            </a:r>
            <a:r>
              <a:rPr sz="2400" spc="-5" dirty="0">
                <a:latin typeface="Times New Roman"/>
                <a:cs typeface="Times New Roman"/>
              </a:rPr>
              <a:t>reduce  </a:t>
            </a:r>
            <a:r>
              <a:rPr sz="2400" dirty="0">
                <a:latin typeface="Times New Roman"/>
                <a:cs typeface="Times New Roman"/>
              </a:rPr>
              <a:t>share capital</a:t>
            </a:r>
            <a:r>
              <a:rPr sz="2400" spc="-50" dirty="0">
                <a:latin typeface="Times New Roman"/>
                <a:cs typeface="Times New Roman"/>
              </a:rPr>
              <a:t> </a:t>
            </a:r>
            <a:r>
              <a:rPr sz="2400" dirty="0">
                <a:latin typeface="Times New Roman"/>
                <a:cs typeface="Times New Roman"/>
              </a:rPr>
              <a:t>.</a:t>
            </a:r>
            <a:endParaRPr sz="2400">
              <a:latin typeface="Times New Roman"/>
              <a:cs typeface="Times New Roman"/>
            </a:endParaRPr>
          </a:p>
        </p:txBody>
      </p:sp>
      <p:sp>
        <p:nvSpPr>
          <p:cNvPr id="3" name="object 3"/>
          <p:cNvSpPr txBox="1">
            <a:spLocks noGrp="1"/>
          </p:cNvSpPr>
          <p:nvPr>
            <p:ph type="title"/>
          </p:nvPr>
        </p:nvSpPr>
        <p:spPr>
          <a:xfrm>
            <a:off x="1250086" y="1053465"/>
            <a:ext cx="6718934" cy="452120"/>
          </a:xfrm>
          <a:prstGeom prst="rect">
            <a:avLst/>
          </a:prstGeom>
        </p:spPr>
        <p:txBody>
          <a:bodyPr vert="horz" wrap="square" lIns="0" tIns="12065" rIns="0" bIns="0" rtlCol="0">
            <a:spAutoFit/>
          </a:bodyPr>
          <a:lstStyle/>
          <a:p>
            <a:pPr marL="12700">
              <a:lnSpc>
                <a:spcPct val="100000"/>
              </a:lnSpc>
              <a:spcBef>
                <a:spcPts val="95"/>
              </a:spcBef>
            </a:pPr>
            <a:r>
              <a:rPr sz="2800" b="0" spc="-45" dirty="0">
                <a:latin typeface="Arial Black"/>
                <a:cs typeface="Arial Black"/>
              </a:rPr>
              <a:t>ALTERATION </a:t>
            </a:r>
            <a:r>
              <a:rPr sz="2800" b="0" spc="-5" dirty="0">
                <a:latin typeface="Arial Black"/>
                <a:cs typeface="Arial Black"/>
              </a:rPr>
              <a:t>OF </a:t>
            </a:r>
            <a:r>
              <a:rPr sz="2800" b="0" spc="-35" dirty="0">
                <a:latin typeface="Arial Black"/>
                <a:cs typeface="Arial Black"/>
              </a:rPr>
              <a:t>CAPITAL</a:t>
            </a:r>
            <a:r>
              <a:rPr sz="2800" b="0" spc="95" dirty="0">
                <a:latin typeface="Arial Black"/>
                <a:cs typeface="Arial Black"/>
              </a:rPr>
              <a:t> </a:t>
            </a:r>
            <a:r>
              <a:rPr sz="2800" b="0" spc="-25" dirty="0">
                <a:latin typeface="Arial Black"/>
                <a:cs typeface="Arial Black"/>
              </a:rPr>
              <a:t>CLAUSE</a:t>
            </a:r>
            <a:endParaRPr sz="2800">
              <a:latin typeface="Arial Black"/>
              <a:cs typeface="Arial Black"/>
            </a:endParaRPr>
          </a:p>
        </p:txBody>
      </p:sp>
      <p:sp>
        <p:nvSpPr>
          <p:cNvPr id="4" name="object 4"/>
          <p:cNvSpPr txBox="1"/>
          <p:nvPr/>
        </p:nvSpPr>
        <p:spPr>
          <a:xfrm>
            <a:off x="8578722" y="675894"/>
            <a:ext cx="278765"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Arial"/>
                <a:cs typeface="Arial"/>
              </a:rPr>
              <a:t>20</a:t>
            </a:r>
            <a:endParaRPr sz="1800">
              <a:latin typeface="Arial"/>
              <a:cs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1345133"/>
            <a:ext cx="5477510" cy="635000"/>
          </a:xfrm>
          <a:prstGeom prst="rect">
            <a:avLst/>
          </a:prstGeom>
        </p:spPr>
        <p:txBody>
          <a:bodyPr vert="horz" wrap="square" lIns="0" tIns="12065" rIns="0" bIns="0" rtlCol="0">
            <a:spAutoFit/>
          </a:bodyPr>
          <a:lstStyle/>
          <a:p>
            <a:pPr marL="12700">
              <a:lnSpc>
                <a:spcPct val="100000"/>
              </a:lnSpc>
              <a:spcBef>
                <a:spcPts val="95"/>
              </a:spcBef>
            </a:pPr>
            <a:r>
              <a:rPr sz="4000" i="1" spc="-5" dirty="0">
                <a:latin typeface="Trebuchet MS"/>
                <a:cs typeface="Trebuchet MS"/>
              </a:rPr>
              <a:t>Articles Of</a:t>
            </a:r>
            <a:r>
              <a:rPr sz="4000" i="1" spc="-185" dirty="0">
                <a:latin typeface="Trebuchet MS"/>
                <a:cs typeface="Trebuchet MS"/>
              </a:rPr>
              <a:t> </a:t>
            </a:r>
            <a:r>
              <a:rPr sz="4000" i="1" spc="-5" dirty="0">
                <a:latin typeface="Trebuchet MS"/>
                <a:cs typeface="Trebuchet MS"/>
              </a:rPr>
              <a:t>Association</a:t>
            </a:r>
            <a:endParaRPr sz="4000">
              <a:latin typeface="Trebuchet MS"/>
              <a:cs typeface="Trebuchet MS"/>
            </a:endParaRPr>
          </a:p>
        </p:txBody>
      </p:sp>
      <p:sp>
        <p:nvSpPr>
          <p:cNvPr id="3" name="object 3"/>
          <p:cNvSpPr txBox="1"/>
          <p:nvPr/>
        </p:nvSpPr>
        <p:spPr>
          <a:xfrm>
            <a:off x="645668" y="2272411"/>
            <a:ext cx="7963534" cy="1305560"/>
          </a:xfrm>
          <a:prstGeom prst="rect">
            <a:avLst/>
          </a:prstGeom>
        </p:spPr>
        <p:txBody>
          <a:bodyPr vert="horz" wrap="square" lIns="0" tIns="12065" rIns="0" bIns="0" rtlCol="0">
            <a:spAutoFit/>
          </a:bodyPr>
          <a:lstStyle/>
          <a:p>
            <a:pPr marL="268605" marR="5080" indent="-256540" algn="just">
              <a:lnSpc>
                <a:spcPct val="100000"/>
              </a:lnSpc>
              <a:spcBef>
                <a:spcPts val="95"/>
              </a:spcBef>
              <a:buClr>
                <a:srgbClr val="9F4DA2"/>
              </a:buClr>
              <a:buChar char="•"/>
              <a:tabLst>
                <a:tab pos="269240" algn="l"/>
              </a:tabLst>
            </a:pPr>
            <a:r>
              <a:rPr sz="2800" spc="-5" dirty="0">
                <a:latin typeface="Georgia"/>
                <a:cs typeface="Georgia"/>
              </a:rPr>
              <a:t>A document </a:t>
            </a:r>
            <a:r>
              <a:rPr sz="2800" spc="-10" dirty="0">
                <a:latin typeface="Georgia"/>
                <a:cs typeface="Georgia"/>
              </a:rPr>
              <a:t>that </a:t>
            </a:r>
            <a:r>
              <a:rPr sz="2800" spc="-5" dirty="0">
                <a:latin typeface="Georgia"/>
                <a:cs typeface="Georgia"/>
              </a:rPr>
              <a:t>specifies </a:t>
            </a:r>
            <a:r>
              <a:rPr sz="2800" spc="-10" dirty="0">
                <a:latin typeface="Georgia"/>
                <a:cs typeface="Georgia"/>
              </a:rPr>
              <a:t>the </a:t>
            </a:r>
            <a:r>
              <a:rPr sz="2800" spc="-5" dirty="0">
                <a:latin typeface="Georgia"/>
                <a:cs typeface="Georgia"/>
              </a:rPr>
              <a:t>regulations for a  company's </a:t>
            </a:r>
            <a:r>
              <a:rPr sz="2800" dirty="0">
                <a:latin typeface="Georgia"/>
                <a:cs typeface="Georgia"/>
              </a:rPr>
              <a:t>operations. </a:t>
            </a:r>
            <a:r>
              <a:rPr sz="2800" spc="-5" dirty="0">
                <a:latin typeface="Georgia"/>
                <a:cs typeface="Georgia"/>
              </a:rPr>
              <a:t>The </a:t>
            </a:r>
            <a:r>
              <a:rPr sz="2800" spc="-10" dirty="0">
                <a:latin typeface="Georgia"/>
                <a:cs typeface="Georgia"/>
              </a:rPr>
              <a:t>articles </a:t>
            </a:r>
            <a:r>
              <a:rPr sz="2800" spc="-5" dirty="0">
                <a:latin typeface="Georgia"/>
                <a:cs typeface="Georgia"/>
              </a:rPr>
              <a:t>of association  define</a:t>
            </a:r>
            <a:r>
              <a:rPr sz="2800" spc="305" dirty="0">
                <a:latin typeface="Georgia"/>
                <a:cs typeface="Georgia"/>
              </a:rPr>
              <a:t> </a:t>
            </a:r>
            <a:r>
              <a:rPr sz="2800" spc="-5" dirty="0">
                <a:latin typeface="Georgia"/>
                <a:cs typeface="Georgia"/>
              </a:rPr>
              <a:t>the</a:t>
            </a:r>
            <a:r>
              <a:rPr sz="2800" spc="310" dirty="0">
                <a:latin typeface="Georgia"/>
                <a:cs typeface="Georgia"/>
              </a:rPr>
              <a:t> </a:t>
            </a:r>
            <a:r>
              <a:rPr sz="2800" spc="-5" dirty="0">
                <a:latin typeface="Georgia"/>
                <a:cs typeface="Georgia"/>
              </a:rPr>
              <a:t>company's</a:t>
            </a:r>
            <a:r>
              <a:rPr sz="2800" spc="310" dirty="0">
                <a:latin typeface="Georgia"/>
                <a:cs typeface="Georgia"/>
              </a:rPr>
              <a:t> </a:t>
            </a:r>
            <a:r>
              <a:rPr sz="2800" spc="-5" dirty="0">
                <a:latin typeface="Georgia"/>
                <a:cs typeface="Georgia"/>
              </a:rPr>
              <a:t>purpose</a:t>
            </a:r>
            <a:r>
              <a:rPr sz="2800" spc="315" dirty="0">
                <a:latin typeface="Georgia"/>
                <a:cs typeface="Georgia"/>
              </a:rPr>
              <a:t> </a:t>
            </a:r>
            <a:r>
              <a:rPr sz="2800" spc="-5" dirty="0">
                <a:latin typeface="Georgia"/>
                <a:cs typeface="Georgia"/>
              </a:rPr>
              <a:t>and</a:t>
            </a:r>
            <a:r>
              <a:rPr sz="2800" spc="305" dirty="0">
                <a:latin typeface="Georgia"/>
                <a:cs typeface="Georgia"/>
              </a:rPr>
              <a:t> </a:t>
            </a:r>
            <a:r>
              <a:rPr sz="2800" dirty="0">
                <a:latin typeface="Georgia"/>
                <a:cs typeface="Georgia"/>
              </a:rPr>
              <a:t>lays</a:t>
            </a:r>
            <a:r>
              <a:rPr sz="2800" spc="315" dirty="0">
                <a:latin typeface="Georgia"/>
                <a:cs typeface="Georgia"/>
              </a:rPr>
              <a:t> </a:t>
            </a:r>
            <a:r>
              <a:rPr sz="2800" spc="-5" dirty="0">
                <a:latin typeface="Georgia"/>
                <a:cs typeface="Georgia"/>
              </a:rPr>
              <a:t>out</a:t>
            </a:r>
            <a:r>
              <a:rPr sz="2800" spc="295" dirty="0">
                <a:latin typeface="Georgia"/>
                <a:cs typeface="Georgia"/>
              </a:rPr>
              <a:t> </a:t>
            </a:r>
            <a:r>
              <a:rPr sz="2800" dirty="0">
                <a:latin typeface="Georgia"/>
                <a:cs typeface="Georgia"/>
              </a:rPr>
              <a:t>how</a:t>
            </a:r>
            <a:endParaRPr sz="2800">
              <a:latin typeface="Georgia"/>
              <a:cs typeface="Georgia"/>
            </a:endParaRPr>
          </a:p>
        </p:txBody>
      </p:sp>
      <p:sp>
        <p:nvSpPr>
          <p:cNvPr id="4" name="object 4"/>
          <p:cNvSpPr txBox="1"/>
          <p:nvPr/>
        </p:nvSpPr>
        <p:spPr>
          <a:xfrm>
            <a:off x="901700" y="3552825"/>
            <a:ext cx="5516880" cy="878840"/>
          </a:xfrm>
          <a:prstGeom prst="rect">
            <a:avLst/>
          </a:prstGeom>
        </p:spPr>
        <p:txBody>
          <a:bodyPr vert="horz" wrap="square" lIns="0" tIns="12065" rIns="0" bIns="0" rtlCol="0">
            <a:spAutoFit/>
          </a:bodyPr>
          <a:lstStyle/>
          <a:p>
            <a:pPr marL="12700" marR="5080">
              <a:lnSpc>
                <a:spcPct val="100000"/>
              </a:lnSpc>
              <a:spcBef>
                <a:spcPts val="95"/>
              </a:spcBef>
              <a:tabLst>
                <a:tab pos="1151255" algn="l"/>
                <a:tab pos="1987550" algn="l"/>
                <a:tab pos="2583815" algn="l"/>
                <a:tab pos="2640330" algn="l"/>
                <a:tab pos="3350260" algn="l"/>
                <a:tab pos="4563745" algn="l"/>
              </a:tabLst>
            </a:pPr>
            <a:r>
              <a:rPr sz="2800" spc="-10" dirty="0">
                <a:latin typeface="Georgia"/>
                <a:cs typeface="Georgia"/>
              </a:rPr>
              <a:t>task</a:t>
            </a:r>
            <a:r>
              <a:rPr sz="2800" spc="-5" dirty="0">
                <a:latin typeface="Georgia"/>
                <a:cs typeface="Georgia"/>
              </a:rPr>
              <a:t>s</a:t>
            </a:r>
            <a:r>
              <a:rPr sz="2800" dirty="0">
                <a:latin typeface="Georgia"/>
                <a:cs typeface="Georgia"/>
              </a:rPr>
              <a:t>	</a:t>
            </a:r>
            <a:r>
              <a:rPr sz="2800" spc="-5" dirty="0">
                <a:latin typeface="Georgia"/>
                <a:cs typeface="Georgia"/>
              </a:rPr>
              <a:t>a</a:t>
            </a:r>
            <a:r>
              <a:rPr sz="2800" dirty="0">
                <a:latin typeface="Georgia"/>
                <a:cs typeface="Georgia"/>
              </a:rPr>
              <a:t>r</a:t>
            </a:r>
            <a:r>
              <a:rPr sz="2800" spc="-5" dirty="0">
                <a:latin typeface="Georgia"/>
                <a:cs typeface="Georgia"/>
              </a:rPr>
              <a:t>e</a:t>
            </a:r>
            <a:r>
              <a:rPr sz="2800" dirty="0">
                <a:latin typeface="Georgia"/>
                <a:cs typeface="Georgia"/>
              </a:rPr>
              <a:t>	</a:t>
            </a:r>
            <a:r>
              <a:rPr sz="2800" spc="-15" dirty="0">
                <a:latin typeface="Georgia"/>
                <a:cs typeface="Georgia"/>
              </a:rPr>
              <a:t>t</a:t>
            </a:r>
            <a:r>
              <a:rPr sz="2800" spc="-5" dirty="0">
                <a:latin typeface="Georgia"/>
                <a:cs typeface="Georgia"/>
              </a:rPr>
              <a:t>o</a:t>
            </a:r>
            <a:r>
              <a:rPr sz="2800" dirty="0">
                <a:latin typeface="Georgia"/>
                <a:cs typeface="Georgia"/>
              </a:rPr>
              <a:t>		</a:t>
            </a:r>
            <a:r>
              <a:rPr sz="2800" spc="-15" dirty="0">
                <a:latin typeface="Georgia"/>
                <a:cs typeface="Georgia"/>
              </a:rPr>
              <a:t>b</a:t>
            </a:r>
            <a:r>
              <a:rPr sz="2800" spc="-5" dirty="0">
                <a:latin typeface="Georgia"/>
                <a:cs typeface="Georgia"/>
              </a:rPr>
              <a:t>e</a:t>
            </a:r>
            <a:r>
              <a:rPr sz="2800" dirty="0">
                <a:latin typeface="Georgia"/>
                <a:cs typeface="Georgia"/>
              </a:rPr>
              <a:t>	</a:t>
            </a:r>
            <a:r>
              <a:rPr sz="2800" spc="-5" dirty="0">
                <a:latin typeface="Georgia"/>
                <a:cs typeface="Georgia"/>
              </a:rPr>
              <a:t>a</a:t>
            </a:r>
            <a:r>
              <a:rPr sz="2800" dirty="0">
                <a:latin typeface="Georgia"/>
                <a:cs typeface="Georgia"/>
              </a:rPr>
              <a:t>c</a:t>
            </a:r>
            <a:r>
              <a:rPr sz="2800" spc="-10" dirty="0">
                <a:latin typeface="Georgia"/>
                <a:cs typeface="Georgia"/>
              </a:rPr>
              <a:t>com</a:t>
            </a:r>
            <a:r>
              <a:rPr sz="2800" spc="5" dirty="0">
                <a:latin typeface="Georgia"/>
                <a:cs typeface="Georgia"/>
              </a:rPr>
              <a:t>p</a:t>
            </a:r>
            <a:r>
              <a:rPr sz="2800" spc="-10" dirty="0">
                <a:latin typeface="Georgia"/>
                <a:cs typeface="Georgia"/>
              </a:rPr>
              <a:t>lis</a:t>
            </a:r>
            <a:r>
              <a:rPr sz="2800" dirty="0">
                <a:latin typeface="Georgia"/>
                <a:cs typeface="Georgia"/>
              </a:rPr>
              <a:t>h</a:t>
            </a:r>
            <a:r>
              <a:rPr sz="2800" spc="-10" dirty="0">
                <a:latin typeface="Georgia"/>
                <a:cs typeface="Georgia"/>
              </a:rPr>
              <a:t>ed  </a:t>
            </a:r>
            <a:r>
              <a:rPr sz="2800" spc="-5" dirty="0">
                <a:latin typeface="Georgia"/>
                <a:cs typeface="Georgia"/>
              </a:rPr>
              <a:t>organization,	including	</a:t>
            </a:r>
            <a:r>
              <a:rPr sz="2800" spc="-10" dirty="0">
                <a:latin typeface="Georgia"/>
                <a:cs typeface="Georgia"/>
              </a:rPr>
              <a:t>the</a:t>
            </a:r>
            <a:endParaRPr sz="2800">
              <a:latin typeface="Georgia"/>
              <a:cs typeface="Georgia"/>
            </a:endParaRPr>
          </a:p>
        </p:txBody>
      </p:sp>
      <p:sp>
        <p:nvSpPr>
          <p:cNvPr id="5" name="object 5"/>
          <p:cNvSpPr txBox="1"/>
          <p:nvPr/>
        </p:nvSpPr>
        <p:spPr>
          <a:xfrm>
            <a:off x="6449948" y="3552825"/>
            <a:ext cx="2158365" cy="878840"/>
          </a:xfrm>
          <a:prstGeom prst="rect">
            <a:avLst/>
          </a:prstGeom>
        </p:spPr>
        <p:txBody>
          <a:bodyPr vert="horz" wrap="square" lIns="0" tIns="12065" rIns="0" bIns="0" rtlCol="0">
            <a:spAutoFit/>
          </a:bodyPr>
          <a:lstStyle/>
          <a:p>
            <a:pPr marL="12700" marR="5080" indent="283210">
              <a:lnSpc>
                <a:spcPct val="100000"/>
              </a:lnSpc>
              <a:spcBef>
                <a:spcPts val="95"/>
              </a:spcBef>
              <a:tabLst>
                <a:tab pos="1643380" algn="l"/>
                <a:tab pos="1692275" algn="l"/>
              </a:tabLst>
            </a:pPr>
            <a:r>
              <a:rPr sz="2800" spc="-10" dirty="0">
                <a:latin typeface="Georgia"/>
                <a:cs typeface="Georgia"/>
              </a:rPr>
              <a:t>withi</a:t>
            </a:r>
            <a:r>
              <a:rPr sz="2800" spc="-5" dirty="0">
                <a:latin typeface="Georgia"/>
                <a:cs typeface="Georgia"/>
              </a:rPr>
              <a:t>n</a:t>
            </a:r>
            <a:r>
              <a:rPr sz="2800" dirty="0">
                <a:latin typeface="Georgia"/>
                <a:cs typeface="Georgia"/>
              </a:rPr>
              <a:t>	</a:t>
            </a:r>
            <a:r>
              <a:rPr sz="2800" spc="-10" dirty="0">
                <a:latin typeface="Georgia"/>
                <a:cs typeface="Georgia"/>
              </a:rPr>
              <a:t>t</a:t>
            </a:r>
            <a:r>
              <a:rPr sz="2800" dirty="0">
                <a:latin typeface="Georgia"/>
                <a:cs typeface="Georgia"/>
              </a:rPr>
              <a:t>h</a:t>
            </a:r>
            <a:r>
              <a:rPr sz="2800" spc="-5" dirty="0">
                <a:latin typeface="Georgia"/>
                <a:cs typeface="Georgia"/>
              </a:rPr>
              <a:t>e  </a:t>
            </a:r>
            <a:r>
              <a:rPr sz="2800" spc="-10" dirty="0">
                <a:latin typeface="Georgia"/>
                <a:cs typeface="Georgia"/>
              </a:rPr>
              <a:t>proce</a:t>
            </a:r>
            <a:r>
              <a:rPr sz="2800" dirty="0">
                <a:latin typeface="Georgia"/>
                <a:cs typeface="Georgia"/>
              </a:rPr>
              <a:t>s</a:t>
            </a:r>
            <a:r>
              <a:rPr sz="2800" spc="-5" dirty="0">
                <a:latin typeface="Georgia"/>
                <a:cs typeface="Georgia"/>
              </a:rPr>
              <a:t>s</a:t>
            </a:r>
            <a:r>
              <a:rPr sz="2800" dirty="0">
                <a:latin typeface="Georgia"/>
                <a:cs typeface="Georgia"/>
              </a:rPr>
              <a:t>		</a:t>
            </a:r>
            <a:r>
              <a:rPr sz="2800" spc="-10" dirty="0">
                <a:latin typeface="Georgia"/>
                <a:cs typeface="Georgia"/>
              </a:rPr>
              <a:t>for</a:t>
            </a:r>
            <a:endParaRPr sz="2800">
              <a:latin typeface="Georgia"/>
              <a:cs typeface="Georgia"/>
            </a:endParaRPr>
          </a:p>
        </p:txBody>
      </p:sp>
      <p:sp>
        <p:nvSpPr>
          <p:cNvPr id="6" name="object 6"/>
          <p:cNvSpPr txBox="1"/>
          <p:nvPr/>
        </p:nvSpPr>
        <p:spPr>
          <a:xfrm>
            <a:off x="901700" y="4406265"/>
            <a:ext cx="7705725" cy="878840"/>
          </a:xfrm>
          <a:prstGeom prst="rect">
            <a:avLst/>
          </a:prstGeom>
        </p:spPr>
        <p:txBody>
          <a:bodyPr vert="horz" wrap="square" lIns="0" tIns="12065" rIns="0" bIns="0" rtlCol="0">
            <a:spAutoFit/>
          </a:bodyPr>
          <a:lstStyle/>
          <a:p>
            <a:pPr marL="12700" marR="5080">
              <a:lnSpc>
                <a:spcPct val="100000"/>
              </a:lnSpc>
              <a:spcBef>
                <a:spcPts val="95"/>
              </a:spcBef>
              <a:tabLst>
                <a:tab pos="1876425" algn="l"/>
                <a:tab pos="3434079" algn="l"/>
                <a:tab pos="4181475" algn="l"/>
                <a:tab pos="4996815" algn="l"/>
                <a:tab pos="6516370" algn="l"/>
              </a:tabLst>
            </a:pPr>
            <a:r>
              <a:rPr sz="2800" spc="-5" dirty="0">
                <a:latin typeface="Georgia"/>
                <a:cs typeface="Georgia"/>
              </a:rPr>
              <a:t>app</a:t>
            </a:r>
            <a:r>
              <a:rPr sz="2800" spc="10" dirty="0">
                <a:latin typeface="Georgia"/>
                <a:cs typeface="Georgia"/>
              </a:rPr>
              <a:t>o</a:t>
            </a:r>
            <a:r>
              <a:rPr sz="2800" spc="-5" dirty="0">
                <a:latin typeface="Georgia"/>
                <a:cs typeface="Georgia"/>
              </a:rPr>
              <a:t>in</a:t>
            </a:r>
            <a:r>
              <a:rPr sz="2800" dirty="0">
                <a:latin typeface="Georgia"/>
                <a:cs typeface="Georgia"/>
              </a:rPr>
              <a:t>t</a:t>
            </a:r>
            <a:r>
              <a:rPr sz="2800" spc="-5" dirty="0">
                <a:latin typeface="Georgia"/>
                <a:cs typeface="Georgia"/>
              </a:rPr>
              <a:t>ing</a:t>
            </a:r>
            <a:r>
              <a:rPr sz="2800" dirty="0">
                <a:latin typeface="Georgia"/>
                <a:cs typeface="Georgia"/>
              </a:rPr>
              <a:t>	</a:t>
            </a:r>
            <a:r>
              <a:rPr sz="2800" spc="-10" dirty="0">
                <a:latin typeface="Georgia"/>
                <a:cs typeface="Georgia"/>
              </a:rPr>
              <a:t>d</a:t>
            </a:r>
            <a:r>
              <a:rPr sz="2800" dirty="0">
                <a:latin typeface="Georgia"/>
                <a:cs typeface="Georgia"/>
              </a:rPr>
              <a:t>i</a:t>
            </a:r>
            <a:r>
              <a:rPr sz="2800" spc="-5" dirty="0">
                <a:latin typeface="Georgia"/>
                <a:cs typeface="Georgia"/>
              </a:rPr>
              <a:t>rect</a:t>
            </a:r>
            <a:r>
              <a:rPr sz="2800" spc="5" dirty="0">
                <a:latin typeface="Georgia"/>
                <a:cs typeface="Georgia"/>
              </a:rPr>
              <a:t>o</a:t>
            </a:r>
            <a:r>
              <a:rPr sz="2800" spc="-5" dirty="0">
                <a:latin typeface="Georgia"/>
                <a:cs typeface="Georgia"/>
              </a:rPr>
              <a:t>rs</a:t>
            </a:r>
            <a:r>
              <a:rPr sz="2800" dirty="0">
                <a:latin typeface="Georgia"/>
                <a:cs typeface="Georgia"/>
              </a:rPr>
              <a:t>	</a:t>
            </a:r>
            <a:r>
              <a:rPr sz="2800" spc="-5" dirty="0">
                <a:latin typeface="Georgia"/>
                <a:cs typeface="Georgia"/>
              </a:rPr>
              <a:t>and</a:t>
            </a:r>
            <a:r>
              <a:rPr sz="2800" dirty="0">
                <a:latin typeface="Georgia"/>
                <a:cs typeface="Georgia"/>
              </a:rPr>
              <a:t>	</a:t>
            </a:r>
            <a:r>
              <a:rPr sz="2800" spc="-5" dirty="0">
                <a:latin typeface="Georgia"/>
                <a:cs typeface="Georgia"/>
              </a:rPr>
              <a:t>how</a:t>
            </a:r>
            <a:r>
              <a:rPr sz="2800" dirty="0">
                <a:latin typeface="Georgia"/>
                <a:cs typeface="Georgia"/>
              </a:rPr>
              <a:t>	</a:t>
            </a:r>
            <a:r>
              <a:rPr sz="2800" spc="-10" dirty="0">
                <a:latin typeface="Georgia"/>
                <a:cs typeface="Georgia"/>
              </a:rPr>
              <a:t>financ</a:t>
            </a:r>
            <a:r>
              <a:rPr sz="2800" spc="5" dirty="0">
                <a:latin typeface="Georgia"/>
                <a:cs typeface="Georgia"/>
              </a:rPr>
              <a:t>i</a:t>
            </a:r>
            <a:r>
              <a:rPr sz="2800" spc="-5" dirty="0">
                <a:latin typeface="Georgia"/>
                <a:cs typeface="Georgia"/>
              </a:rPr>
              <a:t>al</a:t>
            </a:r>
            <a:r>
              <a:rPr sz="2800" dirty="0">
                <a:latin typeface="Georgia"/>
                <a:cs typeface="Georgia"/>
              </a:rPr>
              <a:t>	</a:t>
            </a:r>
            <a:r>
              <a:rPr sz="2800" spc="-5" dirty="0">
                <a:latin typeface="Georgia"/>
                <a:cs typeface="Georgia"/>
              </a:rPr>
              <a:t>rec</a:t>
            </a:r>
            <a:r>
              <a:rPr sz="2800" spc="10" dirty="0">
                <a:latin typeface="Georgia"/>
                <a:cs typeface="Georgia"/>
              </a:rPr>
              <a:t>o</a:t>
            </a:r>
            <a:r>
              <a:rPr sz="2800" spc="-5" dirty="0">
                <a:latin typeface="Georgia"/>
                <a:cs typeface="Georgia"/>
              </a:rPr>
              <a:t>r</a:t>
            </a:r>
            <a:r>
              <a:rPr sz="2800" dirty="0">
                <a:latin typeface="Georgia"/>
                <a:cs typeface="Georgia"/>
              </a:rPr>
              <a:t>d</a:t>
            </a:r>
            <a:r>
              <a:rPr sz="2800" spc="-5" dirty="0">
                <a:latin typeface="Georgia"/>
                <a:cs typeface="Georgia"/>
              </a:rPr>
              <a:t>s  </a:t>
            </a:r>
            <a:r>
              <a:rPr sz="2800" spc="-10" dirty="0">
                <a:latin typeface="Georgia"/>
                <a:cs typeface="Georgia"/>
              </a:rPr>
              <a:t>will be</a:t>
            </a:r>
            <a:r>
              <a:rPr sz="2800" spc="10" dirty="0">
                <a:latin typeface="Georgia"/>
                <a:cs typeface="Georgia"/>
              </a:rPr>
              <a:t> </a:t>
            </a:r>
            <a:r>
              <a:rPr sz="2800" spc="-5" dirty="0">
                <a:latin typeface="Georgia"/>
                <a:cs typeface="Georgia"/>
              </a:rPr>
              <a:t>handled.</a:t>
            </a:r>
            <a:endParaRPr sz="2800">
              <a:latin typeface="Georgia"/>
              <a:cs typeface="Georgia"/>
            </a:endParaRPr>
          </a:p>
        </p:txBody>
      </p:sp>
      <p:sp>
        <p:nvSpPr>
          <p:cNvPr id="7" name="object 7"/>
          <p:cNvSpPr txBox="1"/>
          <p:nvPr/>
        </p:nvSpPr>
        <p:spPr>
          <a:xfrm>
            <a:off x="8591422" y="29718"/>
            <a:ext cx="266065" cy="299720"/>
          </a:xfrm>
          <a:prstGeom prst="rect">
            <a:avLst/>
          </a:prstGeom>
        </p:spPr>
        <p:txBody>
          <a:bodyPr vert="horz" wrap="square" lIns="0" tIns="12700" rIns="0" bIns="0" rtlCol="0">
            <a:spAutoFit/>
          </a:bodyPr>
          <a:lstStyle/>
          <a:p>
            <a:pPr>
              <a:lnSpc>
                <a:spcPct val="100000"/>
              </a:lnSpc>
              <a:spcBef>
                <a:spcPts val="100"/>
              </a:spcBef>
            </a:pPr>
            <a:r>
              <a:rPr sz="1800" spc="-10" dirty="0">
                <a:latin typeface="Arial"/>
                <a:cs typeface="Arial"/>
              </a:rPr>
              <a:t>22</a:t>
            </a:r>
            <a:endParaRPr sz="1800">
              <a:latin typeface="Arial"/>
              <a:cs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Characteristics/ Features of AOA</a:t>
            </a:r>
            <a:br>
              <a:rPr lang="en-US" sz="3600" dirty="0"/>
            </a:br>
            <a:endParaRPr lang="en-US" sz="3600" dirty="0"/>
          </a:p>
        </p:txBody>
      </p:sp>
      <p:sp>
        <p:nvSpPr>
          <p:cNvPr id="3" name="Content Placeholder 2"/>
          <p:cNvSpPr>
            <a:spLocks noGrp="1"/>
          </p:cNvSpPr>
          <p:nvPr>
            <p:ph idx="1"/>
          </p:nvPr>
        </p:nvSpPr>
        <p:spPr/>
        <p:txBody>
          <a:bodyPr/>
          <a:lstStyle/>
          <a:p>
            <a:pPr marL="514350" indent="-514350">
              <a:buFont typeface="+mj-lt"/>
              <a:buAutoNum type="arabicPeriod"/>
            </a:pPr>
            <a:r>
              <a:rPr lang="en-US" dirty="0"/>
              <a:t>Legal document</a:t>
            </a:r>
          </a:p>
          <a:p>
            <a:pPr marL="514350" indent="-514350">
              <a:buFont typeface="+mj-lt"/>
              <a:buAutoNum type="arabicPeriod"/>
            </a:pPr>
            <a:r>
              <a:rPr lang="en-US" dirty="0"/>
              <a:t>It contains rules and regulations</a:t>
            </a:r>
          </a:p>
          <a:p>
            <a:pPr marL="514350" indent="-514350">
              <a:buFont typeface="+mj-lt"/>
              <a:buAutoNum type="arabicPeriod"/>
            </a:pPr>
            <a:r>
              <a:rPr lang="en-US" dirty="0"/>
              <a:t>It should be in written form</a:t>
            </a:r>
          </a:p>
          <a:p>
            <a:pPr marL="514350" indent="-514350">
              <a:buFont typeface="+mj-lt"/>
              <a:buAutoNum type="arabicPeriod"/>
            </a:pPr>
            <a:r>
              <a:rPr lang="en-US" dirty="0"/>
              <a:t>It is compulsory for all companies except public companies limited by shares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a:t>Importance of Article of Association</a:t>
            </a:r>
            <a:endParaRPr lang="en-US" sz="3600" dirty="0"/>
          </a:p>
        </p:txBody>
      </p:sp>
      <p:sp>
        <p:nvSpPr>
          <p:cNvPr id="3" name="Content Placeholder 2"/>
          <p:cNvSpPr>
            <a:spLocks noGrp="1"/>
          </p:cNvSpPr>
          <p:nvPr>
            <p:ph idx="1"/>
          </p:nvPr>
        </p:nvSpPr>
        <p:spPr/>
        <p:txBody>
          <a:bodyPr>
            <a:normAutofit fontScale="92500" lnSpcReduction="20000"/>
          </a:bodyPr>
          <a:lstStyle/>
          <a:p>
            <a:pPr algn="just"/>
            <a:r>
              <a:rPr lang="en-US" dirty="0"/>
              <a:t>The article of association is an important document for every company, and it contains rules and regulations of the company which helps the internal management. The importance of Article of Association is discussed below:</a:t>
            </a:r>
          </a:p>
          <a:p>
            <a:pPr algn="just"/>
            <a:r>
              <a:rPr lang="en-US" dirty="0"/>
              <a:t>Basis for the company</a:t>
            </a:r>
          </a:p>
          <a:p>
            <a:pPr algn="just"/>
            <a:r>
              <a:rPr lang="en-US" dirty="0"/>
              <a:t>It controls internal affairs</a:t>
            </a:r>
          </a:p>
          <a:p>
            <a:pPr algn="just"/>
            <a:r>
              <a:rPr lang="en-US" dirty="0"/>
              <a:t>Valuation of intellectual property</a:t>
            </a:r>
          </a:p>
          <a:p>
            <a:pPr algn="just"/>
            <a:r>
              <a:rPr lang="en-US" dirty="0"/>
              <a:t>Appointment of chairpersons, Director, etc</a:t>
            </a:r>
          </a:p>
          <a:p>
            <a:pPr algn="just"/>
            <a:r>
              <a:rPr lang="en-US" dirty="0"/>
              <a:t>Operating management</a:t>
            </a:r>
          </a:p>
          <a:p>
            <a:pPr algn="just">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274638"/>
            <a:ext cx="8229600" cy="998350"/>
          </a:xfrm>
          <a:prstGeom prst="rect">
            <a:avLst/>
          </a:prstGeom>
        </p:spPr>
        <p:txBody>
          <a:bodyPr vert="horz" wrap="square" lIns="0" tIns="13335" rIns="0" bIns="0" rtlCol="0">
            <a:spAutoFit/>
          </a:bodyPr>
          <a:lstStyle/>
          <a:p>
            <a:pPr marL="12700" marR="5080">
              <a:lnSpc>
                <a:spcPct val="100000"/>
              </a:lnSpc>
              <a:spcBef>
                <a:spcPts val="105"/>
              </a:spcBef>
            </a:pPr>
            <a:r>
              <a:rPr sz="3200" b="1" spc="-5" dirty="0"/>
              <a:t>Items </a:t>
            </a:r>
            <a:r>
              <a:rPr sz="3200" b="1" dirty="0"/>
              <a:t>covered </a:t>
            </a:r>
            <a:r>
              <a:rPr sz="3200" b="1" spc="-5" dirty="0"/>
              <a:t>by the Articles </a:t>
            </a:r>
            <a:r>
              <a:rPr sz="3200" b="1" dirty="0"/>
              <a:t>of</a:t>
            </a:r>
            <a:r>
              <a:rPr sz="3200" b="1" spc="-385" dirty="0"/>
              <a:t> </a:t>
            </a:r>
            <a:r>
              <a:rPr sz="3200" b="1" spc="-5" dirty="0"/>
              <a:t>Association  </a:t>
            </a:r>
            <a:r>
              <a:rPr sz="3200" b="1" dirty="0"/>
              <a:t>include</a:t>
            </a:r>
            <a:r>
              <a:rPr sz="3200" b="1" spc="-35" dirty="0"/>
              <a:t> </a:t>
            </a:r>
            <a:r>
              <a:rPr sz="3200" b="1" dirty="0"/>
              <a:t>:-</a:t>
            </a:r>
          </a:p>
        </p:txBody>
      </p:sp>
      <p:sp>
        <p:nvSpPr>
          <p:cNvPr id="3" name="object 3"/>
          <p:cNvSpPr txBox="1"/>
          <p:nvPr/>
        </p:nvSpPr>
        <p:spPr>
          <a:xfrm>
            <a:off x="645668" y="1447800"/>
            <a:ext cx="7431532" cy="4835298"/>
          </a:xfrm>
          <a:prstGeom prst="rect">
            <a:avLst/>
          </a:prstGeom>
        </p:spPr>
        <p:txBody>
          <a:bodyPr vert="horz" wrap="square" lIns="0" tIns="13335" rIns="0" bIns="0" rtlCol="0">
            <a:spAutoFit/>
          </a:bodyPr>
          <a:lstStyle/>
          <a:p>
            <a:pPr marL="469265" indent="-457200">
              <a:lnSpc>
                <a:spcPts val="2310"/>
              </a:lnSpc>
              <a:spcBef>
                <a:spcPts val="105"/>
              </a:spcBef>
              <a:buClr>
                <a:srgbClr val="9F4DA2"/>
              </a:buClr>
              <a:buFont typeface="+mj-lt"/>
              <a:buAutoNum type="arabicPeriod"/>
              <a:tabLst>
                <a:tab pos="268605" algn="l"/>
                <a:tab pos="269240" algn="l"/>
              </a:tabLst>
            </a:pPr>
            <a:r>
              <a:rPr sz="2000" dirty="0">
                <a:latin typeface="Georgia"/>
                <a:cs typeface="Georgia"/>
              </a:rPr>
              <a:t>Adoption </a:t>
            </a:r>
            <a:r>
              <a:rPr sz="2000" spc="-5" dirty="0">
                <a:latin typeface="Georgia"/>
                <a:cs typeface="Georgia"/>
              </a:rPr>
              <a:t>of preliminary contracts.</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Number </a:t>
            </a:r>
            <a:r>
              <a:rPr sz="2000" spc="-5" dirty="0">
                <a:latin typeface="Georgia"/>
                <a:cs typeface="Georgia"/>
              </a:rPr>
              <a:t>and </a:t>
            </a:r>
            <a:r>
              <a:rPr sz="2000" dirty="0">
                <a:latin typeface="Georgia"/>
                <a:cs typeface="Georgia"/>
              </a:rPr>
              <a:t>value </a:t>
            </a:r>
            <a:r>
              <a:rPr sz="2000" spc="-5" dirty="0">
                <a:latin typeface="Georgia"/>
                <a:cs typeface="Georgia"/>
              </a:rPr>
              <a:t>of shares</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Allotment </a:t>
            </a:r>
            <a:r>
              <a:rPr sz="2000" spc="-5" dirty="0">
                <a:latin typeface="Georgia"/>
                <a:cs typeface="Georgia"/>
              </a:rPr>
              <a:t>of</a:t>
            </a:r>
            <a:r>
              <a:rPr sz="2000" spc="-45" dirty="0">
                <a:latin typeface="Georgia"/>
                <a:cs typeface="Georgia"/>
              </a:rPr>
              <a:t> </a:t>
            </a:r>
            <a:r>
              <a:rPr sz="2000" spc="-5" dirty="0">
                <a:latin typeface="Georgia"/>
                <a:cs typeface="Georgia"/>
              </a:rPr>
              <a:t>shares</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spc="-5" dirty="0">
                <a:latin typeface="Georgia"/>
                <a:cs typeface="Georgia"/>
              </a:rPr>
              <a:t>Calls </a:t>
            </a:r>
            <a:r>
              <a:rPr sz="2000" dirty="0">
                <a:latin typeface="Georgia"/>
                <a:cs typeface="Georgia"/>
              </a:rPr>
              <a:t>on </a:t>
            </a:r>
            <a:r>
              <a:rPr sz="2000" spc="-5" dirty="0">
                <a:latin typeface="Georgia"/>
                <a:cs typeface="Georgia"/>
              </a:rPr>
              <a:t>shares</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Transfer </a:t>
            </a:r>
            <a:r>
              <a:rPr sz="2000" spc="-5" dirty="0">
                <a:latin typeface="Georgia"/>
                <a:cs typeface="Georgia"/>
              </a:rPr>
              <a:t>of</a:t>
            </a:r>
            <a:r>
              <a:rPr sz="2000" spc="10" dirty="0">
                <a:latin typeface="Georgia"/>
                <a:cs typeface="Georgia"/>
              </a:rPr>
              <a:t> </a:t>
            </a:r>
            <a:r>
              <a:rPr sz="2000" spc="-5" dirty="0">
                <a:latin typeface="Georgia"/>
                <a:cs typeface="Georgia"/>
              </a:rPr>
              <a:t>shares</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spc="-5" dirty="0">
                <a:latin typeface="Georgia"/>
                <a:cs typeface="Georgia"/>
              </a:rPr>
              <a:t>Forfeiture, </a:t>
            </a:r>
            <a:r>
              <a:rPr sz="2000" dirty="0">
                <a:latin typeface="Georgia"/>
                <a:cs typeface="Georgia"/>
              </a:rPr>
              <a:t>reissue, </a:t>
            </a:r>
            <a:r>
              <a:rPr sz="2000" spc="-5" dirty="0">
                <a:latin typeface="Georgia"/>
                <a:cs typeface="Georgia"/>
              </a:rPr>
              <a:t>surrender of</a:t>
            </a:r>
            <a:r>
              <a:rPr sz="2000" spc="-30" dirty="0">
                <a:latin typeface="Georgia"/>
                <a:cs typeface="Georgia"/>
              </a:rPr>
              <a:t> </a:t>
            </a:r>
            <a:r>
              <a:rPr sz="2000" spc="-5" dirty="0">
                <a:latin typeface="Georgia"/>
                <a:cs typeface="Georgia"/>
              </a:rPr>
              <a:t>shares</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spc="-5" dirty="0">
                <a:latin typeface="Georgia"/>
                <a:cs typeface="Georgia"/>
              </a:rPr>
              <a:t>Alteration of share</a:t>
            </a:r>
            <a:r>
              <a:rPr sz="2000" dirty="0">
                <a:latin typeface="Georgia"/>
                <a:cs typeface="Georgia"/>
              </a:rPr>
              <a:t> </a:t>
            </a:r>
            <a:r>
              <a:rPr sz="2000" spc="-5" dirty="0">
                <a:latin typeface="Georgia"/>
                <a:cs typeface="Georgia"/>
              </a:rPr>
              <a:t>capital</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spc="-5" dirty="0">
                <a:latin typeface="Georgia"/>
                <a:cs typeface="Georgia"/>
              </a:rPr>
              <a:t>Share</a:t>
            </a:r>
            <a:r>
              <a:rPr sz="2000" spc="5" dirty="0">
                <a:latin typeface="Georgia"/>
                <a:cs typeface="Georgia"/>
              </a:rPr>
              <a:t> </a:t>
            </a:r>
            <a:r>
              <a:rPr sz="2000" dirty="0">
                <a:latin typeface="Georgia"/>
                <a:cs typeface="Georgia"/>
              </a:rPr>
              <a:t>certificates</a:t>
            </a: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Conversion </a:t>
            </a:r>
            <a:r>
              <a:rPr sz="2000" spc="-5" dirty="0">
                <a:latin typeface="Georgia"/>
                <a:cs typeface="Georgia"/>
              </a:rPr>
              <a:t>of shares </a:t>
            </a:r>
            <a:r>
              <a:rPr sz="2000" dirty="0">
                <a:latin typeface="Georgia"/>
                <a:cs typeface="Georgia"/>
              </a:rPr>
              <a:t>into</a:t>
            </a:r>
            <a:r>
              <a:rPr sz="2000" spc="-20" dirty="0">
                <a:latin typeface="Georgia"/>
                <a:cs typeface="Georgia"/>
              </a:rPr>
              <a:t> </a:t>
            </a:r>
            <a:r>
              <a:rPr sz="2000" dirty="0">
                <a:latin typeface="Georgia"/>
                <a:cs typeface="Georgia"/>
              </a:rPr>
              <a:t>stocks</a:t>
            </a: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Meetings and</a:t>
            </a:r>
            <a:r>
              <a:rPr sz="2000" spc="-35" dirty="0">
                <a:latin typeface="Georgia"/>
                <a:cs typeface="Georgia"/>
              </a:rPr>
              <a:t> </a:t>
            </a:r>
            <a:r>
              <a:rPr sz="2000" spc="-5" dirty="0">
                <a:latin typeface="Georgia"/>
                <a:cs typeface="Georgia"/>
              </a:rPr>
              <a:t>proceedings</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Voting rights, </a:t>
            </a:r>
            <a:r>
              <a:rPr sz="2000" spc="-5" dirty="0">
                <a:latin typeface="Georgia"/>
                <a:cs typeface="Georgia"/>
              </a:rPr>
              <a:t>proxies </a:t>
            </a:r>
            <a:r>
              <a:rPr sz="2000" dirty="0">
                <a:latin typeface="Georgia"/>
                <a:cs typeface="Georgia"/>
              </a:rPr>
              <a:t>and</a:t>
            </a:r>
            <a:r>
              <a:rPr sz="2000" spc="-15" dirty="0">
                <a:latin typeface="Georgia"/>
                <a:cs typeface="Georgia"/>
              </a:rPr>
              <a:t> </a:t>
            </a:r>
            <a:r>
              <a:rPr sz="2000" spc="-5" dirty="0">
                <a:latin typeface="Georgia"/>
                <a:cs typeface="Georgia"/>
              </a:rPr>
              <a:t>polls</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Appointment , Remuneration, etc </a:t>
            </a:r>
            <a:r>
              <a:rPr sz="2000" spc="-5" dirty="0">
                <a:latin typeface="Georgia"/>
                <a:cs typeface="Georgia"/>
              </a:rPr>
              <a:t>of</a:t>
            </a:r>
            <a:r>
              <a:rPr sz="2000" spc="-130" dirty="0">
                <a:latin typeface="Georgia"/>
                <a:cs typeface="Georgia"/>
              </a:rPr>
              <a:t> </a:t>
            </a:r>
            <a:r>
              <a:rPr sz="2000" dirty="0">
                <a:latin typeface="Georgia"/>
                <a:cs typeface="Georgia"/>
              </a:rPr>
              <a:t>Directors</a:t>
            </a:r>
          </a:p>
          <a:p>
            <a:pPr marL="469265" indent="-457200">
              <a:lnSpc>
                <a:spcPts val="2220"/>
              </a:lnSpc>
              <a:buClr>
                <a:srgbClr val="9F4DA2"/>
              </a:buClr>
              <a:buFont typeface="+mj-lt"/>
              <a:buAutoNum type="arabicPeriod"/>
              <a:tabLst>
                <a:tab pos="268605" algn="l"/>
                <a:tab pos="269240" algn="l"/>
              </a:tabLst>
            </a:pPr>
            <a:r>
              <a:rPr sz="2000" spc="-5" dirty="0">
                <a:latin typeface="Georgia"/>
                <a:cs typeface="Georgia"/>
              </a:rPr>
              <a:t>Borrowing</a:t>
            </a:r>
            <a:r>
              <a:rPr sz="2000" dirty="0">
                <a:latin typeface="Georgia"/>
                <a:cs typeface="Georgia"/>
              </a:rPr>
              <a:t> </a:t>
            </a:r>
            <a:r>
              <a:rPr sz="2000" spc="-5" dirty="0">
                <a:latin typeface="Georgia"/>
                <a:cs typeface="Georgia"/>
              </a:rPr>
              <a:t>powers</a:t>
            </a:r>
            <a:endParaRPr sz="2000" dirty="0">
              <a:latin typeface="Georgia"/>
              <a:cs typeface="Georgia"/>
            </a:endParaRP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Dividend and</a:t>
            </a:r>
            <a:r>
              <a:rPr sz="2000" spc="-15" dirty="0">
                <a:latin typeface="Georgia"/>
                <a:cs typeface="Georgia"/>
              </a:rPr>
              <a:t> </a:t>
            </a:r>
            <a:r>
              <a:rPr sz="2000" dirty="0">
                <a:latin typeface="Georgia"/>
                <a:cs typeface="Georgia"/>
              </a:rPr>
              <a:t>Reserves</a:t>
            </a: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Accounts and</a:t>
            </a:r>
            <a:r>
              <a:rPr sz="2000" spc="-10" dirty="0">
                <a:latin typeface="Georgia"/>
                <a:cs typeface="Georgia"/>
              </a:rPr>
              <a:t> </a:t>
            </a:r>
            <a:r>
              <a:rPr sz="2000" dirty="0">
                <a:latin typeface="Georgia"/>
                <a:cs typeface="Georgia"/>
              </a:rPr>
              <a:t>audit</a:t>
            </a:r>
          </a:p>
          <a:p>
            <a:pPr marL="469265" indent="-457200">
              <a:lnSpc>
                <a:spcPts val="2220"/>
              </a:lnSpc>
              <a:buClr>
                <a:srgbClr val="9F4DA2"/>
              </a:buClr>
              <a:buFont typeface="+mj-lt"/>
              <a:buAutoNum type="arabicPeriod"/>
              <a:tabLst>
                <a:tab pos="268605" algn="l"/>
                <a:tab pos="269240" algn="l"/>
              </a:tabLst>
            </a:pPr>
            <a:r>
              <a:rPr sz="2000" dirty="0">
                <a:latin typeface="Georgia"/>
                <a:cs typeface="Georgia"/>
              </a:rPr>
              <a:t>Procedure </a:t>
            </a:r>
            <a:r>
              <a:rPr sz="2000" spc="-5" dirty="0">
                <a:latin typeface="Georgia"/>
                <a:cs typeface="Georgia"/>
              </a:rPr>
              <a:t>of </a:t>
            </a:r>
            <a:r>
              <a:rPr sz="2000" dirty="0">
                <a:latin typeface="Georgia"/>
                <a:cs typeface="Georgia"/>
              </a:rPr>
              <a:t>winding</a:t>
            </a:r>
            <a:r>
              <a:rPr sz="2000" spc="-15" dirty="0">
                <a:latin typeface="Georgia"/>
                <a:cs typeface="Georgia"/>
              </a:rPr>
              <a:t> </a:t>
            </a:r>
            <a:r>
              <a:rPr sz="2000" spc="-5" dirty="0">
                <a:latin typeface="Georgia"/>
                <a:cs typeface="Georgia"/>
              </a:rPr>
              <a:t>up</a:t>
            </a:r>
            <a:endParaRPr sz="2000" dirty="0">
              <a:latin typeface="Georgia"/>
              <a:cs typeface="Georgia"/>
            </a:endParaRPr>
          </a:p>
          <a:p>
            <a:pPr marL="469265" indent="-457200">
              <a:lnSpc>
                <a:spcPts val="2310"/>
              </a:lnSpc>
              <a:buClr>
                <a:srgbClr val="9F4DA2"/>
              </a:buClr>
              <a:buFont typeface="+mj-lt"/>
              <a:buAutoNum type="arabicPeriod"/>
              <a:tabLst>
                <a:tab pos="268605" algn="l"/>
                <a:tab pos="269240" algn="l"/>
              </a:tabLst>
            </a:pPr>
            <a:r>
              <a:rPr sz="2000" spc="-5" dirty="0">
                <a:latin typeface="Georgia"/>
                <a:cs typeface="Georgia"/>
              </a:rPr>
              <a:t>Seal of the</a:t>
            </a:r>
            <a:r>
              <a:rPr sz="2000" spc="-10" dirty="0">
                <a:latin typeface="Georgia"/>
                <a:cs typeface="Georgia"/>
              </a:rPr>
              <a:t> </a:t>
            </a:r>
            <a:r>
              <a:rPr sz="2000" spc="-5" dirty="0">
                <a:latin typeface="Georgia"/>
                <a:cs typeface="Georgia"/>
              </a:rPr>
              <a:t>company</a:t>
            </a:r>
            <a:endParaRPr sz="2000" dirty="0">
              <a:latin typeface="Georgia"/>
              <a:cs typeface="Georgia"/>
            </a:endParaRPr>
          </a:p>
        </p:txBody>
      </p:sp>
      <p:sp>
        <p:nvSpPr>
          <p:cNvPr id="4" name="object 4"/>
          <p:cNvSpPr txBox="1"/>
          <p:nvPr/>
        </p:nvSpPr>
        <p:spPr>
          <a:xfrm>
            <a:off x="8591422" y="7366"/>
            <a:ext cx="266065" cy="299720"/>
          </a:xfrm>
          <a:prstGeom prst="rect">
            <a:avLst/>
          </a:prstGeom>
        </p:spPr>
        <p:txBody>
          <a:bodyPr vert="horz" wrap="square" lIns="0" tIns="12700" rIns="0" bIns="0" rtlCol="0">
            <a:spAutoFit/>
          </a:bodyPr>
          <a:lstStyle/>
          <a:p>
            <a:pPr>
              <a:lnSpc>
                <a:spcPct val="100000"/>
              </a:lnSpc>
              <a:spcBef>
                <a:spcPts val="100"/>
              </a:spcBef>
            </a:pPr>
            <a:r>
              <a:rPr sz="1800" spc="-10" dirty="0">
                <a:latin typeface="Arial"/>
                <a:cs typeface="Arial"/>
              </a:rPr>
              <a:t>23</a:t>
            </a:r>
            <a:endParaRPr sz="1800">
              <a:latin typeface="Arial"/>
              <a:cs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03172" y="1653046"/>
            <a:ext cx="7487920" cy="3802963"/>
          </a:xfrm>
          <a:prstGeom prst="rect">
            <a:avLst/>
          </a:prstGeom>
        </p:spPr>
        <p:txBody>
          <a:bodyPr vert="horz" wrap="square" lIns="0" tIns="55244" rIns="0" bIns="0" rtlCol="0">
            <a:spAutoFit/>
          </a:bodyPr>
          <a:lstStyle/>
          <a:p>
            <a:pPr marL="268605" indent="-256540" algn="just">
              <a:lnSpc>
                <a:spcPct val="100000"/>
              </a:lnSpc>
              <a:spcBef>
                <a:spcPts val="434"/>
              </a:spcBef>
              <a:buClr>
                <a:srgbClr val="9F4DA2"/>
              </a:buClr>
              <a:buFont typeface="Georgia"/>
              <a:buChar char="•"/>
              <a:tabLst>
                <a:tab pos="269240" algn="l"/>
              </a:tabLst>
            </a:pPr>
            <a:r>
              <a:rPr sz="3200" b="1" spc="-5" dirty="0">
                <a:latin typeface="Georgia"/>
                <a:cs typeface="Georgia"/>
              </a:rPr>
              <a:t>Unlimited</a:t>
            </a:r>
            <a:r>
              <a:rPr sz="3200" b="1" spc="-20" dirty="0">
                <a:latin typeface="Georgia"/>
                <a:cs typeface="Georgia"/>
              </a:rPr>
              <a:t> </a:t>
            </a:r>
            <a:r>
              <a:rPr sz="3200" b="1" spc="-5" dirty="0">
                <a:latin typeface="Georgia"/>
                <a:cs typeface="Georgia"/>
              </a:rPr>
              <a:t>Companies:</a:t>
            </a:r>
            <a:endParaRPr sz="3200">
              <a:latin typeface="Georgia"/>
              <a:cs typeface="Georgia"/>
            </a:endParaRPr>
          </a:p>
          <a:p>
            <a:pPr marL="559435" marR="548005" indent="-245745" algn="just">
              <a:lnSpc>
                <a:spcPct val="100000"/>
              </a:lnSpc>
              <a:spcBef>
                <a:spcPts val="310"/>
              </a:spcBef>
            </a:pPr>
            <a:r>
              <a:rPr sz="2800" spc="-5" dirty="0">
                <a:solidFill>
                  <a:srgbClr val="438085"/>
                </a:solidFill>
                <a:latin typeface="Georgia"/>
                <a:cs typeface="Georgia"/>
              </a:rPr>
              <a:t>▫ </a:t>
            </a:r>
            <a:r>
              <a:rPr sz="2800" spc="-5" dirty="0">
                <a:latin typeface="Georgia"/>
                <a:cs typeface="Georgia"/>
              </a:rPr>
              <a:t>The Articles of </a:t>
            </a:r>
            <a:r>
              <a:rPr sz="2800" spc="-10" dirty="0">
                <a:latin typeface="Georgia"/>
                <a:cs typeface="Georgia"/>
              </a:rPr>
              <a:t>such </a:t>
            </a:r>
            <a:r>
              <a:rPr sz="2800" spc="-5" dirty="0">
                <a:latin typeface="Georgia"/>
                <a:cs typeface="Georgia"/>
              </a:rPr>
              <a:t>a </a:t>
            </a:r>
            <a:r>
              <a:rPr sz="2800" spc="-10" dirty="0">
                <a:latin typeface="Georgia"/>
                <a:cs typeface="Georgia"/>
              </a:rPr>
              <a:t>company must  state:</a:t>
            </a:r>
            <a:endParaRPr sz="2800">
              <a:latin typeface="Georgia"/>
              <a:cs typeface="Georgia"/>
            </a:endParaRPr>
          </a:p>
          <a:p>
            <a:pPr marL="824865" lvl="1" indent="-219075" algn="just">
              <a:lnSpc>
                <a:spcPct val="100000"/>
              </a:lnSpc>
              <a:spcBef>
                <a:spcPts val="315"/>
              </a:spcBef>
              <a:buClr>
                <a:srgbClr val="525389"/>
              </a:buClr>
              <a:buFont typeface="Wingdings 2"/>
              <a:buChar char=""/>
              <a:tabLst>
                <a:tab pos="825500" algn="l"/>
              </a:tabLst>
            </a:pPr>
            <a:r>
              <a:rPr sz="2400" spc="-5" dirty="0">
                <a:latin typeface="Georgia"/>
                <a:cs typeface="Georgia"/>
              </a:rPr>
              <a:t>Total number </a:t>
            </a:r>
            <a:r>
              <a:rPr sz="2400" dirty="0">
                <a:latin typeface="Georgia"/>
                <a:cs typeface="Georgia"/>
              </a:rPr>
              <a:t>of </a:t>
            </a:r>
            <a:r>
              <a:rPr sz="2400" spc="-5" dirty="0">
                <a:latin typeface="Georgia"/>
                <a:cs typeface="Georgia"/>
              </a:rPr>
              <a:t>members;</a:t>
            </a:r>
            <a:r>
              <a:rPr sz="2400" spc="10" dirty="0">
                <a:latin typeface="Georgia"/>
                <a:cs typeface="Georgia"/>
              </a:rPr>
              <a:t> </a:t>
            </a:r>
            <a:r>
              <a:rPr sz="2400" spc="-5" dirty="0">
                <a:latin typeface="Georgia"/>
                <a:cs typeface="Georgia"/>
              </a:rPr>
              <a:t>and</a:t>
            </a:r>
            <a:endParaRPr sz="2400">
              <a:latin typeface="Georgia"/>
              <a:cs typeface="Georgia"/>
            </a:endParaRPr>
          </a:p>
          <a:p>
            <a:pPr marL="824865" lvl="1" indent="-219075" algn="just">
              <a:lnSpc>
                <a:spcPct val="100000"/>
              </a:lnSpc>
              <a:spcBef>
                <a:spcPts val="300"/>
              </a:spcBef>
              <a:buClr>
                <a:srgbClr val="525389"/>
              </a:buClr>
              <a:buFont typeface="Wingdings 2"/>
              <a:buChar char=""/>
              <a:tabLst>
                <a:tab pos="825500" algn="l"/>
              </a:tabLst>
            </a:pPr>
            <a:r>
              <a:rPr sz="2400" spc="-10" dirty="0">
                <a:latin typeface="Georgia"/>
                <a:cs typeface="Georgia"/>
              </a:rPr>
              <a:t>Share</a:t>
            </a:r>
            <a:r>
              <a:rPr sz="2400" dirty="0">
                <a:latin typeface="Georgia"/>
                <a:cs typeface="Georgia"/>
              </a:rPr>
              <a:t> </a:t>
            </a:r>
            <a:r>
              <a:rPr sz="2400" spc="-10" dirty="0">
                <a:latin typeface="Georgia"/>
                <a:cs typeface="Georgia"/>
              </a:rPr>
              <a:t>capital.</a:t>
            </a:r>
            <a:endParaRPr sz="2400">
              <a:latin typeface="Georgia"/>
              <a:cs typeface="Georgia"/>
            </a:endParaRPr>
          </a:p>
          <a:p>
            <a:pPr marL="268605" indent="-256540" algn="just">
              <a:lnSpc>
                <a:spcPct val="100000"/>
              </a:lnSpc>
              <a:spcBef>
                <a:spcPts val="280"/>
              </a:spcBef>
              <a:buClr>
                <a:srgbClr val="9F4DA2"/>
              </a:buClr>
              <a:buFont typeface="Georgia"/>
              <a:buChar char="•"/>
              <a:tabLst>
                <a:tab pos="269240" algn="l"/>
              </a:tabLst>
            </a:pPr>
            <a:r>
              <a:rPr sz="3200" b="1" spc="-5" dirty="0">
                <a:latin typeface="Georgia"/>
                <a:cs typeface="Georgia"/>
              </a:rPr>
              <a:t>Companies limited </a:t>
            </a:r>
            <a:r>
              <a:rPr sz="3200" b="1" dirty="0">
                <a:latin typeface="Georgia"/>
                <a:cs typeface="Georgia"/>
              </a:rPr>
              <a:t>by</a:t>
            </a:r>
            <a:r>
              <a:rPr sz="3200" b="1" spc="-60" dirty="0">
                <a:latin typeface="Georgia"/>
                <a:cs typeface="Georgia"/>
              </a:rPr>
              <a:t> </a:t>
            </a:r>
            <a:r>
              <a:rPr sz="3200" b="1" spc="-10" dirty="0">
                <a:latin typeface="Georgia"/>
                <a:cs typeface="Georgia"/>
              </a:rPr>
              <a:t>Guarantee:</a:t>
            </a:r>
            <a:endParaRPr sz="3200">
              <a:latin typeface="Georgia"/>
              <a:cs typeface="Georgia"/>
            </a:endParaRPr>
          </a:p>
          <a:p>
            <a:pPr marL="559435" marR="671830" indent="-245745" algn="just">
              <a:lnSpc>
                <a:spcPct val="100000"/>
              </a:lnSpc>
              <a:spcBef>
                <a:spcPts val="310"/>
              </a:spcBef>
            </a:pPr>
            <a:r>
              <a:rPr sz="2800" spc="-5" dirty="0">
                <a:solidFill>
                  <a:srgbClr val="438085"/>
                </a:solidFill>
                <a:latin typeface="Georgia"/>
                <a:cs typeface="Georgia"/>
              </a:rPr>
              <a:t>▫ </a:t>
            </a:r>
            <a:r>
              <a:rPr sz="2800" spc="-5" dirty="0">
                <a:latin typeface="Georgia"/>
                <a:cs typeface="Georgia"/>
              </a:rPr>
              <a:t>Articles of </a:t>
            </a:r>
            <a:r>
              <a:rPr sz="2800" spc="-10" dirty="0">
                <a:latin typeface="Georgia"/>
                <a:cs typeface="Georgia"/>
              </a:rPr>
              <a:t>such company must state  total number </a:t>
            </a:r>
            <a:r>
              <a:rPr sz="2800" spc="-5" dirty="0">
                <a:latin typeface="Georgia"/>
                <a:cs typeface="Georgia"/>
              </a:rPr>
              <a:t>of</a:t>
            </a:r>
            <a:r>
              <a:rPr sz="2800" spc="90" dirty="0">
                <a:latin typeface="Georgia"/>
                <a:cs typeface="Georgia"/>
              </a:rPr>
              <a:t> </a:t>
            </a:r>
            <a:r>
              <a:rPr sz="2800" spc="-5" dirty="0">
                <a:latin typeface="Georgia"/>
                <a:cs typeface="Georgia"/>
              </a:rPr>
              <a:t>members.</a:t>
            </a:r>
            <a:endParaRPr sz="2800">
              <a:latin typeface="Georgia"/>
              <a:cs typeface="Georgia"/>
            </a:endParaRPr>
          </a:p>
        </p:txBody>
      </p:sp>
      <p:sp>
        <p:nvSpPr>
          <p:cNvPr id="3" name="object 3"/>
          <p:cNvSpPr txBox="1"/>
          <p:nvPr/>
        </p:nvSpPr>
        <p:spPr>
          <a:xfrm>
            <a:off x="383540" y="29718"/>
            <a:ext cx="8474075" cy="1244600"/>
          </a:xfrm>
          <a:prstGeom prst="rect">
            <a:avLst/>
          </a:prstGeom>
        </p:spPr>
        <p:txBody>
          <a:bodyPr vert="horz" wrap="square" lIns="0" tIns="12700" rIns="0" bIns="0" rtlCol="0">
            <a:spAutoFit/>
          </a:bodyPr>
          <a:lstStyle/>
          <a:p>
            <a:pPr marR="5080" algn="r">
              <a:lnSpc>
                <a:spcPct val="100000"/>
              </a:lnSpc>
              <a:spcBef>
                <a:spcPts val="100"/>
              </a:spcBef>
            </a:pPr>
            <a:r>
              <a:rPr sz="1800" spc="-10" dirty="0">
                <a:solidFill>
                  <a:srgbClr val="FFFFFF"/>
                </a:solidFill>
                <a:latin typeface="Arial"/>
                <a:cs typeface="Arial"/>
              </a:rPr>
              <a:t>24</a:t>
            </a:r>
            <a:endParaRPr sz="1800">
              <a:latin typeface="Arial"/>
              <a:cs typeface="Arial"/>
            </a:endParaRPr>
          </a:p>
          <a:p>
            <a:pPr>
              <a:lnSpc>
                <a:spcPct val="100000"/>
              </a:lnSpc>
              <a:spcBef>
                <a:spcPts val="25"/>
              </a:spcBef>
            </a:pPr>
            <a:endParaRPr sz="2300">
              <a:latin typeface="Times New Roman"/>
              <a:cs typeface="Times New Roman"/>
            </a:endParaRPr>
          </a:p>
          <a:p>
            <a:pPr marL="5415915">
              <a:lnSpc>
                <a:spcPts val="940"/>
              </a:lnSpc>
            </a:pPr>
            <a:endParaRPr sz="800">
              <a:latin typeface="Arial"/>
              <a:cs typeface="Arial"/>
            </a:endParaRPr>
          </a:p>
          <a:p>
            <a:pPr marL="12700">
              <a:lnSpc>
                <a:spcPts val="3820"/>
              </a:lnSpc>
            </a:pPr>
            <a:r>
              <a:rPr sz="3200" b="1" i="1" dirty="0">
                <a:latin typeface="Trebuchet MS"/>
                <a:cs typeface="Trebuchet MS"/>
              </a:rPr>
              <a:t>Companies </a:t>
            </a:r>
            <a:r>
              <a:rPr sz="3200" b="1" i="1" spc="-5" dirty="0">
                <a:latin typeface="Trebuchet MS"/>
                <a:cs typeface="Trebuchet MS"/>
              </a:rPr>
              <a:t>which </a:t>
            </a:r>
            <a:r>
              <a:rPr sz="3200" b="1" i="1" dirty="0">
                <a:latin typeface="Trebuchet MS"/>
                <a:cs typeface="Trebuchet MS"/>
              </a:rPr>
              <a:t>must </a:t>
            </a:r>
            <a:r>
              <a:rPr sz="3200" b="1" i="1" spc="-5" dirty="0">
                <a:latin typeface="Trebuchet MS"/>
                <a:cs typeface="Trebuchet MS"/>
              </a:rPr>
              <a:t>have</a:t>
            </a:r>
            <a:r>
              <a:rPr sz="3200" b="1" i="1" spc="-150" dirty="0">
                <a:latin typeface="Trebuchet MS"/>
                <a:cs typeface="Trebuchet MS"/>
              </a:rPr>
              <a:t> </a:t>
            </a:r>
            <a:r>
              <a:rPr sz="3200" b="1" i="1" spc="-5" dirty="0">
                <a:latin typeface="Trebuchet MS"/>
                <a:cs typeface="Trebuchet MS"/>
              </a:rPr>
              <a:t>Articles</a:t>
            </a:r>
            <a:endParaRPr sz="3200">
              <a:latin typeface="Trebuchet MS"/>
              <a:cs typeface="Trebuchet M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91422" y="29718"/>
            <a:ext cx="266065" cy="299720"/>
          </a:xfrm>
          <a:prstGeom prst="rect">
            <a:avLst/>
          </a:prstGeom>
        </p:spPr>
        <p:txBody>
          <a:bodyPr vert="horz" wrap="square" lIns="0" tIns="12700" rIns="0" bIns="0" rtlCol="0">
            <a:spAutoFit/>
          </a:bodyPr>
          <a:lstStyle/>
          <a:p>
            <a:pPr>
              <a:lnSpc>
                <a:spcPct val="100000"/>
              </a:lnSpc>
              <a:spcBef>
                <a:spcPts val="100"/>
              </a:spcBef>
            </a:pPr>
            <a:r>
              <a:rPr sz="1800" spc="-10" dirty="0">
                <a:solidFill>
                  <a:srgbClr val="FFFFFF"/>
                </a:solidFill>
                <a:latin typeface="Arial"/>
                <a:cs typeface="Arial"/>
              </a:rPr>
              <a:t>25</a:t>
            </a:r>
            <a:endParaRPr sz="1800">
              <a:latin typeface="Arial"/>
              <a:cs typeface="Arial"/>
            </a:endParaRPr>
          </a:p>
        </p:txBody>
      </p:sp>
      <p:sp>
        <p:nvSpPr>
          <p:cNvPr id="3" name="object 3"/>
          <p:cNvSpPr txBox="1"/>
          <p:nvPr/>
        </p:nvSpPr>
        <p:spPr>
          <a:xfrm>
            <a:off x="612140" y="628877"/>
            <a:ext cx="7990840" cy="4508285"/>
          </a:xfrm>
          <a:prstGeom prst="rect">
            <a:avLst/>
          </a:prstGeom>
        </p:spPr>
        <p:txBody>
          <a:bodyPr vert="horz" wrap="square" lIns="0" tIns="27305" rIns="0" bIns="0" rtlCol="0">
            <a:spAutoFit/>
          </a:bodyPr>
          <a:lstStyle/>
          <a:p>
            <a:pPr marL="5187315">
              <a:lnSpc>
                <a:spcPct val="100000"/>
              </a:lnSpc>
              <a:spcBef>
                <a:spcPts val="215"/>
              </a:spcBef>
            </a:pPr>
            <a:endParaRPr sz="700">
              <a:latin typeface="Arial"/>
              <a:cs typeface="Arial"/>
            </a:endParaRPr>
          </a:p>
          <a:p>
            <a:pPr marL="12700">
              <a:lnSpc>
                <a:spcPct val="100000"/>
              </a:lnSpc>
              <a:spcBef>
                <a:spcPts val="440"/>
              </a:spcBef>
            </a:pPr>
            <a:r>
              <a:rPr sz="2800" b="1" i="1" dirty="0">
                <a:latin typeface="Trebuchet MS"/>
                <a:cs typeface="Trebuchet MS"/>
              </a:rPr>
              <a:t>Companies </a:t>
            </a:r>
            <a:r>
              <a:rPr sz="2800" b="1" i="1" spc="-5" dirty="0">
                <a:latin typeface="Trebuchet MS"/>
                <a:cs typeface="Trebuchet MS"/>
              </a:rPr>
              <a:t>which </a:t>
            </a:r>
            <a:r>
              <a:rPr sz="2800" b="1" i="1" dirty="0">
                <a:latin typeface="Trebuchet MS"/>
                <a:cs typeface="Trebuchet MS"/>
              </a:rPr>
              <a:t>must </a:t>
            </a:r>
            <a:r>
              <a:rPr sz="2800" b="1" i="1" spc="-5" dirty="0">
                <a:latin typeface="Trebuchet MS"/>
                <a:cs typeface="Trebuchet MS"/>
              </a:rPr>
              <a:t>have</a:t>
            </a:r>
            <a:r>
              <a:rPr sz="2800" b="1" i="1" spc="-150" dirty="0">
                <a:latin typeface="Trebuchet MS"/>
                <a:cs typeface="Trebuchet MS"/>
              </a:rPr>
              <a:t> </a:t>
            </a:r>
            <a:r>
              <a:rPr sz="2800" b="1" i="1" spc="-5" dirty="0">
                <a:latin typeface="Trebuchet MS"/>
                <a:cs typeface="Trebuchet MS"/>
              </a:rPr>
              <a:t>Articles</a:t>
            </a:r>
            <a:endParaRPr sz="2800">
              <a:latin typeface="Trebuchet MS"/>
              <a:cs typeface="Trebuchet MS"/>
            </a:endParaRPr>
          </a:p>
          <a:p>
            <a:pPr marL="5880735">
              <a:lnSpc>
                <a:spcPts val="3440"/>
              </a:lnSpc>
            </a:pPr>
            <a:r>
              <a:rPr sz="2800" b="1" i="1" spc="-5" dirty="0">
                <a:latin typeface="Trebuchet MS"/>
                <a:cs typeface="Trebuchet MS"/>
              </a:rPr>
              <a:t>…contd.</a:t>
            </a:r>
            <a:endParaRPr sz="2800">
              <a:latin typeface="Trebuchet MS"/>
              <a:cs typeface="Trebuchet MS"/>
            </a:endParaRPr>
          </a:p>
          <a:p>
            <a:pPr marL="759460" indent="-256540">
              <a:lnSpc>
                <a:spcPts val="3560"/>
              </a:lnSpc>
              <a:buClr>
                <a:srgbClr val="9F4DA2"/>
              </a:buClr>
              <a:buChar char="•"/>
              <a:tabLst>
                <a:tab pos="760095" algn="l"/>
              </a:tabLst>
            </a:pPr>
            <a:r>
              <a:rPr sz="3200" dirty="0">
                <a:latin typeface="Georgia"/>
                <a:cs typeface="Georgia"/>
              </a:rPr>
              <a:t>Private </a:t>
            </a:r>
            <a:r>
              <a:rPr sz="3200" spc="-5" dirty="0">
                <a:latin typeface="Georgia"/>
                <a:cs typeface="Georgia"/>
              </a:rPr>
              <a:t>Companies limited by</a:t>
            </a:r>
            <a:r>
              <a:rPr sz="3200" spc="-25" dirty="0">
                <a:latin typeface="Georgia"/>
                <a:cs typeface="Georgia"/>
              </a:rPr>
              <a:t> </a:t>
            </a:r>
            <a:r>
              <a:rPr sz="3200" spc="-5" dirty="0">
                <a:latin typeface="Georgia"/>
                <a:cs typeface="Georgia"/>
              </a:rPr>
              <a:t>shares:</a:t>
            </a:r>
            <a:endParaRPr sz="3200">
              <a:latin typeface="Georgia"/>
              <a:cs typeface="Georgia"/>
            </a:endParaRPr>
          </a:p>
          <a:p>
            <a:pPr marL="1050290" marR="1797050" indent="-245745">
              <a:lnSpc>
                <a:spcPct val="100000"/>
              </a:lnSpc>
              <a:spcBef>
                <a:spcPts val="315"/>
              </a:spcBef>
            </a:pPr>
            <a:r>
              <a:rPr sz="2800" spc="-5" dirty="0">
                <a:solidFill>
                  <a:srgbClr val="438085"/>
                </a:solidFill>
                <a:latin typeface="Georgia"/>
                <a:cs typeface="Georgia"/>
              </a:rPr>
              <a:t>▫ </a:t>
            </a:r>
            <a:r>
              <a:rPr sz="2800" spc="-10" dirty="0">
                <a:latin typeface="Georgia"/>
                <a:cs typeface="Georgia"/>
              </a:rPr>
              <a:t>must </a:t>
            </a:r>
            <a:r>
              <a:rPr sz="2800" spc="-5" dirty="0">
                <a:latin typeface="Georgia"/>
                <a:cs typeface="Georgia"/>
              </a:rPr>
              <a:t>include requirements </a:t>
            </a:r>
            <a:r>
              <a:rPr sz="2800" spc="-10" dirty="0">
                <a:latin typeface="Georgia"/>
                <a:cs typeface="Georgia"/>
              </a:rPr>
              <a:t>of  </a:t>
            </a:r>
            <a:r>
              <a:rPr sz="2800" spc="-5" dirty="0">
                <a:latin typeface="Georgia"/>
                <a:cs typeface="Georgia"/>
              </a:rPr>
              <a:t>Section</a:t>
            </a:r>
            <a:r>
              <a:rPr sz="2800" spc="15" dirty="0">
                <a:latin typeface="Georgia"/>
                <a:cs typeface="Georgia"/>
              </a:rPr>
              <a:t> </a:t>
            </a:r>
            <a:r>
              <a:rPr sz="2800" spc="-5" dirty="0">
                <a:latin typeface="Georgia"/>
                <a:cs typeface="Georgia"/>
              </a:rPr>
              <a:t>3(1)(iii).</a:t>
            </a:r>
            <a:endParaRPr sz="2800">
              <a:latin typeface="Georgia"/>
              <a:cs typeface="Georgia"/>
            </a:endParaRPr>
          </a:p>
          <a:p>
            <a:pPr marL="503555">
              <a:lnSpc>
                <a:spcPct val="100000"/>
              </a:lnSpc>
              <a:spcBef>
                <a:spcPts val="290"/>
              </a:spcBef>
            </a:pPr>
            <a:r>
              <a:rPr sz="3200" b="1" i="1" dirty="0">
                <a:latin typeface="Georgia"/>
                <a:cs typeface="Georgia"/>
              </a:rPr>
              <a:t>No </a:t>
            </a:r>
            <a:r>
              <a:rPr sz="3200" b="1" i="1" spc="-5" dirty="0">
                <a:latin typeface="Georgia"/>
                <a:cs typeface="Georgia"/>
              </a:rPr>
              <a:t>Article</a:t>
            </a:r>
            <a:r>
              <a:rPr sz="3200" b="1" i="1" spc="-35" dirty="0">
                <a:latin typeface="Georgia"/>
                <a:cs typeface="Georgia"/>
              </a:rPr>
              <a:t> </a:t>
            </a:r>
            <a:r>
              <a:rPr sz="3200" b="1" i="1" spc="-5" dirty="0">
                <a:latin typeface="Georgia"/>
                <a:cs typeface="Georgia"/>
              </a:rPr>
              <a:t>Company</a:t>
            </a:r>
            <a:endParaRPr sz="3200">
              <a:latin typeface="Georgia"/>
              <a:cs typeface="Georgia"/>
            </a:endParaRPr>
          </a:p>
          <a:p>
            <a:pPr marL="759460" marR="5080" indent="-256540">
              <a:lnSpc>
                <a:spcPct val="100000"/>
              </a:lnSpc>
              <a:spcBef>
                <a:spcPts val="300"/>
              </a:spcBef>
              <a:buClr>
                <a:srgbClr val="9F4DA2"/>
              </a:buClr>
              <a:buChar char="•"/>
              <a:tabLst>
                <a:tab pos="760095" algn="l"/>
              </a:tabLst>
            </a:pPr>
            <a:r>
              <a:rPr sz="3200" dirty="0">
                <a:latin typeface="Georgia"/>
                <a:cs typeface="Georgia"/>
              </a:rPr>
              <a:t>A </a:t>
            </a:r>
            <a:r>
              <a:rPr sz="3200" spc="-5" dirty="0">
                <a:latin typeface="Georgia"/>
                <a:cs typeface="Georgia"/>
              </a:rPr>
              <a:t>public limited company </a:t>
            </a:r>
            <a:r>
              <a:rPr sz="3200" dirty="0">
                <a:latin typeface="Georgia"/>
                <a:cs typeface="Georgia"/>
              </a:rPr>
              <a:t>having </a:t>
            </a:r>
            <a:r>
              <a:rPr sz="3200" spc="-5" dirty="0">
                <a:latin typeface="Georgia"/>
                <a:cs typeface="Georgia"/>
              </a:rPr>
              <a:t>share  capital </a:t>
            </a:r>
            <a:r>
              <a:rPr sz="3200" dirty="0">
                <a:latin typeface="Georgia"/>
                <a:cs typeface="Georgia"/>
              </a:rPr>
              <a:t>may </a:t>
            </a:r>
            <a:r>
              <a:rPr sz="3200" spc="-5" dirty="0">
                <a:latin typeface="Georgia"/>
                <a:cs typeface="Georgia"/>
              </a:rPr>
              <a:t>be registered without  </a:t>
            </a:r>
            <a:r>
              <a:rPr sz="3200" dirty="0">
                <a:latin typeface="Georgia"/>
                <a:cs typeface="Georgia"/>
              </a:rPr>
              <a:t>Articles.</a:t>
            </a:r>
            <a:endParaRPr sz="3200">
              <a:latin typeface="Georgia"/>
              <a:cs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706882"/>
            <a:ext cx="7678420" cy="1001394"/>
          </a:xfrm>
          <a:prstGeom prst="rect">
            <a:avLst/>
          </a:prstGeom>
        </p:spPr>
        <p:txBody>
          <a:bodyPr vert="horz" wrap="square" lIns="0" tIns="13335" rIns="0" bIns="0" rtlCol="0">
            <a:spAutoFit/>
          </a:bodyPr>
          <a:lstStyle/>
          <a:p>
            <a:pPr marL="12700" marR="5080">
              <a:lnSpc>
                <a:spcPct val="100000"/>
              </a:lnSpc>
              <a:spcBef>
                <a:spcPts val="105"/>
              </a:spcBef>
            </a:pPr>
            <a:r>
              <a:rPr dirty="0"/>
              <a:t>What </a:t>
            </a:r>
            <a:r>
              <a:rPr spc="-5" dirty="0"/>
              <a:t>is </a:t>
            </a:r>
            <a:r>
              <a:rPr spc="-10" dirty="0"/>
              <a:t>Memorandum </a:t>
            </a:r>
            <a:r>
              <a:rPr dirty="0"/>
              <a:t>of </a:t>
            </a:r>
            <a:r>
              <a:rPr spc="-5" dirty="0"/>
              <a:t>Association </a:t>
            </a:r>
            <a:r>
              <a:rPr dirty="0"/>
              <a:t>of</a:t>
            </a:r>
            <a:r>
              <a:rPr spc="-295" dirty="0"/>
              <a:t> </a:t>
            </a:r>
            <a:r>
              <a:rPr dirty="0"/>
              <a:t>a  company?</a:t>
            </a:r>
          </a:p>
        </p:txBody>
      </p:sp>
      <p:sp>
        <p:nvSpPr>
          <p:cNvPr id="3" name="object 3"/>
          <p:cNvSpPr txBox="1"/>
          <p:nvPr/>
        </p:nvSpPr>
        <p:spPr>
          <a:xfrm>
            <a:off x="645668" y="2080386"/>
            <a:ext cx="7963534" cy="1305560"/>
          </a:xfrm>
          <a:prstGeom prst="rect">
            <a:avLst/>
          </a:prstGeom>
        </p:spPr>
        <p:txBody>
          <a:bodyPr vert="horz" wrap="square" lIns="0" tIns="12065" rIns="0" bIns="0" rtlCol="0">
            <a:spAutoFit/>
          </a:bodyPr>
          <a:lstStyle/>
          <a:p>
            <a:pPr marL="268605" marR="5080" indent="-256540" algn="just">
              <a:lnSpc>
                <a:spcPct val="100000"/>
              </a:lnSpc>
              <a:spcBef>
                <a:spcPts val="95"/>
              </a:spcBef>
              <a:buClr>
                <a:srgbClr val="9F4DA2"/>
              </a:buClr>
              <a:buChar char="•"/>
              <a:tabLst>
                <a:tab pos="269240" algn="l"/>
              </a:tabLst>
            </a:pPr>
            <a:r>
              <a:rPr lang="en-US" sz="2800" spc="-5" dirty="0">
                <a:latin typeface="Georgia"/>
                <a:cs typeface="Georgia"/>
              </a:rPr>
              <a:t>It </a:t>
            </a:r>
            <a:r>
              <a:rPr lang="en-US" sz="2800" spc="-5" dirty="0" err="1">
                <a:latin typeface="Georgia"/>
                <a:cs typeface="Georgia"/>
              </a:rPr>
              <a:t>i</a:t>
            </a:r>
            <a:r>
              <a:rPr sz="2800" spc="-5">
                <a:latin typeface="Georgia"/>
                <a:cs typeface="Georgia"/>
              </a:rPr>
              <a:t>s </a:t>
            </a:r>
            <a:r>
              <a:rPr sz="2800" spc="-10" dirty="0">
                <a:latin typeface="Georgia"/>
                <a:cs typeface="Georgia"/>
              </a:rPr>
              <a:t>the constitution </a:t>
            </a:r>
            <a:r>
              <a:rPr sz="2800" spc="-5" dirty="0">
                <a:latin typeface="Georgia"/>
                <a:cs typeface="Georgia"/>
              </a:rPr>
              <a:t>or charter of </a:t>
            </a:r>
            <a:r>
              <a:rPr sz="2800" spc="-10" dirty="0">
                <a:latin typeface="Georgia"/>
                <a:cs typeface="Georgia"/>
              </a:rPr>
              <a:t>the </a:t>
            </a:r>
            <a:r>
              <a:rPr sz="2800" spc="-5" dirty="0">
                <a:latin typeface="Georgia"/>
                <a:cs typeface="Georgia"/>
              </a:rPr>
              <a:t>company  and contains </a:t>
            </a:r>
            <a:r>
              <a:rPr sz="2800" spc="-10" dirty="0">
                <a:latin typeface="Georgia"/>
                <a:cs typeface="Georgia"/>
              </a:rPr>
              <a:t>the </a:t>
            </a:r>
            <a:r>
              <a:rPr sz="2800" spc="-5" dirty="0">
                <a:latin typeface="Georgia"/>
                <a:cs typeface="Georgia"/>
              </a:rPr>
              <a:t>powers </a:t>
            </a:r>
            <a:r>
              <a:rPr sz="2800" spc="5" dirty="0">
                <a:latin typeface="Georgia"/>
                <a:cs typeface="Georgia"/>
              </a:rPr>
              <a:t>of </a:t>
            </a:r>
            <a:r>
              <a:rPr sz="2800" spc="-10" dirty="0">
                <a:latin typeface="Georgia"/>
                <a:cs typeface="Georgia"/>
              </a:rPr>
              <a:t>the company. </a:t>
            </a:r>
            <a:r>
              <a:rPr sz="2800" spc="-5" dirty="0">
                <a:latin typeface="Georgia"/>
                <a:cs typeface="Georgia"/>
              </a:rPr>
              <a:t>No  company </a:t>
            </a:r>
            <a:r>
              <a:rPr sz="2800" spc="-10" dirty="0">
                <a:latin typeface="Georgia"/>
                <a:cs typeface="Georgia"/>
              </a:rPr>
              <a:t>can be </a:t>
            </a:r>
            <a:r>
              <a:rPr sz="2800" spc="-5" dirty="0">
                <a:latin typeface="Georgia"/>
                <a:cs typeface="Georgia"/>
              </a:rPr>
              <a:t>registered under </a:t>
            </a:r>
            <a:r>
              <a:rPr sz="2800" spc="-10" dirty="0">
                <a:latin typeface="Georgia"/>
                <a:cs typeface="Georgia"/>
              </a:rPr>
              <a:t>the</a:t>
            </a:r>
            <a:r>
              <a:rPr sz="2800" spc="434" dirty="0">
                <a:latin typeface="Georgia"/>
                <a:cs typeface="Georgia"/>
              </a:rPr>
              <a:t> </a:t>
            </a:r>
            <a:r>
              <a:rPr sz="2800" spc="-5" dirty="0">
                <a:latin typeface="Georgia"/>
                <a:cs typeface="Georgia"/>
              </a:rPr>
              <a:t>Companies</a:t>
            </a:r>
            <a:endParaRPr sz="2800">
              <a:latin typeface="Georgia"/>
              <a:cs typeface="Georgia"/>
            </a:endParaRPr>
          </a:p>
        </p:txBody>
      </p:sp>
      <p:sp>
        <p:nvSpPr>
          <p:cNvPr id="4" name="object 4"/>
          <p:cNvSpPr txBox="1"/>
          <p:nvPr/>
        </p:nvSpPr>
        <p:spPr>
          <a:xfrm>
            <a:off x="3095370" y="3360242"/>
            <a:ext cx="1240790" cy="878840"/>
          </a:xfrm>
          <a:prstGeom prst="rect">
            <a:avLst/>
          </a:prstGeom>
        </p:spPr>
        <p:txBody>
          <a:bodyPr vert="horz" wrap="square" lIns="0" tIns="12065" rIns="0" bIns="0" rtlCol="0">
            <a:spAutoFit/>
          </a:bodyPr>
          <a:lstStyle/>
          <a:p>
            <a:pPr marL="71755" marR="5080" indent="-59690">
              <a:lnSpc>
                <a:spcPct val="100000"/>
              </a:lnSpc>
              <a:spcBef>
                <a:spcPts val="95"/>
              </a:spcBef>
            </a:pPr>
            <a:r>
              <a:rPr sz="2800" spc="-10" dirty="0">
                <a:latin typeface="Georgia"/>
                <a:cs typeface="Georgia"/>
              </a:rPr>
              <a:t>with</a:t>
            </a:r>
            <a:r>
              <a:rPr sz="2800" dirty="0">
                <a:latin typeface="Georgia"/>
                <a:cs typeface="Georgia"/>
              </a:rPr>
              <a:t>o</a:t>
            </a:r>
            <a:r>
              <a:rPr sz="2800" spc="-10" dirty="0">
                <a:latin typeface="Georgia"/>
                <a:cs typeface="Georgia"/>
              </a:rPr>
              <a:t>ut  Under</a:t>
            </a:r>
            <a:endParaRPr sz="2800">
              <a:latin typeface="Georgia"/>
              <a:cs typeface="Georgia"/>
            </a:endParaRPr>
          </a:p>
        </p:txBody>
      </p:sp>
      <p:sp>
        <p:nvSpPr>
          <p:cNvPr id="5" name="object 5"/>
          <p:cNvSpPr txBox="1"/>
          <p:nvPr/>
        </p:nvSpPr>
        <p:spPr>
          <a:xfrm>
            <a:off x="4553839" y="3787521"/>
            <a:ext cx="1188085" cy="452120"/>
          </a:xfrm>
          <a:prstGeom prst="rect">
            <a:avLst/>
          </a:prstGeom>
        </p:spPr>
        <p:txBody>
          <a:bodyPr vert="horz" wrap="square" lIns="0" tIns="12065" rIns="0" bIns="0" rtlCol="0">
            <a:spAutoFit/>
          </a:bodyPr>
          <a:lstStyle/>
          <a:p>
            <a:pPr marL="12700">
              <a:lnSpc>
                <a:spcPct val="100000"/>
              </a:lnSpc>
              <a:spcBef>
                <a:spcPts val="95"/>
              </a:spcBef>
            </a:pPr>
            <a:r>
              <a:rPr sz="2800" spc="-5" dirty="0">
                <a:latin typeface="Georgia"/>
                <a:cs typeface="Georgia"/>
              </a:rPr>
              <a:t>Section</a:t>
            </a:r>
            <a:endParaRPr sz="2800">
              <a:latin typeface="Georgia"/>
              <a:cs typeface="Georgia"/>
            </a:endParaRPr>
          </a:p>
        </p:txBody>
      </p:sp>
      <p:sp>
        <p:nvSpPr>
          <p:cNvPr id="6" name="object 6"/>
          <p:cNvSpPr txBox="1"/>
          <p:nvPr/>
        </p:nvSpPr>
        <p:spPr>
          <a:xfrm>
            <a:off x="6119240" y="3787521"/>
            <a:ext cx="1588135" cy="452120"/>
          </a:xfrm>
          <a:prstGeom prst="rect">
            <a:avLst/>
          </a:prstGeom>
        </p:spPr>
        <p:txBody>
          <a:bodyPr vert="horz" wrap="square" lIns="0" tIns="12065" rIns="0" bIns="0" rtlCol="0">
            <a:spAutoFit/>
          </a:bodyPr>
          <a:lstStyle/>
          <a:p>
            <a:pPr marL="12700">
              <a:lnSpc>
                <a:spcPct val="100000"/>
              </a:lnSpc>
              <a:spcBef>
                <a:spcPts val="95"/>
              </a:spcBef>
              <a:tabLst>
                <a:tab pos="1266825" algn="l"/>
              </a:tabLst>
            </a:pPr>
            <a:r>
              <a:rPr sz="2800" spc="-10" dirty="0">
                <a:latin typeface="Georgia"/>
                <a:cs typeface="Georgia"/>
              </a:rPr>
              <a:t>2(5</a:t>
            </a:r>
            <a:r>
              <a:rPr sz="2800" spc="5" dirty="0">
                <a:latin typeface="Georgia"/>
                <a:cs typeface="Georgia"/>
              </a:rPr>
              <a:t>6</a:t>
            </a:r>
            <a:r>
              <a:rPr sz="2800" spc="-5" dirty="0">
                <a:latin typeface="Georgia"/>
                <a:cs typeface="Georgia"/>
              </a:rPr>
              <a:t>)</a:t>
            </a:r>
            <a:r>
              <a:rPr sz="2800" dirty="0">
                <a:latin typeface="Georgia"/>
                <a:cs typeface="Georgia"/>
              </a:rPr>
              <a:t>	</a:t>
            </a:r>
            <a:r>
              <a:rPr sz="2800" spc="-5" dirty="0">
                <a:latin typeface="Georgia"/>
                <a:cs typeface="Georgia"/>
              </a:rPr>
              <a:t>of</a:t>
            </a:r>
            <a:endParaRPr sz="2800">
              <a:latin typeface="Georgia"/>
              <a:cs typeface="Georgia"/>
            </a:endParaRPr>
          </a:p>
        </p:txBody>
      </p:sp>
      <p:sp>
        <p:nvSpPr>
          <p:cNvPr id="7" name="object 7"/>
          <p:cNvSpPr txBox="1"/>
          <p:nvPr/>
        </p:nvSpPr>
        <p:spPr>
          <a:xfrm>
            <a:off x="4715383" y="3360242"/>
            <a:ext cx="3893820" cy="878840"/>
          </a:xfrm>
          <a:prstGeom prst="rect">
            <a:avLst/>
          </a:prstGeom>
        </p:spPr>
        <p:txBody>
          <a:bodyPr vert="horz" wrap="square" lIns="0" tIns="12065" rIns="0" bIns="0" rtlCol="0">
            <a:spAutoFit/>
          </a:bodyPr>
          <a:lstStyle/>
          <a:p>
            <a:pPr marR="5080" algn="r">
              <a:lnSpc>
                <a:spcPct val="100000"/>
              </a:lnSpc>
              <a:spcBef>
                <a:spcPts val="95"/>
              </a:spcBef>
              <a:tabLst>
                <a:tab pos="906780" algn="l"/>
                <a:tab pos="3558540" algn="l"/>
              </a:tabLst>
            </a:pPr>
            <a:r>
              <a:rPr sz="2800" spc="-10" dirty="0">
                <a:latin typeface="Georgia"/>
                <a:cs typeface="Georgia"/>
              </a:rPr>
              <a:t>th</a:t>
            </a:r>
            <a:r>
              <a:rPr sz="2800" spc="-5" dirty="0">
                <a:latin typeface="Georgia"/>
                <a:cs typeface="Georgia"/>
              </a:rPr>
              <a:t>e</a:t>
            </a:r>
            <a:r>
              <a:rPr sz="2800" dirty="0">
                <a:latin typeface="Georgia"/>
                <a:cs typeface="Georgia"/>
              </a:rPr>
              <a:t>	</a:t>
            </a:r>
            <a:r>
              <a:rPr sz="2800" spc="-5" dirty="0">
                <a:latin typeface="Georgia"/>
                <a:cs typeface="Georgia"/>
              </a:rPr>
              <a:t>memorandum</a:t>
            </a:r>
            <a:r>
              <a:rPr sz="2800" dirty="0">
                <a:latin typeface="Georgia"/>
                <a:cs typeface="Georgia"/>
              </a:rPr>
              <a:t>	</a:t>
            </a:r>
            <a:r>
              <a:rPr sz="2800" spc="-5" dirty="0">
                <a:latin typeface="Georgia"/>
                <a:cs typeface="Georgia"/>
              </a:rPr>
              <a:t>of</a:t>
            </a:r>
            <a:endParaRPr sz="2800">
              <a:latin typeface="Georgia"/>
              <a:cs typeface="Georgia"/>
            </a:endParaRPr>
          </a:p>
          <a:p>
            <a:pPr marR="5080" algn="r">
              <a:lnSpc>
                <a:spcPct val="100000"/>
              </a:lnSpc>
              <a:spcBef>
                <a:spcPts val="5"/>
              </a:spcBef>
            </a:pPr>
            <a:r>
              <a:rPr sz="2800" spc="-10" dirty="0">
                <a:latin typeface="Georgia"/>
                <a:cs typeface="Georgia"/>
              </a:rPr>
              <a:t>the</a:t>
            </a:r>
            <a:endParaRPr sz="2800">
              <a:latin typeface="Georgia"/>
              <a:cs typeface="Georgia"/>
            </a:endParaRPr>
          </a:p>
        </p:txBody>
      </p:sp>
      <p:sp>
        <p:nvSpPr>
          <p:cNvPr id="8" name="object 8"/>
          <p:cNvSpPr txBox="1"/>
          <p:nvPr/>
        </p:nvSpPr>
        <p:spPr>
          <a:xfrm>
            <a:off x="901700" y="3360242"/>
            <a:ext cx="1877060" cy="1305560"/>
          </a:xfrm>
          <a:prstGeom prst="rect">
            <a:avLst/>
          </a:prstGeom>
        </p:spPr>
        <p:txBody>
          <a:bodyPr vert="horz" wrap="square" lIns="0" tIns="12065" rIns="0" bIns="0" rtlCol="0">
            <a:spAutoFit/>
          </a:bodyPr>
          <a:lstStyle/>
          <a:p>
            <a:pPr marL="12700">
              <a:lnSpc>
                <a:spcPct val="100000"/>
              </a:lnSpc>
              <a:spcBef>
                <a:spcPts val="95"/>
              </a:spcBef>
              <a:tabLst>
                <a:tab pos="1035050" algn="l"/>
              </a:tabLst>
            </a:pPr>
            <a:r>
              <a:rPr sz="2800" spc="-5" dirty="0">
                <a:latin typeface="Georgia"/>
                <a:cs typeface="Georgia"/>
              </a:rPr>
              <a:t>Act,	2013</a:t>
            </a:r>
            <a:endParaRPr sz="2800">
              <a:latin typeface="Georgia"/>
              <a:cs typeface="Georgia"/>
            </a:endParaRPr>
          </a:p>
          <a:p>
            <a:pPr marL="12700" marR="5080">
              <a:lnSpc>
                <a:spcPct val="100000"/>
              </a:lnSpc>
              <a:spcBef>
                <a:spcPts val="5"/>
              </a:spcBef>
            </a:pPr>
            <a:r>
              <a:rPr sz="2800" spc="-5" dirty="0">
                <a:latin typeface="Georgia"/>
                <a:cs typeface="Georgia"/>
              </a:rPr>
              <a:t>as</a:t>
            </a:r>
            <a:r>
              <a:rPr sz="2800" dirty="0">
                <a:latin typeface="Georgia"/>
                <a:cs typeface="Georgia"/>
              </a:rPr>
              <a:t>s</a:t>
            </a:r>
            <a:r>
              <a:rPr sz="2800" spc="-10" dirty="0">
                <a:latin typeface="Georgia"/>
                <a:cs typeface="Georgia"/>
              </a:rPr>
              <a:t>o</a:t>
            </a:r>
            <a:r>
              <a:rPr sz="2800" spc="15" dirty="0">
                <a:latin typeface="Georgia"/>
                <a:cs typeface="Georgia"/>
              </a:rPr>
              <a:t>c</a:t>
            </a:r>
            <a:r>
              <a:rPr sz="2800" dirty="0">
                <a:latin typeface="Georgia"/>
                <a:cs typeface="Georgia"/>
              </a:rPr>
              <a:t>i</a:t>
            </a:r>
            <a:r>
              <a:rPr sz="2800" spc="-5" dirty="0">
                <a:latin typeface="Georgia"/>
                <a:cs typeface="Georgia"/>
              </a:rPr>
              <a:t>ati</a:t>
            </a:r>
            <a:r>
              <a:rPr sz="2800" spc="10" dirty="0">
                <a:latin typeface="Georgia"/>
                <a:cs typeface="Georgia"/>
              </a:rPr>
              <a:t>o</a:t>
            </a:r>
            <a:r>
              <a:rPr sz="2800" spc="-10" dirty="0">
                <a:latin typeface="Georgia"/>
                <a:cs typeface="Georgia"/>
              </a:rPr>
              <a:t>n</a:t>
            </a:r>
            <a:r>
              <a:rPr sz="2800" spc="-5" dirty="0">
                <a:latin typeface="Georgia"/>
                <a:cs typeface="Georgia"/>
              </a:rPr>
              <a:t>.  Companies</a:t>
            </a:r>
            <a:endParaRPr sz="2800">
              <a:latin typeface="Georgia"/>
              <a:cs typeface="Georgia"/>
            </a:endParaRPr>
          </a:p>
        </p:txBody>
      </p:sp>
      <p:sp>
        <p:nvSpPr>
          <p:cNvPr id="9" name="object 9"/>
          <p:cNvSpPr txBox="1"/>
          <p:nvPr/>
        </p:nvSpPr>
        <p:spPr>
          <a:xfrm>
            <a:off x="2918205" y="4214240"/>
            <a:ext cx="5689600" cy="452120"/>
          </a:xfrm>
          <a:prstGeom prst="rect">
            <a:avLst/>
          </a:prstGeom>
        </p:spPr>
        <p:txBody>
          <a:bodyPr vert="horz" wrap="square" lIns="0" tIns="12065" rIns="0" bIns="0" rtlCol="0">
            <a:spAutoFit/>
          </a:bodyPr>
          <a:lstStyle/>
          <a:p>
            <a:pPr marL="12700">
              <a:lnSpc>
                <a:spcPct val="100000"/>
              </a:lnSpc>
              <a:spcBef>
                <a:spcPts val="95"/>
              </a:spcBef>
              <a:tabLst>
                <a:tab pos="890269" algn="l"/>
                <a:tab pos="1914525" algn="l"/>
                <a:tab pos="2675255" algn="l"/>
              </a:tabLst>
            </a:pPr>
            <a:r>
              <a:rPr sz="2800" spc="-5" dirty="0">
                <a:latin typeface="Georgia"/>
                <a:cs typeface="Georgia"/>
              </a:rPr>
              <a:t>Act,	2013	</a:t>
            </a:r>
            <a:r>
              <a:rPr sz="2800" spc="-10" dirty="0">
                <a:latin typeface="Georgia"/>
                <a:cs typeface="Georgia"/>
              </a:rPr>
              <a:t>the	</a:t>
            </a:r>
            <a:r>
              <a:rPr sz="2800" b="1" spc="-5" dirty="0">
                <a:latin typeface="Georgia"/>
                <a:cs typeface="Georgia"/>
              </a:rPr>
              <a:t>“memorandum”</a:t>
            </a:r>
            <a:endParaRPr sz="2800">
              <a:latin typeface="Georgia"/>
              <a:cs typeface="Georgia"/>
            </a:endParaRPr>
          </a:p>
        </p:txBody>
      </p:sp>
      <p:sp>
        <p:nvSpPr>
          <p:cNvPr id="10" name="object 10"/>
          <p:cNvSpPr txBox="1"/>
          <p:nvPr/>
        </p:nvSpPr>
        <p:spPr>
          <a:xfrm>
            <a:off x="901700" y="4640960"/>
            <a:ext cx="7707630" cy="1732280"/>
          </a:xfrm>
          <a:prstGeom prst="rect">
            <a:avLst/>
          </a:prstGeom>
        </p:spPr>
        <p:txBody>
          <a:bodyPr vert="horz" wrap="square" lIns="0" tIns="12065" rIns="0" bIns="0" rtlCol="0">
            <a:spAutoFit/>
          </a:bodyPr>
          <a:lstStyle/>
          <a:p>
            <a:pPr marL="12700" marR="5080" algn="just">
              <a:lnSpc>
                <a:spcPct val="100000"/>
              </a:lnSpc>
              <a:spcBef>
                <a:spcPts val="95"/>
              </a:spcBef>
            </a:pPr>
            <a:r>
              <a:rPr sz="2800" spc="-5" dirty="0">
                <a:latin typeface="Georgia"/>
                <a:cs typeface="Georgia"/>
              </a:rPr>
              <a:t>means the memorandum of association </a:t>
            </a:r>
            <a:r>
              <a:rPr sz="2800" spc="5" dirty="0">
                <a:latin typeface="Georgia"/>
                <a:cs typeface="Georgia"/>
              </a:rPr>
              <a:t>of </a:t>
            </a:r>
            <a:r>
              <a:rPr sz="2800" spc="-5" dirty="0">
                <a:latin typeface="Georgia"/>
                <a:cs typeface="Georgia"/>
              </a:rPr>
              <a:t>a  company as </a:t>
            </a:r>
            <a:r>
              <a:rPr sz="2800" dirty="0">
                <a:latin typeface="Georgia"/>
                <a:cs typeface="Georgia"/>
              </a:rPr>
              <a:t>originally </a:t>
            </a:r>
            <a:r>
              <a:rPr sz="2800" spc="-10" dirty="0">
                <a:latin typeface="Georgia"/>
                <a:cs typeface="Georgia"/>
              </a:rPr>
              <a:t>framed </a:t>
            </a:r>
            <a:r>
              <a:rPr sz="2800" spc="5" dirty="0">
                <a:latin typeface="Georgia"/>
                <a:cs typeface="Georgia"/>
              </a:rPr>
              <a:t>or </a:t>
            </a:r>
            <a:r>
              <a:rPr sz="2800" spc="-5" dirty="0">
                <a:latin typeface="Georgia"/>
                <a:cs typeface="Georgia"/>
              </a:rPr>
              <a:t>as altered </a:t>
            </a:r>
            <a:r>
              <a:rPr sz="2800" dirty="0">
                <a:latin typeface="Georgia"/>
                <a:cs typeface="Georgia"/>
              </a:rPr>
              <a:t>from  </a:t>
            </a:r>
            <a:r>
              <a:rPr sz="2800" spc="-10" dirty="0">
                <a:latin typeface="Georgia"/>
                <a:cs typeface="Georgia"/>
              </a:rPr>
              <a:t>time to time </a:t>
            </a:r>
            <a:r>
              <a:rPr sz="2800" spc="-5" dirty="0">
                <a:latin typeface="Georgia"/>
                <a:cs typeface="Georgia"/>
              </a:rPr>
              <a:t>in pursuance of any previous  company </a:t>
            </a:r>
            <a:r>
              <a:rPr sz="2800" spc="-10" dirty="0">
                <a:latin typeface="Georgia"/>
                <a:cs typeface="Georgia"/>
              </a:rPr>
              <a:t>law </a:t>
            </a:r>
            <a:r>
              <a:rPr sz="2800" spc="-5" dirty="0">
                <a:latin typeface="Georgia"/>
                <a:cs typeface="Georgia"/>
              </a:rPr>
              <a:t>or of </a:t>
            </a:r>
            <a:r>
              <a:rPr sz="2800" spc="-10" dirty="0">
                <a:latin typeface="Georgia"/>
                <a:cs typeface="Georgia"/>
              </a:rPr>
              <a:t>this</a:t>
            </a:r>
            <a:r>
              <a:rPr sz="2800" spc="45" dirty="0">
                <a:latin typeface="Georgia"/>
                <a:cs typeface="Georgia"/>
              </a:rPr>
              <a:t> </a:t>
            </a:r>
            <a:r>
              <a:rPr sz="2800" spc="-5" dirty="0">
                <a:latin typeface="Georgia"/>
                <a:cs typeface="Georgia"/>
              </a:rPr>
              <a:t>Act;</a:t>
            </a:r>
            <a:endParaRPr sz="2800">
              <a:latin typeface="Georgia"/>
              <a:cs typeface="Georgia"/>
            </a:endParaRPr>
          </a:p>
        </p:txBody>
      </p:sp>
      <p:sp>
        <p:nvSpPr>
          <p:cNvPr id="11" name="object 11"/>
          <p:cNvSpPr txBox="1"/>
          <p:nvPr/>
        </p:nvSpPr>
        <p:spPr>
          <a:xfrm>
            <a:off x="8717915" y="29718"/>
            <a:ext cx="140335" cy="299720"/>
          </a:xfrm>
          <a:prstGeom prst="rect">
            <a:avLst/>
          </a:prstGeom>
        </p:spPr>
        <p:txBody>
          <a:bodyPr vert="horz" wrap="square" lIns="0" tIns="12700" rIns="0" bIns="0" rtlCol="0">
            <a:spAutoFit/>
          </a:bodyPr>
          <a:lstStyle/>
          <a:p>
            <a:pPr>
              <a:lnSpc>
                <a:spcPct val="100000"/>
              </a:lnSpc>
              <a:spcBef>
                <a:spcPts val="100"/>
              </a:spcBef>
            </a:pPr>
            <a:r>
              <a:rPr sz="1800" spc="-5" dirty="0">
                <a:latin typeface="Arial"/>
                <a:cs typeface="Arial"/>
              </a:rPr>
              <a:t>3</a:t>
            </a:r>
            <a:endParaRPr sz="1800">
              <a:latin typeface="Arial"/>
              <a:cs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a:t>There are various principles in the corporate world that help determine the relationship which ensures the safety of various stakeholders in the company in the transactions that they undertake.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8340" y="924813"/>
            <a:ext cx="7845425" cy="5026376"/>
          </a:xfrm>
          <a:prstGeom prst="rect">
            <a:avLst/>
          </a:prstGeom>
        </p:spPr>
        <p:txBody>
          <a:bodyPr vert="horz" wrap="square" lIns="0" tIns="12065" rIns="0" bIns="0" rtlCol="0">
            <a:spAutoFit/>
          </a:bodyPr>
          <a:lstStyle/>
          <a:p>
            <a:pPr algn="ctr">
              <a:lnSpc>
                <a:spcPct val="100000"/>
              </a:lnSpc>
              <a:spcBef>
                <a:spcPts val="95"/>
              </a:spcBef>
            </a:pPr>
            <a:r>
              <a:rPr lang="en-US" sz="2800" spc="-5" dirty="0">
                <a:latin typeface="Arial Black"/>
                <a:cs typeface="Arial Black"/>
              </a:rPr>
              <a:t>1. </a:t>
            </a:r>
            <a:r>
              <a:rPr sz="2800" spc="-5">
                <a:latin typeface="Arial Black"/>
                <a:cs typeface="Arial Black"/>
              </a:rPr>
              <a:t>DOCTRINE </a:t>
            </a:r>
            <a:r>
              <a:rPr sz="2800" spc="-5" dirty="0">
                <a:latin typeface="Arial Black"/>
                <a:cs typeface="Arial Black"/>
              </a:rPr>
              <a:t>OF </a:t>
            </a:r>
            <a:r>
              <a:rPr sz="2800" spc="-30" dirty="0">
                <a:latin typeface="Arial Black"/>
                <a:cs typeface="Arial Black"/>
              </a:rPr>
              <a:t>‘ULTRA</a:t>
            </a:r>
            <a:r>
              <a:rPr sz="2800" spc="50" dirty="0">
                <a:latin typeface="Arial Black"/>
                <a:cs typeface="Arial Black"/>
              </a:rPr>
              <a:t> </a:t>
            </a:r>
            <a:r>
              <a:rPr sz="2800" spc="-5" dirty="0">
                <a:latin typeface="Arial Black"/>
                <a:cs typeface="Arial Black"/>
              </a:rPr>
              <a:t>VIRES’</a:t>
            </a:r>
            <a:endParaRPr sz="2800">
              <a:latin typeface="Arial Black"/>
              <a:cs typeface="Arial Black"/>
            </a:endParaRPr>
          </a:p>
          <a:p>
            <a:pPr>
              <a:lnSpc>
                <a:spcPct val="100000"/>
              </a:lnSpc>
              <a:spcBef>
                <a:spcPts val="50"/>
              </a:spcBef>
            </a:pPr>
            <a:endParaRPr sz="4400">
              <a:latin typeface="Times New Roman"/>
              <a:cs typeface="Times New Roman"/>
            </a:endParaRPr>
          </a:p>
          <a:p>
            <a:pPr marL="12700">
              <a:lnSpc>
                <a:spcPct val="100000"/>
              </a:lnSpc>
            </a:pPr>
            <a:r>
              <a:rPr sz="2800" b="1" spc="-5" dirty="0">
                <a:latin typeface="Times New Roman"/>
                <a:cs typeface="Times New Roman"/>
              </a:rPr>
              <a:t>The </a:t>
            </a:r>
            <a:r>
              <a:rPr sz="2800" b="1" spc="-10" dirty="0">
                <a:latin typeface="Times New Roman"/>
                <a:cs typeface="Times New Roman"/>
              </a:rPr>
              <a:t>words</a:t>
            </a:r>
            <a:r>
              <a:rPr sz="2800" b="1" spc="35" dirty="0">
                <a:latin typeface="Times New Roman"/>
                <a:cs typeface="Times New Roman"/>
              </a:rPr>
              <a:t> </a:t>
            </a:r>
            <a:r>
              <a:rPr sz="2800" b="1" spc="-5" dirty="0">
                <a:latin typeface="Times New Roman"/>
                <a:cs typeface="Times New Roman"/>
              </a:rPr>
              <a:t>:</a:t>
            </a:r>
            <a:endParaRPr sz="2800">
              <a:latin typeface="Times New Roman"/>
              <a:cs typeface="Times New Roman"/>
            </a:endParaRPr>
          </a:p>
          <a:p>
            <a:pPr marL="587375" indent="-281305">
              <a:lnSpc>
                <a:spcPct val="100000"/>
              </a:lnSpc>
              <a:spcBef>
                <a:spcPts val="5"/>
              </a:spcBef>
              <a:buChar char="•"/>
              <a:tabLst>
                <a:tab pos="587375" algn="l"/>
                <a:tab pos="588010" algn="l"/>
              </a:tabLst>
            </a:pPr>
            <a:r>
              <a:rPr sz="2800" spc="-5" dirty="0">
                <a:latin typeface="Times New Roman"/>
                <a:cs typeface="Times New Roman"/>
              </a:rPr>
              <a:t>Ultra </a:t>
            </a:r>
            <a:r>
              <a:rPr sz="2800" spc="-10" dirty="0">
                <a:latin typeface="Times New Roman"/>
                <a:cs typeface="Times New Roman"/>
              </a:rPr>
              <a:t>means</a:t>
            </a:r>
            <a:r>
              <a:rPr sz="2800" spc="25" dirty="0">
                <a:latin typeface="Times New Roman"/>
                <a:cs typeface="Times New Roman"/>
              </a:rPr>
              <a:t> </a:t>
            </a:r>
            <a:r>
              <a:rPr sz="2800" spc="-5" dirty="0">
                <a:latin typeface="Times New Roman"/>
                <a:cs typeface="Times New Roman"/>
              </a:rPr>
              <a:t>beyond</a:t>
            </a:r>
            <a:endParaRPr sz="2800">
              <a:latin typeface="Times New Roman"/>
              <a:cs typeface="Times New Roman"/>
            </a:endParaRPr>
          </a:p>
          <a:p>
            <a:pPr marL="587375" indent="-281305">
              <a:lnSpc>
                <a:spcPct val="100000"/>
              </a:lnSpc>
              <a:buChar char="•"/>
              <a:tabLst>
                <a:tab pos="587375" algn="l"/>
                <a:tab pos="588010" algn="l"/>
              </a:tabLst>
            </a:pPr>
            <a:r>
              <a:rPr sz="2800" spc="-40" dirty="0">
                <a:latin typeface="Times New Roman"/>
                <a:cs typeface="Times New Roman"/>
              </a:rPr>
              <a:t>Vires </a:t>
            </a:r>
            <a:r>
              <a:rPr sz="2800" spc="-10" dirty="0">
                <a:latin typeface="Times New Roman"/>
                <a:cs typeface="Times New Roman"/>
              </a:rPr>
              <a:t>means </a:t>
            </a:r>
            <a:r>
              <a:rPr sz="2800" dirty="0">
                <a:latin typeface="Times New Roman"/>
                <a:cs typeface="Times New Roman"/>
              </a:rPr>
              <a:t>the</a:t>
            </a:r>
            <a:r>
              <a:rPr sz="2800" spc="55" dirty="0">
                <a:latin typeface="Times New Roman"/>
                <a:cs typeface="Times New Roman"/>
              </a:rPr>
              <a:t> </a:t>
            </a:r>
            <a:r>
              <a:rPr sz="2800" spc="-5" dirty="0">
                <a:latin typeface="Times New Roman"/>
                <a:cs typeface="Times New Roman"/>
              </a:rPr>
              <a:t>powers</a:t>
            </a:r>
            <a:endParaRPr sz="2800">
              <a:latin typeface="Times New Roman"/>
              <a:cs typeface="Times New Roman"/>
            </a:endParaRPr>
          </a:p>
          <a:p>
            <a:pPr marL="587375" indent="-281305">
              <a:lnSpc>
                <a:spcPct val="100000"/>
              </a:lnSpc>
              <a:buChar char="•"/>
              <a:tabLst>
                <a:tab pos="587375" algn="l"/>
                <a:tab pos="588010" algn="l"/>
              </a:tabLst>
            </a:pPr>
            <a:r>
              <a:rPr sz="2800" spc="-5" dirty="0">
                <a:latin typeface="Times New Roman"/>
                <a:cs typeface="Times New Roman"/>
              </a:rPr>
              <a:t>Ultra </a:t>
            </a:r>
            <a:r>
              <a:rPr sz="2800" spc="-40" dirty="0">
                <a:latin typeface="Times New Roman"/>
                <a:cs typeface="Times New Roman"/>
              </a:rPr>
              <a:t>Vires </a:t>
            </a:r>
            <a:r>
              <a:rPr sz="2800" spc="-5" dirty="0">
                <a:latin typeface="Times New Roman"/>
                <a:cs typeface="Times New Roman"/>
              </a:rPr>
              <a:t>means beyond </a:t>
            </a:r>
            <a:r>
              <a:rPr sz="2800" dirty="0">
                <a:latin typeface="Times New Roman"/>
                <a:cs typeface="Times New Roman"/>
              </a:rPr>
              <a:t>the</a:t>
            </a:r>
            <a:r>
              <a:rPr sz="2800" spc="-5" dirty="0">
                <a:latin typeface="Times New Roman"/>
                <a:cs typeface="Times New Roman"/>
              </a:rPr>
              <a:t> powers</a:t>
            </a:r>
            <a:endParaRPr sz="2800">
              <a:latin typeface="Times New Roman"/>
              <a:cs typeface="Times New Roman"/>
            </a:endParaRPr>
          </a:p>
          <a:p>
            <a:pPr>
              <a:lnSpc>
                <a:spcPct val="100000"/>
              </a:lnSpc>
              <a:spcBef>
                <a:spcPts val="25"/>
              </a:spcBef>
            </a:pPr>
            <a:endParaRPr sz="2900">
              <a:latin typeface="Times New Roman"/>
              <a:cs typeface="Times New Roman"/>
            </a:endParaRPr>
          </a:p>
          <a:p>
            <a:pPr marL="12700" marR="5080" algn="just">
              <a:lnSpc>
                <a:spcPct val="100000"/>
              </a:lnSpc>
            </a:pPr>
            <a:r>
              <a:rPr sz="2800" spc="-5" dirty="0">
                <a:latin typeface="Times New Roman"/>
                <a:cs typeface="Times New Roman"/>
              </a:rPr>
              <a:t>A company which owes its incorporation to statutory  authority cannot </a:t>
            </a:r>
            <a:r>
              <a:rPr sz="2800" spc="-10" dirty="0">
                <a:latin typeface="Times New Roman"/>
                <a:cs typeface="Times New Roman"/>
              </a:rPr>
              <a:t>effectively do </a:t>
            </a:r>
            <a:r>
              <a:rPr sz="2800" spc="-5" dirty="0">
                <a:latin typeface="Times New Roman"/>
                <a:cs typeface="Times New Roman"/>
              </a:rPr>
              <a:t>anything beyond </a:t>
            </a:r>
            <a:r>
              <a:rPr sz="2800" dirty="0">
                <a:latin typeface="Times New Roman"/>
                <a:cs typeface="Times New Roman"/>
              </a:rPr>
              <a:t>the  </a:t>
            </a:r>
            <a:r>
              <a:rPr sz="2800" spc="-5" dirty="0">
                <a:latin typeface="Times New Roman"/>
                <a:cs typeface="Times New Roman"/>
              </a:rPr>
              <a:t>powers expressly </a:t>
            </a:r>
            <a:r>
              <a:rPr sz="2800" dirty="0">
                <a:latin typeface="Times New Roman"/>
                <a:cs typeface="Times New Roman"/>
              </a:rPr>
              <a:t>or </a:t>
            </a:r>
            <a:r>
              <a:rPr sz="2800" spc="-5" dirty="0">
                <a:latin typeface="Times New Roman"/>
                <a:cs typeface="Times New Roman"/>
              </a:rPr>
              <a:t>impliedly conferred </a:t>
            </a:r>
            <a:r>
              <a:rPr sz="2800" dirty="0">
                <a:latin typeface="Times New Roman"/>
                <a:cs typeface="Times New Roman"/>
              </a:rPr>
              <a:t>upon </a:t>
            </a:r>
            <a:r>
              <a:rPr sz="2800" spc="-5" dirty="0">
                <a:latin typeface="Times New Roman"/>
                <a:cs typeface="Times New Roman"/>
              </a:rPr>
              <a:t>it </a:t>
            </a:r>
            <a:r>
              <a:rPr sz="2800" spc="-10" dirty="0">
                <a:latin typeface="Times New Roman"/>
                <a:cs typeface="Times New Roman"/>
              </a:rPr>
              <a:t>by </a:t>
            </a:r>
            <a:r>
              <a:rPr sz="2800" dirty="0">
                <a:latin typeface="Times New Roman"/>
                <a:cs typeface="Times New Roman"/>
              </a:rPr>
              <a:t>the  </a:t>
            </a:r>
            <a:r>
              <a:rPr sz="2800" spc="-5" dirty="0">
                <a:latin typeface="Times New Roman"/>
                <a:cs typeface="Times New Roman"/>
              </a:rPr>
              <a:t>statute </a:t>
            </a:r>
            <a:r>
              <a:rPr sz="2800" dirty="0">
                <a:latin typeface="Times New Roman"/>
                <a:cs typeface="Times New Roman"/>
              </a:rPr>
              <a:t>or </a:t>
            </a:r>
            <a:r>
              <a:rPr sz="2800" spc="-5" dirty="0">
                <a:latin typeface="Times New Roman"/>
                <a:cs typeface="Times New Roman"/>
              </a:rPr>
              <a:t>Memorandum </a:t>
            </a:r>
            <a:r>
              <a:rPr sz="2800" dirty="0">
                <a:latin typeface="Times New Roman"/>
                <a:cs typeface="Times New Roman"/>
              </a:rPr>
              <a:t>of</a:t>
            </a:r>
            <a:r>
              <a:rPr sz="2800" spc="-150" dirty="0">
                <a:latin typeface="Times New Roman"/>
                <a:cs typeface="Times New Roman"/>
              </a:rPr>
              <a:t> </a:t>
            </a:r>
            <a:r>
              <a:rPr sz="2800" spc="-5" dirty="0">
                <a:latin typeface="Times New Roman"/>
                <a:cs typeface="Times New Roman"/>
              </a:rPr>
              <a:t>Association.</a:t>
            </a:r>
            <a:endParaRPr sz="2800">
              <a:latin typeface="Times New Roman"/>
              <a:cs typeface="Times New Roman"/>
            </a:endParaRPr>
          </a:p>
        </p:txBody>
      </p:sp>
      <p:sp>
        <p:nvSpPr>
          <p:cNvPr id="3" name="object 3"/>
          <p:cNvSpPr txBox="1"/>
          <p:nvPr/>
        </p:nvSpPr>
        <p:spPr>
          <a:xfrm>
            <a:off x="8578722" y="636270"/>
            <a:ext cx="278765"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Arial"/>
                <a:cs typeface="Arial"/>
              </a:rPr>
              <a:t>21</a:t>
            </a:r>
            <a:endParaRPr sz="1800">
              <a:latin typeface="Arial"/>
              <a:cs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76400" y="381000"/>
            <a:ext cx="5201920" cy="443070"/>
          </a:xfrm>
          <a:prstGeom prst="rect">
            <a:avLst/>
          </a:prstGeom>
        </p:spPr>
        <p:txBody>
          <a:bodyPr vert="horz" wrap="square" lIns="0" tIns="12065" rIns="0" bIns="0" rtlCol="0">
            <a:spAutoFit/>
          </a:bodyPr>
          <a:lstStyle/>
          <a:p>
            <a:pPr marL="12700">
              <a:lnSpc>
                <a:spcPct val="100000"/>
              </a:lnSpc>
              <a:spcBef>
                <a:spcPts val="95"/>
              </a:spcBef>
            </a:pPr>
            <a:r>
              <a:rPr sz="2800" b="1" spc="-10">
                <a:latin typeface="Trebuchet MS"/>
                <a:cs typeface="Trebuchet MS"/>
              </a:rPr>
              <a:t>Doctrine </a:t>
            </a:r>
            <a:r>
              <a:rPr lang="en-US" sz="2800" b="1" spc="-5" dirty="0">
                <a:latin typeface="Trebuchet MS"/>
                <a:cs typeface="Trebuchet MS"/>
              </a:rPr>
              <a:t>of </a:t>
            </a:r>
            <a:r>
              <a:rPr sz="2800" b="1" spc="-5">
                <a:latin typeface="Trebuchet MS"/>
                <a:cs typeface="Trebuchet MS"/>
              </a:rPr>
              <a:t>Ultra</a:t>
            </a:r>
            <a:r>
              <a:rPr sz="2800" b="1" spc="-50">
                <a:latin typeface="Trebuchet MS"/>
                <a:cs typeface="Trebuchet MS"/>
              </a:rPr>
              <a:t> </a:t>
            </a:r>
            <a:r>
              <a:rPr sz="2800" b="1" spc="-20" dirty="0">
                <a:latin typeface="Trebuchet MS"/>
                <a:cs typeface="Trebuchet MS"/>
              </a:rPr>
              <a:t>Vires</a:t>
            </a:r>
            <a:endParaRPr sz="2800" b="1">
              <a:latin typeface="Trebuchet MS"/>
              <a:cs typeface="Trebuchet MS"/>
            </a:endParaRPr>
          </a:p>
        </p:txBody>
      </p:sp>
      <p:sp>
        <p:nvSpPr>
          <p:cNvPr id="3" name="object 3"/>
          <p:cNvSpPr txBox="1"/>
          <p:nvPr/>
        </p:nvSpPr>
        <p:spPr>
          <a:xfrm>
            <a:off x="645668" y="1219200"/>
            <a:ext cx="7964932" cy="5570756"/>
          </a:xfrm>
          <a:prstGeom prst="rect">
            <a:avLst/>
          </a:prstGeom>
        </p:spPr>
        <p:txBody>
          <a:bodyPr vert="horz" wrap="square" lIns="0" tIns="50800" rIns="0" bIns="0" rtlCol="0">
            <a:spAutoFit/>
          </a:bodyPr>
          <a:lstStyle/>
          <a:p>
            <a:pPr marL="268605" indent="-256540" algn="just">
              <a:lnSpc>
                <a:spcPct val="100000"/>
              </a:lnSpc>
              <a:spcBef>
                <a:spcPts val="400"/>
              </a:spcBef>
              <a:buClr>
                <a:srgbClr val="9F4DA2"/>
              </a:buClr>
              <a:buChar char="•"/>
              <a:tabLst>
                <a:tab pos="269240" algn="l"/>
              </a:tabLst>
            </a:pPr>
            <a:r>
              <a:rPr lang="en-US" sz="3200" dirty="0"/>
              <a:t>The Doctrine of Ultra </a:t>
            </a:r>
            <a:r>
              <a:rPr lang="en-US" sz="3200" dirty="0" err="1"/>
              <a:t>Vires</a:t>
            </a:r>
            <a:r>
              <a:rPr lang="en-US" sz="3200" dirty="0"/>
              <a:t> is a fundamental rule of Company Law. </a:t>
            </a:r>
          </a:p>
          <a:p>
            <a:pPr marL="268605" indent="-256540" algn="just">
              <a:lnSpc>
                <a:spcPct val="100000"/>
              </a:lnSpc>
              <a:spcBef>
                <a:spcPts val="400"/>
              </a:spcBef>
              <a:buClr>
                <a:srgbClr val="9F4DA2"/>
              </a:buClr>
              <a:buChar char="•"/>
              <a:tabLst>
                <a:tab pos="269240" algn="l"/>
              </a:tabLst>
            </a:pPr>
            <a:r>
              <a:rPr lang="en-US" sz="3200" dirty="0"/>
              <a:t>It states that the objects of a company, as specified in its Memorandum of Association, can be departed from only to the extent permitted by the Act. </a:t>
            </a:r>
          </a:p>
          <a:p>
            <a:pPr marL="268605" indent="-256540" algn="just">
              <a:lnSpc>
                <a:spcPct val="100000"/>
              </a:lnSpc>
              <a:spcBef>
                <a:spcPts val="400"/>
              </a:spcBef>
              <a:buClr>
                <a:srgbClr val="9F4DA2"/>
              </a:buClr>
              <a:buChar char="•"/>
              <a:tabLst>
                <a:tab pos="269240" algn="l"/>
              </a:tabLst>
            </a:pPr>
            <a:r>
              <a:rPr lang="en-US" sz="3200" dirty="0"/>
              <a:t>Hence, if the company does an act, or enters into a contract beyond the powers of the directors and/or the company itself, then the said act/contract is void and not legally binding on the company.</a:t>
            </a:r>
            <a:endParaRPr sz="3200">
              <a:latin typeface="Georgia"/>
              <a:cs typeface="Georgia"/>
            </a:endParaRPr>
          </a:p>
        </p:txBody>
      </p:sp>
      <p:sp>
        <p:nvSpPr>
          <p:cNvPr id="4" name="object 4"/>
          <p:cNvSpPr txBox="1"/>
          <p:nvPr/>
        </p:nvSpPr>
        <p:spPr>
          <a:xfrm>
            <a:off x="8591422" y="29718"/>
            <a:ext cx="266065" cy="299720"/>
          </a:xfrm>
          <a:prstGeom prst="rect">
            <a:avLst/>
          </a:prstGeom>
        </p:spPr>
        <p:txBody>
          <a:bodyPr vert="horz" wrap="square" lIns="0" tIns="12700" rIns="0" bIns="0" rtlCol="0">
            <a:spAutoFit/>
          </a:bodyPr>
          <a:lstStyle/>
          <a:p>
            <a:pPr>
              <a:lnSpc>
                <a:spcPct val="100000"/>
              </a:lnSpc>
              <a:spcBef>
                <a:spcPts val="100"/>
              </a:spcBef>
            </a:pPr>
            <a:r>
              <a:rPr sz="1800" spc="-10" dirty="0">
                <a:latin typeface="Arial"/>
                <a:cs typeface="Arial"/>
              </a:rPr>
              <a:t>26</a:t>
            </a:r>
            <a:endParaRPr sz="1800">
              <a:latin typeface="Arial"/>
              <a:cs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Doctrine of constructive notice</a:t>
            </a:r>
          </a:p>
        </p:txBody>
      </p:sp>
      <p:sp>
        <p:nvSpPr>
          <p:cNvPr id="3" name="Content Placeholder 2"/>
          <p:cNvSpPr>
            <a:spLocks noGrp="1"/>
          </p:cNvSpPr>
          <p:nvPr>
            <p:ph idx="1"/>
          </p:nvPr>
        </p:nvSpPr>
        <p:spPr/>
        <p:txBody>
          <a:bodyPr>
            <a:normAutofit fontScale="92500" lnSpcReduction="20000"/>
          </a:bodyPr>
          <a:lstStyle/>
          <a:p>
            <a:pPr algn="just"/>
            <a:r>
              <a:rPr lang="en-US" dirty="0"/>
              <a:t>The doctrine of constructive notice </a:t>
            </a:r>
            <a:r>
              <a:rPr lang="en-US" b="1" dirty="0"/>
              <a:t>protects the company from frivolous claims by outsiders</a:t>
            </a:r>
            <a:r>
              <a:rPr lang="en-US" dirty="0"/>
              <a:t>’. The third party cannot claim to Company’s procedures or practices if they are a party to the MOA and the AOA. </a:t>
            </a:r>
          </a:p>
          <a:p>
            <a:pPr algn="just"/>
            <a:r>
              <a:rPr lang="en-US" dirty="0"/>
              <a:t>It is deemed to have been understood that a prudent person would have read the MOA and the AOA before agreeing to enter into an agreement with the company. The doctrine of constructive notice is limited to the external position of the company.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Doctrine of indoor management </a:t>
            </a:r>
          </a:p>
        </p:txBody>
      </p:sp>
      <p:sp>
        <p:nvSpPr>
          <p:cNvPr id="3" name="Content Placeholder 2"/>
          <p:cNvSpPr>
            <a:spLocks noGrp="1"/>
          </p:cNvSpPr>
          <p:nvPr>
            <p:ph idx="1"/>
          </p:nvPr>
        </p:nvSpPr>
        <p:spPr/>
        <p:txBody>
          <a:bodyPr>
            <a:normAutofit fontScale="85000" lnSpcReduction="10000"/>
          </a:bodyPr>
          <a:lstStyle/>
          <a:p>
            <a:r>
              <a:rPr lang="en-US" dirty="0"/>
              <a:t>The role of doctrine of indoor management is opposed to of the role of doctrine of constructive notice.</a:t>
            </a:r>
          </a:p>
          <a:p>
            <a:r>
              <a:rPr lang="en-US" dirty="0"/>
              <a:t>The doctrine of indoor management follows from the doctrine of ‘constructive notice’ laid down in various judicial decisions. </a:t>
            </a:r>
          </a:p>
          <a:p>
            <a:r>
              <a:rPr lang="en-US" b="1" dirty="0"/>
              <a:t>Doctrine of indoor management</a:t>
            </a:r>
            <a:r>
              <a:rPr lang="en-US" dirty="0"/>
              <a:t> is an exception to rule of constructive notice. ... According to this </a:t>
            </a:r>
            <a:r>
              <a:rPr lang="en-US" b="1" dirty="0"/>
              <a:t>doctrine</a:t>
            </a:r>
            <a:r>
              <a:rPr lang="en-US" dirty="0"/>
              <a:t>, persons dealing with company are entitled to presume that internal requirements prescribed in the memorandum and articles have been properly observed.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366712" y="381000"/>
          <a:ext cx="8534400" cy="6095281"/>
        </p:xfrm>
        <a:graphic>
          <a:graphicData uri="http://schemas.openxmlformats.org/drawingml/2006/table">
            <a:tbl>
              <a:tblPr firstRow="1" bandRow="1">
                <a:tableStyleId>{2D5ABB26-0587-4C30-8999-92F81FD0307C}</a:tableStyleId>
              </a:tblPr>
              <a:tblGrid>
                <a:gridCol w="1766888">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262312">
                  <a:extLst>
                    <a:ext uri="{9D8B030D-6E8A-4147-A177-3AD203B41FA5}">
                      <a16:colId xmlns:a16="http://schemas.microsoft.com/office/drawing/2014/main" val="20002"/>
                    </a:ext>
                  </a:extLst>
                </a:gridCol>
              </a:tblGrid>
              <a:tr h="601745">
                <a:tc>
                  <a:txBody>
                    <a:bodyPr/>
                    <a:lstStyle/>
                    <a:p>
                      <a:r>
                        <a:rPr lang="en-US" b="1" dirty="0"/>
                        <a:t>ASIS FOR COMPARISON</a:t>
                      </a:r>
                      <a:endParaRPr lang="en-US" dirty="0"/>
                    </a:p>
                  </a:txBody>
                  <a:tcPr marL="76200" marR="76200" marT="19050" marB="19050" anchor="ctr">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r>
                        <a:rPr lang="en-US" b="1"/>
                        <a:t>MEMORANDUM OF ASSOCIATION</a:t>
                      </a:r>
                      <a:endParaRPr lang="en-US"/>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28575">
                      <a:solidFill>
                        <a:srgbClr val="000000"/>
                      </a:solidFill>
                      <a:prstDash val="solid"/>
                    </a:lnT>
                    <a:lnB w="12700" cap="flat" cmpd="sng" algn="ctr">
                      <a:solidFill>
                        <a:srgbClr val="000000"/>
                      </a:solidFill>
                      <a:prstDash val="solid"/>
                      <a:round/>
                      <a:headEnd type="none" w="med" len="med"/>
                      <a:tailEnd type="none" w="med" len="med"/>
                    </a:lnB>
                  </a:tcPr>
                </a:tc>
                <a:tc>
                  <a:txBody>
                    <a:bodyPr/>
                    <a:lstStyle/>
                    <a:p>
                      <a:r>
                        <a:rPr lang="en-US" b="1"/>
                        <a:t>ARTICLES OF ASSOCIATION</a:t>
                      </a:r>
                      <a:endParaRPr lang="en-US"/>
                    </a:p>
                  </a:txBody>
                  <a:tcPr marL="76200" marR="76200" marT="19050" marB="19050" anchor="ctr">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1445751">
                <a:tc>
                  <a:txBody>
                    <a:bodyPr/>
                    <a:lstStyle/>
                    <a:p>
                      <a:r>
                        <a:rPr lang="en-US" sz="2000" dirty="0"/>
                        <a:t>Definition</a:t>
                      </a:r>
                    </a:p>
                  </a:txBody>
                  <a:tcPr marL="76200" marR="76200" marT="19050" marB="19050" anchor="ctr">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r>
                        <a:rPr lang="en-US" sz="2000" dirty="0"/>
                        <a:t>Memorandum of Association (MOA) is a document that contains all the fundamental data which are required for the company incorporation.</a:t>
                      </a:r>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t>Articles of Association (AOA) is a document containing all the rules and regulations that govern the company</a:t>
                      </a:r>
                    </a:p>
                  </a:txBody>
                  <a:tcPr marL="76200" marR="76200" marT="19050" marB="19050" anchor="ctr">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731755">
                <a:tc>
                  <a:txBody>
                    <a:bodyPr/>
                    <a:lstStyle/>
                    <a:p>
                      <a:r>
                        <a:rPr lang="en-US" sz="2000"/>
                        <a:t>Registration</a:t>
                      </a:r>
                    </a:p>
                  </a:txBody>
                  <a:tcPr marL="76200" marR="76200" marT="19050" marB="19050" anchor="ctr">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r>
                        <a:rPr lang="en-US" sz="2000" dirty="0"/>
                        <a:t>MOA must be registered at the time of incorporation.</a:t>
                      </a:r>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t>The articles may or may not be registered.</a:t>
                      </a:r>
                    </a:p>
                  </a:txBody>
                  <a:tcPr marL="76200" marR="76200" marT="19050" marB="19050" anchor="ctr">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1761174">
                <a:tc>
                  <a:txBody>
                    <a:bodyPr/>
                    <a:lstStyle/>
                    <a:p>
                      <a:r>
                        <a:rPr lang="en-US" sz="2000"/>
                        <a:t>Scope</a:t>
                      </a:r>
                    </a:p>
                  </a:txBody>
                  <a:tcPr marL="76200" marR="76200" marT="19050" marB="19050" anchor="ctr">
                    <a:lnL w="28575">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r>
                        <a:rPr lang="en-US" sz="2000" dirty="0"/>
                        <a:t>The Memorandum is the charter, which characterizes and limits powers and constraints of the organization.</a:t>
                      </a:r>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t>The articles demonstrate obligations, rights, and powers of individuals, who are endowed with the responsibility of running the organization and administration.</a:t>
                      </a:r>
                    </a:p>
                  </a:txBody>
                  <a:tcPr marL="76200" marR="76200" marT="19050" marB="19050" anchor="ctr">
                    <a:lnL w="12700">
                      <a:solidFill>
                        <a:srgbClr val="000000"/>
                      </a:solidFill>
                      <a:prstDash val="solid"/>
                    </a:lnL>
                    <a:lnR w="28575">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27981">
                <a:tc>
                  <a:txBody>
                    <a:bodyPr/>
                    <a:lstStyle/>
                    <a:p>
                      <a:r>
                        <a:rPr lang="en-US" sz="2000" dirty="0"/>
                        <a:t>Status</a:t>
                      </a:r>
                    </a:p>
                  </a:txBody>
                  <a:tcPr marL="76200" marR="76200" marT="19050" marB="19050" anchor="ctr">
                    <a:lnL w="28575">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r>
                        <a:rPr lang="en-US" sz="2000"/>
                        <a:t>Supreme document.</a:t>
                      </a:r>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t>It is subordinate to the memorandum.</a:t>
                      </a:r>
                    </a:p>
                  </a:txBody>
                  <a:tcPr marL="76200" marR="76200" marT="19050" marB="19050" anchor="ctr">
                    <a:lnL w="12700">
                      <a:solidFill>
                        <a:srgbClr val="000000"/>
                      </a:solidFill>
                      <a:prstDash val="solid"/>
                    </a:lnL>
                    <a:lnR w="28575">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4"/>
                  </a:ext>
                </a:extLst>
              </a:tr>
            </a:tbl>
          </a:graphicData>
        </a:graphic>
      </p:graphicFrame>
      <p:sp>
        <p:nvSpPr>
          <p:cNvPr id="3" name="object 3"/>
          <p:cNvSpPr txBox="1"/>
          <p:nvPr/>
        </p:nvSpPr>
        <p:spPr>
          <a:xfrm>
            <a:off x="8591422" y="29718"/>
            <a:ext cx="266065" cy="299720"/>
          </a:xfrm>
          <a:prstGeom prst="rect">
            <a:avLst/>
          </a:prstGeom>
        </p:spPr>
        <p:txBody>
          <a:bodyPr vert="horz" wrap="square" lIns="0" tIns="12700" rIns="0" bIns="0" rtlCol="0">
            <a:spAutoFit/>
          </a:bodyPr>
          <a:lstStyle/>
          <a:p>
            <a:pPr>
              <a:lnSpc>
                <a:spcPct val="100000"/>
              </a:lnSpc>
              <a:spcBef>
                <a:spcPts val="100"/>
              </a:spcBef>
            </a:pPr>
            <a:r>
              <a:rPr sz="1800" spc="-10" dirty="0">
                <a:solidFill>
                  <a:srgbClr val="FFFFFF"/>
                </a:solidFill>
                <a:latin typeface="Arial"/>
                <a:cs typeface="Arial"/>
              </a:rPr>
              <a:t>29</a:t>
            </a:r>
            <a:endParaRPr sz="1800">
              <a:latin typeface="Arial"/>
              <a:cs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366712" y="381000"/>
          <a:ext cx="8534400" cy="6057181"/>
        </p:xfrm>
        <a:graphic>
          <a:graphicData uri="http://schemas.openxmlformats.org/drawingml/2006/table">
            <a:tbl>
              <a:tblPr firstRow="1" bandRow="1">
                <a:tableStyleId>{2D5ABB26-0587-4C30-8999-92F81FD0307C}</a:tableStyleId>
              </a:tblPr>
              <a:tblGrid>
                <a:gridCol w="1690688">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338512">
                  <a:extLst>
                    <a:ext uri="{9D8B030D-6E8A-4147-A177-3AD203B41FA5}">
                      <a16:colId xmlns:a16="http://schemas.microsoft.com/office/drawing/2014/main" val="20002"/>
                    </a:ext>
                  </a:extLst>
                </a:gridCol>
              </a:tblGrid>
              <a:tr h="601745">
                <a:tc>
                  <a:txBody>
                    <a:bodyPr/>
                    <a:lstStyle/>
                    <a:p>
                      <a:r>
                        <a:rPr lang="en-US" b="1" dirty="0"/>
                        <a:t>BASIS FOR COMPARISON</a:t>
                      </a:r>
                      <a:endParaRPr lang="en-US" dirty="0"/>
                    </a:p>
                  </a:txBody>
                  <a:tcPr marL="76200" marR="76200" marT="19050" marB="19050" anchor="ctr">
                    <a:lnL w="28575">
                      <a:solidFill>
                        <a:srgbClr val="000000"/>
                      </a:solidFill>
                      <a:prstDash val="solid"/>
                    </a:lnL>
                    <a:lnR w="12700">
                      <a:solidFill>
                        <a:srgbClr val="000000"/>
                      </a:solidFill>
                      <a:prstDash val="solid"/>
                    </a:lnR>
                    <a:lnT w="28575">
                      <a:solidFill>
                        <a:srgbClr val="000000"/>
                      </a:solidFill>
                      <a:prstDash val="solid"/>
                    </a:lnT>
                    <a:lnB w="12700" cap="flat" cmpd="sng" algn="ctr">
                      <a:solidFill>
                        <a:srgbClr val="000000"/>
                      </a:solidFill>
                      <a:prstDash val="solid"/>
                      <a:round/>
                      <a:headEnd type="none" w="med" len="med"/>
                      <a:tailEnd type="none" w="med" len="med"/>
                    </a:lnB>
                  </a:tcPr>
                </a:tc>
                <a:tc>
                  <a:txBody>
                    <a:bodyPr/>
                    <a:lstStyle/>
                    <a:p>
                      <a:r>
                        <a:rPr lang="en-US" b="1"/>
                        <a:t>MEMORANDUM OF ASSOCIATION</a:t>
                      </a:r>
                      <a:endParaRPr lang="en-US"/>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28575">
                      <a:solidFill>
                        <a:srgbClr val="000000"/>
                      </a:solidFill>
                      <a:prstDash val="solid"/>
                    </a:lnT>
                    <a:lnB w="12700" cap="flat" cmpd="sng" algn="ctr">
                      <a:solidFill>
                        <a:srgbClr val="000000"/>
                      </a:solidFill>
                      <a:prstDash val="solid"/>
                      <a:round/>
                      <a:headEnd type="none" w="med" len="med"/>
                      <a:tailEnd type="none" w="med" len="med"/>
                    </a:lnB>
                  </a:tcPr>
                </a:tc>
                <a:tc>
                  <a:txBody>
                    <a:bodyPr/>
                    <a:lstStyle/>
                    <a:p>
                      <a:r>
                        <a:rPr lang="en-US" b="1"/>
                        <a:t>ARTICLES OF ASSOCIATION</a:t>
                      </a:r>
                      <a:endParaRPr lang="en-US"/>
                    </a:p>
                  </a:txBody>
                  <a:tcPr marL="76200" marR="76200" marT="19050" marB="19050" anchor="ctr">
                    <a:lnL w="12700">
                      <a:solidFill>
                        <a:srgbClr val="000000"/>
                      </a:solidFill>
                      <a:prstDash val="solid"/>
                    </a:lnL>
                    <a:lnR w="28575">
                      <a:solidFill>
                        <a:srgbClr val="000000"/>
                      </a:solidFill>
                      <a:prstDash val="solid"/>
                    </a:lnR>
                    <a:lnT w="28575">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45751">
                <a:tc>
                  <a:txBody>
                    <a:bodyPr/>
                    <a:lstStyle/>
                    <a:p>
                      <a:r>
                        <a:rPr lang="en-US" sz="2000" dirty="0"/>
                        <a:t>Power</a:t>
                      </a:r>
                    </a:p>
                  </a:txBody>
                  <a:tcPr marL="76200" marR="76200" marT="19050" marB="19050" anchor="ctr">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r>
                        <a:rPr lang="en-US" sz="2000" dirty="0"/>
                        <a:t>The memorandum cannot give the company power to do anything opposed to the provision of the companies act.</a:t>
                      </a:r>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t>The articles are constrained by the act, but they are also subsidiary to the memorandum and cannot exceed the powers contained therein.</a:t>
                      </a:r>
                    </a:p>
                  </a:txBody>
                  <a:tcPr marL="76200" marR="76200" marT="19050" marB="19050" anchor="ctr">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1027981">
                <a:tc>
                  <a:txBody>
                    <a:bodyPr/>
                    <a:lstStyle/>
                    <a:p>
                      <a:r>
                        <a:rPr lang="en-US" sz="2000"/>
                        <a:t>Contents</a:t>
                      </a:r>
                    </a:p>
                  </a:txBody>
                  <a:tcPr marL="76200" marR="76200" marT="19050" marB="19050" anchor="ctr">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r>
                        <a:rPr lang="en-US" sz="2000"/>
                        <a:t>A memorandum must contain six clauses.</a:t>
                      </a:r>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t>The articles can be drafted according to the decision of the Company.</a:t>
                      </a:r>
                    </a:p>
                  </a:txBody>
                  <a:tcPr marL="76200" marR="76200" marT="19050" marB="19050" anchor="ctr">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1532574">
                <a:tc>
                  <a:txBody>
                    <a:bodyPr/>
                    <a:lstStyle/>
                    <a:p>
                      <a:r>
                        <a:rPr lang="en-US" sz="2000"/>
                        <a:t>Objectives</a:t>
                      </a:r>
                    </a:p>
                  </a:txBody>
                  <a:tcPr marL="76200" marR="76200" marT="19050" marB="19050" anchor="ctr">
                    <a:lnL w="28575">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r>
                        <a:rPr lang="en-US" sz="2000"/>
                        <a:t>The memorandum contains the objectives and powers of the company.</a:t>
                      </a:r>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t>The articles provide the regulations by which those objectives and powers are to be conveyed into impact.</a:t>
                      </a:r>
                    </a:p>
                  </a:txBody>
                  <a:tcPr marL="76200" marR="76200" marT="19050" marB="19050" anchor="ctr">
                    <a:lnL w="12700">
                      <a:solidFill>
                        <a:srgbClr val="000000"/>
                      </a:solidFill>
                      <a:prstDash val="solid"/>
                    </a:lnL>
                    <a:lnR w="28575">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27981">
                <a:tc>
                  <a:txBody>
                    <a:bodyPr/>
                    <a:lstStyle/>
                    <a:p>
                      <a:r>
                        <a:rPr lang="en-US" sz="2000"/>
                        <a:t>Validity</a:t>
                      </a:r>
                    </a:p>
                  </a:txBody>
                  <a:tcPr marL="76200" marR="76200" marT="19050" marB="19050" anchor="ctr">
                    <a:lnL w="28575">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r>
                        <a:rPr lang="en-US" sz="2000"/>
                        <a:t>The memorandum is the dominant instrument and controls articles.</a:t>
                      </a:r>
                    </a:p>
                  </a:txBody>
                  <a:tcPr marL="76200" marR="76200" marT="19050" marB="1905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t>Any provision, as opposed to a memorandum of association, is invalid.</a:t>
                      </a:r>
                    </a:p>
                  </a:txBody>
                  <a:tcPr marL="76200" marR="76200" marT="19050" marB="19050" anchor="ctr">
                    <a:lnL w="12700">
                      <a:solidFill>
                        <a:srgbClr val="000000"/>
                      </a:solidFill>
                      <a:prstDash val="solid"/>
                    </a:lnL>
                    <a:lnR w="28575">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6000" dirty="0"/>
              <a:t>Thx</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MOA</a:t>
            </a:r>
          </a:p>
        </p:txBody>
      </p:sp>
      <p:sp>
        <p:nvSpPr>
          <p:cNvPr id="3" name="Content Placeholder 2"/>
          <p:cNvSpPr>
            <a:spLocks noGrp="1"/>
          </p:cNvSpPr>
          <p:nvPr>
            <p:ph idx="1"/>
          </p:nvPr>
        </p:nvSpPr>
        <p:spPr/>
        <p:txBody>
          <a:bodyPr>
            <a:normAutofit fontScale="92500" lnSpcReduction="20000"/>
          </a:bodyPr>
          <a:lstStyle/>
          <a:p>
            <a:pPr algn="just"/>
            <a:r>
              <a:rPr lang="en-US" dirty="0"/>
              <a:t>According to </a:t>
            </a:r>
            <a:r>
              <a:rPr lang="en-US" b="1" dirty="0"/>
              <a:t>Lord Justice Cairns,“ </a:t>
            </a:r>
            <a:r>
              <a:rPr lang="en-US" dirty="0"/>
              <a:t>The memorandum of association of a company is its charter and defines the limitations of the company established under the Act.</a:t>
            </a:r>
            <a:r>
              <a:rPr lang="en-US" b="1" dirty="0"/>
              <a:t>”</a:t>
            </a:r>
          </a:p>
          <a:p>
            <a:pPr algn="just"/>
            <a:r>
              <a:rPr lang="en-US" dirty="0"/>
              <a:t>Thus, a memorandum is a fundamental document of a company  which contains information about the company  including name ,place of registered office, objects , liability of company members and capital of company. It contain name, signatures and other particulars of the persons of company members.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Characteristics / Features of MOA</a:t>
            </a:r>
            <a:endParaRPr lang="en-US" sz="3600" dirty="0"/>
          </a:p>
        </p:txBody>
      </p:sp>
      <p:sp>
        <p:nvSpPr>
          <p:cNvPr id="3" name="Content Placeholder 2"/>
          <p:cNvSpPr>
            <a:spLocks noGrp="1"/>
          </p:cNvSpPr>
          <p:nvPr>
            <p:ph idx="1"/>
          </p:nvPr>
        </p:nvSpPr>
        <p:spPr/>
        <p:txBody>
          <a:bodyPr/>
          <a:lstStyle/>
          <a:p>
            <a:r>
              <a:rPr lang="en-US" dirty="0"/>
              <a:t>It is a fundamental document  of a company.</a:t>
            </a:r>
          </a:p>
          <a:p>
            <a:r>
              <a:rPr lang="en-US" dirty="0"/>
              <a:t>It is essential to every company to prepare its own memorandum.</a:t>
            </a:r>
          </a:p>
          <a:p>
            <a:r>
              <a:rPr lang="en-US" dirty="0"/>
              <a:t>It should be in written form.</a:t>
            </a:r>
          </a:p>
          <a:p>
            <a:r>
              <a:rPr lang="en-US" dirty="0"/>
              <a:t>It contains Name, signature and other particulars of persons.</a:t>
            </a:r>
          </a:p>
          <a:p>
            <a:r>
              <a:rPr lang="en-US" dirty="0"/>
              <a:t>On registration of memorandum , the company is deemed to have been registered.</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Characteristics / Features</a:t>
            </a:r>
            <a:r>
              <a:rPr lang="en-US" b="1" dirty="0"/>
              <a:t> :</a:t>
            </a:r>
            <a:endParaRPr lang="en-US" dirty="0"/>
          </a:p>
        </p:txBody>
      </p:sp>
      <p:sp>
        <p:nvSpPr>
          <p:cNvPr id="3" name="Content Placeholder 2"/>
          <p:cNvSpPr>
            <a:spLocks noGrp="1"/>
          </p:cNvSpPr>
          <p:nvPr>
            <p:ph idx="1"/>
          </p:nvPr>
        </p:nvSpPr>
        <p:spPr/>
        <p:txBody>
          <a:bodyPr/>
          <a:lstStyle/>
          <a:p>
            <a:r>
              <a:rPr lang="en-US" dirty="0"/>
              <a:t>It contains information regarding company information.</a:t>
            </a:r>
          </a:p>
          <a:p>
            <a:r>
              <a:rPr lang="en-US" dirty="0"/>
              <a:t>Memorandum is a public document after registration and inspected by any person.</a:t>
            </a:r>
          </a:p>
          <a:p>
            <a:r>
              <a:rPr lang="en-US" dirty="0"/>
              <a:t>It is a binding of company and its members.</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u="sng" dirty="0"/>
              <a:t>Importance of Memorandum of Association</a:t>
            </a:r>
            <a:r>
              <a:rPr lang="en-US" sz="3200" b="1" dirty="0"/>
              <a:t> :</a:t>
            </a:r>
            <a:br>
              <a:rPr lang="en-US" sz="3200" b="1" dirty="0"/>
            </a:br>
            <a:endParaRPr lang="en-US" sz="3200" dirty="0"/>
          </a:p>
        </p:txBody>
      </p:sp>
      <p:sp>
        <p:nvSpPr>
          <p:cNvPr id="3" name="Content Placeholder 2"/>
          <p:cNvSpPr>
            <a:spLocks noGrp="1"/>
          </p:cNvSpPr>
          <p:nvPr>
            <p:ph idx="1"/>
          </p:nvPr>
        </p:nvSpPr>
        <p:spPr/>
        <p:txBody>
          <a:bodyPr>
            <a:normAutofit fontScale="92500" lnSpcReduction="10000"/>
          </a:bodyPr>
          <a:lstStyle/>
          <a:p>
            <a:r>
              <a:rPr lang="en-US" b="1" dirty="0"/>
              <a:t>Basis for the company –</a:t>
            </a:r>
            <a:r>
              <a:rPr lang="en-US" dirty="0"/>
              <a:t>  Memorandum of association is the  basic document of company  and company cant get registered without it.</a:t>
            </a:r>
          </a:p>
          <a:p>
            <a:r>
              <a:rPr lang="en-US" b="1" dirty="0"/>
              <a:t>Determines company scope –  </a:t>
            </a:r>
            <a:r>
              <a:rPr lang="en-US" dirty="0"/>
              <a:t>It lay down the scope of company activities which they perform and company cannot go beyond that. </a:t>
            </a:r>
          </a:p>
          <a:p>
            <a:r>
              <a:rPr lang="en-US" b="1" dirty="0"/>
              <a:t>Source of company’s Power –</a:t>
            </a:r>
            <a:r>
              <a:rPr lang="en-US" dirty="0"/>
              <a:t>  Memorandum of association also defines the company powers and help company members in workings.</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u="sng" dirty="0"/>
              <a:t>Importance of Memorandum of Association</a:t>
            </a:r>
            <a:r>
              <a:rPr lang="en-US" sz="3200" b="1" dirty="0"/>
              <a:t> :</a:t>
            </a:r>
            <a:br>
              <a:rPr lang="en-US" sz="3200" b="1" dirty="0"/>
            </a:br>
            <a:endParaRPr lang="en-US" sz="3200" dirty="0"/>
          </a:p>
        </p:txBody>
      </p:sp>
      <p:sp>
        <p:nvSpPr>
          <p:cNvPr id="3" name="Content Placeholder 2"/>
          <p:cNvSpPr>
            <a:spLocks noGrp="1"/>
          </p:cNvSpPr>
          <p:nvPr>
            <p:ph idx="1"/>
          </p:nvPr>
        </p:nvSpPr>
        <p:spPr/>
        <p:txBody>
          <a:bodyPr/>
          <a:lstStyle/>
          <a:p>
            <a:pPr algn="just"/>
            <a:r>
              <a:rPr lang="en-US" b="1" dirty="0"/>
              <a:t>Guide to directors –</a:t>
            </a:r>
            <a:r>
              <a:rPr lang="en-US" dirty="0"/>
              <a:t> It serves as a guide to the  directors of the company. It guides them to work for achieving the objectives of company and restrains them from doing anything beyond memorandum.</a:t>
            </a:r>
          </a:p>
          <a:p>
            <a:pPr algn="just"/>
            <a:r>
              <a:rPr lang="en-US" b="1" dirty="0"/>
              <a:t>Protect Investors –</a:t>
            </a:r>
            <a:r>
              <a:rPr lang="en-US" dirty="0"/>
              <a:t> Memorandum protects the interest of investors because there is a risk when person invest money on a company.</a:t>
            </a:r>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 </a:t>
            </a:r>
            <a:r>
              <a:rPr lang="en-US" sz="3600" b="1" u="sng" dirty="0"/>
              <a:t> Framing Memorandum</a:t>
            </a:r>
            <a:r>
              <a:rPr lang="en-US" sz="3600" b="1" dirty="0"/>
              <a:t> :</a:t>
            </a:r>
            <a:endParaRPr lang="en-US" sz="3600" dirty="0"/>
          </a:p>
        </p:txBody>
      </p:sp>
      <p:sp>
        <p:nvSpPr>
          <p:cNvPr id="3" name="Content Placeholder 2"/>
          <p:cNvSpPr>
            <a:spLocks noGrp="1"/>
          </p:cNvSpPr>
          <p:nvPr>
            <p:ph idx="1"/>
          </p:nvPr>
        </p:nvSpPr>
        <p:spPr/>
        <p:txBody>
          <a:bodyPr>
            <a:noAutofit/>
          </a:bodyPr>
          <a:lstStyle/>
          <a:p>
            <a:pPr algn="just">
              <a:buNone/>
            </a:pPr>
            <a:r>
              <a:rPr lang="en-US" sz="2800" dirty="0"/>
              <a:t>Following factors must be considers while framing memorandum of association of a company are :-</a:t>
            </a:r>
          </a:p>
          <a:p>
            <a:pPr algn="just"/>
            <a:r>
              <a:rPr lang="en-US" sz="2800" dirty="0"/>
              <a:t>Must be in proper form.</a:t>
            </a:r>
          </a:p>
          <a:p>
            <a:pPr algn="just"/>
            <a:r>
              <a:rPr lang="en-US" sz="2800" dirty="0"/>
              <a:t>Memorandum shall be printed.</a:t>
            </a:r>
          </a:p>
          <a:p>
            <a:pPr algn="just"/>
            <a:r>
              <a:rPr lang="en-US" sz="2800" dirty="0"/>
              <a:t> It shall be divided in paragraphs numbered consecutively.</a:t>
            </a:r>
          </a:p>
          <a:p>
            <a:pPr algn="just"/>
            <a:r>
              <a:rPr lang="en-US" sz="2800" dirty="0"/>
              <a:t>There should be information regarding subscribers.</a:t>
            </a:r>
          </a:p>
          <a:p>
            <a:pPr algn="just"/>
            <a:r>
              <a:rPr lang="en-US" sz="2800" dirty="0"/>
              <a:t>Signed by all the subscribers.</a:t>
            </a:r>
          </a:p>
          <a:p>
            <a:pPr algn="just"/>
            <a:r>
              <a:rPr lang="en-US" sz="2800" dirty="0"/>
              <a:t>It must be stamped as per stamp act .</a:t>
            </a:r>
          </a:p>
          <a:p>
            <a:pPr algn="just"/>
            <a:r>
              <a:rPr lang="en-US" sz="2800" dirty="0"/>
              <a:t>Date must be written on it.</a:t>
            </a:r>
          </a:p>
          <a:p>
            <a:pPr algn="just"/>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464</TotalTime>
  <Words>2443</Words>
  <Application>Microsoft Office PowerPoint</Application>
  <PresentationFormat>On-screen Show (4:3)</PresentationFormat>
  <Paragraphs>249</Paragraphs>
  <Slides>37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37</vt:i4>
      </vt:variant>
    </vt:vector>
  </HeadingPairs>
  <TitlesOfParts>
    <vt:vector size="46" baseType="lpstr">
      <vt:lpstr>Arial</vt:lpstr>
      <vt:lpstr>Arial Black</vt:lpstr>
      <vt:lpstr>Calibri</vt:lpstr>
      <vt:lpstr>Georgia</vt:lpstr>
      <vt:lpstr>Times New Roman</vt:lpstr>
      <vt:lpstr>Trebuchet MS</vt:lpstr>
      <vt:lpstr>Wingdings</vt:lpstr>
      <vt:lpstr>Wingdings 2</vt:lpstr>
      <vt:lpstr>Office Theme</vt:lpstr>
      <vt:lpstr>Memorandum of Association &amp;  Articles of Association</vt:lpstr>
      <vt:lpstr>PowerPoint Presentation</vt:lpstr>
      <vt:lpstr>What is Memorandum of Association of a  company?</vt:lpstr>
      <vt:lpstr>MOA</vt:lpstr>
      <vt:lpstr>Characteristics / Features of MOA</vt:lpstr>
      <vt:lpstr>Characteristics / Features :</vt:lpstr>
      <vt:lpstr>Importance of Memorandum of Association : </vt:lpstr>
      <vt:lpstr>Importance of Memorandum of Association : </vt:lpstr>
      <vt:lpstr>  Framing Memorandum :</vt:lpstr>
      <vt:lpstr>PowerPoint Presentation</vt:lpstr>
      <vt:lpstr>1. Name Clause</vt:lpstr>
      <vt:lpstr>2.Registered office clause [section 13(1)(b)]</vt:lpstr>
      <vt:lpstr>3. Object Clause section 13(1)(c)&amp;(b)]</vt:lpstr>
      <vt:lpstr>4. Liability Clause[section 13(2)]</vt:lpstr>
      <vt:lpstr>5. Capital Clause[section 13(4)(a)]</vt:lpstr>
      <vt:lpstr>6. Subscription Clause</vt:lpstr>
      <vt:lpstr>PowerPoint Presentation</vt:lpstr>
      <vt:lpstr>PowerPoint Presentation</vt:lpstr>
      <vt:lpstr>PowerPoint Presentation</vt:lpstr>
      <vt:lpstr>PowerPoint Presentation</vt:lpstr>
      <vt:lpstr>ALTERATION OF OBJECTS CLAUSE</vt:lpstr>
      <vt:lpstr>PowerPoint Presentation</vt:lpstr>
      <vt:lpstr>ALTERATION OF CAPITAL CLAUSE</vt:lpstr>
      <vt:lpstr>Articles Of Association</vt:lpstr>
      <vt:lpstr>Characteristics/ Features of AOA </vt:lpstr>
      <vt:lpstr>Importance of Article of Association</vt:lpstr>
      <vt:lpstr>Items covered by the Articles of Association  include :-</vt:lpstr>
      <vt:lpstr>PowerPoint Presentation</vt:lpstr>
      <vt:lpstr>PowerPoint Presentation</vt:lpstr>
      <vt:lpstr>PowerPoint Presentation</vt:lpstr>
      <vt:lpstr>PowerPoint Presentation</vt:lpstr>
      <vt:lpstr>Doctrine of Ultra Vires</vt:lpstr>
      <vt:lpstr>2. Doctrine of constructive notice</vt:lpstr>
      <vt:lpstr>3. Doctrine of indoor management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Memorandum of Association &amp;  Articles of Association</dc:title>
  <dc:creator>Manish</dc:creator>
  <cp:lastModifiedBy>Manish Dadhich</cp:lastModifiedBy>
  <cp:revision>13</cp:revision>
  <dcterms:created xsi:type="dcterms:W3CDTF">2019-10-04T11:53:08Z</dcterms:created>
  <dcterms:modified xsi:type="dcterms:W3CDTF">2022-01-25T10:47:13Z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2016-11-13T00:00:00Z</vt:filetime>
  </property>
  <property fmtid="{D5CDD505-2E9C-101B-9397-08002B2CF9AE}" pid="3" name="Creator">
    <vt:lpwstr>Microsoft® PowerPoint® 2013</vt:lpwstr>
  </property>
  <property fmtid="{D5CDD505-2E9C-101B-9397-08002B2CF9AE}" pid="4" name="LastSaved">
    <vt:filetime>2019-10-04T00:00:00Z</vt:filetime>
  </property>
</Properties>
</file>