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57" r:id="rId16"/>
    <p:sldId id="296" r:id="rId17"/>
    <p:sldId id="298" r:id="rId18"/>
    <p:sldId id="299" r:id="rId19"/>
    <p:sldId id="29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F0363-7788-47C8-A4F8-2EB0C0AE456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86FD462-2BC6-4563-85A5-BA9111EB0434}">
      <dgm:prSet/>
      <dgm:spPr/>
      <dgm:t>
        <a:bodyPr/>
        <a:lstStyle/>
        <a:p>
          <a:r>
            <a:rPr lang="en-US" b="1"/>
            <a:t>FinTech 1.0 (1866–1967):</a:t>
          </a:r>
          <a:r>
            <a:rPr lang="en-US"/>
            <a:t> Infrastructure era – development of telegraphs, transatlantic cables, and first credit cards.a</a:t>
          </a:r>
        </a:p>
      </dgm:t>
    </dgm:pt>
    <dgm:pt modelId="{7A38B9D0-861D-46B9-AB70-ACAE8C6543B1}" type="parTrans" cxnId="{981F905A-0574-42D0-BB98-430CFB538C90}">
      <dgm:prSet/>
      <dgm:spPr/>
      <dgm:t>
        <a:bodyPr/>
        <a:lstStyle/>
        <a:p>
          <a:endParaRPr lang="en-US"/>
        </a:p>
      </dgm:t>
    </dgm:pt>
    <dgm:pt modelId="{79114CE1-82C9-4B03-A67A-5FD3D1EB2226}" type="sibTrans" cxnId="{981F905A-0574-42D0-BB98-430CFB538C90}">
      <dgm:prSet/>
      <dgm:spPr/>
      <dgm:t>
        <a:bodyPr/>
        <a:lstStyle/>
        <a:p>
          <a:endParaRPr lang="en-US"/>
        </a:p>
      </dgm:t>
    </dgm:pt>
    <dgm:pt modelId="{EB513B0C-DC0F-42B1-A10B-F6B97C4A92DD}">
      <dgm:prSet/>
      <dgm:spPr/>
      <dgm:t>
        <a:bodyPr/>
        <a:lstStyle/>
        <a:p>
          <a:r>
            <a:rPr lang="en-US" b="1"/>
            <a:t>FinTech 2.0 (1967–2008):</a:t>
          </a:r>
          <a:r>
            <a:rPr lang="en-US"/>
            <a:t> Traditional digital finance – ATMs, electronic stock trading, internet banking.</a:t>
          </a:r>
        </a:p>
      </dgm:t>
    </dgm:pt>
    <dgm:pt modelId="{DCB8C41B-7B72-48FE-B8F1-0E9722940B25}" type="parTrans" cxnId="{CD178DCB-C614-4052-9FCF-EF08DF288ADE}">
      <dgm:prSet/>
      <dgm:spPr/>
      <dgm:t>
        <a:bodyPr/>
        <a:lstStyle/>
        <a:p>
          <a:endParaRPr lang="en-US"/>
        </a:p>
      </dgm:t>
    </dgm:pt>
    <dgm:pt modelId="{E6EA4D2A-D095-4063-9BAD-D8B288F589C1}" type="sibTrans" cxnId="{CD178DCB-C614-4052-9FCF-EF08DF288ADE}">
      <dgm:prSet/>
      <dgm:spPr/>
      <dgm:t>
        <a:bodyPr/>
        <a:lstStyle/>
        <a:p>
          <a:endParaRPr lang="en-US"/>
        </a:p>
      </dgm:t>
    </dgm:pt>
    <dgm:pt modelId="{F1703A65-EB74-4896-9740-05809BE09C0E}">
      <dgm:prSet/>
      <dgm:spPr/>
      <dgm:t>
        <a:bodyPr/>
        <a:lstStyle/>
        <a:p>
          <a:r>
            <a:rPr lang="en-US" b="1"/>
            <a:t>FinTech 3.0 (2008–present):</a:t>
          </a:r>
          <a:r>
            <a:rPr lang="en-US"/>
            <a:t> Start-up era – emergence of mobile apps, peer-to-peer lending, blockchain.</a:t>
          </a:r>
        </a:p>
      </dgm:t>
    </dgm:pt>
    <dgm:pt modelId="{7FB7F7AD-D8F8-443A-BF00-9CD02B5B5E04}" type="parTrans" cxnId="{A9656E16-A39D-4218-BA25-6380386E77A6}">
      <dgm:prSet/>
      <dgm:spPr/>
      <dgm:t>
        <a:bodyPr/>
        <a:lstStyle/>
        <a:p>
          <a:endParaRPr lang="en-US"/>
        </a:p>
      </dgm:t>
    </dgm:pt>
    <dgm:pt modelId="{ABB4CFE6-A9FD-4C5A-8427-8DB160C086BA}" type="sibTrans" cxnId="{A9656E16-A39D-4218-BA25-6380386E77A6}">
      <dgm:prSet/>
      <dgm:spPr/>
      <dgm:t>
        <a:bodyPr/>
        <a:lstStyle/>
        <a:p>
          <a:endParaRPr lang="en-US"/>
        </a:p>
      </dgm:t>
    </dgm:pt>
    <dgm:pt modelId="{BB563ADD-9271-4570-A832-A6C548F6D67E}">
      <dgm:prSet/>
      <dgm:spPr/>
      <dgm:t>
        <a:bodyPr/>
        <a:lstStyle/>
        <a:p>
          <a:r>
            <a:rPr lang="en-US" b="1"/>
            <a:t>FinTech 4.0 (future):</a:t>
          </a:r>
          <a:r>
            <a:rPr lang="en-US"/>
            <a:t> AI-driven, decentralized finance (DeFi), open banking, and embedded finance.</a:t>
          </a:r>
        </a:p>
      </dgm:t>
    </dgm:pt>
    <dgm:pt modelId="{43434D1E-C3E0-4458-A217-E7599CDBED8F}" type="parTrans" cxnId="{E9F1CDDF-7698-4269-B131-823B5F9302FA}">
      <dgm:prSet/>
      <dgm:spPr/>
      <dgm:t>
        <a:bodyPr/>
        <a:lstStyle/>
        <a:p>
          <a:endParaRPr lang="en-US"/>
        </a:p>
      </dgm:t>
    </dgm:pt>
    <dgm:pt modelId="{80FE9A6E-1F93-4BC8-B346-B253C7441A27}" type="sibTrans" cxnId="{E9F1CDDF-7698-4269-B131-823B5F9302FA}">
      <dgm:prSet/>
      <dgm:spPr/>
      <dgm:t>
        <a:bodyPr/>
        <a:lstStyle/>
        <a:p>
          <a:endParaRPr lang="en-US"/>
        </a:p>
      </dgm:t>
    </dgm:pt>
    <dgm:pt modelId="{9E0AD370-100F-4335-B53A-5B7CBD270910}" type="pres">
      <dgm:prSet presAssocID="{3D2F0363-7788-47C8-A4F8-2EB0C0AE4562}" presName="root" presStyleCnt="0">
        <dgm:presLayoutVars>
          <dgm:dir/>
          <dgm:resizeHandles val="exact"/>
        </dgm:presLayoutVars>
      </dgm:prSet>
      <dgm:spPr/>
    </dgm:pt>
    <dgm:pt modelId="{211F3F77-7B37-4FD3-8C71-B8CC26DF205D}" type="pres">
      <dgm:prSet presAssocID="{686FD462-2BC6-4563-85A5-BA9111EB0434}" presName="compNode" presStyleCnt="0"/>
      <dgm:spPr/>
    </dgm:pt>
    <dgm:pt modelId="{09B23197-6879-45DB-A5CC-9F265D13BE87}" type="pres">
      <dgm:prSet presAssocID="{686FD462-2BC6-4563-85A5-BA9111EB0434}" presName="bgRect" presStyleLbl="bgShp" presStyleIdx="0" presStyleCnt="4"/>
      <dgm:spPr/>
    </dgm:pt>
    <dgm:pt modelId="{7B4E4D25-9F6F-41D2-9E97-1DC0E38FE47A}" type="pres">
      <dgm:prSet presAssocID="{686FD462-2BC6-4563-85A5-BA9111EB043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ain"/>
        </a:ext>
      </dgm:extLst>
    </dgm:pt>
    <dgm:pt modelId="{E206DB22-BC4F-415C-AF84-BE6A24FAED23}" type="pres">
      <dgm:prSet presAssocID="{686FD462-2BC6-4563-85A5-BA9111EB0434}" presName="spaceRect" presStyleCnt="0"/>
      <dgm:spPr/>
    </dgm:pt>
    <dgm:pt modelId="{BC4A0412-24F2-4362-B39D-33B211F55E34}" type="pres">
      <dgm:prSet presAssocID="{686FD462-2BC6-4563-85A5-BA9111EB0434}" presName="parTx" presStyleLbl="revTx" presStyleIdx="0" presStyleCnt="4">
        <dgm:presLayoutVars>
          <dgm:chMax val="0"/>
          <dgm:chPref val="0"/>
        </dgm:presLayoutVars>
      </dgm:prSet>
      <dgm:spPr/>
    </dgm:pt>
    <dgm:pt modelId="{6F9B8585-26F5-4958-A972-3F8A5C4B12F3}" type="pres">
      <dgm:prSet presAssocID="{79114CE1-82C9-4B03-A67A-5FD3D1EB2226}" presName="sibTrans" presStyleCnt="0"/>
      <dgm:spPr/>
    </dgm:pt>
    <dgm:pt modelId="{31E6090C-F180-40E2-A5B5-97F4AE6EAE08}" type="pres">
      <dgm:prSet presAssocID="{EB513B0C-DC0F-42B1-A10B-F6B97C4A92DD}" presName="compNode" presStyleCnt="0"/>
      <dgm:spPr/>
    </dgm:pt>
    <dgm:pt modelId="{027E1507-155A-4CA8-8B22-B7763B48767B}" type="pres">
      <dgm:prSet presAssocID="{EB513B0C-DC0F-42B1-A10B-F6B97C4A92DD}" presName="bgRect" presStyleLbl="bgShp" presStyleIdx="1" presStyleCnt="4"/>
      <dgm:spPr/>
    </dgm:pt>
    <dgm:pt modelId="{8170BE43-268E-4DB8-AEC0-60911F049FFD}" type="pres">
      <dgm:prSet presAssocID="{EB513B0C-DC0F-42B1-A10B-F6B97C4A92D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C629D958-82F5-43D0-A386-AEEB454F5D63}" type="pres">
      <dgm:prSet presAssocID="{EB513B0C-DC0F-42B1-A10B-F6B97C4A92DD}" presName="spaceRect" presStyleCnt="0"/>
      <dgm:spPr/>
    </dgm:pt>
    <dgm:pt modelId="{3E975B5D-2017-4088-86F8-F4089D165D1D}" type="pres">
      <dgm:prSet presAssocID="{EB513B0C-DC0F-42B1-A10B-F6B97C4A92DD}" presName="parTx" presStyleLbl="revTx" presStyleIdx="1" presStyleCnt="4">
        <dgm:presLayoutVars>
          <dgm:chMax val="0"/>
          <dgm:chPref val="0"/>
        </dgm:presLayoutVars>
      </dgm:prSet>
      <dgm:spPr/>
    </dgm:pt>
    <dgm:pt modelId="{7462260C-3253-4E14-AEC4-27B4EB2E4879}" type="pres">
      <dgm:prSet presAssocID="{E6EA4D2A-D095-4063-9BAD-D8B288F589C1}" presName="sibTrans" presStyleCnt="0"/>
      <dgm:spPr/>
    </dgm:pt>
    <dgm:pt modelId="{6201F088-4308-4528-92FD-E8119872A2A5}" type="pres">
      <dgm:prSet presAssocID="{F1703A65-EB74-4896-9740-05809BE09C0E}" presName="compNode" presStyleCnt="0"/>
      <dgm:spPr/>
    </dgm:pt>
    <dgm:pt modelId="{C4D7654E-1BAB-4D37-99ED-B23FDC9C7360}" type="pres">
      <dgm:prSet presAssocID="{F1703A65-EB74-4896-9740-05809BE09C0E}" presName="bgRect" presStyleLbl="bgShp" presStyleIdx="2" presStyleCnt="4"/>
      <dgm:spPr/>
    </dgm:pt>
    <dgm:pt modelId="{4EFA0EC0-AC28-40FF-B4BF-C0E25AC004D1}" type="pres">
      <dgm:prSet presAssocID="{F1703A65-EB74-4896-9740-05809BE09C0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CBAC8ECA-53D8-4B1A-AF6B-1E846ED49A90}" type="pres">
      <dgm:prSet presAssocID="{F1703A65-EB74-4896-9740-05809BE09C0E}" presName="spaceRect" presStyleCnt="0"/>
      <dgm:spPr/>
    </dgm:pt>
    <dgm:pt modelId="{A764ED03-0138-4415-A9D7-E1EA2FBB1D7F}" type="pres">
      <dgm:prSet presAssocID="{F1703A65-EB74-4896-9740-05809BE09C0E}" presName="parTx" presStyleLbl="revTx" presStyleIdx="2" presStyleCnt="4">
        <dgm:presLayoutVars>
          <dgm:chMax val="0"/>
          <dgm:chPref val="0"/>
        </dgm:presLayoutVars>
      </dgm:prSet>
      <dgm:spPr/>
    </dgm:pt>
    <dgm:pt modelId="{22ABB69E-1B33-4A5E-9C52-8A1726F1D2FC}" type="pres">
      <dgm:prSet presAssocID="{ABB4CFE6-A9FD-4C5A-8427-8DB160C086BA}" presName="sibTrans" presStyleCnt="0"/>
      <dgm:spPr/>
    </dgm:pt>
    <dgm:pt modelId="{AAE35A3A-45BF-4BC4-A7FB-134883E8816A}" type="pres">
      <dgm:prSet presAssocID="{BB563ADD-9271-4570-A832-A6C548F6D67E}" presName="compNode" presStyleCnt="0"/>
      <dgm:spPr/>
    </dgm:pt>
    <dgm:pt modelId="{BFBC0C0D-11E5-4332-92C4-BBEA38BB409F}" type="pres">
      <dgm:prSet presAssocID="{BB563ADD-9271-4570-A832-A6C548F6D67E}" presName="bgRect" presStyleLbl="bgShp" presStyleIdx="3" presStyleCnt="4"/>
      <dgm:spPr/>
    </dgm:pt>
    <dgm:pt modelId="{6ECB5D32-4FE5-4757-95C6-5A2C29F804DC}" type="pres">
      <dgm:prSet presAssocID="{BB563ADD-9271-4570-A832-A6C548F6D67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5C061F4A-FAAA-4494-A3C3-0B52DC7BC2D8}" type="pres">
      <dgm:prSet presAssocID="{BB563ADD-9271-4570-A832-A6C548F6D67E}" presName="spaceRect" presStyleCnt="0"/>
      <dgm:spPr/>
    </dgm:pt>
    <dgm:pt modelId="{217C786C-2C28-4616-B96B-DEB494BC93AD}" type="pres">
      <dgm:prSet presAssocID="{BB563ADD-9271-4570-A832-A6C548F6D67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9656E16-A39D-4218-BA25-6380386E77A6}" srcId="{3D2F0363-7788-47C8-A4F8-2EB0C0AE4562}" destId="{F1703A65-EB74-4896-9740-05809BE09C0E}" srcOrd="2" destOrd="0" parTransId="{7FB7F7AD-D8F8-443A-BF00-9CD02B5B5E04}" sibTransId="{ABB4CFE6-A9FD-4C5A-8427-8DB160C086BA}"/>
    <dgm:cxn modelId="{C253CC2A-E583-4907-8F1E-535F4DD7D35E}" type="presOf" srcId="{EB513B0C-DC0F-42B1-A10B-F6B97C4A92DD}" destId="{3E975B5D-2017-4088-86F8-F4089D165D1D}" srcOrd="0" destOrd="0" presId="urn:microsoft.com/office/officeart/2018/2/layout/IconVerticalSolidList"/>
    <dgm:cxn modelId="{6C1EEE4B-EBCF-45ED-89C3-2361AE835575}" type="presOf" srcId="{F1703A65-EB74-4896-9740-05809BE09C0E}" destId="{A764ED03-0138-4415-A9D7-E1EA2FBB1D7F}" srcOrd="0" destOrd="0" presId="urn:microsoft.com/office/officeart/2018/2/layout/IconVerticalSolidList"/>
    <dgm:cxn modelId="{981F905A-0574-42D0-BB98-430CFB538C90}" srcId="{3D2F0363-7788-47C8-A4F8-2EB0C0AE4562}" destId="{686FD462-2BC6-4563-85A5-BA9111EB0434}" srcOrd="0" destOrd="0" parTransId="{7A38B9D0-861D-46B9-AB70-ACAE8C6543B1}" sibTransId="{79114CE1-82C9-4B03-A67A-5FD3D1EB2226}"/>
    <dgm:cxn modelId="{14228E90-2E68-4989-B94B-F6F8AA10C083}" type="presOf" srcId="{686FD462-2BC6-4563-85A5-BA9111EB0434}" destId="{BC4A0412-24F2-4362-B39D-33B211F55E34}" srcOrd="0" destOrd="0" presId="urn:microsoft.com/office/officeart/2018/2/layout/IconVerticalSolidList"/>
    <dgm:cxn modelId="{CD178DCB-C614-4052-9FCF-EF08DF288ADE}" srcId="{3D2F0363-7788-47C8-A4F8-2EB0C0AE4562}" destId="{EB513B0C-DC0F-42B1-A10B-F6B97C4A92DD}" srcOrd="1" destOrd="0" parTransId="{DCB8C41B-7B72-48FE-B8F1-0E9722940B25}" sibTransId="{E6EA4D2A-D095-4063-9BAD-D8B288F589C1}"/>
    <dgm:cxn modelId="{02D91ADF-5A5D-4C52-9D25-3AF2E2F8E8B0}" type="presOf" srcId="{BB563ADD-9271-4570-A832-A6C548F6D67E}" destId="{217C786C-2C28-4616-B96B-DEB494BC93AD}" srcOrd="0" destOrd="0" presId="urn:microsoft.com/office/officeart/2018/2/layout/IconVerticalSolidList"/>
    <dgm:cxn modelId="{E9F1CDDF-7698-4269-B131-823B5F9302FA}" srcId="{3D2F0363-7788-47C8-A4F8-2EB0C0AE4562}" destId="{BB563ADD-9271-4570-A832-A6C548F6D67E}" srcOrd="3" destOrd="0" parTransId="{43434D1E-C3E0-4458-A217-E7599CDBED8F}" sibTransId="{80FE9A6E-1F93-4BC8-B346-B253C7441A27}"/>
    <dgm:cxn modelId="{253D08E5-483D-41D7-81B7-702FDA138D29}" type="presOf" srcId="{3D2F0363-7788-47C8-A4F8-2EB0C0AE4562}" destId="{9E0AD370-100F-4335-B53A-5B7CBD270910}" srcOrd="0" destOrd="0" presId="urn:microsoft.com/office/officeart/2018/2/layout/IconVerticalSolidList"/>
    <dgm:cxn modelId="{3275882C-4CB7-4E73-B529-34CB0DD14BBF}" type="presParOf" srcId="{9E0AD370-100F-4335-B53A-5B7CBD270910}" destId="{211F3F77-7B37-4FD3-8C71-B8CC26DF205D}" srcOrd="0" destOrd="0" presId="urn:microsoft.com/office/officeart/2018/2/layout/IconVerticalSolidList"/>
    <dgm:cxn modelId="{29795170-34D3-4CA1-B294-AF334080E755}" type="presParOf" srcId="{211F3F77-7B37-4FD3-8C71-B8CC26DF205D}" destId="{09B23197-6879-45DB-A5CC-9F265D13BE87}" srcOrd="0" destOrd="0" presId="urn:microsoft.com/office/officeart/2018/2/layout/IconVerticalSolidList"/>
    <dgm:cxn modelId="{C6D7735E-19D5-40DA-A0BF-542597A87B58}" type="presParOf" srcId="{211F3F77-7B37-4FD3-8C71-B8CC26DF205D}" destId="{7B4E4D25-9F6F-41D2-9E97-1DC0E38FE47A}" srcOrd="1" destOrd="0" presId="urn:microsoft.com/office/officeart/2018/2/layout/IconVerticalSolidList"/>
    <dgm:cxn modelId="{3CB4777F-157B-4AF7-A518-DC9D5C7729D4}" type="presParOf" srcId="{211F3F77-7B37-4FD3-8C71-B8CC26DF205D}" destId="{E206DB22-BC4F-415C-AF84-BE6A24FAED23}" srcOrd="2" destOrd="0" presId="urn:microsoft.com/office/officeart/2018/2/layout/IconVerticalSolidList"/>
    <dgm:cxn modelId="{1A386106-E792-4DD5-8B6F-0828E30168E3}" type="presParOf" srcId="{211F3F77-7B37-4FD3-8C71-B8CC26DF205D}" destId="{BC4A0412-24F2-4362-B39D-33B211F55E34}" srcOrd="3" destOrd="0" presId="urn:microsoft.com/office/officeart/2018/2/layout/IconVerticalSolidList"/>
    <dgm:cxn modelId="{A0D5D1C4-DC1C-40A2-B82F-5B330BEF9364}" type="presParOf" srcId="{9E0AD370-100F-4335-B53A-5B7CBD270910}" destId="{6F9B8585-26F5-4958-A972-3F8A5C4B12F3}" srcOrd="1" destOrd="0" presId="urn:microsoft.com/office/officeart/2018/2/layout/IconVerticalSolidList"/>
    <dgm:cxn modelId="{0F3B173B-537B-4ACE-899C-09DAFB75B61D}" type="presParOf" srcId="{9E0AD370-100F-4335-B53A-5B7CBD270910}" destId="{31E6090C-F180-40E2-A5B5-97F4AE6EAE08}" srcOrd="2" destOrd="0" presId="urn:microsoft.com/office/officeart/2018/2/layout/IconVerticalSolidList"/>
    <dgm:cxn modelId="{36924642-68D7-4DAE-97CA-34E943C59D1C}" type="presParOf" srcId="{31E6090C-F180-40E2-A5B5-97F4AE6EAE08}" destId="{027E1507-155A-4CA8-8B22-B7763B48767B}" srcOrd="0" destOrd="0" presId="urn:microsoft.com/office/officeart/2018/2/layout/IconVerticalSolidList"/>
    <dgm:cxn modelId="{30190B40-1D47-4FEA-9619-5BC7F8FAA751}" type="presParOf" srcId="{31E6090C-F180-40E2-A5B5-97F4AE6EAE08}" destId="{8170BE43-268E-4DB8-AEC0-60911F049FFD}" srcOrd="1" destOrd="0" presId="urn:microsoft.com/office/officeart/2018/2/layout/IconVerticalSolidList"/>
    <dgm:cxn modelId="{BA23303C-6E22-460A-ABA4-09D83D1B0F6B}" type="presParOf" srcId="{31E6090C-F180-40E2-A5B5-97F4AE6EAE08}" destId="{C629D958-82F5-43D0-A386-AEEB454F5D63}" srcOrd="2" destOrd="0" presId="urn:microsoft.com/office/officeart/2018/2/layout/IconVerticalSolidList"/>
    <dgm:cxn modelId="{A03F27A8-F72F-4AAD-8647-5F0E1E7DE5C1}" type="presParOf" srcId="{31E6090C-F180-40E2-A5B5-97F4AE6EAE08}" destId="{3E975B5D-2017-4088-86F8-F4089D165D1D}" srcOrd="3" destOrd="0" presId="urn:microsoft.com/office/officeart/2018/2/layout/IconVerticalSolidList"/>
    <dgm:cxn modelId="{64263621-F7C6-46B1-B94C-001E34F8C6E3}" type="presParOf" srcId="{9E0AD370-100F-4335-B53A-5B7CBD270910}" destId="{7462260C-3253-4E14-AEC4-27B4EB2E4879}" srcOrd="3" destOrd="0" presId="urn:microsoft.com/office/officeart/2018/2/layout/IconVerticalSolidList"/>
    <dgm:cxn modelId="{64BA7EBD-5A0A-4F4F-A0CC-C2BD8E980189}" type="presParOf" srcId="{9E0AD370-100F-4335-B53A-5B7CBD270910}" destId="{6201F088-4308-4528-92FD-E8119872A2A5}" srcOrd="4" destOrd="0" presId="urn:microsoft.com/office/officeart/2018/2/layout/IconVerticalSolidList"/>
    <dgm:cxn modelId="{B05439BA-ACC6-4EEF-B518-792BDED8065F}" type="presParOf" srcId="{6201F088-4308-4528-92FD-E8119872A2A5}" destId="{C4D7654E-1BAB-4D37-99ED-B23FDC9C7360}" srcOrd="0" destOrd="0" presId="urn:microsoft.com/office/officeart/2018/2/layout/IconVerticalSolidList"/>
    <dgm:cxn modelId="{1E6A62B7-6820-4C88-8A4E-4BB8A5C9AAAE}" type="presParOf" srcId="{6201F088-4308-4528-92FD-E8119872A2A5}" destId="{4EFA0EC0-AC28-40FF-B4BF-C0E25AC004D1}" srcOrd="1" destOrd="0" presId="urn:microsoft.com/office/officeart/2018/2/layout/IconVerticalSolidList"/>
    <dgm:cxn modelId="{AA20053B-2F8B-4354-9121-5832BB59A986}" type="presParOf" srcId="{6201F088-4308-4528-92FD-E8119872A2A5}" destId="{CBAC8ECA-53D8-4B1A-AF6B-1E846ED49A90}" srcOrd="2" destOrd="0" presId="urn:microsoft.com/office/officeart/2018/2/layout/IconVerticalSolidList"/>
    <dgm:cxn modelId="{CA4F4A9E-63AB-4847-8545-E90D2D1067FC}" type="presParOf" srcId="{6201F088-4308-4528-92FD-E8119872A2A5}" destId="{A764ED03-0138-4415-A9D7-E1EA2FBB1D7F}" srcOrd="3" destOrd="0" presId="urn:microsoft.com/office/officeart/2018/2/layout/IconVerticalSolidList"/>
    <dgm:cxn modelId="{EADFE59E-618B-48ED-A15B-6C47C3CEA12D}" type="presParOf" srcId="{9E0AD370-100F-4335-B53A-5B7CBD270910}" destId="{22ABB69E-1B33-4A5E-9C52-8A1726F1D2FC}" srcOrd="5" destOrd="0" presId="urn:microsoft.com/office/officeart/2018/2/layout/IconVerticalSolidList"/>
    <dgm:cxn modelId="{DBBB9E3D-4391-4B03-8AE3-E0B7BA788ED9}" type="presParOf" srcId="{9E0AD370-100F-4335-B53A-5B7CBD270910}" destId="{AAE35A3A-45BF-4BC4-A7FB-134883E8816A}" srcOrd="6" destOrd="0" presId="urn:microsoft.com/office/officeart/2018/2/layout/IconVerticalSolidList"/>
    <dgm:cxn modelId="{6D98304C-BD48-4A32-99B0-B6C31CCF92A1}" type="presParOf" srcId="{AAE35A3A-45BF-4BC4-A7FB-134883E8816A}" destId="{BFBC0C0D-11E5-4332-92C4-BBEA38BB409F}" srcOrd="0" destOrd="0" presId="urn:microsoft.com/office/officeart/2018/2/layout/IconVerticalSolidList"/>
    <dgm:cxn modelId="{39AC97E4-E80D-44A5-8488-DC769A65439F}" type="presParOf" srcId="{AAE35A3A-45BF-4BC4-A7FB-134883E8816A}" destId="{6ECB5D32-4FE5-4757-95C6-5A2C29F804DC}" srcOrd="1" destOrd="0" presId="urn:microsoft.com/office/officeart/2018/2/layout/IconVerticalSolidList"/>
    <dgm:cxn modelId="{0614CB4E-C776-48C9-84F2-6114074D569B}" type="presParOf" srcId="{AAE35A3A-45BF-4BC4-A7FB-134883E8816A}" destId="{5C061F4A-FAAA-4494-A3C3-0B52DC7BC2D8}" srcOrd="2" destOrd="0" presId="urn:microsoft.com/office/officeart/2018/2/layout/IconVerticalSolidList"/>
    <dgm:cxn modelId="{80C9B6BA-C710-4CA7-86FF-A042B45B67E4}" type="presParOf" srcId="{AAE35A3A-45BF-4BC4-A7FB-134883E8816A}" destId="{217C786C-2C28-4616-B96B-DEB494BC93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B23197-6879-45DB-A5CC-9F265D13BE87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4E4D25-9F6F-41D2-9E97-1DC0E38FE47A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A0412-24F2-4362-B39D-33B211F55E34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FinTech 1.0 (1866–1967):</a:t>
          </a:r>
          <a:r>
            <a:rPr lang="en-US" sz="2200" kern="1200"/>
            <a:t> Infrastructure era – development of telegraphs, transatlantic cables, and first credit cards.a</a:t>
          </a:r>
        </a:p>
      </dsp:txBody>
      <dsp:txXfrm>
        <a:off x="1058686" y="1808"/>
        <a:ext cx="9456913" cy="916611"/>
      </dsp:txXfrm>
    </dsp:sp>
    <dsp:sp modelId="{027E1507-155A-4CA8-8B22-B7763B48767B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0BE43-268E-4DB8-AEC0-60911F049FFD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75B5D-2017-4088-86F8-F4089D165D1D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FinTech 2.0 (1967–2008):</a:t>
          </a:r>
          <a:r>
            <a:rPr lang="en-US" sz="2200" kern="1200"/>
            <a:t> Traditional digital finance – ATMs, electronic stock trading, internet banking.</a:t>
          </a:r>
        </a:p>
      </dsp:txBody>
      <dsp:txXfrm>
        <a:off x="1058686" y="1147573"/>
        <a:ext cx="9456913" cy="916611"/>
      </dsp:txXfrm>
    </dsp:sp>
    <dsp:sp modelId="{C4D7654E-1BAB-4D37-99ED-B23FDC9C7360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FA0EC0-AC28-40FF-B4BF-C0E25AC004D1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64ED03-0138-4415-A9D7-E1EA2FBB1D7F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FinTech 3.0 (2008–present):</a:t>
          </a:r>
          <a:r>
            <a:rPr lang="en-US" sz="2200" kern="1200"/>
            <a:t> Start-up era – emergence of mobile apps, peer-to-peer lending, blockchain.</a:t>
          </a:r>
        </a:p>
      </dsp:txBody>
      <dsp:txXfrm>
        <a:off x="1058686" y="2293338"/>
        <a:ext cx="9456913" cy="916611"/>
      </dsp:txXfrm>
    </dsp:sp>
    <dsp:sp modelId="{BFBC0C0D-11E5-4332-92C4-BBEA38BB409F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B5D32-4FE5-4757-95C6-5A2C29F804DC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C786C-2C28-4616-B96B-DEB494BC93AD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FinTech 4.0 (future):</a:t>
          </a:r>
          <a:r>
            <a:rPr lang="en-US" sz="2200" kern="1200"/>
            <a:t> AI-driven, decentralized finance (DeFi), open banking, and embedded finance.</a:t>
          </a:r>
        </a:p>
      </dsp:txBody>
      <dsp:txXfrm>
        <a:off x="1058686" y="3439103"/>
        <a:ext cx="9456913" cy="91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9066C-9F73-ABA1-D575-8517FB377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2BFD10-9046-C373-037E-473995374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1135C-EE0C-C732-720F-9BD0B9F8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2246E-F4C3-0899-B106-1741EF2C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F9985-FE93-3157-8F5D-CE88B8E3F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9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318-CE2B-86BD-ED8D-2931EB571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77722-8BDF-5DC0-7856-C0FA2CE70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5AE82-930A-2A12-BD71-31CB5D0E8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7F7F0-D0B9-B141-982C-54896D82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F394A-1E41-0B9D-394A-568DB7B6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7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845C7F-7D90-A441-FFCF-2506F4DD8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B059CE-6274-D704-75F1-31753DC96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77DE-ABA7-2839-1B56-42CEF458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CF6E2-5E21-BBD1-C5F8-D1D2F3CEF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5A5E0-192C-1803-C20B-8A9676C8F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70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3580" y="539412"/>
            <a:ext cx="11184839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710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A8902-A5A7-A3FD-8182-C3D596B9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960B7-8E36-A998-A8CF-B3FF4C875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3EB9D-68C1-BAD5-3BEB-73D49360F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0F334-CCBC-9891-1B81-CE2B6F5F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7E291-1B27-6979-BB92-AD4DDEB9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1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BD110-8A2D-6EFB-4C7D-EEFAA5B6C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97773-32F2-8C9D-0510-179BB3E00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AC99F-4E2A-4C1F-48D1-1A812784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4CAE5-2806-AE32-C5DF-25AC3DD34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5BE3F-CA1A-6866-B752-9C29F799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5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D0944-06B1-78C9-7A1C-CAEB5419A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DA330-E5AA-7DA6-61CB-AD77F8B7B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634AEF-8E7B-48EB-86E9-E170D49C6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B333F-3115-5806-9208-8A4DD3337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22409-854E-777D-BCF3-CC6966441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051AC-56B5-88C1-8578-7D27FC20B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9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D807B-9A3A-DF3E-1206-30FA0C52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3FB62-223D-FE22-FECA-E7944316D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52DF8-89BE-4DF7-DB14-1D4118729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9D03CC-8210-3282-E999-1A29CEDD5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D8395-F101-C291-61F5-270FB8F48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D1FCA-B2EA-F7C7-3EE2-89EEDA39C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982213-FE67-2CED-39B3-B4994C3C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39815-8BC0-14D4-1061-8ABB4CE1E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7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98C3E-926C-9F42-8A1C-3FE91D1F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9BCD63-A457-3180-5079-74A800BC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B0BFCA-C185-974D-B68D-049115EC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BECB50-B8DC-135E-89B9-290EC000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233B8B-746D-4C1E-2482-621AB335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23BEF-B22F-EE06-B290-7145B02AC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533E7-318B-049F-9923-5FEEA6C0E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3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A96E9-8BD8-8C51-972A-8DB137552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6F447-37F6-31C6-FB59-3F39687CA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E76D0-1117-F9C6-B0F5-8C2711BD7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A1F51-41CE-4FC5-98AA-EE17723FD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F6E5A-9AF6-7A0C-0D36-16B0B4F0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B77BA-64A7-C60E-947E-EE1EB3F8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8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087A2-5CE7-10CC-F93C-3D5DDA0F4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BD1B97-E3CE-6B96-5940-CE21B163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B7C93-3975-04ED-079C-3366F963D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6D15F-7EE0-73CA-C4CB-EB8999B7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C5FC9-7E58-1D1B-7C69-219CB278F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2730F-1ECD-EEFF-D67D-A59D3942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CE7D38-DDBB-5127-0423-871708403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CB451-D9C4-7704-1BDC-530E3DCC1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346EC-1236-3435-F2E2-0E19834A2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CCB98-6F03-4CF4-959A-07389CA1CF4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A171A-3A15-84CE-4E1C-8FFD8B23B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A17C-1C3E-538A-7DAE-8BE88A7E2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50574-F639-49F2-89C9-9BC866DD2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7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187363" y="320736"/>
            <a:ext cx="5801917" cy="22287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12700"/>
            <a:r>
              <a:rPr lang="en-US" sz="4000" b="1" i="0" kern="1200" spc="-3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FinTech: Introduction </a:t>
            </a:r>
            <a:r>
              <a:rPr lang="en-US" sz="4000" b="1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and</a:t>
            </a:r>
            <a:r>
              <a:rPr lang="en-US" sz="4000" b="1" i="0" kern="1200" spc="-4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spc="-1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Evolution</a:t>
            </a:r>
            <a:r>
              <a:rPr lang="en-US" sz="4000" b="1" kern="1200" spc="-4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sz="4000" b="1" i="0" kern="1200" spc="-1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446A7689-65B8-12E9-C9B2-720905321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187" y="1350964"/>
            <a:ext cx="1198532" cy="119853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92369" y="3429000"/>
            <a:ext cx="5349062" cy="2057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Bef>
                <a:spcPts val="265"/>
              </a:spcBef>
              <a:buFont typeface="Arial" panose="020B0604020202020204" pitchFamily="34" charset="0"/>
              <a:buChar char="•"/>
            </a:pPr>
            <a:r>
              <a:rPr lang="en-US" sz="2000" b="1" i="0" spc="-10" dirty="0"/>
              <a:t>Dr Manish Dadhich</a:t>
            </a:r>
          </a:p>
          <a:p>
            <a:pPr indent="-228600">
              <a:lnSpc>
                <a:spcPct val="90000"/>
              </a:lnSpc>
              <a:spcBef>
                <a:spcPts val="265"/>
              </a:spcBef>
              <a:buFont typeface="Arial" panose="020B0604020202020204" pitchFamily="34" charset="0"/>
              <a:buChar char="•"/>
            </a:pPr>
            <a:r>
              <a:rPr lang="en-US" sz="2000" b="1" i="0" spc="-10" dirty="0"/>
              <a:t>Associate Professor</a:t>
            </a:r>
          </a:p>
          <a:p>
            <a:pPr indent="-228600">
              <a:lnSpc>
                <a:spcPct val="90000"/>
              </a:lnSpc>
              <a:spcBef>
                <a:spcPts val="265"/>
              </a:spcBef>
              <a:buFont typeface="Arial" panose="020B0604020202020204" pitchFamily="34" charset="0"/>
              <a:buChar char="•"/>
            </a:pPr>
            <a:r>
              <a:rPr lang="en-US" sz="2000" b="1" i="0" spc="-10" dirty="0"/>
              <a:t>Sir Padampat Singhania University, Udaipur</a:t>
            </a:r>
            <a:endParaRPr lang="en-US" sz="2000" b="1" i="0" dirty="0"/>
          </a:p>
        </p:txBody>
      </p:sp>
      <p:pic>
        <p:nvPicPr>
          <p:cNvPr id="9" name="Graphic 8" descr="Books">
            <a:extLst>
              <a:ext uri="{FF2B5EF4-FFF2-40B4-BE49-F238E27FC236}">
                <a16:creationId xmlns:a16="http://schemas.microsoft.com/office/drawing/2014/main" id="{A185826C-E779-4FDB-A9B8-B3B71BB38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D52D-92D5-BDF8-1660-25B30299A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Key Components of FinTech (Financial Technology)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C59B7-808F-C67A-472C-F87D4ECEB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/>
              <a:t>1. Digital Payments</a:t>
            </a:r>
          </a:p>
          <a:p>
            <a:pPr algn="just"/>
            <a:r>
              <a:rPr lang="en-US" dirty="0"/>
              <a:t>Digital payments refer to electronic transactions carried out through online platforms without the need for physical cash.</a:t>
            </a:r>
            <a:br>
              <a:rPr lang="en-US" dirty="0"/>
            </a:br>
            <a:r>
              <a:rPr lang="en-US" dirty="0"/>
              <a:t>Examples:</a:t>
            </a:r>
          </a:p>
          <a:p>
            <a:pPr algn="just"/>
            <a:r>
              <a:rPr lang="en-US" dirty="0"/>
              <a:t>UPI (Unified Payments Interface): Enables real-time, inter-bank transactions in India.</a:t>
            </a:r>
          </a:p>
          <a:p>
            <a:pPr algn="just"/>
            <a:r>
              <a:rPr lang="en-US" dirty="0"/>
              <a:t>Paytm, Google Pay, </a:t>
            </a:r>
            <a:r>
              <a:rPr lang="en-US" dirty="0" err="1"/>
              <a:t>PhonePe</a:t>
            </a:r>
            <a:r>
              <a:rPr lang="en-US" dirty="0"/>
              <a:t>: Widely used mobile wallets and payment apps.</a:t>
            </a:r>
            <a:br>
              <a:rPr lang="en-US" dirty="0"/>
            </a:br>
            <a:r>
              <a:rPr lang="en-US" dirty="0"/>
              <a:t>Benefits:</a:t>
            </a:r>
          </a:p>
          <a:p>
            <a:pPr algn="just"/>
            <a:r>
              <a:rPr lang="en-US" dirty="0"/>
              <a:t>Instant transfers, reduced transaction costs, high convenience, and financial inclusion.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955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F88E5-C4E6-5FB8-41BD-3FF233351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2. Banking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61790-8D94-65C1-A5D6-F05D5BBDD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342"/>
            <a:ext cx="10515600" cy="5176684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This includes the digitization of banking services to offer faster, safer, and user-friendly banking experiences.</a:t>
            </a:r>
            <a:br>
              <a:rPr lang="en-US" sz="3200" dirty="0"/>
            </a:br>
            <a:r>
              <a:rPr lang="en-US" sz="3200" dirty="0"/>
              <a:t>Examples:</a:t>
            </a:r>
          </a:p>
          <a:p>
            <a:pPr algn="just"/>
            <a:r>
              <a:rPr lang="en-US" sz="3200" dirty="0"/>
              <a:t>Net banking: Allows customers to manage accounts, transfer funds, and pay bills online.</a:t>
            </a:r>
          </a:p>
          <a:p>
            <a:pPr algn="just"/>
            <a:r>
              <a:rPr lang="en-US" sz="3200" dirty="0"/>
              <a:t>Neobanks: Fully digital banks (e.g., Jupiter, Fi) without physical branches.</a:t>
            </a:r>
            <a:br>
              <a:rPr lang="en-US" sz="3200" dirty="0"/>
            </a:br>
            <a:r>
              <a:rPr lang="en-US" sz="3200" dirty="0"/>
              <a:t>Impact:</a:t>
            </a:r>
          </a:p>
          <a:p>
            <a:pPr algn="just"/>
            <a:r>
              <a:rPr lang="en-US" sz="3200" dirty="0"/>
              <a:t>24/7 banking, reduced operational costs, better customer experience.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438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1DEE9-7F36-1FB1-72FD-6AB1DDFC4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3. Lending Platforms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35527-C941-3568-6EEE-20E11930F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600" dirty="0"/>
              <a:t>These platforms use technology to connect borrowers and lenders directly, often bypassing traditional banks.</a:t>
            </a:r>
            <a:br>
              <a:rPr lang="en-US" sz="3600" dirty="0"/>
            </a:br>
            <a:r>
              <a:rPr lang="en-US" sz="3600" dirty="0"/>
              <a:t>Examples:</a:t>
            </a:r>
          </a:p>
          <a:p>
            <a:pPr algn="just"/>
            <a:r>
              <a:rPr lang="en-US" sz="3600" dirty="0"/>
              <a:t>Peer-to-peer (P2P) lending platforms: e.g., </a:t>
            </a:r>
            <a:r>
              <a:rPr lang="en-US" sz="3600" dirty="0" err="1"/>
              <a:t>Faircent</a:t>
            </a:r>
            <a:r>
              <a:rPr lang="en-US" sz="3600" dirty="0"/>
              <a:t>, </a:t>
            </a:r>
            <a:r>
              <a:rPr lang="en-US" sz="3600" dirty="0" err="1"/>
              <a:t>Lendbox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/>
              <a:t>Online NBFCs: e.g., Capital Float, </a:t>
            </a:r>
            <a:r>
              <a:rPr lang="en-US" sz="3600" dirty="0" err="1"/>
              <a:t>KreditBee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Features:</a:t>
            </a:r>
          </a:p>
          <a:p>
            <a:pPr algn="just"/>
            <a:r>
              <a:rPr lang="en-US" sz="3600" dirty="0"/>
              <a:t>Faster loan processing, minimal paperwork, data-driven credit scoring.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2238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4BD48-98D0-501C-726C-1F49423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4. </a:t>
            </a:r>
            <a:r>
              <a:rPr lang="en-US" sz="4000" b="1" dirty="0" err="1"/>
              <a:t>WealthTech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FC30B-3972-E3BC-6C32-4F27ABF66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845"/>
            <a:ext cx="10515600" cy="4761118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WealthTech</a:t>
            </a:r>
            <a:r>
              <a:rPr lang="en-US" sz="3200" dirty="0"/>
              <a:t> (Wealth + Technology) refers to digital tools for investment and wealth management.</a:t>
            </a:r>
            <a:br>
              <a:rPr lang="en-US" sz="3200" dirty="0"/>
            </a:br>
            <a:r>
              <a:rPr lang="en-US" sz="3200" dirty="0"/>
              <a:t>Examples:</a:t>
            </a:r>
          </a:p>
          <a:p>
            <a:pPr algn="just"/>
            <a:r>
              <a:rPr lang="en-US" sz="3200" dirty="0"/>
              <a:t>Robo-advisors: Automated, AI-driven financial advisors.</a:t>
            </a:r>
          </a:p>
          <a:p>
            <a:pPr algn="just"/>
            <a:r>
              <a:rPr lang="en-US" sz="3200" dirty="0"/>
              <a:t>Trading platforms: e.g., </a:t>
            </a:r>
            <a:r>
              <a:rPr lang="en-US" sz="3200" dirty="0" err="1"/>
              <a:t>Zerodha</a:t>
            </a:r>
            <a:r>
              <a:rPr lang="en-US" sz="3200" dirty="0"/>
              <a:t>, </a:t>
            </a:r>
            <a:r>
              <a:rPr lang="en-US" sz="3200" dirty="0" err="1"/>
              <a:t>Groww</a:t>
            </a:r>
            <a:r>
              <a:rPr lang="en-US" sz="3200" dirty="0"/>
              <a:t>, </a:t>
            </a:r>
            <a:r>
              <a:rPr lang="en-US" sz="3200" dirty="0" err="1"/>
              <a:t>Upstox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/>
              <a:t>Benefits:</a:t>
            </a:r>
          </a:p>
          <a:p>
            <a:pPr algn="just"/>
            <a:r>
              <a:rPr lang="en-US" sz="3200" dirty="0"/>
              <a:t>Low-cost investment advice, portfolio tracking, democratization of investing.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92678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9DA22-3A7B-14D3-AD27-7A1F18F3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5. </a:t>
            </a:r>
            <a:r>
              <a:rPr lang="en-US" sz="4000" b="1" dirty="0" err="1"/>
              <a:t>InsurTech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3252A-39E6-9ECD-1649-40189C835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219" y="1427418"/>
            <a:ext cx="11107994" cy="4351338"/>
          </a:xfrm>
        </p:spPr>
        <p:txBody>
          <a:bodyPr>
            <a:normAutofit/>
          </a:bodyPr>
          <a:lstStyle/>
          <a:p>
            <a:r>
              <a:rPr lang="en-US" sz="3200" dirty="0" err="1"/>
              <a:t>InsurTech</a:t>
            </a:r>
            <a:r>
              <a:rPr lang="en-US" sz="3200" dirty="0"/>
              <a:t> uses technology to disrupt the insurance sector by simplifying the buying, claiming, and management processes.</a:t>
            </a:r>
            <a:br>
              <a:rPr lang="en-US" sz="3200" dirty="0"/>
            </a:br>
            <a:r>
              <a:rPr lang="en-US" sz="3200" dirty="0"/>
              <a:t>Examples:</a:t>
            </a:r>
          </a:p>
          <a:p>
            <a:r>
              <a:rPr lang="en-US" sz="3200" dirty="0"/>
              <a:t>Digit Insurance, </a:t>
            </a:r>
            <a:r>
              <a:rPr lang="en-US" sz="3200" dirty="0" err="1"/>
              <a:t>Policybazaar</a:t>
            </a:r>
            <a:r>
              <a:rPr lang="en-US" sz="3200" dirty="0"/>
              <a:t>, </a:t>
            </a:r>
            <a:r>
              <a:rPr lang="en-US" sz="3200" dirty="0" err="1"/>
              <a:t>Acko</a:t>
            </a:r>
            <a:r>
              <a:rPr lang="en-US" sz="3200" dirty="0"/>
              <a:t>: Offer online insurance policies.</a:t>
            </a:r>
            <a:br>
              <a:rPr lang="en-US" sz="3200" dirty="0"/>
            </a:br>
            <a:r>
              <a:rPr lang="en-US" sz="3200" dirty="0"/>
              <a:t>Features:</a:t>
            </a:r>
          </a:p>
          <a:p>
            <a:r>
              <a:rPr lang="en-US" sz="3200" dirty="0"/>
              <a:t>Paperless onboarding, AI-based claim processing, personalized premiums.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3820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13099-B2EA-263F-849F-C52C090E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6. </a:t>
            </a:r>
            <a:r>
              <a:rPr lang="en-US" sz="3600" b="1" dirty="0" err="1"/>
              <a:t>RegTech</a:t>
            </a:r>
            <a:r>
              <a:rPr lang="en-US" sz="3600" b="1" dirty="0"/>
              <a:t> (Regulatory Technology)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77CFE-7297-7C3E-A5FD-BD2DDF65C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371" y="1515908"/>
            <a:ext cx="10975258" cy="4351338"/>
          </a:xfrm>
        </p:spPr>
        <p:txBody>
          <a:bodyPr>
            <a:normAutofit/>
          </a:bodyPr>
          <a:lstStyle/>
          <a:p>
            <a:r>
              <a:rPr lang="en-US" sz="3200" dirty="0" err="1"/>
              <a:t>RegTech</a:t>
            </a:r>
            <a:r>
              <a:rPr lang="en-US" sz="3200" dirty="0"/>
              <a:t> involves the use of technology to help companies comply with financial regulations more efficiently.</a:t>
            </a:r>
            <a:br>
              <a:rPr lang="en-US" sz="3200" dirty="0"/>
            </a:br>
            <a:r>
              <a:rPr lang="en-US" sz="3200" dirty="0"/>
              <a:t>Examples:</a:t>
            </a:r>
          </a:p>
          <a:p>
            <a:r>
              <a:rPr lang="en-US" sz="3200" dirty="0"/>
              <a:t>Tools for KYC (Know Your Customer), AML (Anti-Money Laundering), fraud detection.</a:t>
            </a:r>
            <a:br>
              <a:rPr lang="en-US" sz="3200" dirty="0"/>
            </a:br>
            <a:r>
              <a:rPr lang="en-US" sz="3200" dirty="0"/>
              <a:t>Advantages:</a:t>
            </a:r>
          </a:p>
          <a:p>
            <a:r>
              <a:rPr lang="en-US" sz="3200" dirty="0"/>
              <a:t>Automated compliance reporting, reduced regulatory risk, real-time monitoring.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4934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89DC-116A-C792-F8D1-27ECC2DD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7. Blockchain &amp; Cryptocurrency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10B5E-6644-419B-6406-3F812A0F7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187" y="1356852"/>
            <a:ext cx="10778613" cy="5136023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Blockchain is a decentralized and distributed ledger technology (DLT) that records transactions across many computers in such a way that the registered transactions cannot be altered retroactively.</a:t>
            </a:r>
          </a:p>
          <a:p>
            <a:pPr algn="just"/>
            <a:r>
              <a:rPr lang="en-US" sz="3200" dirty="0"/>
              <a:t> It ensures transparency, security, and immutability without requiring a central authority like a bank or government.</a:t>
            </a:r>
          </a:p>
          <a:p>
            <a:pPr algn="just"/>
            <a:r>
              <a:rPr lang="en-US" sz="3200" dirty="0"/>
              <a:t>Decentralized: No single entity controls the data.</a:t>
            </a:r>
          </a:p>
          <a:p>
            <a:pPr algn="just"/>
            <a:r>
              <a:rPr lang="en-US" sz="3200" dirty="0"/>
              <a:t>Immutable: Once recorded, data cannot be changed.</a:t>
            </a:r>
          </a:p>
          <a:p>
            <a:pPr algn="just"/>
            <a:r>
              <a:rPr lang="en-US" sz="3200" dirty="0"/>
              <a:t>Transparent: All participants can verify transactions.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417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2BE1-8214-CEA2-8B2C-B6CD6930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7. Cryptocurrencies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2F7F2-5F0F-294F-8711-F2E7A35D0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19" y="1460090"/>
            <a:ext cx="11680723" cy="47168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dirty="0"/>
              <a:t>Cryptocurrencies are digital or virtual currencies that use cryptography for security and operate on blockchain networks.</a:t>
            </a:r>
          </a:p>
          <a:p>
            <a:pPr algn="just"/>
            <a:r>
              <a:rPr lang="en-US" sz="3200" dirty="0"/>
              <a:t>They function outside traditional banking systems and allow peer-to-peer value transfers without intermediaries.</a:t>
            </a:r>
          </a:p>
          <a:p>
            <a:r>
              <a:rPr lang="en-US" sz="3200" b="1" dirty="0"/>
              <a:t>Popular Examples</a:t>
            </a:r>
          </a:p>
          <a:p>
            <a:r>
              <a:rPr lang="en-US" sz="3200" b="1" dirty="0"/>
              <a:t>Bitcoin (BTC):</a:t>
            </a:r>
            <a:r>
              <a:rPr lang="en-US" sz="3200" dirty="0"/>
              <a:t> The first and most widely known cryptocurrency, launched in 2009.</a:t>
            </a:r>
          </a:p>
          <a:p>
            <a:r>
              <a:rPr lang="en-US" sz="3200" b="1" dirty="0"/>
              <a:t>Ethereum (ETH):</a:t>
            </a:r>
            <a:r>
              <a:rPr lang="en-US" sz="3200" dirty="0"/>
              <a:t> Known for its </a:t>
            </a:r>
            <a:r>
              <a:rPr lang="en-US" sz="3200" b="1" dirty="0"/>
              <a:t>smart contract functionality</a:t>
            </a:r>
            <a:r>
              <a:rPr lang="en-US" sz="3200" dirty="0"/>
              <a:t>.</a:t>
            </a:r>
          </a:p>
          <a:p>
            <a:r>
              <a:rPr lang="en-US" sz="3200" b="1" dirty="0"/>
              <a:t>Solana (SOL):</a:t>
            </a:r>
            <a:r>
              <a:rPr lang="en-US" sz="3200" dirty="0"/>
              <a:t> A high-performance blockchain for decentralized apps (</a:t>
            </a:r>
            <a:r>
              <a:rPr lang="en-US" sz="3200" dirty="0" err="1"/>
              <a:t>dApps</a:t>
            </a:r>
            <a:r>
              <a:rPr lang="en-US" sz="3200" dirty="0"/>
              <a:t>).</a:t>
            </a:r>
          </a:p>
          <a:p>
            <a:pPr algn="just"/>
            <a:endParaRPr lang="en-US" sz="3200" dirty="0"/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0875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DDCB-F1D2-B7BD-3BD5-D44559024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/>
          </a:bodyPr>
          <a:lstStyle/>
          <a:p>
            <a:r>
              <a:rPr lang="en-US" sz="3600" dirty="0"/>
              <a:t>Key Use Cases in FinTech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9CAFD6-0F82-ACEA-7787-5B9E504E2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158134"/>
              </p:ext>
            </p:extLst>
          </p:nvPr>
        </p:nvGraphicFramePr>
        <p:xfrm>
          <a:off x="457200" y="979548"/>
          <a:ext cx="11577484" cy="5286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8194">
                  <a:extLst>
                    <a:ext uri="{9D8B030D-6E8A-4147-A177-3AD203B41FA5}">
                      <a16:colId xmlns:a16="http://schemas.microsoft.com/office/drawing/2014/main" val="3671111001"/>
                    </a:ext>
                  </a:extLst>
                </a:gridCol>
                <a:gridCol w="6489290">
                  <a:extLst>
                    <a:ext uri="{9D8B030D-6E8A-4147-A177-3AD203B41FA5}">
                      <a16:colId xmlns:a16="http://schemas.microsoft.com/office/drawing/2014/main" val="3102794637"/>
                    </a:ext>
                  </a:extLst>
                </a:gridCol>
              </a:tblGrid>
              <a:tr h="3205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Use Case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Explanation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25991527"/>
                  </a:ext>
                </a:extLst>
              </a:tr>
              <a:tr h="9642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Cross-Border Payments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Enables fast, low-cost international transactions without banking intermediaries.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77599819"/>
                  </a:ext>
                </a:extLst>
              </a:tr>
              <a:tr h="9642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Smart Contracts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Self-executing contracts coded on blockchain that run when predefined conditions are met.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67422233"/>
                  </a:ext>
                </a:extLst>
              </a:tr>
              <a:tr h="9642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Tokenized Assets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Real-world assets (like property or art) represented digitally for fractional ownership and trading.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68436280"/>
                  </a:ext>
                </a:extLst>
              </a:tr>
              <a:tr h="6424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Secure Digital Identity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Blockchain-based ID verification systems enhance privacy and prevent fraud.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755328"/>
                  </a:ext>
                </a:extLst>
              </a:tr>
              <a:tr h="6424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>
                          <a:effectLst/>
                        </a:rPr>
                        <a:t>Decentralized Finance (DeFi)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0" dirty="0">
                          <a:effectLst/>
                        </a:rPr>
                        <a:t>Provides lending, borrowing, and investing services without banks.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338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85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Aerial view of a highway near the ocean">
            <a:extLst>
              <a:ext uri="{FF2B5EF4-FFF2-40B4-BE49-F238E27FC236}">
                <a16:creationId xmlns:a16="http://schemas.microsoft.com/office/drawing/2014/main" id="{1476DAD9-4CB8-EE1D-FFE0-93E622BC30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102" r="13007"/>
          <a:stretch>
            <a:fillRect/>
          </a:stretch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D657E-2BC1-B902-010E-94D12C16B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5529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Definition</a:t>
            </a:r>
            <a:endParaRPr lang="en-US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93464" y="841377"/>
            <a:ext cx="6941219" cy="46199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13970" marR="5080" indent="-228600" algn="just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600" spc="-10" dirty="0"/>
              <a:t>The</a:t>
            </a:r>
            <a:r>
              <a:rPr lang="en-US" sz="3600" spc="-5" dirty="0"/>
              <a:t> </a:t>
            </a:r>
            <a:r>
              <a:rPr lang="en-US" sz="3600" spc="-35" dirty="0"/>
              <a:t>term’s</a:t>
            </a:r>
            <a:r>
              <a:rPr lang="en-US" sz="3600" spc="-30" dirty="0"/>
              <a:t> </a:t>
            </a:r>
            <a:r>
              <a:rPr lang="en-US" sz="3600" spc="-5" dirty="0"/>
              <a:t>origin</a:t>
            </a:r>
            <a:r>
              <a:rPr lang="en-US" sz="3600" dirty="0"/>
              <a:t> </a:t>
            </a:r>
            <a:r>
              <a:rPr lang="en-US" sz="3600" spc="-15" dirty="0"/>
              <a:t>can</a:t>
            </a:r>
            <a:r>
              <a:rPr lang="en-US" sz="3600" spc="-10" dirty="0"/>
              <a:t> </a:t>
            </a:r>
            <a:r>
              <a:rPr lang="en-US" sz="3600" spc="-5" dirty="0"/>
              <a:t>be</a:t>
            </a:r>
            <a:r>
              <a:rPr lang="en-US" sz="3600" dirty="0"/>
              <a:t> </a:t>
            </a:r>
            <a:r>
              <a:rPr lang="en-US" sz="3600" spc="-10" dirty="0"/>
              <a:t>traced</a:t>
            </a:r>
            <a:r>
              <a:rPr lang="en-US" sz="3600" spc="-5" dirty="0"/>
              <a:t> </a:t>
            </a:r>
            <a:r>
              <a:rPr lang="en-US" sz="3600" spc="-15" dirty="0"/>
              <a:t>to</a:t>
            </a:r>
            <a:r>
              <a:rPr lang="en-US" sz="3600" spc="-10" dirty="0"/>
              <a:t> </a:t>
            </a:r>
            <a:r>
              <a:rPr lang="en-US" sz="3600" spc="-5" dirty="0"/>
              <a:t>the</a:t>
            </a:r>
            <a:r>
              <a:rPr lang="en-US" sz="3600" dirty="0"/>
              <a:t> early</a:t>
            </a:r>
            <a:r>
              <a:rPr lang="en-US" sz="3600" spc="5" dirty="0"/>
              <a:t> </a:t>
            </a:r>
            <a:r>
              <a:rPr lang="en-US" sz="3600" spc="-10" dirty="0"/>
              <a:t>1990s</a:t>
            </a:r>
            <a:r>
              <a:rPr lang="en-US" sz="3600" spc="-5" dirty="0"/>
              <a:t> with</a:t>
            </a:r>
            <a:r>
              <a:rPr lang="en-US" sz="3600" dirty="0"/>
              <a:t> </a:t>
            </a:r>
            <a:r>
              <a:rPr lang="en-US" sz="3600" spc="-5" dirty="0"/>
              <a:t>the</a:t>
            </a:r>
            <a:r>
              <a:rPr lang="en-US" sz="3600" dirty="0"/>
              <a:t> </a:t>
            </a:r>
            <a:r>
              <a:rPr lang="en-US" sz="3600" spc="-5" dirty="0"/>
              <a:t>“Financial</a:t>
            </a:r>
            <a:r>
              <a:rPr lang="en-US" sz="3600" dirty="0"/>
              <a:t> Services </a:t>
            </a:r>
            <a:r>
              <a:rPr lang="en-US" sz="3600" spc="5" dirty="0"/>
              <a:t> </a:t>
            </a:r>
            <a:r>
              <a:rPr lang="en-US" sz="3600" spc="-30" dirty="0"/>
              <a:t>Technology</a:t>
            </a:r>
            <a:r>
              <a:rPr lang="en-US" sz="3600" spc="-25" dirty="0"/>
              <a:t> </a:t>
            </a:r>
            <a:r>
              <a:rPr lang="en-US" sz="3600" spc="-30" dirty="0"/>
              <a:t>Consortium”,</a:t>
            </a:r>
            <a:r>
              <a:rPr lang="en-US" sz="3600" spc="-25" dirty="0"/>
              <a:t> </a:t>
            </a:r>
            <a:r>
              <a:rPr lang="en-US" sz="3600" spc="-5" dirty="0"/>
              <a:t>a</a:t>
            </a:r>
            <a:r>
              <a:rPr lang="en-US" sz="3600" dirty="0"/>
              <a:t> </a:t>
            </a:r>
            <a:r>
              <a:rPr lang="en-US" sz="3600" spc="-10" dirty="0"/>
              <a:t>project</a:t>
            </a:r>
            <a:r>
              <a:rPr lang="en-US" sz="3600" spc="-5" dirty="0"/>
              <a:t> </a:t>
            </a:r>
            <a:r>
              <a:rPr lang="en-US" sz="3600" spc="-10" dirty="0"/>
              <a:t>initiated</a:t>
            </a:r>
            <a:r>
              <a:rPr lang="en-US" sz="3600" spc="-5" dirty="0"/>
              <a:t> </a:t>
            </a:r>
            <a:r>
              <a:rPr lang="en-US" sz="3600" spc="-15" dirty="0"/>
              <a:t>by</a:t>
            </a:r>
            <a:r>
              <a:rPr lang="en-US" sz="3600" spc="-10" dirty="0"/>
              <a:t> Citigroup</a:t>
            </a:r>
            <a:r>
              <a:rPr lang="en-US" sz="3600" spc="-5" dirty="0"/>
              <a:t> </a:t>
            </a:r>
            <a:r>
              <a:rPr lang="en-US" sz="3600" spc="-15" dirty="0"/>
              <a:t>to</a:t>
            </a:r>
            <a:r>
              <a:rPr lang="en-US" sz="3600" spc="-10" dirty="0"/>
              <a:t> </a:t>
            </a:r>
            <a:r>
              <a:rPr lang="en-US" sz="3600" spc="-15" dirty="0"/>
              <a:t>facilitate</a:t>
            </a:r>
            <a:r>
              <a:rPr lang="en-US" sz="3600" spc="-10" dirty="0"/>
              <a:t> technological </a:t>
            </a:r>
            <a:r>
              <a:rPr lang="en-US" sz="3600" spc="-5" dirty="0"/>
              <a:t> </a:t>
            </a:r>
            <a:r>
              <a:rPr lang="en-US" sz="3600" spc="-15" dirty="0"/>
              <a:t>cooperation.</a:t>
            </a:r>
            <a:r>
              <a:rPr lang="en-US" sz="3600" spc="155" dirty="0"/>
              <a:t> </a:t>
            </a:r>
          </a:p>
          <a:p>
            <a:pPr marL="13970" marR="5080" indent="-228600" algn="just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600" spc="-40" dirty="0"/>
              <a:t>However,</a:t>
            </a:r>
            <a:r>
              <a:rPr lang="en-US" sz="3600" spc="125" dirty="0"/>
              <a:t> </a:t>
            </a:r>
            <a:r>
              <a:rPr lang="en-US" sz="3600" spc="-5" dirty="0"/>
              <a:t>only</a:t>
            </a:r>
            <a:r>
              <a:rPr lang="en-US" sz="3600" spc="150" dirty="0"/>
              <a:t> </a:t>
            </a:r>
            <a:r>
              <a:rPr lang="en-US" sz="3600" spc="-5" dirty="0"/>
              <a:t>since</a:t>
            </a:r>
            <a:r>
              <a:rPr lang="en-US" sz="3600" spc="155" dirty="0"/>
              <a:t> </a:t>
            </a:r>
            <a:r>
              <a:rPr lang="en-US" sz="3600" spc="-5" dirty="0"/>
              <a:t>2022</a:t>
            </a:r>
            <a:r>
              <a:rPr lang="en-US" sz="3600" spc="145" dirty="0"/>
              <a:t> </a:t>
            </a:r>
            <a:r>
              <a:rPr lang="en-US" sz="3600" spc="-5" dirty="0"/>
              <a:t>has</a:t>
            </a:r>
            <a:r>
              <a:rPr lang="en-US" sz="3600" spc="145" dirty="0"/>
              <a:t> </a:t>
            </a:r>
            <a:r>
              <a:rPr lang="en-US" sz="3600" spc="-5" dirty="0"/>
              <a:t>the</a:t>
            </a:r>
            <a:r>
              <a:rPr lang="en-US" sz="3600" spc="170" dirty="0"/>
              <a:t> </a:t>
            </a:r>
            <a:r>
              <a:rPr lang="en-US" sz="3600" spc="-10" dirty="0"/>
              <a:t>sector</a:t>
            </a:r>
            <a:r>
              <a:rPr lang="en-US" sz="3600" spc="155" dirty="0"/>
              <a:t> </a:t>
            </a:r>
            <a:r>
              <a:rPr lang="en-US" sz="3600" spc="-20" dirty="0"/>
              <a:t>attracted</a:t>
            </a:r>
            <a:r>
              <a:rPr lang="en-US" sz="3600" spc="145" dirty="0"/>
              <a:t> </a:t>
            </a:r>
            <a:r>
              <a:rPr lang="en-US" sz="3600" spc="-5" dirty="0"/>
              <a:t>the</a:t>
            </a:r>
            <a:r>
              <a:rPr lang="en-US" sz="3600" spc="160" dirty="0"/>
              <a:t> </a:t>
            </a:r>
            <a:r>
              <a:rPr lang="en-US" sz="3600" spc="-10" dirty="0"/>
              <a:t>focused</a:t>
            </a:r>
            <a:r>
              <a:rPr lang="en-US" sz="3600" spc="150" dirty="0"/>
              <a:t> </a:t>
            </a:r>
            <a:r>
              <a:rPr lang="en-US" sz="3600" spc="-15" dirty="0"/>
              <a:t>attention </a:t>
            </a:r>
            <a:r>
              <a:rPr lang="en-US" sz="3600" spc="-550" dirty="0"/>
              <a:t> </a:t>
            </a:r>
            <a:r>
              <a:rPr lang="en-US" sz="3600" spc="-5" dirty="0"/>
              <a:t>of</a:t>
            </a:r>
            <a:r>
              <a:rPr lang="en-US" sz="3600" spc="-15" dirty="0"/>
              <a:t> regulators,</a:t>
            </a:r>
            <a:r>
              <a:rPr lang="en-US" sz="3600" dirty="0"/>
              <a:t> </a:t>
            </a:r>
            <a:r>
              <a:rPr lang="en-US" sz="3600" spc="-15" dirty="0"/>
              <a:t>consumers</a:t>
            </a:r>
            <a:r>
              <a:rPr lang="en-US" sz="3600" spc="30" dirty="0"/>
              <a:t> </a:t>
            </a:r>
            <a:r>
              <a:rPr lang="en-US" sz="3600" spc="-5" dirty="0"/>
              <a:t>and </a:t>
            </a:r>
            <a:r>
              <a:rPr lang="en-US" sz="3600" spc="-20" dirty="0"/>
              <a:t>investors.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1F8C9-2DD1-1031-CADC-3A344410C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is FinTech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3C06C6F-C9AE-0DD0-A215-97B1CA516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7272" y="591344"/>
            <a:ext cx="7764173" cy="5585619"/>
          </a:xfrm>
        </p:spPr>
        <p:txBody>
          <a:bodyPr anchor="ctr">
            <a:normAutofit/>
          </a:bodyPr>
          <a:lstStyle/>
          <a:p>
            <a:pPr algn="just"/>
            <a:r>
              <a:rPr lang="en-US" sz="3600" dirty="0"/>
              <a:t>FinTech, or Financial Technology, refers to the integration of technology into financial services to improve and automate the delivery and use of financial services. </a:t>
            </a:r>
          </a:p>
          <a:p>
            <a:pPr algn="just"/>
            <a:r>
              <a:rPr lang="en-US" sz="3600" dirty="0"/>
              <a:t>It encompasses a broad range of applications, including mobile banking, digital payments, online lending, cryptocurrencies, </a:t>
            </a:r>
            <a:r>
              <a:rPr lang="en-US" sz="3600" dirty="0" err="1"/>
              <a:t>robo</a:t>
            </a:r>
            <a:r>
              <a:rPr lang="en-US" sz="3600" dirty="0"/>
              <a:t>-advisors, and more.</a:t>
            </a:r>
          </a:p>
        </p:txBody>
      </p:sp>
    </p:spTree>
    <p:extLst>
      <p:ext uri="{BB962C8B-B14F-4D97-AF65-F5344CB8AC3E}">
        <p14:creationId xmlns:p14="http://schemas.microsoft.com/office/powerpoint/2010/main" val="3660803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B5A880-132E-C7D4-8B7C-06F38043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Evolution of FinTech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626FA803-89B5-BF9F-E5CB-1019775B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5308355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269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21EF-2D7B-B33B-0222-775BE5BC1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03910"/>
            <a:ext cx="10287000" cy="984885"/>
          </a:xfrm>
        </p:spPr>
        <p:txBody>
          <a:bodyPr>
            <a:normAutofit fontScale="90000"/>
          </a:bodyPr>
          <a:lstStyle/>
          <a:p>
            <a:r>
              <a:rPr lang="en-US" dirty="0"/>
              <a:t>FinTech 1.0 (1866–1967): The Infrastructure Era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4F2F5-6BD9-F512-AB2B-BDA1787AF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1940" y="1066800"/>
            <a:ext cx="11188118" cy="603242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/>
              <a:t>This period laid the foundation of modern financial communication.</a:t>
            </a:r>
            <a:br>
              <a:rPr lang="en-US" sz="2800" dirty="0"/>
            </a:br>
            <a:r>
              <a:rPr lang="en-US" sz="2800" b="1" dirty="0"/>
              <a:t>Key developments: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1866: Introduction of the first transatlantic telegraph cable, allowing faster communication between financial centers in Europe and North America.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Early 20th century: Growth of telecommunication infrastructure for financial data exchange.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1950s: Launch of the first credit card (Diners Club in 1950) which revolutionized consumer payments.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1960s: Banks began to use mainframe computers for record-keeping, reducing manual errors and speeding up processing.</a:t>
            </a:r>
          </a:p>
          <a:p>
            <a:pPr marL="0" indent="0" algn="just">
              <a:buNone/>
            </a:pPr>
            <a:r>
              <a:rPr lang="en-US" sz="2800" i="1" dirty="0"/>
              <a:t>FinTech 1.0 marked the era of digitizing paper-based financial systems using foundational technologies like telegraphs, telephone lines, and early computing.</a:t>
            </a:r>
            <a:endParaRPr lang="en-U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9023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51F89-F911-B8CA-B119-43CD141E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249"/>
          </a:xfrm>
        </p:spPr>
        <p:txBody>
          <a:bodyPr>
            <a:normAutofit/>
          </a:bodyPr>
          <a:lstStyle/>
          <a:p>
            <a:r>
              <a:rPr lang="en-US" sz="3200" b="1" dirty="0"/>
              <a:t>FinTech 2.0 (1967–2008): The Traditional Digital Finance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1AC1D-5AEC-C577-7E71-1FDFFECB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0374"/>
            <a:ext cx="10975258" cy="50265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Key milestones:</a:t>
            </a:r>
          </a:p>
          <a:p>
            <a:pPr algn="just"/>
            <a:r>
              <a:rPr lang="en-US" b="1" dirty="0"/>
              <a:t>1967:</a:t>
            </a:r>
            <a:r>
              <a:rPr lang="en-US" dirty="0"/>
              <a:t> Launch of the </a:t>
            </a:r>
            <a:r>
              <a:rPr lang="en-US" b="1" dirty="0"/>
              <a:t>first ATM</a:t>
            </a:r>
            <a:r>
              <a:rPr lang="en-US" dirty="0"/>
              <a:t> by Barclays in London, offering 24/7 cash access.</a:t>
            </a:r>
          </a:p>
          <a:p>
            <a:pPr algn="just"/>
            <a:r>
              <a:rPr lang="en-US" b="1" dirty="0"/>
              <a:t>1970s–1980s:</a:t>
            </a:r>
            <a:r>
              <a:rPr lang="en-US" dirty="0"/>
              <a:t> Introduction of </a:t>
            </a:r>
            <a:r>
              <a:rPr lang="en-US" b="1" dirty="0"/>
              <a:t>SWIFT (1973)</a:t>
            </a:r>
            <a:r>
              <a:rPr lang="en-US" dirty="0"/>
              <a:t> for secure global bank messaging.</a:t>
            </a:r>
          </a:p>
          <a:p>
            <a:pPr algn="just"/>
            <a:r>
              <a:rPr lang="en-US" b="1" dirty="0"/>
              <a:t>1980s–1990s:</a:t>
            </a:r>
            <a:r>
              <a:rPr lang="en-US" dirty="0"/>
              <a:t> Rise of </a:t>
            </a:r>
            <a:r>
              <a:rPr lang="en-US" b="1" dirty="0"/>
              <a:t>electronic stock trading systems</a:t>
            </a:r>
            <a:r>
              <a:rPr lang="en-US" dirty="0"/>
              <a:t> and automation in stock exchanges.</a:t>
            </a:r>
          </a:p>
          <a:p>
            <a:pPr algn="just"/>
            <a:r>
              <a:rPr lang="en-US" b="1" dirty="0"/>
              <a:t>1990s:</a:t>
            </a:r>
            <a:r>
              <a:rPr lang="en-US" dirty="0"/>
              <a:t> Emergence of </a:t>
            </a:r>
            <a:r>
              <a:rPr lang="en-US" b="1" dirty="0"/>
              <a:t>online banking and internet-based financial services</a:t>
            </a:r>
            <a:r>
              <a:rPr lang="en-US" dirty="0"/>
              <a:t>, making banking services more accessible.</a:t>
            </a:r>
          </a:p>
          <a:p>
            <a:pPr algn="just"/>
            <a:r>
              <a:rPr lang="en-US" b="1" dirty="0"/>
              <a:t>2000s:</a:t>
            </a:r>
            <a:r>
              <a:rPr lang="en-US" dirty="0"/>
              <a:t> Adoption of </a:t>
            </a:r>
            <a:r>
              <a:rPr lang="en-US" b="1" dirty="0"/>
              <a:t>core banking systems</a:t>
            </a:r>
            <a:r>
              <a:rPr lang="en-US" dirty="0"/>
              <a:t>, enabling centralized customer account management.</a:t>
            </a:r>
          </a:p>
          <a:p>
            <a:pPr marL="0" indent="0" algn="just">
              <a:buNone/>
            </a:pPr>
            <a:r>
              <a:rPr lang="en-US" i="1" dirty="0"/>
              <a:t>FinTech 2.0 was dominated by banks and financial institutions using technology to improve their own services and internal efficiency.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76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5D315-3579-3A73-869D-95306D43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004"/>
          </a:xfrm>
        </p:spPr>
        <p:txBody>
          <a:bodyPr>
            <a:normAutofit/>
          </a:bodyPr>
          <a:lstStyle/>
          <a:p>
            <a:r>
              <a:rPr lang="en-US" sz="3200" dirty="0"/>
              <a:t>FinTech 3.0 (2008–Present): The Start-up &amp; Disruption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12279-2D52-B777-E165-89F73E645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8" y="1224116"/>
            <a:ext cx="11503742" cy="547165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This era began in the aftermath of the 2008 global financial crisis, leading to a loss of trust in traditional banks and a surge in innovation by start-ups.</a:t>
            </a:r>
          </a:p>
          <a:p>
            <a:r>
              <a:rPr lang="en-US" sz="2400" dirty="0"/>
              <a:t>Key features:</a:t>
            </a:r>
          </a:p>
          <a:p>
            <a:r>
              <a:rPr lang="en-US" sz="2400" dirty="0"/>
              <a:t>Rise of Mobile Finance: Launch of smartphones and mobile apps led to digital wallets and banking on-the-go.</a:t>
            </a:r>
          </a:p>
          <a:p>
            <a:r>
              <a:rPr lang="en-US" sz="2400" dirty="0"/>
              <a:t>Peer-to-Peer (P2P) Lending: Platforms like </a:t>
            </a:r>
            <a:r>
              <a:rPr lang="en-US" sz="2400" dirty="0" err="1"/>
              <a:t>LendingClub</a:t>
            </a:r>
            <a:r>
              <a:rPr lang="en-US" sz="2400" dirty="0"/>
              <a:t> and Prosper emerged, connecting borrowers directly to lenders.</a:t>
            </a:r>
          </a:p>
          <a:p>
            <a:r>
              <a:rPr lang="en-US" sz="2400" dirty="0"/>
              <a:t>Crowdfunding Platforms: Sites like Kickstarter enabled funding for ideas outside traditional VC or banks.</a:t>
            </a:r>
          </a:p>
          <a:p>
            <a:r>
              <a:rPr lang="en-US" sz="2400" dirty="0"/>
              <a:t>Cryptocurrencies and Blockchain: The invention of Bitcoin (2009) introduced the idea of decentralized, borderless digital currency and blockchain technology.</a:t>
            </a:r>
          </a:p>
          <a:p>
            <a:r>
              <a:rPr lang="en-US" sz="2400" dirty="0"/>
              <a:t>FinTech Start-ups: Rapid growth of agile companies offering digital-first solutions in payments, loans, insurance, investments, etc.</a:t>
            </a:r>
          </a:p>
          <a:p>
            <a:pPr marL="0" indent="0">
              <a:buNone/>
            </a:pPr>
            <a:r>
              <a:rPr lang="en-US" sz="2400" i="1" dirty="0"/>
              <a:t>FinTech 3.0 empowered consumers with choice, transparency, and accessibility through start-up-led innovations.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035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97027-4FEF-EEAB-A8AA-BB6F9D7C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sz="3200" b="1" dirty="0"/>
              <a:t>FinTech 4.0 (Future): The Intelligent and Decentralized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E3F46-3838-8DBA-9B1C-4BB6DF99D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194" y="1283110"/>
            <a:ext cx="10837606" cy="52097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This upcoming phase is driven by advanced technologies, customer-centric platforms, and regulatory innovation.</a:t>
            </a:r>
          </a:p>
          <a:p>
            <a:pPr algn="just"/>
            <a:r>
              <a:rPr lang="en-US" dirty="0"/>
              <a:t>Expected trends:</a:t>
            </a:r>
          </a:p>
          <a:p>
            <a:pPr algn="just"/>
            <a:r>
              <a:rPr lang="en-US" dirty="0"/>
              <a:t>Artificial Intelligence &amp; Machine Learning: Personal finance assistants, fraud detection, </a:t>
            </a:r>
            <a:r>
              <a:rPr lang="en-US" dirty="0" err="1"/>
              <a:t>robo</a:t>
            </a:r>
            <a:r>
              <a:rPr lang="en-US" dirty="0"/>
              <a:t>-advisors, credit scoring.</a:t>
            </a:r>
          </a:p>
          <a:p>
            <a:pPr algn="just"/>
            <a:r>
              <a:rPr lang="en-US" dirty="0"/>
              <a:t>Decentralized Finance (DeFi): Blockchain-based systems providing services like lending, trading, and insurance without intermediaries.</a:t>
            </a:r>
          </a:p>
          <a:p>
            <a:pPr algn="just"/>
            <a:r>
              <a:rPr lang="en-US" dirty="0"/>
              <a:t>Open Banking: Secure sharing of customer data with third-party apps through APIs, allowing integrated and competitive financial products.</a:t>
            </a:r>
          </a:p>
          <a:p>
            <a:pPr algn="just"/>
            <a:r>
              <a:rPr lang="en-US" dirty="0"/>
              <a:t>Embedded Finance: Financial services embedded into non-financial platforms (e.g., loans inside e-commerce apps, insurance in travel bookings).</a:t>
            </a:r>
          </a:p>
          <a:p>
            <a:pPr algn="just"/>
            <a:r>
              <a:rPr lang="en-US" dirty="0"/>
              <a:t>Voice and Biometric Banking: Use of voice assistants and facial recognition for seamless transactions.</a:t>
            </a:r>
          </a:p>
        </p:txBody>
      </p:sp>
    </p:spTree>
    <p:extLst>
      <p:ext uri="{BB962C8B-B14F-4D97-AF65-F5344CB8AC3E}">
        <p14:creationId xmlns:p14="http://schemas.microsoft.com/office/powerpoint/2010/main" val="374764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80AB1-CCD9-A3EE-96EA-EE26975C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Comparative Table: Evolution of FinTech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BCB9B1-7E09-61A5-DCBA-C6B0F3C7D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236421"/>
              </p:ext>
            </p:extLst>
          </p:nvPr>
        </p:nvGraphicFramePr>
        <p:xfrm>
          <a:off x="383458" y="1690687"/>
          <a:ext cx="11562735" cy="4549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2547">
                  <a:extLst>
                    <a:ext uri="{9D8B030D-6E8A-4147-A177-3AD203B41FA5}">
                      <a16:colId xmlns:a16="http://schemas.microsoft.com/office/drawing/2014/main" val="234121760"/>
                    </a:ext>
                  </a:extLst>
                </a:gridCol>
                <a:gridCol w="2312547">
                  <a:extLst>
                    <a:ext uri="{9D8B030D-6E8A-4147-A177-3AD203B41FA5}">
                      <a16:colId xmlns:a16="http://schemas.microsoft.com/office/drawing/2014/main" val="661024016"/>
                    </a:ext>
                  </a:extLst>
                </a:gridCol>
                <a:gridCol w="2312547">
                  <a:extLst>
                    <a:ext uri="{9D8B030D-6E8A-4147-A177-3AD203B41FA5}">
                      <a16:colId xmlns:a16="http://schemas.microsoft.com/office/drawing/2014/main" val="3425672285"/>
                    </a:ext>
                  </a:extLst>
                </a:gridCol>
                <a:gridCol w="2312547">
                  <a:extLst>
                    <a:ext uri="{9D8B030D-6E8A-4147-A177-3AD203B41FA5}">
                      <a16:colId xmlns:a16="http://schemas.microsoft.com/office/drawing/2014/main" val="690073446"/>
                    </a:ext>
                  </a:extLst>
                </a:gridCol>
                <a:gridCol w="2312547">
                  <a:extLst>
                    <a:ext uri="{9D8B030D-6E8A-4147-A177-3AD203B41FA5}">
                      <a16:colId xmlns:a16="http://schemas.microsoft.com/office/drawing/2014/main" val="2951394018"/>
                    </a:ext>
                  </a:extLst>
                </a:gridCol>
              </a:tblGrid>
              <a:tr h="4693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Phase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Period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Key Features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Tech Used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Main Players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4614054"/>
                  </a:ext>
                </a:extLst>
              </a:tr>
              <a:tr h="9200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FinTech 1.0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1866–1967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Financial infrastructure development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Telegraph, credit cards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Banks, postal services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562930"/>
                  </a:ext>
                </a:extLst>
              </a:tr>
              <a:tr h="9200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FinTech 2.0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1967–2008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Digital banking and electronic trading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ATMs, internet, core banking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Traditional banks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89523245"/>
                  </a:ext>
                </a:extLst>
              </a:tr>
              <a:tr h="9200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FinTech 3.0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2008–Present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Start-up revolution, mobile finance, blockchain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Mobile apps, blockchain, cloud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FinTech start-ups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58986898"/>
                  </a:ext>
                </a:extLst>
              </a:tr>
              <a:tr h="9200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FinTech 4.0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Future (ongoing)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AI-driven, open banking, embedded &amp; decentralized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AI, ML, APIs, DeFi, biometrics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effectLst/>
                        </a:rPr>
                        <a:t>Tech firms, DeFi players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3123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267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1432</Words>
  <Application>Microsoft Office PowerPoint</Application>
  <PresentationFormat>Widescreen</PresentationFormat>
  <Paragraphs>129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Office Theme</vt:lpstr>
      <vt:lpstr>FinTech: Introduction and Evolution </vt:lpstr>
      <vt:lpstr>Definition</vt:lpstr>
      <vt:lpstr>What is FinTech</vt:lpstr>
      <vt:lpstr>Evolution of FinTech</vt:lpstr>
      <vt:lpstr>FinTech 1.0 (1866–1967): The Infrastructure Era</vt:lpstr>
      <vt:lpstr>FinTech 2.0 (1967–2008): The Traditional Digital Finance Era</vt:lpstr>
      <vt:lpstr>FinTech 3.0 (2008–Present): The Start-up &amp; Disruption Era</vt:lpstr>
      <vt:lpstr>FinTech 4.0 (Future): The Intelligent and Decentralized Era</vt:lpstr>
      <vt:lpstr>Comparative Table: Evolution of FinTech</vt:lpstr>
      <vt:lpstr>Key Components of FinTech (Financial Technology)</vt:lpstr>
      <vt:lpstr>2. Banking Technology</vt:lpstr>
      <vt:lpstr>3. Lending Platforms</vt:lpstr>
      <vt:lpstr>4. WealthTech</vt:lpstr>
      <vt:lpstr>5. InsurTech</vt:lpstr>
      <vt:lpstr>6. RegTech (Regulatory Technology)</vt:lpstr>
      <vt:lpstr>7. Blockchain &amp; Cryptocurrency</vt:lpstr>
      <vt:lpstr>7. Cryptocurrencies</vt:lpstr>
      <vt:lpstr>Key Use Cases in FinTech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Manish Dadhich</dc:creator>
  <cp:lastModifiedBy>Manish Dadhich</cp:lastModifiedBy>
  <cp:revision>11</cp:revision>
  <dcterms:created xsi:type="dcterms:W3CDTF">2025-08-01T04:25:46Z</dcterms:created>
  <dcterms:modified xsi:type="dcterms:W3CDTF">2025-08-14T09:33:06Z</dcterms:modified>
</cp:coreProperties>
</file>