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62" r:id="rId4"/>
    <p:sldId id="285" r:id="rId5"/>
    <p:sldId id="286" r:id="rId6"/>
    <p:sldId id="287" r:id="rId7"/>
    <p:sldId id="263" r:id="rId8"/>
    <p:sldId id="264" r:id="rId9"/>
    <p:sldId id="258" r:id="rId10"/>
    <p:sldId id="300" r:id="rId11"/>
    <p:sldId id="299" r:id="rId12"/>
    <p:sldId id="265" r:id="rId13"/>
    <p:sldId id="260" r:id="rId14"/>
    <p:sldId id="303" r:id="rId15"/>
    <p:sldId id="301" r:id="rId16"/>
    <p:sldId id="259" r:id="rId17"/>
    <p:sldId id="266" r:id="rId18"/>
    <p:sldId id="267" r:id="rId19"/>
    <p:sldId id="292" r:id="rId20"/>
    <p:sldId id="268" r:id="rId21"/>
    <p:sldId id="269" r:id="rId22"/>
    <p:sldId id="293" r:id="rId23"/>
    <p:sldId id="271" r:id="rId24"/>
    <p:sldId id="295" r:id="rId25"/>
    <p:sldId id="294" r:id="rId26"/>
    <p:sldId id="272" r:id="rId27"/>
    <p:sldId id="278" r:id="rId28"/>
    <p:sldId id="296" r:id="rId29"/>
    <p:sldId id="288" r:id="rId30"/>
    <p:sldId id="281" r:id="rId31"/>
    <p:sldId id="283"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CC"/>
    <a:srgbClr val="428A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1CF90A-1DB0-4423-B829-5B0B5096072F}" type="datetimeFigureOut">
              <a:rPr lang="en-US" smtClean="0"/>
              <a:pPr/>
              <a:t>11/18/2021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7BBC2A-75A4-4A4D-BC36-E6E282969AF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None/>
            </a:pPr>
            <a:r>
              <a:rPr lang="en-GB" dirty="0"/>
              <a:t>An offer can be made by </a:t>
            </a:r>
            <a:endParaRPr lang="en-US" dirty="0"/>
          </a:p>
          <a:p>
            <a:pPr>
              <a:buNone/>
            </a:pPr>
            <a:r>
              <a:rPr lang="en-GB" dirty="0"/>
              <a:t>	(a) any act or</a:t>
            </a:r>
            <a:endParaRPr lang="en-US" dirty="0"/>
          </a:p>
          <a:p>
            <a:pPr>
              <a:buNone/>
            </a:pPr>
            <a:r>
              <a:rPr lang="en-GB" dirty="0"/>
              <a:t>	(b) omission of the party proposing by which he intends to com­municate such proposal or which has the effect of communicating it to the other (Section 3). </a:t>
            </a:r>
            <a:endParaRPr lang="en-US" dirty="0"/>
          </a:p>
          <a:p>
            <a:endParaRPr lang="en-US" dirty="0"/>
          </a:p>
        </p:txBody>
      </p:sp>
      <p:sp>
        <p:nvSpPr>
          <p:cNvPr id="4" name="Slide Number Placeholder 3"/>
          <p:cNvSpPr>
            <a:spLocks noGrp="1"/>
          </p:cNvSpPr>
          <p:nvPr>
            <p:ph type="sldNum" sz="quarter" idx="10"/>
          </p:nvPr>
        </p:nvSpPr>
        <p:spPr/>
        <p:txBody>
          <a:bodyPr/>
          <a:lstStyle/>
          <a:p>
            <a:fld id="{C77BBC2A-75A4-4A4D-BC36-E6E282969AF2}"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A355840-64F3-48A7-B559-77229E3A6A5C}" type="datetime1">
              <a:rPr lang="en-US" smtClean="0"/>
              <a:pPr/>
              <a:t>11/18/2021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fi-FI"/>
              <a:t>J J Maini, MIMIT MALOUT</a:t>
            </a: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37986CE-81D5-41D1-8A16-C68C38F53F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F62467C-15F5-4024-ABDB-93836AC26407}" type="datetime1">
              <a:rPr lang="en-US" smtClean="0"/>
              <a:pPr/>
              <a:t>11/18/2021</a:t>
            </a:fld>
            <a:endParaRPr lang="en-US"/>
          </a:p>
        </p:txBody>
      </p:sp>
      <p:sp>
        <p:nvSpPr>
          <p:cNvPr id="5" name="Footer Placeholder 4"/>
          <p:cNvSpPr>
            <a:spLocks noGrp="1"/>
          </p:cNvSpPr>
          <p:nvPr>
            <p:ph type="ftr" sz="quarter" idx="11"/>
          </p:nvPr>
        </p:nvSpPr>
        <p:spPr/>
        <p:txBody>
          <a:bodyPr/>
          <a:lstStyle/>
          <a:p>
            <a:r>
              <a:rPr lang="fi-FI"/>
              <a:t>J J Maini, MIMIT MALOUT</a:t>
            </a:r>
            <a:endParaRPr lang="en-US"/>
          </a:p>
        </p:txBody>
      </p:sp>
      <p:sp>
        <p:nvSpPr>
          <p:cNvPr id="6" name="Slide Number Placeholder 5"/>
          <p:cNvSpPr>
            <a:spLocks noGrp="1"/>
          </p:cNvSpPr>
          <p:nvPr>
            <p:ph type="sldNum" sz="quarter" idx="12"/>
          </p:nvPr>
        </p:nvSpPr>
        <p:spPr/>
        <p:txBody>
          <a:bodyPr/>
          <a:lstStyle/>
          <a:p>
            <a:fld id="{637986CE-81D5-41D1-8A16-C68C38F53F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293506-E9C7-4F86-9788-335F3568257C}" type="datetime1">
              <a:rPr lang="en-US" smtClean="0"/>
              <a:pPr/>
              <a:t>11/18/2021</a:t>
            </a:fld>
            <a:endParaRPr lang="en-US"/>
          </a:p>
        </p:txBody>
      </p:sp>
      <p:sp>
        <p:nvSpPr>
          <p:cNvPr id="5" name="Footer Placeholder 4"/>
          <p:cNvSpPr>
            <a:spLocks noGrp="1"/>
          </p:cNvSpPr>
          <p:nvPr>
            <p:ph type="ftr" sz="quarter" idx="11"/>
          </p:nvPr>
        </p:nvSpPr>
        <p:spPr/>
        <p:txBody>
          <a:bodyPr/>
          <a:lstStyle/>
          <a:p>
            <a:r>
              <a:rPr lang="fi-FI"/>
              <a:t>J J Maini, MIMIT MALOUT</a:t>
            </a:r>
            <a:endParaRPr lang="en-US"/>
          </a:p>
        </p:txBody>
      </p:sp>
      <p:sp>
        <p:nvSpPr>
          <p:cNvPr id="6" name="Slide Number Placeholder 5"/>
          <p:cNvSpPr>
            <a:spLocks noGrp="1"/>
          </p:cNvSpPr>
          <p:nvPr>
            <p:ph type="sldNum" sz="quarter" idx="12"/>
          </p:nvPr>
        </p:nvSpPr>
        <p:spPr/>
        <p:txBody>
          <a:bodyPr/>
          <a:lstStyle/>
          <a:p>
            <a:fld id="{637986CE-81D5-41D1-8A16-C68C38F53F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9E27E81-DC26-48BF-ADD2-5406EBB0828F}" type="datetime1">
              <a:rPr lang="en-US" smtClean="0"/>
              <a:pPr/>
              <a:t>11/18/2021</a:t>
            </a:fld>
            <a:endParaRPr lang="en-US"/>
          </a:p>
        </p:txBody>
      </p:sp>
      <p:sp>
        <p:nvSpPr>
          <p:cNvPr id="5" name="Footer Placeholder 4"/>
          <p:cNvSpPr>
            <a:spLocks noGrp="1"/>
          </p:cNvSpPr>
          <p:nvPr>
            <p:ph type="ftr" sz="quarter" idx="11"/>
          </p:nvPr>
        </p:nvSpPr>
        <p:spPr/>
        <p:txBody>
          <a:bodyPr/>
          <a:lstStyle/>
          <a:p>
            <a:r>
              <a:rPr lang="fi-FI"/>
              <a:t>J J Maini, MIMIT MALOUT</a:t>
            </a:r>
            <a:endParaRPr lang="en-US"/>
          </a:p>
        </p:txBody>
      </p:sp>
      <p:sp>
        <p:nvSpPr>
          <p:cNvPr id="6" name="Slide Number Placeholder 5"/>
          <p:cNvSpPr>
            <a:spLocks noGrp="1"/>
          </p:cNvSpPr>
          <p:nvPr>
            <p:ph type="sldNum" sz="quarter" idx="12"/>
          </p:nvPr>
        </p:nvSpPr>
        <p:spPr/>
        <p:txBody>
          <a:bodyPr/>
          <a:lstStyle/>
          <a:p>
            <a:fld id="{637986CE-81D5-41D1-8A16-C68C38F53F3F}"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B53F6DD-4DE0-4AED-97A0-194C39A43E78}" type="datetime1">
              <a:rPr lang="en-US" smtClean="0"/>
              <a:pPr/>
              <a:t>11/18/2021</a:t>
            </a:fld>
            <a:endParaRPr lang="en-US"/>
          </a:p>
        </p:txBody>
      </p:sp>
      <p:sp>
        <p:nvSpPr>
          <p:cNvPr id="5" name="Footer Placeholder 4"/>
          <p:cNvSpPr>
            <a:spLocks noGrp="1"/>
          </p:cNvSpPr>
          <p:nvPr>
            <p:ph type="ftr" sz="quarter" idx="11"/>
          </p:nvPr>
        </p:nvSpPr>
        <p:spPr/>
        <p:txBody>
          <a:bodyPr/>
          <a:lstStyle/>
          <a:p>
            <a:r>
              <a:rPr lang="fi-FI"/>
              <a:t>J J Maini, MIMIT MALOUT</a:t>
            </a:r>
            <a:endParaRPr lang="en-US"/>
          </a:p>
        </p:txBody>
      </p:sp>
      <p:sp>
        <p:nvSpPr>
          <p:cNvPr id="6" name="Slide Number Placeholder 5"/>
          <p:cNvSpPr>
            <a:spLocks noGrp="1"/>
          </p:cNvSpPr>
          <p:nvPr>
            <p:ph type="sldNum" sz="quarter" idx="12"/>
          </p:nvPr>
        </p:nvSpPr>
        <p:spPr/>
        <p:txBody>
          <a:bodyPr/>
          <a:lstStyle/>
          <a:p>
            <a:fld id="{637986CE-81D5-41D1-8A16-C68C38F53F3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84BD5AB-8CEA-4941-9530-556F74827848}" type="datetime1">
              <a:rPr lang="en-US" smtClean="0"/>
              <a:pPr/>
              <a:t>11/18/2021</a:t>
            </a:fld>
            <a:endParaRPr lang="en-US"/>
          </a:p>
        </p:txBody>
      </p:sp>
      <p:sp>
        <p:nvSpPr>
          <p:cNvPr id="6" name="Footer Placeholder 5"/>
          <p:cNvSpPr>
            <a:spLocks noGrp="1"/>
          </p:cNvSpPr>
          <p:nvPr>
            <p:ph type="ftr" sz="quarter" idx="11"/>
          </p:nvPr>
        </p:nvSpPr>
        <p:spPr/>
        <p:txBody>
          <a:bodyPr/>
          <a:lstStyle/>
          <a:p>
            <a:r>
              <a:rPr lang="fi-FI"/>
              <a:t>J J Maini, MIMIT MALOUT</a:t>
            </a:r>
            <a:endParaRPr lang="en-US"/>
          </a:p>
        </p:txBody>
      </p:sp>
      <p:sp>
        <p:nvSpPr>
          <p:cNvPr id="7" name="Slide Number Placeholder 6"/>
          <p:cNvSpPr>
            <a:spLocks noGrp="1"/>
          </p:cNvSpPr>
          <p:nvPr>
            <p:ph type="sldNum" sz="quarter" idx="12"/>
          </p:nvPr>
        </p:nvSpPr>
        <p:spPr/>
        <p:txBody>
          <a:bodyPr/>
          <a:lstStyle/>
          <a:p>
            <a:fld id="{637986CE-81D5-41D1-8A16-C68C38F53F3F}"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9FF59B1-25F7-4585-A5C2-D124A25C75EB}" type="datetime1">
              <a:rPr lang="en-US" smtClean="0"/>
              <a:pPr/>
              <a:t>11/18/2021</a:t>
            </a:fld>
            <a:endParaRPr lang="en-US"/>
          </a:p>
        </p:txBody>
      </p:sp>
      <p:sp>
        <p:nvSpPr>
          <p:cNvPr id="8" name="Footer Placeholder 7"/>
          <p:cNvSpPr>
            <a:spLocks noGrp="1"/>
          </p:cNvSpPr>
          <p:nvPr>
            <p:ph type="ftr" sz="quarter" idx="11"/>
          </p:nvPr>
        </p:nvSpPr>
        <p:spPr/>
        <p:txBody>
          <a:bodyPr/>
          <a:lstStyle/>
          <a:p>
            <a:r>
              <a:rPr lang="fi-FI"/>
              <a:t>J J Maini, MIMIT MALOUT</a:t>
            </a:r>
            <a:endParaRPr lang="en-US"/>
          </a:p>
        </p:txBody>
      </p:sp>
      <p:sp>
        <p:nvSpPr>
          <p:cNvPr id="9" name="Slide Number Placeholder 8"/>
          <p:cNvSpPr>
            <a:spLocks noGrp="1"/>
          </p:cNvSpPr>
          <p:nvPr>
            <p:ph type="sldNum" sz="quarter" idx="12"/>
          </p:nvPr>
        </p:nvSpPr>
        <p:spPr/>
        <p:txBody>
          <a:bodyPr/>
          <a:lstStyle/>
          <a:p>
            <a:fld id="{637986CE-81D5-41D1-8A16-C68C38F53F3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30220C6-46ED-4810-B4BF-93D60A5A633A}" type="datetime1">
              <a:rPr lang="en-US" smtClean="0"/>
              <a:pPr/>
              <a:t>11/18/2021</a:t>
            </a:fld>
            <a:endParaRPr lang="en-US"/>
          </a:p>
        </p:txBody>
      </p:sp>
      <p:sp>
        <p:nvSpPr>
          <p:cNvPr id="4" name="Footer Placeholder 3"/>
          <p:cNvSpPr>
            <a:spLocks noGrp="1"/>
          </p:cNvSpPr>
          <p:nvPr>
            <p:ph type="ftr" sz="quarter" idx="11"/>
          </p:nvPr>
        </p:nvSpPr>
        <p:spPr/>
        <p:txBody>
          <a:bodyPr/>
          <a:lstStyle/>
          <a:p>
            <a:r>
              <a:rPr lang="fi-FI"/>
              <a:t>J J Maini, MIMIT MALOUT</a:t>
            </a:r>
            <a:endParaRPr lang="en-US"/>
          </a:p>
        </p:txBody>
      </p:sp>
      <p:sp>
        <p:nvSpPr>
          <p:cNvPr id="5" name="Slide Number Placeholder 4"/>
          <p:cNvSpPr>
            <a:spLocks noGrp="1"/>
          </p:cNvSpPr>
          <p:nvPr>
            <p:ph type="sldNum" sz="quarter" idx="12"/>
          </p:nvPr>
        </p:nvSpPr>
        <p:spPr/>
        <p:txBody>
          <a:bodyPr/>
          <a:lstStyle/>
          <a:p>
            <a:fld id="{637986CE-81D5-41D1-8A16-C68C38F53F3F}"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15B5B-3726-44C5-A700-B39E5FA14FD8}" type="datetime1">
              <a:rPr lang="en-US" smtClean="0"/>
              <a:pPr/>
              <a:t>11/18/2021</a:t>
            </a:fld>
            <a:endParaRPr lang="en-US"/>
          </a:p>
        </p:txBody>
      </p:sp>
      <p:sp>
        <p:nvSpPr>
          <p:cNvPr id="3" name="Footer Placeholder 2"/>
          <p:cNvSpPr>
            <a:spLocks noGrp="1"/>
          </p:cNvSpPr>
          <p:nvPr>
            <p:ph type="ftr" sz="quarter" idx="11"/>
          </p:nvPr>
        </p:nvSpPr>
        <p:spPr/>
        <p:txBody>
          <a:bodyPr/>
          <a:lstStyle/>
          <a:p>
            <a:r>
              <a:rPr lang="fi-FI"/>
              <a:t>J J Maini, MIMIT MALOUT</a:t>
            </a:r>
            <a:endParaRPr lang="en-US"/>
          </a:p>
        </p:txBody>
      </p:sp>
      <p:sp>
        <p:nvSpPr>
          <p:cNvPr id="4" name="Slide Number Placeholder 3"/>
          <p:cNvSpPr>
            <a:spLocks noGrp="1"/>
          </p:cNvSpPr>
          <p:nvPr>
            <p:ph type="sldNum" sz="quarter" idx="12"/>
          </p:nvPr>
        </p:nvSpPr>
        <p:spPr/>
        <p:txBody>
          <a:bodyPr/>
          <a:lstStyle/>
          <a:p>
            <a:fld id="{637986CE-81D5-41D1-8A16-C68C38F53F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92454056-797A-4030-8EE7-95F762C82879}" type="datetime1">
              <a:rPr lang="en-US" smtClean="0"/>
              <a:pPr/>
              <a:t>11/18/2021</a:t>
            </a:fld>
            <a:endParaRPr lang="en-US"/>
          </a:p>
        </p:txBody>
      </p:sp>
      <p:sp>
        <p:nvSpPr>
          <p:cNvPr id="6" name="Footer Placeholder 5"/>
          <p:cNvSpPr>
            <a:spLocks noGrp="1"/>
          </p:cNvSpPr>
          <p:nvPr>
            <p:ph type="ftr" sz="quarter" idx="11"/>
          </p:nvPr>
        </p:nvSpPr>
        <p:spPr/>
        <p:txBody>
          <a:bodyPr/>
          <a:lstStyle/>
          <a:p>
            <a:r>
              <a:rPr lang="fi-FI"/>
              <a:t>J J Maini, MIMIT MALOUT</a:t>
            </a:r>
            <a:endParaRPr lang="en-US"/>
          </a:p>
        </p:txBody>
      </p:sp>
      <p:sp>
        <p:nvSpPr>
          <p:cNvPr id="7" name="Slide Number Placeholder 6"/>
          <p:cNvSpPr>
            <a:spLocks noGrp="1"/>
          </p:cNvSpPr>
          <p:nvPr>
            <p:ph type="sldNum" sz="quarter" idx="12"/>
          </p:nvPr>
        </p:nvSpPr>
        <p:spPr/>
        <p:txBody>
          <a:bodyPr/>
          <a:lstStyle/>
          <a:p>
            <a:fld id="{637986CE-81D5-41D1-8A16-C68C38F53F3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3DFC0D8-056E-4B26-9D64-4F76047138CE}" type="datetime1">
              <a:rPr lang="en-US" smtClean="0"/>
              <a:pPr/>
              <a:t>11/18/2021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fi-FI"/>
              <a:t>J J Maini, MIMIT MALOUT</a:t>
            </a: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37986CE-81D5-41D1-8A16-C68C38F53F3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0DEAC1A-BA8B-4DBB-9D12-8B48DC8E9324}" type="datetime1">
              <a:rPr lang="en-US" smtClean="0"/>
              <a:pPr/>
              <a:t>11/18/2021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fi-FI"/>
              <a:t>J J Maini, MIMIT MALOUT</a:t>
            </a: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37986CE-81D5-41D1-8A16-C68C38F53F3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2"/>
          </a:solidFill>
        </p:spPr>
        <p:txBody>
          <a:bodyPr>
            <a:normAutofit/>
          </a:bodyPr>
          <a:lstStyle/>
          <a:p>
            <a:r>
              <a:rPr lang="en-US" sz="4800" dirty="0"/>
              <a:t>Offer and Acceptance</a:t>
            </a:r>
          </a:p>
        </p:txBody>
      </p:sp>
      <p:sp>
        <p:nvSpPr>
          <p:cNvPr id="3" name="Subtitle 2"/>
          <p:cNvSpPr>
            <a:spLocks noGrp="1"/>
          </p:cNvSpPr>
          <p:nvPr>
            <p:ph type="subTitle" idx="1"/>
          </p:nvPr>
        </p:nvSpPr>
        <p:spPr/>
        <p:txBody>
          <a:bodyPr/>
          <a:lstStyle/>
          <a:p>
            <a:r>
              <a:rPr lang="en-US" dirty="0"/>
              <a:t>Chapter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None/>
            </a:pPr>
            <a:r>
              <a:rPr lang="en-GB" sz="2800" dirty="0"/>
              <a:t>3.	The terms of offer must be </a:t>
            </a:r>
            <a:r>
              <a:rPr lang="en-GB" sz="2800" dirty="0">
                <a:solidFill>
                  <a:srgbClr val="FF0000"/>
                </a:solidFill>
              </a:rPr>
              <a:t>definite, unambiguous and certain </a:t>
            </a:r>
            <a:r>
              <a:rPr lang="en-GB" sz="2800" dirty="0"/>
              <a:t>or capable of being made certain. The terms of the offer must not be loose, vague or ambiguous.</a:t>
            </a:r>
          </a:p>
          <a:p>
            <a:pPr marL="514350" indent="-514350">
              <a:buNone/>
            </a:pPr>
            <a:r>
              <a:rPr lang="en-GB" sz="2800" dirty="0"/>
              <a:t>		</a:t>
            </a:r>
            <a:r>
              <a:rPr lang="en-GB" sz="2800" b="1" dirty="0">
                <a:solidFill>
                  <a:srgbClr val="0000CC"/>
                </a:solidFill>
              </a:rPr>
              <a:t>Taylor vs. </a:t>
            </a:r>
            <a:r>
              <a:rPr lang="en-GB" sz="2800" b="1" dirty="0" err="1">
                <a:solidFill>
                  <a:srgbClr val="0000CC"/>
                </a:solidFill>
              </a:rPr>
              <a:t>Portington</a:t>
            </a:r>
            <a:r>
              <a:rPr lang="en-GB" sz="2800" b="1" dirty="0">
                <a:solidFill>
                  <a:srgbClr val="0000CC"/>
                </a:solidFill>
              </a:rPr>
              <a:t>  </a:t>
            </a:r>
            <a:r>
              <a:rPr lang="en-GB" sz="2800" b="1" dirty="0"/>
              <a:t>( Handsomely decorated</a:t>
            </a:r>
            <a:r>
              <a:rPr lang="en-GB" sz="2400" b="1" dirty="0"/>
              <a:t>)</a:t>
            </a:r>
            <a:endParaRPr lang="en-US" sz="2400" b="1" dirty="0"/>
          </a:p>
          <a:p>
            <a:pPr>
              <a:buNone/>
            </a:pPr>
            <a:endParaRPr lang="en-US" dirty="0"/>
          </a:p>
        </p:txBody>
      </p:sp>
      <p:sp>
        <p:nvSpPr>
          <p:cNvPr id="5" name="Title 4"/>
          <p:cNvSpPr>
            <a:spLocks noGrp="1"/>
          </p:cNvSpPr>
          <p:nvPr>
            <p:ph type="title"/>
          </p:nvPr>
        </p:nvSpPr>
        <p:spPr/>
        <p:txBody>
          <a:bodyPr>
            <a:normAutofit fontScale="90000"/>
          </a:bodyPr>
          <a:lstStyle/>
          <a:p>
            <a:r>
              <a:rPr lang="en-GB" dirty="0"/>
              <a:t>ESSENTIAL REQUIREMENTS OF A VALID OFFER</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GB" sz="2800" dirty="0"/>
              <a:t>4. An offer must be </a:t>
            </a:r>
            <a:r>
              <a:rPr lang="en-GB" sz="2800" dirty="0">
                <a:solidFill>
                  <a:srgbClr val="FF0000"/>
                </a:solidFill>
              </a:rPr>
              <a:t>distinguished from</a:t>
            </a:r>
          </a:p>
          <a:p>
            <a:pPr>
              <a:buNone/>
            </a:pPr>
            <a:r>
              <a:rPr lang="en-GB" sz="2800" dirty="0">
                <a:solidFill>
                  <a:srgbClr val="FF0000"/>
                </a:solidFill>
              </a:rPr>
              <a:t> </a:t>
            </a:r>
            <a:r>
              <a:rPr lang="en-GB" sz="2800" dirty="0"/>
              <a:t>(a) a mere declaration of intention or </a:t>
            </a:r>
          </a:p>
          <a:p>
            <a:pPr>
              <a:buNone/>
            </a:pPr>
            <a:r>
              <a:rPr lang="en-GB" sz="2800" dirty="0"/>
              <a:t> (b) an invitation to offer or to treat. </a:t>
            </a:r>
            <a:endParaRPr lang="en-US" sz="2800" dirty="0"/>
          </a:p>
          <a:p>
            <a:pPr>
              <a:buNone/>
            </a:pPr>
            <a:r>
              <a:rPr lang="en-GB" sz="2800" dirty="0"/>
              <a:t>An auctioneer, at the time of auction, invites offers from the bidders. He is not making a proposal.</a:t>
            </a:r>
            <a:endParaRPr lang="en-US" sz="2800" dirty="0"/>
          </a:p>
          <a:p>
            <a:pPr>
              <a:buNone/>
            </a:pPr>
            <a:r>
              <a:rPr lang="en-GB" sz="2800" b="1" dirty="0"/>
              <a:t>A display of goods with a price on them in a shop window is construed an invitation to offer and not an offer to sell.</a:t>
            </a:r>
            <a:endParaRPr lang="en-US" sz="2800" b="1" dirty="0"/>
          </a:p>
          <a:p>
            <a:pPr>
              <a:buNone/>
            </a:pPr>
            <a:endParaRPr lang="en-US" dirty="0"/>
          </a:p>
        </p:txBody>
      </p:sp>
      <p:sp>
        <p:nvSpPr>
          <p:cNvPr id="5" name="Title 4"/>
          <p:cNvSpPr>
            <a:spLocks noGrp="1"/>
          </p:cNvSpPr>
          <p:nvPr>
            <p:ph type="title"/>
          </p:nvPr>
        </p:nvSpPr>
        <p:spPr/>
        <p:txBody>
          <a:bodyPr>
            <a:normAutofit fontScale="90000"/>
          </a:bodyPr>
          <a:lstStyle/>
          <a:p>
            <a:r>
              <a:rPr lang="en-GB" dirty="0"/>
              <a:t>ESSENTIAL REQUIREMENTS OF A VALID OFFER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lgn="just">
              <a:buAutoNum type="arabicPeriod" startAt="5"/>
            </a:pPr>
            <a:r>
              <a:rPr lang="en-US" dirty="0"/>
              <a:t>Offer must be </a:t>
            </a:r>
            <a:r>
              <a:rPr lang="en-US" dirty="0">
                <a:solidFill>
                  <a:srgbClr val="FF0000"/>
                </a:solidFill>
              </a:rPr>
              <a:t>Communicated to the </a:t>
            </a:r>
            <a:r>
              <a:rPr lang="en-US" dirty="0" err="1">
                <a:solidFill>
                  <a:srgbClr val="FF0000"/>
                </a:solidFill>
              </a:rPr>
              <a:t>offeree</a:t>
            </a:r>
            <a:endParaRPr lang="en-US" dirty="0">
              <a:solidFill>
                <a:srgbClr val="FF0000"/>
              </a:solidFill>
            </a:endParaRPr>
          </a:p>
          <a:p>
            <a:pPr marL="514350" indent="-514350" algn="just">
              <a:buNone/>
            </a:pPr>
            <a:r>
              <a:rPr lang="en-US" dirty="0">
                <a:solidFill>
                  <a:srgbClr val="FF0000"/>
                </a:solidFill>
              </a:rPr>
              <a:t>	</a:t>
            </a:r>
            <a:r>
              <a:rPr lang="en-US" dirty="0">
                <a:solidFill>
                  <a:srgbClr val="0000CC"/>
                </a:solidFill>
              </a:rPr>
              <a:t>Case </a:t>
            </a:r>
            <a:r>
              <a:rPr lang="en-US" dirty="0" err="1">
                <a:solidFill>
                  <a:srgbClr val="7030A0"/>
                </a:solidFill>
              </a:rPr>
              <a:t>Lalman</a:t>
            </a:r>
            <a:r>
              <a:rPr lang="en-US" dirty="0">
                <a:solidFill>
                  <a:srgbClr val="7030A0"/>
                </a:solidFill>
              </a:rPr>
              <a:t> </a:t>
            </a:r>
            <a:r>
              <a:rPr lang="en-US" dirty="0" err="1">
                <a:solidFill>
                  <a:srgbClr val="7030A0"/>
                </a:solidFill>
              </a:rPr>
              <a:t>Shukla</a:t>
            </a:r>
            <a:r>
              <a:rPr lang="en-US" dirty="0">
                <a:solidFill>
                  <a:srgbClr val="7030A0"/>
                </a:solidFill>
              </a:rPr>
              <a:t> vs. </a:t>
            </a:r>
            <a:r>
              <a:rPr lang="en-US" dirty="0" err="1">
                <a:solidFill>
                  <a:srgbClr val="7030A0"/>
                </a:solidFill>
              </a:rPr>
              <a:t>Gauri</a:t>
            </a:r>
            <a:r>
              <a:rPr lang="en-US" dirty="0">
                <a:solidFill>
                  <a:srgbClr val="7030A0"/>
                </a:solidFill>
              </a:rPr>
              <a:t> </a:t>
            </a:r>
            <a:r>
              <a:rPr lang="en-US" dirty="0" err="1">
                <a:solidFill>
                  <a:srgbClr val="7030A0"/>
                </a:solidFill>
              </a:rPr>
              <a:t>Dutt</a:t>
            </a:r>
            <a:r>
              <a:rPr lang="en-US" dirty="0">
                <a:solidFill>
                  <a:srgbClr val="7030A0"/>
                </a:solidFill>
              </a:rPr>
              <a:t> ( servant and missing nephew)</a:t>
            </a:r>
          </a:p>
          <a:p>
            <a:pPr marL="514350" indent="-514350" algn="just">
              <a:buNone/>
            </a:pPr>
            <a:r>
              <a:rPr lang="en-US" dirty="0"/>
              <a:t>6.	It may be conditional.</a:t>
            </a:r>
          </a:p>
          <a:p>
            <a:pPr marL="514350" indent="-514350" algn="just">
              <a:buNone/>
            </a:pPr>
            <a:r>
              <a:rPr lang="en-US" dirty="0"/>
              <a:t>7.	Lapse of an offer.</a:t>
            </a:r>
          </a:p>
          <a:p>
            <a:pPr marL="514350" indent="-514350" algn="just">
              <a:buNone/>
            </a:pPr>
            <a:r>
              <a:rPr lang="en-US" dirty="0"/>
              <a:t>8.	An invitation to offer is not an offer.</a:t>
            </a:r>
          </a:p>
        </p:txBody>
      </p:sp>
      <p:sp>
        <p:nvSpPr>
          <p:cNvPr id="2" name="Title 1"/>
          <p:cNvSpPr>
            <a:spLocks noGrp="1"/>
          </p:cNvSpPr>
          <p:nvPr>
            <p:ph type="title"/>
          </p:nvPr>
        </p:nvSpPr>
        <p:spPr/>
        <p:txBody>
          <a:bodyPr/>
          <a:lstStyle/>
          <a:p>
            <a:r>
              <a:rPr lang="en-US" dirty="0"/>
              <a:t>Essentials of a Valid Offer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90601"/>
            <a:ext cx="8686800" cy="5410199"/>
          </a:xfrm>
        </p:spPr>
        <p:txBody>
          <a:bodyPr>
            <a:noAutofit/>
          </a:bodyPr>
          <a:lstStyle/>
          <a:p>
            <a:pPr lvl="0" algn="just"/>
            <a:r>
              <a:rPr lang="en-GB" sz="2800" dirty="0"/>
              <a:t>An offer is made with a view to obtain assent thereto. As soon as the offer is accepted it becomes a con­tract. But before it is accepted, it may lapse, or may be revoked. Also, the </a:t>
            </a:r>
            <a:r>
              <a:rPr lang="en-GB" sz="2800" dirty="0" err="1"/>
              <a:t>offeree</a:t>
            </a:r>
            <a:r>
              <a:rPr lang="en-GB" sz="2800" dirty="0"/>
              <a:t> may reject the offer. In these cases, the offer will come to an end.</a:t>
            </a:r>
            <a:endParaRPr lang="en-US" sz="2800" dirty="0"/>
          </a:p>
          <a:p>
            <a:pPr lvl="0" algn="just"/>
            <a:r>
              <a:rPr lang="en-GB" sz="2800" dirty="0"/>
              <a:t>The offer lapses after stipulated or reasonable time </a:t>
            </a:r>
            <a:endParaRPr lang="en-US" sz="2800" dirty="0"/>
          </a:p>
          <a:p>
            <a:pPr lvl="0" algn="just"/>
            <a:r>
              <a:rPr lang="en-GB" sz="2800" dirty="0"/>
              <a:t>An offer lapses by the death or insanity of the </a:t>
            </a:r>
            <a:r>
              <a:rPr lang="en-GB" sz="2800" dirty="0" err="1"/>
              <a:t>offeror</a:t>
            </a:r>
            <a:r>
              <a:rPr lang="en-GB" sz="2800" dirty="0"/>
              <a:t> or the </a:t>
            </a:r>
            <a:r>
              <a:rPr lang="en-GB" sz="2800" dirty="0" err="1"/>
              <a:t>offeree</a:t>
            </a:r>
            <a:r>
              <a:rPr lang="en-GB" sz="2800" dirty="0"/>
              <a:t> before acceptance. </a:t>
            </a:r>
            <a:endParaRPr lang="en-US" sz="2800" dirty="0"/>
          </a:p>
          <a:p>
            <a:pPr algn="just"/>
            <a:endParaRPr lang="en-US" sz="2800" dirty="0"/>
          </a:p>
        </p:txBody>
      </p:sp>
      <p:sp>
        <p:nvSpPr>
          <p:cNvPr id="2" name="Title 1"/>
          <p:cNvSpPr>
            <a:spLocks noGrp="1"/>
          </p:cNvSpPr>
          <p:nvPr>
            <p:ph type="title"/>
          </p:nvPr>
        </p:nvSpPr>
        <p:spPr>
          <a:xfrm>
            <a:off x="838200" y="304800"/>
            <a:ext cx="7010400" cy="533400"/>
          </a:xfrm>
        </p:spPr>
        <p:txBody>
          <a:bodyPr>
            <a:noAutofit/>
          </a:bodyPr>
          <a:lstStyle/>
          <a:p>
            <a:r>
              <a:rPr lang="en-GB" sz="2800" dirty="0"/>
              <a:t>TERMINATION OR LAPSE OF AN OFFER</a:t>
            </a:r>
            <a:br>
              <a:rPr lang="en-US" sz="2800" i="1" dirty="0"/>
            </a:br>
            <a:endParaRPr 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169091"/>
          </a:xfrm>
        </p:spPr>
        <p:txBody>
          <a:bodyPr>
            <a:normAutofit/>
          </a:bodyPr>
          <a:lstStyle/>
          <a:p>
            <a:pPr lvl="0" algn="just"/>
            <a:r>
              <a:rPr lang="en-GB" sz="2800" dirty="0"/>
              <a:t>An offer terminates when rejected by the </a:t>
            </a:r>
            <a:r>
              <a:rPr lang="en-GB" sz="2800" dirty="0" err="1"/>
              <a:t>offeree</a:t>
            </a:r>
            <a:r>
              <a:rPr lang="en-GB" sz="2800" dirty="0"/>
              <a:t>.</a:t>
            </a:r>
            <a:endParaRPr lang="en-US" sz="2800" dirty="0"/>
          </a:p>
          <a:p>
            <a:pPr lvl="0" algn="just"/>
            <a:r>
              <a:rPr lang="en-GB" sz="2800" dirty="0"/>
              <a:t>An offer terminates when revoked by the </a:t>
            </a:r>
            <a:r>
              <a:rPr lang="en-GB" sz="2800" dirty="0" err="1"/>
              <a:t>offeror</a:t>
            </a:r>
            <a:r>
              <a:rPr lang="en-GB" sz="2800" dirty="0"/>
              <a:t> before acceptance.</a:t>
            </a:r>
            <a:endParaRPr lang="en-US" sz="2800" dirty="0"/>
          </a:p>
          <a:p>
            <a:pPr lvl="0" algn="just"/>
            <a:r>
              <a:rPr lang="en-GB" sz="2800" dirty="0"/>
              <a:t>An offer terminates by not being accepted in the mode prescribed, or if no mode is prescribed, in some usual and reasonable manner.</a:t>
            </a:r>
            <a:endParaRPr lang="en-US" sz="2800" dirty="0"/>
          </a:p>
          <a:p>
            <a:pPr lvl="0" algn="just"/>
            <a:r>
              <a:rPr lang="en-GB" sz="2800" dirty="0"/>
              <a:t>  A conditional offer terminates when the condition is not accepted by the </a:t>
            </a:r>
            <a:r>
              <a:rPr lang="en-GB" sz="2800" dirty="0" err="1"/>
              <a:t>offeree</a:t>
            </a:r>
            <a:r>
              <a:rPr lang="en-GB" sz="2800" dirty="0"/>
              <a:t>.</a:t>
            </a:r>
            <a:endParaRPr lang="en-US" sz="2800"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2800" dirty="0">
                <a:solidFill>
                  <a:srgbClr val="0000CC"/>
                </a:solidFill>
              </a:rPr>
              <a:t>Counter Offer -</a:t>
            </a:r>
            <a:r>
              <a:rPr lang="en-US" sz="2800" dirty="0">
                <a:solidFill>
                  <a:srgbClr val="0000CC"/>
                </a:solidFill>
              </a:rPr>
              <a:t>R</a:t>
            </a:r>
            <a:r>
              <a:rPr lang="en-US" dirty="0"/>
              <a:t>ejection of the original offer and making a new offer. This new offer is counter offer.</a:t>
            </a:r>
          </a:p>
          <a:p>
            <a:r>
              <a:rPr lang="en-US" dirty="0"/>
              <a:t>Case </a:t>
            </a:r>
            <a:r>
              <a:rPr lang="en-US" dirty="0" err="1"/>
              <a:t>hyde</a:t>
            </a:r>
            <a:r>
              <a:rPr lang="en-US" dirty="0"/>
              <a:t> vs. Wrench ( sell farm for 1000 pounds, counter offer for 950 pounds)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321491"/>
          </a:xfrm>
        </p:spPr>
        <p:txBody>
          <a:bodyPr>
            <a:normAutofit/>
          </a:bodyPr>
          <a:lstStyle/>
          <a:p>
            <a:pPr>
              <a:buNone/>
            </a:pPr>
            <a:r>
              <a:rPr lang="en-GB" b="1" i="1" dirty="0">
                <a:solidFill>
                  <a:srgbClr val="0000CC"/>
                </a:solidFill>
              </a:rPr>
              <a:t>Cross Offers</a:t>
            </a:r>
            <a:endParaRPr lang="en-US" b="1" i="1" dirty="0">
              <a:solidFill>
                <a:srgbClr val="0000CC"/>
              </a:solidFill>
            </a:endParaRPr>
          </a:p>
          <a:p>
            <a:pPr lvl="0">
              <a:buNone/>
            </a:pPr>
            <a:r>
              <a:rPr lang="en-GB" dirty="0"/>
              <a:t>	Where two parties make identical offers to each other, in ignorance of each other's offer, the offers are known as cross-offers and neither of the two can be called an acceptance of the other and, therefore, there is no contract.</a:t>
            </a:r>
            <a:endParaRPr lang="en-US" dirty="0"/>
          </a:p>
          <a:p>
            <a:pPr>
              <a:buNone/>
            </a:pPr>
            <a:endParaRPr lang="en-US" dirty="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rgbClr val="FF0000"/>
                </a:solidFill>
              </a:rPr>
              <a:t>Section 2(b) </a:t>
            </a:r>
            <a:r>
              <a:rPr lang="en-US" dirty="0"/>
              <a:t>states that</a:t>
            </a:r>
          </a:p>
          <a:p>
            <a:pPr>
              <a:buFont typeface="Wingdings" pitchFamily="2" charset="2"/>
              <a:buNone/>
            </a:pPr>
            <a:r>
              <a:rPr lang="en-US" dirty="0"/>
              <a:t>A proposal when the person</a:t>
            </a:r>
          </a:p>
          <a:p>
            <a:pPr>
              <a:buFont typeface="Wingdings" pitchFamily="2" charset="2"/>
              <a:buNone/>
            </a:pPr>
            <a:r>
              <a:rPr lang="en-US" dirty="0"/>
              <a:t>to whom the proposal is </a:t>
            </a:r>
          </a:p>
          <a:p>
            <a:pPr>
              <a:buFont typeface="Wingdings" pitchFamily="2" charset="2"/>
              <a:buNone/>
            </a:pPr>
            <a:r>
              <a:rPr lang="en-US" dirty="0"/>
              <a:t>made signifies his assent thereto the proposal is said to be accepted.</a:t>
            </a:r>
          </a:p>
          <a:p>
            <a:pPr>
              <a:buFont typeface="Wingdings" pitchFamily="2" charset="2"/>
              <a:buNone/>
            </a:pPr>
            <a:endParaRPr lang="en-US" dirty="0"/>
          </a:p>
          <a:p>
            <a:pPr>
              <a:buNone/>
            </a:pPr>
            <a:r>
              <a:rPr lang="en-US" dirty="0"/>
              <a:t>An accepted proposal is called a </a:t>
            </a:r>
            <a:r>
              <a:rPr lang="en-US" dirty="0">
                <a:solidFill>
                  <a:srgbClr val="0000CC"/>
                </a:solidFill>
              </a:rPr>
              <a:t>promise</a:t>
            </a:r>
            <a:r>
              <a:rPr lang="en-US" dirty="0"/>
              <a:t> or an </a:t>
            </a:r>
            <a:r>
              <a:rPr lang="en-US" dirty="0">
                <a:solidFill>
                  <a:srgbClr val="0000CC"/>
                </a:solidFill>
              </a:rPr>
              <a:t>agreement.</a:t>
            </a:r>
          </a:p>
          <a:p>
            <a:pPr>
              <a:buFont typeface="Wingdings" pitchFamily="2" charset="2"/>
              <a:buNone/>
            </a:pPr>
            <a:endParaRPr lang="en-US" dirty="0"/>
          </a:p>
          <a:p>
            <a:pPr>
              <a:buNone/>
            </a:pPr>
            <a:endParaRPr lang="en-US" dirty="0"/>
          </a:p>
        </p:txBody>
      </p:sp>
      <p:sp>
        <p:nvSpPr>
          <p:cNvPr id="2" name="Title 1"/>
          <p:cNvSpPr>
            <a:spLocks noGrp="1"/>
          </p:cNvSpPr>
          <p:nvPr>
            <p:ph type="title"/>
          </p:nvPr>
        </p:nvSpPr>
        <p:spPr/>
        <p:txBody>
          <a:bodyPr/>
          <a:lstStyle/>
          <a:p>
            <a:pPr algn="ctr"/>
            <a:r>
              <a:rPr lang="en-US" dirty="0">
                <a:solidFill>
                  <a:srgbClr val="FF0000"/>
                </a:solidFill>
              </a:rPr>
              <a:t>Acceptance</a:t>
            </a:r>
          </a:p>
        </p:txBody>
      </p:sp>
      <p:pic>
        <p:nvPicPr>
          <p:cNvPr id="6" name="Picture 4" descr="STUDENTS"/>
          <p:cNvPicPr>
            <a:picLocks noChangeAspect="1" noChangeArrowheads="1"/>
          </p:cNvPicPr>
          <p:nvPr/>
        </p:nvPicPr>
        <p:blipFill>
          <a:blip r:embed="rId2" cstate="print"/>
          <a:srcRect/>
          <a:stretch>
            <a:fillRect/>
          </a:stretch>
        </p:blipFill>
        <p:spPr bwMode="auto">
          <a:xfrm>
            <a:off x="5791200" y="1295400"/>
            <a:ext cx="2686050" cy="161925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3949891"/>
          </a:xfrm>
        </p:spPr>
        <p:txBody>
          <a:bodyPr>
            <a:normAutofit/>
          </a:bodyPr>
          <a:lstStyle/>
          <a:p>
            <a:r>
              <a:rPr lang="en-US" sz="3600" dirty="0">
                <a:solidFill>
                  <a:srgbClr val="0000CC"/>
                </a:solidFill>
              </a:rPr>
              <a:t>Express</a:t>
            </a:r>
            <a:r>
              <a:rPr lang="en-US" sz="3600" dirty="0"/>
              <a:t>- words spoken or written.</a:t>
            </a:r>
          </a:p>
          <a:p>
            <a:r>
              <a:rPr lang="en-US" sz="3600" dirty="0">
                <a:solidFill>
                  <a:srgbClr val="0000CC"/>
                </a:solidFill>
              </a:rPr>
              <a:t>Implied</a:t>
            </a:r>
            <a:r>
              <a:rPr lang="en-US" sz="3600" dirty="0"/>
              <a:t>- accepted by conduct or other than oral or written.</a:t>
            </a:r>
          </a:p>
        </p:txBody>
      </p:sp>
      <p:sp>
        <p:nvSpPr>
          <p:cNvPr id="2" name="Title 1"/>
          <p:cNvSpPr>
            <a:spLocks noGrp="1"/>
          </p:cNvSpPr>
          <p:nvPr>
            <p:ph type="title"/>
          </p:nvPr>
        </p:nvSpPr>
        <p:spPr/>
        <p:txBody>
          <a:bodyPr>
            <a:normAutofit fontScale="90000"/>
          </a:bodyPr>
          <a:lstStyle/>
          <a:p>
            <a:br>
              <a:rPr lang="en-US" dirty="0"/>
            </a:br>
            <a:endParaRPr lang="en-US" dirty="0"/>
          </a:p>
        </p:txBody>
      </p:sp>
      <p:sp>
        <p:nvSpPr>
          <p:cNvPr id="7" name="Rectangle 6"/>
          <p:cNvSpPr/>
          <p:nvPr/>
        </p:nvSpPr>
        <p:spPr>
          <a:xfrm>
            <a:off x="685800" y="304800"/>
            <a:ext cx="8077200" cy="1200329"/>
          </a:xfrm>
          <a:prstGeom prst="rect">
            <a:avLst/>
          </a:prstGeom>
          <a:solidFill>
            <a:schemeClr val="accent4">
              <a:lumMod val="20000"/>
              <a:lumOff val="80000"/>
            </a:schemeClr>
          </a:solidFill>
        </p:spPr>
        <p:txBody>
          <a:bodyPr wrap="square">
            <a:spAutoFit/>
          </a:bodyPr>
          <a:lstStyle/>
          <a:p>
            <a:r>
              <a:rPr lang="en-US" sz="3600" b="1" dirty="0"/>
              <a:t>Acceptance may be express or implied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a:t>	A lady invited her niece to stay with her in the same house and promised to settle on her immovable property. The niece stayed with her residence till the time of her death. Niece was held to be entitled to property because she has </a:t>
            </a:r>
            <a:r>
              <a:rPr lang="en-US" dirty="0">
                <a:solidFill>
                  <a:srgbClr val="0000CC"/>
                </a:solidFill>
              </a:rPr>
              <a:t>accepted the offer of the aunt by conduct </a:t>
            </a:r>
            <a:r>
              <a:rPr lang="en-US" dirty="0"/>
              <a:t>i.e., by going to her house and staying with her as desired. </a:t>
            </a:r>
            <a:r>
              <a:rPr lang="en-US" b="1" dirty="0"/>
              <a:t>(</a:t>
            </a:r>
            <a:r>
              <a:rPr lang="en-US" b="1" dirty="0">
                <a:solidFill>
                  <a:srgbClr val="0000CC"/>
                </a:solidFill>
              </a:rPr>
              <a:t>V. </a:t>
            </a:r>
            <a:r>
              <a:rPr lang="en-US" b="1" dirty="0" err="1">
                <a:solidFill>
                  <a:srgbClr val="0000CC"/>
                </a:solidFill>
              </a:rPr>
              <a:t>Rao</a:t>
            </a:r>
            <a:r>
              <a:rPr lang="en-US" b="1" dirty="0">
                <a:solidFill>
                  <a:srgbClr val="0000CC"/>
                </a:solidFill>
              </a:rPr>
              <a:t> v/s A. </a:t>
            </a:r>
            <a:r>
              <a:rPr lang="en-US" b="1" dirty="0" err="1">
                <a:solidFill>
                  <a:srgbClr val="0000CC"/>
                </a:solidFill>
              </a:rPr>
              <a:t>Rao</a:t>
            </a:r>
            <a:r>
              <a:rPr lang="en-US" b="1" dirty="0">
                <a:solidFill>
                  <a:srgbClr val="0000CC"/>
                </a:solidFill>
              </a:rPr>
              <a:t>)</a:t>
            </a:r>
            <a:endParaRPr lang="en-US" dirty="0">
              <a:solidFill>
                <a:srgbClr val="0000CC"/>
              </a:solidFill>
            </a:endParaRPr>
          </a:p>
          <a:p>
            <a:pPr>
              <a:buNone/>
            </a:pPr>
            <a:endParaRPr lang="en-US" dirty="0"/>
          </a:p>
        </p:txBody>
      </p:sp>
      <p:sp>
        <p:nvSpPr>
          <p:cNvPr id="5" name="Title 4"/>
          <p:cNvSpPr>
            <a:spLocks noGrp="1"/>
          </p:cNvSpPr>
          <p:nvPr>
            <p:ph type="title"/>
          </p:nvPr>
        </p:nvSpPr>
        <p:spPr/>
        <p:txBody>
          <a:bodyPr/>
          <a:lstStyle/>
          <a:p>
            <a:r>
              <a:rPr lang="en-US" dirty="0"/>
              <a:t>Case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b="1" i="1" dirty="0"/>
              <a:t>What is `Offer/Proposal`</a:t>
            </a:r>
            <a:endParaRPr lang="en-US" b="1" i="1" dirty="0"/>
          </a:p>
          <a:p>
            <a:pPr lvl="0">
              <a:buNone/>
            </a:pPr>
            <a:r>
              <a:rPr lang="en-GB" dirty="0"/>
              <a:t>	An offer/Proposal is defined as "when one person signifies to another his willingness to do or to abstain from doing anything, with a view to obtaining the assent of that other to such act or abstinence, he is said to make a proposal." </a:t>
            </a:r>
            <a:r>
              <a:rPr lang="en-GB" b="1" dirty="0">
                <a:solidFill>
                  <a:srgbClr val="0000CC"/>
                </a:solidFill>
              </a:rPr>
              <a:t>[Section 2(a)]. </a:t>
            </a:r>
          </a:p>
          <a:p>
            <a:pPr lvl="0">
              <a:buNone/>
            </a:pPr>
            <a:r>
              <a:rPr lang="en-GB" dirty="0"/>
              <a:t>  </a:t>
            </a:r>
          </a:p>
          <a:p>
            <a:pPr lvl="0">
              <a:buNone/>
            </a:pPr>
            <a:r>
              <a:rPr lang="en-GB" dirty="0"/>
              <a:t>  A PROPOSAL IS AN EXPRESSION OF WILL OR INTENTION</a:t>
            </a:r>
            <a:endParaRPr lang="en-US" dirty="0"/>
          </a:p>
          <a:p>
            <a:pPr>
              <a:buNone/>
            </a:pPr>
            <a:endParaRPr lang="en-US" dirty="0"/>
          </a:p>
        </p:txBody>
      </p:sp>
      <p:sp>
        <p:nvSpPr>
          <p:cNvPr id="2" name="Title 1"/>
          <p:cNvSpPr>
            <a:spLocks noGrp="1"/>
          </p:cNvSpPr>
          <p:nvPr>
            <p:ph type="title"/>
          </p:nvPr>
        </p:nvSpPr>
        <p:spPr/>
        <p:txBody>
          <a:bodyPr/>
          <a:lstStyle/>
          <a:p>
            <a:r>
              <a:rPr lang="en-US" dirty="0">
                <a:solidFill>
                  <a:srgbClr val="0000CC"/>
                </a:solidFill>
              </a:rPr>
              <a:t>Offer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An offer may be accepted by the person to whom it is made. Case </a:t>
            </a:r>
            <a:r>
              <a:rPr lang="en-US" dirty="0" err="1">
                <a:solidFill>
                  <a:srgbClr val="0000CC"/>
                </a:solidFill>
              </a:rPr>
              <a:t>Boulton</a:t>
            </a:r>
            <a:r>
              <a:rPr lang="en-US" dirty="0">
                <a:solidFill>
                  <a:srgbClr val="0000CC"/>
                </a:solidFill>
              </a:rPr>
              <a:t> vs. Jones</a:t>
            </a:r>
          </a:p>
          <a:p>
            <a:pPr>
              <a:buNone/>
            </a:pPr>
            <a:endParaRPr lang="en-US" dirty="0">
              <a:solidFill>
                <a:srgbClr val="0000CC"/>
              </a:solidFill>
            </a:endParaRPr>
          </a:p>
          <a:p>
            <a:r>
              <a:rPr lang="en-US" dirty="0">
                <a:solidFill>
                  <a:srgbClr val="0000CC"/>
                </a:solidFill>
              </a:rPr>
              <a:t>General offer- </a:t>
            </a:r>
            <a:r>
              <a:rPr lang="en-US" dirty="0"/>
              <a:t>only the persons with the knowledge /notice of the offer can come forward and accept the offer. Case </a:t>
            </a:r>
            <a:r>
              <a:rPr lang="en-US" dirty="0" err="1">
                <a:solidFill>
                  <a:srgbClr val="0000CC"/>
                </a:solidFill>
              </a:rPr>
              <a:t>Carlill</a:t>
            </a:r>
            <a:r>
              <a:rPr lang="en-US" dirty="0">
                <a:solidFill>
                  <a:srgbClr val="0000CC"/>
                </a:solidFill>
              </a:rPr>
              <a:t> vs. Carbolic Smoke Ball Co.</a:t>
            </a:r>
          </a:p>
        </p:txBody>
      </p:sp>
      <p:sp>
        <p:nvSpPr>
          <p:cNvPr id="2" name="Title 1"/>
          <p:cNvSpPr>
            <a:spLocks noGrp="1"/>
          </p:cNvSpPr>
          <p:nvPr>
            <p:ph type="title"/>
          </p:nvPr>
        </p:nvSpPr>
        <p:spPr/>
        <p:txBody>
          <a:bodyPr/>
          <a:lstStyle/>
          <a:p>
            <a:r>
              <a:rPr lang="en-US" dirty="0"/>
              <a:t>Who may accept?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marL="514350" lvl="0" indent="-514350">
              <a:buNone/>
            </a:pPr>
            <a:r>
              <a:rPr lang="en-GB" sz="7200" dirty="0">
                <a:latin typeface="Times New Roman" pitchFamily="18" charset="0"/>
                <a:cs typeface="Times New Roman" pitchFamily="18" charset="0"/>
              </a:rPr>
              <a:t>1.</a:t>
            </a:r>
            <a:r>
              <a:rPr lang="en-GB" sz="4400" dirty="0">
                <a:latin typeface="Times New Roman" pitchFamily="18" charset="0"/>
                <a:cs typeface="Times New Roman" pitchFamily="18" charset="0"/>
              </a:rPr>
              <a:t>	</a:t>
            </a:r>
            <a:r>
              <a:rPr lang="en-GB" sz="11200" b="1" dirty="0">
                <a:latin typeface="Times New Roman" pitchFamily="18" charset="0"/>
                <a:cs typeface="Times New Roman" pitchFamily="18" charset="0"/>
              </a:rPr>
              <a:t>Acceptance must be </a:t>
            </a:r>
            <a:r>
              <a:rPr lang="en-GB" sz="11200" b="1" dirty="0">
                <a:solidFill>
                  <a:srgbClr val="FF0000"/>
                </a:solidFill>
                <a:latin typeface="Times New Roman" pitchFamily="18" charset="0"/>
                <a:cs typeface="Times New Roman" pitchFamily="18" charset="0"/>
              </a:rPr>
              <a:t>absolute and unqualified</a:t>
            </a:r>
            <a:r>
              <a:rPr lang="en-GB" sz="11200" b="1" dirty="0">
                <a:latin typeface="Times New Roman" pitchFamily="18" charset="0"/>
                <a:cs typeface="Times New Roman" pitchFamily="18" charset="0"/>
              </a:rPr>
              <a:t>/ unconditional</a:t>
            </a:r>
            <a:endParaRPr lang="en-GB" sz="9600" b="1" dirty="0">
              <a:latin typeface="Times New Roman" pitchFamily="18" charset="0"/>
              <a:cs typeface="Times New Roman" pitchFamily="18" charset="0"/>
            </a:endParaRPr>
          </a:p>
          <a:p>
            <a:pPr marL="514350" indent="-514350">
              <a:buNone/>
            </a:pPr>
            <a:r>
              <a:rPr lang="en-US" sz="9600" dirty="0">
                <a:solidFill>
                  <a:srgbClr val="FF0000"/>
                </a:solidFill>
                <a:latin typeface="Times New Roman" pitchFamily="18" charset="0"/>
                <a:cs typeface="Times New Roman" pitchFamily="18" charset="0"/>
              </a:rPr>
              <a:t>Case </a:t>
            </a:r>
            <a:r>
              <a:rPr lang="en-US" sz="7200" dirty="0">
                <a:latin typeface="Times New Roman" pitchFamily="18" charset="0"/>
                <a:cs typeface="Times New Roman" pitchFamily="18" charset="0"/>
              </a:rPr>
              <a:t>: </a:t>
            </a:r>
            <a:r>
              <a:rPr lang="en-US" sz="9600" dirty="0">
                <a:latin typeface="Times New Roman" pitchFamily="18" charset="0"/>
                <a:cs typeface="Times New Roman" pitchFamily="18" charset="0"/>
              </a:rPr>
              <a:t>A made an offer to B to purchase a house with possession from 25</a:t>
            </a:r>
            <a:r>
              <a:rPr lang="en-US" sz="9600" baseline="30000" dirty="0">
                <a:latin typeface="Times New Roman" pitchFamily="18" charset="0"/>
                <a:cs typeface="Times New Roman" pitchFamily="18" charset="0"/>
              </a:rPr>
              <a:t>th</a:t>
            </a:r>
            <a:r>
              <a:rPr lang="en-US" sz="9600" dirty="0">
                <a:latin typeface="Times New Roman" pitchFamily="18" charset="0"/>
                <a:cs typeface="Times New Roman" pitchFamily="18" charset="0"/>
              </a:rPr>
              <a:t> July, the offer was followed by an acceptance suggesting possession from 1</a:t>
            </a:r>
            <a:r>
              <a:rPr lang="en-US" sz="9600" baseline="30000" dirty="0">
                <a:latin typeface="Times New Roman" pitchFamily="18" charset="0"/>
                <a:cs typeface="Times New Roman" pitchFamily="18" charset="0"/>
              </a:rPr>
              <a:t>st</a:t>
            </a:r>
            <a:r>
              <a:rPr lang="en-US" sz="9600" dirty="0">
                <a:latin typeface="Times New Roman" pitchFamily="18" charset="0"/>
                <a:cs typeface="Times New Roman" pitchFamily="18" charset="0"/>
              </a:rPr>
              <a:t> August. Held there was no concluded contract </a:t>
            </a:r>
            <a:r>
              <a:rPr lang="en-US" sz="9600" b="1" dirty="0">
                <a:latin typeface="Times New Roman" pitchFamily="18" charset="0"/>
                <a:cs typeface="Times New Roman" pitchFamily="18" charset="0"/>
              </a:rPr>
              <a:t>(</a:t>
            </a:r>
            <a:r>
              <a:rPr lang="en-US" sz="9600" b="1" dirty="0" err="1">
                <a:solidFill>
                  <a:srgbClr val="0000CC"/>
                </a:solidFill>
                <a:latin typeface="Times New Roman" pitchFamily="18" charset="0"/>
                <a:cs typeface="Times New Roman" pitchFamily="18" charset="0"/>
              </a:rPr>
              <a:t>Routledge</a:t>
            </a:r>
            <a:r>
              <a:rPr lang="en-US" sz="9600" b="1" dirty="0">
                <a:solidFill>
                  <a:srgbClr val="0000CC"/>
                </a:solidFill>
                <a:latin typeface="Times New Roman" pitchFamily="18" charset="0"/>
                <a:cs typeface="Times New Roman" pitchFamily="18" charset="0"/>
              </a:rPr>
              <a:t> v/s Grant)</a:t>
            </a:r>
            <a:endParaRPr lang="en-US" sz="6400" dirty="0">
              <a:solidFill>
                <a:srgbClr val="0000CC"/>
              </a:solidFill>
              <a:latin typeface="Times New Roman" pitchFamily="18" charset="0"/>
              <a:cs typeface="Times New Roman" pitchFamily="18" charset="0"/>
            </a:endParaRPr>
          </a:p>
          <a:p>
            <a:pPr marL="742950" lvl="0" indent="-742950">
              <a:buNone/>
            </a:pPr>
            <a:r>
              <a:rPr lang="en-GB" sz="9600" dirty="0">
                <a:latin typeface="Times New Roman" pitchFamily="18" charset="0"/>
                <a:cs typeface="Times New Roman" pitchFamily="18" charset="0"/>
              </a:rPr>
              <a:t>2.	</a:t>
            </a:r>
            <a:r>
              <a:rPr lang="en-GB" sz="11200" b="1" dirty="0">
                <a:latin typeface="Times New Roman" pitchFamily="18" charset="0"/>
                <a:cs typeface="Times New Roman" pitchFamily="18" charset="0"/>
              </a:rPr>
              <a:t>Acceptance must be </a:t>
            </a:r>
            <a:r>
              <a:rPr lang="en-GB" sz="11200" b="1" dirty="0">
                <a:solidFill>
                  <a:srgbClr val="FF0000"/>
                </a:solidFill>
                <a:latin typeface="Times New Roman" pitchFamily="18" charset="0"/>
                <a:cs typeface="Times New Roman" pitchFamily="18" charset="0"/>
              </a:rPr>
              <a:t>communicated to the </a:t>
            </a:r>
            <a:r>
              <a:rPr lang="en-GB" sz="11200" b="1" dirty="0" err="1">
                <a:solidFill>
                  <a:srgbClr val="FF0000"/>
                </a:solidFill>
                <a:latin typeface="Times New Roman" pitchFamily="18" charset="0"/>
                <a:cs typeface="Times New Roman" pitchFamily="18" charset="0"/>
              </a:rPr>
              <a:t>offeror</a:t>
            </a:r>
            <a:r>
              <a:rPr lang="en-GB" sz="11200" b="1" dirty="0">
                <a:latin typeface="Times New Roman" pitchFamily="18" charset="0"/>
                <a:cs typeface="Times New Roman" pitchFamily="18" charset="0"/>
              </a:rPr>
              <a:t>.  </a:t>
            </a:r>
          </a:p>
          <a:p>
            <a:pPr marL="742950" lvl="0" indent="-742950">
              <a:buNone/>
            </a:pPr>
            <a:r>
              <a:rPr lang="en-GB" sz="9600" dirty="0">
                <a:latin typeface="Times New Roman" pitchFamily="18" charset="0"/>
                <a:cs typeface="Times New Roman" pitchFamily="18" charset="0"/>
              </a:rPr>
              <a:t>Case </a:t>
            </a:r>
            <a:r>
              <a:rPr lang="en-GB" sz="9600" dirty="0" err="1">
                <a:latin typeface="Times New Roman" pitchFamily="18" charset="0"/>
                <a:cs typeface="Times New Roman" pitchFamily="18" charset="0"/>
              </a:rPr>
              <a:t>Brodgen</a:t>
            </a:r>
            <a:r>
              <a:rPr lang="en-GB" sz="9600" dirty="0">
                <a:latin typeface="Times New Roman" pitchFamily="18" charset="0"/>
                <a:cs typeface="Times New Roman" pitchFamily="18" charset="0"/>
              </a:rPr>
              <a:t> vs. </a:t>
            </a:r>
            <a:r>
              <a:rPr lang="en-GB" sz="9600" dirty="0" err="1">
                <a:latin typeface="Times New Roman" pitchFamily="18" charset="0"/>
                <a:cs typeface="Times New Roman" pitchFamily="18" charset="0"/>
              </a:rPr>
              <a:t>Metroploitan</a:t>
            </a:r>
            <a:r>
              <a:rPr lang="en-GB" sz="9600" dirty="0">
                <a:latin typeface="Times New Roman" pitchFamily="18" charset="0"/>
                <a:cs typeface="Times New Roman" pitchFamily="18" charset="0"/>
              </a:rPr>
              <a:t> Railway co.</a:t>
            </a:r>
          </a:p>
          <a:p>
            <a:pPr marL="742950" indent="-742950">
              <a:buNone/>
            </a:pPr>
            <a:r>
              <a:rPr lang="en-US" sz="9600" dirty="0">
                <a:solidFill>
                  <a:srgbClr val="FF0000"/>
                </a:solidFill>
                <a:latin typeface="Times New Roman" pitchFamily="18" charset="0"/>
                <a:cs typeface="Times New Roman" pitchFamily="18" charset="0"/>
              </a:rPr>
              <a:t>Case </a:t>
            </a:r>
            <a:r>
              <a:rPr lang="en-US" sz="9600" dirty="0">
                <a:latin typeface="Times New Roman" pitchFamily="18" charset="0"/>
                <a:cs typeface="Times New Roman" pitchFamily="18" charset="0"/>
              </a:rPr>
              <a:t>: a draft agreement relating to supply of coal was sent to the manager of a railway company for his acceptance. The manager </a:t>
            </a:r>
            <a:r>
              <a:rPr lang="en-US" sz="9600" dirty="0">
                <a:solidFill>
                  <a:srgbClr val="FF33CC"/>
                </a:solidFill>
                <a:latin typeface="Times New Roman" pitchFamily="18" charset="0"/>
                <a:cs typeface="Times New Roman" pitchFamily="18" charset="0"/>
              </a:rPr>
              <a:t>wrote the word “Approve” and put the draft in the drawer of his table </a:t>
            </a:r>
            <a:r>
              <a:rPr lang="en-US" sz="9600" dirty="0">
                <a:latin typeface="Times New Roman" pitchFamily="18" charset="0"/>
                <a:cs typeface="Times New Roman" pitchFamily="18" charset="0"/>
              </a:rPr>
              <a:t>intending it to send it to the company’s solicitor for a formal contract to be drawn up. By some oversight the document remained in the drawer. Held, there is no contract. (</a:t>
            </a:r>
            <a:r>
              <a:rPr lang="en-US" sz="9600" b="1" dirty="0" err="1">
                <a:solidFill>
                  <a:srgbClr val="0000CC"/>
                </a:solidFill>
                <a:latin typeface="Times New Roman" pitchFamily="18" charset="0"/>
                <a:cs typeface="Times New Roman" pitchFamily="18" charset="0"/>
              </a:rPr>
              <a:t>Brogden</a:t>
            </a:r>
            <a:r>
              <a:rPr lang="en-US" sz="9600" b="1" dirty="0">
                <a:solidFill>
                  <a:srgbClr val="0000CC"/>
                </a:solidFill>
                <a:latin typeface="Times New Roman" pitchFamily="18" charset="0"/>
                <a:cs typeface="Times New Roman" pitchFamily="18" charset="0"/>
              </a:rPr>
              <a:t> v/s Metropolitan Rail Co</a:t>
            </a:r>
            <a:r>
              <a:rPr lang="en-US" sz="9600" dirty="0">
                <a:solidFill>
                  <a:srgbClr val="0000CC"/>
                </a:solidFill>
                <a:latin typeface="Times New Roman" pitchFamily="18" charset="0"/>
                <a:cs typeface="Times New Roman" pitchFamily="18" charset="0"/>
              </a:rPr>
              <a:t>.,)</a:t>
            </a:r>
          </a:p>
          <a:p>
            <a:pPr marL="742950" lvl="0" indent="-742950">
              <a:buNone/>
            </a:pPr>
            <a:endParaRPr lang="en-GB" sz="9600" dirty="0">
              <a:solidFill>
                <a:srgbClr val="0000CC"/>
              </a:solidFill>
              <a:latin typeface="Times New Roman" pitchFamily="18" charset="0"/>
              <a:cs typeface="Times New Roman" pitchFamily="18" charset="0"/>
            </a:endParaRPr>
          </a:p>
          <a:p>
            <a:pPr marL="742950" lvl="0" indent="-742950">
              <a:buNone/>
            </a:pPr>
            <a:endParaRPr lang="en-GB" sz="4400" dirty="0">
              <a:solidFill>
                <a:srgbClr val="0000CC"/>
              </a:solidFill>
              <a:latin typeface="Times New Roman" pitchFamily="18" charset="0"/>
              <a:cs typeface="Times New Roman" pitchFamily="18" charset="0"/>
            </a:endParaRPr>
          </a:p>
          <a:p>
            <a:pPr marL="514350" lvl="0" indent="-514350">
              <a:buNone/>
            </a:pPr>
            <a:endParaRPr lang="en-US" sz="4400"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a:t>Essentials of valid acceptance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fontScale="92500" lnSpcReduction="20000"/>
          </a:bodyPr>
          <a:lstStyle/>
          <a:p>
            <a:pPr marL="624078" indent="-514350">
              <a:buAutoNum type="arabicPeriod" startAt="3"/>
            </a:pPr>
            <a:r>
              <a:rPr lang="en-GB" sz="3000" dirty="0"/>
              <a:t>Acceptance may be made within </a:t>
            </a:r>
            <a:r>
              <a:rPr lang="en-GB" sz="3000" dirty="0">
                <a:solidFill>
                  <a:srgbClr val="FF0000"/>
                </a:solidFill>
              </a:rPr>
              <a:t>reasonable   time</a:t>
            </a:r>
          </a:p>
          <a:p>
            <a:pPr marL="624078" indent="-514350">
              <a:buNone/>
            </a:pPr>
            <a:r>
              <a:rPr lang="en-GB" sz="2800" dirty="0"/>
              <a:t> </a:t>
            </a:r>
            <a:r>
              <a:rPr lang="en-GB" sz="2800" dirty="0">
                <a:solidFill>
                  <a:srgbClr val="FF0000"/>
                </a:solidFill>
              </a:rPr>
              <a:t>Case</a:t>
            </a:r>
            <a:r>
              <a:rPr lang="en-GB" sz="2800" dirty="0"/>
              <a:t> </a:t>
            </a:r>
            <a:r>
              <a:rPr lang="en-GB" sz="2800" dirty="0">
                <a:solidFill>
                  <a:srgbClr val="0000CC"/>
                </a:solidFill>
              </a:rPr>
              <a:t>Ramsgate Victoria Hotel Co. Vs. </a:t>
            </a:r>
            <a:r>
              <a:rPr lang="en-GB" sz="2800" dirty="0" err="1">
                <a:solidFill>
                  <a:srgbClr val="0000CC"/>
                </a:solidFill>
              </a:rPr>
              <a:t>Montefiore</a:t>
            </a:r>
            <a:r>
              <a:rPr lang="en-GB" sz="2800" dirty="0">
                <a:solidFill>
                  <a:srgbClr val="0000CC"/>
                </a:solidFill>
              </a:rPr>
              <a:t> </a:t>
            </a:r>
            <a:r>
              <a:rPr lang="en-GB" sz="2800" dirty="0"/>
              <a:t>( a for person applied for shares in June  can’t be bound by an allotment made in late November.</a:t>
            </a:r>
          </a:p>
          <a:p>
            <a:pPr marL="624078" indent="-514350">
              <a:buNone/>
            </a:pPr>
            <a:r>
              <a:rPr lang="en-US" dirty="0">
                <a:solidFill>
                  <a:srgbClr val="FF0000"/>
                </a:solidFill>
              </a:rPr>
              <a:t>Case</a:t>
            </a:r>
            <a:r>
              <a:rPr lang="en-US" dirty="0"/>
              <a:t>: on 08</a:t>
            </a:r>
            <a:r>
              <a:rPr lang="en-US" baseline="30000" dirty="0"/>
              <a:t>th</a:t>
            </a:r>
            <a:r>
              <a:rPr lang="en-US" dirty="0"/>
              <a:t> June, Mr. Manoj offered to take shares in Reliance Company. He received a letter of acceptance on November 23. He refuses to take the shares. Held, Mr. Manoj, was entitled to refuse as his offer has lapsed as the reasonable period during which it could be accepted had elapsed </a:t>
            </a:r>
            <a:r>
              <a:rPr lang="en-US" b="1" dirty="0"/>
              <a:t>(</a:t>
            </a:r>
            <a:r>
              <a:rPr lang="en-US" b="1" dirty="0" err="1"/>
              <a:t>Ramsgate</a:t>
            </a:r>
            <a:r>
              <a:rPr lang="en-US" b="1" dirty="0"/>
              <a:t> Victoria Hotel Co., vs. </a:t>
            </a:r>
            <a:r>
              <a:rPr lang="en-US" b="1" dirty="0" err="1"/>
              <a:t>Montefiore</a:t>
            </a:r>
            <a:r>
              <a:rPr lang="en-US" b="1" dirty="0"/>
              <a:t>)</a:t>
            </a:r>
            <a:endParaRPr lang="en-US" dirty="0"/>
          </a:p>
          <a:p>
            <a:pPr marL="624078" indent="-514350">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514350" lvl="0" indent="-514350">
              <a:buNone/>
            </a:pPr>
            <a:r>
              <a:rPr lang="en-GB" sz="2800" dirty="0"/>
              <a:t>4.	</a:t>
            </a:r>
            <a:r>
              <a:rPr lang="en-GB" sz="3000" dirty="0"/>
              <a:t>Acceptance must be </a:t>
            </a:r>
            <a:r>
              <a:rPr lang="en-GB" sz="3000" dirty="0">
                <a:solidFill>
                  <a:srgbClr val="0000CC"/>
                </a:solidFill>
              </a:rPr>
              <a:t>according to the mode prescribed. </a:t>
            </a:r>
            <a:endParaRPr lang="en-US" sz="2800" dirty="0">
              <a:solidFill>
                <a:srgbClr val="0000CC"/>
              </a:solidFill>
            </a:endParaRPr>
          </a:p>
          <a:p>
            <a:pPr marL="514350" indent="-514350">
              <a:buNone/>
            </a:pPr>
            <a:r>
              <a:rPr lang="en-GB" sz="2800" b="1" dirty="0"/>
              <a:t>	Ex- </a:t>
            </a:r>
            <a:r>
              <a:rPr lang="en-GB" sz="2800" dirty="0"/>
              <a:t>A sends an offer to B through post in the usual course. B should make the acceptance in the "usual and reasonable manner" as no mode of acceptance is prescribed. He may ac­cept the offer by sending a letter, through post, in the ordinary course, within a reasonable time.</a:t>
            </a:r>
            <a:endParaRPr lang="en-US" sz="2800" dirty="0"/>
          </a:p>
          <a:p>
            <a:pPr>
              <a:buNone/>
            </a:pPr>
            <a:endParaRPr lang="en-US" dirty="0">
              <a:solidFill>
                <a:srgbClr val="0000CC"/>
              </a:solidFill>
            </a:endParaRPr>
          </a:p>
          <a:p>
            <a:pPr>
              <a:buNone/>
            </a:pPr>
            <a:r>
              <a:rPr lang="en-US" dirty="0">
                <a:solidFill>
                  <a:srgbClr val="0000CC"/>
                </a:solidFill>
              </a:rP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624078" indent="-514350">
              <a:buAutoNum type="arabicPeriod" startAt="5"/>
            </a:pPr>
            <a:r>
              <a:rPr lang="en-US" sz="2800" b="1" dirty="0"/>
              <a:t>The acceptor must be </a:t>
            </a:r>
            <a:r>
              <a:rPr lang="en-US" sz="2800" b="1" dirty="0">
                <a:solidFill>
                  <a:srgbClr val="0000CC"/>
                </a:solidFill>
              </a:rPr>
              <a:t>aware of the proposal at 	the time of offer </a:t>
            </a:r>
          </a:p>
          <a:p>
            <a:pPr marL="624078" indent="-514350">
              <a:buNone/>
            </a:pPr>
            <a:r>
              <a:rPr lang="en-US" dirty="0"/>
              <a:t> Case </a:t>
            </a:r>
            <a:r>
              <a:rPr lang="en-US" dirty="0" err="1">
                <a:solidFill>
                  <a:srgbClr val="0000CC"/>
                </a:solidFill>
              </a:rPr>
              <a:t>Boulton</a:t>
            </a:r>
            <a:r>
              <a:rPr lang="en-US" dirty="0">
                <a:solidFill>
                  <a:srgbClr val="0000CC"/>
                </a:solidFill>
              </a:rPr>
              <a:t> vs. Jones</a:t>
            </a:r>
            <a:endParaRPr lang="en-US" dirty="0"/>
          </a:p>
          <a:p>
            <a:pPr>
              <a:buNone/>
            </a:pPr>
            <a:r>
              <a:rPr lang="en-US" dirty="0"/>
              <a:t>	Case: </a:t>
            </a:r>
            <a:r>
              <a:rPr lang="en-US" dirty="0" err="1"/>
              <a:t>Boulton</a:t>
            </a:r>
            <a:r>
              <a:rPr lang="en-US" dirty="0"/>
              <a:t> brought a hose-pipe business from </a:t>
            </a:r>
            <a:r>
              <a:rPr lang="en-US" dirty="0" err="1"/>
              <a:t>Brocklehurst</a:t>
            </a:r>
            <a:r>
              <a:rPr lang="en-US" dirty="0"/>
              <a:t>. Jones to whom </a:t>
            </a:r>
            <a:r>
              <a:rPr lang="en-US" dirty="0" err="1"/>
              <a:t>Brocklehurst</a:t>
            </a:r>
            <a:r>
              <a:rPr lang="en-US" dirty="0"/>
              <a:t> owed a debt, place an order with </a:t>
            </a:r>
            <a:r>
              <a:rPr lang="en-US" dirty="0" err="1"/>
              <a:t>Brocklehurst</a:t>
            </a:r>
            <a:r>
              <a:rPr lang="en-US" dirty="0"/>
              <a:t> for the supply of certain goods. </a:t>
            </a:r>
            <a:r>
              <a:rPr lang="en-US" dirty="0" err="1"/>
              <a:t>Boulton</a:t>
            </a:r>
            <a:r>
              <a:rPr lang="en-US" dirty="0"/>
              <a:t> supplied the goods even though the order was not addressed to him. Jones refused to pay </a:t>
            </a:r>
            <a:r>
              <a:rPr lang="en-US" dirty="0" err="1"/>
              <a:t>Boulton</a:t>
            </a:r>
            <a:r>
              <a:rPr lang="en-US" dirty="0"/>
              <a:t> for the goods because he, by entering into contract with </a:t>
            </a:r>
            <a:r>
              <a:rPr lang="en-US" dirty="0" err="1"/>
              <a:t>Brocklehurst</a:t>
            </a:r>
            <a:r>
              <a:rPr lang="en-US" dirty="0"/>
              <a:t>, intended to set off his debt against </a:t>
            </a:r>
            <a:r>
              <a:rPr lang="en-US" dirty="0" err="1"/>
              <a:t>Brocklehurst</a:t>
            </a:r>
            <a:r>
              <a:rPr lang="en-US" dirty="0"/>
              <a:t>. Held, the offer was made to </a:t>
            </a:r>
            <a:r>
              <a:rPr lang="en-US" dirty="0" err="1"/>
              <a:t>Brocklehurst</a:t>
            </a:r>
            <a:r>
              <a:rPr lang="en-US" dirty="0"/>
              <a:t> and it was not in the power of </a:t>
            </a:r>
            <a:r>
              <a:rPr lang="en-US" dirty="0" err="1"/>
              <a:t>Boulton</a:t>
            </a:r>
            <a:r>
              <a:rPr lang="en-US" dirty="0"/>
              <a:t> to step in and accept and therefore there was no consent (</a:t>
            </a:r>
            <a:r>
              <a:rPr lang="en-US" dirty="0" err="1">
                <a:solidFill>
                  <a:srgbClr val="0000CC"/>
                </a:solidFill>
              </a:rPr>
              <a:t>Boulton</a:t>
            </a:r>
            <a:r>
              <a:rPr lang="en-US" dirty="0">
                <a:solidFill>
                  <a:srgbClr val="0000CC"/>
                </a:solidFill>
              </a:rPr>
              <a:t> vs. Jones</a:t>
            </a:r>
            <a:r>
              <a:rPr lang="en-US" dirty="0"/>
              <a:t>)</a:t>
            </a:r>
          </a:p>
          <a:p>
            <a:r>
              <a:rPr lang="en-US" dirty="0"/>
              <a:t> </a:t>
            </a:r>
          </a:p>
          <a:p>
            <a:pPr>
              <a:buNone/>
            </a:pPr>
            <a:endParaRPr lang="en-US" dirty="0"/>
          </a:p>
        </p:txBody>
      </p:sp>
      <p:sp>
        <p:nvSpPr>
          <p:cNvPr id="5" name="Title 4"/>
          <p:cNvSpPr>
            <a:spLocks noGrp="1"/>
          </p:cNvSpPr>
          <p:nvPr>
            <p:ph type="title"/>
          </p:nvPr>
        </p:nvSpPr>
        <p:spPr/>
        <p:txBody>
          <a:bodyPr/>
          <a:lstStyle/>
          <a:p>
            <a:r>
              <a:rPr lang="en-US" dirty="0"/>
              <a:t>Essentials of valid acceptance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a:t>6. Acceptance must be </a:t>
            </a:r>
            <a:r>
              <a:rPr lang="en-US" dirty="0">
                <a:solidFill>
                  <a:srgbClr val="0000CC"/>
                </a:solidFill>
              </a:rPr>
              <a:t>given before the offer lapses </a:t>
            </a:r>
            <a:r>
              <a:rPr lang="en-US" dirty="0"/>
              <a:t>or before the offer is</a:t>
            </a:r>
            <a:r>
              <a:rPr lang="en-US" dirty="0">
                <a:solidFill>
                  <a:srgbClr val="0000CC"/>
                </a:solidFill>
              </a:rPr>
              <a:t> revoked</a:t>
            </a:r>
          </a:p>
          <a:p>
            <a:pPr>
              <a:buNone/>
            </a:pPr>
            <a:r>
              <a:rPr lang="en-US" dirty="0"/>
              <a:t>7. Acceptance </a:t>
            </a:r>
            <a:r>
              <a:rPr lang="en-US" dirty="0">
                <a:solidFill>
                  <a:srgbClr val="0000CC"/>
                </a:solidFill>
              </a:rPr>
              <a:t>can’t be implied from silence </a:t>
            </a:r>
          </a:p>
          <a:p>
            <a:pPr>
              <a:buNone/>
            </a:pPr>
            <a:endParaRPr lang="en-US" dirty="0"/>
          </a:p>
        </p:txBody>
      </p:sp>
      <p:sp>
        <p:nvSpPr>
          <p:cNvPr id="5" name="Title 4"/>
          <p:cNvSpPr>
            <a:spLocks noGrp="1"/>
          </p:cNvSpPr>
          <p:nvPr>
            <p:ph type="title"/>
          </p:nvPr>
        </p:nvSpPr>
        <p:spPr/>
        <p:txBody>
          <a:bodyPr/>
          <a:lstStyle/>
          <a:p>
            <a:r>
              <a:rPr lang="en-US" dirty="0"/>
              <a:t>Essentials of valid acceptance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dirty="0">
                <a:solidFill>
                  <a:srgbClr val="0000CC"/>
                </a:solidFill>
              </a:rPr>
              <a:t>Acceptance of a proposal may sometimes be inferred from silence or inaction. </a:t>
            </a:r>
          </a:p>
          <a:p>
            <a:pPr>
              <a:buNone/>
            </a:pPr>
            <a:r>
              <a:rPr lang="en-US" dirty="0"/>
              <a:t>As a rule silence does not imply acceptance, but in the </a:t>
            </a:r>
            <a:r>
              <a:rPr lang="en-US" dirty="0">
                <a:solidFill>
                  <a:schemeClr val="accent2"/>
                </a:solidFill>
              </a:rPr>
              <a:t>following cases silence may be indicative of assent to the proposal</a:t>
            </a:r>
          </a:p>
          <a:p>
            <a:pPr marL="514350" indent="-514350">
              <a:buFont typeface="+mj-lt"/>
              <a:buAutoNum type="arabicPeriod"/>
            </a:pPr>
            <a:r>
              <a:rPr lang="en-US" dirty="0"/>
              <a:t>Where the </a:t>
            </a:r>
            <a:r>
              <a:rPr lang="en-US" b="1" dirty="0" err="1">
                <a:solidFill>
                  <a:srgbClr val="428A42"/>
                </a:solidFill>
              </a:rPr>
              <a:t>offeree</a:t>
            </a:r>
            <a:r>
              <a:rPr lang="en-US" b="1" dirty="0">
                <a:solidFill>
                  <a:srgbClr val="428A42"/>
                </a:solidFill>
              </a:rPr>
              <a:t> having reasonable opportunity to reject </a:t>
            </a:r>
            <a:r>
              <a:rPr lang="en-US" dirty="0"/>
              <a:t>the offered goods or services </a:t>
            </a:r>
            <a:r>
              <a:rPr lang="en-US" dirty="0">
                <a:solidFill>
                  <a:srgbClr val="0000CC"/>
                </a:solidFill>
              </a:rPr>
              <a:t>takes the benefit </a:t>
            </a:r>
            <a:r>
              <a:rPr lang="en-US" dirty="0"/>
              <a:t>of them, it will Amount to acceptance.</a:t>
            </a:r>
          </a:p>
          <a:p>
            <a:pPr marL="514350" indent="-514350">
              <a:buNone/>
            </a:pPr>
            <a:r>
              <a:rPr lang="en-US" dirty="0"/>
              <a:t>Case </a:t>
            </a:r>
            <a:r>
              <a:rPr lang="en-US" b="1" dirty="0" err="1">
                <a:solidFill>
                  <a:srgbClr val="0000CC"/>
                </a:solidFill>
              </a:rPr>
              <a:t>Kashi</a:t>
            </a:r>
            <a:r>
              <a:rPr lang="en-US" b="1" dirty="0">
                <a:solidFill>
                  <a:srgbClr val="0000CC"/>
                </a:solidFill>
              </a:rPr>
              <a:t> Prasad vs. </a:t>
            </a:r>
            <a:r>
              <a:rPr lang="en-US" b="1" dirty="0" err="1">
                <a:solidFill>
                  <a:srgbClr val="0000CC"/>
                </a:solidFill>
              </a:rPr>
              <a:t>Sajjadi</a:t>
            </a:r>
            <a:r>
              <a:rPr lang="en-US" b="1" dirty="0">
                <a:solidFill>
                  <a:srgbClr val="0000CC"/>
                </a:solidFill>
              </a:rPr>
              <a:t> Begum- </a:t>
            </a:r>
            <a:r>
              <a:rPr lang="en-US" dirty="0"/>
              <a:t>Enhancement of rent not protested and tenants continued living after notice was served by the landlord</a:t>
            </a:r>
          </a:p>
        </p:txBody>
      </p:sp>
      <p:sp>
        <p:nvSpPr>
          <p:cNvPr id="2" name="Title 1"/>
          <p:cNvSpPr>
            <a:spLocks noGrp="1"/>
          </p:cNvSpPr>
          <p:nvPr>
            <p:ph type="title"/>
          </p:nvPr>
        </p:nvSpPr>
        <p:spPr/>
        <p:txBody>
          <a:bodyPr/>
          <a:lstStyle/>
          <a:p>
            <a:r>
              <a:rPr lang="en-US" dirty="0"/>
              <a:t>Effect of silence on acceptance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914400" y="277813"/>
            <a:ext cx="77724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FF0000"/>
                </a:solidFill>
                <a:effectLst/>
                <a:uLnTx/>
                <a:uFillTx/>
                <a:latin typeface="+mj-lt"/>
                <a:ea typeface="+mj-ea"/>
                <a:cs typeface="+mj-cs"/>
              </a:rPr>
              <a:t>Communication of Revocation (Cancellation)</a:t>
            </a:r>
            <a:r>
              <a:rPr kumimoji="0" lang="en-US" sz="4400" b="0" i="0" u="none" strike="noStrike" kern="1200" cap="none" spc="0" normalizeH="0" baseline="0" noProof="0" dirty="0">
                <a:ln>
                  <a:noFill/>
                </a:ln>
                <a:solidFill>
                  <a:schemeClr val="tx1"/>
                </a:solidFill>
                <a:effectLst/>
                <a:uLnTx/>
                <a:uFillTx/>
                <a:latin typeface="+mj-lt"/>
                <a:ea typeface="+mj-ea"/>
                <a:cs typeface="+mj-cs"/>
              </a:rPr>
              <a:t> </a:t>
            </a:r>
          </a:p>
        </p:txBody>
      </p:sp>
      <p:sp>
        <p:nvSpPr>
          <p:cNvPr id="7" name="Rectangle 3"/>
          <p:cNvSpPr txBox="1">
            <a:spLocks noChangeArrowheads="1"/>
          </p:cNvSpPr>
          <p:nvPr/>
        </p:nvSpPr>
        <p:spPr>
          <a:xfrm>
            <a:off x="914400" y="1600200"/>
            <a:ext cx="7772400" cy="4530725"/>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Communication of revocation (of offer </a:t>
            </a:r>
            <a:r>
              <a:rPr kumimoji="0" lang="en-US" sz="3200" b="1" i="0" u="none" strike="noStrike" kern="1200" cap="none" spc="0" normalizeH="0" baseline="0" noProof="0" dirty="0">
                <a:ln>
                  <a:noFill/>
                </a:ln>
                <a:solidFill>
                  <a:schemeClr val="tx1"/>
                </a:solidFill>
                <a:effectLst/>
                <a:uLnTx/>
                <a:uFillTx/>
                <a:latin typeface="+mn-lt"/>
                <a:ea typeface="+mn-ea"/>
                <a:cs typeface="+mn-cs"/>
              </a:rPr>
              <a:t>or</a:t>
            </a:r>
            <a:r>
              <a:rPr kumimoji="0" lang="en-US" sz="3200" b="0" i="0" u="none" strike="noStrike" kern="1200" cap="none" spc="0" normalizeH="0" baseline="0" noProof="0" dirty="0">
                <a:ln>
                  <a:noFill/>
                </a:ln>
                <a:solidFill>
                  <a:schemeClr val="tx1"/>
                </a:solidFill>
                <a:effectLst/>
                <a:uLnTx/>
                <a:uFillTx/>
                <a:latin typeface="+mn-lt"/>
                <a:ea typeface="+mn-ea"/>
                <a:cs typeface="+mn-cs"/>
              </a:rPr>
              <a:t> acceptance) is complete:</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000" b="0" i="0" u="none" strike="noStrike" kern="1200" cap="none" spc="0" normalizeH="0" baseline="0" noProof="0" dirty="0">
                <a:ln>
                  <a:noFill/>
                </a:ln>
                <a:solidFill>
                  <a:srgbClr val="0000CC"/>
                </a:solidFill>
                <a:effectLst/>
                <a:uLnTx/>
                <a:uFillTx/>
                <a:latin typeface="+mn-lt"/>
                <a:ea typeface="+mn-ea"/>
                <a:cs typeface="+mn-cs"/>
              </a:rPr>
              <a:t>As against the person who makes it </a:t>
            </a:r>
            <a:r>
              <a:rPr kumimoji="0" lang="en-US" sz="3000" b="0" i="0" u="none" strike="noStrike" kern="1200" cap="none" spc="0" normalizeH="0" baseline="0" noProof="0" dirty="0">
                <a:ln>
                  <a:noFill/>
                </a:ln>
                <a:solidFill>
                  <a:schemeClr val="tx1"/>
                </a:solidFill>
                <a:effectLst/>
                <a:uLnTx/>
                <a:uFillTx/>
                <a:latin typeface="+mn-lt"/>
                <a:ea typeface="+mn-ea"/>
                <a:cs typeface="+mn-cs"/>
              </a:rPr>
              <a:t>when it is put into the course of transmission.</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3000" b="0" i="0" u="none" strike="noStrike" kern="1200" cap="none" spc="0" normalizeH="0" baseline="0" noProof="0" dirty="0">
                <a:ln>
                  <a:noFill/>
                </a:ln>
                <a:solidFill>
                  <a:schemeClr val="tx1"/>
                </a:solidFill>
                <a:effectLst/>
                <a:uLnTx/>
                <a:uFillTx/>
                <a:latin typeface="+mn-lt"/>
                <a:ea typeface="+mn-ea"/>
                <a:cs typeface="+mn-cs"/>
              </a:rPr>
              <a:t>As against the person </a:t>
            </a:r>
            <a:r>
              <a:rPr kumimoji="0" lang="en-US" sz="3000" b="0" i="0" u="none" strike="noStrike" kern="1200" cap="none" spc="0" normalizeH="0" baseline="0" noProof="0" dirty="0">
                <a:ln>
                  <a:noFill/>
                </a:ln>
                <a:solidFill>
                  <a:srgbClr val="0000CC"/>
                </a:solidFill>
                <a:effectLst/>
                <a:uLnTx/>
                <a:uFillTx/>
                <a:latin typeface="+mn-lt"/>
                <a:ea typeface="+mn-ea"/>
                <a:cs typeface="+mn-cs"/>
              </a:rPr>
              <a:t>to whom it is made</a:t>
            </a:r>
            <a:r>
              <a:rPr kumimoji="0" lang="en-US" sz="3000" b="0" i="0" u="none" strike="noStrike" kern="1200" cap="none" spc="0" normalizeH="0" baseline="0" noProof="0" dirty="0">
                <a:ln>
                  <a:noFill/>
                </a:ln>
                <a:solidFill>
                  <a:schemeClr val="tx1"/>
                </a:solidFill>
                <a:effectLst/>
                <a:uLnTx/>
                <a:uFillTx/>
                <a:latin typeface="+mn-lt"/>
                <a:ea typeface="+mn-ea"/>
                <a:cs typeface="+mn-cs"/>
              </a:rPr>
              <a:t>, </a:t>
            </a:r>
            <a:r>
              <a:rPr kumimoji="0" lang="en-US" sz="3000" b="0" i="0" u="none" strike="noStrike" kern="1200" cap="none" spc="0" normalizeH="0" baseline="0" noProof="0" dirty="0">
                <a:ln>
                  <a:noFill/>
                </a:ln>
                <a:solidFill>
                  <a:srgbClr val="C00000"/>
                </a:solidFill>
                <a:effectLst/>
                <a:uLnTx/>
                <a:uFillTx/>
                <a:latin typeface="+mn-lt"/>
                <a:ea typeface="+mn-ea"/>
                <a:cs typeface="+mn-cs"/>
              </a:rPr>
              <a:t>when it comes to his knowledge.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990600"/>
            <a:ext cx="8229600" cy="5486400"/>
          </a:xfrm>
        </p:spPr>
        <p:txBody>
          <a:bodyPr>
            <a:normAutofit/>
          </a:bodyPr>
          <a:lstStyle/>
          <a:p>
            <a:pPr algn="just"/>
            <a:r>
              <a:rPr lang="en-US" sz="2800" dirty="0"/>
              <a:t>The communication of a</a:t>
            </a:r>
            <a:r>
              <a:rPr lang="en-US" sz="2800" b="1" dirty="0"/>
              <a:t> revocation </a:t>
            </a:r>
            <a:r>
              <a:rPr lang="en-US" sz="2800" dirty="0"/>
              <a:t>is complete</a:t>
            </a:r>
            <a:r>
              <a:rPr lang="en-US" sz="2800" b="1" dirty="0"/>
              <a:t> -</a:t>
            </a:r>
            <a:r>
              <a:rPr lang="en-US" sz="2800" dirty="0"/>
              <a:t>as against the person who makes it, when it is put into a course of transmission to the person to whom it is made, so as to be out of the power of the person who makes it; as against the person to whom it is made, when it comes to his knowledge.</a:t>
            </a:r>
          </a:p>
          <a:p>
            <a:pPr algn="just">
              <a:buNone/>
            </a:pPr>
            <a:endParaRPr lang="en-US" sz="2800" dirty="0"/>
          </a:p>
          <a:p>
            <a:pPr algn="just">
              <a:buNone/>
            </a:pPr>
            <a:endParaRPr lang="en-US" sz="2800" dirty="0"/>
          </a:p>
        </p:txBody>
      </p:sp>
      <p:sp>
        <p:nvSpPr>
          <p:cNvPr id="5" name="Title 4"/>
          <p:cNvSpPr>
            <a:spLocks noGrp="1"/>
          </p:cNvSpPr>
          <p:nvPr>
            <p:ph type="title"/>
          </p:nvPr>
        </p:nvSpPr>
        <p:spPr>
          <a:xfrm>
            <a:off x="457200" y="228600"/>
            <a:ext cx="8229600" cy="1143000"/>
          </a:xfrm>
        </p:spPr>
        <p:txBody>
          <a:bodyPr>
            <a:normAutofit fontScale="90000"/>
          </a:bodyPr>
          <a:lstStyle/>
          <a:p>
            <a:pPr lvl="0"/>
            <a:r>
              <a:rPr lang="en-US" sz="4000" dirty="0">
                <a:solidFill>
                  <a:srgbClr val="FF0000"/>
                </a:solidFill>
                <a:effectLst/>
              </a:rPr>
              <a:t>Communication of Revocation</a:t>
            </a:r>
            <a:r>
              <a:rPr lang="en-US" sz="4000" b="0" dirty="0">
                <a:solidFill>
                  <a:schemeClr val="tx1"/>
                </a:solidFill>
                <a:effectLst/>
              </a:rPr>
              <a:t> </a:t>
            </a:r>
            <a:br>
              <a:rPr lang="en-US" sz="4000" b="0" dirty="0">
                <a:solidFill>
                  <a:schemeClr val="tx1"/>
                </a:solidFill>
                <a:effectLst/>
              </a:rPr>
            </a:b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457200" y="277813"/>
            <a:ext cx="82296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a:ln>
                  <a:noFill/>
                </a:ln>
                <a:solidFill>
                  <a:schemeClr val="tx2"/>
                </a:solidFill>
                <a:effectLst>
                  <a:outerShdw blurRad="31750" dist="25400" dir="5400000" algn="tl" rotWithShape="0">
                    <a:srgbClr val="000000">
                      <a:alpha val="25000"/>
                    </a:srgbClr>
                  </a:outerShdw>
                </a:effectLst>
                <a:uLnTx/>
                <a:uFillTx/>
                <a:latin typeface="+mj-lt"/>
                <a:ea typeface="+mj-ea"/>
                <a:cs typeface="+mj-cs"/>
              </a:rPr>
              <a:t>Example </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7" name="Rectangle 3"/>
          <p:cNvSpPr txBox="1">
            <a:spLocks noChangeArrowheads="1"/>
          </p:cNvSpPr>
          <p:nvPr/>
        </p:nvSpPr>
        <p:spPr>
          <a:xfrm>
            <a:off x="457200" y="1066800"/>
            <a:ext cx="8229600" cy="5064125"/>
          </a:xfrm>
          <a:prstGeom prst="rect">
            <a:avLst/>
          </a:prstGeom>
        </p:spPr>
        <p:txBody>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 proposes by a letter sent by post to sell his car to B. the letter is posted on the 1</a:t>
            </a:r>
            <a:r>
              <a:rPr kumimoji="0" lang="en-US" sz="2800" b="0" i="0" u="none" strike="noStrike" kern="1200" cap="none" spc="0" normalizeH="0" baseline="30000" noProof="0" dirty="0">
                <a:ln>
                  <a:noFill/>
                </a:ln>
                <a:solidFill>
                  <a:schemeClr val="tx1"/>
                </a:solidFill>
                <a:effectLst/>
                <a:uLnTx/>
                <a:uFillTx/>
                <a:latin typeface="+mn-lt"/>
                <a:ea typeface="+mn-ea"/>
                <a:cs typeface="+mn-cs"/>
              </a:rPr>
              <a:t>st</a:t>
            </a:r>
            <a:r>
              <a:rPr kumimoji="0" lang="en-US" sz="2800" b="0" i="0" u="none" strike="noStrike" kern="1200" cap="none" spc="0" normalizeH="0" baseline="0" noProof="0" dirty="0">
                <a:ln>
                  <a:noFill/>
                </a:ln>
                <a:solidFill>
                  <a:schemeClr val="tx1"/>
                </a:solidFill>
                <a:effectLst/>
                <a:uLnTx/>
                <a:uFillTx/>
                <a:latin typeface="+mn-lt"/>
                <a:ea typeface="+mn-ea"/>
                <a:cs typeface="+mn-cs"/>
              </a:rPr>
              <a:t> of the month. B accept the proposal by a letter sent by post on the 4</a:t>
            </a:r>
            <a:r>
              <a:rPr kumimoji="0" lang="en-US" sz="2800" b="0" i="0" u="none" strike="noStrike" kern="1200" cap="none" spc="0" normalizeH="0" baseline="30000" noProof="0" dirty="0">
                <a:ln>
                  <a:noFill/>
                </a:ln>
                <a:solidFill>
                  <a:schemeClr val="tx1"/>
                </a:solidFill>
                <a:effectLst/>
                <a:uLnTx/>
                <a:uFillTx/>
                <a:latin typeface="+mn-lt"/>
                <a:ea typeface="+mn-ea"/>
                <a:cs typeface="+mn-cs"/>
              </a:rPr>
              <a:t>th</a:t>
            </a:r>
            <a:r>
              <a:rPr kumimoji="0" lang="en-US" sz="2800" b="0" i="0" u="none" strike="noStrike" kern="1200" cap="none" spc="0" normalizeH="0" baseline="0" noProof="0" dirty="0">
                <a:ln>
                  <a:noFill/>
                </a:ln>
                <a:solidFill>
                  <a:schemeClr val="tx1"/>
                </a:solidFill>
                <a:effectLst/>
                <a:uLnTx/>
                <a:uFillTx/>
                <a:latin typeface="+mn-lt"/>
                <a:ea typeface="+mn-ea"/>
                <a:cs typeface="+mn-cs"/>
              </a:rPr>
              <a:t>. The letter reaches A on 6</a:t>
            </a:r>
            <a:r>
              <a:rPr kumimoji="0" lang="en-US" sz="2800" b="0" i="0" u="none" strike="noStrike" kern="1200" cap="none" spc="0" normalizeH="0" baseline="30000" noProof="0" dirty="0">
                <a:ln>
                  <a:noFill/>
                </a:ln>
                <a:solidFill>
                  <a:schemeClr val="tx1"/>
                </a:solidFill>
                <a:effectLst/>
                <a:uLnTx/>
                <a:uFillTx/>
                <a:latin typeface="+mn-lt"/>
                <a:ea typeface="+mn-ea"/>
                <a:cs typeface="+mn-cs"/>
              </a:rPr>
              <a:t>th.</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Arial" pitchFamily="34" charset="0"/>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 may revoke his offer at any time before B post his letter of </a:t>
            </a:r>
            <a:r>
              <a:rPr kumimoji="0" lang="en-US" sz="2800" b="0" i="0" u="none" strike="noStrike" kern="1200" cap="none" spc="0" normalizeH="0" baseline="0" noProof="0" dirty="0" err="1">
                <a:ln>
                  <a:noFill/>
                </a:ln>
                <a:solidFill>
                  <a:schemeClr val="tx1"/>
                </a:solidFill>
                <a:effectLst/>
                <a:uLnTx/>
                <a:uFillTx/>
                <a:latin typeface="+mn-lt"/>
                <a:ea typeface="+mn-ea"/>
                <a:cs typeface="+mn-cs"/>
              </a:rPr>
              <a:t>accpetance</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err="1">
                <a:ln>
                  <a:noFill/>
                </a:ln>
                <a:solidFill>
                  <a:schemeClr val="tx1"/>
                </a:solidFill>
                <a:effectLst/>
                <a:uLnTx/>
                <a:uFillTx/>
                <a:latin typeface="+mn-lt"/>
                <a:ea typeface="+mn-ea"/>
                <a:cs typeface="+mn-cs"/>
              </a:rPr>
              <a:t>i.e</a:t>
            </a:r>
            <a:r>
              <a:rPr kumimoji="0" lang="en-US" sz="2800" b="0" i="0" u="none" strike="noStrike" kern="1200" cap="none" spc="0" normalizeH="0" baseline="0" noProof="0" dirty="0">
                <a:ln>
                  <a:noFill/>
                </a:ln>
                <a:solidFill>
                  <a:schemeClr val="tx1"/>
                </a:solidFill>
                <a:effectLst/>
                <a:uLnTx/>
                <a:uFillTx/>
                <a:latin typeface="+mn-lt"/>
                <a:ea typeface="+mn-ea"/>
                <a:cs typeface="+mn-cs"/>
              </a:rPr>
              <a:t> 4</a:t>
            </a:r>
            <a:r>
              <a:rPr kumimoji="0" lang="en-US" sz="2800" b="0" i="0" u="none" strike="noStrike" kern="1200" cap="none" spc="0" normalizeH="0" baseline="30000" noProof="0" dirty="0">
                <a:ln>
                  <a:noFill/>
                </a:ln>
                <a:solidFill>
                  <a:schemeClr val="tx1"/>
                </a:solidFill>
                <a:effectLst/>
                <a:uLnTx/>
                <a:uFillTx/>
                <a:latin typeface="+mn-lt"/>
                <a:ea typeface="+mn-ea"/>
                <a:cs typeface="+mn-cs"/>
              </a:rPr>
              <a:t>th</a:t>
            </a:r>
            <a:r>
              <a:rPr kumimoji="0" lang="en-US" sz="2800" b="0" i="0" u="none" strike="noStrike" kern="1200" cap="none" spc="0" normalizeH="0" baseline="0" noProof="0" dirty="0">
                <a:ln>
                  <a:noFill/>
                </a:ln>
                <a:solidFill>
                  <a:schemeClr val="tx1"/>
                </a:solidFill>
                <a:effectLst/>
                <a:uLnTx/>
                <a:uFillTx/>
                <a:latin typeface="+mn-lt"/>
                <a:ea typeface="+mn-ea"/>
                <a:cs typeface="+mn-cs"/>
              </a:rPr>
              <a:t> but not afterwards.</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B may revoke his acceptance at any time before the letter of acceptance reaches A </a:t>
            </a:r>
            <a:r>
              <a:rPr kumimoji="0" lang="en-US" sz="2800" b="0" i="0" u="none" strike="noStrike" kern="1200" cap="none" spc="0" normalizeH="0" baseline="0" noProof="0" dirty="0" err="1">
                <a:ln>
                  <a:noFill/>
                </a:ln>
                <a:solidFill>
                  <a:schemeClr val="tx1"/>
                </a:solidFill>
                <a:effectLst/>
                <a:uLnTx/>
                <a:uFillTx/>
                <a:latin typeface="+mn-lt"/>
                <a:ea typeface="+mn-ea"/>
                <a:cs typeface="+mn-cs"/>
              </a:rPr>
              <a:t>i.e</a:t>
            </a:r>
            <a:r>
              <a:rPr kumimoji="0" lang="en-US" sz="2800" b="0" i="0" u="none" strike="noStrike" kern="1200" cap="none" spc="0" normalizeH="0" baseline="0" noProof="0" dirty="0">
                <a:ln>
                  <a:noFill/>
                </a:ln>
                <a:solidFill>
                  <a:schemeClr val="tx1"/>
                </a:solidFill>
                <a:effectLst/>
                <a:uLnTx/>
                <a:uFillTx/>
                <a:latin typeface="+mn-lt"/>
                <a:ea typeface="+mn-ea"/>
                <a:cs typeface="+mn-cs"/>
              </a:rPr>
              <a:t> 6</a:t>
            </a:r>
            <a:r>
              <a:rPr kumimoji="0" lang="en-US" sz="2800" b="0" i="0" u="none" strike="noStrike" kern="1200" cap="none" spc="0" normalizeH="0" baseline="30000" noProof="0" dirty="0">
                <a:ln>
                  <a:noFill/>
                </a:ln>
                <a:solidFill>
                  <a:schemeClr val="tx1"/>
                </a:solidFill>
                <a:effectLst/>
                <a:uLnTx/>
                <a:uFillTx/>
                <a:latin typeface="+mn-lt"/>
                <a:ea typeface="+mn-ea"/>
                <a:cs typeface="+mn-cs"/>
              </a:rPr>
              <a:t>th</a:t>
            </a:r>
            <a:r>
              <a:rPr kumimoji="0" lang="en-US" sz="2800" b="0" i="0" u="none" strike="noStrike" kern="1200" cap="none" spc="0" normalizeH="0" baseline="0" noProof="0" dirty="0">
                <a:ln>
                  <a:noFill/>
                </a:ln>
                <a:solidFill>
                  <a:schemeClr val="tx1"/>
                </a:solidFill>
                <a:effectLst/>
                <a:uLnTx/>
                <a:uFillTx/>
                <a:latin typeface="+mn-lt"/>
                <a:ea typeface="+mn-ea"/>
                <a:cs typeface="+mn-cs"/>
              </a:rPr>
              <a:t> but not afterwards.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a:solidFill>
                  <a:srgbClr val="FF0000"/>
                </a:solidFill>
              </a:rPr>
              <a:t>How offer is made</a:t>
            </a:r>
          </a:p>
          <a:p>
            <a:pPr>
              <a:buNone/>
            </a:pPr>
            <a:r>
              <a:rPr lang="en-US" dirty="0"/>
              <a:t>Express</a:t>
            </a:r>
          </a:p>
          <a:p>
            <a:pPr>
              <a:buNone/>
            </a:pPr>
            <a:r>
              <a:rPr lang="en-US" dirty="0"/>
              <a:t>Implied</a:t>
            </a:r>
          </a:p>
          <a:p>
            <a:pPr>
              <a:buNone/>
            </a:pPr>
            <a:endParaRPr lang="en-US" dirty="0">
              <a:solidFill>
                <a:srgbClr val="FF0000"/>
              </a:solidFill>
            </a:endParaRPr>
          </a:p>
          <a:p>
            <a:pPr>
              <a:buNone/>
            </a:pPr>
            <a:r>
              <a:rPr lang="en-US" dirty="0">
                <a:solidFill>
                  <a:srgbClr val="FF0000"/>
                </a:solidFill>
              </a:rPr>
              <a:t>To Whom offer is made</a:t>
            </a:r>
          </a:p>
          <a:p>
            <a:pPr>
              <a:buNone/>
            </a:pPr>
            <a:r>
              <a:rPr lang="en-US" dirty="0"/>
              <a:t>An offer may be made to</a:t>
            </a:r>
          </a:p>
          <a:p>
            <a:pPr marL="514350" indent="-514350">
              <a:buAutoNum type="alphaLcParenR"/>
            </a:pPr>
            <a:r>
              <a:rPr lang="en-US" b="1" dirty="0"/>
              <a:t>A particular person</a:t>
            </a:r>
          </a:p>
          <a:p>
            <a:pPr marL="514350" indent="-514350">
              <a:buAutoNum type="alphaLcParenR"/>
            </a:pPr>
            <a:r>
              <a:rPr lang="en-US" b="1" dirty="0"/>
              <a:t>A particular group or body of persons</a:t>
            </a:r>
          </a:p>
          <a:p>
            <a:pPr marL="514350" indent="-514350">
              <a:buAutoNum type="alphaLcParenR"/>
            </a:pPr>
            <a:r>
              <a:rPr lang="en-US" b="1" dirty="0"/>
              <a:t>The public at large i.e., </a:t>
            </a:r>
            <a:r>
              <a:rPr lang="en-GB" b="1" dirty="0"/>
              <a:t>whole world</a:t>
            </a:r>
            <a:endParaRPr lang="en-US" b="1" dirty="0"/>
          </a:p>
          <a:p>
            <a:pPr lvl="0">
              <a:buNone/>
            </a:pPr>
            <a:endParaRPr lang="en-GB" dirty="0"/>
          </a:p>
          <a:p>
            <a:pPr>
              <a:buNone/>
            </a:pPr>
            <a:endParaRPr lang="en-US" dirty="0"/>
          </a:p>
        </p:txBody>
      </p:sp>
      <p:sp>
        <p:nvSpPr>
          <p:cNvPr id="2" name="Title 1"/>
          <p:cNvSpPr>
            <a:spLocks noGrp="1"/>
          </p:cNvSpPr>
          <p:nvPr>
            <p:ph type="title"/>
          </p:nvPr>
        </p:nvSpPr>
        <p:spPr/>
        <p:txBody>
          <a:bodyPr>
            <a:normAutofit fontScale="90000"/>
          </a:bodyPr>
          <a:lstStyle/>
          <a:p>
            <a:br>
              <a:rPr lang="en-US" dirty="0"/>
            </a:br>
            <a:r>
              <a:rPr lang="en-US" dirty="0"/>
              <a:t>Kinds of Offer</a:t>
            </a:r>
            <a:br>
              <a:rPr lang="en-US" dirty="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92500"/>
          </a:bodyPr>
          <a:lstStyle/>
          <a:p>
            <a:pPr lvl="0">
              <a:buNone/>
            </a:pPr>
            <a:r>
              <a:rPr lang="en-GB" dirty="0"/>
              <a:t>	A proposal may be revoked at any time before the communication of its acceptance is complete as against the proposer, but not afterwards.</a:t>
            </a:r>
            <a:endParaRPr lang="en-US" dirty="0"/>
          </a:p>
          <a:p>
            <a:r>
              <a:rPr lang="en-GB" b="1" dirty="0"/>
              <a:t>Ex</a:t>
            </a:r>
            <a:r>
              <a:rPr lang="en-GB" dirty="0"/>
              <a:t>- A proposes, by a letter sent by post, to sell his house to B. B accepts the proposal by a letter sent by post. A may revoke his proposal at any time before or at the moment when B posts his letter of ac­ceptance, but not afterwards. B may revoke his acceptance at any time before or at the moment when the letter communi­cating it reaches A, but not afterwards.</a:t>
            </a:r>
            <a:endParaRPr lang="en-US" dirty="0"/>
          </a:p>
          <a:p>
            <a:pPr>
              <a:buNone/>
            </a:pPr>
            <a:endParaRPr lang="en-US" dirty="0"/>
          </a:p>
        </p:txBody>
      </p:sp>
      <p:sp>
        <p:nvSpPr>
          <p:cNvPr id="4" name="Title 3"/>
          <p:cNvSpPr>
            <a:spLocks noGrp="1"/>
          </p:cNvSpPr>
          <p:nvPr>
            <p:ph type="title"/>
          </p:nvPr>
        </p:nvSpPr>
        <p:spPr>
          <a:xfrm>
            <a:off x="457200" y="609600"/>
            <a:ext cx="8458200" cy="808038"/>
          </a:xfrm>
        </p:spPr>
        <p:txBody>
          <a:bodyPr>
            <a:normAutofit fontScale="90000"/>
          </a:bodyPr>
          <a:lstStyle/>
          <a:p>
            <a:r>
              <a:rPr lang="en-GB" dirty="0">
                <a:solidFill>
                  <a:srgbClr val="FF0000"/>
                </a:solidFill>
              </a:rPr>
              <a:t>Revocation of proposal and acceptance: </a:t>
            </a:r>
            <a:br>
              <a:rPr lang="en-US" dirty="0"/>
            </a:b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514350" indent="-514350">
              <a:buFont typeface="+mj-lt"/>
              <a:buAutoNum type="arabicPeriod"/>
            </a:pPr>
            <a:r>
              <a:rPr lang="en-US" dirty="0"/>
              <a:t>By notice of revocation</a:t>
            </a:r>
          </a:p>
          <a:p>
            <a:pPr marL="514350" indent="-514350">
              <a:buFont typeface="+mj-lt"/>
              <a:buAutoNum type="arabicPeriod"/>
            </a:pPr>
            <a:r>
              <a:rPr lang="en-US" dirty="0"/>
              <a:t>By lapse of time</a:t>
            </a:r>
          </a:p>
          <a:p>
            <a:pPr marL="514350" indent="-514350">
              <a:buFont typeface="+mj-lt"/>
              <a:buAutoNum type="arabicPeriod"/>
            </a:pPr>
            <a:r>
              <a:rPr lang="en-US" dirty="0"/>
              <a:t>By non-fulfillment of condition precedent</a:t>
            </a:r>
          </a:p>
          <a:p>
            <a:pPr marL="514350" indent="-514350">
              <a:buFont typeface="+mj-lt"/>
              <a:buAutoNum type="arabicPeriod"/>
            </a:pPr>
            <a:r>
              <a:rPr lang="en-US" dirty="0"/>
              <a:t>By death or insanity</a:t>
            </a:r>
          </a:p>
          <a:p>
            <a:pPr marL="514350" indent="-514350">
              <a:buFont typeface="+mj-lt"/>
              <a:buAutoNum type="arabicPeriod"/>
            </a:pPr>
            <a:r>
              <a:rPr lang="en-US" dirty="0"/>
              <a:t>By counter offer</a:t>
            </a:r>
          </a:p>
          <a:p>
            <a:pPr marL="514350" indent="-514350">
              <a:buFont typeface="+mj-lt"/>
              <a:buAutoNum type="arabicPeriod"/>
            </a:pPr>
            <a:r>
              <a:rPr lang="en-US" dirty="0"/>
              <a:t>By the non-acceptance of offer acc. to the prescribed or  usual mode</a:t>
            </a:r>
          </a:p>
          <a:p>
            <a:pPr marL="514350" indent="-514350">
              <a:buFont typeface="+mj-lt"/>
              <a:buAutoNum type="arabicPeriod"/>
            </a:pPr>
            <a:r>
              <a:rPr lang="en-US" dirty="0"/>
              <a:t>By the subsequent illegality</a:t>
            </a:r>
          </a:p>
          <a:p>
            <a:pPr marL="514350" indent="-514350">
              <a:buNone/>
            </a:pPr>
            <a:endParaRPr lang="en-US" dirty="0"/>
          </a:p>
          <a:p>
            <a:pPr marL="514350" indent="-514350">
              <a:buNone/>
            </a:pPr>
            <a:endParaRPr lang="en-US" dirty="0"/>
          </a:p>
        </p:txBody>
      </p:sp>
      <p:sp>
        <p:nvSpPr>
          <p:cNvPr id="2" name="Title 1"/>
          <p:cNvSpPr>
            <a:spLocks noGrp="1"/>
          </p:cNvSpPr>
          <p:nvPr>
            <p:ph type="title"/>
          </p:nvPr>
        </p:nvSpPr>
        <p:spPr/>
        <p:txBody>
          <a:bodyPr>
            <a:normAutofit fontScale="90000"/>
          </a:bodyPr>
          <a:lstStyle/>
          <a:p>
            <a:r>
              <a:rPr lang="en-US" b="1" dirty="0">
                <a:solidFill>
                  <a:srgbClr val="FF0000"/>
                </a:solidFill>
              </a:rPr>
              <a:t>Sec.6 Modes of revocation of offer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1828800" y="277813"/>
            <a:ext cx="68580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rPr>
              <a:t>Express and implied offer</a:t>
            </a:r>
          </a:p>
        </p:txBody>
      </p:sp>
      <p:sp>
        <p:nvSpPr>
          <p:cNvPr id="9" name="Rectangle 3"/>
          <p:cNvSpPr txBox="1">
            <a:spLocks noChangeArrowheads="1"/>
          </p:cNvSpPr>
          <p:nvPr/>
        </p:nvSpPr>
        <p:spPr>
          <a:xfrm>
            <a:off x="457200" y="1371600"/>
            <a:ext cx="8229600" cy="4759325"/>
          </a:xfrm>
          <a:prstGeom prst="rect">
            <a:avLst/>
          </a:prstGeom>
        </p:spPr>
        <p:txBody>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500" b="0" i="0" u="none" strike="noStrike" kern="1200" cap="none" spc="0" normalizeH="0" baseline="0" noProof="0" dirty="0">
                <a:ln>
                  <a:noFill/>
                </a:ln>
                <a:solidFill>
                  <a:schemeClr val="tx1"/>
                </a:solidFill>
                <a:effectLst/>
                <a:uLnTx/>
                <a:uFillTx/>
                <a:latin typeface="+mn-lt"/>
                <a:ea typeface="+mn-ea"/>
                <a:cs typeface="+mn-cs"/>
              </a:rPr>
              <a:t>When an offer is expressed by </a:t>
            </a:r>
            <a:r>
              <a:rPr kumimoji="0" lang="en-US" sz="2500" b="0" i="0" u="none" strike="noStrike" kern="1200" cap="none" spc="0" normalizeH="0" baseline="0" noProof="0" dirty="0">
                <a:ln>
                  <a:noFill/>
                </a:ln>
                <a:solidFill>
                  <a:srgbClr val="FF0000"/>
                </a:solidFill>
                <a:effectLst/>
                <a:uLnTx/>
                <a:uFillTx/>
                <a:latin typeface="+mn-lt"/>
                <a:ea typeface="+mn-ea"/>
                <a:cs typeface="+mn-cs"/>
              </a:rPr>
              <a:t>words spoken or written</a:t>
            </a:r>
            <a:r>
              <a:rPr kumimoji="0" lang="en-US" sz="2500" b="0" i="0" u="none" strike="noStrike" kern="1200" cap="none" spc="0" normalizeH="0" baseline="0" noProof="0" dirty="0">
                <a:ln>
                  <a:noFill/>
                </a:ln>
                <a:solidFill>
                  <a:schemeClr val="tx1"/>
                </a:solidFill>
                <a:effectLst/>
                <a:uLnTx/>
                <a:uFillTx/>
                <a:latin typeface="+mn-lt"/>
                <a:ea typeface="+mn-ea"/>
                <a:cs typeface="+mn-cs"/>
              </a:rPr>
              <a:t> it is termed as an </a:t>
            </a:r>
            <a:r>
              <a:rPr kumimoji="0" lang="en-US" sz="2500" b="0" i="0" u="none" strike="noStrike" kern="1200" cap="none" spc="0" normalizeH="0" baseline="0" noProof="0" dirty="0">
                <a:ln>
                  <a:noFill/>
                </a:ln>
                <a:solidFill>
                  <a:srgbClr val="FF0000"/>
                </a:solidFill>
                <a:effectLst/>
                <a:uLnTx/>
                <a:uFillTx/>
                <a:latin typeface="+mn-lt"/>
                <a:ea typeface="+mn-ea"/>
                <a:cs typeface="+mn-cs"/>
              </a:rPr>
              <a:t>express offer</a:t>
            </a:r>
            <a:r>
              <a:rPr kumimoji="0" lang="en-US" sz="2500" b="0" i="0" u="none" strike="noStrike" kern="1200" cap="none" spc="0" normalizeH="0" baseline="0" noProof="0" dirty="0">
                <a:ln>
                  <a:noFill/>
                </a:ln>
                <a:solidFill>
                  <a:schemeClr val="tx1"/>
                </a:solidFill>
                <a:effectLst/>
                <a:uLnTx/>
                <a:uFillTx/>
                <a:latin typeface="+mn-lt"/>
                <a:ea typeface="+mn-ea"/>
                <a:cs typeface="+mn-cs"/>
              </a:rPr>
              <a:t>.</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sz="2500" b="0" i="0" u="none" strike="noStrike" kern="1200" cap="none" spc="0" normalizeH="0" baseline="0" noProof="0" dirty="0">
              <a:ln>
                <a:noFill/>
              </a:ln>
              <a:solidFill>
                <a:schemeClr val="tx1"/>
              </a:solidFill>
              <a:effectLst/>
              <a:uLnTx/>
              <a:uFillTx/>
              <a:latin typeface="+mn-lt"/>
              <a:ea typeface="+mn-ea"/>
              <a:cs typeface="+mn-cs"/>
            </a:endParaRPr>
          </a:p>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500" b="0" i="0" u="none" strike="noStrike" kern="1200" cap="none" spc="0" normalizeH="0" baseline="0" noProof="0" dirty="0">
                <a:ln>
                  <a:noFill/>
                </a:ln>
                <a:solidFill>
                  <a:srgbClr val="FF0000"/>
                </a:solidFill>
                <a:effectLst/>
                <a:uLnTx/>
                <a:uFillTx/>
                <a:latin typeface="+mn-lt"/>
                <a:ea typeface="+mn-ea"/>
                <a:cs typeface="+mn-cs"/>
              </a:rPr>
              <a:t>Implied offer </a:t>
            </a:r>
            <a:r>
              <a:rPr kumimoji="0" lang="en-US" sz="2500" b="0" i="0" u="none" strike="noStrike" kern="1200" cap="none" spc="0" normalizeH="0" baseline="0" noProof="0" dirty="0">
                <a:ln>
                  <a:noFill/>
                </a:ln>
                <a:solidFill>
                  <a:schemeClr val="tx1"/>
                </a:solidFill>
                <a:effectLst/>
                <a:uLnTx/>
                <a:uFillTx/>
                <a:latin typeface="+mn-lt"/>
                <a:ea typeface="+mn-ea"/>
                <a:cs typeface="+mn-cs"/>
              </a:rPr>
              <a:t>means an offer </a:t>
            </a:r>
            <a:r>
              <a:rPr kumimoji="0" lang="en-US" sz="2500" b="0" i="0" u="none" strike="noStrike" kern="1200" cap="none" spc="0" normalizeH="0" baseline="0" noProof="0" dirty="0">
                <a:ln>
                  <a:noFill/>
                </a:ln>
                <a:solidFill>
                  <a:srgbClr val="FF0000"/>
                </a:solidFill>
                <a:effectLst/>
                <a:uLnTx/>
                <a:uFillTx/>
                <a:latin typeface="+mn-lt"/>
                <a:ea typeface="+mn-ea"/>
                <a:cs typeface="+mn-cs"/>
              </a:rPr>
              <a:t>made by conduct or other than oral or written</a:t>
            </a:r>
            <a:r>
              <a:rPr kumimoji="0" lang="en-US" sz="2500" b="0" i="0" u="none" strike="noStrike" kern="1200" cap="none" spc="0" normalizeH="0" baseline="0" noProof="0" dirty="0">
                <a:ln>
                  <a:noFill/>
                </a:ln>
                <a:solidFill>
                  <a:schemeClr val="tx1"/>
                </a:solidFill>
                <a:effectLst/>
                <a:uLnTx/>
                <a:uFillTx/>
                <a:latin typeface="+mn-lt"/>
                <a:ea typeface="+mn-ea"/>
                <a:cs typeface="+mn-cs"/>
              </a:rPr>
              <a:t>.</a:t>
            </a:r>
          </a:p>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500" b="0" i="0" u="none" strike="noStrike" kern="1200" cap="none" spc="0" normalizeH="0" baseline="0" noProof="0" dirty="0">
                <a:ln>
                  <a:noFill/>
                </a:ln>
                <a:solidFill>
                  <a:schemeClr val="tx1"/>
                </a:solidFill>
                <a:effectLst/>
                <a:uLnTx/>
                <a:uFillTx/>
                <a:latin typeface="+mn-lt"/>
                <a:ea typeface="+mn-ea"/>
                <a:cs typeface="+mn-cs"/>
              </a:rPr>
              <a:t>when one person allows the other to perform certain acts under such circumstances that nobody would accept them without consideration it will amount to an offer by conduct and the permission of the party ,who is benefited by such performance, will amount to his acceptance .such an acceptance will be asked to pay for it.</a:t>
            </a:r>
          </a:p>
        </p:txBody>
      </p:sp>
      <p:pic>
        <p:nvPicPr>
          <p:cNvPr id="10" name="Picture 4" descr="iz110033"/>
          <p:cNvPicPr>
            <a:picLocks noChangeAspect="1" noChangeArrowheads="1"/>
          </p:cNvPicPr>
          <p:nvPr/>
        </p:nvPicPr>
        <p:blipFill>
          <a:blip r:embed="rId2" cstate="print"/>
          <a:srcRect/>
          <a:stretch>
            <a:fillRect/>
          </a:stretch>
        </p:blipFill>
        <p:spPr bwMode="auto">
          <a:xfrm>
            <a:off x="0" y="152400"/>
            <a:ext cx="1447800" cy="11334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457200" y="277813"/>
            <a:ext cx="67818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a:ln>
                  <a:noFill/>
                </a:ln>
                <a:solidFill>
                  <a:schemeClr val="tx2"/>
                </a:solidFill>
                <a:effectLst>
                  <a:outerShdw blurRad="31750" dist="25400" dir="5400000" algn="tl" rotWithShape="0">
                    <a:srgbClr val="000000">
                      <a:alpha val="25000"/>
                    </a:srgbClr>
                  </a:outerShdw>
                </a:effectLst>
                <a:uLnTx/>
                <a:uFillTx/>
                <a:latin typeface="+mj-lt"/>
                <a:ea typeface="+mj-ea"/>
                <a:cs typeface="+mj-cs"/>
              </a:rPr>
              <a:t>Example of implied offer</a:t>
            </a:r>
          </a:p>
        </p:txBody>
      </p:sp>
      <p:sp>
        <p:nvSpPr>
          <p:cNvPr id="7" name="Rectangle 3"/>
          <p:cNvSpPr txBox="1">
            <a:spLocks noChangeArrowheads="1"/>
          </p:cNvSpPr>
          <p:nvPr/>
        </p:nvSpPr>
        <p:spPr>
          <a:xfrm>
            <a:off x="228600" y="990600"/>
            <a:ext cx="7162800" cy="4419600"/>
          </a:xfrm>
          <a:prstGeom prst="rect">
            <a:avLst/>
          </a:prstGeom>
        </p:spPr>
        <p:txBody>
          <a:bodyPr/>
          <a:lstStyle/>
          <a:p>
            <a:pPr marL="365760" marR="0" lvl="0" indent="-256032" algn="l" defTabSz="914400" rtl="0" eaLnBrk="1" fontAlgn="auto" latinLnBrk="0" hangingPunct="1">
              <a:lnSpc>
                <a:spcPct val="8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 </a:t>
            </a:r>
            <a:r>
              <a:rPr kumimoji="0" lang="en-US" sz="2800" b="0" i="0" u="none" strike="noStrike" kern="1200" cap="none" spc="0" normalizeH="0" baseline="0" noProof="0" dirty="0">
                <a:ln>
                  <a:noFill/>
                </a:ln>
                <a:solidFill>
                  <a:srgbClr val="FF0000"/>
                </a:solidFill>
                <a:effectLst/>
                <a:uLnTx/>
                <a:uFillTx/>
                <a:latin typeface="+mn-lt"/>
                <a:ea typeface="+mn-ea"/>
                <a:cs typeface="+mn-cs"/>
              </a:rPr>
              <a:t>bus company </a:t>
            </a:r>
            <a:r>
              <a:rPr kumimoji="0" lang="en-US" sz="2800" b="0" i="0" u="none" strike="noStrike" kern="1200" cap="none" spc="0" normalizeH="0" baseline="0" noProof="0" dirty="0">
                <a:ln>
                  <a:noFill/>
                </a:ln>
                <a:solidFill>
                  <a:schemeClr val="tx1"/>
                </a:solidFill>
                <a:effectLst/>
                <a:uLnTx/>
                <a:uFillTx/>
                <a:latin typeface="+mn-lt"/>
                <a:ea typeface="+mn-ea"/>
                <a:cs typeface="+mn-cs"/>
              </a:rPr>
              <a:t>runs buses between India gate to </a:t>
            </a:r>
            <a:r>
              <a:rPr kumimoji="0" lang="en-US" sz="2800" b="0" i="0" u="none" strike="noStrike" kern="1200" cap="none" spc="0" normalizeH="0" baseline="0" noProof="0" dirty="0" err="1">
                <a:ln>
                  <a:noFill/>
                </a:ln>
                <a:solidFill>
                  <a:schemeClr val="tx1"/>
                </a:solidFill>
                <a:effectLst/>
                <a:uLnTx/>
                <a:uFillTx/>
                <a:latin typeface="+mn-lt"/>
                <a:ea typeface="+mn-ea"/>
                <a:cs typeface="+mn-cs"/>
              </a:rPr>
              <a:t>kahsmiri</a:t>
            </a:r>
            <a:r>
              <a:rPr kumimoji="0" lang="en-US" sz="2800" b="0" i="0" u="none" strike="noStrike" kern="1200" cap="none" spc="0" normalizeH="0" baseline="0" noProof="0" dirty="0">
                <a:ln>
                  <a:noFill/>
                </a:ln>
                <a:solidFill>
                  <a:schemeClr val="tx1"/>
                </a:solidFill>
                <a:effectLst/>
                <a:uLnTx/>
                <a:uFillTx/>
                <a:latin typeface="+mn-lt"/>
                <a:ea typeface="+mn-ea"/>
                <a:cs typeface="+mn-cs"/>
              </a:rPr>
              <a:t> gate. There is implied offer from the bus company to take any person on the route who is prepared to pay the prescribed fare. the offer will be said to be accepted by a passenger as soon as he takes seat in the bus.</a:t>
            </a:r>
          </a:p>
          <a:p>
            <a:pPr marL="365760" marR="0" lvl="0" indent="-256032" algn="l" defTabSz="914400" rtl="0" eaLnBrk="1" fontAlgn="auto" latinLnBrk="0" hangingPunct="1">
              <a:lnSpc>
                <a:spcPct val="80000"/>
              </a:lnSpc>
              <a:spcBef>
                <a:spcPts val="400"/>
              </a:spcBef>
              <a:spcAft>
                <a:spcPts val="0"/>
              </a:spcAft>
              <a:buClr>
                <a:schemeClr val="accent1"/>
              </a:buClr>
              <a:buSzPct val="68000"/>
              <a:buFont typeface="Wingdings 3"/>
              <a:buChar char=""/>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80000"/>
              </a:lnSpc>
              <a:spcBef>
                <a:spcPts val="400"/>
              </a:spcBef>
              <a:spcAft>
                <a:spcPts val="0"/>
              </a:spcAft>
              <a:buClr>
                <a:schemeClr val="accent1"/>
              </a:buClr>
              <a:buSzPct val="68000"/>
              <a:buFont typeface="Wingdings 3"/>
              <a:buChar char=""/>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 </a:t>
            </a:r>
            <a:r>
              <a:rPr kumimoji="0" lang="en-US" sz="2800" b="0" i="0" u="none" strike="noStrike" kern="1200" cap="none" spc="0" normalizeH="0" baseline="0" noProof="0" dirty="0">
                <a:ln>
                  <a:noFill/>
                </a:ln>
                <a:solidFill>
                  <a:srgbClr val="FF0000"/>
                </a:solidFill>
                <a:effectLst/>
                <a:uLnTx/>
                <a:uFillTx/>
                <a:latin typeface="+mn-lt"/>
                <a:ea typeface="+mn-ea"/>
                <a:cs typeface="+mn-cs"/>
              </a:rPr>
              <a:t>bid at an auction is an implied offer to buy.</a:t>
            </a:r>
            <a:r>
              <a:rPr kumimoji="0" lang="en-US" sz="2800" b="0" i="0" u="none" strike="noStrike" kern="1200" cap="none" spc="0" normalizeH="0" baseline="0" noProof="0" dirty="0">
                <a:ln>
                  <a:noFill/>
                </a:ln>
                <a:solidFill>
                  <a:schemeClr val="tx1"/>
                </a:solidFill>
                <a:effectLst/>
                <a:uLnTx/>
                <a:uFillTx/>
                <a:latin typeface="+mn-lt"/>
                <a:ea typeface="+mn-ea"/>
                <a:cs typeface="+mn-cs"/>
              </a:rPr>
              <a:t> Similarly consuming eatables at a self service restaurant, both create implied promise to pay for the benefits enjoyed.</a:t>
            </a:r>
          </a:p>
        </p:txBody>
      </p:sp>
      <p:pic>
        <p:nvPicPr>
          <p:cNvPr id="8" name="Picture 4" descr="bus-cartoon"/>
          <p:cNvPicPr>
            <a:picLocks noChangeAspect="1" noChangeArrowheads="1"/>
          </p:cNvPicPr>
          <p:nvPr/>
        </p:nvPicPr>
        <p:blipFill>
          <a:blip r:embed="rId2" cstate="print"/>
          <a:srcRect/>
          <a:stretch>
            <a:fillRect/>
          </a:stretch>
        </p:blipFill>
        <p:spPr bwMode="auto">
          <a:xfrm>
            <a:off x="7086600" y="152400"/>
            <a:ext cx="2057400" cy="2438400"/>
          </a:xfrm>
          <a:prstGeom prst="rect">
            <a:avLst/>
          </a:prstGeom>
          <a:noFill/>
          <a:ln w="9525">
            <a:noFill/>
            <a:miter lim="800000"/>
            <a:headEnd/>
            <a:tailEnd/>
          </a:ln>
        </p:spPr>
      </p:pic>
      <p:pic>
        <p:nvPicPr>
          <p:cNvPr id="9" name="Picture 5" descr="AUCTION"/>
          <p:cNvPicPr>
            <a:picLocks noChangeAspect="1" noChangeArrowheads="1"/>
          </p:cNvPicPr>
          <p:nvPr/>
        </p:nvPicPr>
        <p:blipFill>
          <a:blip r:embed="rId3" cstate="print"/>
          <a:srcRect/>
          <a:stretch>
            <a:fillRect/>
          </a:stretch>
        </p:blipFill>
        <p:spPr bwMode="auto">
          <a:xfrm>
            <a:off x="7239000" y="4191000"/>
            <a:ext cx="1905000" cy="2247900"/>
          </a:xfrm>
          <a:prstGeom prst="rect">
            <a:avLst/>
          </a:prstGeom>
          <a:noFill/>
          <a:ln w="9525">
            <a:noFill/>
            <a:miter lim="800000"/>
            <a:headEnd/>
            <a:tailEnd/>
          </a:ln>
        </p:spPr>
      </p:pic>
      <p:sp>
        <p:nvSpPr>
          <p:cNvPr id="10" name="Text Box 6"/>
          <p:cNvSpPr txBox="1">
            <a:spLocks noChangeArrowheads="1"/>
          </p:cNvSpPr>
          <p:nvPr/>
        </p:nvSpPr>
        <p:spPr bwMode="auto">
          <a:xfrm>
            <a:off x="7680325" y="5272088"/>
            <a:ext cx="898525" cy="396875"/>
          </a:xfrm>
          <a:prstGeom prst="rect">
            <a:avLst/>
          </a:prstGeom>
          <a:noFill/>
          <a:ln w="9525">
            <a:noFill/>
            <a:miter lim="800000"/>
            <a:headEnd/>
            <a:tailEnd/>
          </a:ln>
        </p:spPr>
        <p:txBody>
          <a:bodyPr wrap="none">
            <a:spAutoFit/>
          </a:bodyPr>
          <a:lstStyle/>
          <a:p>
            <a:r>
              <a:rPr lang="en-US"/>
              <a:t>auct</a:t>
            </a:r>
            <a:r>
              <a:rPr lang="en-US" sz="1800"/>
              <a:t>ion</a:t>
            </a:r>
            <a:endParaRPr lang="en-US"/>
          </a:p>
        </p:txBody>
      </p:sp>
      <p:sp>
        <p:nvSpPr>
          <p:cNvPr id="11" name="Text Box 7"/>
          <p:cNvSpPr txBox="1">
            <a:spLocks noChangeArrowheads="1"/>
          </p:cNvSpPr>
          <p:nvPr/>
        </p:nvSpPr>
        <p:spPr bwMode="auto">
          <a:xfrm>
            <a:off x="8289925" y="4152900"/>
            <a:ext cx="1022350" cy="611188"/>
          </a:xfrm>
          <a:prstGeom prst="rect">
            <a:avLst/>
          </a:prstGeom>
          <a:noFill/>
          <a:ln w="9525">
            <a:noFill/>
            <a:miter lim="800000"/>
            <a:headEnd/>
            <a:tailEnd/>
          </a:ln>
        </p:spPr>
        <p:txBody>
          <a:bodyPr wrap="none">
            <a:spAutoFit/>
          </a:bodyPr>
          <a:lstStyle/>
          <a:p>
            <a:r>
              <a:rPr lang="en-US" sz="1800"/>
              <a:t>Acceptor</a:t>
            </a:r>
          </a:p>
          <a:p>
            <a:r>
              <a:rPr lang="en-US" sz="1600"/>
              <a:t>  Of offer</a:t>
            </a:r>
          </a:p>
        </p:txBody>
      </p:sp>
      <p:sp>
        <p:nvSpPr>
          <p:cNvPr id="12" name="Text Box 8"/>
          <p:cNvSpPr txBox="1">
            <a:spLocks noChangeArrowheads="1"/>
          </p:cNvSpPr>
          <p:nvPr/>
        </p:nvSpPr>
        <p:spPr bwMode="auto">
          <a:xfrm>
            <a:off x="7223125" y="5573713"/>
            <a:ext cx="676275" cy="730250"/>
          </a:xfrm>
          <a:prstGeom prst="rect">
            <a:avLst/>
          </a:prstGeom>
          <a:noFill/>
          <a:ln w="9525">
            <a:noFill/>
            <a:miter lim="800000"/>
            <a:headEnd/>
            <a:tailEnd/>
          </a:ln>
        </p:spPr>
        <p:txBody>
          <a:bodyPr wrap="none">
            <a:spAutoFit/>
          </a:bodyPr>
          <a:lstStyle/>
          <a:p>
            <a:r>
              <a:rPr lang="en-US" sz="1400"/>
              <a:t>Bidder</a:t>
            </a:r>
          </a:p>
          <a:p>
            <a:r>
              <a:rPr lang="en-US" sz="1400"/>
              <a:t>Is an</a:t>
            </a:r>
          </a:p>
          <a:p>
            <a:r>
              <a:rPr lang="en-US" sz="1400"/>
              <a:t>offeror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wipe(down)">
                                      <p:cBhvr>
                                        <p:cTn id="12"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457200" y="277813"/>
            <a:ext cx="82296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100" b="1" i="0" u="none" strike="noStrike" kern="1200" cap="none" spc="0" normalizeH="0" baseline="0" noProof="0">
                <a:ln>
                  <a:noFill/>
                </a:ln>
                <a:solidFill>
                  <a:schemeClr val="tx2"/>
                </a:solidFill>
                <a:effectLst>
                  <a:outerShdw blurRad="31750" dist="25400" dir="5400000" algn="tl" rotWithShape="0">
                    <a:srgbClr val="000000">
                      <a:alpha val="25000"/>
                    </a:srgbClr>
                  </a:outerShdw>
                </a:effectLst>
                <a:uLnTx/>
                <a:uFillTx/>
                <a:latin typeface="+mj-lt"/>
                <a:ea typeface="+mj-ea"/>
                <a:cs typeface="+mj-cs"/>
              </a:rPr>
              <a:t>Positive and negative offer</a:t>
            </a:r>
          </a:p>
        </p:txBody>
      </p:sp>
      <p:sp>
        <p:nvSpPr>
          <p:cNvPr id="7" name="Rectangle 3"/>
          <p:cNvSpPr txBox="1">
            <a:spLocks noChangeArrowheads="1"/>
          </p:cNvSpPr>
          <p:nvPr/>
        </p:nvSpPr>
        <p:spPr>
          <a:xfrm>
            <a:off x="457200" y="1600200"/>
            <a:ext cx="8229600" cy="4530725"/>
          </a:xfrm>
          <a:prstGeom prst="rect">
            <a:avLst/>
          </a:prstGeom>
        </p:spPr>
        <p:txBody>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a:ln>
                  <a:noFill/>
                </a:ln>
                <a:solidFill>
                  <a:schemeClr val="tx1"/>
                </a:solidFill>
                <a:effectLst/>
                <a:uLnTx/>
                <a:uFillTx/>
                <a:latin typeface="+mn-lt"/>
                <a:ea typeface="+mn-ea"/>
                <a:cs typeface="+mn-cs"/>
              </a:rPr>
              <a:t>A person may </a:t>
            </a:r>
            <a:r>
              <a:rPr kumimoji="0" lang="en-US" sz="2700" b="0" i="0" u="none" strike="noStrike" kern="1200" cap="none" spc="0" normalizeH="0" baseline="0" noProof="0" dirty="0">
                <a:ln>
                  <a:noFill/>
                </a:ln>
                <a:solidFill>
                  <a:srgbClr val="FF0000"/>
                </a:solidFill>
                <a:effectLst/>
                <a:uLnTx/>
                <a:uFillTx/>
                <a:latin typeface="+mn-lt"/>
                <a:ea typeface="+mn-ea"/>
                <a:cs typeface="+mn-cs"/>
              </a:rPr>
              <a:t>express his willingness to do</a:t>
            </a:r>
            <a:r>
              <a:rPr kumimoji="0" lang="en-US" sz="2700" b="0" i="0" u="none" strike="noStrike" kern="1200" cap="none" spc="0" normalizeH="0" baseline="0" noProof="0" dirty="0">
                <a:ln>
                  <a:noFill/>
                </a:ln>
                <a:solidFill>
                  <a:schemeClr val="tx1"/>
                </a:solidFill>
                <a:effectLst/>
                <a:uLnTx/>
                <a:uFillTx/>
                <a:latin typeface="+mn-lt"/>
                <a:ea typeface="+mn-ea"/>
                <a:cs typeface="+mn-cs"/>
              </a:rPr>
              <a:t> something or to </a:t>
            </a:r>
            <a:r>
              <a:rPr kumimoji="0" lang="en-US" sz="2700" b="0" i="0" u="none" strike="noStrike" kern="1200" cap="none" spc="0" normalizeH="0" baseline="0" noProof="0" dirty="0">
                <a:ln>
                  <a:noFill/>
                </a:ln>
                <a:solidFill>
                  <a:srgbClr val="FF0000"/>
                </a:solidFill>
                <a:effectLst/>
                <a:uLnTx/>
                <a:uFillTx/>
                <a:latin typeface="+mn-lt"/>
                <a:ea typeface="+mn-ea"/>
                <a:cs typeface="+mn-cs"/>
              </a:rPr>
              <a:t>abstain from doing </a:t>
            </a:r>
            <a:r>
              <a:rPr kumimoji="0" lang="en-US" sz="2700" b="0" i="0" u="none" strike="noStrike" kern="1200" cap="none" spc="0" normalizeH="0" baseline="0" noProof="0" dirty="0">
                <a:ln>
                  <a:noFill/>
                </a:ln>
                <a:solidFill>
                  <a:schemeClr val="tx1"/>
                </a:solidFill>
                <a:effectLst/>
                <a:uLnTx/>
                <a:uFillTx/>
                <a:latin typeface="+mn-lt"/>
                <a:ea typeface="+mn-ea"/>
                <a:cs typeface="+mn-cs"/>
              </a:rPr>
              <a:t>something </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700" b="0" i="0" u="none" strike="noStrike" kern="1200" cap="none" spc="0" normalizeH="0" baseline="0" noProof="0" dirty="0" err="1">
                <a:ln>
                  <a:noFill/>
                </a:ln>
                <a:solidFill>
                  <a:schemeClr val="tx1"/>
                </a:solidFill>
                <a:effectLst/>
                <a:uLnTx/>
                <a:uFillTx/>
                <a:latin typeface="+mn-lt"/>
                <a:ea typeface="+mn-ea"/>
                <a:cs typeface="+mn-cs"/>
              </a:rPr>
              <a:t>e.g</a:t>
            </a:r>
            <a:r>
              <a:rPr kumimoji="0" lang="en-US" sz="2700" b="0" i="0" u="none" strike="noStrike" kern="1200" cap="none" spc="0" normalizeH="0" baseline="0" noProof="0" dirty="0">
                <a:ln>
                  <a:noFill/>
                </a:ln>
                <a:solidFill>
                  <a:schemeClr val="tx1"/>
                </a:solidFill>
                <a:effectLst/>
                <a:uLnTx/>
                <a:uFillTx/>
                <a:latin typeface="+mn-lt"/>
                <a:ea typeface="+mn-ea"/>
                <a:cs typeface="+mn-cs"/>
              </a:rPr>
              <a:t> it may be an offer to construct a wall to provide privacy or not to construct a wall so that free passage of light and air may </a:t>
            </a:r>
            <a:r>
              <a:rPr kumimoji="0" lang="en-US" sz="2700" b="0" i="0" u="sng" strike="noStrike" kern="1200" cap="none" spc="0" normalizeH="0" baseline="0" noProof="0" dirty="0">
                <a:ln>
                  <a:noFill/>
                </a:ln>
                <a:solidFill>
                  <a:schemeClr val="tx1"/>
                </a:solidFill>
                <a:effectLst/>
                <a:uLnTx/>
                <a:uFillTx/>
                <a:latin typeface="+mn-lt"/>
                <a:ea typeface="+mn-ea"/>
                <a:cs typeface="+mn-cs"/>
              </a:rPr>
              <a:t>not</a:t>
            </a:r>
            <a:r>
              <a:rPr kumimoji="0" lang="en-US" sz="2700" b="0" i="0" u="none" strike="noStrike" kern="1200" cap="none" spc="0" normalizeH="0" baseline="0" noProof="0" dirty="0">
                <a:ln>
                  <a:noFill/>
                </a:ln>
                <a:solidFill>
                  <a:schemeClr val="tx1"/>
                </a:solidFill>
                <a:effectLst/>
                <a:uLnTx/>
                <a:uFillTx/>
                <a:latin typeface="+mn-lt"/>
                <a:ea typeface="+mn-ea"/>
                <a:cs typeface="+mn-cs"/>
              </a:rPr>
              <a:t> be obstructed.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rgbClr val="0000CC"/>
                </a:solidFill>
              </a:rPr>
              <a:t>Specific Offer </a:t>
            </a:r>
            <a:r>
              <a:rPr lang="en-US" dirty="0"/>
              <a:t>– An offer made to a definite person or body of persons </a:t>
            </a:r>
          </a:p>
          <a:p>
            <a:r>
              <a:rPr lang="en-US" dirty="0">
                <a:solidFill>
                  <a:srgbClr val="0000CC"/>
                </a:solidFill>
              </a:rPr>
              <a:t>General Offer </a:t>
            </a:r>
            <a:r>
              <a:rPr lang="en-US" dirty="0"/>
              <a:t>-  When an offer is addressed to the whole world , it is called general offer.</a:t>
            </a:r>
          </a:p>
        </p:txBody>
      </p:sp>
      <p:sp>
        <p:nvSpPr>
          <p:cNvPr id="2" name="Title 1"/>
          <p:cNvSpPr>
            <a:spLocks noGrp="1"/>
          </p:cNvSpPr>
          <p:nvPr>
            <p:ph type="title"/>
          </p:nvPr>
        </p:nvSpPr>
        <p:spPr/>
        <p:txBody>
          <a:bodyPr/>
          <a:lstStyle/>
          <a:p>
            <a:r>
              <a:rPr lang="en-US" dirty="0"/>
              <a:t>Offer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763000" cy="4906963"/>
          </a:xfrm>
        </p:spPr>
        <p:txBody>
          <a:bodyPr>
            <a:noAutofit/>
          </a:bodyPr>
          <a:lstStyle/>
          <a:p>
            <a:pPr>
              <a:buNone/>
            </a:pPr>
            <a:r>
              <a:rPr lang="en-GB" sz="2200" b="1" dirty="0"/>
              <a:t>	</a:t>
            </a:r>
            <a:r>
              <a:rPr lang="en-GB" sz="2400" b="1" dirty="0" err="1">
                <a:solidFill>
                  <a:srgbClr val="0000CC"/>
                </a:solidFill>
              </a:rPr>
              <a:t>Carlill</a:t>
            </a:r>
            <a:r>
              <a:rPr lang="en-GB" sz="2400" b="1" dirty="0">
                <a:solidFill>
                  <a:srgbClr val="0000CC"/>
                </a:solidFill>
              </a:rPr>
              <a:t> vs.</a:t>
            </a:r>
            <a:r>
              <a:rPr lang="en-GB" sz="2400" b="1" i="1" dirty="0">
                <a:solidFill>
                  <a:srgbClr val="0000CC"/>
                </a:solidFill>
              </a:rPr>
              <a:t> Carbolic Smoke Ball </a:t>
            </a:r>
            <a:r>
              <a:rPr lang="en-GB" sz="2400" b="1" dirty="0">
                <a:solidFill>
                  <a:srgbClr val="0000CC"/>
                </a:solidFill>
              </a:rPr>
              <a:t>Co</a:t>
            </a:r>
            <a:r>
              <a:rPr lang="en-GB" sz="2200" b="1" dirty="0"/>
              <a:t>. 's </a:t>
            </a:r>
            <a:r>
              <a:rPr lang="en-GB" sz="2200" b="1" i="1" dirty="0"/>
              <a:t>case</a:t>
            </a:r>
            <a:r>
              <a:rPr lang="en-GB" sz="2200" i="1" dirty="0"/>
              <a:t>, </a:t>
            </a:r>
            <a:r>
              <a:rPr lang="en-GB" sz="2200" dirty="0"/>
              <a:t>the patent-medicine company advertised that it would give a reward of $100 to anyone who contracted influenza after using the smoke balls of the company for a certain period according to the printed directions. Mrs. </a:t>
            </a:r>
            <a:r>
              <a:rPr lang="en-GB" sz="2200" dirty="0" err="1"/>
              <a:t>Carlill</a:t>
            </a:r>
            <a:r>
              <a:rPr lang="en-GB" sz="2200" dirty="0"/>
              <a:t> purchased the advertised smoke ball and contracted influenza in spite of using the smoke ball according to the printed instructions. She claimed the reward of $100. The claim was resisted by the company on the ground that offer was not made to her and that in any case she had not com­municated her acceptance of the offer. She filed a suit for the recovery of the reward.</a:t>
            </a:r>
          </a:p>
          <a:p>
            <a:pPr>
              <a:buNone/>
            </a:pPr>
            <a:r>
              <a:rPr lang="en-GB" sz="2200" dirty="0"/>
              <a:t> </a:t>
            </a:r>
            <a:r>
              <a:rPr lang="en-GB" sz="2200" b="1" i="1" dirty="0">
                <a:solidFill>
                  <a:srgbClr val="0000CC"/>
                </a:solidFill>
              </a:rPr>
              <a:t>Held</a:t>
            </a:r>
            <a:r>
              <a:rPr lang="en-GB" sz="2200" i="1" dirty="0">
                <a:solidFill>
                  <a:srgbClr val="0000CC"/>
                </a:solidFill>
              </a:rPr>
              <a:t>:</a:t>
            </a:r>
            <a:r>
              <a:rPr lang="en-GB" sz="2200" i="1" dirty="0"/>
              <a:t> </a:t>
            </a:r>
            <a:r>
              <a:rPr lang="en-GB" sz="2200" dirty="0"/>
              <a:t>She could recover the reward as she had accepted the offer by complying with the terms of the offer.)</a:t>
            </a:r>
            <a:endParaRPr lang="en-US" sz="2200" dirty="0"/>
          </a:p>
          <a:p>
            <a:pPr>
              <a:buNone/>
            </a:pPr>
            <a:endParaRPr lang="en-US" sz="2200" dirty="0"/>
          </a:p>
        </p:txBody>
      </p:sp>
      <p:sp>
        <p:nvSpPr>
          <p:cNvPr id="2" name="Title 1"/>
          <p:cNvSpPr>
            <a:spLocks noGrp="1"/>
          </p:cNvSpPr>
          <p:nvPr>
            <p:ph type="title"/>
          </p:nvPr>
        </p:nvSpPr>
        <p:spPr>
          <a:xfrm>
            <a:off x="457200" y="274638"/>
            <a:ext cx="8229600" cy="868362"/>
          </a:xfrm>
        </p:spPr>
        <p:txBody>
          <a:bodyPr>
            <a:normAutofit fontScale="90000"/>
          </a:bodyPr>
          <a:lstStyle/>
          <a:p>
            <a:br>
              <a:rPr lang="en-GB" b="1" dirty="0"/>
            </a:br>
            <a:r>
              <a:rPr lang="en-GB" b="1" dirty="0"/>
              <a:t>CASE EXAMPLE</a:t>
            </a:r>
            <a:br>
              <a:rPr lang="en-US" dirty="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8229600" cy="4711891"/>
          </a:xfrm>
        </p:spPr>
        <p:txBody>
          <a:bodyPr>
            <a:noAutofit/>
          </a:bodyPr>
          <a:lstStyle/>
          <a:p>
            <a:pPr lvl="0">
              <a:buNone/>
            </a:pPr>
            <a:r>
              <a:rPr lang="en-GB" sz="2400" dirty="0"/>
              <a:t>An offer must have certain essentials in order to constitute it a valid offer. These are:</a:t>
            </a:r>
            <a:endParaRPr lang="en-US" sz="2400" dirty="0"/>
          </a:p>
          <a:p>
            <a:pPr marL="624078" indent="-514350">
              <a:buAutoNum type="romanUcPeriod"/>
            </a:pPr>
            <a:r>
              <a:rPr lang="en-GB" sz="2400" dirty="0"/>
              <a:t>The offer must be made with a </a:t>
            </a:r>
            <a:r>
              <a:rPr lang="en-GB" sz="2400" dirty="0">
                <a:solidFill>
                  <a:srgbClr val="FF0000"/>
                </a:solidFill>
              </a:rPr>
              <a:t>view to obtain acceptance/ assent of the other party.</a:t>
            </a:r>
          </a:p>
          <a:p>
            <a:pPr marL="624078" indent="-514350">
              <a:buNone/>
            </a:pPr>
            <a:r>
              <a:rPr lang="en-GB" sz="2400" dirty="0">
                <a:solidFill>
                  <a:srgbClr val="FF0000"/>
                </a:solidFill>
              </a:rPr>
              <a:t>	</a:t>
            </a:r>
            <a:r>
              <a:rPr lang="en-GB" sz="2400" dirty="0">
                <a:solidFill>
                  <a:srgbClr val="0000CC"/>
                </a:solidFill>
              </a:rPr>
              <a:t>Case : Harris vs. Nickerson ( advt. In newspaper for sale but later cancelled)</a:t>
            </a:r>
          </a:p>
          <a:p>
            <a:pPr marL="624078" indent="-514350">
              <a:buNone/>
            </a:pPr>
            <a:endParaRPr lang="en-US" sz="2400" dirty="0">
              <a:solidFill>
                <a:srgbClr val="0000CC"/>
              </a:solidFill>
            </a:endParaRPr>
          </a:p>
          <a:p>
            <a:pPr>
              <a:buNone/>
            </a:pPr>
            <a:r>
              <a:rPr lang="en-GB" sz="2400" dirty="0"/>
              <a:t>2. 	The offer must be made with the </a:t>
            </a:r>
            <a:r>
              <a:rPr lang="en-GB" sz="2400" dirty="0">
                <a:solidFill>
                  <a:srgbClr val="FF0000"/>
                </a:solidFill>
              </a:rPr>
              <a:t>intention of creating 	legal </a:t>
            </a:r>
            <a:r>
              <a:rPr lang="en-GB" sz="2400" dirty="0"/>
              <a:t>relations. </a:t>
            </a:r>
            <a:r>
              <a:rPr lang="en-GB" sz="2400" b="1" dirty="0"/>
              <a:t>[</a:t>
            </a:r>
            <a:r>
              <a:rPr lang="en-GB" sz="2400" b="1" dirty="0">
                <a:solidFill>
                  <a:srgbClr val="0000CC"/>
                </a:solidFill>
              </a:rPr>
              <a:t>Balfour v. Balfour</a:t>
            </a:r>
            <a:r>
              <a:rPr lang="en-GB" sz="2400" i="1" dirty="0">
                <a:solidFill>
                  <a:srgbClr val="0000CC"/>
                </a:solidFill>
              </a:rPr>
              <a:t> </a:t>
            </a:r>
            <a:r>
              <a:rPr lang="en-GB" sz="2400" dirty="0"/>
              <a:t>(1919)</a:t>
            </a:r>
            <a:endParaRPr lang="en-US" sz="2400" dirty="0"/>
          </a:p>
        </p:txBody>
      </p:sp>
      <p:sp>
        <p:nvSpPr>
          <p:cNvPr id="2" name="Title 1"/>
          <p:cNvSpPr>
            <a:spLocks noGrp="1"/>
          </p:cNvSpPr>
          <p:nvPr>
            <p:ph type="title"/>
          </p:nvPr>
        </p:nvSpPr>
        <p:spPr/>
        <p:txBody>
          <a:bodyPr>
            <a:normAutofit fontScale="90000"/>
          </a:bodyPr>
          <a:lstStyle/>
          <a:p>
            <a:r>
              <a:rPr lang="en-GB" dirty="0"/>
              <a:t>ESSENTIAL REQUIREMENTS OF A VALID OFFER</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617</TotalTime>
  <Words>2296</Words>
  <Application>Microsoft Office PowerPoint</Application>
  <PresentationFormat>On-screen Show (4:3)</PresentationFormat>
  <Paragraphs>144</Paragraphs>
  <Slides>31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Arial</vt:lpstr>
      <vt:lpstr>Calibri</vt:lpstr>
      <vt:lpstr>Lucida Sans Unicode</vt:lpstr>
      <vt:lpstr>Times New Roman</vt:lpstr>
      <vt:lpstr>Verdana</vt:lpstr>
      <vt:lpstr>Wingdings</vt:lpstr>
      <vt:lpstr>Wingdings 2</vt:lpstr>
      <vt:lpstr>Wingdings 3</vt:lpstr>
      <vt:lpstr>Concourse</vt:lpstr>
      <vt:lpstr>Offer and Acceptance</vt:lpstr>
      <vt:lpstr>Offer</vt:lpstr>
      <vt:lpstr> Kinds of Offer </vt:lpstr>
      <vt:lpstr>PowerPoint Presentation</vt:lpstr>
      <vt:lpstr>PowerPoint Presentation</vt:lpstr>
      <vt:lpstr>PowerPoint Presentation</vt:lpstr>
      <vt:lpstr>Offer</vt:lpstr>
      <vt:lpstr> CASE EXAMPLE </vt:lpstr>
      <vt:lpstr>ESSENTIAL REQUIREMENTS OF A VALID OFFER</vt:lpstr>
      <vt:lpstr>ESSENTIAL REQUIREMENTS OF A VALID OFFER</vt:lpstr>
      <vt:lpstr>ESSENTIAL REQUIREMENTS OF A VALID OFFER</vt:lpstr>
      <vt:lpstr>Essentials of a Valid Offer</vt:lpstr>
      <vt:lpstr>TERMINATION OR LAPSE OF AN OFFER </vt:lpstr>
      <vt:lpstr>PowerPoint Presentation</vt:lpstr>
      <vt:lpstr>PowerPoint Presentation</vt:lpstr>
      <vt:lpstr>PowerPoint Presentation</vt:lpstr>
      <vt:lpstr>Acceptance</vt:lpstr>
      <vt:lpstr> </vt:lpstr>
      <vt:lpstr>Case</vt:lpstr>
      <vt:lpstr>Who may accept?</vt:lpstr>
      <vt:lpstr>Essentials of valid acceptance</vt:lpstr>
      <vt:lpstr>PowerPoint Presentation</vt:lpstr>
      <vt:lpstr>PowerPoint Presentation</vt:lpstr>
      <vt:lpstr>Essentials of valid acceptance</vt:lpstr>
      <vt:lpstr>Essentials of valid acceptance</vt:lpstr>
      <vt:lpstr>Effect of silence on acceptance</vt:lpstr>
      <vt:lpstr>PowerPoint Presentation</vt:lpstr>
      <vt:lpstr>Communication of Revocation  </vt:lpstr>
      <vt:lpstr>PowerPoint Presentation</vt:lpstr>
      <vt:lpstr>Revocation of proposal and acceptance:  </vt:lpstr>
      <vt:lpstr>Sec.6 Modes of revocation of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Offer and Acceptance</dc:title>
  <dc:creator>admin</dc:creator>
  <cp:lastModifiedBy>Manish Dadhich</cp:lastModifiedBy>
  <cp:revision>32</cp:revision>
  <dcterms:created xsi:type="dcterms:W3CDTF">2010-08-19T04:10:42Z</dcterms:created>
  <dcterms:modified xsi:type="dcterms:W3CDTF">2021-11-18T06:25:15Z</dcterms:modified>
</cp:coreProperties>
</file>