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1C3AC-F8BD-D9B3-37E5-45B989AA17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21D2A3-1580-7134-71F8-855E388DC6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C93501-E2A8-6867-9078-DAA7D2DD9D86}"/>
              </a:ext>
            </a:extLst>
          </p:cNvPr>
          <p:cNvSpPr>
            <a:spLocks noGrp="1"/>
          </p:cNvSpPr>
          <p:nvPr>
            <p:ph type="dt" sz="half" idx="10"/>
          </p:nvPr>
        </p:nvSpPr>
        <p:spPr/>
        <p:txBody>
          <a:bodyPr/>
          <a:lstStyle/>
          <a:p>
            <a:fld id="{B4DD1138-C88C-4CD9-BFFF-C93B679A6E03}" type="datetimeFigureOut">
              <a:rPr lang="en-US" smtClean="0"/>
              <a:t>4/10/2024</a:t>
            </a:fld>
            <a:endParaRPr lang="en-US"/>
          </a:p>
        </p:txBody>
      </p:sp>
      <p:sp>
        <p:nvSpPr>
          <p:cNvPr id="5" name="Footer Placeholder 4">
            <a:extLst>
              <a:ext uri="{FF2B5EF4-FFF2-40B4-BE49-F238E27FC236}">
                <a16:creationId xmlns:a16="http://schemas.microsoft.com/office/drawing/2014/main" id="{71BBA010-94F4-30C3-964A-EEB066F3DC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9F5C55-C6F9-C7E3-8381-E8DDDC2A8A81}"/>
              </a:ext>
            </a:extLst>
          </p:cNvPr>
          <p:cNvSpPr>
            <a:spLocks noGrp="1"/>
          </p:cNvSpPr>
          <p:nvPr>
            <p:ph type="sldNum" sz="quarter" idx="12"/>
          </p:nvPr>
        </p:nvSpPr>
        <p:spPr/>
        <p:txBody>
          <a:bodyPr/>
          <a:lstStyle/>
          <a:p>
            <a:fld id="{4003E077-6255-415E-812F-F7F83E5074F9}" type="slidenum">
              <a:rPr lang="en-US" smtClean="0"/>
              <a:t>‹#›</a:t>
            </a:fld>
            <a:endParaRPr lang="en-US"/>
          </a:p>
        </p:txBody>
      </p:sp>
    </p:spTree>
    <p:extLst>
      <p:ext uri="{BB962C8B-B14F-4D97-AF65-F5344CB8AC3E}">
        <p14:creationId xmlns:p14="http://schemas.microsoft.com/office/powerpoint/2010/main" val="3297688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9D8DC-30E9-1172-1F61-3394AC831F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9294ADB-82D0-392D-C7CE-EB46B0A0D2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E5C86F-70FE-7026-68CE-1455B0F62DB3}"/>
              </a:ext>
            </a:extLst>
          </p:cNvPr>
          <p:cNvSpPr>
            <a:spLocks noGrp="1"/>
          </p:cNvSpPr>
          <p:nvPr>
            <p:ph type="dt" sz="half" idx="10"/>
          </p:nvPr>
        </p:nvSpPr>
        <p:spPr/>
        <p:txBody>
          <a:bodyPr/>
          <a:lstStyle/>
          <a:p>
            <a:fld id="{B4DD1138-C88C-4CD9-BFFF-C93B679A6E03}" type="datetimeFigureOut">
              <a:rPr lang="en-US" smtClean="0"/>
              <a:t>4/10/2024</a:t>
            </a:fld>
            <a:endParaRPr lang="en-US"/>
          </a:p>
        </p:txBody>
      </p:sp>
      <p:sp>
        <p:nvSpPr>
          <p:cNvPr id="5" name="Footer Placeholder 4">
            <a:extLst>
              <a:ext uri="{FF2B5EF4-FFF2-40B4-BE49-F238E27FC236}">
                <a16:creationId xmlns:a16="http://schemas.microsoft.com/office/drawing/2014/main" id="{EE35BA4E-ED10-8188-D9F3-218BD34477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218F37-F70E-6F4D-70A1-63F51673DA60}"/>
              </a:ext>
            </a:extLst>
          </p:cNvPr>
          <p:cNvSpPr>
            <a:spLocks noGrp="1"/>
          </p:cNvSpPr>
          <p:nvPr>
            <p:ph type="sldNum" sz="quarter" idx="12"/>
          </p:nvPr>
        </p:nvSpPr>
        <p:spPr/>
        <p:txBody>
          <a:bodyPr/>
          <a:lstStyle/>
          <a:p>
            <a:fld id="{4003E077-6255-415E-812F-F7F83E5074F9}" type="slidenum">
              <a:rPr lang="en-US" smtClean="0"/>
              <a:t>‹#›</a:t>
            </a:fld>
            <a:endParaRPr lang="en-US"/>
          </a:p>
        </p:txBody>
      </p:sp>
    </p:spTree>
    <p:extLst>
      <p:ext uri="{BB962C8B-B14F-4D97-AF65-F5344CB8AC3E}">
        <p14:creationId xmlns:p14="http://schemas.microsoft.com/office/powerpoint/2010/main" val="607223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8D4C66-433B-6C16-351A-032CBE284E9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377B68-C443-3C20-DF16-20053E2151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EFB9B5-4D3C-82BE-FCA5-F9AA40D71CE9}"/>
              </a:ext>
            </a:extLst>
          </p:cNvPr>
          <p:cNvSpPr>
            <a:spLocks noGrp="1"/>
          </p:cNvSpPr>
          <p:nvPr>
            <p:ph type="dt" sz="half" idx="10"/>
          </p:nvPr>
        </p:nvSpPr>
        <p:spPr/>
        <p:txBody>
          <a:bodyPr/>
          <a:lstStyle/>
          <a:p>
            <a:fld id="{B4DD1138-C88C-4CD9-BFFF-C93B679A6E03}" type="datetimeFigureOut">
              <a:rPr lang="en-US" smtClean="0"/>
              <a:t>4/10/2024</a:t>
            </a:fld>
            <a:endParaRPr lang="en-US"/>
          </a:p>
        </p:txBody>
      </p:sp>
      <p:sp>
        <p:nvSpPr>
          <p:cNvPr id="5" name="Footer Placeholder 4">
            <a:extLst>
              <a:ext uri="{FF2B5EF4-FFF2-40B4-BE49-F238E27FC236}">
                <a16:creationId xmlns:a16="http://schemas.microsoft.com/office/drawing/2014/main" id="{A77580C7-CE11-BAB5-E88C-6424D1CE97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A0FA54-B5E7-B0B4-8E03-F0B8E3D82E02}"/>
              </a:ext>
            </a:extLst>
          </p:cNvPr>
          <p:cNvSpPr>
            <a:spLocks noGrp="1"/>
          </p:cNvSpPr>
          <p:nvPr>
            <p:ph type="sldNum" sz="quarter" idx="12"/>
          </p:nvPr>
        </p:nvSpPr>
        <p:spPr/>
        <p:txBody>
          <a:bodyPr/>
          <a:lstStyle/>
          <a:p>
            <a:fld id="{4003E077-6255-415E-812F-F7F83E5074F9}" type="slidenum">
              <a:rPr lang="en-US" smtClean="0"/>
              <a:t>‹#›</a:t>
            </a:fld>
            <a:endParaRPr lang="en-US"/>
          </a:p>
        </p:txBody>
      </p:sp>
    </p:spTree>
    <p:extLst>
      <p:ext uri="{BB962C8B-B14F-4D97-AF65-F5344CB8AC3E}">
        <p14:creationId xmlns:p14="http://schemas.microsoft.com/office/powerpoint/2010/main" val="3785703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0D2B2-E223-16BD-087F-E728B7D15F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88252A-0175-F1BD-EE7D-E1499EDD3A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9A95A0-34BB-6C7D-3266-8B108957E16C}"/>
              </a:ext>
            </a:extLst>
          </p:cNvPr>
          <p:cNvSpPr>
            <a:spLocks noGrp="1"/>
          </p:cNvSpPr>
          <p:nvPr>
            <p:ph type="dt" sz="half" idx="10"/>
          </p:nvPr>
        </p:nvSpPr>
        <p:spPr/>
        <p:txBody>
          <a:bodyPr/>
          <a:lstStyle/>
          <a:p>
            <a:fld id="{B4DD1138-C88C-4CD9-BFFF-C93B679A6E03}" type="datetimeFigureOut">
              <a:rPr lang="en-US" smtClean="0"/>
              <a:t>4/10/2024</a:t>
            </a:fld>
            <a:endParaRPr lang="en-US"/>
          </a:p>
        </p:txBody>
      </p:sp>
      <p:sp>
        <p:nvSpPr>
          <p:cNvPr id="5" name="Footer Placeholder 4">
            <a:extLst>
              <a:ext uri="{FF2B5EF4-FFF2-40B4-BE49-F238E27FC236}">
                <a16:creationId xmlns:a16="http://schemas.microsoft.com/office/drawing/2014/main" id="{F5F19AF8-3EAF-6629-D816-5CD77FCB14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03698D-D645-BCDB-1B1B-58FE1742E9EF}"/>
              </a:ext>
            </a:extLst>
          </p:cNvPr>
          <p:cNvSpPr>
            <a:spLocks noGrp="1"/>
          </p:cNvSpPr>
          <p:nvPr>
            <p:ph type="sldNum" sz="quarter" idx="12"/>
          </p:nvPr>
        </p:nvSpPr>
        <p:spPr/>
        <p:txBody>
          <a:bodyPr/>
          <a:lstStyle/>
          <a:p>
            <a:fld id="{4003E077-6255-415E-812F-F7F83E5074F9}" type="slidenum">
              <a:rPr lang="en-US" smtClean="0"/>
              <a:t>‹#›</a:t>
            </a:fld>
            <a:endParaRPr lang="en-US"/>
          </a:p>
        </p:txBody>
      </p:sp>
    </p:spTree>
    <p:extLst>
      <p:ext uri="{BB962C8B-B14F-4D97-AF65-F5344CB8AC3E}">
        <p14:creationId xmlns:p14="http://schemas.microsoft.com/office/powerpoint/2010/main" val="1500303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26CBD-53C2-108D-4BDB-DCFB2C733C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699FC7-3B4E-8A32-6DAA-2C942084E38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CC4482-7F24-8A9D-0839-D6A0D50FCDE8}"/>
              </a:ext>
            </a:extLst>
          </p:cNvPr>
          <p:cNvSpPr>
            <a:spLocks noGrp="1"/>
          </p:cNvSpPr>
          <p:nvPr>
            <p:ph type="dt" sz="half" idx="10"/>
          </p:nvPr>
        </p:nvSpPr>
        <p:spPr/>
        <p:txBody>
          <a:bodyPr/>
          <a:lstStyle/>
          <a:p>
            <a:fld id="{B4DD1138-C88C-4CD9-BFFF-C93B679A6E03}" type="datetimeFigureOut">
              <a:rPr lang="en-US" smtClean="0"/>
              <a:t>4/10/2024</a:t>
            </a:fld>
            <a:endParaRPr lang="en-US"/>
          </a:p>
        </p:txBody>
      </p:sp>
      <p:sp>
        <p:nvSpPr>
          <p:cNvPr id="5" name="Footer Placeholder 4">
            <a:extLst>
              <a:ext uri="{FF2B5EF4-FFF2-40B4-BE49-F238E27FC236}">
                <a16:creationId xmlns:a16="http://schemas.microsoft.com/office/drawing/2014/main" id="{8CAA1580-3A16-3C83-1FF1-055EC9636B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5B8AFD-6895-D698-B056-C8380D7E1A1E}"/>
              </a:ext>
            </a:extLst>
          </p:cNvPr>
          <p:cNvSpPr>
            <a:spLocks noGrp="1"/>
          </p:cNvSpPr>
          <p:nvPr>
            <p:ph type="sldNum" sz="quarter" idx="12"/>
          </p:nvPr>
        </p:nvSpPr>
        <p:spPr/>
        <p:txBody>
          <a:bodyPr/>
          <a:lstStyle/>
          <a:p>
            <a:fld id="{4003E077-6255-415E-812F-F7F83E5074F9}" type="slidenum">
              <a:rPr lang="en-US" smtClean="0"/>
              <a:t>‹#›</a:t>
            </a:fld>
            <a:endParaRPr lang="en-US"/>
          </a:p>
        </p:txBody>
      </p:sp>
    </p:spTree>
    <p:extLst>
      <p:ext uri="{BB962C8B-B14F-4D97-AF65-F5344CB8AC3E}">
        <p14:creationId xmlns:p14="http://schemas.microsoft.com/office/powerpoint/2010/main" val="3686900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0DCE2-FB51-8492-B42D-488FB4027A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E61545-7E6F-080D-2A45-616AE19F16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135B7F-C0E8-94DA-375B-F12B6D1FBA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4FD4B9-1949-BD9D-528B-B487BDE4898A}"/>
              </a:ext>
            </a:extLst>
          </p:cNvPr>
          <p:cNvSpPr>
            <a:spLocks noGrp="1"/>
          </p:cNvSpPr>
          <p:nvPr>
            <p:ph type="dt" sz="half" idx="10"/>
          </p:nvPr>
        </p:nvSpPr>
        <p:spPr/>
        <p:txBody>
          <a:bodyPr/>
          <a:lstStyle/>
          <a:p>
            <a:fld id="{B4DD1138-C88C-4CD9-BFFF-C93B679A6E03}" type="datetimeFigureOut">
              <a:rPr lang="en-US" smtClean="0"/>
              <a:t>4/10/2024</a:t>
            </a:fld>
            <a:endParaRPr lang="en-US"/>
          </a:p>
        </p:txBody>
      </p:sp>
      <p:sp>
        <p:nvSpPr>
          <p:cNvPr id="6" name="Footer Placeholder 5">
            <a:extLst>
              <a:ext uri="{FF2B5EF4-FFF2-40B4-BE49-F238E27FC236}">
                <a16:creationId xmlns:a16="http://schemas.microsoft.com/office/drawing/2014/main" id="{F48C4FAD-EDD1-B26E-93B9-85F56CDDDE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363651-82A5-D068-FE58-8E802AABDC3F}"/>
              </a:ext>
            </a:extLst>
          </p:cNvPr>
          <p:cNvSpPr>
            <a:spLocks noGrp="1"/>
          </p:cNvSpPr>
          <p:nvPr>
            <p:ph type="sldNum" sz="quarter" idx="12"/>
          </p:nvPr>
        </p:nvSpPr>
        <p:spPr/>
        <p:txBody>
          <a:bodyPr/>
          <a:lstStyle/>
          <a:p>
            <a:fld id="{4003E077-6255-415E-812F-F7F83E5074F9}" type="slidenum">
              <a:rPr lang="en-US" smtClean="0"/>
              <a:t>‹#›</a:t>
            </a:fld>
            <a:endParaRPr lang="en-US"/>
          </a:p>
        </p:txBody>
      </p:sp>
    </p:spTree>
    <p:extLst>
      <p:ext uri="{BB962C8B-B14F-4D97-AF65-F5344CB8AC3E}">
        <p14:creationId xmlns:p14="http://schemas.microsoft.com/office/powerpoint/2010/main" val="1280662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4AD71-2EDD-CAF1-A860-244597F9B29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6109D45-EBD6-0A3F-B67D-4AC9F7B01C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417B91-DA12-2BC3-5800-BC44C82D34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8A7452-977A-555C-A117-1E3F4B7DBF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81DAD3-98CD-6C48-6DAD-CAFD8A0B79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3E3257-6BFA-ADB2-600E-3FF927879E10}"/>
              </a:ext>
            </a:extLst>
          </p:cNvPr>
          <p:cNvSpPr>
            <a:spLocks noGrp="1"/>
          </p:cNvSpPr>
          <p:nvPr>
            <p:ph type="dt" sz="half" idx="10"/>
          </p:nvPr>
        </p:nvSpPr>
        <p:spPr/>
        <p:txBody>
          <a:bodyPr/>
          <a:lstStyle/>
          <a:p>
            <a:fld id="{B4DD1138-C88C-4CD9-BFFF-C93B679A6E03}" type="datetimeFigureOut">
              <a:rPr lang="en-US" smtClean="0"/>
              <a:t>4/10/2024</a:t>
            </a:fld>
            <a:endParaRPr lang="en-US"/>
          </a:p>
        </p:txBody>
      </p:sp>
      <p:sp>
        <p:nvSpPr>
          <p:cNvPr id="8" name="Footer Placeholder 7">
            <a:extLst>
              <a:ext uri="{FF2B5EF4-FFF2-40B4-BE49-F238E27FC236}">
                <a16:creationId xmlns:a16="http://schemas.microsoft.com/office/drawing/2014/main" id="{9E8E4A71-06B6-3193-2815-9B790D650F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9CFB06D-738C-A96A-0F75-4D6369BF92B9}"/>
              </a:ext>
            </a:extLst>
          </p:cNvPr>
          <p:cNvSpPr>
            <a:spLocks noGrp="1"/>
          </p:cNvSpPr>
          <p:nvPr>
            <p:ph type="sldNum" sz="quarter" idx="12"/>
          </p:nvPr>
        </p:nvSpPr>
        <p:spPr/>
        <p:txBody>
          <a:bodyPr/>
          <a:lstStyle/>
          <a:p>
            <a:fld id="{4003E077-6255-415E-812F-F7F83E5074F9}" type="slidenum">
              <a:rPr lang="en-US" smtClean="0"/>
              <a:t>‹#›</a:t>
            </a:fld>
            <a:endParaRPr lang="en-US"/>
          </a:p>
        </p:txBody>
      </p:sp>
    </p:spTree>
    <p:extLst>
      <p:ext uri="{BB962C8B-B14F-4D97-AF65-F5344CB8AC3E}">
        <p14:creationId xmlns:p14="http://schemas.microsoft.com/office/powerpoint/2010/main" val="2372926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199DC-B0C2-99CB-D969-4EEA888041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712227-A4A7-293F-EA2B-65EE1343DB05}"/>
              </a:ext>
            </a:extLst>
          </p:cNvPr>
          <p:cNvSpPr>
            <a:spLocks noGrp="1"/>
          </p:cNvSpPr>
          <p:nvPr>
            <p:ph type="dt" sz="half" idx="10"/>
          </p:nvPr>
        </p:nvSpPr>
        <p:spPr/>
        <p:txBody>
          <a:bodyPr/>
          <a:lstStyle/>
          <a:p>
            <a:fld id="{B4DD1138-C88C-4CD9-BFFF-C93B679A6E03}" type="datetimeFigureOut">
              <a:rPr lang="en-US" smtClean="0"/>
              <a:t>4/10/2024</a:t>
            </a:fld>
            <a:endParaRPr lang="en-US"/>
          </a:p>
        </p:txBody>
      </p:sp>
      <p:sp>
        <p:nvSpPr>
          <p:cNvPr id="4" name="Footer Placeholder 3">
            <a:extLst>
              <a:ext uri="{FF2B5EF4-FFF2-40B4-BE49-F238E27FC236}">
                <a16:creationId xmlns:a16="http://schemas.microsoft.com/office/drawing/2014/main" id="{68C0FC29-4091-7461-0877-D7348B319B1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C02FAA-A9AF-92ED-B891-15C9C72CE1B6}"/>
              </a:ext>
            </a:extLst>
          </p:cNvPr>
          <p:cNvSpPr>
            <a:spLocks noGrp="1"/>
          </p:cNvSpPr>
          <p:nvPr>
            <p:ph type="sldNum" sz="quarter" idx="12"/>
          </p:nvPr>
        </p:nvSpPr>
        <p:spPr/>
        <p:txBody>
          <a:bodyPr/>
          <a:lstStyle/>
          <a:p>
            <a:fld id="{4003E077-6255-415E-812F-F7F83E5074F9}" type="slidenum">
              <a:rPr lang="en-US" smtClean="0"/>
              <a:t>‹#›</a:t>
            </a:fld>
            <a:endParaRPr lang="en-US"/>
          </a:p>
        </p:txBody>
      </p:sp>
    </p:spTree>
    <p:extLst>
      <p:ext uri="{BB962C8B-B14F-4D97-AF65-F5344CB8AC3E}">
        <p14:creationId xmlns:p14="http://schemas.microsoft.com/office/powerpoint/2010/main" val="2672565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4DB26D-F3B4-3DD3-3AC8-41A8D9D28A8F}"/>
              </a:ext>
            </a:extLst>
          </p:cNvPr>
          <p:cNvSpPr>
            <a:spLocks noGrp="1"/>
          </p:cNvSpPr>
          <p:nvPr>
            <p:ph type="dt" sz="half" idx="10"/>
          </p:nvPr>
        </p:nvSpPr>
        <p:spPr/>
        <p:txBody>
          <a:bodyPr/>
          <a:lstStyle/>
          <a:p>
            <a:fld id="{B4DD1138-C88C-4CD9-BFFF-C93B679A6E03}" type="datetimeFigureOut">
              <a:rPr lang="en-US" smtClean="0"/>
              <a:t>4/10/2024</a:t>
            </a:fld>
            <a:endParaRPr lang="en-US"/>
          </a:p>
        </p:txBody>
      </p:sp>
      <p:sp>
        <p:nvSpPr>
          <p:cNvPr id="3" name="Footer Placeholder 2">
            <a:extLst>
              <a:ext uri="{FF2B5EF4-FFF2-40B4-BE49-F238E27FC236}">
                <a16:creationId xmlns:a16="http://schemas.microsoft.com/office/drawing/2014/main" id="{47FD9386-8854-97DD-0ABD-9026FEB702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1F0371-4579-195D-C9A7-40AEEB8E228E}"/>
              </a:ext>
            </a:extLst>
          </p:cNvPr>
          <p:cNvSpPr>
            <a:spLocks noGrp="1"/>
          </p:cNvSpPr>
          <p:nvPr>
            <p:ph type="sldNum" sz="quarter" idx="12"/>
          </p:nvPr>
        </p:nvSpPr>
        <p:spPr/>
        <p:txBody>
          <a:bodyPr/>
          <a:lstStyle/>
          <a:p>
            <a:fld id="{4003E077-6255-415E-812F-F7F83E5074F9}" type="slidenum">
              <a:rPr lang="en-US" smtClean="0"/>
              <a:t>‹#›</a:t>
            </a:fld>
            <a:endParaRPr lang="en-US"/>
          </a:p>
        </p:txBody>
      </p:sp>
    </p:spTree>
    <p:extLst>
      <p:ext uri="{BB962C8B-B14F-4D97-AF65-F5344CB8AC3E}">
        <p14:creationId xmlns:p14="http://schemas.microsoft.com/office/powerpoint/2010/main" val="2289380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DC986-F717-35B2-91D7-0180787690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93FCFCD-C4BF-FDA1-6EAB-EF2C6021DB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FD4A24-3B87-FCA4-77C2-80F2FF7A07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541635-F127-18F8-5EA9-9BA081D11848}"/>
              </a:ext>
            </a:extLst>
          </p:cNvPr>
          <p:cNvSpPr>
            <a:spLocks noGrp="1"/>
          </p:cNvSpPr>
          <p:nvPr>
            <p:ph type="dt" sz="half" idx="10"/>
          </p:nvPr>
        </p:nvSpPr>
        <p:spPr/>
        <p:txBody>
          <a:bodyPr/>
          <a:lstStyle/>
          <a:p>
            <a:fld id="{B4DD1138-C88C-4CD9-BFFF-C93B679A6E03}" type="datetimeFigureOut">
              <a:rPr lang="en-US" smtClean="0"/>
              <a:t>4/10/2024</a:t>
            </a:fld>
            <a:endParaRPr lang="en-US"/>
          </a:p>
        </p:txBody>
      </p:sp>
      <p:sp>
        <p:nvSpPr>
          <p:cNvPr id="6" name="Footer Placeholder 5">
            <a:extLst>
              <a:ext uri="{FF2B5EF4-FFF2-40B4-BE49-F238E27FC236}">
                <a16:creationId xmlns:a16="http://schemas.microsoft.com/office/drawing/2014/main" id="{C9B5F6AF-6112-BFD3-082D-2C258529DB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8BD28-F3CF-7B11-3D3B-279FC0DE7872}"/>
              </a:ext>
            </a:extLst>
          </p:cNvPr>
          <p:cNvSpPr>
            <a:spLocks noGrp="1"/>
          </p:cNvSpPr>
          <p:nvPr>
            <p:ph type="sldNum" sz="quarter" idx="12"/>
          </p:nvPr>
        </p:nvSpPr>
        <p:spPr/>
        <p:txBody>
          <a:bodyPr/>
          <a:lstStyle/>
          <a:p>
            <a:fld id="{4003E077-6255-415E-812F-F7F83E5074F9}" type="slidenum">
              <a:rPr lang="en-US" smtClean="0"/>
              <a:t>‹#›</a:t>
            </a:fld>
            <a:endParaRPr lang="en-US"/>
          </a:p>
        </p:txBody>
      </p:sp>
    </p:spTree>
    <p:extLst>
      <p:ext uri="{BB962C8B-B14F-4D97-AF65-F5344CB8AC3E}">
        <p14:creationId xmlns:p14="http://schemas.microsoft.com/office/powerpoint/2010/main" val="3534665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EE3F9-7B28-D0F5-87AF-CC9115761C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E31BAA2-FDAE-E4E7-993F-4595A5F21D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8007B42-CE7B-4B59-13EE-1B0CA70BA4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2CAEBC-4B68-325F-0F9A-81F2D5447FC9}"/>
              </a:ext>
            </a:extLst>
          </p:cNvPr>
          <p:cNvSpPr>
            <a:spLocks noGrp="1"/>
          </p:cNvSpPr>
          <p:nvPr>
            <p:ph type="dt" sz="half" idx="10"/>
          </p:nvPr>
        </p:nvSpPr>
        <p:spPr/>
        <p:txBody>
          <a:bodyPr/>
          <a:lstStyle/>
          <a:p>
            <a:fld id="{B4DD1138-C88C-4CD9-BFFF-C93B679A6E03}" type="datetimeFigureOut">
              <a:rPr lang="en-US" smtClean="0"/>
              <a:t>4/10/2024</a:t>
            </a:fld>
            <a:endParaRPr lang="en-US"/>
          </a:p>
        </p:txBody>
      </p:sp>
      <p:sp>
        <p:nvSpPr>
          <p:cNvPr id="6" name="Footer Placeholder 5">
            <a:extLst>
              <a:ext uri="{FF2B5EF4-FFF2-40B4-BE49-F238E27FC236}">
                <a16:creationId xmlns:a16="http://schemas.microsoft.com/office/drawing/2014/main" id="{88750B60-2475-F3F1-6367-34A720641C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F665F6-6099-F513-0387-25BC0760237A}"/>
              </a:ext>
            </a:extLst>
          </p:cNvPr>
          <p:cNvSpPr>
            <a:spLocks noGrp="1"/>
          </p:cNvSpPr>
          <p:nvPr>
            <p:ph type="sldNum" sz="quarter" idx="12"/>
          </p:nvPr>
        </p:nvSpPr>
        <p:spPr/>
        <p:txBody>
          <a:bodyPr/>
          <a:lstStyle/>
          <a:p>
            <a:fld id="{4003E077-6255-415E-812F-F7F83E5074F9}" type="slidenum">
              <a:rPr lang="en-US" smtClean="0"/>
              <a:t>‹#›</a:t>
            </a:fld>
            <a:endParaRPr lang="en-US"/>
          </a:p>
        </p:txBody>
      </p:sp>
    </p:spTree>
    <p:extLst>
      <p:ext uri="{BB962C8B-B14F-4D97-AF65-F5344CB8AC3E}">
        <p14:creationId xmlns:p14="http://schemas.microsoft.com/office/powerpoint/2010/main" val="342394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5D64B0-0FE2-4445-F909-BDCAFD6D40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735C11-0FBC-3BFC-28F0-D805E15CBD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C75454-ECF8-C244-A075-F3CBE8F1FD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4DD1138-C88C-4CD9-BFFF-C93B679A6E03}" type="datetimeFigureOut">
              <a:rPr lang="en-US" smtClean="0"/>
              <a:t>4/10/2024</a:t>
            </a:fld>
            <a:endParaRPr lang="en-US"/>
          </a:p>
        </p:txBody>
      </p:sp>
      <p:sp>
        <p:nvSpPr>
          <p:cNvPr id="5" name="Footer Placeholder 4">
            <a:extLst>
              <a:ext uri="{FF2B5EF4-FFF2-40B4-BE49-F238E27FC236}">
                <a16:creationId xmlns:a16="http://schemas.microsoft.com/office/drawing/2014/main" id="{C97AC341-C3AC-F881-8536-035EE9A65E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ED3321E-067C-BAA4-C678-BF3CF85A4D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003E077-6255-415E-812F-F7F83E5074F9}" type="slidenum">
              <a:rPr lang="en-US" smtClean="0"/>
              <a:t>‹#›</a:t>
            </a:fld>
            <a:endParaRPr lang="en-US"/>
          </a:p>
        </p:txBody>
      </p:sp>
    </p:spTree>
    <p:extLst>
      <p:ext uri="{BB962C8B-B14F-4D97-AF65-F5344CB8AC3E}">
        <p14:creationId xmlns:p14="http://schemas.microsoft.com/office/powerpoint/2010/main" val="2828117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3E59AA8-06D4-BB06-1951-A33037FF5E17}"/>
              </a:ext>
            </a:extLst>
          </p:cNvPr>
          <p:cNvSpPr>
            <a:spLocks noGrp="1"/>
          </p:cNvSpPr>
          <p:nvPr>
            <p:ph type="ctrTitle"/>
          </p:nvPr>
        </p:nvSpPr>
        <p:spPr>
          <a:xfrm>
            <a:off x="4162567" y="818984"/>
            <a:ext cx="6714699" cy="3178689"/>
          </a:xfrm>
        </p:spPr>
        <p:txBody>
          <a:bodyPr>
            <a:normAutofit/>
          </a:bodyPr>
          <a:lstStyle/>
          <a:p>
            <a:pPr algn="l"/>
            <a:r>
              <a:rPr lang="en-US" sz="4800">
                <a:solidFill>
                  <a:srgbClr val="FFFFFF"/>
                </a:solidFill>
              </a:rPr>
              <a:t>Introduction to corporate governance: need and significance</a:t>
            </a: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056D0794-E5CF-6726-7E50-C2DC4F81EC41}"/>
              </a:ext>
            </a:extLst>
          </p:cNvPr>
          <p:cNvSpPr>
            <a:spLocks noGrp="1"/>
          </p:cNvSpPr>
          <p:nvPr>
            <p:ph type="subTitle" idx="1"/>
          </p:nvPr>
        </p:nvSpPr>
        <p:spPr>
          <a:xfrm>
            <a:off x="4285397" y="4960961"/>
            <a:ext cx="7055893" cy="1078054"/>
          </a:xfrm>
        </p:spPr>
        <p:txBody>
          <a:bodyPr>
            <a:normAutofit/>
          </a:bodyPr>
          <a:lstStyle/>
          <a:p>
            <a:pPr algn="l"/>
            <a:r>
              <a:rPr lang="en-US">
                <a:solidFill>
                  <a:srgbClr val="FFFFFF"/>
                </a:solidFill>
              </a:rPr>
              <a:t>Dr Manish Dadhich</a:t>
            </a:r>
          </a:p>
        </p:txBody>
      </p:sp>
    </p:spTree>
    <p:extLst>
      <p:ext uri="{BB962C8B-B14F-4D97-AF65-F5344CB8AC3E}">
        <p14:creationId xmlns:p14="http://schemas.microsoft.com/office/powerpoint/2010/main" val="1091087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E3532-3B91-4659-ED7C-6FD5EEFA04DF}"/>
              </a:ext>
            </a:extLst>
          </p:cNvPr>
          <p:cNvSpPr>
            <a:spLocks noGrp="1"/>
          </p:cNvSpPr>
          <p:nvPr>
            <p:ph type="title"/>
          </p:nvPr>
        </p:nvSpPr>
        <p:spPr/>
        <p:txBody>
          <a:bodyPr>
            <a:normAutofit/>
          </a:bodyPr>
          <a:lstStyle/>
          <a:p>
            <a:r>
              <a:rPr lang="en-US" sz="2800" dirty="0"/>
              <a:t>4. </a:t>
            </a:r>
            <a:r>
              <a:rPr lang="en-US" sz="2800" b="1" i="0" dirty="0">
                <a:solidFill>
                  <a:srgbClr val="0D0D0D"/>
                </a:solidFill>
                <a:effectLst/>
                <a:highlight>
                  <a:srgbClr val="FFFFFF"/>
                </a:highlight>
                <a:latin typeface="Söhne"/>
              </a:rPr>
              <a:t>Compliance with Legal and Regulatory Requirements</a:t>
            </a:r>
            <a:endParaRPr lang="en-US" sz="2800" dirty="0"/>
          </a:p>
        </p:txBody>
      </p:sp>
      <p:sp>
        <p:nvSpPr>
          <p:cNvPr id="3" name="Content Placeholder 2">
            <a:extLst>
              <a:ext uri="{FF2B5EF4-FFF2-40B4-BE49-F238E27FC236}">
                <a16:creationId xmlns:a16="http://schemas.microsoft.com/office/drawing/2014/main" id="{6C61EF92-3879-F4A8-F250-5774F81442D2}"/>
              </a:ext>
            </a:extLst>
          </p:cNvPr>
          <p:cNvSpPr>
            <a:spLocks noGrp="1"/>
          </p:cNvSpPr>
          <p:nvPr>
            <p:ph idx="1"/>
          </p:nvPr>
        </p:nvSpPr>
        <p:spPr/>
        <p:txBody>
          <a:bodyPr>
            <a:normAutofit lnSpcReduction="10000"/>
          </a:bodyPr>
          <a:lstStyle/>
          <a:p>
            <a:pPr algn="just"/>
            <a:r>
              <a:rPr lang="en-US" dirty="0"/>
              <a:t>Corporate governance frameworks help companies comply with applicable laws, regulations, and ethical standards. By establishing codes of conduct, internal policies, and procedures, companies can ensure compliance with legal requirements and ethical norms, reducing the risk of legal disputes and reputational damage.</a:t>
            </a:r>
          </a:p>
          <a:p>
            <a:pPr algn="just"/>
            <a:r>
              <a:rPr lang="en-US" dirty="0"/>
              <a:t>CG is essential for maintaining trust, promoting accountability, managing risks, and driving long-term value creation in organizations. It is a critical aspect of corporate management that contributes to sustainable business success and stakeholder confidence in today's dynamic and complex business environment.</a:t>
            </a:r>
          </a:p>
        </p:txBody>
      </p:sp>
    </p:spTree>
    <p:extLst>
      <p:ext uri="{BB962C8B-B14F-4D97-AF65-F5344CB8AC3E}">
        <p14:creationId xmlns:p14="http://schemas.microsoft.com/office/powerpoint/2010/main" val="4231704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3CB899-F157-F609-2C19-FBB55A009F04}"/>
              </a:ext>
            </a:extLst>
          </p:cNvPr>
          <p:cNvSpPr>
            <a:spLocks noGrp="1"/>
          </p:cNvSpPr>
          <p:nvPr>
            <p:ph idx="1"/>
          </p:nvPr>
        </p:nvSpPr>
        <p:spPr/>
        <p:txBody>
          <a:bodyPr>
            <a:normAutofit/>
          </a:bodyPr>
          <a:lstStyle/>
          <a:p>
            <a:pPr marL="0" indent="0" algn="ctr">
              <a:buNone/>
            </a:pPr>
            <a:r>
              <a:rPr lang="en-US" sz="4800" dirty="0"/>
              <a:t>Thank you</a:t>
            </a:r>
          </a:p>
        </p:txBody>
      </p:sp>
    </p:spTree>
    <p:extLst>
      <p:ext uri="{BB962C8B-B14F-4D97-AF65-F5344CB8AC3E}">
        <p14:creationId xmlns:p14="http://schemas.microsoft.com/office/powerpoint/2010/main" val="3729451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70AD8-95AC-E4F4-C0A7-FFB3216C69EA}"/>
              </a:ext>
            </a:extLst>
          </p:cNvPr>
          <p:cNvSpPr>
            <a:spLocks noGrp="1"/>
          </p:cNvSpPr>
          <p:nvPr>
            <p:ph type="title"/>
          </p:nvPr>
        </p:nvSpPr>
        <p:spPr/>
        <p:txBody>
          <a:bodyPr/>
          <a:lstStyle/>
          <a:p>
            <a:r>
              <a:rPr lang="en-US" dirty="0"/>
              <a:t>Corporate Governance </a:t>
            </a:r>
          </a:p>
        </p:txBody>
      </p:sp>
      <p:sp>
        <p:nvSpPr>
          <p:cNvPr id="3" name="Content Placeholder 2">
            <a:extLst>
              <a:ext uri="{FF2B5EF4-FFF2-40B4-BE49-F238E27FC236}">
                <a16:creationId xmlns:a16="http://schemas.microsoft.com/office/drawing/2014/main" id="{6F4F13CD-8FE8-7ADC-152E-38052D25A42B}"/>
              </a:ext>
            </a:extLst>
          </p:cNvPr>
          <p:cNvSpPr>
            <a:spLocks noGrp="1"/>
          </p:cNvSpPr>
          <p:nvPr>
            <p:ph idx="1"/>
          </p:nvPr>
        </p:nvSpPr>
        <p:spPr/>
        <p:txBody>
          <a:bodyPr>
            <a:normAutofit lnSpcReduction="10000"/>
          </a:bodyPr>
          <a:lstStyle/>
          <a:p>
            <a:pPr algn="just"/>
            <a:r>
              <a:rPr lang="en-US" sz="3200" dirty="0"/>
              <a:t>Corporate governance refers to the system of rules, practices, and processes by which companies are directed and controlled. </a:t>
            </a:r>
          </a:p>
          <a:p>
            <a:pPr algn="just"/>
            <a:r>
              <a:rPr lang="en-US" sz="3200" dirty="0"/>
              <a:t>It encompasses the relationships among stakeholders, such as shareholders, management, the board of directors, employees, customers, suppliers, and the broader community. </a:t>
            </a:r>
          </a:p>
          <a:p>
            <a:pPr algn="just"/>
            <a:r>
              <a:rPr lang="en-US" sz="3200" dirty="0"/>
              <a:t>The primary objectives of corporate governance are to ensure transparency, accountability, fairness, and responsible decision-making within organizations.</a:t>
            </a:r>
          </a:p>
        </p:txBody>
      </p:sp>
    </p:spTree>
    <p:extLst>
      <p:ext uri="{BB962C8B-B14F-4D97-AF65-F5344CB8AC3E}">
        <p14:creationId xmlns:p14="http://schemas.microsoft.com/office/powerpoint/2010/main" val="3386858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A0C0D-6E19-4C4F-6F69-8AA5C901C5DD}"/>
              </a:ext>
            </a:extLst>
          </p:cNvPr>
          <p:cNvSpPr>
            <a:spLocks noGrp="1"/>
          </p:cNvSpPr>
          <p:nvPr>
            <p:ph type="title"/>
          </p:nvPr>
        </p:nvSpPr>
        <p:spPr/>
        <p:txBody>
          <a:bodyPr/>
          <a:lstStyle/>
          <a:p>
            <a:r>
              <a:rPr lang="en-US" dirty="0"/>
              <a:t>Need for Corporate Governance:</a:t>
            </a:r>
          </a:p>
        </p:txBody>
      </p:sp>
      <p:sp>
        <p:nvSpPr>
          <p:cNvPr id="3" name="Content Placeholder 2">
            <a:extLst>
              <a:ext uri="{FF2B5EF4-FFF2-40B4-BE49-F238E27FC236}">
                <a16:creationId xmlns:a16="http://schemas.microsoft.com/office/drawing/2014/main" id="{F703DF11-1270-5716-DACB-40E462DFBFE0}"/>
              </a:ext>
            </a:extLst>
          </p:cNvPr>
          <p:cNvSpPr>
            <a:spLocks noGrp="1"/>
          </p:cNvSpPr>
          <p:nvPr>
            <p:ph idx="1"/>
          </p:nvPr>
        </p:nvSpPr>
        <p:spPr/>
        <p:txBody>
          <a:bodyPr/>
          <a:lstStyle/>
          <a:p>
            <a:pPr marL="514350" indent="-514350" algn="just">
              <a:buAutoNum type="arabicPeriod"/>
            </a:pPr>
            <a:r>
              <a:rPr lang="en-US" b="1" i="0" dirty="0">
                <a:solidFill>
                  <a:srgbClr val="0D0D0D"/>
                </a:solidFill>
                <a:effectLst/>
                <a:highlight>
                  <a:srgbClr val="FFFFFF"/>
                </a:highlight>
                <a:latin typeface="Söhne"/>
              </a:rPr>
              <a:t>Protection of Stakeholder Interests</a:t>
            </a:r>
            <a:r>
              <a:rPr lang="en-US" b="0" i="0" dirty="0">
                <a:solidFill>
                  <a:srgbClr val="0D0D0D"/>
                </a:solidFill>
                <a:effectLst/>
                <a:highlight>
                  <a:srgbClr val="FFFFFF"/>
                </a:highlight>
                <a:latin typeface="Söhne"/>
              </a:rPr>
              <a:t>: </a:t>
            </a:r>
          </a:p>
          <a:p>
            <a:pPr marL="0" indent="0" algn="just">
              <a:buNone/>
            </a:pPr>
            <a:r>
              <a:rPr lang="en-US" b="0" i="0" dirty="0">
                <a:solidFill>
                  <a:srgbClr val="0D0D0D"/>
                </a:solidFill>
                <a:effectLst/>
                <a:highlight>
                  <a:srgbClr val="FFFFFF"/>
                </a:highlight>
                <a:latin typeface="Söhne"/>
              </a:rPr>
              <a:t>Corporate governance ensures that the interests of various stakeholders, including shareholders, employees, customers, and the community, are safeguarded. </a:t>
            </a:r>
          </a:p>
          <a:p>
            <a:pPr marL="0" indent="0" algn="just">
              <a:buNone/>
            </a:pPr>
            <a:r>
              <a:rPr lang="en-US" b="0" i="0" dirty="0">
                <a:solidFill>
                  <a:srgbClr val="0D0D0D"/>
                </a:solidFill>
                <a:effectLst/>
                <a:highlight>
                  <a:srgbClr val="FFFFFF"/>
                </a:highlight>
                <a:latin typeface="Söhne"/>
              </a:rPr>
              <a:t>It provides mechanisms to address conflicts of interest and mitigate risks associated with managerial decisions.</a:t>
            </a:r>
          </a:p>
          <a:p>
            <a:pPr marL="0" indent="0" algn="just">
              <a:buNone/>
            </a:pPr>
            <a:endParaRPr lang="en-US" dirty="0"/>
          </a:p>
        </p:txBody>
      </p:sp>
    </p:spTree>
    <p:extLst>
      <p:ext uri="{BB962C8B-B14F-4D97-AF65-F5344CB8AC3E}">
        <p14:creationId xmlns:p14="http://schemas.microsoft.com/office/powerpoint/2010/main" val="740485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F7779-3E87-6861-C1BD-DEE17D8BACBF}"/>
              </a:ext>
            </a:extLst>
          </p:cNvPr>
          <p:cNvSpPr>
            <a:spLocks noGrp="1"/>
          </p:cNvSpPr>
          <p:nvPr>
            <p:ph type="title"/>
          </p:nvPr>
        </p:nvSpPr>
        <p:spPr/>
        <p:txBody>
          <a:bodyPr>
            <a:normAutofit/>
          </a:bodyPr>
          <a:lstStyle/>
          <a:p>
            <a:r>
              <a:rPr lang="en-US" sz="3200" dirty="0"/>
              <a:t>2. </a:t>
            </a:r>
            <a:r>
              <a:rPr lang="en-US" sz="3200" b="1" i="0" dirty="0">
                <a:solidFill>
                  <a:srgbClr val="0D0D0D"/>
                </a:solidFill>
                <a:effectLst/>
                <a:highlight>
                  <a:srgbClr val="FFFFFF"/>
                </a:highlight>
                <a:latin typeface="Söhne"/>
              </a:rPr>
              <a:t>Enhancement of Corporate Reputation</a:t>
            </a:r>
            <a:r>
              <a:rPr lang="en-US" sz="3200" b="0" i="0" dirty="0">
                <a:solidFill>
                  <a:srgbClr val="0D0D0D"/>
                </a:solidFill>
                <a:effectLst/>
                <a:highlight>
                  <a:srgbClr val="FFFFFF"/>
                </a:highlight>
                <a:latin typeface="Söhne"/>
              </a:rPr>
              <a:t>: </a:t>
            </a:r>
            <a:endParaRPr lang="en-US" sz="3200" dirty="0"/>
          </a:p>
        </p:txBody>
      </p:sp>
      <p:sp>
        <p:nvSpPr>
          <p:cNvPr id="3" name="Content Placeholder 2">
            <a:extLst>
              <a:ext uri="{FF2B5EF4-FFF2-40B4-BE49-F238E27FC236}">
                <a16:creationId xmlns:a16="http://schemas.microsoft.com/office/drawing/2014/main" id="{9E80A1D1-794E-6916-BFAD-DAB0D8E287CE}"/>
              </a:ext>
            </a:extLst>
          </p:cNvPr>
          <p:cNvSpPr>
            <a:spLocks noGrp="1"/>
          </p:cNvSpPr>
          <p:nvPr>
            <p:ph idx="1"/>
          </p:nvPr>
        </p:nvSpPr>
        <p:spPr/>
        <p:txBody>
          <a:bodyPr>
            <a:normAutofit/>
          </a:bodyPr>
          <a:lstStyle/>
          <a:p>
            <a:pPr algn="just"/>
            <a:r>
              <a:rPr lang="en-US" sz="3200" dirty="0"/>
              <a:t>Effective corporate governance contributes to building trust and confidence among stakeholders, including investors, customers, and regulators. </a:t>
            </a:r>
          </a:p>
          <a:p>
            <a:pPr algn="just"/>
            <a:r>
              <a:rPr lang="en-US" sz="3200" dirty="0"/>
              <a:t>Companies with strong governance practices are perceived as more reliable and ethical, which can enhance their reputation and competitiveness in the marketplace.</a:t>
            </a:r>
          </a:p>
        </p:txBody>
      </p:sp>
    </p:spTree>
    <p:extLst>
      <p:ext uri="{BB962C8B-B14F-4D97-AF65-F5344CB8AC3E}">
        <p14:creationId xmlns:p14="http://schemas.microsoft.com/office/powerpoint/2010/main" val="824262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F006D-D631-1513-D096-73D202E62283}"/>
              </a:ext>
            </a:extLst>
          </p:cNvPr>
          <p:cNvSpPr>
            <a:spLocks noGrp="1"/>
          </p:cNvSpPr>
          <p:nvPr>
            <p:ph type="title"/>
          </p:nvPr>
        </p:nvSpPr>
        <p:spPr/>
        <p:txBody>
          <a:bodyPr/>
          <a:lstStyle/>
          <a:p>
            <a:r>
              <a:rPr lang="en-US" dirty="0"/>
              <a:t>3. Risk Management</a:t>
            </a:r>
          </a:p>
        </p:txBody>
      </p:sp>
      <p:sp>
        <p:nvSpPr>
          <p:cNvPr id="3" name="Content Placeholder 2">
            <a:extLst>
              <a:ext uri="{FF2B5EF4-FFF2-40B4-BE49-F238E27FC236}">
                <a16:creationId xmlns:a16="http://schemas.microsoft.com/office/drawing/2014/main" id="{8D576A02-1C99-F91A-DB23-FDAD1A04D44D}"/>
              </a:ext>
            </a:extLst>
          </p:cNvPr>
          <p:cNvSpPr>
            <a:spLocks noGrp="1"/>
          </p:cNvSpPr>
          <p:nvPr>
            <p:ph idx="1"/>
          </p:nvPr>
        </p:nvSpPr>
        <p:spPr/>
        <p:txBody>
          <a:bodyPr/>
          <a:lstStyle/>
          <a:p>
            <a:pPr algn="just"/>
            <a:r>
              <a:rPr lang="en-US" dirty="0"/>
              <a:t>Corporate governance frameworks help identify, assess, and mitigate risks faced by organizations. </a:t>
            </a:r>
          </a:p>
          <a:p>
            <a:pPr algn="just"/>
            <a:r>
              <a:rPr lang="en-US" dirty="0"/>
              <a:t>By establishing clear accountability structures and internal controls, companies can better manage risks related to operations, compliance, financial reporting, and strategic decision-making.</a:t>
            </a:r>
          </a:p>
        </p:txBody>
      </p:sp>
    </p:spTree>
    <p:extLst>
      <p:ext uri="{BB962C8B-B14F-4D97-AF65-F5344CB8AC3E}">
        <p14:creationId xmlns:p14="http://schemas.microsoft.com/office/powerpoint/2010/main" val="3943200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C1A32-C8EA-3F72-8867-918F21344EE8}"/>
              </a:ext>
            </a:extLst>
          </p:cNvPr>
          <p:cNvSpPr>
            <a:spLocks noGrp="1"/>
          </p:cNvSpPr>
          <p:nvPr>
            <p:ph type="title"/>
          </p:nvPr>
        </p:nvSpPr>
        <p:spPr/>
        <p:txBody>
          <a:bodyPr/>
          <a:lstStyle/>
          <a:p>
            <a:r>
              <a:rPr lang="en-US" dirty="0"/>
              <a:t>4. </a:t>
            </a:r>
            <a:r>
              <a:rPr lang="en-US" b="1" i="0" dirty="0">
                <a:solidFill>
                  <a:srgbClr val="0D0D0D"/>
                </a:solidFill>
                <a:effectLst/>
                <a:highlight>
                  <a:srgbClr val="FFFFFF"/>
                </a:highlight>
                <a:latin typeface="Söhne"/>
              </a:rPr>
              <a:t>Improved Financial Performance</a:t>
            </a:r>
            <a:endParaRPr lang="en-US" dirty="0"/>
          </a:p>
        </p:txBody>
      </p:sp>
      <p:sp>
        <p:nvSpPr>
          <p:cNvPr id="3" name="Content Placeholder 2">
            <a:extLst>
              <a:ext uri="{FF2B5EF4-FFF2-40B4-BE49-F238E27FC236}">
                <a16:creationId xmlns:a16="http://schemas.microsoft.com/office/drawing/2014/main" id="{CF2B6D23-D438-C52C-60DF-C3636D86D59F}"/>
              </a:ext>
            </a:extLst>
          </p:cNvPr>
          <p:cNvSpPr>
            <a:spLocks noGrp="1"/>
          </p:cNvSpPr>
          <p:nvPr>
            <p:ph idx="1"/>
          </p:nvPr>
        </p:nvSpPr>
        <p:spPr/>
        <p:txBody>
          <a:bodyPr>
            <a:normAutofit/>
          </a:bodyPr>
          <a:lstStyle/>
          <a:p>
            <a:pPr algn="just"/>
            <a:r>
              <a:rPr lang="en-US" sz="3200" dirty="0"/>
              <a:t>Research suggests that companies with strong corporate governance practices tend to perform better financially over the long term. </a:t>
            </a:r>
          </a:p>
          <a:p>
            <a:pPr algn="just"/>
            <a:r>
              <a:rPr lang="en-US" sz="3200" dirty="0"/>
              <a:t>Transparency, accountability, and sound risk management practices contribute to sustainable growth, profitability, and shareholder value creation.</a:t>
            </a:r>
          </a:p>
        </p:txBody>
      </p:sp>
    </p:spTree>
    <p:extLst>
      <p:ext uri="{BB962C8B-B14F-4D97-AF65-F5344CB8AC3E}">
        <p14:creationId xmlns:p14="http://schemas.microsoft.com/office/powerpoint/2010/main" val="375250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BE9AC-2BE6-6676-CDD9-59675986E988}"/>
              </a:ext>
            </a:extLst>
          </p:cNvPr>
          <p:cNvSpPr>
            <a:spLocks noGrp="1"/>
          </p:cNvSpPr>
          <p:nvPr>
            <p:ph type="title"/>
          </p:nvPr>
        </p:nvSpPr>
        <p:spPr/>
        <p:txBody>
          <a:bodyPr>
            <a:normAutofit/>
          </a:bodyPr>
          <a:lstStyle/>
          <a:p>
            <a:r>
              <a:rPr lang="en-US" sz="3600" dirty="0"/>
              <a:t>Significance of Corporate Governance</a:t>
            </a:r>
          </a:p>
        </p:txBody>
      </p:sp>
      <p:sp>
        <p:nvSpPr>
          <p:cNvPr id="3" name="Content Placeholder 2">
            <a:extLst>
              <a:ext uri="{FF2B5EF4-FFF2-40B4-BE49-F238E27FC236}">
                <a16:creationId xmlns:a16="http://schemas.microsoft.com/office/drawing/2014/main" id="{BEF7A9FF-5746-3475-F656-06B75CD30FE2}"/>
              </a:ext>
            </a:extLst>
          </p:cNvPr>
          <p:cNvSpPr>
            <a:spLocks noGrp="1"/>
          </p:cNvSpPr>
          <p:nvPr>
            <p:ph idx="1"/>
          </p:nvPr>
        </p:nvSpPr>
        <p:spPr/>
        <p:txBody>
          <a:bodyPr>
            <a:normAutofit/>
          </a:bodyPr>
          <a:lstStyle/>
          <a:p>
            <a:pPr marL="514350" indent="-514350" algn="just">
              <a:buAutoNum type="arabicPeriod"/>
            </a:pPr>
            <a:r>
              <a:rPr lang="en-US" sz="3200" b="1" dirty="0"/>
              <a:t>Enhanced Transparency and Accountability:</a:t>
            </a:r>
          </a:p>
          <a:p>
            <a:pPr marL="0" indent="0" algn="just">
              <a:buNone/>
            </a:pPr>
            <a:r>
              <a:rPr lang="en-US" sz="3200" dirty="0"/>
              <a:t>Corporate governance promotes transparency by requiring companies to disclose relevant information to stakeholders, including financial performance, executive compensation, and corporate governance practices. </a:t>
            </a:r>
          </a:p>
          <a:p>
            <a:pPr marL="0" indent="0" algn="just">
              <a:buNone/>
            </a:pPr>
            <a:r>
              <a:rPr lang="en-US" sz="3200" dirty="0"/>
              <a:t>It also fosters accountability by holding directors and executives responsible for their actions and decisions.</a:t>
            </a:r>
          </a:p>
        </p:txBody>
      </p:sp>
    </p:spTree>
    <p:extLst>
      <p:ext uri="{BB962C8B-B14F-4D97-AF65-F5344CB8AC3E}">
        <p14:creationId xmlns:p14="http://schemas.microsoft.com/office/powerpoint/2010/main" val="928148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5D904-8D9D-F97F-D8E7-EC334DF34504}"/>
              </a:ext>
            </a:extLst>
          </p:cNvPr>
          <p:cNvSpPr>
            <a:spLocks noGrp="1"/>
          </p:cNvSpPr>
          <p:nvPr>
            <p:ph type="title"/>
          </p:nvPr>
        </p:nvSpPr>
        <p:spPr/>
        <p:txBody>
          <a:bodyPr>
            <a:normAutofit/>
          </a:bodyPr>
          <a:lstStyle/>
          <a:p>
            <a:r>
              <a:rPr lang="en-US" sz="3200" dirty="0"/>
              <a:t>2. Effective Decision-Making</a:t>
            </a:r>
          </a:p>
        </p:txBody>
      </p:sp>
      <p:sp>
        <p:nvSpPr>
          <p:cNvPr id="3" name="Content Placeholder 2">
            <a:extLst>
              <a:ext uri="{FF2B5EF4-FFF2-40B4-BE49-F238E27FC236}">
                <a16:creationId xmlns:a16="http://schemas.microsoft.com/office/drawing/2014/main" id="{A7B9CEDB-BE3E-EF22-DB25-57DF6050B4E6}"/>
              </a:ext>
            </a:extLst>
          </p:cNvPr>
          <p:cNvSpPr>
            <a:spLocks noGrp="1"/>
          </p:cNvSpPr>
          <p:nvPr>
            <p:ph idx="1"/>
          </p:nvPr>
        </p:nvSpPr>
        <p:spPr/>
        <p:txBody>
          <a:bodyPr/>
          <a:lstStyle/>
          <a:p>
            <a:pPr algn="just"/>
            <a:r>
              <a:rPr lang="en-US" dirty="0"/>
              <a:t>A well-functioning corporate governance framework facilitates effective decision-making by providing clear roles, responsibilities, and decision-making processes within organizations.</a:t>
            </a:r>
          </a:p>
          <a:p>
            <a:pPr algn="just"/>
            <a:r>
              <a:rPr lang="en-US" dirty="0"/>
              <a:t> It ensures that decisions are made in the best interests of the company and its stakeholders, considering both short-term and long-term implications.</a:t>
            </a:r>
          </a:p>
        </p:txBody>
      </p:sp>
    </p:spTree>
    <p:extLst>
      <p:ext uri="{BB962C8B-B14F-4D97-AF65-F5344CB8AC3E}">
        <p14:creationId xmlns:p14="http://schemas.microsoft.com/office/powerpoint/2010/main" val="3073279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64E41-1129-59DF-CAF3-4AB7A93E8EE0}"/>
              </a:ext>
            </a:extLst>
          </p:cNvPr>
          <p:cNvSpPr>
            <a:spLocks noGrp="1"/>
          </p:cNvSpPr>
          <p:nvPr>
            <p:ph type="title"/>
          </p:nvPr>
        </p:nvSpPr>
        <p:spPr/>
        <p:txBody>
          <a:bodyPr>
            <a:normAutofit/>
          </a:bodyPr>
          <a:lstStyle/>
          <a:p>
            <a:r>
              <a:rPr lang="en-US" sz="3600" dirty="0"/>
              <a:t>3. Mitigation of Conflicts of Interest</a:t>
            </a:r>
          </a:p>
        </p:txBody>
      </p:sp>
      <p:sp>
        <p:nvSpPr>
          <p:cNvPr id="3" name="Content Placeholder 2">
            <a:extLst>
              <a:ext uri="{FF2B5EF4-FFF2-40B4-BE49-F238E27FC236}">
                <a16:creationId xmlns:a16="http://schemas.microsoft.com/office/drawing/2014/main" id="{7DE6BF12-3C23-A78A-10ED-2FDF449F2020}"/>
              </a:ext>
            </a:extLst>
          </p:cNvPr>
          <p:cNvSpPr>
            <a:spLocks noGrp="1"/>
          </p:cNvSpPr>
          <p:nvPr>
            <p:ph idx="1"/>
          </p:nvPr>
        </p:nvSpPr>
        <p:spPr/>
        <p:txBody>
          <a:bodyPr/>
          <a:lstStyle/>
          <a:p>
            <a:pPr algn="just"/>
            <a:r>
              <a:rPr lang="en-US" dirty="0"/>
              <a:t>Conflicts of interest can arise between different stakeholders, such as shareholders and management or majority and minority shareholders. </a:t>
            </a:r>
          </a:p>
          <a:p>
            <a:pPr algn="just"/>
            <a:r>
              <a:rPr lang="en-US" dirty="0"/>
              <a:t>Corporate governance mechanisms, such as independent directors, board committees, and shareholder rights, help mitigate conflicts of interest and promote fairness in decision-making.</a:t>
            </a:r>
          </a:p>
        </p:txBody>
      </p:sp>
    </p:spTree>
    <p:extLst>
      <p:ext uri="{BB962C8B-B14F-4D97-AF65-F5344CB8AC3E}">
        <p14:creationId xmlns:p14="http://schemas.microsoft.com/office/powerpoint/2010/main" val="3477515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TotalTime>
  <Words>536</Words>
  <Application>Microsoft Office PowerPoint</Application>
  <PresentationFormat>Widescreen</PresentationFormat>
  <Paragraphs>33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Aptos Display</vt:lpstr>
      <vt:lpstr>Arial</vt:lpstr>
      <vt:lpstr>Söhne</vt:lpstr>
      <vt:lpstr>Office Theme</vt:lpstr>
      <vt:lpstr>Introduction to corporate governance: need and significance</vt:lpstr>
      <vt:lpstr>Corporate Governance </vt:lpstr>
      <vt:lpstr>Need for Corporate Governance:</vt:lpstr>
      <vt:lpstr>2. Enhancement of Corporate Reputation: </vt:lpstr>
      <vt:lpstr>3. Risk Management</vt:lpstr>
      <vt:lpstr>4. Improved Financial Performance</vt:lpstr>
      <vt:lpstr>Significance of Corporate Governance</vt:lpstr>
      <vt:lpstr>2. Effective Decision-Making</vt:lpstr>
      <vt:lpstr>3. Mitigation of Conflicts of Interest</vt:lpstr>
      <vt:lpstr>4. Compliance with Legal and Regulatory Requirements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corporate governance: need and significance</dc:title>
  <dc:creator>Manish Dadhich</dc:creator>
  <cp:lastModifiedBy>Manish Dadhich</cp:lastModifiedBy>
  <cp:revision>3</cp:revision>
  <dcterms:created xsi:type="dcterms:W3CDTF">2024-04-08T07:31:57Z</dcterms:created>
  <dcterms:modified xsi:type="dcterms:W3CDTF">2024-04-10T04:37:24Z</dcterms:modified>
</cp:coreProperties>
</file>