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8" r:id="rId2"/>
    <p:sldId id="280" r:id="rId3"/>
    <p:sldId id="299" r:id="rId4"/>
    <p:sldId id="272" r:id="rId5"/>
    <p:sldId id="278" r:id="rId6"/>
    <p:sldId id="293" r:id="rId7"/>
    <p:sldId id="273" r:id="rId8"/>
    <p:sldId id="301" r:id="rId9"/>
    <p:sldId id="303" r:id="rId10"/>
    <p:sldId id="304" r:id="rId11"/>
    <p:sldId id="305" r:id="rId12"/>
    <p:sldId id="306" r:id="rId13"/>
    <p:sldId id="302" r:id="rId14"/>
    <p:sldId id="300" r:id="rId15"/>
    <p:sldId id="326" r:id="rId16"/>
    <p:sldId id="327" r:id="rId17"/>
    <p:sldId id="307" r:id="rId18"/>
    <p:sldId id="308" r:id="rId19"/>
    <p:sldId id="309" r:id="rId20"/>
    <p:sldId id="330" r:id="rId21"/>
    <p:sldId id="331" r:id="rId22"/>
    <p:sldId id="329" r:id="rId23"/>
    <p:sldId id="310" r:id="rId24"/>
    <p:sldId id="311" r:id="rId25"/>
    <p:sldId id="263" r:id="rId26"/>
    <p:sldId id="264" r:id="rId27"/>
    <p:sldId id="297" r:id="rId28"/>
    <p:sldId id="265" r:id="rId29"/>
    <p:sldId id="266" r:id="rId30"/>
    <p:sldId id="279" r:id="rId31"/>
    <p:sldId id="313" r:id="rId32"/>
    <p:sldId id="319" r:id="rId33"/>
    <p:sldId id="314" r:id="rId34"/>
    <p:sldId id="315" r:id="rId35"/>
    <p:sldId id="320" r:id="rId36"/>
    <p:sldId id="316" r:id="rId37"/>
    <p:sldId id="268" r:id="rId38"/>
    <p:sldId id="321" r:id="rId39"/>
    <p:sldId id="318" r:id="rId40"/>
    <p:sldId id="294" r:id="rId41"/>
    <p:sldId id="322" r:id="rId42"/>
    <p:sldId id="323" r:id="rId43"/>
    <p:sldId id="257" r:id="rId44"/>
    <p:sldId id="324" r:id="rId45"/>
    <p:sldId id="332" r:id="rId46"/>
    <p:sldId id="333" r:id="rId47"/>
    <p:sldId id="334" r:id="rId48"/>
    <p:sldId id="335" r:id="rId49"/>
    <p:sldId id="2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2CAC8-1CBB-401A-B65C-9806871D959B}"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3CA053E0-DA2D-4E46-98E2-BDE44CBA7207}">
      <dgm:prSet/>
      <dgm:spPr/>
      <dgm:t>
        <a:bodyPr/>
        <a:lstStyle/>
        <a:p>
          <a:r>
            <a:rPr lang="en-US"/>
            <a:t>1. Individual Series</a:t>
          </a:r>
        </a:p>
      </dgm:t>
    </dgm:pt>
    <dgm:pt modelId="{538C730E-51D8-45B2-97F5-D3B892F02FCF}" type="parTrans" cxnId="{3470E615-4BE1-49F0-BB87-D6988E8C4BC4}">
      <dgm:prSet/>
      <dgm:spPr/>
      <dgm:t>
        <a:bodyPr/>
        <a:lstStyle/>
        <a:p>
          <a:endParaRPr lang="en-US"/>
        </a:p>
      </dgm:t>
    </dgm:pt>
    <dgm:pt modelId="{62F5F579-8355-49AE-B3E9-0F06D2E9B9A6}" type="sibTrans" cxnId="{3470E615-4BE1-49F0-BB87-D6988E8C4BC4}">
      <dgm:prSet/>
      <dgm:spPr/>
      <dgm:t>
        <a:bodyPr/>
        <a:lstStyle/>
        <a:p>
          <a:endParaRPr lang="en-US"/>
        </a:p>
      </dgm:t>
    </dgm:pt>
    <dgm:pt modelId="{70D8273C-C916-4275-A4C6-5A88C3375446}">
      <dgm:prSet/>
      <dgm:spPr/>
      <dgm:t>
        <a:bodyPr/>
        <a:lstStyle/>
        <a:p>
          <a:r>
            <a:rPr lang="en-US"/>
            <a:t>2. Discrete Series</a:t>
          </a:r>
        </a:p>
      </dgm:t>
    </dgm:pt>
    <dgm:pt modelId="{DF9E665A-1E0D-45D0-93C2-2AACED1D15FD}" type="parTrans" cxnId="{1684ACD6-9950-44E3-AB40-775F2C038FDA}">
      <dgm:prSet/>
      <dgm:spPr/>
      <dgm:t>
        <a:bodyPr/>
        <a:lstStyle/>
        <a:p>
          <a:endParaRPr lang="en-US"/>
        </a:p>
      </dgm:t>
    </dgm:pt>
    <dgm:pt modelId="{13234432-996C-46A7-BF1D-272673DCA047}" type="sibTrans" cxnId="{1684ACD6-9950-44E3-AB40-775F2C038FDA}">
      <dgm:prSet/>
      <dgm:spPr/>
      <dgm:t>
        <a:bodyPr/>
        <a:lstStyle/>
        <a:p>
          <a:endParaRPr lang="en-US"/>
        </a:p>
      </dgm:t>
    </dgm:pt>
    <dgm:pt modelId="{6D1B2963-1FB7-4885-99BA-37904B003074}">
      <dgm:prSet/>
      <dgm:spPr/>
      <dgm:t>
        <a:bodyPr/>
        <a:lstStyle/>
        <a:p>
          <a:r>
            <a:rPr lang="en-US"/>
            <a:t>3. Continuous Series</a:t>
          </a:r>
        </a:p>
      </dgm:t>
    </dgm:pt>
    <dgm:pt modelId="{34089368-CFDD-49D6-9428-A661569EF331}" type="parTrans" cxnId="{6E6A3629-5D44-413F-B2DB-E423DA853003}">
      <dgm:prSet/>
      <dgm:spPr/>
      <dgm:t>
        <a:bodyPr/>
        <a:lstStyle/>
        <a:p>
          <a:endParaRPr lang="en-US"/>
        </a:p>
      </dgm:t>
    </dgm:pt>
    <dgm:pt modelId="{ACF3B9A4-F277-40DA-AE66-9F1F21F8F4D8}" type="sibTrans" cxnId="{6E6A3629-5D44-413F-B2DB-E423DA853003}">
      <dgm:prSet/>
      <dgm:spPr/>
      <dgm:t>
        <a:bodyPr/>
        <a:lstStyle/>
        <a:p>
          <a:endParaRPr lang="en-US"/>
        </a:p>
      </dgm:t>
    </dgm:pt>
    <dgm:pt modelId="{71768BBD-E9A5-4B93-8D34-79A8150FAB53}" type="pres">
      <dgm:prSet presAssocID="{1F62CAC8-1CBB-401A-B65C-9806871D959B}" presName="linear" presStyleCnt="0">
        <dgm:presLayoutVars>
          <dgm:dir/>
          <dgm:animLvl val="lvl"/>
          <dgm:resizeHandles val="exact"/>
        </dgm:presLayoutVars>
      </dgm:prSet>
      <dgm:spPr/>
    </dgm:pt>
    <dgm:pt modelId="{DF5E9DA1-FCAC-4E8C-AD81-20B18515E94A}" type="pres">
      <dgm:prSet presAssocID="{3CA053E0-DA2D-4E46-98E2-BDE44CBA7207}" presName="parentLin" presStyleCnt="0"/>
      <dgm:spPr/>
    </dgm:pt>
    <dgm:pt modelId="{607AA294-27B4-4293-840C-EA31D8C7B352}" type="pres">
      <dgm:prSet presAssocID="{3CA053E0-DA2D-4E46-98E2-BDE44CBA7207}" presName="parentLeftMargin" presStyleLbl="node1" presStyleIdx="0" presStyleCnt="3"/>
      <dgm:spPr/>
    </dgm:pt>
    <dgm:pt modelId="{86C4B9DB-AD66-4B12-89B6-0A523180E00E}" type="pres">
      <dgm:prSet presAssocID="{3CA053E0-DA2D-4E46-98E2-BDE44CBA7207}" presName="parentText" presStyleLbl="node1" presStyleIdx="0" presStyleCnt="3">
        <dgm:presLayoutVars>
          <dgm:chMax val="0"/>
          <dgm:bulletEnabled val="1"/>
        </dgm:presLayoutVars>
      </dgm:prSet>
      <dgm:spPr/>
    </dgm:pt>
    <dgm:pt modelId="{998F8647-5FE4-4481-B936-CA5DF0867044}" type="pres">
      <dgm:prSet presAssocID="{3CA053E0-DA2D-4E46-98E2-BDE44CBA7207}" presName="negativeSpace" presStyleCnt="0"/>
      <dgm:spPr/>
    </dgm:pt>
    <dgm:pt modelId="{540C07C4-5AE5-4B29-AC1A-D0E62183A8DF}" type="pres">
      <dgm:prSet presAssocID="{3CA053E0-DA2D-4E46-98E2-BDE44CBA7207}" presName="childText" presStyleLbl="conFgAcc1" presStyleIdx="0" presStyleCnt="3">
        <dgm:presLayoutVars>
          <dgm:bulletEnabled val="1"/>
        </dgm:presLayoutVars>
      </dgm:prSet>
      <dgm:spPr/>
    </dgm:pt>
    <dgm:pt modelId="{5B6D1495-8033-4102-8CF0-963F8F1FCCBA}" type="pres">
      <dgm:prSet presAssocID="{62F5F579-8355-49AE-B3E9-0F06D2E9B9A6}" presName="spaceBetweenRectangles" presStyleCnt="0"/>
      <dgm:spPr/>
    </dgm:pt>
    <dgm:pt modelId="{9FBEA30E-D14D-4C91-B678-2BD0E02082B5}" type="pres">
      <dgm:prSet presAssocID="{70D8273C-C916-4275-A4C6-5A88C3375446}" presName="parentLin" presStyleCnt="0"/>
      <dgm:spPr/>
    </dgm:pt>
    <dgm:pt modelId="{A384B7BF-3115-43A3-AFC2-CCEC309D1CDF}" type="pres">
      <dgm:prSet presAssocID="{70D8273C-C916-4275-A4C6-5A88C3375446}" presName="parentLeftMargin" presStyleLbl="node1" presStyleIdx="0" presStyleCnt="3"/>
      <dgm:spPr/>
    </dgm:pt>
    <dgm:pt modelId="{4C19E08C-C9CC-46EC-B61A-22834C11E6EC}" type="pres">
      <dgm:prSet presAssocID="{70D8273C-C916-4275-A4C6-5A88C3375446}" presName="parentText" presStyleLbl="node1" presStyleIdx="1" presStyleCnt="3">
        <dgm:presLayoutVars>
          <dgm:chMax val="0"/>
          <dgm:bulletEnabled val="1"/>
        </dgm:presLayoutVars>
      </dgm:prSet>
      <dgm:spPr/>
    </dgm:pt>
    <dgm:pt modelId="{AAE18929-5497-450A-B866-B412C85CB5DB}" type="pres">
      <dgm:prSet presAssocID="{70D8273C-C916-4275-A4C6-5A88C3375446}" presName="negativeSpace" presStyleCnt="0"/>
      <dgm:spPr/>
    </dgm:pt>
    <dgm:pt modelId="{E3BFE5C0-AF4C-4A40-A7CB-8EA9275F4B02}" type="pres">
      <dgm:prSet presAssocID="{70D8273C-C916-4275-A4C6-5A88C3375446}" presName="childText" presStyleLbl="conFgAcc1" presStyleIdx="1" presStyleCnt="3">
        <dgm:presLayoutVars>
          <dgm:bulletEnabled val="1"/>
        </dgm:presLayoutVars>
      </dgm:prSet>
      <dgm:spPr/>
    </dgm:pt>
    <dgm:pt modelId="{35238248-0A5E-4D9C-B723-2286F8B65211}" type="pres">
      <dgm:prSet presAssocID="{13234432-996C-46A7-BF1D-272673DCA047}" presName="spaceBetweenRectangles" presStyleCnt="0"/>
      <dgm:spPr/>
    </dgm:pt>
    <dgm:pt modelId="{64EF2B58-A69D-453E-B9F9-5B5D6A608436}" type="pres">
      <dgm:prSet presAssocID="{6D1B2963-1FB7-4885-99BA-37904B003074}" presName="parentLin" presStyleCnt="0"/>
      <dgm:spPr/>
    </dgm:pt>
    <dgm:pt modelId="{567DC59C-57A0-43EC-860F-316F79E487ED}" type="pres">
      <dgm:prSet presAssocID="{6D1B2963-1FB7-4885-99BA-37904B003074}" presName="parentLeftMargin" presStyleLbl="node1" presStyleIdx="1" presStyleCnt="3"/>
      <dgm:spPr/>
    </dgm:pt>
    <dgm:pt modelId="{3EEE5484-560B-439C-B48A-257A429B41EE}" type="pres">
      <dgm:prSet presAssocID="{6D1B2963-1FB7-4885-99BA-37904B003074}" presName="parentText" presStyleLbl="node1" presStyleIdx="2" presStyleCnt="3">
        <dgm:presLayoutVars>
          <dgm:chMax val="0"/>
          <dgm:bulletEnabled val="1"/>
        </dgm:presLayoutVars>
      </dgm:prSet>
      <dgm:spPr/>
    </dgm:pt>
    <dgm:pt modelId="{52D321F8-AF40-45C7-B362-20C8B9E8C05B}" type="pres">
      <dgm:prSet presAssocID="{6D1B2963-1FB7-4885-99BA-37904B003074}" presName="negativeSpace" presStyleCnt="0"/>
      <dgm:spPr/>
    </dgm:pt>
    <dgm:pt modelId="{4A111788-037F-4E4E-8AB1-71EDBCAD9325}" type="pres">
      <dgm:prSet presAssocID="{6D1B2963-1FB7-4885-99BA-37904B003074}" presName="childText" presStyleLbl="conFgAcc1" presStyleIdx="2" presStyleCnt="3">
        <dgm:presLayoutVars>
          <dgm:bulletEnabled val="1"/>
        </dgm:presLayoutVars>
      </dgm:prSet>
      <dgm:spPr/>
    </dgm:pt>
  </dgm:ptLst>
  <dgm:cxnLst>
    <dgm:cxn modelId="{3470E615-4BE1-49F0-BB87-D6988E8C4BC4}" srcId="{1F62CAC8-1CBB-401A-B65C-9806871D959B}" destId="{3CA053E0-DA2D-4E46-98E2-BDE44CBA7207}" srcOrd="0" destOrd="0" parTransId="{538C730E-51D8-45B2-97F5-D3B892F02FCF}" sibTransId="{62F5F579-8355-49AE-B3E9-0F06D2E9B9A6}"/>
    <dgm:cxn modelId="{2FB7EC1A-08F8-41A4-A44B-7AA8D4EA08B7}" type="presOf" srcId="{1F62CAC8-1CBB-401A-B65C-9806871D959B}" destId="{71768BBD-E9A5-4B93-8D34-79A8150FAB53}" srcOrd="0" destOrd="0" presId="urn:microsoft.com/office/officeart/2005/8/layout/list1"/>
    <dgm:cxn modelId="{6E6A3629-5D44-413F-B2DB-E423DA853003}" srcId="{1F62CAC8-1CBB-401A-B65C-9806871D959B}" destId="{6D1B2963-1FB7-4885-99BA-37904B003074}" srcOrd="2" destOrd="0" parTransId="{34089368-CFDD-49D6-9428-A661569EF331}" sibTransId="{ACF3B9A4-F277-40DA-AE66-9F1F21F8F4D8}"/>
    <dgm:cxn modelId="{AC02D756-74E1-4F1F-A798-431AD4429446}" type="presOf" srcId="{6D1B2963-1FB7-4885-99BA-37904B003074}" destId="{567DC59C-57A0-43EC-860F-316F79E487ED}" srcOrd="0" destOrd="0" presId="urn:microsoft.com/office/officeart/2005/8/layout/list1"/>
    <dgm:cxn modelId="{A6B38B82-7B7B-438E-8E8F-D77B951C5AF6}" type="presOf" srcId="{3CA053E0-DA2D-4E46-98E2-BDE44CBA7207}" destId="{86C4B9DB-AD66-4B12-89B6-0A523180E00E}" srcOrd="1" destOrd="0" presId="urn:microsoft.com/office/officeart/2005/8/layout/list1"/>
    <dgm:cxn modelId="{DCA8548E-34AB-42A2-BB73-0FE62748BC4B}" type="presOf" srcId="{3CA053E0-DA2D-4E46-98E2-BDE44CBA7207}" destId="{607AA294-27B4-4293-840C-EA31D8C7B352}" srcOrd="0" destOrd="0" presId="urn:microsoft.com/office/officeart/2005/8/layout/list1"/>
    <dgm:cxn modelId="{1684ACD6-9950-44E3-AB40-775F2C038FDA}" srcId="{1F62CAC8-1CBB-401A-B65C-9806871D959B}" destId="{70D8273C-C916-4275-A4C6-5A88C3375446}" srcOrd="1" destOrd="0" parTransId="{DF9E665A-1E0D-45D0-93C2-2AACED1D15FD}" sibTransId="{13234432-996C-46A7-BF1D-272673DCA047}"/>
    <dgm:cxn modelId="{A1FB9DDB-9ED5-407B-9D8C-B8E9536F876D}" type="presOf" srcId="{70D8273C-C916-4275-A4C6-5A88C3375446}" destId="{A384B7BF-3115-43A3-AFC2-CCEC309D1CDF}" srcOrd="0" destOrd="0" presId="urn:microsoft.com/office/officeart/2005/8/layout/list1"/>
    <dgm:cxn modelId="{1545A7E4-F3C3-4CD1-BC41-88AB6BEDFA28}" type="presOf" srcId="{70D8273C-C916-4275-A4C6-5A88C3375446}" destId="{4C19E08C-C9CC-46EC-B61A-22834C11E6EC}" srcOrd="1" destOrd="0" presId="urn:microsoft.com/office/officeart/2005/8/layout/list1"/>
    <dgm:cxn modelId="{2F463CF7-7125-4E99-9178-131E42C0CC96}" type="presOf" srcId="{6D1B2963-1FB7-4885-99BA-37904B003074}" destId="{3EEE5484-560B-439C-B48A-257A429B41EE}" srcOrd="1" destOrd="0" presId="urn:microsoft.com/office/officeart/2005/8/layout/list1"/>
    <dgm:cxn modelId="{529FF26D-38A9-44FA-B091-2A93F9E18E60}" type="presParOf" srcId="{71768BBD-E9A5-4B93-8D34-79A8150FAB53}" destId="{DF5E9DA1-FCAC-4E8C-AD81-20B18515E94A}" srcOrd="0" destOrd="0" presId="urn:microsoft.com/office/officeart/2005/8/layout/list1"/>
    <dgm:cxn modelId="{9E61D385-2AF8-4F85-BCD3-4A6EF2D8B144}" type="presParOf" srcId="{DF5E9DA1-FCAC-4E8C-AD81-20B18515E94A}" destId="{607AA294-27B4-4293-840C-EA31D8C7B352}" srcOrd="0" destOrd="0" presId="urn:microsoft.com/office/officeart/2005/8/layout/list1"/>
    <dgm:cxn modelId="{AA5B226A-6336-44F6-921B-90F00D7E20D3}" type="presParOf" srcId="{DF5E9DA1-FCAC-4E8C-AD81-20B18515E94A}" destId="{86C4B9DB-AD66-4B12-89B6-0A523180E00E}" srcOrd="1" destOrd="0" presId="urn:microsoft.com/office/officeart/2005/8/layout/list1"/>
    <dgm:cxn modelId="{D8F5D09D-B789-4164-9C95-F0B79C2F692D}" type="presParOf" srcId="{71768BBD-E9A5-4B93-8D34-79A8150FAB53}" destId="{998F8647-5FE4-4481-B936-CA5DF0867044}" srcOrd="1" destOrd="0" presId="urn:microsoft.com/office/officeart/2005/8/layout/list1"/>
    <dgm:cxn modelId="{3D61984B-3358-4209-8629-34FC2F925444}" type="presParOf" srcId="{71768BBD-E9A5-4B93-8D34-79A8150FAB53}" destId="{540C07C4-5AE5-4B29-AC1A-D0E62183A8DF}" srcOrd="2" destOrd="0" presId="urn:microsoft.com/office/officeart/2005/8/layout/list1"/>
    <dgm:cxn modelId="{BD8ADB8A-62F7-4716-A292-E8FA0E9CDD02}" type="presParOf" srcId="{71768BBD-E9A5-4B93-8D34-79A8150FAB53}" destId="{5B6D1495-8033-4102-8CF0-963F8F1FCCBA}" srcOrd="3" destOrd="0" presId="urn:microsoft.com/office/officeart/2005/8/layout/list1"/>
    <dgm:cxn modelId="{3A164F53-099E-4891-AA69-FE3D0AFF8CF5}" type="presParOf" srcId="{71768BBD-E9A5-4B93-8D34-79A8150FAB53}" destId="{9FBEA30E-D14D-4C91-B678-2BD0E02082B5}" srcOrd="4" destOrd="0" presId="urn:microsoft.com/office/officeart/2005/8/layout/list1"/>
    <dgm:cxn modelId="{5B867962-60C7-4F20-B962-804CCF491484}" type="presParOf" srcId="{9FBEA30E-D14D-4C91-B678-2BD0E02082B5}" destId="{A384B7BF-3115-43A3-AFC2-CCEC309D1CDF}" srcOrd="0" destOrd="0" presId="urn:microsoft.com/office/officeart/2005/8/layout/list1"/>
    <dgm:cxn modelId="{BC113022-422F-41CD-BE9A-E3657A18D28B}" type="presParOf" srcId="{9FBEA30E-D14D-4C91-B678-2BD0E02082B5}" destId="{4C19E08C-C9CC-46EC-B61A-22834C11E6EC}" srcOrd="1" destOrd="0" presId="urn:microsoft.com/office/officeart/2005/8/layout/list1"/>
    <dgm:cxn modelId="{46BF37CC-9B86-4D95-AB7C-058EDFA5263B}" type="presParOf" srcId="{71768BBD-E9A5-4B93-8D34-79A8150FAB53}" destId="{AAE18929-5497-450A-B866-B412C85CB5DB}" srcOrd="5" destOrd="0" presId="urn:microsoft.com/office/officeart/2005/8/layout/list1"/>
    <dgm:cxn modelId="{5DB6A539-467E-4881-B498-AE92F76152EB}" type="presParOf" srcId="{71768BBD-E9A5-4B93-8D34-79A8150FAB53}" destId="{E3BFE5C0-AF4C-4A40-A7CB-8EA9275F4B02}" srcOrd="6" destOrd="0" presId="urn:microsoft.com/office/officeart/2005/8/layout/list1"/>
    <dgm:cxn modelId="{AD0D32DE-8663-4C8B-9857-99A8E23DCE18}" type="presParOf" srcId="{71768BBD-E9A5-4B93-8D34-79A8150FAB53}" destId="{35238248-0A5E-4D9C-B723-2286F8B65211}" srcOrd="7" destOrd="0" presId="urn:microsoft.com/office/officeart/2005/8/layout/list1"/>
    <dgm:cxn modelId="{E04C6910-AE58-4E04-9E95-1440E0F243B8}" type="presParOf" srcId="{71768BBD-E9A5-4B93-8D34-79A8150FAB53}" destId="{64EF2B58-A69D-453E-B9F9-5B5D6A608436}" srcOrd="8" destOrd="0" presId="urn:microsoft.com/office/officeart/2005/8/layout/list1"/>
    <dgm:cxn modelId="{754BE49D-2C29-4499-96E4-DDA36816FEB1}" type="presParOf" srcId="{64EF2B58-A69D-453E-B9F9-5B5D6A608436}" destId="{567DC59C-57A0-43EC-860F-316F79E487ED}" srcOrd="0" destOrd="0" presId="urn:microsoft.com/office/officeart/2005/8/layout/list1"/>
    <dgm:cxn modelId="{248AEE1A-4766-4A1A-99CE-1D81EABB8C27}" type="presParOf" srcId="{64EF2B58-A69D-453E-B9F9-5B5D6A608436}" destId="{3EEE5484-560B-439C-B48A-257A429B41EE}" srcOrd="1" destOrd="0" presId="urn:microsoft.com/office/officeart/2005/8/layout/list1"/>
    <dgm:cxn modelId="{5FD2D5B9-0A56-4B40-B4B1-4210062185EB}" type="presParOf" srcId="{71768BBD-E9A5-4B93-8D34-79A8150FAB53}" destId="{52D321F8-AF40-45C7-B362-20C8B9E8C05B}" srcOrd="9" destOrd="0" presId="urn:microsoft.com/office/officeart/2005/8/layout/list1"/>
    <dgm:cxn modelId="{D1AC0EFE-E4FE-46CC-8A5D-008237401522}" type="presParOf" srcId="{71768BBD-E9A5-4B93-8D34-79A8150FAB53}" destId="{4A111788-037F-4E4E-8AB1-71EDBCAD93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07C4-5AE5-4B29-AC1A-D0E62183A8DF}">
      <dsp:nvSpPr>
        <dsp:cNvPr id="0" name=""/>
        <dsp:cNvSpPr/>
      </dsp:nvSpPr>
      <dsp:spPr>
        <a:xfrm>
          <a:off x="0" y="906079"/>
          <a:ext cx="6666833" cy="90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C4B9DB-AD66-4B12-89B6-0A523180E00E}">
      <dsp:nvSpPr>
        <dsp:cNvPr id="0" name=""/>
        <dsp:cNvSpPr/>
      </dsp:nvSpPr>
      <dsp:spPr>
        <a:xfrm>
          <a:off x="333341" y="374719"/>
          <a:ext cx="4666783" cy="10627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US" sz="3600" kern="1200"/>
            <a:t>1. Individual Series</a:t>
          </a:r>
        </a:p>
      </dsp:txBody>
      <dsp:txXfrm>
        <a:off x="385219" y="426597"/>
        <a:ext cx="4563027" cy="958964"/>
      </dsp:txXfrm>
    </dsp:sp>
    <dsp:sp modelId="{E3BFE5C0-AF4C-4A40-A7CB-8EA9275F4B02}">
      <dsp:nvSpPr>
        <dsp:cNvPr id="0" name=""/>
        <dsp:cNvSpPr/>
      </dsp:nvSpPr>
      <dsp:spPr>
        <a:xfrm>
          <a:off x="0" y="2539040"/>
          <a:ext cx="6666833" cy="9072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19E08C-C9CC-46EC-B61A-22834C11E6EC}">
      <dsp:nvSpPr>
        <dsp:cNvPr id="0" name=""/>
        <dsp:cNvSpPr/>
      </dsp:nvSpPr>
      <dsp:spPr>
        <a:xfrm>
          <a:off x="333341" y="2007680"/>
          <a:ext cx="4666783" cy="106272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US" sz="3600" kern="1200"/>
            <a:t>2. Discrete Series</a:t>
          </a:r>
        </a:p>
      </dsp:txBody>
      <dsp:txXfrm>
        <a:off x="385219" y="2059558"/>
        <a:ext cx="4563027" cy="958964"/>
      </dsp:txXfrm>
    </dsp:sp>
    <dsp:sp modelId="{4A111788-037F-4E4E-8AB1-71EDBCAD9325}">
      <dsp:nvSpPr>
        <dsp:cNvPr id="0" name=""/>
        <dsp:cNvSpPr/>
      </dsp:nvSpPr>
      <dsp:spPr>
        <a:xfrm>
          <a:off x="0" y="4172000"/>
          <a:ext cx="6666833" cy="9072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EE5484-560B-439C-B48A-257A429B41EE}">
      <dsp:nvSpPr>
        <dsp:cNvPr id="0" name=""/>
        <dsp:cNvSpPr/>
      </dsp:nvSpPr>
      <dsp:spPr>
        <a:xfrm>
          <a:off x="333341" y="3640640"/>
          <a:ext cx="4666783" cy="10627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600200">
            <a:lnSpc>
              <a:spcPct val="90000"/>
            </a:lnSpc>
            <a:spcBef>
              <a:spcPct val="0"/>
            </a:spcBef>
            <a:spcAft>
              <a:spcPct val="35000"/>
            </a:spcAft>
            <a:buNone/>
          </a:pPr>
          <a:r>
            <a:rPr lang="en-US" sz="3600" kern="1200"/>
            <a:t>3. Continuous Series</a:t>
          </a:r>
        </a:p>
      </dsp:txBody>
      <dsp:txXfrm>
        <a:off x="385219" y="3692518"/>
        <a:ext cx="4563027"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B202-44C1-4E51-953A-3DE3CCBAD3A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1CDDE-50B8-47F6-8E2A-52926E03FFFF}" type="slidenum">
              <a:rPr lang="en-US" smtClean="0"/>
              <a:t>‹#›</a:t>
            </a:fld>
            <a:endParaRPr lang="en-US"/>
          </a:p>
        </p:txBody>
      </p:sp>
    </p:spTree>
    <p:extLst>
      <p:ext uri="{BB962C8B-B14F-4D97-AF65-F5344CB8AC3E}">
        <p14:creationId xmlns:p14="http://schemas.microsoft.com/office/powerpoint/2010/main" val="200309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1CDDE-50B8-47F6-8E2A-52926E03FFFF}" type="slidenum">
              <a:rPr lang="en-US" smtClean="0"/>
              <a:t>32</a:t>
            </a:fld>
            <a:endParaRPr lang="en-US"/>
          </a:p>
        </p:txBody>
      </p:sp>
    </p:spTree>
    <p:extLst>
      <p:ext uri="{BB962C8B-B14F-4D97-AF65-F5344CB8AC3E}">
        <p14:creationId xmlns:p14="http://schemas.microsoft.com/office/powerpoint/2010/main" val="106963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427A-317E-28CD-E27F-E394A1BFA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D221CC-E553-0B3C-D032-BA81C3AE7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54326-F8B4-482C-8D6D-E0B115FA1D4F}"/>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CBA460B6-725C-4CC0-3C24-1F9C5B3A9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BE4FA-A2BD-23B4-B669-52CD4FB0CB94}"/>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143081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E08E-7B9F-370A-0A8D-E32AC6629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8EA00-DEDF-C085-ADA7-46FB73D288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26700-15BE-DFAD-F7CB-BD70B8A38308}"/>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D8C13152-A333-FE7D-70FF-F209A3F48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7235D-18A3-11EB-72D1-741D424763EA}"/>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264175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0AA05-1386-0EE0-0F68-B5E764250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2EC0C-14B8-6609-7768-C4BCD5A362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93765-7C33-6577-0B57-C7EC88E413FF}"/>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56357B51-9DC8-BE2B-5B7D-5BF443BFD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FDD56-0CE4-A4D5-3158-9B22E489A88C}"/>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360523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D70E-0644-533F-9884-01B659ED8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22AAA-5E72-B03B-DE30-03683BFC36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90D1-148E-3811-64DF-F6F98A63E9C1}"/>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DCAA6BB1-6AA5-827D-7ED6-96C3ABFE7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BC755-2528-C0EA-1659-3F17C9345D78}"/>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330499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D9FA-96B3-DB84-CE11-8723B0363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8BEBA-8660-A72A-3A0A-C8F5742235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A95F8-873B-982C-E56F-381BBDD973F7}"/>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D3F8849D-A1F9-0C88-54B2-9E74862BA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EE8A2-28FD-F3C1-9C6F-4F16C2F8B22C}"/>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27899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2E27-8E7B-0635-620D-F2E264F2A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C7B10-D2A2-639A-7CF8-1D335E8A54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874D2-329F-665D-6217-6AA85F6D0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E2E6-7F29-A0B2-8255-EA2763D33D1C}"/>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6" name="Footer Placeholder 5">
            <a:extLst>
              <a:ext uri="{FF2B5EF4-FFF2-40B4-BE49-F238E27FC236}">
                <a16:creationId xmlns:a16="http://schemas.microsoft.com/office/drawing/2014/main" id="{A098AA8C-DD0A-D7A4-6C70-F5E49F489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E4429-E08E-EF38-71BC-DD1ED665CDA0}"/>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200421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F971-916F-168D-75DF-DDF122DDAE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95BB9-9570-B94F-C29D-A51394490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BE097-4244-292C-D9C3-FDFAA35661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36EBF-4866-2547-6777-883FB9452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BDBDA-8389-755E-030C-5EB9A5E75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1B313C-012B-DBB8-F0CA-A57C8731F2DC}"/>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8" name="Footer Placeholder 7">
            <a:extLst>
              <a:ext uri="{FF2B5EF4-FFF2-40B4-BE49-F238E27FC236}">
                <a16:creationId xmlns:a16="http://schemas.microsoft.com/office/drawing/2014/main" id="{B3B49580-00D6-D518-1256-817198286A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B30EC-9B5D-0187-C847-20C5B4595BC4}"/>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130400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1BD-58A8-3BD7-EA3F-BF47F54E1D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FAD4C-3541-1252-7101-BD4C2E0471EB}"/>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4" name="Footer Placeholder 3">
            <a:extLst>
              <a:ext uri="{FF2B5EF4-FFF2-40B4-BE49-F238E27FC236}">
                <a16:creationId xmlns:a16="http://schemas.microsoft.com/office/drawing/2014/main" id="{C47A73C4-03C0-E356-873E-25DE488335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ABB31-521E-6F76-9F12-5622BE1F13E7}"/>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165739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6EC10-B584-208F-7734-87EEDB43B0AB}"/>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3" name="Footer Placeholder 2">
            <a:extLst>
              <a:ext uri="{FF2B5EF4-FFF2-40B4-BE49-F238E27FC236}">
                <a16:creationId xmlns:a16="http://schemas.microsoft.com/office/drawing/2014/main" id="{F5D4722F-0C9A-5693-EE7F-B36EE1C97B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33D08E-7D8E-B202-9CD9-8DC3AE653672}"/>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38989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C552-E17C-F125-18E1-94F4C9378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697DA-7630-B886-C422-A4463BC09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8B1B8-CD01-45E3-F495-E2D52D1F2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995D0-B2C0-6F42-4C9A-C7DC01AEDE85}"/>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6" name="Footer Placeholder 5">
            <a:extLst>
              <a:ext uri="{FF2B5EF4-FFF2-40B4-BE49-F238E27FC236}">
                <a16:creationId xmlns:a16="http://schemas.microsoft.com/office/drawing/2014/main" id="{3C2C2A92-96A6-D19B-784A-D19D6D599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D1048-4490-CC70-4F80-F478A50775E5}"/>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305383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6BEE-8A52-0AA0-E751-D6F42FB06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4813E6-204A-8A32-7012-E51BB27C0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92B0D-E009-3641-1105-3835224B0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232D7-E785-0893-978C-88F0146472B6}"/>
              </a:ext>
            </a:extLst>
          </p:cNvPr>
          <p:cNvSpPr>
            <a:spLocks noGrp="1"/>
          </p:cNvSpPr>
          <p:nvPr>
            <p:ph type="dt" sz="half" idx="10"/>
          </p:nvPr>
        </p:nvSpPr>
        <p:spPr/>
        <p:txBody>
          <a:bodyPr/>
          <a:lstStyle/>
          <a:p>
            <a:fld id="{FECA6C1A-74FC-4A72-9878-CA1063DC2C06}" type="datetimeFigureOut">
              <a:rPr lang="en-US" smtClean="0"/>
              <a:t>8/19/2025</a:t>
            </a:fld>
            <a:endParaRPr lang="en-US"/>
          </a:p>
        </p:txBody>
      </p:sp>
      <p:sp>
        <p:nvSpPr>
          <p:cNvPr id="6" name="Footer Placeholder 5">
            <a:extLst>
              <a:ext uri="{FF2B5EF4-FFF2-40B4-BE49-F238E27FC236}">
                <a16:creationId xmlns:a16="http://schemas.microsoft.com/office/drawing/2014/main" id="{B34484EF-A70F-E0CA-3BBA-08F1E798D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B11F-9356-FE75-592C-2BEC7D06A895}"/>
              </a:ext>
            </a:extLst>
          </p:cNvPr>
          <p:cNvSpPr>
            <a:spLocks noGrp="1"/>
          </p:cNvSpPr>
          <p:nvPr>
            <p:ph type="sldNum" sz="quarter" idx="12"/>
          </p:nvPr>
        </p:nvSpPr>
        <p:spPr/>
        <p:txBody>
          <a:bodyPr/>
          <a:lstStyle/>
          <a:p>
            <a:fld id="{71100558-1393-4293-ADBA-AC3983DCB4FE}" type="slidenum">
              <a:rPr lang="en-US" smtClean="0"/>
              <a:t>‹#›</a:t>
            </a:fld>
            <a:endParaRPr lang="en-US"/>
          </a:p>
        </p:txBody>
      </p:sp>
    </p:spTree>
    <p:extLst>
      <p:ext uri="{BB962C8B-B14F-4D97-AF65-F5344CB8AC3E}">
        <p14:creationId xmlns:p14="http://schemas.microsoft.com/office/powerpoint/2010/main" val="320618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B6025-6C35-BE2A-208D-DD6182304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DCA906-5CEE-D2E9-4687-6747AAA1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09937-6DFD-B1D5-F089-436783394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CA6C1A-74FC-4A72-9878-CA1063DC2C06}" type="datetimeFigureOut">
              <a:rPr lang="en-US" smtClean="0"/>
              <a:t>8/19/2025</a:t>
            </a:fld>
            <a:endParaRPr lang="en-US"/>
          </a:p>
        </p:txBody>
      </p:sp>
      <p:sp>
        <p:nvSpPr>
          <p:cNvPr id="5" name="Footer Placeholder 4">
            <a:extLst>
              <a:ext uri="{FF2B5EF4-FFF2-40B4-BE49-F238E27FC236}">
                <a16:creationId xmlns:a16="http://schemas.microsoft.com/office/drawing/2014/main" id="{6E6A2CC9-72AC-5E1E-A4B8-FD325572F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EEF890-E885-E698-5894-053C3AF53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100558-1393-4293-ADBA-AC3983DCB4FE}" type="slidenum">
              <a:rPr lang="en-US" smtClean="0"/>
              <a:t>‹#›</a:t>
            </a:fld>
            <a:endParaRPr lang="en-US"/>
          </a:p>
        </p:txBody>
      </p:sp>
    </p:spTree>
    <p:extLst>
      <p:ext uri="{BB962C8B-B14F-4D97-AF65-F5344CB8AC3E}">
        <p14:creationId xmlns:p14="http://schemas.microsoft.com/office/powerpoint/2010/main" val="306895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D52C337-9B75-1FA7-1B94-329AADBA3D06}"/>
              </a:ext>
            </a:extLst>
          </p:cNvPr>
          <p:cNvSpPr>
            <a:spLocks noGrp="1" noChangeArrowheads="1"/>
          </p:cNvSpPr>
          <p:nvPr>
            <p:ph type="title"/>
          </p:nvPr>
        </p:nvSpPr>
        <p:spPr>
          <a:xfrm>
            <a:off x="992322" y="1175335"/>
            <a:ext cx="4172480" cy="2495971"/>
          </a:xfrm>
        </p:spPr>
        <p:txBody>
          <a:bodyPr vert="horz" lIns="91440" tIns="45720" rIns="91440" bIns="45720" rtlCol="0" anchor="b">
            <a:normAutofit/>
          </a:bodyPr>
          <a:lstStyle/>
          <a:p>
            <a:pPr algn="ctr"/>
            <a:r>
              <a:rPr lang="en-US" altLang="en-US" sz="4800" dirty="0"/>
              <a:t>Measures in Statistics</a:t>
            </a:r>
            <a:br>
              <a:rPr lang="en-US" altLang="en-US" sz="4800" dirty="0"/>
            </a:br>
            <a:endParaRPr lang="en-US" altLang="en-US" sz="4800" dirty="0"/>
          </a:p>
        </p:txBody>
      </p:sp>
      <p:sp>
        <p:nvSpPr>
          <p:cNvPr id="4099" name="Content Placeholder 2">
            <a:extLst>
              <a:ext uri="{FF2B5EF4-FFF2-40B4-BE49-F238E27FC236}">
                <a16:creationId xmlns:a16="http://schemas.microsoft.com/office/drawing/2014/main" id="{49DB2283-CE92-BC2F-7095-D6E2267D7309}"/>
              </a:ext>
            </a:extLst>
          </p:cNvPr>
          <p:cNvSpPr>
            <a:spLocks noGrp="1" noChangeArrowheads="1"/>
          </p:cNvSpPr>
          <p:nvPr>
            <p:ph idx="1"/>
          </p:nvPr>
        </p:nvSpPr>
        <p:spPr>
          <a:xfrm>
            <a:off x="977820" y="3930449"/>
            <a:ext cx="4198479" cy="1724313"/>
          </a:xfrm>
        </p:spPr>
        <p:txBody>
          <a:bodyPr vert="horz" lIns="91440" tIns="45720" rIns="91440" bIns="45720" rtlCol="0" anchor="t">
            <a:normAutofit/>
          </a:bodyPr>
          <a:lstStyle/>
          <a:p>
            <a:pPr marL="0" indent="0" algn="ctr">
              <a:buNone/>
            </a:pPr>
            <a:r>
              <a:rPr lang="en-US" altLang="en-US" sz="3200" dirty="0"/>
              <a:t>Dr. Manish Dadhich</a:t>
            </a:r>
          </a:p>
          <a:p>
            <a:pPr marL="0" indent="0" algn="ctr">
              <a:buNone/>
            </a:pPr>
            <a:r>
              <a:rPr lang="en-US" altLang="en-US" sz="3200" dirty="0"/>
              <a:t>Associate Professor</a:t>
            </a:r>
          </a:p>
        </p:txBody>
      </p:sp>
      <p:pic>
        <p:nvPicPr>
          <p:cNvPr id="4109" name="Picture 4108" descr="Graph on document with pen">
            <a:extLst>
              <a:ext uri="{FF2B5EF4-FFF2-40B4-BE49-F238E27FC236}">
                <a16:creationId xmlns:a16="http://schemas.microsoft.com/office/drawing/2014/main" id="{D8FE91DA-637B-56C0-C962-5D6B32BB2743}"/>
              </a:ext>
            </a:extLst>
          </p:cNvPr>
          <p:cNvPicPr>
            <a:picLocks noChangeAspect="1"/>
          </p:cNvPicPr>
          <p:nvPr/>
        </p:nvPicPr>
        <p:blipFill>
          <a:blip r:embed="rId2"/>
          <a:srcRect l="27194" r="13471" b="-2"/>
          <a:stretch>
            <a:fillRect/>
          </a:stretch>
        </p:blipFill>
        <p:spPr>
          <a:xfrm>
            <a:off x="6096000" y="-1"/>
            <a:ext cx="6096000" cy="6858001"/>
          </a:xfrm>
          <a:prstGeom prst="rect">
            <a:avLst/>
          </a:prstGeom>
        </p:spPr>
      </p:pic>
      <p:grpSp>
        <p:nvGrpSpPr>
          <p:cNvPr id="4110" name="Group 4109">
            <a:extLst>
              <a:ext uri="{FF2B5EF4-FFF2-40B4-BE49-F238E27FC236}">
                <a16:creationId xmlns:a16="http://schemas.microsoft.com/office/drawing/2014/main" id="{2B33CDD2-C0CB-D8AD-886D-0ABC95A02B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96001" y="-2"/>
            <a:ext cx="6096000" cy="6858001"/>
            <a:chOff x="-1" y="0"/>
            <a:chExt cx="7390263" cy="6858001"/>
          </a:xfrm>
        </p:grpSpPr>
        <p:sp>
          <p:nvSpPr>
            <p:cNvPr id="4106" name="Rectangle 4105">
              <a:extLst>
                <a:ext uri="{FF2B5EF4-FFF2-40B4-BE49-F238E27FC236}">
                  <a16:creationId xmlns:a16="http://schemas.microsoft.com/office/drawing/2014/main" id="{AC7F47A2-1E11-C302-6F8E-F03239998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06AED115-5F26-CFFE-25B4-8CCB743BA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08" name="Rectangle 4107">
              <a:extLst>
                <a:ext uri="{FF2B5EF4-FFF2-40B4-BE49-F238E27FC236}">
                  <a16:creationId xmlns:a16="http://schemas.microsoft.com/office/drawing/2014/main" id="{FB3032F8-FDD1-98F1-B20E-FB9CDF9EB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 name="Slide Number Placeholder 3">
            <a:extLst>
              <a:ext uri="{FF2B5EF4-FFF2-40B4-BE49-F238E27FC236}">
                <a16:creationId xmlns:a16="http://schemas.microsoft.com/office/drawing/2014/main" id="{AB4EA603-105C-20E9-655A-E7810ABFF5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B79C1ED-DA69-43E1-9732-780B57D81B60}" type="slidenum">
              <a:rPr lang="en-US" altLang="en-US">
                <a:solidFill>
                  <a:srgbClr val="FFFFFF"/>
                </a:solidFill>
                <a:latin typeface="Calibri" panose="020F0502020204030204"/>
              </a:rPr>
              <a:pPr>
                <a:spcAft>
                  <a:spcPts val="600"/>
                </a:spcAft>
                <a:defRPr/>
              </a:pPr>
              <a:t>1</a:t>
            </a:fld>
            <a:endParaRPr lang="en-US" altLang="en-US">
              <a:solidFill>
                <a:srgbClr val="FFFFFF"/>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6165-A129-340F-0191-AABEF71D696D}"/>
              </a:ext>
            </a:extLst>
          </p:cNvPr>
          <p:cNvSpPr>
            <a:spLocks noGrp="1"/>
          </p:cNvSpPr>
          <p:nvPr>
            <p:ph type="title"/>
          </p:nvPr>
        </p:nvSpPr>
        <p:spPr/>
        <p:txBody>
          <a:bodyPr>
            <a:normAutofit/>
          </a:bodyPr>
          <a:lstStyle/>
          <a:p>
            <a:r>
              <a:rPr lang="en-US" sz="3600" b="1" dirty="0"/>
              <a:t>2. Discrete Series</a:t>
            </a:r>
          </a:p>
        </p:txBody>
      </p:sp>
      <p:sp>
        <p:nvSpPr>
          <p:cNvPr id="3" name="Content Placeholder 2">
            <a:extLst>
              <a:ext uri="{FF2B5EF4-FFF2-40B4-BE49-F238E27FC236}">
                <a16:creationId xmlns:a16="http://schemas.microsoft.com/office/drawing/2014/main" id="{287947CF-A693-8AA2-412A-0817BE6568C5}"/>
              </a:ext>
            </a:extLst>
          </p:cNvPr>
          <p:cNvSpPr>
            <a:spLocks noGrp="1"/>
          </p:cNvSpPr>
          <p:nvPr>
            <p:ph idx="1"/>
          </p:nvPr>
        </p:nvSpPr>
        <p:spPr>
          <a:xfrm>
            <a:off x="838200" y="1496357"/>
            <a:ext cx="10515600" cy="4680606"/>
          </a:xfrm>
        </p:spPr>
        <p:txBody>
          <a:bodyPr>
            <a:normAutofit/>
          </a:bodyPr>
          <a:lstStyle/>
          <a:p>
            <a:pPr algn="just"/>
            <a:r>
              <a:rPr lang="en-US" sz="3200" dirty="0"/>
              <a:t>Data values are associated with corresponding frequencies (how often each value occurs).</a:t>
            </a:r>
          </a:p>
        </p:txBody>
      </p:sp>
      <p:pic>
        <p:nvPicPr>
          <p:cNvPr id="7" name="Picture 6">
            <a:extLst>
              <a:ext uri="{FF2B5EF4-FFF2-40B4-BE49-F238E27FC236}">
                <a16:creationId xmlns:a16="http://schemas.microsoft.com/office/drawing/2014/main" id="{E927FC19-BE44-D767-53F8-BDDBFB6204CD}"/>
              </a:ext>
            </a:extLst>
          </p:cNvPr>
          <p:cNvPicPr>
            <a:picLocks noChangeAspect="1"/>
          </p:cNvPicPr>
          <p:nvPr/>
        </p:nvPicPr>
        <p:blipFill>
          <a:blip r:embed="rId2"/>
          <a:srcRect l="31107" t="28401" r="33975" b="39424"/>
          <a:stretch>
            <a:fillRect/>
          </a:stretch>
        </p:blipFill>
        <p:spPr>
          <a:xfrm>
            <a:off x="693175" y="2536722"/>
            <a:ext cx="10412360" cy="3522253"/>
          </a:xfrm>
          <a:prstGeom prst="rect">
            <a:avLst/>
          </a:prstGeom>
        </p:spPr>
      </p:pic>
    </p:spTree>
    <p:extLst>
      <p:ext uri="{BB962C8B-B14F-4D97-AF65-F5344CB8AC3E}">
        <p14:creationId xmlns:p14="http://schemas.microsoft.com/office/powerpoint/2010/main" val="183437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3036-F5FA-FF9A-574C-B90A8D51D9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24EB37-A204-D62C-91C1-B04C481BCAC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4497573-5C7F-9B5F-7DF4-2F56F4666201}"/>
              </a:ext>
            </a:extLst>
          </p:cNvPr>
          <p:cNvPicPr>
            <a:picLocks noChangeAspect="1"/>
          </p:cNvPicPr>
          <p:nvPr/>
        </p:nvPicPr>
        <p:blipFill>
          <a:blip r:embed="rId2"/>
          <a:srcRect l="33196" t="26609" r="14673" b="28295"/>
          <a:stretch>
            <a:fillRect/>
          </a:stretch>
        </p:blipFill>
        <p:spPr>
          <a:xfrm>
            <a:off x="147484" y="1"/>
            <a:ext cx="11901948" cy="6492874"/>
          </a:xfrm>
          <a:prstGeom prst="rect">
            <a:avLst/>
          </a:prstGeom>
        </p:spPr>
      </p:pic>
    </p:spTree>
    <p:extLst>
      <p:ext uri="{BB962C8B-B14F-4D97-AF65-F5344CB8AC3E}">
        <p14:creationId xmlns:p14="http://schemas.microsoft.com/office/powerpoint/2010/main" val="335735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1C4D-47CB-F1CF-5C85-A817FF3E6DA6}"/>
              </a:ext>
            </a:extLst>
          </p:cNvPr>
          <p:cNvSpPr>
            <a:spLocks noGrp="1"/>
          </p:cNvSpPr>
          <p:nvPr>
            <p:ph type="title"/>
          </p:nvPr>
        </p:nvSpPr>
        <p:spPr>
          <a:xfrm>
            <a:off x="838200" y="365126"/>
            <a:ext cx="10515600" cy="682010"/>
          </a:xfrm>
        </p:spPr>
        <p:txBody>
          <a:bodyPr>
            <a:normAutofit/>
          </a:bodyPr>
          <a:lstStyle/>
          <a:p>
            <a:r>
              <a:rPr lang="en-US" sz="3600" b="1" dirty="0"/>
              <a:t>3. Continuous Series</a:t>
            </a:r>
          </a:p>
        </p:txBody>
      </p:sp>
      <p:sp>
        <p:nvSpPr>
          <p:cNvPr id="3" name="Content Placeholder 2">
            <a:extLst>
              <a:ext uri="{FF2B5EF4-FFF2-40B4-BE49-F238E27FC236}">
                <a16:creationId xmlns:a16="http://schemas.microsoft.com/office/drawing/2014/main" id="{5B346713-092E-8CDB-354E-7911DFF93BBB}"/>
              </a:ext>
            </a:extLst>
          </p:cNvPr>
          <p:cNvSpPr>
            <a:spLocks noGrp="1"/>
          </p:cNvSpPr>
          <p:nvPr>
            <p:ph idx="1"/>
          </p:nvPr>
        </p:nvSpPr>
        <p:spPr>
          <a:xfrm>
            <a:off x="368710" y="929148"/>
            <a:ext cx="11665974" cy="5247815"/>
          </a:xfrm>
        </p:spPr>
        <p:txBody>
          <a:bodyPr>
            <a:normAutofit/>
          </a:bodyPr>
          <a:lstStyle/>
          <a:p>
            <a:r>
              <a:rPr lang="en-US" sz="3200" dirty="0"/>
              <a:t>Data is presented in class intervals, each with a corresponding frequency. Mean is calculated using midpoints of class intervals.</a:t>
            </a:r>
          </a:p>
        </p:txBody>
      </p:sp>
      <p:pic>
        <p:nvPicPr>
          <p:cNvPr id="5" name="Picture 4">
            <a:extLst>
              <a:ext uri="{FF2B5EF4-FFF2-40B4-BE49-F238E27FC236}">
                <a16:creationId xmlns:a16="http://schemas.microsoft.com/office/drawing/2014/main" id="{967A3C90-769C-301B-9FED-46FB53828334}"/>
              </a:ext>
            </a:extLst>
          </p:cNvPr>
          <p:cNvPicPr>
            <a:picLocks noChangeAspect="1"/>
          </p:cNvPicPr>
          <p:nvPr/>
        </p:nvPicPr>
        <p:blipFill>
          <a:blip r:embed="rId2"/>
          <a:srcRect l="35308" t="32059" r="36129" b="37819"/>
          <a:stretch>
            <a:fillRect/>
          </a:stretch>
        </p:blipFill>
        <p:spPr>
          <a:xfrm>
            <a:off x="988142" y="2197510"/>
            <a:ext cx="9719187" cy="4214248"/>
          </a:xfrm>
          <a:prstGeom prst="rect">
            <a:avLst/>
          </a:prstGeom>
        </p:spPr>
      </p:pic>
    </p:spTree>
    <p:extLst>
      <p:ext uri="{BB962C8B-B14F-4D97-AF65-F5344CB8AC3E}">
        <p14:creationId xmlns:p14="http://schemas.microsoft.com/office/powerpoint/2010/main" val="245761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AFDC-A53A-CF01-79E7-9AC8436B0410}"/>
              </a:ext>
            </a:extLst>
          </p:cNvPr>
          <p:cNvSpPr>
            <a:spLocks noGrp="1"/>
          </p:cNvSpPr>
          <p:nvPr>
            <p:ph type="title"/>
          </p:nvPr>
        </p:nvSpPr>
        <p:spPr>
          <a:xfrm>
            <a:off x="838200" y="365126"/>
            <a:ext cx="10515600" cy="564022"/>
          </a:xfrm>
        </p:spPr>
        <p:txBody>
          <a:bodyPr>
            <a:noAutofit/>
          </a:bodyPr>
          <a:lstStyle/>
          <a:p>
            <a:r>
              <a:rPr lang="en-US" sz="3200" dirty="0"/>
              <a:t>Q.1 Following students scores as below, calculate mean using direct method.</a:t>
            </a:r>
          </a:p>
        </p:txBody>
      </p:sp>
      <p:graphicFrame>
        <p:nvGraphicFramePr>
          <p:cNvPr id="6" name="Content Placeholder 5">
            <a:extLst>
              <a:ext uri="{FF2B5EF4-FFF2-40B4-BE49-F238E27FC236}">
                <a16:creationId xmlns:a16="http://schemas.microsoft.com/office/drawing/2014/main" id="{C3DA5903-2EAD-79D7-2FF1-61EA4432071B}"/>
              </a:ext>
            </a:extLst>
          </p:cNvPr>
          <p:cNvGraphicFramePr>
            <a:graphicFrameLocks noGrp="1"/>
          </p:cNvGraphicFramePr>
          <p:nvPr>
            <p:ph idx="1"/>
            <p:extLst>
              <p:ext uri="{D42A27DB-BD31-4B8C-83A1-F6EECF244321}">
                <p14:modId xmlns:p14="http://schemas.microsoft.com/office/powerpoint/2010/main" val="352965730"/>
              </p:ext>
            </p:extLst>
          </p:nvPr>
        </p:nvGraphicFramePr>
        <p:xfrm>
          <a:off x="705465" y="1291167"/>
          <a:ext cx="10515600" cy="3443064"/>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85847538"/>
                    </a:ext>
                  </a:extLst>
                </a:gridCol>
                <a:gridCol w="2628900">
                  <a:extLst>
                    <a:ext uri="{9D8B030D-6E8A-4147-A177-3AD203B41FA5}">
                      <a16:colId xmlns:a16="http://schemas.microsoft.com/office/drawing/2014/main" val="3475620116"/>
                    </a:ext>
                  </a:extLst>
                </a:gridCol>
                <a:gridCol w="2628900">
                  <a:extLst>
                    <a:ext uri="{9D8B030D-6E8A-4147-A177-3AD203B41FA5}">
                      <a16:colId xmlns:a16="http://schemas.microsoft.com/office/drawing/2014/main" val="1748423662"/>
                    </a:ext>
                  </a:extLst>
                </a:gridCol>
                <a:gridCol w="2628900">
                  <a:extLst>
                    <a:ext uri="{9D8B030D-6E8A-4147-A177-3AD203B41FA5}">
                      <a16:colId xmlns:a16="http://schemas.microsoft.com/office/drawing/2014/main" val="3724196380"/>
                    </a:ext>
                  </a:extLst>
                </a:gridCol>
              </a:tblGrid>
              <a:tr h="573844">
                <a:tc>
                  <a:txBody>
                    <a:bodyPr/>
                    <a:lstStyle/>
                    <a:p>
                      <a:pPr marL="0" marR="0" algn="ctr">
                        <a:lnSpc>
                          <a:spcPct val="115000"/>
                        </a:lnSpc>
                        <a:spcAft>
                          <a:spcPts val="1000"/>
                        </a:spcAft>
                        <a:buNone/>
                      </a:pPr>
                      <a:r>
                        <a:rPr lang="en-US" sz="3200">
                          <a:effectLst/>
                        </a:rPr>
                        <a:t>Class Interval</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Midpoint (X)</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Frequency (f)</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f × X</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589977309"/>
                  </a:ext>
                </a:extLst>
              </a:tr>
              <a:tr h="573844">
                <a:tc>
                  <a:txBody>
                    <a:bodyPr/>
                    <a:lstStyle/>
                    <a:p>
                      <a:pPr marL="0" marR="0">
                        <a:lnSpc>
                          <a:spcPct val="115000"/>
                        </a:lnSpc>
                        <a:spcAft>
                          <a:spcPts val="1000"/>
                        </a:spcAft>
                        <a:buNone/>
                      </a:pPr>
                      <a:r>
                        <a:rPr lang="en-US" sz="3200">
                          <a:effectLst/>
                        </a:rPr>
                        <a:t>0–10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2</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976347359"/>
                  </a:ext>
                </a:extLst>
              </a:tr>
              <a:tr h="573844">
                <a:tc>
                  <a:txBody>
                    <a:bodyPr/>
                    <a:lstStyle/>
                    <a:p>
                      <a:pPr marL="0" marR="0">
                        <a:lnSpc>
                          <a:spcPct val="115000"/>
                        </a:lnSpc>
                        <a:spcAft>
                          <a:spcPts val="1000"/>
                        </a:spcAft>
                        <a:buNone/>
                      </a:pPr>
                      <a:r>
                        <a:rPr lang="en-US" sz="3200">
                          <a:effectLst/>
                        </a:rPr>
                        <a:t>10–20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15</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3</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45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678305181"/>
                  </a:ext>
                </a:extLst>
              </a:tr>
              <a:tr h="573844">
                <a:tc>
                  <a:txBody>
                    <a:bodyPr/>
                    <a:lstStyle/>
                    <a:p>
                      <a:pPr marL="0" marR="0">
                        <a:lnSpc>
                          <a:spcPct val="115000"/>
                        </a:lnSpc>
                        <a:spcAft>
                          <a:spcPts val="1000"/>
                        </a:spcAft>
                        <a:buNone/>
                      </a:pPr>
                      <a:r>
                        <a:rPr lang="en-US" sz="3200">
                          <a:effectLst/>
                        </a:rPr>
                        <a:t>20–30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25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5</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125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490761269"/>
                  </a:ext>
                </a:extLst>
              </a:tr>
              <a:tr h="573844">
                <a:tc>
                  <a:txBody>
                    <a:bodyPr/>
                    <a:lstStyle/>
                    <a:p>
                      <a:pPr marL="0" marR="0">
                        <a:lnSpc>
                          <a:spcPct val="115000"/>
                        </a:lnSpc>
                        <a:spcAft>
                          <a:spcPts val="1000"/>
                        </a:spcAft>
                        <a:buNone/>
                      </a:pPr>
                      <a:r>
                        <a:rPr lang="en-US" sz="3200">
                          <a:effectLst/>
                        </a:rPr>
                        <a:t>30–40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35</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a:effectLst/>
                        </a:rPr>
                        <a:t>4</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140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795876216"/>
                  </a:ext>
                </a:extLst>
              </a:tr>
              <a:tr h="573844">
                <a:tc>
                  <a:txBody>
                    <a:bodyPr/>
                    <a:lstStyle/>
                    <a:p>
                      <a:pPr marL="0" marR="0">
                        <a:lnSpc>
                          <a:spcPct val="115000"/>
                        </a:lnSpc>
                        <a:spcAft>
                          <a:spcPts val="1000"/>
                        </a:spcAft>
                        <a:buNone/>
                      </a:pPr>
                      <a:r>
                        <a:rPr lang="en-US" sz="3200">
                          <a:effectLst/>
                        </a:rPr>
                        <a:t>Total</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algn="ctr">
                        <a:lnSpc>
                          <a:spcPct val="115000"/>
                        </a:lnSpc>
                      </a:pPr>
                      <a:endParaRPr lang="en-US" sz="3200">
                        <a:effectLst/>
                        <a:latin typeface="Cambria" panose="02040503050406030204" pitchFamily="18" charset="0"/>
                      </a:endParaRPr>
                    </a:p>
                  </a:txBody>
                  <a:tcPr marL="9525" marR="9525" marT="9525" marB="9525" anchor="ctr"/>
                </a:tc>
                <a:tc>
                  <a:txBody>
                    <a:bodyPr/>
                    <a:lstStyle/>
                    <a:p>
                      <a:pPr marL="0" marR="0" algn="ctr">
                        <a:lnSpc>
                          <a:spcPct val="115000"/>
                        </a:lnSpc>
                        <a:spcAft>
                          <a:spcPts val="1000"/>
                        </a:spcAft>
                        <a:buNone/>
                      </a:pPr>
                      <a:r>
                        <a:rPr lang="en-US" sz="3200">
                          <a:effectLst/>
                        </a:rPr>
                        <a:t>14</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320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065273507"/>
                  </a:ext>
                </a:extLst>
              </a:tr>
            </a:tbl>
          </a:graphicData>
        </a:graphic>
      </p:graphicFrame>
      <p:sp>
        <p:nvSpPr>
          <p:cNvPr id="7" name="Rectangle 2">
            <a:extLst>
              <a:ext uri="{FF2B5EF4-FFF2-40B4-BE49-F238E27FC236}">
                <a16:creationId xmlns:a16="http://schemas.microsoft.com/office/drawing/2014/main" id="{D6A10526-E08F-DA7E-BF8B-E77F26606DD6}"/>
              </a:ext>
            </a:extLst>
          </p:cNvPr>
          <p:cNvSpPr>
            <a:spLocks noChangeArrowheads="1"/>
          </p:cNvSpPr>
          <p:nvPr/>
        </p:nvSpPr>
        <p:spPr bwMode="auto">
          <a:xfrm>
            <a:off x="838200" y="3414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F418682E-1224-F72E-E15C-A70C75C6BA5C}"/>
              </a:ext>
            </a:extLst>
          </p:cNvPr>
          <p:cNvSpPr txBox="1"/>
          <p:nvPr/>
        </p:nvSpPr>
        <p:spPr>
          <a:xfrm>
            <a:off x="2769010" y="5353594"/>
            <a:ext cx="6098458" cy="646331"/>
          </a:xfrm>
          <a:prstGeom prst="rect">
            <a:avLst/>
          </a:prstGeom>
          <a:noFill/>
        </p:spPr>
        <p:txBody>
          <a:bodyPr wrap="square">
            <a:spAutoFit/>
          </a:bodyPr>
          <a:lstStyle/>
          <a:p>
            <a:r>
              <a:rPr lang="en-US" sz="3600" dirty="0"/>
              <a:t>X = 320/14 =22.86 </a:t>
            </a:r>
          </a:p>
        </p:txBody>
      </p:sp>
    </p:spTree>
    <p:extLst>
      <p:ext uri="{BB962C8B-B14F-4D97-AF65-F5344CB8AC3E}">
        <p14:creationId xmlns:p14="http://schemas.microsoft.com/office/powerpoint/2010/main" val="36284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AD97-D214-E39A-0923-AD698BFA10DD}"/>
              </a:ext>
            </a:extLst>
          </p:cNvPr>
          <p:cNvSpPr>
            <a:spLocks noGrp="1"/>
          </p:cNvSpPr>
          <p:nvPr>
            <p:ph type="title"/>
          </p:nvPr>
        </p:nvSpPr>
        <p:spPr>
          <a:xfrm>
            <a:off x="838200" y="365125"/>
            <a:ext cx="10515600" cy="932733"/>
          </a:xfrm>
        </p:spPr>
        <p:txBody>
          <a:bodyPr>
            <a:normAutofit/>
          </a:bodyPr>
          <a:lstStyle/>
          <a:p>
            <a:r>
              <a:rPr lang="en-US" sz="3600" dirty="0"/>
              <a:t>Q.2 Calculate the mean using direct method</a:t>
            </a:r>
          </a:p>
        </p:txBody>
      </p:sp>
      <p:graphicFrame>
        <p:nvGraphicFramePr>
          <p:cNvPr id="4" name="Content Placeholder 3">
            <a:extLst>
              <a:ext uri="{FF2B5EF4-FFF2-40B4-BE49-F238E27FC236}">
                <a16:creationId xmlns:a16="http://schemas.microsoft.com/office/drawing/2014/main" id="{1C766040-84CE-9AD5-32CB-CD70C64EDD12}"/>
              </a:ext>
            </a:extLst>
          </p:cNvPr>
          <p:cNvGraphicFramePr>
            <a:graphicFrameLocks noGrp="1"/>
          </p:cNvGraphicFramePr>
          <p:nvPr>
            <p:ph idx="1"/>
            <p:extLst>
              <p:ext uri="{D42A27DB-BD31-4B8C-83A1-F6EECF244321}">
                <p14:modId xmlns:p14="http://schemas.microsoft.com/office/powerpoint/2010/main" val="3258666907"/>
              </p:ext>
            </p:extLst>
          </p:nvPr>
        </p:nvGraphicFramePr>
        <p:xfrm>
          <a:off x="1877961" y="1297858"/>
          <a:ext cx="8111614" cy="4086942"/>
        </p:xfrm>
        <a:graphic>
          <a:graphicData uri="http://schemas.openxmlformats.org/drawingml/2006/table">
            <a:tbl>
              <a:tblPr firstRow="1" firstCol="1" bandRow="1">
                <a:tableStyleId>{5C22544A-7EE6-4342-B048-85BDC9FD1C3A}</a:tableStyleId>
              </a:tblPr>
              <a:tblGrid>
                <a:gridCol w="4055807">
                  <a:extLst>
                    <a:ext uri="{9D8B030D-6E8A-4147-A177-3AD203B41FA5}">
                      <a16:colId xmlns:a16="http://schemas.microsoft.com/office/drawing/2014/main" val="648897140"/>
                    </a:ext>
                  </a:extLst>
                </a:gridCol>
                <a:gridCol w="4055807">
                  <a:extLst>
                    <a:ext uri="{9D8B030D-6E8A-4147-A177-3AD203B41FA5}">
                      <a16:colId xmlns:a16="http://schemas.microsoft.com/office/drawing/2014/main" val="936754751"/>
                    </a:ext>
                  </a:extLst>
                </a:gridCol>
              </a:tblGrid>
              <a:tr h="681157">
                <a:tc>
                  <a:txBody>
                    <a:bodyPr/>
                    <a:lstStyle/>
                    <a:p>
                      <a:pPr marL="0" marR="0" algn="ctr">
                        <a:lnSpc>
                          <a:spcPct val="115000"/>
                        </a:lnSpc>
                        <a:spcAft>
                          <a:spcPts val="1000"/>
                        </a:spcAft>
                        <a:buNone/>
                      </a:pPr>
                      <a:r>
                        <a:rPr lang="en-US" sz="3200" dirty="0">
                          <a:effectLst/>
                        </a:rPr>
                        <a:t>Class Interval</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Frequency (f)</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76577365"/>
                  </a:ext>
                </a:extLst>
              </a:tr>
              <a:tr h="681157">
                <a:tc>
                  <a:txBody>
                    <a:bodyPr/>
                    <a:lstStyle/>
                    <a:p>
                      <a:pPr marL="0" marR="0">
                        <a:lnSpc>
                          <a:spcPct val="115000"/>
                        </a:lnSpc>
                        <a:spcAft>
                          <a:spcPts val="1000"/>
                        </a:spcAft>
                        <a:buNone/>
                      </a:pPr>
                      <a:r>
                        <a:rPr lang="en-US" sz="3200" dirty="0">
                          <a:effectLst/>
                        </a:rPr>
                        <a:t>0 – 10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097692917"/>
                  </a:ext>
                </a:extLst>
              </a:tr>
              <a:tr h="681157">
                <a:tc>
                  <a:txBody>
                    <a:bodyPr/>
                    <a:lstStyle/>
                    <a:p>
                      <a:pPr marL="0" marR="0">
                        <a:lnSpc>
                          <a:spcPct val="115000"/>
                        </a:lnSpc>
                        <a:spcAft>
                          <a:spcPts val="1000"/>
                        </a:spcAft>
                        <a:buNone/>
                      </a:pPr>
                      <a:r>
                        <a:rPr lang="en-US" sz="3200">
                          <a:effectLst/>
                        </a:rPr>
                        <a:t>10 – 20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8</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240598071"/>
                  </a:ext>
                </a:extLst>
              </a:tr>
              <a:tr h="681157">
                <a:tc>
                  <a:txBody>
                    <a:bodyPr/>
                    <a:lstStyle/>
                    <a:p>
                      <a:pPr marL="0" marR="0">
                        <a:lnSpc>
                          <a:spcPct val="115000"/>
                        </a:lnSpc>
                        <a:spcAft>
                          <a:spcPts val="1000"/>
                        </a:spcAft>
                        <a:buNone/>
                      </a:pPr>
                      <a:r>
                        <a:rPr lang="en-US" sz="3200">
                          <a:effectLst/>
                        </a:rPr>
                        <a:t>20 – 30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352088584"/>
                  </a:ext>
                </a:extLst>
              </a:tr>
              <a:tr h="681157">
                <a:tc>
                  <a:txBody>
                    <a:bodyPr/>
                    <a:lstStyle/>
                    <a:p>
                      <a:pPr marL="0" marR="0">
                        <a:lnSpc>
                          <a:spcPct val="115000"/>
                        </a:lnSpc>
                        <a:spcAft>
                          <a:spcPts val="1000"/>
                        </a:spcAft>
                        <a:buNone/>
                      </a:pPr>
                      <a:r>
                        <a:rPr lang="en-US" sz="3200">
                          <a:effectLst/>
                        </a:rPr>
                        <a:t>30 – 40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043265303"/>
                  </a:ext>
                </a:extLst>
              </a:tr>
              <a:tr h="681157">
                <a:tc>
                  <a:txBody>
                    <a:bodyPr/>
                    <a:lstStyle/>
                    <a:p>
                      <a:pPr marL="0" marR="0">
                        <a:lnSpc>
                          <a:spcPct val="115000"/>
                        </a:lnSpc>
                        <a:spcAft>
                          <a:spcPts val="1000"/>
                        </a:spcAft>
                        <a:buNone/>
                      </a:pPr>
                      <a:r>
                        <a:rPr lang="en-US" sz="3200">
                          <a:effectLst/>
                        </a:rPr>
                        <a:t>40 – 50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7</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686371093"/>
                  </a:ext>
                </a:extLst>
              </a:tr>
            </a:tbl>
          </a:graphicData>
        </a:graphic>
      </p:graphicFrame>
      <p:sp>
        <p:nvSpPr>
          <p:cNvPr id="5" name="Rectangle 1">
            <a:extLst>
              <a:ext uri="{FF2B5EF4-FFF2-40B4-BE49-F238E27FC236}">
                <a16:creationId xmlns:a16="http://schemas.microsoft.com/office/drawing/2014/main" id="{1E10C6D3-369C-CDCC-DBAA-A107372A43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3046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26D2-1B0D-6FD8-7444-1207224DF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1845A-56EE-294B-8DA4-59560A2F4214}"/>
              </a:ext>
            </a:extLst>
          </p:cNvPr>
          <p:cNvSpPr>
            <a:spLocks noGrp="1"/>
          </p:cNvSpPr>
          <p:nvPr>
            <p:ph type="title"/>
          </p:nvPr>
        </p:nvSpPr>
        <p:spPr>
          <a:xfrm>
            <a:off x="838200" y="365125"/>
            <a:ext cx="10515600" cy="932733"/>
          </a:xfrm>
        </p:spPr>
        <p:txBody>
          <a:bodyPr>
            <a:normAutofit/>
          </a:bodyPr>
          <a:lstStyle/>
          <a:p>
            <a:r>
              <a:rPr lang="en-US" sz="3600" dirty="0"/>
              <a:t>Q.2 Calculate the mean using direct method</a:t>
            </a:r>
          </a:p>
        </p:txBody>
      </p:sp>
      <p:graphicFrame>
        <p:nvGraphicFramePr>
          <p:cNvPr id="4" name="Content Placeholder 3">
            <a:extLst>
              <a:ext uri="{FF2B5EF4-FFF2-40B4-BE49-F238E27FC236}">
                <a16:creationId xmlns:a16="http://schemas.microsoft.com/office/drawing/2014/main" id="{96F0BD00-0E12-09D6-C9DB-7FFEFC4B332C}"/>
              </a:ext>
            </a:extLst>
          </p:cNvPr>
          <p:cNvGraphicFramePr>
            <a:graphicFrameLocks noGrp="1"/>
          </p:cNvGraphicFramePr>
          <p:nvPr>
            <p:ph idx="1"/>
          </p:nvPr>
        </p:nvGraphicFramePr>
        <p:xfrm>
          <a:off x="838200" y="1690687"/>
          <a:ext cx="10515600" cy="3456502"/>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648897140"/>
                    </a:ext>
                  </a:extLst>
                </a:gridCol>
                <a:gridCol w="2628900">
                  <a:extLst>
                    <a:ext uri="{9D8B030D-6E8A-4147-A177-3AD203B41FA5}">
                      <a16:colId xmlns:a16="http://schemas.microsoft.com/office/drawing/2014/main" val="936754751"/>
                    </a:ext>
                  </a:extLst>
                </a:gridCol>
                <a:gridCol w="2628900">
                  <a:extLst>
                    <a:ext uri="{9D8B030D-6E8A-4147-A177-3AD203B41FA5}">
                      <a16:colId xmlns:a16="http://schemas.microsoft.com/office/drawing/2014/main" val="883054355"/>
                    </a:ext>
                  </a:extLst>
                </a:gridCol>
                <a:gridCol w="2628900">
                  <a:extLst>
                    <a:ext uri="{9D8B030D-6E8A-4147-A177-3AD203B41FA5}">
                      <a16:colId xmlns:a16="http://schemas.microsoft.com/office/drawing/2014/main" val="985002587"/>
                    </a:ext>
                  </a:extLst>
                </a:gridCol>
              </a:tblGrid>
              <a:tr h="493786">
                <a:tc>
                  <a:txBody>
                    <a:bodyPr/>
                    <a:lstStyle/>
                    <a:p>
                      <a:pPr marL="0" marR="0" algn="ctr">
                        <a:lnSpc>
                          <a:spcPct val="115000"/>
                        </a:lnSpc>
                        <a:spcAft>
                          <a:spcPts val="1000"/>
                        </a:spcAft>
                        <a:buNone/>
                      </a:pPr>
                      <a:r>
                        <a:rPr lang="en-US" sz="2400">
                          <a:effectLst/>
                        </a:rPr>
                        <a:t>Class Interval</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Midpoint (x)</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Frequency (f)</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f × x</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76577365"/>
                  </a:ext>
                </a:extLst>
              </a:tr>
              <a:tr h="493786">
                <a:tc>
                  <a:txBody>
                    <a:bodyPr/>
                    <a:lstStyle/>
                    <a:p>
                      <a:pPr marL="0" marR="0">
                        <a:lnSpc>
                          <a:spcPct val="115000"/>
                        </a:lnSpc>
                        <a:spcAft>
                          <a:spcPts val="1000"/>
                        </a:spcAft>
                        <a:buNone/>
                      </a:pPr>
                      <a:r>
                        <a:rPr lang="en-US" sz="2400">
                          <a:effectLst/>
                        </a:rPr>
                        <a:t>0 – 10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25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097692917"/>
                  </a:ext>
                </a:extLst>
              </a:tr>
              <a:tr h="493786">
                <a:tc>
                  <a:txBody>
                    <a:bodyPr/>
                    <a:lstStyle/>
                    <a:p>
                      <a:pPr marL="0" marR="0">
                        <a:lnSpc>
                          <a:spcPct val="115000"/>
                        </a:lnSpc>
                        <a:spcAft>
                          <a:spcPts val="1000"/>
                        </a:spcAft>
                        <a:buNone/>
                      </a:pPr>
                      <a:r>
                        <a:rPr lang="en-US" sz="2400">
                          <a:effectLst/>
                        </a:rPr>
                        <a:t>10 – 20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15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8</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120</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240598071"/>
                  </a:ext>
                </a:extLst>
              </a:tr>
              <a:tr h="493786">
                <a:tc>
                  <a:txBody>
                    <a:bodyPr/>
                    <a:lstStyle/>
                    <a:p>
                      <a:pPr marL="0" marR="0">
                        <a:lnSpc>
                          <a:spcPct val="115000"/>
                        </a:lnSpc>
                        <a:spcAft>
                          <a:spcPts val="1000"/>
                        </a:spcAft>
                        <a:buNone/>
                      </a:pPr>
                      <a:r>
                        <a:rPr lang="en-US" sz="2400">
                          <a:effectLst/>
                        </a:rPr>
                        <a:t>20 – 30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25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15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375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352088584"/>
                  </a:ext>
                </a:extLst>
              </a:tr>
              <a:tr h="493786">
                <a:tc>
                  <a:txBody>
                    <a:bodyPr/>
                    <a:lstStyle/>
                    <a:p>
                      <a:pPr marL="0" marR="0">
                        <a:lnSpc>
                          <a:spcPct val="115000"/>
                        </a:lnSpc>
                        <a:spcAft>
                          <a:spcPts val="1000"/>
                        </a:spcAft>
                        <a:buNone/>
                      </a:pPr>
                      <a:r>
                        <a:rPr lang="en-US" sz="2400">
                          <a:effectLst/>
                        </a:rPr>
                        <a:t>30 – 40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35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10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350</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043265303"/>
                  </a:ext>
                </a:extLst>
              </a:tr>
              <a:tr h="493786">
                <a:tc>
                  <a:txBody>
                    <a:bodyPr/>
                    <a:lstStyle/>
                    <a:p>
                      <a:pPr marL="0" marR="0">
                        <a:lnSpc>
                          <a:spcPct val="115000"/>
                        </a:lnSpc>
                        <a:spcAft>
                          <a:spcPts val="1000"/>
                        </a:spcAft>
                        <a:buNone/>
                      </a:pPr>
                      <a:r>
                        <a:rPr lang="en-US" sz="2400">
                          <a:effectLst/>
                        </a:rPr>
                        <a:t>40 – 50</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45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a:effectLst/>
                        </a:rPr>
                        <a:t>7</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315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686371093"/>
                  </a:ext>
                </a:extLst>
              </a:tr>
              <a:tr h="493786">
                <a:tc>
                  <a:txBody>
                    <a:bodyPr/>
                    <a:lstStyle/>
                    <a:p>
                      <a:pPr marL="0" marR="0">
                        <a:lnSpc>
                          <a:spcPct val="115000"/>
                        </a:lnSpc>
                        <a:spcAft>
                          <a:spcPts val="1000"/>
                        </a:spcAft>
                        <a:buNone/>
                      </a:pPr>
                      <a:r>
                        <a:rPr lang="en-US" sz="2400">
                          <a:effectLst/>
                        </a:rPr>
                        <a:t>Total</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a:lnSpc>
                          <a:spcPct val="115000"/>
                        </a:lnSpc>
                      </a:pPr>
                      <a:endParaRPr lang="en-US" sz="2400">
                        <a:effectLst/>
                        <a:latin typeface="Cambria" panose="02040503050406030204" pitchFamily="18" charset="0"/>
                      </a:endParaRPr>
                    </a:p>
                  </a:txBody>
                  <a:tcPr marL="9525" marR="9525" marT="9525" marB="9525" anchor="ctr"/>
                </a:tc>
                <a:tc>
                  <a:txBody>
                    <a:bodyPr/>
                    <a:lstStyle/>
                    <a:p>
                      <a:pPr marL="0" marR="0" algn="ctr">
                        <a:lnSpc>
                          <a:spcPct val="115000"/>
                        </a:lnSpc>
                        <a:spcAft>
                          <a:spcPts val="1000"/>
                        </a:spcAft>
                        <a:buNone/>
                      </a:pPr>
                      <a:r>
                        <a:rPr lang="en-US" sz="2400">
                          <a:effectLst/>
                        </a:rPr>
                        <a:t>45</a:t>
                      </a:r>
                      <a:endParaRPr lang="en-US" sz="24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400" dirty="0">
                          <a:effectLst/>
                        </a:rPr>
                        <a:t>1185</a:t>
                      </a:r>
                      <a:endParaRPr lang="en-US" sz="24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73863427"/>
                  </a:ext>
                </a:extLst>
              </a:tr>
            </a:tbl>
          </a:graphicData>
        </a:graphic>
      </p:graphicFrame>
      <p:sp>
        <p:nvSpPr>
          <p:cNvPr id="5" name="Rectangle 1">
            <a:extLst>
              <a:ext uri="{FF2B5EF4-FFF2-40B4-BE49-F238E27FC236}">
                <a16:creationId xmlns:a16="http://schemas.microsoft.com/office/drawing/2014/main" id="{DAD5DED1-8B75-7EE6-C219-34DEF86153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2660D52F-3263-F5E7-022A-8ECCDF98F500}"/>
              </a:ext>
            </a:extLst>
          </p:cNvPr>
          <p:cNvSpPr txBox="1"/>
          <p:nvPr/>
        </p:nvSpPr>
        <p:spPr>
          <a:xfrm>
            <a:off x="2252816" y="5287147"/>
            <a:ext cx="6098458" cy="610424"/>
          </a:xfrm>
          <a:prstGeom prst="rect">
            <a:avLst/>
          </a:prstGeom>
          <a:noFill/>
        </p:spPr>
        <p:txBody>
          <a:bodyPr wrap="square">
            <a:spAutoFit/>
          </a:bodyPr>
          <a:lstStyle/>
          <a:p>
            <a:pPr marL="0" marR="0">
              <a:lnSpc>
                <a:spcPct val="115000"/>
              </a:lnSpc>
              <a:spcAft>
                <a:spcPts val="1000"/>
              </a:spcAft>
            </a:pPr>
            <a:r>
              <a:rPr lang="en-US" sz="3200" dirty="0">
                <a:effectLst/>
                <a:latin typeface="Cambria" panose="02040503050406030204" pitchFamily="18" charset="0"/>
                <a:ea typeface="MS Mincho" panose="02020609040205080304" pitchFamily="49" charset="-128"/>
                <a:cs typeface="Arial" panose="020B0604020202020204" pitchFamily="34" charset="0"/>
              </a:rPr>
              <a:t>1185/45 = 26.33</a:t>
            </a:r>
          </a:p>
        </p:txBody>
      </p:sp>
    </p:spTree>
    <p:extLst>
      <p:ext uri="{BB962C8B-B14F-4D97-AF65-F5344CB8AC3E}">
        <p14:creationId xmlns:p14="http://schemas.microsoft.com/office/powerpoint/2010/main" val="4326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70B7-A557-8365-E965-177816A77D56}"/>
              </a:ext>
            </a:extLst>
          </p:cNvPr>
          <p:cNvSpPr>
            <a:spLocks noGrp="1"/>
          </p:cNvSpPr>
          <p:nvPr>
            <p:ph type="title"/>
          </p:nvPr>
        </p:nvSpPr>
        <p:spPr>
          <a:xfrm>
            <a:off x="838200" y="365125"/>
            <a:ext cx="10515600" cy="1080217"/>
          </a:xfrm>
        </p:spPr>
        <p:txBody>
          <a:bodyPr>
            <a:normAutofit fontScale="90000"/>
          </a:bodyPr>
          <a:lstStyle/>
          <a:p>
            <a:r>
              <a:rPr lang="en-US" sz="3200" dirty="0"/>
              <a:t>Q.3 The marks obtained by 50 students in a test are grouped as follows, Find the mean marks using the assumed mean method.</a:t>
            </a:r>
          </a:p>
        </p:txBody>
      </p:sp>
      <p:graphicFrame>
        <p:nvGraphicFramePr>
          <p:cNvPr id="4" name="Content Placeholder 3">
            <a:extLst>
              <a:ext uri="{FF2B5EF4-FFF2-40B4-BE49-F238E27FC236}">
                <a16:creationId xmlns:a16="http://schemas.microsoft.com/office/drawing/2014/main" id="{147F38C0-F8C6-68BA-0871-F855FBC2243F}"/>
              </a:ext>
            </a:extLst>
          </p:cNvPr>
          <p:cNvGraphicFramePr>
            <a:graphicFrameLocks noGrp="1"/>
          </p:cNvGraphicFramePr>
          <p:nvPr>
            <p:ph idx="1"/>
            <p:extLst>
              <p:ext uri="{D42A27DB-BD31-4B8C-83A1-F6EECF244321}">
                <p14:modId xmlns:p14="http://schemas.microsoft.com/office/powerpoint/2010/main" val="2652016277"/>
              </p:ext>
            </p:extLst>
          </p:nvPr>
        </p:nvGraphicFramePr>
        <p:xfrm>
          <a:off x="2566217" y="1690688"/>
          <a:ext cx="6622028" cy="2866563"/>
        </p:xfrm>
        <a:graphic>
          <a:graphicData uri="http://schemas.openxmlformats.org/drawingml/2006/table">
            <a:tbl>
              <a:tblPr>
                <a:tableStyleId>{5C22544A-7EE6-4342-B048-85BDC9FD1C3A}</a:tableStyleId>
              </a:tblPr>
              <a:tblGrid>
                <a:gridCol w="3311014">
                  <a:extLst>
                    <a:ext uri="{9D8B030D-6E8A-4147-A177-3AD203B41FA5}">
                      <a16:colId xmlns:a16="http://schemas.microsoft.com/office/drawing/2014/main" val="3773844881"/>
                    </a:ext>
                  </a:extLst>
                </a:gridCol>
                <a:gridCol w="3311014">
                  <a:extLst>
                    <a:ext uri="{9D8B030D-6E8A-4147-A177-3AD203B41FA5}">
                      <a16:colId xmlns:a16="http://schemas.microsoft.com/office/drawing/2014/main" val="4064160911"/>
                    </a:ext>
                  </a:extLst>
                </a:gridCol>
              </a:tblGrid>
              <a:tr h="483883">
                <a:tc>
                  <a:txBody>
                    <a:bodyPr/>
                    <a:lstStyle/>
                    <a:p>
                      <a:pPr algn="ctr" fontAlgn="ctr">
                        <a:buNone/>
                      </a:pPr>
                      <a:r>
                        <a:rPr lang="en-US" sz="2800" u="none" strike="noStrike" dirty="0">
                          <a:effectLst/>
                        </a:rPr>
                        <a:t>Class Interval</a:t>
                      </a:r>
                      <a:endParaRPr lang="en-US" sz="2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Frequency (f)</a:t>
                      </a:r>
                      <a:endParaRPr lang="en-US" sz="2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71439"/>
                  </a:ext>
                </a:extLst>
              </a:tr>
              <a:tr h="476536">
                <a:tc>
                  <a:txBody>
                    <a:bodyPr/>
                    <a:lstStyle/>
                    <a:p>
                      <a:pPr algn="l" fontAlgn="ctr">
                        <a:buNone/>
                      </a:pPr>
                      <a:r>
                        <a:rPr lang="en-US" sz="2800" u="none" strike="noStrike">
                          <a:effectLst/>
                        </a:rPr>
                        <a:t>0 – 10</a:t>
                      </a:r>
                      <a:endParaRPr lang="en-US" sz="28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5</a:t>
                      </a:r>
                      <a:endParaRPr lang="en-US" sz="2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319921"/>
                  </a:ext>
                </a:extLst>
              </a:tr>
              <a:tr h="476536">
                <a:tc>
                  <a:txBody>
                    <a:bodyPr/>
                    <a:lstStyle/>
                    <a:p>
                      <a:pPr algn="l" fontAlgn="ctr">
                        <a:buNone/>
                      </a:pPr>
                      <a:r>
                        <a:rPr lang="en-US" sz="2800" u="none" strike="noStrike">
                          <a:effectLst/>
                        </a:rPr>
                        <a:t>10 – 20</a:t>
                      </a:r>
                      <a:endParaRPr lang="en-US" sz="28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8</a:t>
                      </a:r>
                      <a:endParaRPr lang="en-US" sz="2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10758"/>
                  </a:ext>
                </a:extLst>
              </a:tr>
              <a:tr h="476536">
                <a:tc>
                  <a:txBody>
                    <a:bodyPr/>
                    <a:lstStyle/>
                    <a:p>
                      <a:pPr algn="l" fontAlgn="ctr">
                        <a:buNone/>
                      </a:pPr>
                      <a:r>
                        <a:rPr lang="en-US" sz="2800" u="none" strike="noStrike">
                          <a:effectLst/>
                        </a:rPr>
                        <a:t>20 – 30</a:t>
                      </a:r>
                      <a:endParaRPr lang="en-US" sz="28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12</a:t>
                      </a:r>
                      <a:endParaRPr lang="en-US" sz="2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004279"/>
                  </a:ext>
                </a:extLst>
              </a:tr>
              <a:tr h="476536">
                <a:tc>
                  <a:txBody>
                    <a:bodyPr/>
                    <a:lstStyle/>
                    <a:p>
                      <a:pPr algn="l" fontAlgn="ctr">
                        <a:buNone/>
                      </a:pPr>
                      <a:r>
                        <a:rPr lang="en-US" sz="2800" u="none" strike="noStrike">
                          <a:effectLst/>
                        </a:rPr>
                        <a:t>30 – 40</a:t>
                      </a:r>
                      <a:endParaRPr lang="en-US" sz="28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15</a:t>
                      </a:r>
                      <a:endParaRPr lang="en-US" sz="2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971108"/>
                  </a:ext>
                </a:extLst>
              </a:tr>
              <a:tr h="476536">
                <a:tc>
                  <a:txBody>
                    <a:bodyPr/>
                    <a:lstStyle/>
                    <a:p>
                      <a:pPr algn="l" fontAlgn="ctr">
                        <a:buNone/>
                      </a:pPr>
                      <a:r>
                        <a:rPr lang="en-US" sz="2800" u="none" strike="noStrike">
                          <a:effectLst/>
                        </a:rPr>
                        <a:t>40 – 50</a:t>
                      </a:r>
                      <a:endParaRPr lang="en-US" sz="28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2800" u="none" strike="noStrike" dirty="0">
                          <a:effectLst/>
                        </a:rPr>
                        <a:t>10</a:t>
                      </a:r>
                      <a:endParaRPr lang="en-US" sz="2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397641"/>
                  </a:ext>
                </a:extLst>
              </a:tr>
            </a:tbl>
          </a:graphicData>
        </a:graphic>
      </p:graphicFrame>
      <p:pic>
        <p:nvPicPr>
          <p:cNvPr id="6" name="Picture 5">
            <a:extLst>
              <a:ext uri="{FF2B5EF4-FFF2-40B4-BE49-F238E27FC236}">
                <a16:creationId xmlns:a16="http://schemas.microsoft.com/office/drawing/2014/main" id="{ABF7DD20-CA91-9CC1-9B1B-9AC86D4E89C1}"/>
              </a:ext>
            </a:extLst>
          </p:cNvPr>
          <p:cNvPicPr>
            <a:picLocks noChangeAspect="1"/>
          </p:cNvPicPr>
          <p:nvPr/>
        </p:nvPicPr>
        <p:blipFill>
          <a:blip r:embed="rId2"/>
          <a:srcRect l="53347" t="39159" r="32379" b="37174"/>
          <a:stretch>
            <a:fillRect/>
          </a:stretch>
        </p:blipFill>
        <p:spPr>
          <a:xfrm>
            <a:off x="4495800" y="4802597"/>
            <a:ext cx="3200399" cy="1391726"/>
          </a:xfrm>
          <a:prstGeom prst="rect">
            <a:avLst/>
          </a:prstGeom>
        </p:spPr>
      </p:pic>
    </p:spTree>
    <p:extLst>
      <p:ext uri="{BB962C8B-B14F-4D97-AF65-F5344CB8AC3E}">
        <p14:creationId xmlns:p14="http://schemas.microsoft.com/office/powerpoint/2010/main" val="23746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E43E-2AE2-1782-4523-39F888957B79}"/>
              </a:ext>
            </a:extLst>
          </p:cNvPr>
          <p:cNvSpPr>
            <a:spLocks noGrp="1"/>
          </p:cNvSpPr>
          <p:nvPr>
            <p:ph type="title"/>
          </p:nvPr>
        </p:nvSpPr>
        <p:spPr>
          <a:xfrm>
            <a:off x="838200" y="365125"/>
            <a:ext cx="10515600" cy="598755"/>
          </a:xfrm>
        </p:spPr>
        <p:txBody>
          <a:bodyPr>
            <a:normAutofit fontScale="90000"/>
          </a:bodyPr>
          <a:lstStyle/>
          <a:p>
            <a:r>
              <a:rPr lang="en-US" dirty="0"/>
              <a:t>Short method</a:t>
            </a:r>
          </a:p>
        </p:txBody>
      </p:sp>
      <p:graphicFrame>
        <p:nvGraphicFramePr>
          <p:cNvPr id="4" name="Content Placeholder 3">
            <a:extLst>
              <a:ext uri="{FF2B5EF4-FFF2-40B4-BE49-F238E27FC236}">
                <a16:creationId xmlns:a16="http://schemas.microsoft.com/office/drawing/2014/main" id="{E028A4FC-9758-36F8-57B5-D903B81649E7}"/>
              </a:ext>
            </a:extLst>
          </p:cNvPr>
          <p:cNvGraphicFramePr>
            <a:graphicFrameLocks noGrp="1"/>
          </p:cNvGraphicFramePr>
          <p:nvPr>
            <p:ph idx="1"/>
            <p:extLst>
              <p:ext uri="{D42A27DB-BD31-4B8C-83A1-F6EECF244321}">
                <p14:modId xmlns:p14="http://schemas.microsoft.com/office/powerpoint/2010/main" val="2523727342"/>
              </p:ext>
            </p:extLst>
          </p:nvPr>
        </p:nvGraphicFramePr>
        <p:xfrm>
          <a:off x="941439" y="963880"/>
          <a:ext cx="10515600" cy="4360288"/>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1242082050"/>
                    </a:ext>
                  </a:extLst>
                </a:gridCol>
                <a:gridCol w="2103120">
                  <a:extLst>
                    <a:ext uri="{9D8B030D-6E8A-4147-A177-3AD203B41FA5}">
                      <a16:colId xmlns:a16="http://schemas.microsoft.com/office/drawing/2014/main" val="2588001688"/>
                    </a:ext>
                  </a:extLst>
                </a:gridCol>
                <a:gridCol w="2103120">
                  <a:extLst>
                    <a:ext uri="{9D8B030D-6E8A-4147-A177-3AD203B41FA5}">
                      <a16:colId xmlns:a16="http://schemas.microsoft.com/office/drawing/2014/main" val="726437467"/>
                    </a:ext>
                  </a:extLst>
                </a:gridCol>
                <a:gridCol w="2103120">
                  <a:extLst>
                    <a:ext uri="{9D8B030D-6E8A-4147-A177-3AD203B41FA5}">
                      <a16:colId xmlns:a16="http://schemas.microsoft.com/office/drawing/2014/main" val="2973469782"/>
                    </a:ext>
                  </a:extLst>
                </a:gridCol>
                <a:gridCol w="2103120">
                  <a:extLst>
                    <a:ext uri="{9D8B030D-6E8A-4147-A177-3AD203B41FA5}">
                      <a16:colId xmlns:a16="http://schemas.microsoft.com/office/drawing/2014/main" val="3121463420"/>
                    </a:ext>
                  </a:extLst>
                </a:gridCol>
              </a:tblGrid>
              <a:tr h="564652">
                <a:tc>
                  <a:txBody>
                    <a:bodyPr/>
                    <a:lstStyle/>
                    <a:p>
                      <a:pPr marL="0" marR="0" algn="ctr">
                        <a:lnSpc>
                          <a:spcPct val="115000"/>
                        </a:lnSpc>
                        <a:spcAft>
                          <a:spcPts val="1000"/>
                        </a:spcAft>
                        <a:buNone/>
                      </a:pPr>
                      <a:r>
                        <a:rPr lang="en-US" sz="2800" dirty="0">
                          <a:effectLst/>
                        </a:rPr>
                        <a:t>Class Interval</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Midpoint (x)</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d = x – A</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f</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f × d</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87282991"/>
                  </a:ext>
                </a:extLst>
              </a:tr>
              <a:tr h="564652">
                <a:tc>
                  <a:txBody>
                    <a:bodyPr/>
                    <a:lstStyle/>
                    <a:p>
                      <a:pPr marL="0" marR="0">
                        <a:lnSpc>
                          <a:spcPct val="115000"/>
                        </a:lnSpc>
                        <a:spcAft>
                          <a:spcPts val="1000"/>
                        </a:spcAft>
                        <a:buNone/>
                      </a:pPr>
                      <a:r>
                        <a:rPr lang="en-US" sz="2800">
                          <a:effectLst/>
                        </a:rPr>
                        <a:t>0 – 10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-20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-100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962606939"/>
                  </a:ext>
                </a:extLst>
              </a:tr>
              <a:tr h="564652">
                <a:tc>
                  <a:txBody>
                    <a:bodyPr/>
                    <a:lstStyle/>
                    <a:p>
                      <a:pPr marL="0" marR="0">
                        <a:lnSpc>
                          <a:spcPct val="115000"/>
                        </a:lnSpc>
                        <a:spcAft>
                          <a:spcPts val="1000"/>
                        </a:spcAft>
                        <a:buNone/>
                      </a:pPr>
                      <a:r>
                        <a:rPr lang="en-US" sz="2800">
                          <a:effectLst/>
                        </a:rPr>
                        <a:t>10 – 20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15</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8</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-80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24142514"/>
                  </a:ext>
                </a:extLst>
              </a:tr>
              <a:tr h="564652">
                <a:tc>
                  <a:txBody>
                    <a:bodyPr/>
                    <a:lstStyle/>
                    <a:p>
                      <a:pPr marL="0" marR="0">
                        <a:lnSpc>
                          <a:spcPct val="115000"/>
                        </a:lnSpc>
                        <a:spcAft>
                          <a:spcPts val="1000"/>
                        </a:spcAft>
                        <a:buNone/>
                      </a:pPr>
                      <a:r>
                        <a:rPr lang="en-US" sz="2800">
                          <a:effectLst/>
                        </a:rPr>
                        <a:t>20 – 30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25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788088944"/>
                  </a:ext>
                </a:extLst>
              </a:tr>
              <a:tr h="564652">
                <a:tc>
                  <a:txBody>
                    <a:bodyPr/>
                    <a:lstStyle/>
                    <a:p>
                      <a:pPr marL="0" marR="0">
                        <a:lnSpc>
                          <a:spcPct val="115000"/>
                        </a:lnSpc>
                        <a:spcAft>
                          <a:spcPts val="1000"/>
                        </a:spcAft>
                        <a:buNone/>
                      </a:pPr>
                      <a:r>
                        <a:rPr lang="en-US" sz="2800">
                          <a:effectLst/>
                        </a:rPr>
                        <a:t>30 – 40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35</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10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100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181311068"/>
                  </a:ext>
                </a:extLst>
              </a:tr>
              <a:tr h="564652">
                <a:tc>
                  <a:txBody>
                    <a:bodyPr/>
                    <a:lstStyle/>
                    <a:p>
                      <a:pPr marL="0" marR="0">
                        <a:lnSpc>
                          <a:spcPct val="115000"/>
                        </a:lnSpc>
                        <a:spcAft>
                          <a:spcPts val="1000"/>
                        </a:spcAft>
                        <a:buNone/>
                      </a:pPr>
                      <a:r>
                        <a:rPr lang="en-US" sz="2800">
                          <a:effectLst/>
                        </a:rPr>
                        <a:t>40 – 50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45</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20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7</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140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4032338463"/>
                  </a:ext>
                </a:extLst>
              </a:tr>
              <a:tr h="564652">
                <a:tc>
                  <a:txBody>
                    <a:bodyPr/>
                    <a:lstStyle/>
                    <a:p>
                      <a:pPr marL="0" marR="0">
                        <a:lnSpc>
                          <a:spcPct val="115000"/>
                        </a:lnSpc>
                        <a:spcAft>
                          <a:spcPts val="1000"/>
                        </a:spcAft>
                        <a:buNone/>
                      </a:pPr>
                      <a:r>
                        <a:rPr lang="en-US" sz="2800">
                          <a:effectLst/>
                        </a:rPr>
                        <a:t>Total</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algn="ctr">
                        <a:lnSpc>
                          <a:spcPct val="115000"/>
                        </a:lnSpc>
                      </a:pPr>
                      <a:endParaRPr lang="en-US" sz="2800">
                        <a:effectLst/>
                        <a:latin typeface="Cambria" panose="02040503050406030204" pitchFamily="18" charset="0"/>
                      </a:endParaRPr>
                    </a:p>
                  </a:txBody>
                  <a:tcPr marL="9525" marR="9525" marT="9525" marB="9525" anchor="ctr"/>
                </a:tc>
                <a:tc>
                  <a:txBody>
                    <a:bodyPr/>
                    <a:lstStyle/>
                    <a:p>
                      <a:pPr algn="ctr">
                        <a:lnSpc>
                          <a:spcPct val="115000"/>
                        </a:lnSpc>
                      </a:pPr>
                      <a:endParaRPr lang="en-US" sz="2800">
                        <a:effectLst/>
                        <a:latin typeface="Cambria" panose="02040503050406030204" pitchFamily="18" charset="0"/>
                      </a:endParaRPr>
                    </a:p>
                  </a:txBody>
                  <a:tcPr marL="9525" marR="9525" marT="9525" marB="9525" anchor="ctr"/>
                </a:tc>
                <a:tc>
                  <a:txBody>
                    <a:bodyPr/>
                    <a:lstStyle/>
                    <a:p>
                      <a:pPr marL="0" marR="0" algn="ctr">
                        <a:lnSpc>
                          <a:spcPct val="115000"/>
                        </a:lnSpc>
                        <a:spcAft>
                          <a:spcPts val="1000"/>
                        </a:spcAft>
                        <a:buNone/>
                      </a:pPr>
                      <a:r>
                        <a:rPr lang="en-US" sz="2800" dirty="0">
                          <a:effectLst/>
                        </a:rPr>
                        <a:t>45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60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4038819624"/>
                  </a:ext>
                </a:extLst>
              </a:tr>
            </a:tbl>
          </a:graphicData>
        </a:graphic>
      </p:graphicFrame>
      <p:sp>
        <p:nvSpPr>
          <p:cNvPr id="5" name="Rectangle 1">
            <a:extLst>
              <a:ext uri="{FF2B5EF4-FFF2-40B4-BE49-F238E27FC236}">
                <a16:creationId xmlns:a16="http://schemas.microsoft.com/office/drawing/2014/main" id="{D07A3939-17D4-B5AA-5EAD-8DBE6FA6DD3F}"/>
              </a:ext>
            </a:extLst>
          </p:cNvPr>
          <p:cNvSpPr>
            <a:spLocks noChangeArrowheads="1"/>
          </p:cNvSpPr>
          <p:nvPr/>
        </p:nvSpPr>
        <p:spPr bwMode="auto">
          <a:xfrm>
            <a:off x="838200" y="331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4C80D820-2C25-8445-067D-5697EDFAE791}"/>
              </a:ext>
            </a:extLst>
          </p:cNvPr>
          <p:cNvSpPr txBox="1"/>
          <p:nvPr/>
        </p:nvSpPr>
        <p:spPr>
          <a:xfrm>
            <a:off x="1179871" y="5461258"/>
            <a:ext cx="9748684" cy="707886"/>
          </a:xfrm>
          <a:prstGeom prst="rect">
            <a:avLst/>
          </a:prstGeom>
          <a:noFill/>
        </p:spPr>
        <p:txBody>
          <a:bodyPr wrap="square">
            <a:spAutoFit/>
          </a:bodyPr>
          <a:lstStyle/>
          <a:p>
            <a:r>
              <a:rPr lang="en-US" sz="4000" dirty="0">
                <a:effectLst/>
                <a:latin typeface="Cambria" panose="02040503050406030204" pitchFamily="18" charset="0"/>
                <a:ea typeface="MS Mincho" panose="02020609040205080304" pitchFamily="49" charset="-128"/>
                <a:cs typeface="Arial" panose="020B0604020202020204" pitchFamily="34" charset="0"/>
              </a:rPr>
              <a:t>X = A + ∑</a:t>
            </a:r>
            <a:r>
              <a:rPr lang="en-US" sz="4000" dirty="0" err="1">
                <a:effectLst/>
                <a:latin typeface="Cambria" panose="02040503050406030204" pitchFamily="18" charset="0"/>
                <a:ea typeface="MS Mincho" panose="02020609040205080304" pitchFamily="49" charset="-128"/>
                <a:cs typeface="Arial" panose="020B0604020202020204" pitchFamily="34" charset="0"/>
              </a:rPr>
              <a:t>fd</a:t>
            </a:r>
            <a:r>
              <a:rPr lang="en-US" sz="4000" dirty="0">
                <a:effectLst/>
                <a:latin typeface="Cambria" panose="02040503050406030204" pitchFamily="18" charset="0"/>
                <a:ea typeface="MS Mincho" panose="02020609040205080304" pitchFamily="49" charset="-128"/>
                <a:cs typeface="Arial" panose="020B0604020202020204" pitchFamily="34" charset="0"/>
              </a:rPr>
              <a:t> /∑f  = 26.33</a:t>
            </a:r>
          </a:p>
        </p:txBody>
      </p:sp>
    </p:spTree>
    <p:extLst>
      <p:ext uri="{BB962C8B-B14F-4D97-AF65-F5344CB8AC3E}">
        <p14:creationId xmlns:p14="http://schemas.microsoft.com/office/powerpoint/2010/main" val="17623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7A1A-7E66-F289-6D5F-BA5EB2284511}"/>
              </a:ext>
            </a:extLst>
          </p:cNvPr>
          <p:cNvSpPr>
            <a:spLocks noGrp="1"/>
          </p:cNvSpPr>
          <p:nvPr>
            <p:ph type="title"/>
          </p:nvPr>
        </p:nvSpPr>
        <p:spPr>
          <a:xfrm>
            <a:off x="838200" y="365124"/>
            <a:ext cx="10515600" cy="2451817"/>
          </a:xfrm>
        </p:spPr>
        <p:txBody>
          <a:bodyPr>
            <a:noAutofit/>
          </a:bodyPr>
          <a:lstStyle/>
          <a:p>
            <a:pPr algn="just"/>
            <a:r>
              <a:rPr lang="en-US" sz="3200" dirty="0"/>
              <a:t>In a factory, the HR department recorded the number of hours worked per week by a sample of workers. The data is grouped into class intervals as shown below. It is known that the mean number of hours worked per week is 52. Find the missing frequency. Calculate the frequency the missing frequency. </a:t>
            </a:r>
          </a:p>
        </p:txBody>
      </p:sp>
      <p:graphicFrame>
        <p:nvGraphicFramePr>
          <p:cNvPr id="4" name="Content Placeholder 3">
            <a:extLst>
              <a:ext uri="{FF2B5EF4-FFF2-40B4-BE49-F238E27FC236}">
                <a16:creationId xmlns:a16="http://schemas.microsoft.com/office/drawing/2014/main" id="{83338F81-7CCB-67F0-D7E9-29A08E2C973C}"/>
              </a:ext>
            </a:extLst>
          </p:cNvPr>
          <p:cNvGraphicFramePr>
            <a:graphicFrameLocks noGrp="1"/>
          </p:cNvGraphicFramePr>
          <p:nvPr>
            <p:ph idx="1"/>
            <p:extLst>
              <p:ext uri="{D42A27DB-BD31-4B8C-83A1-F6EECF244321}">
                <p14:modId xmlns:p14="http://schemas.microsoft.com/office/powerpoint/2010/main" val="89977342"/>
              </p:ext>
            </p:extLst>
          </p:nvPr>
        </p:nvGraphicFramePr>
        <p:xfrm>
          <a:off x="838201" y="2979173"/>
          <a:ext cx="10311580" cy="3286890"/>
        </p:xfrm>
        <a:graphic>
          <a:graphicData uri="http://schemas.openxmlformats.org/drawingml/2006/table">
            <a:tbl>
              <a:tblPr firstRow="1" firstCol="1" bandRow="1">
                <a:tableStyleId>{5C22544A-7EE6-4342-B048-85BDC9FD1C3A}</a:tableStyleId>
              </a:tblPr>
              <a:tblGrid>
                <a:gridCol w="5155790">
                  <a:extLst>
                    <a:ext uri="{9D8B030D-6E8A-4147-A177-3AD203B41FA5}">
                      <a16:colId xmlns:a16="http://schemas.microsoft.com/office/drawing/2014/main" val="3104707448"/>
                    </a:ext>
                  </a:extLst>
                </a:gridCol>
                <a:gridCol w="5155790">
                  <a:extLst>
                    <a:ext uri="{9D8B030D-6E8A-4147-A177-3AD203B41FA5}">
                      <a16:colId xmlns:a16="http://schemas.microsoft.com/office/drawing/2014/main" val="1068134938"/>
                    </a:ext>
                  </a:extLst>
                </a:gridCol>
              </a:tblGrid>
              <a:tr h="450723">
                <a:tc>
                  <a:txBody>
                    <a:bodyPr/>
                    <a:lstStyle/>
                    <a:p>
                      <a:pPr marL="0" marR="0" algn="ctr">
                        <a:lnSpc>
                          <a:spcPct val="115000"/>
                        </a:lnSpc>
                        <a:spcAft>
                          <a:spcPts val="1000"/>
                        </a:spcAft>
                        <a:buNone/>
                      </a:pPr>
                      <a:r>
                        <a:rPr lang="en-US" sz="3200">
                          <a:effectLst/>
                        </a:rPr>
                        <a:t>Class Interval</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Frequency (f)</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797099810"/>
                  </a:ext>
                </a:extLst>
              </a:tr>
              <a:tr h="450723">
                <a:tc>
                  <a:txBody>
                    <a:bodyPr/>
                    <a:lstStyle/>
                    <a:p>
                      <a:pPr marL="0" marR="0">
                        <a:lnSpc>
                          <a:spcPct val="115000"/>
                        </a:lnSpc>
                        <a:spcAft>
                          <a:spcPts val="1000"/>
                        </a:spcAft>
                        <a:buNone/>
                      </a:pPr>
                      <a:r>
                        <a:rPr lang="en-US" sz="3200" dirty="0">
                          <a:effectLst/>
                        </a:rPr>
                        <a:t>0 – 20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5</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278055745"/>
                  </a:ext>
                </a:extLst>
              </a:tr>
              <a:tr h="450723">
                <a:tc>
                  <a:txBody>
                    <a:bodyPr/>
                    <a:lstStyle/>
                    <a:p>
                      <a:pPr marL="0" marR="0">
                        <a:lnSpc>
                          <a:spcPct val="115000"/>
                        </a:lnSpc>
                        <a:spcAft>
                          <a:spcPts val="1000"/>
                        </a:spcAft>
                        <a:buNone/>
                      </a:pPr>
                      <a:r>
                        <a:rPr lang="en-US" sz="3200">
                          <a:effectLst/>
                        </a:rPr>
                        <a:t>20 – 40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8</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662792014"/>
                  </a:ext>
                </a:extLst>
              </a:tr>
              <a:tr h="450723">
                <a:tc>
                  <a:txBody>
                    <a:bodyPr/>
                    <a:lstStyle/>
                    <a:p>
                      <a:pPr marL="0" marR="0">
                        <a:lnSpc>
                          <a:spcPct val="115000"/>
                        </a:lnSpc>
                        <a:spcAft>
                          <a:spcPts val="1000"/>
                        </a:spcAft>
                        <a:buNone/>
                      </a:pPr>
                      <a:r>
                        <a:rPr lang="en-US" sz="3200">
                          <a:effectLst/>
                        </a:rPr>
                        <a:t>40 – 60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f</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994151100"/>
                  </a:ext>
                </a:extLst>
              </a:tr>
              <a:tr h="450723">
                <a:tc>
                  <a:txBody>
                    <a:bodyPr/>
                    <a:lstStyle/>
                    <a:p>
                      <a:pPr marL="0" marR="0">
                        <a:lnSpc>
                          <a:spcPct val="115000"/>
                        </a:lnSpc>
                        <a:spcAft>
                          <a:spcPts val="1000"/>
                        </a:spcAft>
                        <a:buNone/>
                      </a:pPr>
                      <a:r>
                        <a:rPr lang="en-US" sz="3200">
                          <a:effectLst/>
                        </a:rPr>
                        <a:t>60 – 80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10</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285100018"/>
                  </a:ext>
                </a:extLst>
              </a:tr>
              <a:tr h="450723">
                <a:tc>
                  <a:txBody>
                    <a:bodyPr/>
                    <a:lstStyle/>
                    <a:p>
                      <a:pPr marL="0" marR="0">
                        <a:lnSpc>
                          <a:spcPct val="115000"/>
                        </a:lnSpc>
                        <a:spcAft>
                          <a:spcPts val="1000"/>
                        </a:spcAft>
                        <a:buNone/>
                      </a:pPr>
                      <a:r>
                        <a:rPr lang="en-US" sz="3200">
                          <a:effectLst/>
                        </a:rPr>
                        <a:t>80 – 100</a:t>
                      </a:r>
                      <a:endParaRPr lang="en-US" sz="32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3200" dirty="0">
                          <a:effectLst/>
                        </a:rPr>
                        <a:t>7</a:t>
                      </a:r>
                      <a:endParaRPr lang="en-US" sz="32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581384069"/>
                  </a:ext>
                </a:extLst>
              </a:tr>
            </a:tbl>
          </a:graphicData>
        </a:graphic>
      </p:graphicFrame>
      <p:sp>
        <p:nvSpPr>
          <p:cNvPr id="5" name="Rectangle 1">
            <a:extLst>
              <a:ext uri="{FF2B5EF4-FFF2-40B4-BE49-F238E27FC236}">
                <a16:creationId xmlns:a16="http://schemas.microsoft.com/office/drawing/2014/main" id="{554AAC5C-455E-8A2D-A327-DB9642E4D8D5}"/>
              </a:ext>
            </a:extLst>
          </p:cNvPr>
          <p:cNvSpPr>
            <a:spLocks noChangeArrowheads="1"/>
          </p:cNvSpPr>
          <p:nvPr/>
        </p:nvSpPr>
        <p:spPr bwMode="auto">
          <a:xfrm>
            <a:off x="838200" y="3414712"/>
            <a:ext cx="103115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1558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17DEB1-49D0-3CB1-80D5-B6839E63681F}"/>
              </a:ext>
            </a:extLst>
          </p:cNvPr>
          <p:cNvGraphicFramePr>
            <a:graphicFrameLocks noGrp="1"/>
          </p:cNvGraphicFramePr>
          <p:nvPr>
            <p:ph idx="1"/>
            <p:extLst>
              <p:ext uri="{D42A27DB-BD31-4B8C-83A1-F6EECF244321}">
                <p14:modId xmlns:p14="http://schemas.microsoft.com/office/powerpoint/2010/main" val="1425189860"/>
              </p:ext>
            </p:extLst>
          </p:nvPr>
        </p:nvGraphicFramePr>
        <p:xfrm>
          <a:off x="646472" y="485518"/>
          <a:ext cx="10515600" cy="3371536"/>
        </p:xfrm>
        <a:graphic>
          <a:graphicData uri="http://schemas.openxmlformats.org/drawingml/2006/table">
            <a:tbl>
              <a:tblPr firstRow="1" firstCol="1" bandRow="1">
                <a:tableStyleId>{5C22544A-7EE6-4342-B048-85BDC9FD1C3A}</a:tableStyleId>
              </a:tblPr>
              <a:tblGrid>
                <a:gridCol w="2628900">
                  <a:extLst>
                    <a:ext uri="{9D8B030D-6E8A-4147-A177-3AD203B41FA5}">
                      <a16:colId xmlns:a16="http://schemas.microsoft.com/office/drawing/2014/main" val="797051243"/>
                    </a:ext>
                  </a:extLst>
                </a:gridCol>
                <a:gridCol w="2628900">
                  <a:extLst>
                    <a:ext uri="{9D8B030D-6E8A-4147-A177-3AD203B41FA5}">
                      <a16:colId xmlns:a16="http://schemas.microsoft.com/office/drawing/2014/main" val="3015310186"/>
                    </a:ext>
                  </a:extLst>
                </a:gridCol>
                <a:gridCol w="2628900">
                  <a:extLst>
                    <a:ext uri="{9D8B030D-6E8A-4147-A177-3AD203B41FA5}">
                      <a16:colId xmlns:a16="http://schemas.microsoft.com/office/drawing/2014/main" val="3652051837"/>
                    </a:ext>
                  </a:extLst>
                </a:gridCol>
                <a:gridCol w="2628900">
                  <a:extLst>
                    <a:ext uri="{9D8B030D-6E8A-4147-A177-3AD203B41FA5}">
                      <a16:colId xmlns:a16="http://schemas.microsoft.com/office/drawing/2014/main" val="839601206"/>
                    </a:ext>
                  </a:extLst>
                </a:gridCol>
              </a:tblGrid>
              <a:tr h="345702">
                <a:tc>
                  <a:txBody>
                    <a:bodyPr/>
                    <a:lstStyle/>
                    <a:p>
                      <a:pPr marL="0" marR="0" algn="ctr">
                        <a:lnSpc>
                          <a:spcPct val="115000"/>
                        </a:lnSpc>
                        <a:spcAft>
                          <a:spcPts val="1000"/>
                        </a:spcAft>
                        <a:buNone/>
                      </a:pPr>
                      <a:r>
                        <a:rPr lang="en-US" sz="2800">
                          <a:effectLst/>
                        </a:rPr>
                        <a:t>Class Interval</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Midpoint (x)</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Frequency (f)</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f × x</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3947970795"/>
                  </a:ext>
                </a:extLst>
              </a:tr>
              <a:tr h="345702">
                <a:tc>
                  <a:txBody>
                    <a:bodyPr/>
                    <a:lstStyle/>
                    <a:p>
                      <a:pPr marL="0" marR="0">
                        <a:lnSpc>
                          <a:spcPct val="115000"/>
                        </a:lnSpc>
                        <a:spcAft>
                          <a:spcPts val="1000"/>
                        </a:spcAft>
                        <a:buNone/>
                      </a:pPr>
                      <a:r>
                        <a:rPr lang="en-US" sz="2800" dirty="0">
                          <a:effectLst/>
                        </a:rPr>
                        <a:t>0 – 20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10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5</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50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238474786"/>
                  </a:ext>
                </a:extLst>
              </a:tr>
              <a:tr h="345702">
                <a:tc>
                  <a:txBody>
                    <a:bodyPr/>
                    <a:lstStyle/>
                    <a:p>
                      <a:pPr marL="0" marR="0">
                        <a:lnSpc>
                          <a:spcPct val="115000"/>
                        </a:lnSpc>
                        <a:spcAft>
                          <a:spcPts val="1000"/>
                        </a:spcAft>
                        <a:buNone/>
                      </a:pPr>
                      <a:r>
                        <a:rPr lang="en-US" sz="2800">
                          <a:effectLst/>
                        </a:rPr>
                        <a:t>20 – 40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30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8</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240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2982316962"/>
                  </a:ext>
                </a:extLst>
              </a:tr>
              <a:tr h="345702">
                <a:tc>
                  <a:txBody>
                    <a:bodyPr/>
                    <a:lstStyle/>
                    <a:p>
                      <a:pPr marL="0" marR="0">
                        <a:lnSpc>
                          <a:spcPct val="115000"/>
                        </a:lnSpc>
                        <a:spcAft>
                          <a:spcPts val="1000"/>
                        </a:spcAft>
                        <a:buNone/>
                      </a:pPr>
                      <a:r>
                        <a:rPr lang="en-US" sz="2800" dirty="0">
                          <a:effectLst/>
                        </a:rPr>
                        <a:t>40 – 60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50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f</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50f</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917426265"/>
                  </a:ext>
                </a:extLst>
              </a:tr>
              <a:tr h="345702">
                <a:tc>
                  <a:txBody>
                    <a:bodyPr/>
                    <a:lstStyle/>
                    <a:p>
                      <a:pPr marL="0" marR="0">
                        <a:lnSpc>
                          <a:spcPct val="115000"/>
                        </a:lnSpc>
                        <a:spcAft>
                          <a:spcPts val="1000"/>
                        </a:spcAft>
                        <a:buNone/>
                      </a:pPr>
                      <a:r>
                        <a:rPr lang="en-US" sz="2800">
                          <a:effectLst/>
                        </a:rPr>
                        <a:t>60 – 80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70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10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700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979767689"/>
                  </a:ext>
                </a:extLst>
              </a:tr>
              <a:tr h="345702">
                <a:tc>
                  <a:txBody>
                    <a:bodyPr/>
                    <a:lstStyle/>
                    <a:p>
                      <a:pPr marL="0" marR="0">
                        <a:lnSpc>
                          <a:spcPct val="115000"/>
                        </a:lnSpc>
                        <a:spcAft>
                          <a:spcPts val="1000"/>
                        </a:spcAft>
                        <a:buNone/>
                      </a:pPr>
                      <a:r>
                        <a:rPr lang="en-US" sz="2800">
                          <a:effectLst/>
                        </a:rPr>
                        <a:t>80 – 100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90</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a:effectLst/>
                        </a:rPr>
                        <a:t>7</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630</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4260994174"/>
                  </a:ext>
                </a:extLst>
              </a:tr>
              <a:tr h="345702">
                <a:tc>
                  <a:txBody>
                    <a:bodyPr/>
                    <a:lstStyle/>
                    <a:p>
                      <a:pPr marL="0" marR="0">
                        <a:lnSpc>
                          <a:spcPct val="115000"/>
                        </a:lnSpc>
                        <a:spcAft>
                          <a:spcPts val="1000"/>
                        </a:spcAft>
                        <a:buNone/>
                      </a:pPr>
                      <a:r>
                        <a:rPr lang="en-US" sz="2800">
                          <a:effectLst/>
                        </a:rPr>
                        <a:t>Total</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algn="ctr">
                        <a:lnSpc>
                          <a:spcPct val="115000"/>
                        </a:lnSpc>
                      </a:pPr>
                      <a:endParaRPr lang="en-US" sz="2800">
                        <a:effectLst/>
                        <a:latin typeface="Cambria" panose="02040503050406030204" pitchFamily="18" charset="0"/>
                      </a:endParaRPr>
                    </a:p>
                  </a:txBody>
                  <a:tcPr marL="9525" marR="9525" marT="9525" marB="9525" anchor="ctr"/>
                </a:tc>
                <a:tc>
                  <a:txBody>
                    <a:bodyPr/>
                    <a:lstStyle/>
                    <a:p>
                      <a:pPr marL="0" marR="0" algn="ctr">
                        <a:lnSpc>
                          <a:spcPct val="115000"/>
                        </a:lnSpc>
                        <a:spcAft>
                          <a:spcPts val="1000"/>
                        </a:spcAft>
                        <a:buNone/>
                      </a:pPr>
                      <a:r>
                        <a:rPr lang="en-US" sz="2800" dirty="0">
                          <a:effectLst/>
                        </a:rPr>
                        <a:t>30+ f</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tc>
                  <a:txBody>
                    <a:bodyPr/>
                    <a:lstStyle/>
                    <a:p>
                      <a:pPr marL="0" marR="0" algn="ctr">
                        <a:lnSpc>
                          <a:spcPct val="115000"/>
                        </a:lnSpc>
                        <a:spcAft>
                          <a:spcPts val="1000"/>
                        </a:spcAft>
                        <a:buNone/>
                      </a:pPr>
                      <a:r>
                        <a:rPr lang="en-US" sz="2800" dirty="0">
                          <a:effectLst/>
                        </a:rPr>
                        <a:t>1620+ 50f </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9525" marR="9525" marT="9525" marB="9525" anchor="ctr"/>
                </a:tc>
                <a:extLst>
                  <a:ext uri="{0D108BD9-81ED-4DB2-BD59-A6C34878D82A}">
                    <a16:rowId xmlns:a16="http://schemas.microsoft.com/office/drawing/2014/main" val="1610137533"/>
                  </a:ext>
                </a:extLst>
              </a:tr>
            </a:tbl>
          </a:graphicData>
        </a:graphic>
      </p:graphicFrame>
      <p:sp>
        <p:nvSpPr>
          <p:cNvPr id="5" name="Rectangle 1">
            <a:extLst>
              <a:ext uri="{FF2B5EF4-FFF2-40B4-BE49-F238E27FC236}">
                <a16:creationId xmlns:a16="http://schemas.microsoft.com/office/drawing/2014/main" id="{6A18936B-5F7B-4AD9-8B76-830CF4F02A4A}"/>
              </a:ext>
            </a:extLst>
          </p:cNvPr>
          <p:cNvSpPr>
            <a:spLocks noChangeArrowheads="1"/>
          </p:cNvSpPr>
          <p:nvPr/>
        </p:nvSpPr>
        <p:spPr bwMode="auto">
          <a:xfrm>
            <a:off x="1133168" y="17987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A84B9CD7-586D-B21B-5150-F632DA69087E}"/>
              </a:ext>
            </a:extLst>
          </p:cNvPr>
          <p:cNvSpPr txBox="1"/>
          <p:nvPr/>
        </p:nvSpPr>
        <p:spPr>
          <a:xfrm>
            <a:off x="1327356" y="4301409"/>
            <a:ext cx="8937522" cy="2062103"/>
          </a:xfrm>
          <a:prstGeom prst="rect">
            <a:avLst/>
          </a:prstGeom>
          <a:noFill/>
        </p:spPr>
        <p:txBody>
          <a:bodyPr wrap="square">
            <a:spAutoFit/>
          </a:bodyPr>
          <a:lstStyle/>
          <a:p>
            <a:r>
              <a:rPr lang="en-US" sz="3200" dirty="0">
                <a:effectLst/>
                <a:latin typeface="Cambria" panose="02040503050406030204" pitchFamily="18" charset="0"/>
                <a:ea typeface="MS Mincho" panose="02020609040205080304" pitchFamily="49" charset="-128"/>
                <a:cs typeface="Arial" panose="020B0604020202020204" pitchFamily="34" charset="0"/>
              </a:rPr>
              <a:t>52 = 1620+50f/ (30 + f)</a:t>
            </a:r>
          </a:p>
          <a:p>
            <a:r>
              <a:rPr lang="en-US" sz="3200" dirty="0"/>
              <a:t>1560+52f = 1620+50f</a:t>
            </a:r>
            <a:r>
              <a:rPr lang="en-US" sz="3200" dirty="0">
                <a:effectLst/>
                <a:latin typeface="Cambria" panose="02040503050406030204" pitchFamily="18" charset="0"/>
                <a:ea typeface="MS Mincho" panose="02020609040205080304" pitchFamily="49" charset="-128"/>
                <a:cs typeface="Arial" panose="020B0604020202020204" pitchFamily="34" charset="0"/>
              </a:rPr>
              <a:t> </a:t>
            </a:r>
          </a:p>
          <a:p>
            <a:r>
              <a:rPr lang="en-US" sz="3200" dirty="0"/>
              <a:t>2f = 60 </a:t>
            </a:r>
          </a:p>
          <a:p>
            <a:r>
              <a:rPr lang="en-US" sz="3200" dirty="0"/>
              <a:t>Thus: f=30</a:t>
            </a:r>
          </a:p>
        </p:txBody>
      </p:sp>
    </p:spTree>
    <p:extLst>
      <p:ext uri="{BB962C8B-B14F-4D97-AF65-F5344CB8AC3E}">
        <p14:creationId xmlns:p14="http://schemas.microsoft.com/office/powerpoint/2010/main" val="14445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8651330-5629-C245-1248-91B027F16974}"/>
              </a:ext>
            </a:extLst>
          </p:cNvPr>
          <p:cNvSpPr/>
          <p:nvPr/>
        </p:nvSpPr>
        <p:spPr bwMode="auto">
          <a:xfrm>
            <a:off x="0" y="0"/>
            <a:ext cx="12192000" cy="6591300"/>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eaLnBrk="1" fontAlgn="auto" hangingPunct="1">
              <a:spcBef>
                <a:spcPts val="0"/>
              </a:spcBef>
              <a:spcAft>
                <a:spcPts val="0"/>
              </a:spcAft>
              <a:defRPr/>
            </a:pPr>
            <a:endParaRPr lang="en-IN">
              <a:solidFill>
                <a:schemeClr val="tx1"/>
              </a:solidFill>
            </a:endParaRPr>
          </a:p>
        </p:txBody>
      </p:sp>
      <p:sp>
        <p:nvSpPr>
          <p:cNvPr id="5123" name="Line 2">
            <a:extLst>
              <a:ext uri="{FF2B5EF4-FFF2-40B4-BE49-F238E27FC236}">
                <a16:creationId xmlns:a16="http://schemas.microsoft.com/office/drawing/2014/main" id="{CC28C3FD-F804-C4D9-AF25-8D07E5C97600}"/>
              </a:ext>
            </a:extLst>
          </p:cNvPr>
          <p:cNvSpPr>
            <a:spLocks noChangeShapeType="1"/>
          </p:cNvSpPr>
          <p:nvPr/>
        </p:nvSpPr>
        <p:spPr bwMode="auto">
          <a:xfrm>
            <a:off x="10118725" y="3763963"/>
            <a:ext cx="0" cy="169862"/>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 name="Line 3">
            <a:extLst>
              <a:ext uri="{FF2B5EF4-FFF2-40B4-BE49-F238E27FC236}">
                <a16:creationId xmlns:a16="http://schemas.microsoft.com/office/drawing/2014/main" id="{60C62434-8064-71C2-9605-014B9D51C2D5}"/>
              </a:ext>
            </a:extLst>
          </p:cNvPr>
          <p:cNvSpPr>
            <a:spLocks noChangeShapeType="1"/>
          </p:cNvSpPr>
          <p:nvPr/>
        </p:nvSpPr>
        <p:spPr bwMode="auto">
          <a:xfrm>
            <a:off x="2559050" y="3440113"/>
            <a:ext cx="0" cy="246062"/>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 name="Line 4">
            <a:extLst>
              <a:ext uri="{FF2B5EF4-FFF2-40B4-BE49-F238E27FC236}">
                <a16:creationId xmlns:a16="http://schemas.microsoft.com/office/drawing/2014/main" id="{BD08F96A-8666-5B1C-8FF9-D26EBEF8B402}"/>
              </a:ext>
            </a:extLst>
          </p:cNvPr>
          <p:cNvSpPr>
            <a:spLocks noChangeShapeType="1"/>
          </p:cNvSpPr>
          <p:nvPr/>
        </p:nvSpPr>
        <p:spPr bwMode="auto">
          <a:xfrm>
            <a:off x="5815013" y="2243138"/>
            <a:ext cx="0" cy="322262"/>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Line 6">
            <a:extLst>
              <a:ext uri="{FF2B5EF4-FFF2-40B4-BE49-F238E27FC236}">
                <a16:creationId xmlns:a16="http://schemas.microsoft.com/office/drawing/2014/main" id="{33DCAEB8-749A-5FBB-1B2D-129A03B908D8}"/>
              </a:ext>
            </a:extLst>
          </p:cNvPr>
          <p:cNvSpPr>
            <a:spLocks noChangeShapeType="1"/>
          </p:cNvSpPr>
          <p:nvPr/>
        </p:nvSpPr>
        <p:spPr bwMode="auto">
          <a:xfrm>
            <a:off x="6653213" y="2576513"/>
            <a:ext cx="0" cy="511175"/>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Rectangle 7">
            <a:extLst>
              <a:ext uri="{FF2B5EF4-FFF2-40B4-BE49-F238E27FC236}">
                <a16:creationId xmlns:a16="http://schemas.microsoft.com/office/drawing/2014/main" id="{644DFE53-4437-D352-4BEC-0034516A16FE}"/>
              </a:ext>
            </a:extLst>
          </p:cNvPr>
          <p:cNvSpPr>
            <a:spLocks noChangeArrowheads="1"/>
          </p:cNvSpPr>
          <p:nvPr/>
        </p:nvSpPr>
        <p:spPr bwMode="auto">
          <a:xfrm>
            <a:off x="1981200" y="533400"/>
            <a:ext cx="824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1" name="Rectangle 8">
            <a:extLst>
              <a:ext uri="{FF2B5EF4-FFF2-40B4-BE49-F238E27FC236}">
                <a16:creationId xmlns:a16="http://schemas.microsoft.com/office/drawing/2014/main" id="{A0ED1CE7-9847-951A-BB18-A303175082FD}"/>
              </a:ext>
            </a:extLst>
          </p:cNvPr>
          <p:cNvSpPr>
            <a:spLocks noChangeArrowheads="1"/>
          </p:cNvSpPr>
          <p:nvPr/>
        </p:nvSpPr>
        <p:spPr bwMode="auto">
          <a:xfrm>
            <a:off x="1798638" y="503238"/>
            <a:ext cx="8594725" cy="8207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spAutoFit/>
          </a:bodyPr>
          <a:lstStyle/>
          <a:p>
            <a:pPr algn="ctr" fontAlgn="auto">
              <a:spcBef>
                <a:spcPct val="50000"/>
              </a:spcBef>
              <a:spcAft>
                <a:spcPts val="0"/>
              </a:spcAft>
              <a:defRPr/>
            </a:pPr>
            <a:r>
              <a:rPr lang="en-US" sz="4800" b="1" dirty="0">
                <a:solidFill>
                  <a:srgbClr val="FFFFFF"/>
                </a:solidFill>
              </a:rPr>
              <a:t>Summary of Measures </a:t>
            </a:r>
          </a:p>
        </p:txBody>
      </p:sp>
      <p:sp>
        <p:nvSpPr>
          <p:cNvPr id="5129" name="Rectangle 9">
            <a:extLst>
              <a:ext uri="{FF2B5EF4-FFF2-40B4-BE49-F238E27FC236}">
                <a16:creationId xmlns:a16="http://schemas.microsoft.com/office/drawing/2014/main" id="{68E27F53-3795-78E2-7B6C-B004534FB2F4}"/>
              </a:ext>
            </a:extLst>
          </p:cNvPr>
          <p:cNvSpPr>
            <a:spLocks noChangeArrowheads="1"/>
          </p:cNvSpPr>
          <p:nvPr/>
        </p:nvSpPr>
        <p:spPr bwMode="auto">
          <a:xfrm>
            <a:off x="2214563" y="2930525"/>
            <a:ext cx="3151187" cy="520700"/>
          </a:xfrm>
          <a:prstGeom prst="rect">
            <a:avLst/>
          </a:prstGeom>
          <a:solidFill>
            <a:srgbClr val="FFFFCC"/>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Central Tendency</a:t>
            </a:r>
          </a:p>
        </p:txBody>
      </p:sp>
      <p:sp>
        <p:nvSpPr>
          <p:cNvPr id="5130" name="Line 10">
            <a:extLst>
              <a:ext uri="{FF2B5EF4-FFF2-40B4-BE49-F238E27FC236}">
                <a16:creationId xmlns:a16="http://schemas.microsoft.com/office/drawing/2014/main" id="{FE92BB61-1F66-5009-1CD5-53158F225B00}"/>
              </a:ext>
            </a:extLst>
          </p:cNvPr>
          <p:cNvSpPr>
            <a:spLocks noChangeShapeType="1"/>
          </p:cNvSpPr>
          <p:nvPr/>
        </p:nvSpPr>
        <p:spPr bwMode="auto">
          <a:xfrm flipV="1">
            <a:off x="3586163" y="2590800"/>
            <a:ext cx="5175250" cy="1746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Rectangle 11">
            <a:extLst>
              <a:ext uri="{FF2B5EF4-FFF2-40B4-BE49-F238E27FC236}">
                <a16:creationId xmlns:a16="http://schemas.microsoft.com/office/drawing/2014/main" id="{42D058D8-E97B-D8D2-7B46-840C887B0F9B}"/>
              </a:ext>
            </a:extLst>
          </p:cNvPr>
          <p:cNvSpPr>
            <a:spLocks noChangeArrowheads="1"/>
          </p:cNvSpPr>
          <p:nvPr/>
        </p:nvSpPr>
        <p:spPr bwMode="auto">
          <a:xfrm>
            <a:off x="1916113" y="3692525"/>
            <a:ext cx="987425" cy="466725"/>
          </a:xfrm>
          <a:prstGeom prst="rect">
            <a:avLst/>
          </a:prstGeom>
          <a:solidFill>
            <a:srgbClr val="FFFFCC"/>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000066"/>
                </a:solidFill>
                <a:latin typeface="Times New Roman" panose="02020603050405020304" pitchFamily="18" charset="0"/>
              </a:rPr>
              <a:t>Mean</a:t>
            </a:r>
          </a:p>
        </p:txBody>
      </p:sp>
      <p:sp>
        <p:nvSpPr>
          <p:cNvPr id="5132" name="Rectangle 12">
            <a:extLst>
              <a:ext uri="{FF2B5EF4-FFF2-40B4-BE49-F238E27FC236}">
                <a16:creationId xmlns:a16="http://schemas.microsoft.com/office/drawing/2014/main" id="{7389AF36-79F9-1B12-7495-69C7EE171682}"/>
              </a:ext>
            </a:extLst>
          </p:cNvPr>
          <p:cNvSpPr>
            <a:spLocks noChangeArrowheads="1"/>
          </p:cNvSpPr>
          <p:nvPr/>
        </p:nvSpPr>
        <p:spPr bwMode="auto">
          <a:xfrm>
            <a:off x="3038475" y="4013200"/>
            <a:ext cx="1292225" cy="466725"/>
          </a:xfrm>
          <a:prstGeom prst="rect">
            <a:avLst/>
          </a:prstGeom>
          <a:solidFill>
            <a:srgbClr val="FFFFCC"/>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000066"/>
                </a:solidFill>
                <a:latin typeface="Times New Roman" panose="02020603050405020304" pitchFamily="18" charset="0"/>
              </a:rPr>
              <a:t>Median</a:t>
            </a:r>
          </a:p>
        </p:txBody>
      </p:sp>
      <p:sp>
        <p:nvSpPr>
          <p:cNvPr id="5133" name="Rectangle 13">
            <a:extLst>
              <a:ext uri="{FF2B5EF4-FFF2-40B4-BE49-F238E27FC236}">
                <a16:creationId xmlns:a16="http://schemas.microsoft.com/office/drawing/2014/main" id="{D7BC733A-5D02-BC25-ED51-817060E4A232}"/>
              </a:ext>
            </a:extLst>
          </p:cNvPr>
          <p:cNvSpPr>
            <a:spLocks noChangeArrowheads="1"/>
          </p:cNvSpPr>
          <p:nvPr/>
        </p:nvSpPr>
        <p:spPr bwMode="auto">
          <a:xfrm>
            <a:off x="4549775" y="3692525"/>
            <a:ext cx="987425" cy="466725"/>
          </a:xfrm>
          <a:prstGeom prst="rect">
            <a:avLst/>
          </a:prstGeom>
          <a:solidFill>
            <a:srgbClr val="FFFFCC"/>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000066"/>
                </a:solidFill>
                <a:latin typeface="Times New Roman" panose="02020603050405020304" pitchFamily="18" charset="0"/>
              </a:rPr>
              <a:t>Mode</a:t>
            </a:r>
          </a:p>
        </p:txBody>
      </p:sp>
      <p:sp>
        <p:nvSpPr>
          <p:cNvPr id="5134" name="Rectangle 15">
            <a:extLst>
              <a:ext uri="{FF2B5EF4-FFF2-40B4-BE49-F238E27FC236}">
                <a16:creationId xmlns:a16="http://schemas.microsoft.com/office/drawing/2014/main" id="{1ABF1E80-677D-9F06-1115-E6AB07A0ED9C}"/>
              </a:ext>
            </a:extLst>
          </p:cNvPr>
          <p:cNvSpPr>
            <a:spLocks noChangeArrowheads="1"/>
          </p:cNvSpPr>
          <p:nvPr/>
        </p:nvSpPr>
        <p:spPr bwMode="auto">
          <a:xfrm>
            <a:off x="5815013" y="2933700"/>
            <a:ext cx="1752600" cy="528638"/>
          </a:xfrm>
          <a:prstGeom prst="rect">
            <a:avLst/>
          </a:prstGeom>
          <a:solidFill>
            <a:srgbClr val="CCFFCC"/>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Quartile</a:t>
            </a:r>
          </a:p>
        </p:txBody>
      </p:sp>
      <p:sp>
        <p:nvSpPr>
          <p:cNvPr id="5135" name="Line 17">
            <a:extLst>
              <a:ext uri="{FF2B5EF4-FFF2-40B4-BE49-F238E27FC236}">
                <a16:creationId xmlns:a16="http://schemas.microsoft.com/office/drawing/2014/main" id="{F1C3B314-B710-CC00-A841-CEC3A29C7976}"/>
              </a:ext>
            </a:extLst>
          </p:cNvPr>
          <p:cNvSpPr>
            <a:spLocks noChangeShapeType="1"/>
          </p:cNvSpPr>
          <p:nvPr/>
        </p:nvSpPr>
        <p:spPr bwMode="auto">
          <a:xfrm>
            <a:off x="3519488" y="2590800"/>
            <a:ext cx="0" cy="39846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Rectangle 28">
            <a:extLst>
              <a:ext uri="{FF2B5EF4-FFF2-40B4-BE49-F238E27FC236}">
                <a16:creationId xmlns:a16="http://schemas.microsoft.com/office/drawing/2014/main" id="{7B2F4051-8529-3FAE-2E63-33D24D3230A9}"/>
              </a:ext>
            </a:extLst>
          </p:cNvPr>
          <p:cNvSpPr>
            <a:spLocks noChangeArrowheads="1"/>
          </p:cNvSpPr>
          <p:nvPr/>
        </p:nvSpPr>
        <p:spPr bwMode="auto">
          <a:xfrm>
            <a:off x="4140200" y="1754188"/>
            <a:ext cx="3349625" cy="528637"/>
          </a:xfrm>
          <a:prstGeom prst="rect">
            <a:avLst/>
          </a:prstGeom>
          <a:solidFill>
            <a:srgbClr val="F8F8F8"/>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Summary Measures</a:t>
            </a:r>
          </a:p>
        </p:txBody>
      </p:sp>
      <p:sp>
        <p:nvSpPr>
          <p:cNvPr id="5137" name="Line 29">
            <a:extLst>
              <a:ext uri="{FF2B5EF4-FFF2-40B4-BE49-F238E27FC236}">
                <a16:creationId xmlns:a16="http://schemas.microsoft.com/office/drawing/2014/main" id="{08B2ABDA-22BA-9D3E-419A-E43C4FE7A3BC}"/>
              </a:ext>
            </a:extLst>
          </p:cNvPr>
          <p:cNvSpPr>
            <a:spLocks noChangeShapeType="1"/>
          </p:cNvSpPr>
          <p:nvPr/>
        </p:nvSpPr>
        <p:spPr bwMode="auto">
          <a:xfrm>
            <a:off x="3722688" y="3435350"/>
            <a:ext cx="0" cy="62706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30">
            <a:extLst>
              <a:ext uri="{FF2B5EF4-FFF2-40B4-BE49-F238E27FC236}">
                <a16:creationId xmlns:a16="http://schemas.microsoft.com/office/drawing/2014/main" id="{C1C40689-1AAC-F746-EBC0-9A7FBE666934}"/>
              </a:ext>
            </a:extLst>
          </p:cNvPr>
          <p:cNvSpPr>
            <a:spLocks noChangeShapeType="1"/>
          </p:cNvSpPr>
          <p:nvPr/>
        </p:nvSpPr>
        <p:spPr bwMode="auto">
          <a:xfrm>
            <a:off x="5080000" y="3435350"/>
            <a:ext cx="1588" cy="261938"/>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31">
            <a:extLst>
              <a:ext uri="{FF2B5EF4-FFF2-40B4-BE49-F238E27FC236}">
                <a16:creationId xmlns:a16="http://schemas.microsoft.com/office/drawing/2014/main" id="{2181F60B-A52C-6BD4-1B5F-289353377500}"/>
              </a:ext>
            </a:extLst>
          </p:cNvPr>
          <p:cNvSpPr>
            <a:spLocks noChangeShapeType="1"/>
          </p:cNvSpPr>
          <p:nvPr/>
        </p:nvSpPr>
        <p:spPr bwMode="auto">
          <a:xfrm>
            <a:off x="8770938" y="2600325"/>
            <a:ext cx="0" cy="44291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Rectangle 32">
            <a:extLst>
              <a:ext uri="{FF2B5EF4-FFF2-40B4-BE49-F238E27FC236}">
                <a16:creationId xmlns:a16="http://schemas.microsoft.com/office/drawing/2014/main" id="{887D81BD-9C31-A2BB-D365-3B4DB7177D23}"/>
              </a:ext>
            </a:extLst>
          </p:cNvPr>
          <p:cNvSpPr>
            <a:spLocks noChangeArrowheads="1"/>
          </p:cNvSpPr>
          <p:nvPr/>
        </p:nvSpPr>
        <p:spPr bwMode="auto">
          <a:xfrm>
            <a:off x="7937500" y="2917825"/>
            <a:ext cx="1776413" cy="51593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Variation</a:t>
            </a:r>
          </a:p>
        </p:txBody>
      </p:sp>
      <p:sp>
        <p:nvSpPr>
          <p:cNvPr id="5141" name="Line 33">
            <a:extLst>
              <a:ext uri="{FF2B5EF4-FFF2-40B4-BE49-F238E27FC236}">
                <a16:creationId xmlns:a16="http://schemas.microsoft.com/office/drawing/2014/main" id="{53E43C62-B491-D61B-1F83-A577BF52AE53}"/>
              </a:ext>
            </a:extLst>
          </p:cNvPr>
          <p:cNvSpPr>
            <a:spLocks noChangeShapeType="1"/>
          </p:cNvSpPr>
          <p:nvPr/>
        </p:nvSpPr>
        <p:spPr bwMode="auto">
          <a:xfrm>
            <a:off x="8024813" y="3756025"/>
            <a:ext cx="0" cy="189071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Rectangle 34">
            <a:extLst>
              <a:ext uri="{FF2B5EF4-FFF2-40B4-BE49-F238E27FC236}">
                <a16:creationId xmlns:a16="http://schemas.microsoft.com/office/drawing/2014/main" id="{ABD50305-4D19-F40F-CBD2-9A36722BE565}"/>
              </a:ext>
            </a:extLst>
          </p:cNvPr>
          <p:cNvSpPr>
            <a:spLocks noChangeArrowheads="1"/>
          </p:cNvSpPr>
          <p:nvPr/>
        </p:nvSpPr>
        <p:spPr bwMode="auto">
          <a:xfrm>
            <a:off x="6197600" y="4699000"/>
            <a:ext cx="1673225" cy="528638"/>
          </a:xfrm>
          <a:prstGeom prst="rect">
            <a:avLst/>
          </a:prstGeom>
          <a:solidFill>
            <a:schemeClr val="hlink"/>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Variance</a:t>
            </a:r>
          </a:p>
        </p:txBody>
      </p:sp>
      <p:sp>
        <p:nvSpPr>
          <p:cNvPr id="5143" name="Rectangle 35">
            <a:extLst>
              <a:ext uri="{FF2B5EF4-FFF2-40B4-BE49-F238E27FC236}">
                <a16:creationId xmlns:a16="http://schemas.microsoft.com/office/drawing/2014/main" id="{18D68BBB-D384-B3CA-CA41-9B843C0F05C0}"/>
              </a:ext>
            </a:extLst>
          </p:cNvPr>
          <p:cNvSpPr>
            <a:spLocks noChangeArrowheads="1"/>
          </p:cNvSpPr>
          <p:nvPr/>
        </p:nvSpPr>
        <p:spPr bwMode="auto">
          <a:xfrm>
            <a:off x="6881813" y="5624513"/>
            <a:ext cx="3197225" cy="528637"/>
          </a:xfrm>
          <a:prstGeom prst="rect">
            <a:avLst/>
          </a:prstGeom>
          <a:solidFill>
            <a:schemeClr val="hlink"/>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Standard Deviation</a:t>
            </a:r>
          </a:p>
        </p:txBody>
      </p:sp>
      <p:sp>
        <p:nvSpPr>
          <p:cNvPr id="5144" name="Rectangle 36">
            <a:extLst>
              <a:ext uri="{FF2B5EF4-FFF2-40B4-BE49-F238E27FC236}">
                <a16:creationId xmlns:a16="http://schemas.microsoft.com/office/drawing/2014/main" id="{A10FA7D7-21A0-7ED7-A158-E6879DD76769}"/>
              </a:ext>
            </a:extLst>
          </p:cNvPr>
          <p:cNvSpPr>
            <a:spLocks noChangeArrowheads="1"/>
          </p:cNvSpPr>
          <p:nvPr/>
        </p:nvSpPr>
        <p:spPr bwMode="auto">
          <a:xfrm>
            <a:off x="8154988" y="3937000"/>
            <a:ext cx="2282825" cy="955675"/>
          </a:xfrm>
          <a:prstGeom prst="rect">
            <a:avLst/>
          </a:prstGeom>
          <a:solidFill>
            <a:schemeClr val="hlink"/>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a:lnSpc>
                <a:spcPct val="100000"/>
              </a:lnSpc>
              <a:spcBef>
                <a:spcPct val="50000"/>
              </a:spcBef>
              <a:buFontTx/>
              <a:buNone/>
            </a:pPr>
            <a:r>
              <a:rPr lang="en-US" altLang="en-US" b="1">
                <a:solidFill>
                  <a:srgbClr val="000066"/>
                </a:solidFill>
                <a:latin typeface="Times New Roman" panose="02020603050405020304" pitchFamily="18" charset="0"/>
              </a:rPr>
              <a:t>Coefficient of Variation</a:t>
            </a:r>
          </a:p>
        </p:txBody>
      </p:sp>
      <p:sp>
        <p:nvSpPr>
          <p:cNvPr id="5145" name="Line 37">
            <a:extLst>
              <a:ext uri="{FF2B5EF4-FFF2-40B4-BE49-F238E27FC236}">
                <a16:creationId xmlns:a16="http://schemas.microsoft.com/office/drawing/2014/main" id="{36EBC884-371E-23D6-A994-FCCAD579638E}"/>
              </a:ext>
            </a:extLst>
          </p:cNvPr>
          <p:cNvSpPr>
            <a:spLocks noChangeShapeType="1"/>
          </p:cNvSpPr>
          <p:nvPr/>
        </p:nvSpPr>
        <p:spPr bwMode="auto">
          <a:xfrm>
            <a:off x="6610350" y="3762375"/>
            <a:ext cx="3522663"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38">
            <a:extLst>
              <a:ext uri="{FF2B5EF4-FFF2-40B4-BE49-F238E27FC236}">
                <a16:creationId xmlns:a16="http://schemas.microsoft.com/office/drawing/2014/main" id="{A2EC6A8A-40FD-A089-AF66-9F6BA6399C04}"/>
              </a:ext>
            </a:extLst>
          </p:cNvPr>
          <p:cNvSpPr>
            <a:spLocks noChangeShapeType="1"/>
          </p:cNvSpPr>
          <p:nvPr/>
        </p:nvSpPr>
        <p:spPr bwMode="auto">
          <a:xfrm flipH="1">
            <a:off x="8786813" y="3427413"/>
            <a:ext cx="6350" cy="325437"/>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Line 39">
            <a:extLst>
              <a:ext uri="{FF2B5EF4-FFF2-40B4-BE49-F238E27FC236}">
                <a16:creationId xmlns:a16="http://schemas.microsoft.com/office/drawing/2014/main" id="{85B0D4BF-35F5-813E-39B4-3567B3BE6497}"/>
              </a:ext>
            </a:extLst>
          </p:cNvPr>
          <p:cNvSpPr>
            <a:spLocks noChangeShapeType="1"/>
          </p:cNvSpPr>
          <p:nvPr/>
        </p:nvSpPr>
        <p:spPr bwMode="auto">
          <a:xfrm>
            <a:off x="7567613" y="3756025"/>
            <a:ext cx="0" cy="931863"/>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8" name="Line 40">
            <a:extLst>
              <a:ext uri="{FF2B5EF4-FFF2-40B4-BE49-F238E27FC236}">
                <a16:creationId xmlns:a16="http://schemas.microsoft.com/office/drawing/2014/main" id="{93A843B9-CCF2-2F4E-7919-9C2E21CDCF95}"/>
              </a:ext>
            </a:extLst>
          </p:cNvPr>
          <p:cNvSpPr>
            <a:spLocks noChangeShapeType="1"/>
          </p:cNvSpPr>
          <p:nvPr/>
        </p:nvSpPr>
        <p:spPr bwMode="auto">
          <a:xfrm>
            <a:off x="6608763" y="3748088"/>
            <a:ext cx="0" cy="322262"/>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Rectangle 41">
            <a:extLst>
              <a:ext uri="{FF2B5EF4-FFF2-40B4-BE49-F238E27FC236}">
                <a16:creationId xmlns:a16="http://schemas.microsoft.com/office/drawing/2014/main" id="{1AF9606D-D5A4-BCBD-6932-D255D4F6D320}"/>
              </a:ext>
            </a:extLst>
          </p:cNvPr>
          <p:cNvSpPr>
            <a:spLocks noChangeArrowheads="1"/>
          </p:cNvSpPr>
          <p:nvPr/>
        </p:nvSpPr>
        <p:spPr bwMode="auto">
          <a:xfrm>
            <a:off x="5969000" y="4037013"/>
            <a:ext cx="1216025" cy="528637"/>
          </a:xfrm>
          <a:prstGeom prst="rect">
            <a:avLst/>
          </a:prstGeom>
          <a:solidFill>
            <a:schemeClr val="hlink"/>
          </a:solidFill>
          <a:ln w="12700">
            <a:solidFill>
              <a:srgbClr val="000066"/>
            </a:solidFill>
            <a:miter lim="800000"/>
            <a:headEnd/>
            <a:tailEnd/>
          </a:ln>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b="1">
                <a:solidFill>
                  <a:srgbClr val="000066"/>
                </a:solidFill>
                <a:latin typeface="Times New Roman" panose="02020603050405020304" pitchFamily="18" charset="0"/>
              </a:rPr>
              <a:t>Range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243F-54CA-0198-5AF8-108A5E5D386A}"/>
              </a:ext>
            </a:extLst>
          </p:cNvPr>
          <p:cNvSpPr>
            <a:spLocks noGrp="1"/>
          </p:cNvSpPr>
          <p:nvPr>
            <p:ph type="title"/>
          </p:nvPr>
        </p:nvSpPr>
        <p:spPr>
          <a:xfrm>
            <a:off x="838200" y="955060"/>
            <a:ext cx="10515600" cy="387043"/>
          </a:xfrm>
        </p:spPr>
        <p:txBody>
          <a:bodyPr>
            <a:noAutofit/>
          </a:bodyPr>
          <a:lstStyle/>
          <a:p>
            <a:r>
              <a:rPr lang="en-US" sz="4000" dirty="0"/>
              <a:t>Q.  Find missing frequency, when mean is 38</a:t>
            </a:r>
          </a:p>
        </p:txBody>
      </p:sp>
      <p:graphicFrame>
        <p:nvGraphicFramePr>
          <p:cNvPr id="4" name="Content Placeholder 3">
            <a:extLst>
              <a:ext uri="{FF2B5EF4-FFF2-40B4-BE49-F238E27FC236}">
                <a16:creationId xmlns:a16="http://schemas.microsoft.com/office/drawing/2014/main" id="{493B572B-9804-F5DC-777A-4ADCF30CA484}"/>
              </a:ext>
            </a:extLst>
          </p:cNvPr>
          <p:cNvGraphicFramePr>
            <a:graphicFrameLocks noGrp="1"/>
          </p:cNvGraphicFramePr>
          <p:nvPr>
            <p:ph idx="1"/>
            <p:extLst>
              <p:ext uri="{D42A27DB-BD31-4B8C-83A1-F6EECF244321}">
                <p14:modId xmlns:p14="http://schemas.microsoft.com/office/powerpoint/2010/main" val="1677751550"/>
              </p:ext>
            </p:extLst>
          </p:nvPr>
        </p:nvGraphicFramePr>
        <p:xfrm>
          <a:off x="675968" y="2492413"/>
          <a:ext cx="10515600" cy="1463040"/>
        </p:xfrm>
        <a:graphic>
          <a:graphicData uri="http://schemas.openxmlformats.org/drawingml/2006/table">
            <a:tbl>
              <a:tblPr/>
              <a:tblGrid>
                <a:gridCol w="1752600">
                  <a:extLst>
                    <a:ext uri="{9D8B030D-6E8A-4147-A177-3AD203B41FA5}">
                      <a16:colId xmlns:a16="http://schemas.microsoft.com/office/drawing/2014/main" val="155318254"/>
                    </a:ext>
                  </a:extLst>
                </a:gridCol>
                <a:gridCol w="1752600">
                  <a:extLst>
                    <a:ext uri="{9D8B030D-6E8A-4147-A177-3AD203B41FA5}">
                      <a16:colId xmlns:a16="http://schemas.microsoft.com/office/drawing/2014/main" val="3797688866"/>
                    </a:ext>
                  </a:extLst>
                </a:gridCol>
                <a:gridCol w="1752600">
                  <a:extLst>
                    <a:ext uri="{9D8B030D-6E8A-4147-A177-3AD203B41FA5}">
                      <a16:colId xmlns:a16="http://schemas.microsoft.com/office/drawing/2014/main" val="2312728322"/>
                    </a:ext>
                  </a:extLst>
                </a:gridCol>
                <a:gridCol w="1752600">
                  <a:extLst>
                    <a:ext uri="{9D8B030D-6E8A-4147-A177-3AD203B41FA5}">
                      <a16:colId xmlns:a16="http://schemas.microsoft.com/office/drawing/2014/main" val="989329340"/>
                    </a:ext>
                  </a:extLst>
                </a:gridCol>
                <a:gridCol w="1752600">
                  <a:extLst>
                    <a:ext uri="{9D8B030D-6E8A-4147-A177-3AD203B41FA5}">
                      <a16:colId xmlns:a16="http://schemas.microsoft.com/office/drawing/2014/main" val="1758337432"/>
                    </a:ext>
                  </a:extLst>
                </a:gridCol>
                <a:gridCol w="1752600">
                  <a:extLst>
                    <a:ext uri="{9D8B030D-6E8A-4147-A177-3AD203B41FA5}">
                      <a16:colId xmlns:a16="http://schemas.microsoft.com/office/drawing/2014/main" val="631813467"/>
                    </a:ext>
                  </a:extLst>
                </a:gridCol>
              </a:tblGrid>
              <a:tr h="0">
                <a:tc>
                  <a:txBody>
                    <a:bodyPr/>
                    <a:lstStyle/>
                    <a:p>
                      <a:pPr>
                        <a:buNone/>
                      </a:pPr>
                      <a:r>
                        <a:rPr lang="en-US" sz="2800" dirty="0"/>
                        <a:t>Wages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30–40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40–50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577787"/>
                  </a:ext>
                </a:extLst>
              </a:tr>
              <a:tr h="0">
                <a:tc>
                  <a:txBody>
                    <a:bodyPr/>
                    <a:lstStyle/>
                    <a:p>
                      <a:pPr>
                        <a:buNone/>
                      </a:pPr>
                      <a:r>
                        <a:rPr lang="en-US" sz="2800"/>
                        <a:t>Workers (f)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b="1" dirty="0"/>
                        <a:t>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336944"/>
                  </a:ext>
                </a:extLst>
              </a:tr>
            </a:tbl>
          </a:graphicData>
        </a:graphic>
      </p:graphicFrame>
    </p:spTree>
    <p:extLst>
      <p:ext uri="{BB962C8B-B14F-4D97-AF65-F5344CB8AC3E}">
        <p14:creationId xmlns:p14="http://schemas.microsoft.com/office/powerpoint/2010/main" val="251457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7E2BA6-8B85-EC58-7BAA-6DD1C78A3DF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Ans</a:t>
            </a:r>
          </a:p>
        </p:txBody>
      </p:sp>
      <p:graphicFrame>
        <p:nvGraphicFramePr>
          <p:cNvPr id="4" name="Content Placeholder 3">
            <a:extLst>
              <a:ext uri="{FF2B5EF4-FFF2-40B4-BE49-F238E27FC236}">
                <a16:creationId xmlns:a16="http://schemas.microsoft.com/office/drawing/2014/main" id="{8B9EADB5-FD37-9D09-4A75-307D30CE6A1E}"/>
              </a:ext>
            </a:extLst>
          </p:cNvPr>
          <p:cNvGraphicFramePr>
            <a:graphicFrameLocks noGrp="1"/>
          </p:cNvGraphicFramePr>
          <p:nvPr>
            <p:ph idx="1"/>
            <p:extLst>
              <p:ext uri="{D42A27DB-BD31-4B8C-83A1-F6EECF244321}">
                <p14:modId xmlns:p14="http://schemas.microsoft.com/office/powerpoint/2010/main" val="43637615"/>
              </p:ext>
            </p:extLst>
          </p:nvPr>
        </p:nvGraphicFramePr>
        <p:xfrm>
          <a:off x="632085" y="1716005"/>
          <a:ext cx="10927830" cy="4345810"/>
        </p:xfrm>
        <a:graphic>
          <a:graphicData uri="http://schemas.openxmlformats.org/drawingml/2006/table">
            <a:tbl>
              <a:tblPr firstRow="1" bandRow="1"/>
              <a:tblGrid>
                <a:gridCol w="3828090">
                  <a:extLst>
                    <a:ext uri="{9D8B030D-6E8A-4147-A177-3AD203B41FA5}">
                      <a16:colId xmlns:a16="http://schemas.microsoft.com/office/drawing/2014/main" val="2427080129"/>
                    </a:ext>
                  </a:extLst>
                </a:gridCol>
                <a:gridCol w="2335411">
                  <a:extLst>
                    <a:ext uri="{9D8B030D-6E8A-4147-A177-3AD203B41FA5}">
                      <a16:colId xmlns:a16="http://schemas.microsoft.com/office/drawing/2014/main" val="1217563686"/>
                    </a:ext>
                  </a:extLst>
                </a:gridCol>
                <a:gridCol w="1276922">
                  <a:extLst>
                    <a:ext uri="{9D8B030D-6E8A-4147-A177-3AD203B41FA5}">
                      <a16:colId xmlns:a16="http://schemas.microsoft.com/office/drawing/2014/main" val="1453566170"/>
                    </a:ext>
                  </a:extLst>
                </a:gridCol>
                <a:gridCol w="3487407">
                  <a:extLst>
                    <a:ext uri="{9D8B030D-6E8A-4147-A177-3AD203B41FA5}">
                      <a16:colId xmlns:a16="http://schemas.microsoft.com/office/drawing/2014/main" val="414442071"/>
                    </a:ext>
                  </a:extLst>
                </a:gridCol>
              </a:tblGrid>
              <a:tr h="585865">
                <a:tc>
                  <a:txBody>
                    <a:bodyPr/>
                    <a:lstStyle/>
                    <a:p>
                      <a:pPr>
                        <a:buNone/>
                      </a:pPr>
                      <a:r>
                        <a:rPr lang="en-US" sz="3200" dirty="0"/>
                        <a:t>Class Interval</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f</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m</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f × m</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0106"/>
                  </a:ext>
                </a:extLst>
              </a:tr>
              <a:tr h="585865">
                <a:tc>
                  <a:txBody>
                    <a:bodyPr/>
                    <a:lstStyle/>
                    <a:p>
                      <a:pPr>
                        <a:buNone/>
                      </a:pPr>
                      <a:r>
                        <a:rPr lang="en-US" sz="3200" dirty="0"/>
                        <a:t>10–20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15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75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853606"/>
                  </a:ext>
                </a:extLst>
              </a:tr>
              <a:tr h="585865">
                <a:tc>
                  <a:txBody>
                    <a:bodyPr/>
                    <a:lstStyle/>
                    <a:p>
                      <a:pPr>
                        <a:buNone/>
                      </a:pPr>
                      <a:r>
                        <a:rPr lang="en-US" sz="3200"/>
                        <a:t>20–30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x</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25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25x</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726146"/>
                  </a:ext>
                </a:extLst>
              </a:tr>
              <a:tr h="585865">
                <a:tc>
                  <a:txBody>
                    <a:bodyPr/>
                    <a:lstStyle/>
                    <a:p>
                      <a:pPr>
                        <a:buNone/>
                      </a:pPr>
                      <a:r>
                        <a:rPr lang="en-US" sz="3200"/>
                        <a:t>30–40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15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35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525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40143"/>
                  </a:ext>
                </a:extLst>
              </a:tr>
              <a:tr h="585865">
                <a:tc>
                  <a:txBody>
                    <a:bodyPr/>
                    <a:lstStyle/>
                    <a:p>
                      <a:pPr>
                        <a:buNone/>
                      </a:pPr>
                      <a:r>
                        <a:rPr lang="en-US" sz="3200"/>
                        <a:t>40–50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25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45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1125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521653"/>
                  </a:ext>
                </a:extLst>
              </a:tr>
              <a:tr h="585865">
                <a:tc>
                  <a:txBody>
                    <a:bodyPr/>
                    <a:lstStyle/>
                    <a:p>
                      <a:pPr>
                        <a:buNone/>
                      </a:pPr>
                      <a:r>
                        <a:rPr lang="en-US" sz="3200"/>
                        <a:t>50–60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10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55</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550</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070783"/>
                  </a:ext>
                </a:extLst>
              </a:tr>
              <a:tr h="585865">
                <a:tc>
                  <a:txBody>
                    <a:bodyPr/>
                    <a:lstStyle/>
                    <a:p>
                      <a:pPr>
                        <a:buNone/>
                      </a:pPr>
                      <a:r>
                        <a:rPr lang="en-US" sz="3200" b="1"/>
                        <a:t>Total</a:t>
                      </a:r>
                      <a:endParaRPr lang="en-US" sz="3200"/>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(55 + x)</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a:t>–</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3200" dirty="0"/>
                        <a:t>(2275 + 25x)</a:t>
                      </a:r>
                    </a:p>
                  </a:txBody>
                  <a:tcPr marL="133151" marR="133151" marT="66575" marB="66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7864968"/>
                  </a:ext>
                </a:extLst>
              </a:tr>
            </a:tbl>
          </a:graphicData>
        </a:graphic>
      </p:graphicFrame>
    </p:spTree>
    <p:extLst>
      <p:ext uri="{BB962C8B-B14F-4D97-AF65-F5344CB8AC3E}">
        <p14:creationId xmlns:p14="http://schemas.microsoft.com/office/powerpoint/2010/main" val="319126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4089-3B8D-E3CB-B01E-21F922CE9F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DDD123-F36B-9FDE-60DC-CC54284BF18D}"/>
              </a:ext>
            </a:extLst>
          </p:cNvPr>
          <p:cNvPicPr>
            <a:picLocks noGrp="1" noChangeAspect="1"/>
          </p:cNvPicPr>
          <p:nvPr>
            <p:ph idx="1"/>
          </p:nvPr>
        </p:nvPicPr>
        <p:blipFill>
          <a:blip r:embed="rId2"/>
          <a:srcRect l="32786" t="21765" r="28531" b="25021"/>
          <a:stretch>
            <a:fillRect/>
          </a:stretch>
        </p:blipFill>
        <p:spPr>
          <a:xfrm>
            <a:off x="486696" y="235974"/>
            <a:ext cx="11341510" cy="5943600"/>
          </a:xfrm>
          <a:prstGeom prst="rect">
            <a:avLst/>
          </a:prstGeom>
        </p:spPr>
      </p:pic>
    </p:spTree>
    <p:extLst>
      <p:ext uri="{BB962C8B-B14F-4D97-AF65-F5344CB8AC3E}">
        <p14:creationId xmlns:p14="http://schemas.microsoft.com/office/powerpoint/2010/main" val="84726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5DD5-90F0-F8B6-B6D1-4F9BB22D3CC7}"/>
              </a:ext>
            </a:extLst>
          </p:cNvPr>
          <p:cNvSpPr>
            <a:spLocks noGrp="1"/>
          </p:cNvSpPr>
          <p:nvPr>
            <p:ph type="title"/>
          </p:nvPr>
        </p:nvSpPr>
        <p:spPr>
          <a:xfrm>
            <a:off x="838200" y="365126"/>
            <a:ext cx="10515600" cy="431288"/>
          </a:xfrm>
        </p:spPr>
        <p:txBody>
          <a:bodyPr>
            <a:normAutofit fontScale="90000"/>
          </a:bodyPr>
          <a:lstStyle/>
          <a:p>
            <a:r>
              <a:rPr lang="en-US" sz="3200" b="1" dirty="0"/>
              <a:t>Extra question on mean</a:t>
            </a:r>
          </a:p>
        </p:txBody>
      </p:sp>
      <p:sp>
        <p:nvSpPr>
          <p:cNvPr id="3" name="Content Placeholder 2">
            <a:extLst>
              <a:ext uri="{FF2B5EF4-FFF2-40B4-BE49-F238E27FC236}">
                <a16:creationId xmlns:a16="http://schemas.microsoft.com/office/drawing/2014/main" id="{AB9B43EE-DB87-9504-C97A-6BD95D4CCC03}"/>
              </a:ext>
            </a:extLst>
          </p:cNvPr>
          <p:cNvSpPr>
            <a:spLocks noGrp="1"/>
          </p:cNvSpPr>
          <p:nvPr>
            <p:ph idx="1"/>
          </p:nvPr>
        </p:nvSpPr>
        <p:spPr>
          <a:xfrm>
            <a:off x="838200" y="796414"/>
            <a:ext cx="10515600" cy="4262283"/>
          </a:xfrm>
        </p:spPr>
        <p:txBody>
          <a:bodyPr>
            <a:normAutofit/>
          </a:bodyPr>
          <a:lstStyle/>
          <a:p>
            <a:pPr algn="just"/>
            <a:r>
              <a:rPr lang="en-US" dirty="0"/>
              <a:t>A small manufacturing unit produced goods from </a:t>
            </a:r>
            <a:r>
              <a:rPr lang="en-US" b="1" dirty="0"/>
              <a:t>Monday to Saturday</a:t>
            </a:r>
            <a:r>
              <a:rPr lang="en-US" dirty="0"/>
              <a:t>, and the average daily output was </a:t>
            </a:r>
            <a:r>
              <a:rPr lang="en-US" b="1" dirty="0"/>
              <a:t>50 units</a:t>
            </a:r>
            <a:r>
              <a:rPr lang="en-US" dirty="0"/>
              <a:t>. On </a:t>
            </a:r>
            <a:r>
              <a:rPr lang="en-US" b="1" dirty="0"/>
              <a:t>Sunday</a:t>
            </a:r>
            <a:r>
              <a:rPr lang="en-US" dirty="0"/>
              <a:t>, the factory operated extra hours, which raised the </a:t>
            </a:r>
            <a:r>
              <a:rPr lang="en-US" b="1" dirty="0"/>
              <a:t>weekly average</a:t>
            </a:r>
            <a:r>
              <a:rPr lang="en-US" dirty="0"/>
              <a:t> to </a:t>
            </a:r>
            <a:r>
              <a:rPr lang="en-US" b="1" dirty="0"/>
              <a:t>60 units</a:t>
            </a:r>
            <a:r>
              <a:rPr lang="en-US" dirty="0"/>
              <a:t> per day for the entire 7 days.</a:t>
            </a:r>
          </a:p>
          <a:p>
            <a:pPr algn="just"/>
            <a:r>
              <a:rPr lang="en-US" b="1" dirty="0"/>
              <a:t>How many units were produced on Sunday?</a:t>
            </a:r>
            <a:endParaRPr lang="en-US" dirty="0"/>
          </a:p>
          <a:p>
            <a:pPr marL="0" indent="0" algn="just">
              <a:buNone/>
            </a:pPr>
            <a:r>
              <a:rPr lang="en-US" b="1" dirty="0"/>
              <a:t>Solution</a:t>
            </a:r>
            <a:r>
              <a:rPr lang="en-US" dirty="0"/>
              <a:t>:</a:t>
            </a:r>
          </a:p>
          <a:p>
            <a:pPr algn="just"/>
            <a:r>
              <a:rPr lang="en-US" dirty="0"/>
              <a:t>Let Sunday’s production = xxx</a:t>
            </a:r>
          </a:p>
          <a:p>
            <a:pPr algn="just"/>
            <a:r>
              <a:rPr lang="en-US" dirty="0"/>
              <a:t>Total for 6 days = 50×6=300  </a:t>
            </a:r>
          </a:p>
          <a:p>
            <a:pPr algn="just"/>
            <a:r>
              <a:rPr lang="en-US" dirty="0"/>
              <a:t>Total for 7 days = 60×7=420</a:t>
            </a:r>
          </a:p>
          <a:p>
            <a:pPr marL="0" indent="0" algn="just">
              <a:buNone/>
            </a:pPr>
            <a:endParaRPr lang="en-US" dirty="0"/>
          </a:p>
          <a:p>
            <a:pPr marL="0" indent="0" algn="just">
              <a:buNone/>
            </a:pPr>
            <a:endParaRPr lang="en-US" dirty="0"/>
          </a:p>
        </p:txBody>
      </p:sp>
      <p:sp>
        <p:nvSpPr>
          <p:cNvPr id="5" name="TextBox 4">
            <a:extLst>
              <a:ext uri="{FF2B5EF4-FFF2-40B4-BE49-F238E27FC236}">
                <a16:creationId xmlns:a16="http://schemas.microsoft.com/office/drawing/2014/main" id="{61E3CE2A-EE17-3BB9-94AF-CFD472A32C02}"/>
              </a:ext>
            </a:extLst>
          </p:cNvPr>
          <p:cNvSpPr txBox="1"/>
          <p:nvPr/>
        </p:nvSpPr>
        <p:spPr>
          <a:xfrm>
            <a:off x="1072945" y="5371322"/>
            <a:ext cx="6098458" cy="923330"/>
          </a:xfrm>
          <a:prstGeom prst="rect">
            <a:avLst/>
          </a:prstGeom>
          <a:noFill/>
        </p:spPr>
        <p:txBody>
          <a:bodyPr wrap="square">
            <a:spAutoFit/>
          </a:bodyPr>
          <a:lstStyle/>
          <a:p>
            <a:pPr marL="0" indent="0" algn="just">
              <a:buNone/>
            </a:pPr>
            <a:r>
              <a:rPr lang="en-US" dirty="0"/>
              <a:t>So, x = 420−300=120 </a:t>
            </a:r>
          </a:p>
          <a:p>
            <a:pPr algn="just"/>
            <a:r>
              <a:rPr lang="en-US" dirty="0"/>
              <a:t>x=420−300=120</a:t>
            </a:r>
          </a:p>
          <a:p>
            <a:pPr algn="just"/>
            <a:r>
              <a:rPr lang="en-US" b="1" dirty="0"/>
              <a:t>Answer</a:t>
            </a:r>
            <a:r>
              <a:rPr lang="en-US" dirty="0"/>
              <a:t>: </a:t>
            </a:r>
            <a:r>
              <a:rPr lang="en-US" b="1" dirty="0"/>
              <a:t>120 units</a:t>
            </a:r>
            <a:endParaRPr lang="en-US" dirty="0"/>
          </a:p>
        </p:txBody>
      </p:sp>
    </p:spTree>
    <p:extLst>
      <p:ext uri="{BB962C8B-B14F-4D97-AF65-F5344CB8AC3E}">
        <p14:creationId xmlns:p14="http://schemas.microsoft.com/office/powerpoint/2010/main" val="2620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55987-DF73-6DFB-ABCF-2718298479E6}"/>
              </a:ext>
            </a:extLst>
          </p:cNvPr>
          <p:cNvSpPr>
            <a:spLocks noGrp="1"/>
          </p:cNvSpPr>
          <p:nvPr>
            <p:ph idx="1"/>
          </p:nvPr>
        </p:nvSpPr>
        <p:spPr>
          <a:xfrm>
            <a:off x="486697" y="707923"/>
            <a:ext cx="10867103" cy="5469040"/>
          </a:xfrm>
        </p:spPr>
        <p:txBody>
          <a:bodyPr>
            <a:normAutofit/>
          </a:bodyPr>
          <a:lstStyle/>
          <a:p>
            <a:pPr marL="0" indent="0" algn="just">
              <a:buNone/>
            </a:pPr>
            <a:r>
              <a:rPr lang="en-US" sz="3600" dirty="0"/>
              <a:t>Q.2 A student studied for an average of 2 hours per day from Monday to Saturday. On Sunday, they prepared intensively for exams, increasing their overall weekly average to 3 hours per day.</a:t>
            </a:r>
          </a:p>
          <a:p>
            <a:pPr algn="just"/>
            <a:endParaRPr lang="en-US" sz="3600" dirty="0"/>
          </a:p>
          <a:p>
            <a:pPr marL="0" indent="0" algn="just">
              <a:buNone/>
            </a:pPr>
            <a:r>
              <a:rPr lang="en-US" sz="3600" dirty="0"/>
              <a:t>Q.3 A retail store recorded average daily sales of ₹5,000 from July 01 to July 6. A promotional event on  7</a:t>
            </a:r>
            <a:r>
              <a:rPr lang="en-US" sz="3600" baseline="30000" dirty="0"/>
              <a:t>th</a:t>
            </a:r>
            <a:r>
              <a:rPr lang="en-US" sz="3600" dirty="0"/>
              <a:t> day boosted sales, bringing the weekly average up to ₹7,000 per day.</a:t>
            </a:r>
          </a:p>
          <a:p>
            <a:pPr marL="0" indent="0" algn="just">
              <a:buNone/>
            </a:pPr>
            <a:endParaRPr lang="en-US" sz="3600" dirty="0"/>
          </a:p>
        </p:txBody>
      </p:sp>
    </p:spTree>
    <p:extLst>
      <p:ext uri="{BB962C8B-B14F-4D97-AF65-F5344CB8AC3E}">
        <p14:creationId xmlns:p14="http://schemas.microsoft.com/office/powerpoint/2010/main" val="17026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1D15C44-D727-F11E-A50E-C9B7D55B1246}"/>
              </a:ext>
            </a:extLst>
          </p:cNvPr>
          <p:cNvSpPr>
            <a:spLocks noGrp="1" noChangeArrowheads="1"/>
          </p:cNvSpPr>
          <p:nvPr>
            <p:ph type="title"/>
          </p:nvPr>
        </p:nvSpPr>
        <p:spPr>
          <a:xfrm>
            <a:off x="838200" y="365125"/>
            <a:ext cx="10515600" cy="546100"/>
          </a:xfrm>
        </p:spPr>
        <p:txBody>
          <a:bodyPr rtlCol="0">
            <a:normAutofit fontScale="90000"/>
          </a:bodyPr>
          <a:lstStyle/>
          <a:p>
            <a:pPr fontAlgn="auto">
              <a:spcAft>
                <a:spcPts val="0"/>
              </a:spcAft>
              <a:defRPr/>
            </a:pPr>
            <a:r>
              <a:rPr lang="en-US" altLang="en-US" dirty="0"/>
              <a:t>The Median</a:t>
            </a:r>
          </a:p>
        </p:txBody>
      </p:sp>
      <p:sp>
        <p:nvSpPr>
          <p:cNvPr id="11267" name="Rectangle 3">
            <a:extLst>
              <a:ext uri="{FF2B5EF4-FFF2-40B4-BE49-F238E27FC236}">
                <a16:creationId xmlns:a16="http://schemas.microsoft.com/office/drawing/2014/main" id="{8EB4119F-E4E4-4924-5770-116EB0EF4636}"/>
              </a:ext>
            </a:extLst>
          </p:cNvPr>
          <p:cNvSpPr>
            <a:spLocks noGrp="1" noChangeArrowheads="1"/>
          </p:cNvSpPr>
          <p:nvPr>
            <p:ph idx="1"/>
          </p:nvPr>
        </p:nvSpPr>
        <p:spPr>
          <a:xfrm>
            <a:off x="648929" y="1152525"/>
            <a:ext cx="10913806" cy="2106613"/>
          </a:xfrm>
        </p:spPr>
        <p:txBody>
          <a:bodyPr>
            <a:noAutofit/>
          </a:bodyPr>
          <a:lstStyle/>
          <a:p>
            <a:r>
              <a:rPr lang="en-US" altLang="en-US" sz="3600" dirty="0"/>
              <a:t>The </a:t>
            </a:r>
            <a:r>
              <a:rPr lang="en-US" altLang="en-US" sz="3600" i="1" dirty="0"/>
              <a:t>median</a:t>
            </a:r>
            <a:r>
              <a:rPr lang="en-US" altLang="en-US" sz="3600" dirty="0"/>
              <a:t> is simply another name for the 50</a:t>
            </a:r>
            <a:r>
              <a:rPr lang="en-US" altLang="en-US" sz="3600" baseline="30000" dirty="0"/>
              <a:t>th</a:t>
            </a:r>
            <a:r>
              <a:rPr lang="en-US" altLang="en-US" sz="3600" dirty="0"/>
              <a:t> percentile</a:t>
            </a:r>
          </a:p>
          <a:p>
            <a:pPr lvl="1"/>
            <a:r>
              <a:rPr lang="en-US" altLang="en-US" sz="3200" dirty="0"/>
              <a:t>It is the score in the middle; half of the scores are larger than the median and half of the scores are smaller than the median</a:t>
            </a:r>
          </a:p>
          <a:p>
            <a:pPr lvl="1"/>
            <a:r>
              <a:rPr lang="en-US" altLang="en-US" sz="3200" dirty="0"/>
              <a:t>Not affected by extreme values</a:t>
            </a:r>
          </a:p>
        </p:txBody>
      </p:sp>
      <p:sp>
        <p:nvSpPr>
          <p:cNvPr id="12292" name="AutoShape 2">
            <a:extLst>
              <a:ext uri="{FF2B5EF4-FFF2-40B4-BE49-F238E27FC236}">
                <a16:creationId xmlns:a16="http://schemas.microsoft.com/office/drawing/2014/main" id="{4886F185-89A9-0F8A-11D7-F5FAD41D35F7}"/>
              </a:ext>
            </a:extLst>
          </p:cNvPr>
          <p:cNvSpPr>
            <a:spLocks noChangeArrowheads="1"/>
          </p:cNvSpPr>
          <p:nvPr/>
        </p:nvSpPr>
        <p:spPr bwMode="auto">
          <a:xfrm rot="-5400000">
            <a:off x="7294563" y="5715000"/>
            <a:ext cx="533400" cy="304800"/>
          </a:xfrm>
          <a:prstGeom prst="rightArrow">
            <a:avLst>
              <a:gd name="adj1" fmla="val 50000"/>
              <a:gd name="adj2" fmla="val 44058"/>
            </a:avLst>
          </a:prstGeom>
          <a:solidFill>
            <a:srgbClr val="FF0000"/>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293" name="Line 5">
            <a:extLst>
              <a:ext uri="{FF2B5EF4-FFF2-40B4-BE49-F238E27FC236}">
                <a16:creationId xmlns:a16="http://schemas.microsoft.com/office/drawing/2014/main" id="{D1C7D998-15AB-5972-37A4-16D255C54F5E}"/>
              </a:ext>
            </a:extLst>
          </p:cNvPr>
          <p:cNvSpPr>
            <a:spLocks noChangeShapeType="1"/>
          </p:cNvSpPr>
          <p:nvPr/>
        </p:nvSpPr>
        <p:spPr bwMode="auto">
          <a:xfrm>
            <a:off x="2189163" y="5410200"/>
            <a:ext cx="33686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Line 6">
            <a:extLst>
              <a:ext uri="{FF2B5EF4-FFF2-40B4-BE49-F238E27FC236}">
                <a16:creationId xmlns:a16="http://schemas.microsoft.com/office/drawing/2014/main" id="{9B384F27-397A-4843-5F7B-BCD1C5248602}"/>
              </a:ext>
            </a:extLst>
          </p:cNvPr>
          <p:cNvSpPr>
            <a:spLocks noChangeShapeType="1"/>
          </p:cNvSpPr>
          <p:nvPr/>
        </p:nvSpPr>
        <p:spPr bwMode="auto">
          <a:xfrm>
            <a:off x="6151563" y="5410200"/>
            <a:ext cx="38258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Rectangle 7">
            <a:extLst>
              <a:ext uri="{FF2B5EF4-FFF2-40B4-BE49-F238E27FC236}">
                <a16:creationId xmlns:a16="http://schemas.microsoft.com/office/drawing/2014/main" id="{4134CD1A-3BC0-6F9C-DAE8-3E83941D4001}"/>
              </a:ext>
            </a:extLst>
          </p:cNvPr>
          <p:cNvSpPr>
            <a:spLocks noChangeArrowheads="1"/>
          </p:cNvSpPr>
          <p:nvPr/>
        </p:nvSpPr>
        <p:spPr bwMode="auto">
          <a:xfrm>
            <a:off x="2027238" y="5334000"/>
            <a:ext cx="39719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a:solidFill>
                  <a:srgbClr val="FF0000"/>
                </a:solidFill>
                <a:latin typeface="Times New Roman" panose="02020603050405020304" pitchFamily="18" charset="0"/>
              </a:rPr>
              <a:t>0   1   2   3   4   5   6   7   8   9   10</a:t>
            </a:r>
          </a:p>
        </p:txBody>
      </p:sp>
      <p:sp>
        <p:nvSpPr>
          <p:cNvPr id="12296" name="Rectangle 8">
            <a:extLst>
              <a:ext uri="{FF2B5EF4-FFF2-40B4-BE49-F238E27FC236}">
                <a16:creationId xmlns:a16="http://schemas.microsoft.com/office/drawing/2014/main" id="{A41F5909-042D-745C-0421-2898F6E7CFFA}"/>
              </a:ext>
            </a:extLst>
          </p:cNvPr>
          <p:cNvSpPr>
            <a:spLocks noChangeArrowheads="1"/>
          </p:cNvSpPr>
          <p:nvPr/>
        </p:nvSpPr>
        <p:spPr bwMode="auto">
          <a:xfrm>
            <a:off x="5989638" y="5334000"/>
            <a:ext cx="4276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a:solidFill>
                  <a:srgbClr val="FF0000"/>
                </a:solidFill>
                <a:latin typeface="Times New Roman" panose="02020603050405020304" pitchFamily="18" charset="0"/>
              </a:rPr>
              <a:t>0   1   2   3   4   5   6   7   8   9   10   12   14      </a:t>
            </a:r>
          </a:p>
        </p:txBody>
      </p:sp>
      <p:sp>
        <p:nvSpPr>
          <p:cNvPr id="12297" name="Rectangle 9">
            <a:extLst>
              <a:ext uri="{FF2B5EF4-FFF2-40B4-BE49-F238E27FC236}">
                <a16:creationId xmlns:a16="http://schemas.microsoft.com/office/drawing/2014/main" id="{AE17227A-1CA0-3852-E995-7D6BEB27E846}"/>
              </a:ext>
            </a:extLst>
          </p:cNvPr>
          <p:cNvSpPr>
            <a:spLocks noChangeArrowheads="1"/>
          </p:cNvSpPr>
          <p:nvPr/>
        </p:nvSpPr>
        <p:spPr bwMode="auto">
          <a:xfrm>
            <a:off x="2103438" y="5181600"/>
            <a:ext cx="314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298" name="Oval 10">
            <a:extLst>
              <a:ext uri="{FF2B5EF4-FFF2-40B4-BE49-F238E27FC236}">
                <a16:creationId xmlns:a16="http://schemas.microsoft.com/office/drawing/2014/main" id="{D216D1E8-D29E-E1C8-1990-858E5E98283D}"/>
              </a:ext>
            </a:extLst>
          </p:cNvPr>
          <p:cNvSpPr>
            <a:spLocks noChangeArrowheads="1"/>
          </p:cNvSpPr>
          <p:nvPr/>
        </p:nvSpPr>
        <p:spPr bwMode="auto">
          <a:xfrm>
            <a:off x="23320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299" name="Oval 11">
            <a:extLst>
              <a:ext uri="{FF2B5EF4-FFF2-40B4-BE49-F238E27FC236}">
                <a16:creationId xmlns:a16="http://schemas.microsoft.com/office/drawing/2014/main" id="{8D02E1EB-9065-3A39-E43E-52DEB404232D}"/>
              </a:ext>
            </a:extLst>
          </p:cNvPr>
          <p:cNvSpPr>
            <a:spLocks noChangeArrowheads="1"/>
          </p:cNvSpPr>
          <p:nvPr/>
        </p:nvSpPr>
        <p:spPr bwMode="auto">
          <a:xfrm>
            <a:off x="29416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0" name="Oval 12">
            <a:extLst>
              <a:ext uri="{FF2B5EF4-FFF2-40B4-BE49-F238E27FC236}">
                <a16:creationId xmlns:a16="http://schemas.microsoft.com/office/drawing/2014/main" id="{318116C7-72D1-A6CE-333B-6576966FCBA3}"/>
              </a:ext>
            </a:extLst>
          </p:cNvPr>
          <p:cNvSpPr>
            <a:spLocks noChangeArrowheads="1"/>
          </p:cNvSpPr>
          <p:nvPr/>
        </p:nvSpPr>
        <p:spPr bwMode="auto">
          <a:xfrm>
            <a:off x="34750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1" name="Oval 13">
            <a:extLst>
              <a:ext uri="{FF2B5EF4-FFF2-40B4-BE49-F238E27FC236}">
                <a16:creationId xmlns:a16="http://schemas.microsoft.com/office/drawing/2014/main" id="{6463A714-723C-DBDF-9904-2E64C3D6B3E9}"/>
              </a:ext>
            </a:extLst>
          </p:cNvPr>
          <p:cNvSpPr>
            <a:spLocks noChangeArrowheads="1"/>
          </p:cNvSpPr>
          <p:nvPr/>
        </p:nvSpPr>
        <p:spPr bwMode="auto">
          <a:xfrm>
            <a:off x="40846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2" name="Oval 14">
            <a:extLst>
              <a:ext uri="{FF2B5EF4-FFF2-40B4-BE49-F238E27FC236}">
                <a16:creationId xmlns:a16="http://schemas.microsoft.com/office/drawing/2014/main" id="{EE8E822D-9B71-EC1B-4785-51698152863E}"/>
              </a:ext>
            </a:extLst>
          </p:cNvPr>
          <p:cNvSpPr>
            <a:spLocks noChangeArrowheads="1"/>
          </p:cNvSpPr>
          <p:nvPr/>
        </p:nvSpPr>
        <p:spPr bwMode="auto">
          <a:xfrm>
            <a:off x="46180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3" name="Oval 15">
            <a:extLst>
              <a:ext uri="{FF2B5EF4-FFF2-40B4-BE49-F238E27FC236}">
                <a16:creationId xmlns:a16="http://schemas.microsoft.com/office/drawing/2014/main" id="{7679CF6E-C01D-5FAE-D4AC-685B414195D4}"/>
              </a:ext>
            </a:extLst>
          </p:cNvPr>
          <p:cNvSpPr>
            <a:spLocks noChangeArrowheads="1"/>
          </p:cNvSpPr>
          <p:nvPr/>
        </p:nvSpPr>
        <p:spPr bwMode="auto">
          <a:xfrm>
            <a:off x="62944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4" name="Oval 16">
            <a:extLst>
              <a:ext uri="{FF2B5EF4-FFF2-40B4-BE49-F238E27FC236}">
                <a16:creationId xmlns:a16="http://schemas.microsoft.com/office/drawing/2014/main" id="{A58AD004-A0AE-EE89-809A-D1672687A8E6}"/>
              </a:ext>
            </a:extLst>
          </p:cNvPr>
          <p:cNvSpPr>
            <a:spLocks noChangeArrowheads="1"/>
          </p:cNvSpPr>
          <p:nvPr/>
        </p:nvSpPr>
        <p:spPr bwMode="auto">
          <a:xfrm>
            <a:off x="68278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5" name="Oval 17">
            <a:extLst>
              <a:ext uri="{FF2B5EF4-FFF2-40B4-BE49-F238E27FC236}">
                <a16:creationId xmlns:a16="http://schemas.microsoft.com/office/drawing/2014/main" id="{7AE76103-4281-E96C-01DE-AB4D7E74837C}"/>
              </a:ext>
            </a:extLst>
          </p:cNvPr>
          <p:cNvSpPr>
            <a:spLocks noChangeArrowheads="1"/>
          </p:cNvSpPr>
          <p:nvPr/>
        </p:nvSpPr>
        <p:spPr bwMode="auto">
          <a:xfrm>
            <a:off x="74374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6" name="Oval 18">
            <a:extLst>
              <a:ext uri="{FF2B5EF4-FFF2-40B4-BE49-F238E27FC236}">
                <a16:creationId xmlns:a16="http://schemas.microsoft.com/office/drawing/2014/main" id="{786A3E1E-1A82-85F8-15E3-FB85A8A5BE73}"/>
              </a:ext>
            </a:extLst>
          </p:cNvPr>
          <p:cNvSpPr>
            <a:spLocks noChangeArrowheads="1"/>
          </p:cNvSpPr>
          <p:nvPr/>
        </p:nvSpPr>
        <p:spPr bwMode="auto">
          <a:xfrm>
            <a:off x="79708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7" name="Oval 19">
            <a:extLst>
              <a:ext uri="{FF2B5EF4-FFF2-40B4-BE49-F238E27FC236}">
                <a16:creationId xmlns:a16="http://schemas.microsoft.com/office/drawing/2014/main" id="{42ECD6F4-1571-C3EA-C0C5-2EA88B32117B}"/>
              </a:ext>
            </a:extLst>
          </p:cNvPr>
          <p:cNvSpPr>
            <a:spLocks noChangeArrowheads="1"/>
          </p:cNvSpPr>
          <p:nvPr/>
        </p:nvSpPr>
        <p:spPr bwMode="auto">
          <a:xfrm>
            <a:off x="9723438"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8" name="AutoShape 20">
            <a:extLst>
              <a:ext uri="{FF2B5EF4-FFF2-40B4-BE49-F238E27FC236}">
                <a16:creationId xmlns:a16="http://schemas.microsoft.com/office/drawing/2014/main" id="{1F33105F-3E51-E217-2682-66F9889C3A39}"/>
              </a:ext>
            </a:extLst>
          </p:cNvPr>
          <p:cNvSpPr>
            <a:spLocks noChangeArrowheads="1"/>
          </p:cNvSpPr>
          <p:nvPr/>
        </p:nvSpPr>
        <p:spPr bwMode="auto">
          <a:xfrm rot="-5400000">
            <a:off x="3360738" y="5676900"/>
            <a:ext cx="533400" cy="304800"/>
          </a:xfrm>
          <a:prstGeom prst="rightArrow">
            <a:avLst>
              <a:gd name="adj1" fmla="val 50000"/>
              <a:gd name="adj2" fmla="val 44058"/>
            </a:avLst>
          </a:prstGeom>
          <a:solidFill>
            <a:srgbClr val="FF0000"/>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2309" name="Rectangle 21">
            <a:extLst>
              <a:ext uri="{FF2B5EF4-FFF2-40B4-BE49-F238E27FC236}">
                <a16:creationId xmlns:a16="http://schemas.microsoft.com/office/drawing/2014/main" id="{144B30E4-F241-8AD1-A16B-120C9EA177DF}"/>
              </a:ext>
            </a:extLst>
          </p:cNvPr>
          <p:cNvSpPr>
            <a:spLocks noChangeArrowheads="1"/>
          </p:cNvSpPr>
          <p:nvPr/>
        </p:nvSpPr>
        <p:spPr bwMode="auto">
          <a:xfrm>
            <a:off x="3927475" y="5938838"/>
            <a:ext cx="1685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Median = 5</a:t>
            </a:r>
          </a:p>
        </p:txBody>
      </p:sp>
      <p:sp>
        <p:nvSpPr>
          <p:cNvPr id="12310" name="Rectangle 22">
            <a:extLst>
              <a:ext uri="{FF2B5EF4-FFF2-40B4-BE49-F238E27FC236}">
                <a16:creationId xmlns:a16="http://schemas.microsoft.com/office/drawing/2014/main" id="{A43794AE-3DFD-0741-93C0-8201642A240F}"/>
              </a:ext>
            </a:extLst>
          </p:cNvPr>
          <p:cNvSpPr>
            <a:spLocks noChangeArrowheads="1"/>
          </p:cNvSpPr>
          <p:nvPr/>
        </p:nvSpPr>
        <p:spPr bwMode="auto">
          <a:xfrm>
            <a:off x="7966075" y="5862638"/>
            <a:ext cx="1838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Median = 5</a:t>
            </a:r>
          </a:p>
        </p:txBody>
      </p:sp>
      <p:cxnSp>
        <p:nvCxnSpPr>
          <p:cNvPr id="12311" name="Straight Connector 28">
            <a:extLst>
              <a:ext uri="{FF2B5EF4-FFF2-40B4-BE49-F238E27FC236}">
                <a16:creationId xmlns:a16="http://schemas.microsoft.com/office/drawing/2014/main" id="{0E813F67-988A-0830-E19A-BE9C24BA3D79}"/>
              </a:ext>
            </a:extLst>
          </p:cNvPr>
          <p:cNvCxnSpPr>
            <a:cxnSpLocks noChangeShapeType="1"/>
          </p:cNvCxnSpPr>
          <p:nvPr/>
        </p:nvCxnSpPr>
        <p:spPr bwMode="auto">
          <a:xfrm>
            <a:off x="2076450" y="5410200"/>
            <a:ext cx="3143250" cy="158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312" name="Straight Connector 30">
            <a:extLst>
              <a:ext uri="{FF2B5EF4-FFF2-40B4-BE49-F238E27FC236}">
                <a16:creationId xmlns:a16="http://schemas.microsoft.com/office/drawing/2014/main" id="{636ABFFC-DD6D-26F5-4D85-0EF18BA0977F}"/>
              </a:ext>
            </a:extLst>
          </p:cNvPr>
          <p:cNvCxnSpPr>
            <a:cxnSpLocks noChangeShapeType="1"/>
          </p:cNvCxnSpPr>
          <p:nvPr/>
        </p:nvCxnSpPr>
        <p:spPr bwMode="auto">
          <a:xfrm>
            <a:off x="6067425" y="5410200"/>
            <a:ext cx="3952875" cy="158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01B7C8-6A35-4B37-4871-C42484E96885}"/>
              </a:ext>
            </a:extLst>
          </p:cNvPr>
          <p:cNvSpPr>
            <a:spLocks noGrp="1" noChangeArrowheads="1"/>
          </p:cNvSpPr>
          <p:nvPr>
            <p:ph type="title"/>
          </p:nvPr>
        </p:nvSpPr>
        <p:spPr/>
        <p:txBody>
          <a:bodyPr/>
          <a:lstStyle/>
          <a:p>
            <a:r>
              <a:rPr lang="en-US" altLang="en-US"/>
              <a:t>How To Calculate the Median</a:t>
            </a:r>
          </a:p>
        </p:txBody>
      </p:sp>
      <p:sp>
        <p:nvSpPr>
          <p:cNvPr id="12291" name="Rectangle 3">
            <a:extLst>
              <a:ext uri="{FF2B5EF4-FFF2-40B4-BE49-F238E27FC236}">
                <a16:creationId xmlns:a16="http://schemas.microsoft.com/office/drawing/2014/main" id="{89928A50-AF3B-6237-6EB9-EB6DEC283C49}"/>
              </a:ext>
            </a:extLst>
          </p:cNvPr>
          <p:cNvSpPr>
            <a:spLocks noGrp="1" noChangeArrowheads="1"/>
          </p:cNvSpPr>
          <p:nvPr>
            <p:ph idx="1"/>
          </p:nvPr>
        </p:nvSpPr>
        <p:spPr>
          <a:xfrm>
            <a:off x="838200" y="1825625"/>
            <a:ext cx="10990006" cy="4351338"/>
          </a:xfrm>
        </p:spPr>
        <p:txBody>
          <a:bodyPr>
            <a:normAutofit/>
          </a:bodyPr>
          <a:lstStyle/>
          <a:p>
            <a:r>
              <a:rPr lang="en-US" altLang="en-US" sz="3600" dirty="0"/>
              <a:t>Conceptually, it is easy to calculate the median</a:t>
            </a:r>
          </a:p>
          <a:p>
            <a:pPr lvl="1"/>
            <a:r>
              <a:rPr lang="en-US" altLang="en-US" sz="3200" dirty="0"/>
              <a:t>There are many minor problems that can occur; it is best to let a computer do it</a:t>
            </a:r>
          </a:p>
          <a:p>
            <a:r>
              <a:rPr lang="en-US" altLang="en-US" sz="3600" dirty="0"/>
              <a:t>Sort the data from highest to lowest</a:t>
            </a:r>
          </a:p>
          <a:p>
            <a:r>
              <a:rPr lang="en-US" altLang="en-US" sz="3600" dirty="0"/>
              <a:t>Find the score in the middle</a:t>
            </a:r>
          </a:p>
          <a:p>
            <a:pPr lvl="1"/>
            <a:r>
              <a:rPr lang="en-US" altLang="en-US" sz="3200" dirty="0"/>
              <a:t>middle = (n + 1) / 2 ( but not for continuous series)</a:t>
            </a:r>
          </a:p>
          <a:p>
            <a:pPr lvl="1"/>
            <a:r>
              <a:rPr lang="en-US" altLang="en-US" sz="3200" dirty="0"/>
              <a:t>If n, the number of scores, is even the median is the average of the middle two scores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B84FA5-CE44-BE42-AC83-B74A148A0B49}"/>
              </a:ext>
            </a:extLst>
          </p:cNvPr>
          <p:cNvSpPr>
            <a:spLocks noGrp="1" noChangeArrowheads="1"/>
          </p:cNvSpPr>
          <p:nvPr>
            <p:ph type="title"/>
          </p:nvPr>
        </p:nvSpPr>
        <p:spPr/>
        <p:txBody>
          <a:bodyPr/>
          <a:lstStyle/>
          <a:p>
            <a:r>
              <a:rPr lang="en-US" altLang="en-US"/>
              <a:t>When To Use the Median</a:t>
            </a:r>
          </a:p>
        </p:txBody>
      </p:sp>
      <p:sp>
        <p:nvSpPr>
          <p:cNvPr id="6" name="Rectangle 3">
            <a:extLst>
              <a:ext uri="{FF2B5EF4-FFF2-40B4-BE49-F238E27FC236}">
                <a16:creationId xmlns:a16="http://schemas.microsoft.com/office/drawing/2014/main" id="{5C070C1E-575E-523D-2636-50E047EAF5D7}"/>
              </a:ext>
            </a:extLst>
          </p:cNvPr>
          <p:cNvSpPr txBox="1">
            <a:spLocks noChangeArrowheads="1"/>
          </p:cNvSpPr>
          <p:nvPr/>
        </p:nvSpPr>
        <p:spPr bwMode="auto">
          <a:xfrm>
            <a:off x="838200" y="2144713"/>
            <a:ext cx="10515600" cy="4114800"/>
          </a:xfrm>
          <a:prstGeom prst="rect">
            <a:avLst/>
          </a:prstGeom>
          <a:noFill/>
          <a:ln w="9525">
            <a:noFill/>
            <a:miter lim="800000"/>
            <a:headEnd/>
            <a:tailEnd/>
          </a:ln>
        </p:spPr>
        <p:txBody>
          <a:bodyPr/>
          <a:lstStyle/>
          <a:p>
            <a:pPr eaLnBrk="1" fontAlgn="auto" hangingPunct="1">
              <a:spcBef>
                <a:spcPct val="20000"/>
              </a:spcBef>
              <a:spcAft>
                <a:spcPts val="0"/>
              </a:spcAft>
              <a:buClr>
                <a:srgbClr val="008000"/>
              </a:buClr>
              <a:defRPr/>
            </a:pPr>
            <a:r>
              <a:rPr lang="en-US" sz="4000" kern="0" dirty="0">
                <a:latin typeface="+mn-lt"/>
              </a:rPr>
              <a:t>The median is often used when the distribution of scores is either positively or negatively skewed</a:t>
            </a:r>
          </a:p>
          <a:p>
            <a:pPr marL="742950" lvl="1" indent="-285750" eaLnBrk="1" fontAlgn="auto" hangingPunct="1">
              <a:spcBef>
                <a:spcPct val="20000"/>
              </a:spcBef>
              <a:spcAft>
                <a:spcPts val="0"/>
              </a:spcAft>
              <a:buClr>
                <a:srgbClr val="008000"/>
              </a:buClr>
              <a:buFontTx/>
              <a:buBlip>
                <a:blip r:embed="rId2"/>
              </a:buBlip>
              <a:defRPr/>
            </a:pPr>
            <a:r>
              <a:rPr lang="en-US" sz="3600" kern="0" dirty="0">
                <a:latin typeface="+mn-lt"/>
              </a:rPr>
              <a:t>The few really large scores (positively skewed) or really small scores (negatively skewed) will not overly influence the median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07125E-64BC-85FE-5F06-398CDBEBF8F9}"/>
              </a:ext>
            </a:extLst>
          </p:cNvPr>
          <p:cNvSpPr>
            <a:spLocks noGrp="1" noChangeArrowheads="1"/>
          </p:cNvSpPr>
          <p:nvPr>
            <p:ph type="title"/>
          </p:nvPr>
        </p:nvSpPr>
        <p:spPr>
          <a:xfrm>
            <a:off x="838200" y="365125"/>
            <a:ext cx="10515600" cy="849313"/>
          </a:xfrm>
        </p:spPr>
        <p:txBody>
          <a:bodyPr/>
          <a:lstStyle/>
          <a:p>
            <a:r>
              <a:rPr lang="en-US" altLang="en-US" sz="3200"/>
              <a:t>Median Example</a:t>
            </a:r>
          </a:p>
        </p:txBody>
      </p:sp>
      <p:sp>
        <p:nvSpPr>
          <p:cNvPr id="13315" name="Rectangle 3">
            <a:extLst>
              <a:ext uri="{FF2B5EF4-FFF2-40B4-BE49-F238E27FC236}">
                <a16:creationId xmlns:a16="http://schemas.microsoft.com/office/drawing/2014/main" id="{AE373C5E-4B63-E1DD-4CC3-2AD7EFEBEFEB}"/>
              </a:ext>
            </a:extLst>
          </p:cNvPr>
          <p:cNvSpPr>
            <a:spLocks noGrp="1" noChangeArrowheads="1"/>
          </p:cNvSpPr>
          <p:nvPr>
            <p:ph idx="1"/>
          </p:nvPr>
        </p:nvSpPr>
        <p:spPr>
          <a:xfrm>
            <a:off x="838200" y="1214438"/>
            <a:ext cx="10515600" cy="4962525"/>
          </a:xfrm>
        </p:spPr>
        <p:txBody>
          <a:bodyPr/>
          <a:lstStyle/>
          <a:p>
            <a:r>
              <a:rPr lang="en-US" altLang="en-US" dirty="0"/>
              <a:t>What is the median of the following scores:</a:t>
            </a:r>
            <a:br>
              <a:rPr lang="en-US" altLang="en-US" dirty="0"/>
            </a:br>
            <a:r>
              <a:rPr lang="en-US" altLang="en-US" dirty="0"/>
              <a:t>10   8   14   15   7   3   3   8   12   10   9</a:t>
            </a:r>
          </a:p>
          <a:p>
            <a:r>
              <a:rPr lang="en-US" altLang="en-US" dirty="0"/>
              <a:t>Sort the scores:</a:t>
            </a:r>
            <a:br>
              <a:rPr lang="en-US" altLang="en-US" dirty="0"/>
            </a:br>
            <a:r>
              <a:rPr lang="en-US" altLang="en-US" dirty="0"/>
              <a:t>15   14   12   10   10   9   8   8   7   3   3</a:t>
            </a:r>
          </a:p>
          <a:p>
            <a:r>
              <a:rPr lang="en-US" altLang="en-US" dirty="0"/>
              <a:t>Determine the middle score:</a:t>
            </a:r>
            <a:br>
              <a:rPr lang="en-US" altLang="en-US" dirty="0"/>
            </a:br>
            <a:r>
              <a:rPr lang="en-US" altLang="en-US" dirty="0"/>
              <a:t>middle = (n + 1) / 2 = (11 + 1) / 2 = 6</a:t>
            </a:r>
          </a:p>
          <a:p>
            <a:r>
              <a:rPr lang="en-US" altLang="en-US" dirty="0"/>
              <a:t>Middle score = median = 9</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31D7D4-605C-4C58-24E0-B5CA9A20CDAD}"/>
              </a:ext>
            </a:extLst>
          </p:cNvPr>
          <p:cNvSpPr>
            <a:spLocks noGrp="1" noChangeArrowheads="1"/>
          </p:cNvSpPr>
          <p:nvPr>
            <p:ph type="title"/>
          </p:nvPr>
        </p:nvSpPr>
        <p:spPr>
          <a:xfrm>
            <a:off x="838200" y="365125"/>
            <a:ext cx="10515600" cy="617538"/>
          </a:xfrm>
        </p:spPr>
        <p:txBody>
          <a:bodyPr/>
          <a:lstStyle/>
          <a:p>
            <a:r>
              <a:rPr lang="en-US" altLang="en-US" sz="3600"/>
              <a:t>Median Example</a:t>
            </a:r>
          </a:p>
        </p:txBody>
      </p:sp>
      <p:sp>
        <p:nvSpPr>
          <p:cNvPr id="14339" name="Rectangle 3">
            <a:extLst>
              <a:ext uri="{FF2B5EF4-FFF2-40B4-BE49-F238E27FC236}">
                <a16:creationId xmlns:a16="http://schemas.microsoft.com/office/drawing/2014/main" id="{22416E44-11E2-FFB2-F0B9-F21BFD185BE9}"/>
              </a:ext>
            </a:extLst>
          </p:cNvPr>
          <p:cNvSpPr>
            <a:spLocks noGrp="1" noChangeArrowheads="1"/>
          </p:cNvSpPr>
          <p:nvPr>
            <p:ph idx="1"/>
          </p:nvPr>
        </p:nvSpPr>
        <p:spPr>
          <a:xfrm>
            <a:off x="838200" y="1101725"/>
            <a:ext cx="10515600" cy="4351338"/>
          </a:xfrm>
        </p:spPr>
        <p:txBody>
          <a:bodyPr/>
          <a:lstStyle/>
          <a:p>
            <a:r>
              <a:rPr lang="en-US" altLang="en-US"/>
              <a:t>What is the median of the following scores:</a:t>
            </a:r>
            <a:br>
              <a:rPr lang="en-US" altLang="en-US"/>
            </a:br>
            <a:r>
              <a:rPr lang="en-US" altLang="en-US"/>
              <a:t>24  18  19  42  16  12</a:t>
            </a:r>
          </a:p>
          <a:p>
            <a:r>
              <a:rPr lang="en-US" altLang="en-US"/>
              <a:t>Sort the scores:</a:t>
            </a:r>
            <a:br>
              <a:rPr lang="en-US" altLang="en-US"/>
            </a:br>
            <a:r>
              <a:rPr lang="en-US" altLang="en-US"/>
              <a:t>42  24  19  18  16  12</a:t>
            </a:r>
          </a:p>
          <a:p>
            <a:r>
              <a:rPr lang="en-US" altLang="en-US"/>
              <a:t>Determine the middle score:</a:t>
            </a:r>
            <a:br>
              <a:rPr lang="en-US" altLang="en-US"/>
            </a:br>
            <a:r>
              <a:rPr lang="en-US" altLang="en-US"/>
              <a:t>middle = (n + 1) / 2 = (6 + 1) / 2 = 3.5</a:t>
            </a:r>
          </a:p>
          <a:p>
            <a:r>
              <a:rPr lang="en-US" altLang="en-US"/>
              <a:t>Median = average of 3</a:t>
            </a:r>
            <a:r>
              <a:rPr lang="en-US" altLang="en-US" baseline="30000"/>
              <a:t>rd</a:t>
            </a:r>
            <a:r>
              <a:rPr lang="en-US" altLang="en-US"/>
              <a:t> and 4</a:t>
            </a:r>
            <a:r>
              <a:rPr lang="en-US" altLang="en-US" baseline="30000"/>
              <a:t>th</a:t>
            </a:r>
            <a:r>
              <a:rPr lang="en-US" altLang="en-US"/>
              <a:t> scores:</a:t>
            </a:r>
            <a:br>
              <a:rPr lang="en-US" altLang="en-US"/>
            </a:br>
            <a:r>
              <a:rPr lang="en-US" altLang="en-US"/>
              <a:t>(19 + 18) / 2 = 18.5</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B74862CA-51B7-58AE-2144-655304287B2B}"/>
              </a:ext>
            </a:extLst>
          </p:cNvPr>
          <p:cNvSpPr>
            <a:spLocks noGrp="1" noChangeArrowheads="1"/>
          </p:cNvSpPr>
          <p:nvPr>
            <p:ph type="title"/>
          </p:nvPr>
        </p:nvSpPr>
        <p:spPr>
          <a:xfrm>
            <a:off x="1371599" y="294538"/>
            <a:ext cx="9895951" cy="1033669"/>
          </a:xfrm>
        </p:spPr>
        <p:txBody>
          <a:bodyPr>
            <a:normAutofit/>
          </a:bodyPr>
          <a:lstStyle/>
          <a:p>
            <a:r>
              <a:rPr lang="en-US" altLang="en-US" sz="4000">
                <a:solidFill>
                  <a:srgbClr val="FFFFFF"/>
                </a:solidFill>
              </a:rPr>
              <a:t>Measures of Central Tendency</a:t>
            </a:r>
          </a:p>
        </p:txBody>
      </p:sp>
      <p:sp>
        <p:nvSpPr>
          <p:cNvPr id="4099" name="Rectangle 3">
            <a:extLst>
              <a:ext uri="{FF2B5EF4-FFF2-40B4-BE49-F238E27FC236}">
                <a16:creationId xmlns:a16="http://schemas.microsoft.com/office/drawing/2014/main" id="{95C5C4FE-1143-2237-431D-7585A8F4BB2A}"/>
              </a:ext>
            </a:extLst>
          </p:cNvPr>
          <p:cNvSpPr>
            <a:spLocks noGrp="1" noChangeArrowheads="1"/>
          </p:cNvSpPr>
          <p:nvPr>
            <p:ph idx="1"/>
          </p:nvPr>
        </p:nvSpPr>
        <p:spPr>
          <a:xfrm>
            <a:off x="629587" y="1738858"/>
            <a:ext cx="11227633" cy="4824603"/>
          </a:xfrm>
        </p:spPr>
        <p:txBody>
          <a:bodyPr anchor="ctr">
            <a:noAutofit/>
          </a:bodyPr>
          <a:lstStyle/>
          <a:p>
            <a:r>
              <a:rPr lang="en-US" altLang="en-US" sz="3600" dirty="0"/>
              <a:t>A </a:t>
            </a:r>
            <a:r>
              <a:rPr lang="en-US" altLang="en-US" sz="3600" i="1" dirty="0"/>
              <a:t>measure of central tendency</a:t>
            </a:r>
            <a:r>
              <a:rPr lang="en-US" altLang="en-US" sz="3600" dirty="0"/>
              <a:t> is a descriptive statistic that describes the average, or typical value of a set of scores.</a:t>
            </a:r>
          </a:p>
          <a:p>
            <a:r>
              <a:rPr lang="en-US" altLang="en-US" sz="3600" dirty="0"/>
              <a:t>There are three common measures of central tendency:</a:t>
            </a:r>
          </a:p>
          <a:p>
            <a:pPr lvl="1"/>
            <a:r>
              <a:rPr lang="en-US" altLang="en-US" sz="3600" dirty="0"/>
              <a:t>Mean</a:t>
            </a:r>
          </a:p>
          <a:p>
            <a:pPr lvl="1"/>
            <a:r>
              <a:rPr lang="en-US" altLang="en-US" sz="3600" dirty="0"/>
              <a:t>Median</a:t>
            </a:r>
          </a:p>
          <a:p>
            <a:pPr lvl="1"/>
            <a:r>
              <a:rPr lang="en-US" altLang="en-US" sz="3600" dirty="0"/>
              <a:t>Mode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D9A313-E6A0-43D1-FF34-B4B70D4BD77A}"/>
              </a:ext>
            </a:extLst>
          </p:cNvPr>
          <p:cNvSpPr txBox="1">
            <a:spLocks/>
          </p:cNvSpPr>
          <p:nvPr/>
        </p:nvSpPr>
        <p:spPr bwMode="auto">
          <a:xfrm>
            <a:off x="442452" y="363538"/>
            <a:ext cx="11488993" cy="654101"/>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3600" kern="0" dirty="0">
                <a:latin typeface="+mj-lt"/>
                <a:ea typeface="+mj-ea"/>
                <a:cs typeface="+mj-cs"/>
              </a:rPr>
              <a:t>Calculating the Median for Grouped/continuous series Data</a:t>
            </a:r>
            <a:endParaRPr lang="en-IN" sz="3600" kern="0" dirty="0">
              <a:latin typeface="+mj-lt"/>
              <a:ea typeface="+mj-ea"/>
              <a:cs typeface="+mj-cs"/>
            </a:endParaRPr>
          </a:p>
        </p:txBody>
      </p:sp>
      <p:graphicFrame>
        <p:nvGraphicFramePr>
          <p:cNvPr id="14339" name="Object 2">
            <a:extLst>
              <a:ext uri="{FF2B5EF4-FFF2-40B4-BE49-F238E27FC236}">
                <a16:creationId xmlns:a16="http://schemas.microsoft.com/office/drawing/2014/main" id="{5F02AC69-245F-D9F2-6984-69A4E5DB681A}"/>
              </a:ext>
            </a:extLst>
          </p:cNvPr>
          <p:cNvGraphicFramePr>
            <a:graphicFrameLocks noGrp="1" noChangeAspect="1"/>
          </p:cNvGraphicFramePr>
          <p:nvPr>
            <p:ph idx="1"/>
          </p:nvPr>
        </p:nvGraphicFramePr>
        <p:xfrm>
          <a:off x="3322638" y="1360488"/>
          <a:ext cx="4462462" cy="1123950"/>
        </p:xfrm>
        <a:graphic>
          <a:graphicData uri="http://schemas.openxmlformats.org/presentationml/2006/ole">
            <mc:AlternateContent xmlns:mc="http://schemas.openxmlformats.org/markup-compatibility/2006">
              <mc:Choice xmlns:v="urn:schemas-microsoft-com:vml" Requires="v">
                <p:oleObj name="Equation" r:id="rId2" imgW="1663700" imgH="419100" progId="Equation.3">
                  <p:embed/>
                </p:oleObj>
              </mc:Choice>
              <mc:Fallback>
                <p:oleObj name="Equation" r:id="rId2" imgW="1663700" imgH="419100" progId="Equation.3">
                  <p:embed/>
                  <p:pic>
                    <p:nvPicPr>
                      <p:cNvPr id="14339" name="Object 2">
                        <a:extLst>
                          <a:ext uri="{FF2B5EF4-FFF2-40B4-BE49-F238E27FC236}">
                            <a16:creationId xmlns:a16="http://schemas.microsoft.com/office/drawing/2014/main" id="{5F02AC69-245F-D9F2-6984-69A4E5DB681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1360488"/>
                        <a:ext cx="4462462"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6">
            <a:extLst>
              <a:ext uri="{FF2B5EF4-FFF2-40B4-BE49-F238E27FC236}">
                <a16:creationId xmlns:a16="http://schemas.microsoft.com/office/drawing/2014/main" id="{6CAF216E-E40A-C872-8011-03861C7B06EB}"/>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14341" name="Rectangle 6">
            <a:extLst>
              <a:ext uri="{FF2B5EF4-FFF2-40B4-BE49-F238E27FC236}">
                <a16:creationId xmlns:a16="http://schemas.microsoft.com/office/drawing/2014/main" id="{93BEB5B9-4DC6-19C7-C745-372D0D51FDCF}"/>
              </a:ext>
            </a:extLst>
          </p:cNvPr>
          <p:cNvSpPr>
            <a:spLocks noChangeArrowheads="1"/>
          </p:cNvSpPr>
          <p:nvPr/>
        </p:nvSpPr>
        <p:spPr bwMode="auto">
          <a:xfrm>
            <a:off x="928688" y="2432050"/>
            <a:ext cx="10795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pPr>
            <a:r>
              <a:rPr lang="en-GB" altLang="en-US" dirty="0">
                <a:latin typeface="Times New Roman" panose="02020603050405020304" pitchFamily="18" charset="0"/>
              </a:rPr>
              <a:t> To use this formula first determine median class. </a:t>
            </a:r>
          </a:p>
          <a:p>
            <a:pPr eaLnBrk="1" hangingPunct="1">
              <a:lnSpc>
                <a:spcPct val="100000"/>
              </a:lnSpc>
              <a:spcBef>
                <a:spcPct val="0"/>
              </a:spcBef>
              <a:buFontTx/>
              <a:buNone/>
            </a:pPr>
            <a:r>
              <a:rPr lang="en-GB" altLang="en-US" dirty="0">
                <a:latin typeface="Times New Roman" panose="02020603050405020304" pitchFamily="18" charset="0"/>
              </a:rPr>
              <a:t>  Median class is that class whose less than type cumulative frequency is just more than N / 2 ;  </a:t>
            </a:r>
          </a:p>
          <a:p>
            <a:pPr eaLnBrk="1" hangingPunct="1">
              <a:lnSpc>
                <a:spcPct val="100000"/>
              </a:lnSpc>
              <a:spcBef>
                <a:spcPct val="0"/>
              </a:spcBef>
            </a:pPr>
            <a:r>
              <a:rPr lang="en-GB" altLang="en-US" dirty="0">
                <a:latin typeface="Times New Roman" panose="02020603050405020304" pitchFamily="18" charset="0"/>
              </a:rPr>
              <a:t> l = lower limit of median class ;</a:t>
            </a:r>
            <a:endParaRPr lang="en-IN" altLang="en-US" dirty="0">
              <a:latin typeface="Times New Roman" panose="02020603050405020304" pitchFamily="18" charset="0"/>
            </a:endParaRPr>
          </a:p>
          <a:p>
            <a:pPr eaLnBrk="1" hangingPunct="1">
              <a:lnSpc>
                <a:spcPct val="100000"/>
              </a:lnSpc>
              <a:spcBef>
                <a:spcPct val="0"/>
              </a:spcBef>
            </a:pPr>
            <a:r>
              <a:rPr lang="en-GB" altLang="en-US" dirty="0">
                <a:latin typeface="Times New Roman" panose="02020603050405020304" pitchFamily="18" charset="0"/>
              </a:rPr>
              <a:t> </a:t>
            </a:r>
            <a:r>
              <a:rPr lang="en-GB" altLang="en-US" dirty="0" err="1">
                <a:latin typeface="Times New Roman" panose="02020603050405020304" pitchFamily="18" charset="0"/>
              </a:rPr>
              <a:t>cf</a:t>
            </a:r>
            <a:r>
              <a:rPr lang="en-GB" altLang="en-US" dirty="0">
                <a:latin typeface="Times New Roman" panose="02020603050405020304" pitchFamily="18" charset="0"/>
              </a:rPr>
              <a:t> = less than type cumulative frequency of </a:t>
            </a:r>
            <a:r>
              <a:rPr lang="en-GB" altLang="en-US" dirty="0" err="1">
                <a:latin typeface="Times New Roman" panose="02020603050405020304" pitchFamily="18" charset="0"/>
              </a:rPr>
              <a:t>premedian</a:t>
            </a:r>
            <a:r>
              <a:rPr lang="en-GB" altLang="en-US" dirty="0">
                <a:latin typeface="Times New Roman" panose="02020603050405020304" pitchFamily="18" charset="0"/>
              </a:rPr>
              <a:t> class; </a:t>
            </a:r>
          </a:p>
          <a:p>
            <a:pPr eaLnBrk="1" hangingPunct="1">
              <a:lnSpc>
                <a:spcPct val="100000"/>
              </a:lnSpc>
              <a:spcBef>
                <a:spcPct val="0"/>
              </a:spcBef>
            </a:pPr>
            <a:r>
              <a:rPr lang="en-GB" altLang="en-US" dirty="0">
                <a:latin typeface="Times New Roman" panose="02020603050405020304" pitchFamily="18" charset="0"/>
              </a:rPr>
              <a:t> f = frequency of median class </a:t>
            </a:r>
          </a:p>
          <a:p>
            <a:pPr eaLnBrk="1" hangingPunct="1">
              <a:lnSpc>
                <a:spcPct val="100000"/>
              </a:lnSpc>
              <a:spcBef>
                <a:spcPct val="0"/>
              </a:spcBef>
            </a:pPr>
            <a:r>
              <a:rPr lang="en-GB" altLang="en-US" dirty="0">
                <a:latin typeface="Times New Roman" panose="02020603050405020304" pitchFamily="18" charset="0"/>
              </a:rPr>
              <a:t> h = class width. </a:t>
            </a:r>
            <a:endParaRPr lang="en-IN" altLang="en-US"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51-1F98-5EAB-F0C5-F554EDF55C35}"/>
              </a:ext>
            </a:extLst>
          </p:cNvPr>
          <p:cNvSpPr>
            <a:spLocks noGrp="1"/>
          </p:cNvSpPr>
          <p:nvPr>
            <p:ph type="title"/>
          </p:nvPr>
        </p:nvSpPr>
        <p:spPr/>
        <p:txBody>
          <a:bodyPr>
            <a:normAutofit/>
          </a:bodyPr>
          <a:lstStyle/>
          <a:p>
            <a:r>
              <a:rPr lang="en-US" sz="3200" dirty="0"/>
              <a:t>The following table shows the marks obtained by 50 students in a test: (discreate series)</a:t>
            </a:r>
          </a:p>
        </p:txBody>
      </p:sp>
      <p:graphicFrame>
        <p:nvGraphicFramePr>
          <p:cNvPr id="6" name="Content Placeholder 5">
            <a:extLst>
              <a:ext uri="{FF2B5EF4-FFF2-40B4-BE49-F238E27FC236}">
                <a16:creationId xmlns:a16="http://schemas.microsoft.com/office/drawing/2014/main" id="{E8C297E5-0458-7416-0FF8-D8CC67707FB4}"/>
              </a:ext>
            </a:extLst>
          </p:cNvPr>
          <p:cNvGraphicFramePr>
            <a:graphicFrameLocks noGrp="1"/>
          </p:cNvGraphicFramePr>
          <p:nvPr>
            <p:ph idx="1"/>
            <p:extLst>
              <p:ext uri="{D42A27DB-BD31-4B8C-83A1-F6EECF244321}">
                <p14:modId xmlns:p14="http://schemas.microsoft.com/office/powerpoint/2010/main" val="2654126159"/>
              </p:ext>
            </p:extLst>
          </p:nvPr>
        </p:nvGraphicFramePr>
        <p:xfrm>
          <a:off x="2091811" y="1690688"/>
          <a:ext cx="8409040" cy="2932370"/>
        </p:xfrm>
        <a:graphic>
          <a:graphicData uri="http://schemas.openxmlformats.org/drawingml/2006/table">
            <a:tbl>
              <a:tblPr firstRow="1" firstCol="1" bandRow="1">
                <a:tableStyleId>{5C22544A-7EE6-4342-B048-85BDC9FD1C3A}</a:tableStyleId>
              </a:tblPr>
              <a:tblGrid>
                <a:gridCol w="4204520">
                  <a:extLst>
                    <a:ext uri="{9D8B030D-6E8A-4147-A177-3AD203B41FA5}">
                      <a16:colId xmlns:a16="http://schemas.microsoft.com/office/drawing/2014/main" val="3085417591"/>
                    </a:ext>
                  </a:extLst>
                </a:gridCol>
                <a:gridCol w="4204520">
                  <a:extLst>
                    <a:ext uri="{9D8B030D-6E8A-4147-A177-3AD203B41FA5}">
                      <a16:colId xmlns:a16="http://schemas.microsoft.com/office/drawing/2014/main" val="3681884171"/>
                    </a:ext>
                  </a:extLst>
                </a:gridCol>
              </a:tblGrid>
              <a:tr h="189366">
                <a:tc>
                  <a:txBody>
                    <a:bodyPr/>
                    <a:lstStyle/>
                    <a:p>
                      <a:pPr marL="0" marR="0" algn="ctr">
                        <a:lnSpc>
                          <a:spcPct val="115000"/>
                        </a:lnSpc>
                        <a:spcAft>
                          <a:spcPts val="800"/>
                        </a:spcAft>
                        <a:buNone/>
                      </a:pPr>
                      <a:r>
                        <a:rPr lang="en-US" sz="2400" kern="0" dirty="0">
                          <a:effectLst/>
                        </a:rPr>
                        <a:t>Marks (x)</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Frequency (f)</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054361329"/>
                  </a:ext>
                </a:extLst>
              </a:tr>
              <a:tr h="189366">
                <a:tc>
                  <a:txBody>
                    <a:bodyPr/>
                    <a:lstStyle/>
                    <a:p>
                      <a:pPr marL="0" marR="0" algn="ctr">
                        <a:lnSpc>
                          <a:spcPct val="115000"/>
                        </a:lnSpc>
                        <a:spcAft>
                          <a:spcPts val="800"/>
                        </a:spcAft>
                        <a:buNone/>
                      </a:pPr>
                      <a:r>
                        <a:rPr lang="en-US" sz="2400" kern="0" dirty="0">
                          <a:effectLst/>
                        </a:rPr>
                        <a:t>10</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4</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48601107"/>
                  </a:ext>
                </a:extLst>
              </a:tr>
              <a:tr h="189366">
                <a:tc>
                  <a:txBody>
                    <a:bodyPr/>
                    <a:lstStyle/>
                    <a:p>
                      <a:pPr marL="0" marR="0" algn="ctr">
                        <a:lnSpc>
                          <a:spcPct val="115000"/>
                        </a:lnSpc>
                        <a:spcAft>
                          <a:spcPts val="800"/>
                        </a:spcAft>
                        <a:buNone/>
                      </a:pPr>
                      <a:r>
                        <a:rPr lang="en-US" sz="2400" kern="0" dirty="0">
                          <a:effectLst/>
                        </a:rPr>
                        <a:t>20</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6</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544357032"/>
                  </a:ext>
                </a:extLst>
              </a:tr>
              <a:tr h="189366">
                <a:tc>
                  <a:txBody>
                    <a:bodyPr/>
                    <a:lstStyle/>
                    <a:p>
                      <a:pPr marL="0" marR="0" algn="ctr">
                        <a:lnSpc>
                          <a:spcPct val="115000"/>
                        </a:lnSpc>
                        <a:spcAft>
                          <a:spcPts val="800"/>
                        </a:spcAft>
                        <a:buNone/>
                      </a:pPr>
                      <a:r>
                        <a:rPr lang="en-US" sz="2400" kern="0">
                          <a:effectLst/>
                        </a:rPr>
                        <a:t>30</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10</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750092936"/>
                  </a:ext>
                </a:extLst>
              </a:tr>
              <a:tr h="189366">
                <a:tc>
                  <a:txBody>
                    <a:bodyPr/>
                    <a:lstStyle/>
                    <a:p>
                      <a:pPr marL="0" marR="0" algn="ctr">
                        <a:lnSpc>
                          <a:spcPct val="115000"/>
                        </a:lnSpc>
                        <a:spcAft>
                          <a:spcPts val="800"/>
                        </a:spcAft>
                        <a:buNone/>
                      </a:pPr>
                      <a:r>
                        <a:rPr lang="en-US" sz="2400" kern="0">
                          <a:effectLst/>
                        </a:rPr>
                        <a:t>40</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12</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55267591"/>
                  </a:ext>
                </a:extLst>
              </a:tr>
              <a:tr h="189366">
                <a:tc>
                  <a:txBody>
                    <a:bodyPr/>
                    <a:lstStyle/>
                    <a:p>
                      <a:pPr marL="0" marR="0" algn="ctr">
                        <a:lnSpc>
                          <a:spcPct val="115000"/>
                        </a:lnSpc>
                        <a:spcAft>
                          <a:spcPts val="800"/>
                        </a:spcAft>
                        <a:buNone/>
                      </a:pPr>
                      <a:r>
                        <a:rPr lang="en-US" sz="2400" kern="0">
                          <a:effectLst/>
                        </a:rPr>
                        <a:t>50</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10</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79521474"/>
                  </a:ext>
                </a:extLst>
              </a:tr>
              <a:tr h="189366">
                <a:tc>
                  <a:txBody>
                    <a:bodyPr/>
                    <a:lstStyle/>
                    <a:p>
                      <a:pPr marL="0" marR="0" algn="ctr">
                        <a:lnSpc>
                          <a:spcPct val="115000"/>
                        </a:lnSpc>
                        <a:spcAft>
                          <a:spcPts val="800"/>
                        </a:spcAft>
                        <a:buNone/>
                      </a:pPr>
                      <a:r>
                        <a:rPr lang="en-US" sz="2400" kern="0">
                          <a:effectLst/>
                        </a:rPr>
                        <a:t>60</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2400" kern="0" dirty="0">
                          <a:effectLst/>
                        </a:rPr>
                        <a:t>8</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34502912"/>
                  </a:ext>
                </a:extLst>
              </a:tr>
            </a:tbl>
          </a:graphicData>
        </a:graphic>
      </p:graphicFrame>
    </p:spTree>
    <p:extLst>
      <p:ext uri="{BB962C8B-B14F-4D97-AF65-F5344CB8AC3E}">
        <p14:creationId xmlns:p14="http://schemas.microsoft.com/office/powerpoint/2010/main" val="184063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2086-86C3-823A-5C9C-DE0258B0CD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354F4D-A549-F68C-D72B-5E23DA99854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5075B59-4469-57F0-72A4-F2604A05F011}"/>
              </a:ext>
            </a:extLst>
          </p:cNvPr>
          <p:cNvPicPr>
            <a:picLocks noChangeAspect="1"/>
          </p:cNvPicPr>
          <p:nvPr/>
        </p:nvPicPr>
        <p:blipFill>
          <a:blip r:embed="rId3"/>
          <a:srcRect l="31230" t="30154" r="23524" b="15830"/>
          <a:stretch>
            <a:fillRect/>
          </a:stretch>
        </p:blipFill>
        <p:spPr>
          <a:xfrm>
            <a:off x="299803" y="149901"/>
            <a:ext cx="11182663" cy="6342973"/>
          </a:xfrm>
          <a:prstGeom prst="rect">
            <a:avLst/>
          </a:prstGeom>
        </p:spPr>
      </p:pic>
    </p:spTree>
    <p:extLst>
      <p:ext uri="{BB962C8B-B14F-4D97-AF65-F5344CB8AC3E}">
        <p14:creationId xmlns:p14="http://schemas.microsoft.com/office/powerpoint/2010/main" val="336444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0FFD-5CC5-5627-C9A5-4E82C45B70B1}"/>
              </a:ext>
            </a:extLst>
          </p:cNvPr>
          <p:cNvSpPr>
            <a:spLocks noGrp="1"/>
          </p:cNvSpPr>
          <p:nvPr>
            <p:ph type="title"/>
          </p:nvPr>
        </p:nvSpPr>
        <p:spPr/>
        <p:txBody>
          <a:bodyPr>
            <a:noAutofit/>
          </a:bodyPr>
          <a:lstStyle/>
          <a:p>
            <a:r>
              <a:rPr lang="en-US" sz="3600" dirty="0"/>
              <a:t>The data below shows the number of employees earning different monthly salaries in a small company:</a:t>
            </a:r>
            <a:br>
              <a:rPr lang="en-US" sz="3600" dirty="0"/>
            </a:br>
            <a:endParaRPr lang="en-US" sz="3600" dirty="0"/>
          </a:p>
        </p:txBody>
      </p:sp>
      <p:graphicFrame>
        <p:nvGraphicFramePr>
          <p:cNvPr id="4" name="Content Placeholder 3">
            <a:extLst>
              <a:ext uri="{FF2B5EF4-FFF2-40B4-BE49-F238E27FC236}">
                <a16:creationId xmlns:a16="http://schemas.microsoft.com/office/drawing/2014/main" id="{3A06526B-B041-6ACA-930C-0707235A6AB4}"/>
              </a:ext>
            </a:extLst>
          </p:cNvPr>
          <p:cNvGraphicFramePr>
            <a:graphicFrameLocks noGrp="1"/>
          </p:cNvGraphicFramePr>
          <p:nvPr>
            <p:ph idx="1"/>
            <p:extLst>
              <p:ext uri="{D42A27DB-BD31-4B8C-83A1-F6EECF244321}">
                <p14:modId xmlns:p14="http://schemas.microsoft.com/office/powerpoint/2010/main" val="3705804232"/>
              </p:ext>
            </p:extLst>
          </p:nvPr>
        </p:nvGraphicFramePr>
        <p:xfrm>
          <a:off x="718279" y="1496090"/>
          <a:ext cx="10515600" cy="3865820"/>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322417475"/>
                    </a:ext>
                  </a:extLst>
                </a:gridCol>
                <a:gridCol w="5257800">
                  <a:extLst>
                    <a:ext uri="{9D8B030D-6E8A-4147-A177-3AD203B41FA5}">
                      <a16:colId xmlns:a16="http://schemas.microsoft.com/office/drawing/2014/main" val="205996047"/>
                    </a:ext>
                  </a:extLst>
                </a:gridCol>
              </a:tblGrid>
              <a:tr h="0">
                <a:tc>
                  <a:txBody>
                    <a:bodyPr/>
                    <a:lstStyle/>
                    <a:p>
                      <a:pPr marL="0" marR="0" algn="ctr">
                        <a:lnSpc>
                          <a:spcPct val="115000"/>
                        </a:lnSpc>
                        <a:spcAft>
                          <a:spcPts val="800"/>
                        </a:spcAft>
                        <a:buNone/>
                      </a:pPr>
                      <a:r>
                        <a:rPr lang="en-US" sz="3200" kern="0" dirty="0">
                          <a:effectLst/>
                        </a:rPr>
                        <a:t>Salary (₹)</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Frequency (f)</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676480480"/>
                  </a:ext>
                </a:extLst>
              </a:tr>
              <a:tr h="0">
                <a:tc>
                  <a:txBody>
                    <a:bodyPr/>
                    <a:lstStyle/>
                    <a:p>
                      <a:pPr marL="0" marR="0" algn="ctr">
                        <a:lnSpc>
                          <a:spcPct val="115000"/>
                        </a:lnSpc>
                        <a:spcAft>
                          <a:spcPts val="800"/>
                        </a:spcAft>
                        <a:buNone/>
                      </a:pPr>
                      <a:r>
                        <a:rPr lang="en-US" sz="3200" kern="0">
                          <a:effectLst/>
                        </a:rPr>
                        <a:t>5000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3</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894141458"/>
                  </a:ext>
                </a:extLst>
              </a:tr>
              <a:tr h="0">
                <a:tc>
                  <a:txBody>
                    <a:bodyPr/>
                    <a:lstStyle/>
                    <a:p>
                      <a:pPr marL="0" marR="0" algn="ctr">
                        <a:lnSpc>
                          <a:spcPct val="115000"/>
                        </a:lnSpc>
                        <a:spcAft>
                          <a:spcPts val="800"/>
                        </a:spcAft>
                        <a:buNone/>
                      </a:pPr>
                      <a:r>
                        <a:rPr lang="en-US" sz="3200" kern="0">
                          <a:effectLst/>
                        </a:rPr>
                        <a:t>6000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5</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527499539"/>
                  </a:ext>
                </a:extLst>
              </a:tr>
              <a:tr h="0">
                <a:tc>
                  <a:txBody>
                    <a:bodyPr/>
                    <a:lstStyle/>
                    <a:p>
                      <a:pPr marL="0" marR="0" algn="ctr">
                        <a:lnSpc>
                          <a:spcPct val="115000"/>
                        </a:lnSpc>
                        <a:spcAft>
                          <a:spcPts val="800"/>
                        </a:spcAft>
                        <a:buNone/>
                      </a:pPr>
                      <a:r>
                        <a:rPr lang="en-US" sz="3200" kern="0">
                          <a:effectLst/>
                        </a:rPr>
                        <a:t>7000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12</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020256033"/>
                  </a:ext>
                </a:extLst>
              </a:tr>
              <a:tr h="0">
                <a:tc>
                  <a:txBody>
                    <a:bodyPr/>
                    <a:lstStyle/>
                    <a:p>
                      <a:pPr marL="0" marR="0" algn="ctr">
                        <a:lnSpc>
                          <a:spcPct val="115000"/>
                        </a:lnSpc>
                        <a:spcAft>
                          <a:spcPts val="800"/>
                        </a:spcAft>
                        <a:buNone/>
                      </a:pPr>
                      <a:r>
                        <a:rPr lang="en-US" sz="3200" kern="0">
                          <a:effectLst/>
                        </a:rPr>
                        <a:t>8000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8</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08459112"/>
                  </a:ext>
                </a:extLst>
              </a:tr>
              <a:tr h="0">
                <a:tc>
                  <a:txBody>
                    <a:bodyPr/>
                    <a:lstStyle/>
                    <a:p>
                      <a:pPr marL="0" marR="0" algn="ctr">
                        <a:lnSpc>
                          <a:spcPct val="115000"/>
                        </a:lnSpc>
                        <a:spcAft>
                          <a:spcPts val="800"/>
                        </a:spcAft>
                        <a:buNone/>
                      </a:pPr>
                      <a:r>
                        <a:rPr lang="en-US" sz="3200" kern="0">
                          <a:effectLst/>
                        </a:rPr>
                        <a:t>9000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7</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173546841"/>
                  </a:ext>
                </a:extLst>
              </a:tr>
              <a:tr h="0">
                <a:tc>
                  <a:txBody>
                    <a:bodyPr/>
                    <a:lstStyle/>
                    <a:p>
                      <a:pPr marL="0" marR="0" algn="ctr">
                        <a:lnSpc>
                          <a:spcPct val="115000"/>
                        </a:lnSpc>
                        <a:spcAft>
                          <a:spcPts val="800"/>
                        </a:spcAft>
                        <a:buNone/>
                      </a:pPr>
                      <a:r>
                        <a:rPr lang="en-US" sz="3200" kern="0">
                          <a:effectLst/>
                        </a:rPr>
                        <a:t>10000</a:t>
                      </a:r>
                      <a:endParaRPr lang="en-US" sz="3200" kern="10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marL="0" marR="0" algn="ctr">
                        <a:lnSpc>
                          <a:spcPct val="115000"/>
                        </a:lnSpc>
                        <a:spcAft>
                          <a:spcPts val="800"/>
                        </a:spcAft>
                        <a:buNone/>
                      </a:pPr>
                      <a:r>
                        <a:rPr lang="en-US" sz="3200" kern="0" dirty="0">
                          <a:effectLst/>
                        </a:rPr>
                        <a:t>5</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35183252"/>
                  </a:ext>
                </a:extLst>
              </a:tr>
            </a:tbl>
          </a:graphicData>
        </a:graphic>
      </p:graphicFrame>
      <p:sp>
        <p:nvSpPr>
          <p:cNvPr id="6" name="TextBox 5">
            <a:extLst>
              <a:ext uri="{FF2B5EF4-FFF2-40B4-BE49-F238E27FC236}">
                <a16:creationId xmlns:a16="http://schemas.microsoft.com/office/drawing/2014/main" id="{2941BAF8-D040-1620-5731-7C625E93CC2E}"/>
              </a:ext>
            </a:extLst>
          </p:cNvPr>
          <p:cNvSpPr txBox="1"/>
          <p:nvPr/>
        </p:nvSpPr>
        <p:spPr>
          <a:xfrm>
            <a:off x="1559642" y="6002282"/>
            <a:ext cx="6098458" cy="461665"/>
          </a:xfrm>
          <a:prstGeom prst="rect">
            <a:avLst/>
          </a:prstGeom>
          <a:noFill/>
        </p:spPr>
        <p:txBody>
          <a:bodyPr wrap="square">
            <a:spAutoFit/>
          </a:bodyPr>
          <a:lstStyle/>
          <a:p>
            <a:r>
              <a:rPr lang="en-US" sz="2400" dirty="0"/>
              <a:t>Median = ₹8,000</a:t>
            </a:r>
          </a:p>
        </p:txBody>
      </p:sp>
    </p:spTree>
    <p:extLst>
      <p:ext uri="{BB962C8B-B14F-4D97-AF65-F5344CB8AC3E}">
        <p14:creationId xmlns:p14="http://schemas.microsoft.com/office/powerpoint/2010/main" val="359028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0C37-7514-A8AF-4060-429ABD2A9D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54F7A0-858B-DF79-C705-B70C9D1C708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2E28DB5-4E76-AAF7-5648-214501E2E0E2}"/>
              </a:ext>
            </a:extLst>
          </p:cNvPr>
          <p:cNvPicPr>
            <a:picLocks noChangeAspect="1"/>
          </p:cNvPicPr>
          <p:nvPr/>
        </p:nvPicPr>
        <p:blipFill>
          <a:blip r:embed="rId2"/>
          <a:srcRect l="33145" t="29262" r="28871" b="24049"/>
          <a:stretch>
            <a:fillRect/>
          </a:stretch>
        </p:blipFill>
        <p:spPr>
          <a:xfrm>
            <a:off x="250723" y="235974"/>
            <a:ext cx="11813458" cy="6400800"/>
          </a:xfrm>
          <a:prstGeom prst="rect">
            <a:avLst/>
          </a:prstGeom>
        </p:spPr>
      </p:pic>
    </p:spTree>
    <p:extLst>
      <p:ext uri="{BB962C8B-B14F-4D97-AF65-F5344CB8AC3E}">
        <p14:creationId xmlns:p14="http://schemas.microsoft.com/office/powerpoint/2010/main" val="2158444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56306B-8A28-6CC3-703D-BF86F117D067}"/>
              </a:ext>
            </a:extLst>
          </p:cNvPr>
          <p:cNvGraphicFramePr>
            <a:graphicFrameLocks noGrp="1"/>
          </p:cNvGraphicFramePr>
          <p:nvPr>
            <p:ph idx="1"/>
            <p:extLst>
              <p:ext uri="{D42A27DB-BD31-4B8C-83A1-F6EECF244321}">
                <p14:modId xmlns:p14="http://schemas.microsoft.com/office/powerpoint/2010/main" val="3684273894"/>
              </p:ext>
            </p:extLst>
          </p:nvPr>
        </p:nvGraphicFramePr>
        <p:xfrm>
          <a:off x="1371600" y="215326"/>
          <a:ext cx="8981769" cy="3213672"/>
        </p:xfrm>
        <a:graphic>
          <a:graphicData uri="http://schemas.openxmlformats.org/drawingml/2006/table">
            <a:tbl>
              <a:tblPr/>
              <a:tblGrid>
                <a:gridCol w="2993923">
                  <a:extLst>
                    <a:ext uri="{9D8B030D-6E8A-4147-A177-3AD203B41FA5}">
                      <a16:colId xmlns:a16="http://schemas.microsoft.com/office/drawing/2014/main" val="1164659193"/>
                    </a:ext>
                  </a:extLst>
                </a:gridCol>
                <a:gridCol w="2993923">
                  <a:extLst>
                    <a:ext uri="{9D8B030D-6E8A-4147-A177-3AD203B41FA5}">
                      <a16:colId xmlns:a16="http://schemas.microsoft.com/office/drawing/2014/main" val="988112906"/>
                    </a:ext>
                  </a:extLst>
                </a:gridCol>
                <a:gridCol w="2993923">
                  <a:extLst>
                    <a:ext uri="{9D8B030D-6E8A-4147-A177-3AD203B41FA5}">
                      <a16:colId xmlns:a16="http://schemas.microsoft.com/office/drawing/2014/main" val="2285108555"/>
                    </a:ext>
                  </a:extLst>
                </a:gridCol>
              </a:tblGrid>
              <a:tr h="401709">
                <a:tc>
                  <a:txBody>
                    <a:bodyPr/>
                    <a:lstStyle/>
                    <a:p>
                      <a:pPr>
                        <a:buNone/>
                      </a:pPr>
                      <a:r>
                        <a:rPr lang="en-US" dirty="0"/>
                        <a:t>Class (Marks)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Cumulative f (CF)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639453"/>
                  </a:ext>
                </a:extLst>
              </a:tr>
              <a:tr h="401709">
                <a:tc>
                  <a:txBody>
                    <a:bodyPr/>
                    <a:lstStyle/>
                    <a:p>
                      <a:pPr>
                        <a:buNone/>
                      </a:pPr>
                      <a:r>
                        <a:rPr lang="en-US"/>
                        <a:t>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790262"/>
                  </a:ext>
                </a:extLst>
              </a:tr>
              <a:tr h="401709">
                <a:tc>
                  <a:txBody>
                    <a:bodyPr/>
                    <a:lstStyle/>
                    <a:p>
                      <a:pPr>
                        <a:buNone/>
                      </a:pPr>
                      <a:r>
                        <a:rPr lang="en-US"/>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286488"/>
                  </a:ext>
                </a:extLst>
              </a:tr>
              <a:tr h="401709">
                <a:tc>
                  <a:txBody>
                    <a:bodyPr/>
                    <a:lstStyle/>
                    <a:p>
                      <a:pPr>
                        <a:buNone/>
                      </a:pPr>
                      <a:r>
                        <a:rPr lang="en-US"/>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022897"/>
                  </a:ext>
                </a:extLst>
              </a:tr>
              <a:tr h="401709">
                <a:tc>
                  <a:txBody>
                    <a:bodyPr/>
                    <a:lstStyle/>
                    <a:p>
                      <a:pPr>
                        <a:buNone/>
                      </a:pPr>
                      <a:r>
                        <a:rPr lang="en-US"/>
                        <a:t>30–40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328390"/>
                  </a:ext>
                </a:extLst>
              </a:tr>
              <a:tr h="401709">
                <a:tc>
                  <a:txBody>
                    <a:bodyPr/>
                    <a:lstStyle/>
                    <a:p>
                      <a:pPr>
                        <a:buNone/>
                      </a:pPr>
                      <a:r>
                        <a:rPr lang="en-US"/>
                        <a:t>40–50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6497792"/>
                  </a:ext>
                </a:extLst>
              </a:tr>
              <a:tr h="401709">
                <a:tc>
                  <a:txBody>
                    <a:bodyPr/>
                    <a:lstStyle/>
                    <a:p>
                      <a:pPr>
                        <a:buNone/>
                      </a:pPr>
                      <a:r>
                        <a:rPr lang="en-US"/>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362749"/>
                  </a:ext>
                </a:extLst>
              </a:tr>
              <a:tr h="401709">
                <a:tc>
                  <a:txBody>
                    <a:bodyPr/>
                    <a:lstStyle/>
                    <a:p>
                      <a:pPr>
                        <a:buNone/>
                      </a:pPr>
                      <a:r>
                        <a:rPr lang="en-US" b="1"/>
                        <a:t>Total (N)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r>
                        <a:rPr lang="en-US" b="1"/>
                        <a:t>60</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buNone/>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115555"/>
                  </a:ext>
                </a:extLst>
              </a:tr>
            </a:tbl>
          </a:graphicData>
        </a:graphic>
      </p:graphicFrame>
      <p:pic>
        <p:nvPicPr>
          <p:cNvPr id="9" name="Picture 8">
            <a:extLst>
              <a:ext uri="{FF2B5EF4-FFF2-40B4-BE49-F238E27FC236}">
                <a16:creationId xmlns:a16="http://schemas.microsoft.com/office/drawing/2014/main" id="{F8444D5E-2476-7553-7DE9-963EBC4268E0}"/>
              </a:ext>
            </a:extLst>
          </p:cNvPr>
          <p:cNvPicPr>
            <a:picLocks noChangeAspect="1"/>
          </p:cNvPicPr>
          <p:nvPr/>
        </p:nvPicPr>
        <p:blipFill>
          <a:blip r:embed="rId2"/>
          <a:srcRect l="31694" t="25795" r="10363" b="39134"/>
          <a:stretch>
            <a:fillRect/>
          </a:stretch>
        </p:blipFill>
        <p:spPr>
          <a:xfrm>
            <a:off x="1371600" y="3657598"/>
            <a:ext cx="8716297" cy="2985076"/>
          </a:xfrm>
          <a:prstGeom prst="rect">
            <a:avLst/>
          </a:prstGeom>
        </p:spPr>
      </p:pic>
    </p:spTree>
    <p:extLst>
      <p:ext uri="{BB962C8B-B14F-4D97-AF65-F5344CB8AC3E}">
        <p14:creationId xmlns:p14="http://schemas.microsoft.com/office/powerpoint/2010/main" val="8545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DF2-3F55-DCC2-44F1-53EF1A40AFC2}"/>
              </a:ext>
            </a:extLst>
          </p:cNvPr>
          <p:cNvSpPr>
            <a:spLocks noGrp="1"/>
          </p:cNvSpPr>
          <p:nvPr>
            <p:ph type="title"/>
          </p:nvPr>
        </p:nvSpPr>
        <p:spPr>
          <a:xfrm>
            <a:off x="838200" y="202893"/>
            <a:ext cx="10515600" cy="682010"/>
          </a:xfrm>
        </p:spPr>
        <p:txBody>
          <a:bodyPr>
            <a:normAutofit/>
          </a:bodyPr>
          <a:lstStyle/>
          <a:p>
            <a:r>
              <a:rPr lang="en-US" sz="3200" dirty="0"/>
              <a:t>Monthly income of 100 families:</a:t>
            </a:r>
          </a:p>
        </p:txBody>
      </p:sp>
      <p:graphicFrame>
        <p:nvGraphicFramePr>
          <p:cNvPr id="4" name="Content Placeholder 3">
            <a:extLst>
              <a:ext uri="{FF2B5EF4-FFF2-40B4-BE49-F238E27FC236}">
                <a16:creationId xmlns:a16="http://schemas.microsoft.com/office/drawing/2014/main" id="{660A72AF-DFAF-29F6-18FA-DC5997675E0C}"/>
              </a:ext>
            </a:extLst>
          </p:cNvPr>
          <p:cNvGraphicFramePr>
            <a:graphicFrameLocks noGrp="1"/>
          </p:cNvGraphicFramePr>
          <p:nvPr>
            <p:ph idx="1"/>
            <p:extLst>
              <p:ext uri="{D42A27DB-BD31-4B8C-83A1-F6EECF244321}">
                <p14:modId xmlns:p14="http://schemas.microsoft.com/office/powerpoint/2010/main" val="1093709069"/>
              </p:ext>
            </p:extLst>
          </p:nvPr>
        </p:nvGraphicFramePr>
        <p:xfrm>
          <a:off x="1236406" y="948191"/>
          <a:ext cx="8880987" cy="2926080"/>
        </p:xfrm>
        <a:graphic>
          <a:graphicData uri="http://schemas.openxmlformats.org/drawingml/2006/table">
            <a:tbl>
              <a:tblPr/>
              <a:tblGrid>
                <a:gridCol w="2960329">
                  <a:extLst>
                    <a:ext uri="{9D8B030D-6E8A-4147-A177-3AD203B41FA5}">
                      <a16:colId xmlns:a16="http://schemas.microsoft.com/office/drawing/2014/main" val="2353041260"/>
                    </a:ext>
                  </a:extLst>
                </a:gridCol>
                <a:gridCol w="2960329">
                  <a:extLst>
                    <a:ext uri="{9D8B030D-6E8A-4147-A177-3AD203B41FA5}">
                      <a16:colId xmlns:a16="http://schemas.microsoft.com/office/drawing/2014/main" val="3841527235"/>
                    </a:ext>
                  </a:extLst>
                </a:gridCol>
                <a:gridCol w="2960329">
                  <a:extLst>
                    <a:ext uri="{9D8B030D-6E8A-4147-A177-3AD203B41FA5}">
                      <a16:colId xmlns:a16="http://schemas.microsoft.com/office/drawing/2014/main" val="1129862560"/>
                    </a:ext>
                  </a:extLst>
                </a:gridCol>
              </a:tblGrid>
              <a:tr h="261593">
                <a:tc>
                  <a:txBody>
                    <a:bodyPr/>
                    <a:lstStyle/>
                    <a:p>
                      <a:pPr>
                        <a:buNone/>
                      </a:pPr>
                      <a:r>
                        <a:rPr lang="en-US" dirty="0"/>
                        <a:t>Class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Cumulative f (CF)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609772"/>
                  </a:ext>
                </a:extLst>
              </a:tr>
              <a:tr h="261593">
                <a:tc>
                  <a:txBody>
                    <a:bodyPr/>
                    <a:lstStyle/>
                    <a:p>
                      <a:pPr>
                        <a:buNone/>
                      </a:pPr>
                      <a:r>
                        <a:rPr lang="en-US"/>
                        <a:t>0–5000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2548189"/>
                  </a:ext>
                </a:extLst>
              </a:tr>
              <a:tr h="261593">
                <a:tc>
                  <a:txBody>
                    <a:bodyPr/>
                    <a:lstStyle/>
                    <a:p>
                      <a:pPr>
                        <a:buNone/>
                      </a:pPr>
                      <a:r>
                        <a:rPr lang="en-US"/>
                        <a:t>5000–10000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513362"/>
                  </a:ext>
                </a:extLst>
              </a:tr>
              <a:tr h="261593">
                <a:tc>
                  <a:txBody>
                    <a:bodyPr/>
                    <a:lstStyle/>
                    <a:p>
                      <a:pPr>
                        <a:buNone/>
                      </a:pPr>
                      <a:r>
                        <a:rPr lang="en-US"/>
                        <a:t>10000–15000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42158"/>
                  </a:ext>
                </a:extLst>
              </a:tr>
              <a:tr h="261593">
                <a:tc>
                  <a:txBody>
                    <a:bodyPr/>
                    <a:lstStyle/>
                    <a:p>
                      <a:pPr>
                        <a:buNone/>
                      </a:pPr>
                      <a:r>
                        <a:rPr lang="en-US"/>
                        <a:t>15000–20000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423169"/>
                  </a:ext>
                </a:extLst>
              </a:tr>
              <a:tr h="261593">
                <a:tc>
                  <a:txBody>
                    <a:bodyPr/>
                    <a:lstStyle/>
                    <a:p>
                      <a:pPr>
                        <a:buNone/>
                      </a:pPr>
                      <a:r>
                        <a:rPr lang="en-US"/>
                        <a:t>20000–25000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996236"/>
                  </a:ext>
                </a:extLst>
              </a:tr>
              <a:tr h="261593">
                <a:tc>
                  <a:txBody>
                    <a:bodyPr/>
                    <a:lstStyle/>
                    <a:p>
                      <a:pPr>
                        <a:buNone/>
                      </a:pPr>
                      <a:r>
                        <a:rPr lang="en-US"/>
                        <a:t>25000–30000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590783"/>
                  </a:ext>
                </a:extLst>
              </a:tr>
              <a:tr h="261593">
                <a:tc>
                  <a:txBody>
                    <a:bodyPr/>
                    <a:lstStyle/>
                    <a:p>
                      <a:pPr>
                        <a:buNone/>
                      </a:pPr>
                      <a:r>
                        <a:rPr lang="en-US" b="1"/>
                        <a:t>Total (N)</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b="1"/>
                        <a:t>100</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083522"/>
                  </a:ext>
                </a:extLst>
              </a:tr>
            </a:tbl>
          </a:graphicData>
        </a:graphic>
      </p:graphicFrame>
      <p:pic>
        <p:nvPicPr>
          <p:cNvPr id="6" name="Picture 5">
            <a:extLst>
              <a:ext uri="{FF2B5EF4-FFF2-40B4-BE49-F238E27FC236}">
                <a16:creationId xmlns:a16="http://schemas.microsoft.com/office/drawing/2014/main" id="{12B58EB1-107A-1828-3B5A-3221CE145799}"/>
              </a:ext>
            </a:extLst>
          </p:cNvPr>
          <p:cNvPicPr>
            <a:picLocks noChangeAspect="1"/>
          </p:cNvPicPr>
          <p:nvPr/>
        </p:nvPicPr>
        <p:blipFill>
          <a:blip r:embed="rId2"/>
          <a:srcRect l="30726" t="41497" r="17258" b="28807"/>
          <a:stretch>
            <a:fillRect/>
          </a:stretch>
        </p:blipFill>
        <p:spPr>
          <a:xfrm>
            <a:off x="1120877" y="3937559"/>
            <a:ext cx="9866671" cy="2717548"/>
          </a:xfrm>
          <a:prstGeom prst="rect">
            <a:avLst/>
          </a:prstGeom>
        </p:spPr>
      </p:pic>
    </p:spTree>
    <p:extLst>
      <p:ext uri="{BB962C8B-B14F-4D97-AF65-F5344CB8AC3E}">
        <p14:creationId xmlns:p14="http://schemas.microsoft.com/office/powerpoint/2010/main" val="357913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4">
            <a:extLst>
              <a:ext uri="{FF2B5EF4-FFF2-40B4-BE49-F238E27FC236}">
                <a16:creationId xmlns:a16="http://schemas.microsoft.com/office/drawing/2014/main" id="{02531196-DC8F-28EF-322C-CA4978FF3D8A}"/>
              </a:ext>
            </a:extLst>
          </p:cNvPr>
          <p:cNvSpPr>
            <a:spLocks noChangeShapeType="1"/>
          </p:cNvSpPr>
          <p:nvPr/>
        </p:nvSpPr>
        <p:spPr bwMode="auto">
          <a:xfrm>
            <a:off x="5073650" y="6651625"/>
            <a:ext cx="268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2531" name="Rectangle 2">
            <a:extLst>
              <a:ext uri="{FF2B5EF4-FFF2-40B4-BE49-F238E27FC236}">
                <a16:creationId xmlns:a16="http://schemas.microsoft.com/office/drawing/2014/main" id="{62913286-817B-FD6F-DA6F-90E43CCEC50A}"/>
              </a:ext>
            </a:extLst>
          </p:cNvPr>
          <p:cNvSpPr>
            <a:spLocks noGrp="1" noChangeArrowheads="1"/>
          </p:cNvSpPr>
          <p:nvPr>
            <p:ph type="title"/>
          </p:nvPr>
        </p:nvSpPr>
        <p:spPr>
          <a:xfrm>
            <a:off x="1574800" y="449263"/>
            <a:ext cx="7772400" cy="312737"/>
          </a:xfrm>
        </p:spPr>
        <p:txBody>
          <a:bodyPr rtlCol="0">
            <a:normAutofit fontScale="90000"/>
          </a:bodyPr>
          <a:lstStyle/>
          <a:p>
            <a:pPr fontAlgn="auto">
              <a:spcAft>
                <a:spcPts val="0"/>
              </a:spcAft>
              <a:defRPr/>
            </a:pPr>
            <a:r>
              <a:rPr lang="en-US" altLang="en-US" sz="3600" dirty="0"/>
              <a:t>The Mode</a:t>
            </a:r>
          </a:p>
        </p:txBody>
      </p:sp>
      <p:sp>
        <p:nvSpPr>
          <p:cNvPr id="10" name="Rectangle 3">
            <a:extLst>
              <a:ext uri="{FF2B5EF4-FFF2-40B4-BE49-F238E27FC236}">
                <a16:creationId xmlns:a16="http://schemas.microsoft.com/office/drawing/2014/main" id="{2849A593-CB38-A541-1945-DBF8E3109C13}"/>
              </a:ext>
            </a:extLst>
          </p:cNvPr>
          <p:cNvSpPr txBox="1">
            <a:spLocks noChangeArrowheads="1"/>
          </p:cNvSpPr>
          <p:nvPr/>
        </p:nvSpPr>
        <p:spPr bwMode="auto">
          <a:xfrm>
            <a:off x="516195" y="968375"/>
            <a:ext cx="11356258" cy="3719513"/>
          </a:xfrm>
          <a:prstGeom prst="rect">
            <a:avLst/>
          </a:prstGeom>
          <a:noFill/>
          <a:ln w="9525">
            <a:noFill/>
            <a:miter lim="800000"/>
            <a:headEnd/>
            <a:tailEnd/>
          </a:ln>
          <a:effectLst/>
        </p:spPr>
        <p:txBody>
          <a:bodyPr/>
          <a:lstStyle/>
          <a:p>
            <a:r>
              <a:rPr lang="en-US" sz="2400" dirty="0"/>
              <a:t>Mode is the value that </a:t>
            </a:r>
            <a:r>
              <a:rPr lang="en-US" sz="2400" b="1" dirty="0"/>
              <a:t>occurs most frequently</a:t>
            </a:r>
            <a:r>
              <a:rPr lang="en-US" sz="2400" dirty="0"/>
              <a:t> in a dataset.</a:t>
            </a:r>
          </a:p>
          <a:p>
            <a:r>
              <a:rPr lang="en-US" sz="2400" dirty="0"/>
              <a:t>It is a </a:t>
            </a:r>
            <a:r>
              <a:rPr lang="en-US" sz="2400" b="1" dirty="0"/>
              <a:t>positional measure</a:t>
            </a:r>
            <a:r>
              <a:rPr lang="en-US" sz="2400" dirty="0"/>
              <a:t> based on the </a:t>
            </a:r>
            <a:r>
              <a:rPr lang="en-US" sz="2400" b="1" dirty="0"/>
              <a:t>highest frequency</a:t>
            </a:r>
            <a:r>
              <a:rPr lang="en-US" sz="2400" dirty="0"/>
              <a:t>, not on actual numerical position like median.</a:t>
            </a:r>
          </a:p>
          <a:p>
            <a:r>
              <a:rPr lang="en-US" sz="2400" dirty="0"/>
              <a:t>Can be used for </a:t>
            </a:r>
            <a:r>
              <a:rPr lang="en-US" sz="2400" b="1" dirty="0"/>
              <a:t>nominal, ordinal, and quantitative</a:t>
            </a:r>
            <a:r>
              <a:rPr lang="en-US" sz="2400" dirty="0"/>
              <a:t> data.</a:t>
            </a:r>
          </a:p>
          <a:p>
            <a:r>
              <a:rPr lang="en-US" sz="2400" b="1" dirty="0"/>
              <a:t>Not affected</a:t>
            </a:r>
            <a:r>
              <a:rPr lang="en-US" sz="2400" dirty="0"/>
              <a:t> by extreme values (very high or low).</a:t>
            </a:r>
          </a:p>
          <a:p>
            <a:r>
              <a:rPr lang="en-US" sz="2400" dirty="0"/>
              <a:t>May be </a:t>
            </a:r>
            <a:r>
              <a:rPr lang="en-US" sz="2400" b="1" dirty="0"/>
              <a:t>single (unimodal)</a:t>
            </a:r>
            <a:r>
              <a:rPr lang="en-US" sz="2400" dirty="0"/>
              <a:t>, </a:t>
            </a:r>
            <a:r>
              <a:rPr lang="en-US" sz="2400" b="1" dirty="0"/>
              <a:t>two (bimodal)</a:t>
            </a:r>
            <a:r>
              <a:rPr lang="en-US" sz="2400" dirty="0"/>
              <a:t>, or </a:t>
            </a:r>
            <a:r>
              <a:rPr lang="en-US" sz="2400" b="1" dirty="0"/>
              <a:t>multiple modes (multimodal)</a:t>
            </a:r>
            <a:r>
              <a:rPr lang="en-US" sz="2400" dirty="0"/>
              <a:t> in a dataset.</a:t>
            </a:r>
          </a:p>
          <a:p>
            <a:r>
              <a:rPr lang="en-US" sz="2400" dirty="0"/>
              <a:t>Requires frequency distribution or raw data to identify the most common value.</a:t>
            </a:r>
          </a:p>
          <a:p>
            <a:r>
              <a:rPr lang="en-US" sz="2400" dirty="0"/>
              <a:t>In a frequency distribution, mode corresponds to the </a:t>
            </a:r>
            <a:r>
              <a:rPr lang="en-US" sz="2400" b="1" dirty="0"/>
              <a:t>class with highest frequency</a:t>
            </a:r>
            <a:r>
              <a:rPr lang="en-US" sz="2400" dirty="0"/>
              <a:t> (modal class).</a:t>
            </a:r>
          </a:p>
        </p:txBody>
      </p:sp>
      <p:sp>
        <p:nvSpPr>
          <p:cNvPr id="18437" name="Line 5">
            <a:extLst>
              <a:ext uri="{FF2B5EF4-FFF2-40B4-BE49-F238E27FC236}">
                <a16:creationId xmlns:a16="http://schemas.microsoft.com/office/drawing/2014/main" id="{1033D730-27EE-D8D1-ADBC-16A9F9BE42DF}"/>
              </a:ext>
            </a:extLst>
          </p:cNvPr>
          <p:cNvSpPr>
            <a:spLocks noChangeShapeType="1"/>
          </p:cNvSpPr>
          <p:nvPr/>
        </p:nvSpPr>
        <p:spPr bwMode="auto">
          <a:xfrm>
            <a:off x="2117725" y="5695950"/>
            <a:ext cx="33686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Rectangle 6">
            <a:extLst>
              <a:ext uri="{FF2B5EF4-FFF2-40B4-BE49-F238E27FC236}">
                <a16:creationId xmlns:a16="http://schemas.microsoft.com/office/drawing/2014/main" id="{20EFB0A1-57FB-DD88-6C1D-D5BFBC85E79A}"/>
              </a:ext>
            </a:extLst>
          </p:cNvPr>
          <p:cNvSpPr>
            <a:spLocks noChangeArrowheads="1"/>
          </p:cNvSpPr>
          <p:nvPr/>
        </p:nvSpPr>
        <p:spPr bwMode="auto">
          <a:xfrm>
            <a:off x="1955800" y="5695950"/>
            <a:ext cx="54959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dirty="0">
                <a:solidFill>
                  <a:srgbClr val="FF0000"/>
                </a:solidFill>
                <a:latin typeface="Times New Roman" panose="02020603050405020304" pitchFamily="18" charset="0"/>
              </a:rPr>
              <a:t>0   1   2   3   4   5   6   7   8   9   10   11   12   13   14   </a:t>
            </a:r>
          </a:p>
        </p:txBody>
      </p:sp>
      <p:sp>
        <p:nvSpPr>
          <p:cNvPr id="18439" name="Oval 7">
            <a:extLst>
              <a:ext uri="{FF2B5EF4-FFF2-40B4-BE49-F238E27FC236}">
                <a16:creationId xmlns:a16="http://schemas.microsoft.com/office/drawing/2014/main" id="{EDCD0DD5-1F71-966C-3D9A-D6B48B1EE34F}"/>
              </a:ext>
            </a:extLst>
          </p:cNvPr>
          <p:cNvSpPr>
            <a:spLocks noChangeArrowheads="1"/>
          </p:cNvSpPr>
          <p:nvPr/>
        </p:nvSpPr>
        <p:spPr bwMode="auto">
          <a:xfrm>
            <a:off x="22606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0" name="Oval 8">
            <a:extLst>
              <a:ext uri="{FF2B5EF4-FFF2-40B4-BE49-F238E27FC236}">
                <a16:creationId xmlns:a16="http://schemas.microsoft.com/office/drawing/2014/main" id="{0E19ABB9-8589-670F-3ACE-93E7A8C914C5}"/>
              </a:ext>
            </a:extLst>
          </p:cNvPr>
          <p:cNvSpPr>
            <a:spLocks noChangeArrowheads="1"/>
          </p:cNvSpPr>
          <p:nvPr/>
        </p:nvSpPr>
        <p:spPr bwMode="auto">
          <a:xfrm>
            <a:off x="28702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1" name="Oval 9">
            <a:extLst>
              <a:ext uri="{FF2B5EF4-FFF2-40B4-BE49-F238E27FC236}">
                <a16:creationId xmlns:a16="http://schemas.microsoft.com/office/drawing/2014/main" id="{02172243-9D7F-518D-59DE-280502DEC1A6}"/>
              </a:ext>
            </a:extLst>
          </p:cNvPr>
          <p:cNvSpPr>
            <a:spLocks noChangeArrowheads="1"/>
          </p:cNvSpPr>
          <p:nvPr/>
        </p:nvSpPr>
        <p:spPr bwMode="auto">
          <a:xfrm>
            <a:off x="34036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2" name="Oval 10">
            <a:extLst>
              <a:ext uri="{FF2B5EF4-FFF2-40B4-BE49-F238E27FC236}">
                <a16:creationId xmlns:a16="http://schemas.microsoft.com/office/drawing/2014/main" id="{D178291E-912F-1AD1-81B9-7A4A27987AC8}"/>
              </a:ext>
            </a:extLst>
          </p:cNvPr>
          <p:cNvSpPr>
            <a:spLocks noChangeArrowheads="1"/>
          </p:cNvSpPr>
          <p:nvPr/>
        </p:nvSpPr>
        <p:spPr bwMode="auto">
          <a:xfrm>
            <a:off x="40132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3" name="Oval 11">
            <a:extLst>
              <a:ext uri="{FF2B5EF4-FFF2-40B4-BE49-F238E27FC236}">
                <a16:creationId xmlns:a16="http://schemas.microsoft.com/office/drawing/2014/main" id="{0BBC698C-EEC5-686E-3A11-5A365D1D073D}"/>
              </a:ext>
            </a:extLst>
          </p:cNvPr>
          <p:cNvSpPr>
            <a:spLocks noChangeArrowheads="1"/>
          </p:cNvSpPr>
          <p:nvPr/>
        </p:nvSpPr>
        <p:spPr bwMode="auto">
          <a:xfrm>
            <a:off x="3403600" y="52387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4" name="Oval 12">
            <a:extLst>
              <a:ext uri="{FF2B5EF4-FFF2-40B4-BE49-F238E27FC236}">
                <a16:creationId xmlns:a16="http://schemas.microsoft.com/office/drawing/2014/main" id="{5E7C89A4-DDBE-BDB7-C490-8B1AA06B1F98}"/>
              </a:ext>
            </a:extLst>
          </p:cNvPr>
          <p:cNvSpPr>
            <a:spLocks noChangeArrowheads="1"/>
          </p:cNvSpPr>
          <p:nvPr/>
        </p:nvSpPr>
        <p:spPr bwMode="auto">
          <a:xfrm>
            <a:off x="45466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5" name="Oval 13">
            <a:extLst>
              <a:ext uri="{FF2B5EF4-FFF2-40B4-BE49-F238E27FC236}">
                <a16:creationId xmlns:a16="http://schemas.microsoft.com/office/drawing/2014/main" id="{1CD7D859-2559-9606-E79E-D3D87E4E6EB1}"/>
              </a:ext>
            </a:extLst>
          </p:cNvPr>
          <p:cNvSpPr>
            <a:spLocks noChangeArrowheads="1"/>
          </p:cNvSpPr>
          <p:nvPr/>
        </p:nvSpPr>
        <p:spPr bwMode="auto">
          <a:xfrm>
            <a:off x="4546600" y="52387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6" name="Oval 14">
            <a:extLst>
              <a:ext uri="{FF2B5EF4-FFF2-40B4-BE49-F238E27FC236}">
                <a16:creationId xmlns:a16="http://schemas.microsoft.com/office/drawing/2014/main" id="{27BFDFF6-0E47-E191-4426-BA9EB6D5684B}"/>
              </a:ext>
            </a:extLst>
          </p:cNvPr>
          <p:cNvSpPr>
            <a:spLocks noChangeArrowheads="1"/>
          </p:cNvSpPr>
          <p:nvPr/>
        </p:nvSpPr>
        <p:spPr bwMode="auto">
          <a:xfrm>
            <a:off x="4546600" y="5010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7" name="Rectangle 15">
            <a:extLst>
              <a:ext uri="{FF2B5EF4-FFF2-40B4-BE49-F238E27FC236}">
                <a16:creationId xmlns:a16="http://schemas.microsoft.com/office/drawing/2014/main" id="{73D6075A-CA6D-52D3-5AC2-81250CFA90CD}"/>
              </a:ext>
            </a:extLst>
          </p:cNvPr>
          <p:cNvSpPr>
            <a:spLocks noChangeArrowheads="1"/>
          </p:cNvSpPr>
          <p:nvPr/>
        </p:nvSpPr>
        <p:spPr bwMode="auto">
          <a:xfrm>
            <a:off x="4846638" y="6300788"/>
            <a:ext cx="1685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Mode = 9</a:t>
            </a:r>
          </a:p>
        </p:txBody>
      </p:sp>
      <p:sp>
        <p:nvSpPr>
          <p:cNvPr id="18448" name="Oval 17">
            <a:extLst>
              <a:ext uri="{FF2B5EF4-FFF2-40B4-BE49-F238E27FC236}">
                <a16:creationId xmlns:a16="http://schemas.microsoft.com/office/drawing/2014/main" id="{F2BE1373-BFCA-B0D6-879A-E93D38A34BDC}"/>
              </a:ext>
            </a:extLst>
          </p:cNvPr>
          <p:cNvSpPr>
            <a:spLocks noChangeArrowheads="1"/>
          </p:cNvSpPr>
          <p:nvPr/>
        </p:nvSpPr>
        <p:spPr bwMode="auto">
          <a:xfrm>
            <a:off x="49276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49" name="AutoShape 18">
            <a:extLst>
              <a:ext uri="{FF2B5EF4-FFF2-40B4-BE49-F238E27FC236}">
                <a16:creationId xmlns:a16="http://schemas.microsoft.com/office/drawing/2014/main" id="{DB469A1C-1688-8F1E-5A3A-443DA3C03FAE}"/>
              </a:ext>
            </a:extLst>
          </p:cNvPr>
          <p:cNvSpPr>
            <a:spLocks noChangeArrowheads="1"/>
          </p:cNvSpPr>
          <p:nvPr/>
        </p:nvSpPr>
        <p:spPr bwMode="auto">
          <a:xfrm rot="-5400000">
            <a:off x="4332288" y="5986462"/>
            <a:ext cx="609600" cy="485775"/>
          </a:xfrm>
          <a:prstGeom prst="rightArrow">
            <a:avLst>
              <a:gd name="adj1" fmla="val 50000"/>
              <a:gd name="adj2" fmla="val 31593"/>
            </a:avLst>
          </a:prstGeom>
          <a:solidFill>
            <a:srgbClr val="FF0000"/>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0" name="Line 19">
            <a:extLst>
              <a:ext uri="{FF2B5EF4-FFF2-40B4-BE49-F238E27FC236}">
                <a16:creationId xmlns:a16="http://schemas.microsoft.com/office/drawing/2014/main" id="{C5C78C08-6CA4-890D-0DA4-788955ECBC6C}"/>
              </a:ext>
            </a:extLst>
          </p:cNvPr>
          <p:cNvSpPr>
            <a:spLocks noChangeShapeType="1"/>
          </p:cNvSpPr>
          <p:nvPr/>
        </p:nvSpPr>
        <p:spPr bwMode="auto">
          <a:xfrm>
            <a:off x="5318125" y="5695950"/>
            <a:ext cx="13112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Oval 20">
            <a:extLst>
              <a:ext uri="{FF2B5EF4-FFF2-40B4-BE49-F238E27FC236}">
                <a16:creationId xmlns:a16="http://schemas.microsoft.com/office/drawing/2014/main" id="{089FC2A1-A1BC-73CB-3887-7D894943C9D6}"/>
              </a:ext>
            </a:extLst>
          </p:cNvPr>
          <p:cNvSpPr>
            <a:spLocks noChangeArrowheads="1"/>
          </p:cNvSpPr>
          <p:nvPr/>
        </p:nvSpPr>
        <p:spPr bwMode="auto">
          <a:xfrm>
            <a:off x="56896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2" name="Oval 21">
            <a:extLst>
              <a:ext uri="{FF2B5EF4-FFF2-40B4-BE49-F238E27FC236}">
                <a16:creationId xmlns:a16="http://schemas.microsoft.com/office/drawing/2014/main" id="{9B8DF36C-9FB4-AC85-EBE2-670A8DC57616}"/>
              </a:ext>
            </a:extLst>
          </p:cNvPr>
          <p:cNvSpPr>
            <a:spLocks noChangeArrowheads="1"/>
          </p:cNvSpPr>
          <p:nvPr/>
        </p:nvSpPr>
        <p:spPr bwMode="auto">
          <a:xfrm>
            <a:off x="5689600" y="52387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3" name="Oval 22">
            <a:extLst>
              <a:ext uri="{FF2B5EF4-FFF2-40B4-BE49-F238E27FC236}">
                <a16:creationId xmlns:a16="http://schemas.microsoft.com/office/drawing/2014/main" id="{90554D4F-B748-8F77-D65E-E7D0D371F785}"/>
              </a:ext>
            </a:extLst>
          </p:cNvPr>
          <p:cNvSpPr>
            <a:spLocks noChangeArrowheads="1"/>
          </p:cNvSpPr>
          <p:nvPr/>
        </p:nvSpPr>
        <p:spPr bwMode="auto">
          <a:xfrm>
            <a:off x="61468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4" name="Oval 23">
            <a:extLst>
              <a:ext uri="{FF2B5EF4-FFF2-40B4-BE49-F238E27FC236}">
                <a16:creationId xmlns:a16="http://schemas.microsoft.com/office/drawing/2014/main" id="{EE82354F-63B1-1781-B1D2-39FBE6F8B259}"/>
              </a:ext>
            </a:extLst>
          </p:cNvPr>
          <p:cNvSpPr>
            <a:spLocks noChangeArrowheads="1"/>
          </p:cNvSpPr>
          <p:nvPr/>
        </p:nvSpPr>
        <p:spPr bwMode="auto">
          <a:xfrm>
            <a:off x="6527800" y="54673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5" name="Line 24">
            <a:extLst>
              <a:ext uri="{FF2B5EF4-FFF2-40B4-BE49-F238E27FC236}">
                <a16:creationId xmlns:a16="http://schemas.microsoft.com/office/drawing/2014/main" id="{73858210-A29D-9BB3-38B6-B6DC0616E032}"/>
              </a:ext>
            </a:extLst>
          </p:cNvPr>
          <p:cNvSpPr>
            <a:spLocks noChangeShapeType="1"/>
          </p:cNvSpPr>
          <p:nvPr/>
        </p:nvSpPr>
        <p:spPr bwMode="auto">
          <a:xfrm>
            <a:off x="8137525" y="5619750"/>
            <a:ext cx="18446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Rectangle 25">
            <a:extLst>
              <a:ext uri="{FF2B5EF4-FFF2-40B4-BE49-F238E27FC236}">
                <a16:creationId xmlns:a16="http://schemas.microsoft.com/office/drawing/2014/main" id="{1E9BF6E0-4ACE-EE4D-A8B5-EB679377B1EC}"/>
              </a:ext>
            </a:extLst>
          </p:cNvPr>
          <p:cNvSpPr>
            <a:spLocks noChangeArrowheads="1"/>
          </p:cNvSpPr>
          <p:nvPr/>
        </p:nvSpPr>
        <p:spPr bwMode="auto">
          <a:xfrm>
            <a:off x="7983538" y="5607050"/>
            <a:ext cx="2524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a:solidFill>
                  <a:srgbClr val="FF0000"/>
                </a:solidFill>
                <a:latin typeface="Times New Roman" panose="02020603050405020304" pitchFamily="18" charset="0"/>
              </a:rPr>
              <a:t>0   1   2   3   4   5   6</a:t>
            </a:r>
          </a:p>
        </p:txBody>
      </p:sp>
      <p:sp>
        <p:nvSpPr>
          <p:cNvPr id="18457" name="Oval 26">
            <a:extLst>
              <a:ext uri="{FF2B5EF4-FFF2-40B4-BE49-F238E27FC236}">
                <a16:creationId xmlns:a16="http://schemas.microsoft.com/office/drawing/2014/main" id="{A76DD148-BA45-EF06-35C5-BF4D06EE4297}"/>
              </a:ext>
            </a:extLst>
          </p:cNvPr>
          <p:cNvSpPr>
            <a:spLocks noChangeArrowheads="1"/>
          </p:cNvSpPr>
          <p:nvPr/>
        </p:nvSpPr>
        <p:spPr bwMode="auto">
          <a:xfrm>
            <a:off x="79756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8" name="Oval 27">
            <a:extLst>
              <a:ext uri="{FF2B5EF4-FFF2-40B4-BE49-F238E27FC236}">
                <a16:creationId xmlns:a16="http://schemas.microsoft.com/office/drawing/2014/main" id="{0AF7D99C-C2EA-0770-F5FD-06F9CFB7B489}"/>
              </a:ext>
            </a:extLst>
          </p:cNvPr>
          <p:cNvSpPr>
            <a:spLocks noChangeArrowheads="1"/>
          </p:cNvSpPr>
          <p:nvPr/>
        </p:nvSpPr>
        <p:spPr bwMode="auto">
          <a:xfrm>
            <a:off x="82804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59" name="Oval 28">
            <a:extLst>
              <a:ext uri="{FF2B5EF4-FFF2-40B4-BE49-F238E27FC236}">
                <a16:creationId xmlns:a16="http://schemas.microsoft.com/office/drawing/2014/main" id="{7C7658A5-2A24-55FF-2FE3-92E4BE480051}"/>
              </a:ext>
            </a:extLst>
          </p:cNvPr>
          <p:cNvSpPr>
            <a:spLocks noChangeArrowheads="1"/>
          </p:cNvSpPr>
          <p:nvPr/>
        </p:nvSpPr>
        <p:spPr bwMode="auto">
          <a:xfrm>
            <a:off x="85852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60" name="Oval 29">
            <a:extLst>
              <a:ext uri="{FF2B5EF4-FFF2-40B4-BE49-F238E27FC236}">
                <a16:creationId xmlns:a16="http://schemas.microsoft.com/office/drawing/2014/main" id="{2773E355-C65B-8670-E9F8-144CCD76D69E}"/>
              </a:ext>
            </a:extLst>
          </p:cNvPr>
          <p:cNvSpPr>
            <a:spLocks noChangeArrowheads="1"/>
          </p:cNvSpPr>
          <p:nvPr/>
        </p:nvSpPr>
        <p:spPr bwMode="auto">
          <a:xfrm>
            <a:off x="88138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61" name="Oval 30">
            <a:extLst>
              <a:ext uri="{FF2B5EF4-FFF2-40B4-BE49-F238E27FC236}">
                <a16:creationId xmlns:a16="http://schemas.microsoft.com/office/drawing/2014/main" id="{B32322D6-F248-D6B6-F926-26170CF4C605}"/>
              </a:ext>
            </a:extLst>
          </p:cNvPr>
          <p:cNvSpPr>
            <a:spLocks noChangeArrowheads="1"/>
          </p:cNvSpPr>
          <p:nvPr/>
        </p:nvSpPr>
        <p:spPr bwMode="auto">
          <a:xfrm>
            <a:off x="91186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62" name="Oval 31">
            <a:extLst>
              <a:ext uri="{FF2B5EF4-FFF2-40B4-BE49-F238E27FC236}">
                <a16:creationId xmlns:a16="http://schemas.microsoft.com/office/drawing/2014/main" id="{26462443-8161-7870-C700-F0D4C404CA8B}"/>
              </a:ext>
            </a:extLst>
          </p:cNvPr>
          <p:cNvSpPr>
            <a:spLocks noChangeArrowheads="1"/>
          </p:cNvSpPr>
          <p:nvPr/>
        </p:nvSpPr>
        <p:spPr bwMode="auto">
          <a:xfrm>
            <a:off x="94234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63" name="Oval 32">
            <a:extLst>
              <a:ext uri="{FF2B5EF4-FFF2-40B4-BE49-F238E27FC236}">
                <a16:creationId xmlns:a16="http://schemas.microsoft.com/office/drawing/2014/main" id="{1FB3DADB-6232-9431-5E09-B9AA23AD298E}"/>
              </a:ext>
            </a:extLst>
          </p:cNvPr>
          <p:cNvSpPr>
            <a:spLocks noChangeArrowheads="1"/>
          </p:cNvSpPr>
          <p:nvPr/>
        </p:nvSpPr>
        <p:spPr bwMode="auto">
          <a:xfrm>
            <a:off x="9728200" y="539115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18464" name="Rectangle 33">
            <a:extLst>
              <a:ext uri="{FF2B5EF4-FFF2-40B4-BE49-F238E27FC236}">
                <a16:creationId xmlns:a16="http://schemas.microsoft.com/office/drawing/2014/main" id="{7D0F5085-FDFD-434F-8E61-DE6D2AB02C5E}"/>
              </a:ext>
            </a:extLst>
          </p:cNvPr>
          <p:cNvSpPr>
            <a:spLocks noChangeArrowheads="1"/>
          </p:cNvSpPr>
          <p:nvPr/>
        </p:nvSpPr>
        <p:spPr bwMode="auto">
          <a:xfrm>
            <a:off x="8351838" y="6148388"/>
            <a:ext cx="160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No Mode</a:t>
            </a:r>
          </a:p>
        </p:txBody>
      </p:sp>
      <p:cxnSp>
        <p:nvCxnSpPr>
          <p:cNvPr id="18465" name="Straight Connector 39">
            <a:extLst>
              <a:ext uri="{FF2B5EF4-FFF2-40B4-BE49-F238E27FC236}">
                <a16:creationId xmlns:a16="http://schemas.microsoft.com/office/drawing/2014/main" id="{8B151D8D-A960-433B-1192-3428FBE7BCD0}"/>
              </a:ext>
            </a:extLst>
          </p:cNvPr>
          <p:cNvCxnSpPr>
            <a:cxnSpLocks noChangeShapeType="1"/>
          </p:cNvCxnSpPr>
          <p:nvPr/>
        </p:nvCxnSpPr>
        <p:spPr bwMode="auto">
          <a:xfrm>
            <a:off x="2022475" y="5735638"/>
            <a:ext cx="4833938" cy="158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8466" name="Straight Connector 41">
            <a:extLst>
              <a:ext uri="{FF2B5EF4-FFF2-40B4-BE49-F238E27FC236}">
                <a16:creationId xmlns:a16="http://schemas.microsoft.com/office/drawing/2014/main" id="{0A917755-A86B-F1AC-4133-41CED990D8A2}"/>
              </a:ext>
            </a:extLst>
          </p:cNvPr>
          <p:cNvCxnSpPr>
            <a:cxnSpLocks noChangeShapeType="1"/>
          </p:cNvCxnSpPr>
          <p:nvPr/>
        </p:nvCxnSpPr>
        <p:spPr bwMode="auto">
          <a:xfrm flipV="1">
            <a:off x="7913688" y="5616575"/>
            <a:ext cx="2208212" cy="47625"/>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7FE-F5A3-2057-EE99-CB72985C6304}"/>
              </a:ext>
            </a:extLst>
          </p:cNvPr>
          <p:cNvSpPr>
            <a:spLocks noGrp="1"/>
          </p:cNvSpPr>
          <p:nvPr>
            <p:ph type="title"/>
          </p:nvPr>
        </p:nvSpPr>
        <p:spPr/>
        <p:txBody>
          <a:bodyPr>
            <a:normAutofit/>
          </a:bodyPr>
          <a:lstStyle/>
          <a:p>
            <a:r>
              <a:rPr lang="en-US" sz="3600" b="1" dirty="0"/>
              <a:t>1. Individual Series (Raw Data)</a:t>
            </a:r>
            <a:endParaRPr lang="en-US" sz="3600" dirty="0"/>
          </a:p>
        </p:txBody>
      </p:sp>
      <p:sp>
        <p:nvSpPr>
          <p:cNvPr id="3" name="Content Placeholder 2">
            <a:extLst>
              <a:ext uri="{FF2B5EF4-FFF2-40B4-BE49-F238E27FC236}">
                <a16:creationId xmlns:a16="http://schemas.microsoft.com/office/drawing/2014/main" id="{079C9788-0932-A24A-FE96-90EBCC175ABE}"/>
              </a:ext>
            </a:extLst>
          </p:cNvPr>
          <p:cNvSpPr>
            <a:spLocks noGrp="1"/>
          </p:cNvSpPr>
          <p:nvPr>
            <p:ph idx="1"/>
          </p:nvPr>
        </p:nvSpPr>
        <p:spPr/>
        <p:txBody>
          <a:bodyPr/>
          <a:lstStyle/>
          <a:p>
            <a:r>
              <a:rPr lang="en-US" dirty="0"/>
              <a:t>Data is not grouped—mode is simply the most repeated value.</a:t>
            </a:r>
          </a:p>
          <a:p>
            <a:r>
              <a:rPr lang="en-US" b="1" dirty="0"/>
              <a:t>Example 1:</a:t>
            </a:r>
            <a:br>
              <a:rPr lang="en-US" dirty="0"/>
            </a:br>
            <a:r>
              <a:rPr lang="en-US" dirty="0"/>
              <a:t>Data: 4, 7, 5, 7, 9, 7, 6, 5</a:t>
            </a:r>
            <a:br>
              <a:rPr lang="en-US" dirty="0"/>
            </a:br>
            <a:r>
              <a:rPr lang="en-US" dirty="0"/>
              <a:t>Mode = </a:t>
            </a:r>
            <a:r>
              <a:rPr lang="en-US" b="1" dirty="0"/>
              <a:t>7</a:t>
            </a:r>
            <a:r>
              <a:rPr lang="en-US" dirty="0"/>
              <a:t> (appears 3 times, most frequent)</a:t>
            </a:r>
          </a:p>
          <a:p>
            <a:endParaRPr lang="en-US" b="1" dirty="0"/>
          </a:p>
          <a:p>
            <a:br>
              <a:rPr lang="en-US" dirty="0"/>
            </a:br>
            <a:r>
              <a:rPr lang="en-US" dirty="0"/>
              <a:t>Data: 12, 15, 15, 14, 13, 14, 15, 12</a:t>
            </a:r>
            <a:br>
              <a:rPr lang="en-US" dirty="0"/>
            </a:br>
            <a:endParaRPr lang="en-US" dirty="0"/>
          </a:p>
          <a:p>
            <a:r>
              <a:rPr lang="en-US" dirty="0"/>
              <a:t>Mode = </a:t>
            </a:r>
            <a:r>
              <a:rPr lang="en-US" b="1" dirty="0"/>
              <a:t>15</a:t>
            </a:r>
            <a:r>
              <a:rPr lang="en-US" dirty="0"/>
              <a:t> (appears 3 times, most frequent)</a:t>
            </a:r>
          </a:p>
          <a:p>
            <a:endParaRPr lang="en-US" dirty="0"/>
          </a:p>
        </p:txBody>
      </p:sp>
    </p:spTree>
    <p:extLst>
      <p:ext uri="{BB962C8B-B14F-4D97-AF65-F5344CB8AC3E}">
        <p14:creationId xmlns:p14="http://schemas.microsoft.com/office/powerpoint/2010/main" val="22635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7DAF-4D60-6E74-8541-BD59DE513435}"/>
              </a:ext>
            </a:extLst>
          </p:cNvPr>
          <p:cNvSpPr>
            <a:spLocks noGrp="1"/>
          </p:cNvSpPr>
          <p:nvPr>
            <p:ph type="title"/>
          </p:nvPr>
        </p:nvSpPr>
        <p:spPr/>
        <p:txBody>
          <a:bodyPr>
            <a:normAutofit/>
          </a:bodyPr>
          <a:lstStyle/>
          <a:p>
            <a:r>
              <a:rPr lang="en-US" sz="3200" dirty="0"/>
              <a:t>Discrete Series (Frequency Table)</a:t>
            </a:r>
          </a:p>
        </p:txBody>
      </p:sp>
      <p:graphicFrame>
        <p:nvGraphicFramePr>
          <p:cNvPr id="8" name="Content Placeholder 7">
            <a:extLst>
              <a:ext uri="{FF2B5EF4-FFF2-40B4-BE49-F238E27FC236}">
                <a16:creationId xmlns:a16="http://schemas.microsoft.com/office/drawing/2014/main" id="{6FFDA2F2-4772-2860-BB4D-B09A76284E24}"/>
              </a:ext>
            </a:extLst>
          </p:cNvPr>
          <p:cNvGraphicFramePr>
            <a:graphicFrameLocks noGrp="1"/>
          </p:cNvGraphicFramePr>
          <p:nvPr>
            <p:ph idx="1"/>
            <p:extLst>
              <p:ext uri="{D42A27DB-BD31-4B8C-83A1-F6EECF244321}">
                <p14:modId xmlns:p14="http://schemas.microsoft.com/office/powerpoint/2010/main" val="2666523028"/>
              </p:ext>
            </p:extLst>
          </p:nvPr>
        </p:nvGraphicFramePr>
        <p:xfrm>
          <a:off x="838200" y="1690688"/>
          <a:ext cx="10515600" cy="3962400"/>
        </p:xfrm>
        <a:graphic>
          <a:graphicData uri="http://schemas.openxmlformats.org/drawingml/2006/table">
            <a:tbl>
              <a:tblPr/>
              <a:tblGrid>
                <a:gridCol w="5739581">
                  <a:extLst>
                    <a:ext uri="{9D8B030D-6E8A-4147-A177-3AD203B41FA5}">
                      <a16:colId xmlns:a16="http://schemas.microsoft.com/office/drawing/2014/main" val="3006957146"/>
                    </a:ext>
                  </a:extLst>
                </a:gridCol>
                <a:gridCol w="4776019">
                  <a:extLst>
                    <a:ext uri="{9D8B030D-6E8A-4147-A177-3AD203B41FA5}">
                      <a16:colId xmlns:a16="http://schemas.microsoft.com/office/drawing/2014/main" val="1942284599"/>
                    </a:ext>
                  </a:extLst>
                </a:gridCol>
              </a:tblGrid>
              <a:tr h="567981">
                <a:tc>
                  <a:txBody>
                    <a:bodyPr/>
                    <a:lstStyle/>
                    <a:p>
                      <a:pPr>
                        <a:buNone/>
                      </a:pPr>
                      <a:r>
                        <a:rPr lang="en-US" sz="32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734154"/>
                  </a:ext>
                </a:extLst>
              </a:tr>
              <a:tr h="567981">
                <a:tc>
                  <a:txBody>
                    <a:bodyPr/>
                    <a:lstStyle/>
                    <a:p>
                      <a:pPr>
                        <a:buNone/>
                      </a:pPr>
                      <a:r>
                        <a:rPr lang="en-US" sz="32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194287"/>
                  </a:ext>
                </a:extLst>
              </a:tr>
              <a:tr h="567981">
                <a:tc>
                  <a:txBody>
                    <a:bodyPr/>
                    <a:lstStyle/>
                    <a:p>
                      <a:pPr>
                        <a:buNone/>
                      </a:pPr>
                      <a:r>
                        <a:rPr lang="en-US" sz="320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524544"/>
                  </a:ext>
                </a:extLst>
              </a:tr>
              <a:tr h="567981">
                <a:tc>
                  <a:txBody>
                    <a:bodyPr/>
                    <a:lstStyle/>
                    <a:p>
                      <a:pPr>
                        <a:buNone/>
                      </a:pPr>
                      <a:r>
                        <a:rPr lang="en-US" sz="320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527471"/>
                  </a:ext>
                </a:extLst>
              </a:tr>
              <a:tr h="567981">
                <a:tc>
                  <a:txBody>
                    <a:bodyPr/>
                    <a:lstStyle/>
                    <a:p>
                      <a:pPr>
                        <a:buNone/>
                      </a:pPr>
                      <a:r>
                        <a:rPr lang="en-US" sz="320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621868"/>
                  </a:ext>
                </a:extLst>
              </a:tr>
              <a:tr h="567981">
                <a:tc>
                  <a:txBody>
                    <a:bodyPr/>
                    <a:lstStyle/>
                    <a:p>
                      <a:pPr>
                        <a:buNone/>
                      </a:pPr>
                      <a:r>
                        <a:rPr lang="en-US" sz="3200"/>
                        <a:t>Mode = </a:t>
                      </a:r>
                      <a:r>
                        <a:rPr lang="en-US" sz="3200" b="1"/>
                        <a:t>4</a:t>
                      </a:r>
                      <a:r>
                        <a:rPr lang="en-US" sz="3200"/>
                        <a:t> (highest frequency =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728431"/>
                  </a:ext>
                </a:extLst>
              </a:tr>
            </a:tbl>
          </a:graphicData>
        </a:graphic>
      </p:graphicFrame>
    </p:spTree>
    <p:extLst>
      <p:ext uri="{BB962C8B-B14F-4D97-AF65-F5344CB8AC3E}">
        <p14:creationId xmlns:p14="http://schemas.microsoft.com/office/powerpoint/2010/main" val="54194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7218AA7-1B96-E2F2-4065-E372CA714D7E}"/>
              </a:ext>
            </a:extLst>
          </p:cNvPr>
          <p:cNvSpPr txBox="1">
            <a:spLocks noChangeArrowheads="1"/>
          </p:cNvSpPr>
          <p:nvPr/>
        </p:nvSpPr>
        <p:spPr bwMode="auto">
          <a:xfrm>
            <a:off x="560439" y="1557338"/>
            <a:ext cx="11253019" cy="4462462"/>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rgbClr val="008000"/>
              </a:buClr>
              <a:buFontTx/>
              <a:buBlip>
                <a:blip r:embed="rId2"/>
              </a:buBlip>
              <a:defRPr/>
            </a:pPr>
            <a:r>
              <a:rPr lang="en-US" sz="3600" kern="0" dirty="0">
                <a:latin typeface="+mn-lt"/>
              </a:rPr>
              <a:t>The </a:t>
            </a:r>
            <a:r>
              <a:rPr lang="en-US" sz="3600" i="1" kern="0" dirty="0">
                <a:latin typeface="+mn-lt"/>
              </a:rPr>
              <a:t>mean</a:t>
            </a:r>
            <a:r>
              <a:rPr lang="en-US" sz="3600" kern="0" dirty="0">
                <a:latin typeface="+mn-lt"/>
              </a:rPr>
              <a:t> is:</a:t>
            </a:r>
          </a:p>
          <a:p>
            <a:pPr marL="742950" lvl="1" indent="-285750" eaLnBrk="1" fontAlgn="auto" hangingPunct="1">
              <a:spcBef>
                <a:spcPct val="20000"/>
              </a:spcBef>
              <a:spcAft>
                <a:spcPts val="0"/>
              </a:spcAft>
              <a:buClr>
                <a:srgbClr val="008000"/>
              </a:buClr>
              <a:buFontTx/>
              <a:buBlip>
                <a:blip r:embed="rId3"/>
              </a:buBlip>
              <a:defRPr/>
            </a:pPr>
            <a:r>
              <a:rPr lang="en-US" sz="3200" kern="0" dirty="0">
                <a:latin typeface="+mn-lt"/>
              </a:rPr>
              <a:t>the arithmetic average of all the scores</a:t>
            </a:r>
            <a:br>
              <a:rPr lang="en-US" sz="3200" kern="0" dirty="0">
                <a:latin typeface="+mn-lt"/>
              </a:rPr>
            </a:br>
            <a:r>
              <a:rPr lang="en-US" sz="3200" kern="0" dirty="0">
                <a:latin typeface="+mn-lt"/>
              </a:rPr>
              <a:t>(</a:t>
            </a:r>
            <a:r>
              <a:rPr lang="en-US" sz="3200" kern="0" dirty="0">
                <a:latin typeface="+mn-lt"/>
                <a:sym typeface="Symbol" pitchFamily="18" charset="2"/>
              </a:rPr>
              <a:t></a:t>
            </a:r>
            <a:r>
              <a:rPr lang="en-US" sz="3200" kern="0" dirty="0">
                <a:latin typeface="+mn-lt"/>
              </a:rPr>
              <a:t>X)/N</a:t>
            </a:r>
          </a:p>
          <a:p>
            <a:pPr marL="342900" indent="-342900" eaLnBrk="1" fontAlgn="auto" hangingPunct="1">
              <a:spcBef>
                <a:spcPct val="20000"/>
              </a:spcBef>
              <a:spcAft>
                <a:spcPts val="0"/>
              </a:spcAft>
              <a:buClr>
                <a:srgbClr val="008000"/>
              </a:buClr>
              <a:buFontTx/>
              <a:buBlip>
                <a:blip r:embed="rId2"/>
              </a:buBlip>
              <a:defRPr/>
            </a:pPr>
            <a:r>
              <a:rPr lang="en-US" sz="3600" kern="0" dirty="0">
                <a:latin typeface="+mn-lt"/>
              </a:rPr>
              <a:t>The mean of a population is represented by the Greek letter </a:t>
            </a:r>
            <a:r>
              <a:rPr lang="en-US" sz="3600" kern="0" dirty="0">
                <a:latin typeface="+mn-lt"/>
                <a:sym typeface="Symbol" pitchFamily="18" charset="2"/>
              </a:rPr>
              <a:t></a:t>
            </a:r>
            <a:r>
              <a:rPr lang="en-US" sz="3600" kern="0" dirty="0">
                <a:latin typeface="+mn-lt"/>
              </a:rPr>
              <a:t>; the mean of a sample is represented by X</a:t>
            </a:r>
          </a:p>
        </p:txBody>
      </p:sp>
      <p:sp>
        <p:nvSpPr>
          <p:cNvPr id="7171" name="Rectangle 2">
            <a:extLst>
              <a:ext uri="{FF2B5EF4-FFF2-40B4-BE49-F238E27FC236}">
                <a16:creationId xmlns:a16="http://schemas.microsoft.com/office/drawing/2014/main" id="{050F0F90-210A-D96F-E232-461A4C6D5EFB}"/>
              </a:ext>
            </a:extLst>
          </p:cNvPr>
          <p:cNvSpPr>
            <a:spLocks noGrp="1" noChangeArrowheads="1"/>
          </p:cNvSpPr>
          <p:nvPr>
            <p:ph type="title"/>
          </p:nvPr>
        </p:nvSpPr>
        <p:spPr/>
        <p:txBody>
          <a:bodyPr/>
          <a:lstStyle/>
          <a:p>
            <a:r>
              <a:rPr lang="en-US" altLang="en-US"/>
              <a:t>The Mean</a:t>
            </a:r>
          </a:p>
        </p:txBody>
      </p:sp>
      <p:sp>
        <p:nvSpPr>
          <p:cNvPr id="7172" name="Line 5">
            <a:extLst>
              <a:ext uri="{FF2B5EF4-FFF2-40B4-BE49-F238E27FC236}">
                <a16:creationId xmlns:a16="http://schemas.microsoft.com/office/drawing/2014/main" id="{F68F231C-4297-E223-839E-08EB4556CEF2}"/>
              </a:ext>
            </a:extLst>
          </p:cNvPr>
          <p:cNvSpPr>
            <a:spLocks noChangeShapeType="1"/>
          </p:cNvSpPr>
          <p:nvPr/>
        </p:nvSpPr>
        <p:spPr bwMode="auto">
          <a:xfrm>
            <a:off x="5143500" y="6019800"/>
            <a:ext cx="296863" cy="0"/>
          </a:xfrm>
          <a:prstGeom prst="line">
            <a:avLst/>
          </a:prstGeom>
          <a:noFill/>
          <a:ln w="952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67E51B-3EB7-7741-35C5-3C6A1A9C6AF8}"/>
              </a:ext>
            </a:extLst>
          </p:cNvPr>
          <p:cNvSpPr txBox="1">
            <a:spLocks/>
          </p:cNvSpPr>
          <p:nvPr/>
        </p:nvSpPr>
        <p:spPr bwMode="auto">
          <a:xfrm>
            <a:off x="1337136" y="364678"/>
            <a:ext cx="10236200" cy="808037"/>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3600" kern="0" dirty="0">
                <a:latin typeface="+mj-lt"/>
                <a:ea typeface="+mj-ea"/>
                <a:cs typeface="+mj-cs"/>
              </a:rPr>
              <a:t>Calculating the Mode for Continuous series</a:t>
            </a:r>
            <a:endParaRPr lang="en-IN" sz="3600" kern="0" dirty="0">
              <a:latin typeface="+mj-lt"/>
              <a:ea typeface="+mj-ea"/>
              <a:cs typeface="+mj-cs"/>
            </a:endParaRPr>
          </a:p>
        </p:txBody>
      </p:sp>
      <p:sp>
        <p:nvSpPr>
          <p:cNvPr id="19459" name="Rectangle 2">
            <a:extLst>
              <a:ext uri="{FF2B5EF4-FFF2-40B4-BE49-F238E27FC236}">
                <a16:creationId xmlns:a16="http://schemas.microsoft.com/office/drawing/2014/main" id="{5EFD460C-1D54-04C1-1F9F-AB05BE4D11B1}"/>
              </a:ext>
            </a:extLst>
          </p:cNvPr>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graphicFrame>
        <p:nvGraphicFramePr>
          <p:cNvPr id="19460" name="Object 1">
            <a:extLst>
              <a:ext uri="{FF2B5EF4-FFF2-40B4-BE49-F238E27FC236}">
                <a16:creationId xmlns:a16="http://schemas.microsoft.com/office/drawing/2014/main" id="{402B1F53-8BFF-CF25-0B84-FE347609AEC8}"/>
              </a:ext>
            </a:extLst>
          </p:cNvPr>
          <p:cNvGraphicFramePr>
            <a:graphicFrameLocks noChangeAspect="1"/>
          </p:cNvGraphicFramePr>
          <p:nvPr/>
        </p:nvGraphicFramePr>
        <p:xfrm>
          <a:off x="3598863" y="1376363"/>
          <a:ext cx="4187825" cy="1155700"/>
        </p:xfrm>
        <a:graphic>
          <a:graphicData uri="http://schemas.openxmlformats.org/presentationml/2006/ole">
            <mc:AlternateContent xmlns:mc="http://schemas.openxmlformats.org/markup-compatibility/2006">
              <mc:Choice xmlns:v="urn:schemas-microsoft-com:vml" Requires="v">
                <p:oleObj name="Equation" r:id="rId2" imgW="1765300" imgH="482600" progId="Equation.3">
                  <p:embed/>
                </p:oleObj>
              </mc:Choice>
              <mc:Fallback>
                <p:oleObj name="Equation" r:id="rId2" imgW="1765300" imgH="482600" progId="Equation.3">
                  <p:embed/>
                  <p:pic>
                    <p:nvPicPr>
                      <p:cNvPr id="19460" name="Object 1">
                        <a:extLst>
                          <a:ext uri="{FF2B5EF4-FFF2-40B4-BE49-F238E27FC236}">
                            <a16:creationId xmlns:a16="http://schemas.microsoft.com/office/drawing/2014/main" id="{402B1F53-8BFF-CF25-0B84-FE347609A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63" y="1376363"/>
                        <a:ext cx="4187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Rectangle 3">
            <a:extLst>
              <a:ext uri="{FF2B5EF4-FFF2-40B4-BE49-F238E27FC236}">
                <a16:creationId xmlns:a16="http://schemas.microsoft.com/office/drawing/2014/main" id="{C0D6D71F-26D4-91C7-0470-2A0905706E9E}"/>
              </a:ext>
            </a:extLst>
          </p:cNvPr>
          <p:cNvSpPr>
            <a:spLocks noChangeArrowheads="1"/>
          </p:cNvSpPr>
          <p:nvPr/>
        </p:nvSpPr>
        <p:spPr bwMode="auto">
          <a:xfrm>
            <a:off x="846138" y="2549873"/>
            <a:ext cx="10236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just">
              <a:lnSpc>
                <a:spcPct val="100000"/>
              </a:lnSpc>
              <a:spcBef>
                <a:spcPct val="0"/>
              </a:spcBef>
              <a:buFontTx/>
              <a:buNone/>
            </a:pPr>
            <a:r>
              <a:rPr lang="en-GB" altLang="en-US" dirty="0">
                <a:latin typeface="Times New Roman" panose="02020603050405020304" pitchFamily="18" charset="0"/>
                <a:cs typeface="Times New Roman" panose="02020603050405020304" pitchFamily="18" charset="0"/>
              </a:rPr>
              <a:t>To use this formula first determine modal class. Modal class is that class which has maximum frequency ; </a:t>
            </a:r>
          </a:p>
          <a:p>
            <a:pPr algn="just">
              <a:lnSpc>
                <a:spcPct val="100000"/>
              </a:lnSpc>
              <a:spcBef>
                <a:spcPct val="0"/>
              </a:spcBef>
              <a:buFontTx/>
              <a:buNone/>
            </a:pPr>
            <a:endParaRPr lang="en-GB" altLang="en-US"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GB" altLang="en-US" dirty="0">
                <a:latin typeface="Times New Roman" panose="02020603050405020304" pitchFamily="18" charset="0"/>
                <a:cs typeface="Times New Roman" panose="02020603050405020304" pitchFamily="18" charset="0"/>
              </a:rPr>
              <a:t>l = lower limit of modal class;</a:t>
            </a:r>
          </a:p>
          <a:p>
            <a:pPr algn="just">
              <a:lnSpc>
                <a:spcPct val="100000"/>
              </a:lnSpc>
              <a:spcBef>
                <a:spcPct val="0"/>
              </a:spcBef>
              <a:buFontTx/>
              <a:buNone/>
            </a:pPr>
            <a:r>
              <a:rPr lang="en-GB" altLang="en-US" dirty="0" err="1">
                <a:latin typeface="Times New Roman" panose="02020603050405020304" pitchFamily="18" charset="0"/>
                <a:cs typeface="Times New Roman" panose="02020603050405020304" pitchFamily="18" charset="0"/>
              </a:rPr>
              <a:t>f</a:t>
            </a:r>
            <a:r>
              <a:rPr lang="en-GB" altLang="en-US" baseline="-30000" dirty="0" err="1">
                <a:latin typeface="Times New Roman" panose="02020603050405020304" pitchFamily="18" charset="0"/>
                <a:cs typeface="Times New Roman" panose="02020603050405020304" pitchFamily="18" charset="0"/>
              </a:rPr>
              <a:t>m</a:t>
            </a:r>
            <a:r>
              <a:rPr lang="en-GB" altLang="en-US" dirty="0">
                <a:latin typeface="Times New Roman" panose="02020603050405020304" pitchFamily="18" charset="0"/>
                <a:cs typeface="Times New Roman" panose="02020603050405020304" pitchFamily="18" charset="0"/>
              </a:rPr>
              <a:t> = maximum frequency;</a:t>
            </a:r>
          </a:p>
          <a:p>
            <a:pPr algn="just">
              <a:lnSpc>
                <a:spcPct val="100000"/>
              </a:lnSpc>
              <a:spcBef>
                <a:spcPct val="0"/>
              </a:spcBef>
              <a:buFontTx/>
              <a:buNone/>
            </a:pPr>
            <a:r>
              <a:rPr lang="en-GB" altLang="en-US" dirty="0">
                <a:latin typeface="Times New Roman" panose="02020603050405020304" pitchFamily="18" charset="0"/>
                <a:cs typeface="Times New Roman" panose="02020603050405020304" pitchFamily="18" charset="0"/>
              </a:rPr>
              <a:t>f</a:t>
            </a:r>
            <a:r>
              <a:rPr lang="en-GB" altLang="en-US" baseline="-30000" dirty="0">
                <a:latin typeface="Times New Roman" panose="02020603050405020304" pitchFamily="18" charset="0"/>
                <a:cs typeface="Times New Roman" panose="02020603050405020304" pitchFamily="18" charset="0"/>
              </a:rPr>
              <a:t>1</a:t>
            </a:r>
            <a:r>
              <a:rPr lang="en-GB" altLang="en-US" dirty="0">
                <a:latin typeface="Times New Roman" panose="02020603050405020304" pitchFamily="18" charset="0"/>
                <a:cs typeface="Times New Roman" panose="02020603050405020304" pitchFamily="18" charset="0"/>
              </a:rPr>
              <a:t> = frequency of pre modal class ;  </a:t>
            </a:r>
          </a:p>
          <a:p>
            <a:pPr algn="just">
              <a:lnSpc>
                <a:spcPct val="100000"/>
              </a:lnSpc>
              <a:spcBef>
                <a:spcPct val="0"/>
              </a:spcBef>
              <a:buFontTx/>
              <a:buNone/>
            </a:pPr>
            <a:r>
              <a:rPr lang="en-GB" altLang="en-US" dirty="0">
                <a:latin typeface="Times New Roman" panose="02020603050405020304" pitchFamily="18" charset="0"/>
                <a:cs typeface="Times New Roman" panose="02020603050405020304" pitchFamily="18" charset="0"/>
              </a:rPr>
              <a:t>f</a:t>
            </a:r>
            <a:r>
              <a:rPr lang="en-GB" altLang="en-US" baseline="-30000" dirty="0">
                <a:latin typeface="Times New Roman" panose="02020603050405020304" pitchFamily="18" charset="0"/>
                <a:cs typeface="Times New Roman" panose="02020603050405020304" pitchFamily="18" charset="0"/>
              </a:rPr>
              <a:t>2</a:t>
            </a:r>
            <a:r>
              <a:rPr lang="en-GB" altLang="en-US" dirty="0">
                <a:latin typeface="Times New Roman" panose="02020603050405020304" pitchFamily="18" charset="0"/>
                <a:cs typeface="Times New Roman" panose="02020603050405020304" pitchFamily="18" charset="0"/>
              </a:rPr>
              <a:t> = frequency of post modal class </a:t>
            </a:r>
          </a:p>
          <a:p>
            <a:pPr algn="just">
              <a:lnSpc>
                <a:spcPct val="100000"/>
              </a:lnSpc>
              <a:spcBef>
                <a:spcPct val="0"/>
              </a:spcBef>
              <a:buFontTx/>
              <a:buNone/>
            </a:pPr>
            <a:r>
              <a:rPr lang="en-GB" altLang="en-US" dirty="0">
                <a:latin typeface="Times New Roman" panose="02020603050405020304" pitchFamily="18" charset="0"/>
                <a:cs typeface="Times New Roman" panose="02020603050405020304" pitchFamily="18" charset="0"/>
              </a:rPr>
              <a:t>h = class width.</a:t>
            </a:r>
            <a:endParaRPr lang="en-GB" altLang="en-US" sz="4800"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F5E4-6114-FE34-B8D5-59AD8E19216E}"/>
              </a:ext>
            </a:extLst>
          </p:cNvPr>
          <p:cNvSpPr>
            <a:spLocks noGrp="1"/>
          </p:cNvSpPr>
          <p:nvPr>
            <p:ph type="title"/>
          </p:nvPr>
        </p:nvSpPr>
        <p:spPr>
          <a:xfrm>
            <a:off x="838200" y="365125"/>
            <a:ext cx="10515600" cy="475533"/>
          </a:xfrm>
        </p:spPr>
        <p:txBody>
          <a:bodyPr>
            <a:normAutofit fontScale="90000"/>
          </a:bodyPr>
          <a:lstStyle/>
          <a:p>
            <a:r>
              <a:rPr lang="en-US" dirty="0"/>
              <a:t>Q.1 </a:t>
            </a:r>
          </a:p>
        </p:txBody>
      </p:sp>
      <p:graphicFrame>
        <p:nvGraphicFramePr>
          <p:cNvPr id="4" name="Content Placeholder 3">
            <a:extLst>
              <a:ext uri="{FF2B5EF4-FFF2-40B4-BE49-F238E27FC236}">
                <a16:creationId xmlns:a16="http://schemas.microsoft.com/office/drawing/2014/main" id="{737714EC-136A-B63B-153E-28150E66DA2D}"/>
              </a:ext>
            </a:extLst>
          </p:cNvPr>
          <p:cNvGraphicFramePr>
            <a:graphicFrameLocks noGrp="1"/>
          </p:cNvGraphicFramePr>
          <p:nvPr>
            <p:ph idx="1"/>
            <p:extLst>
              <p:ext uri="{D42A27DB-BD31-4B8C-83A1-F6EECF244321}">
                <p14:modId xmlns:p14="http://schemas.microsoft.com/office/powerpoint/2010/main" val="2512809336"/>
              </p:ext>
            </p:extLst>
          </p:nvPr>
        </p:nvGraphicFramePr>
        <p:xfrm>
          <a:off x="1015180" y="840658"/>
          <a:ext cx="10515600" cy="2743200"/>
        </p:xfrm>
        <a:graphic>
          <a:graphicData uri="http://schemas.openxmlformats.org/drawingml/2006/table">
            <a:tbl>
              <a:tblPr/>
              <a:tblGrid>
                <a:gridCol w="5257800">
                  <a:extLst>
                    <a:ext uri="{9D8B030D-6E8A-4147-A177-3AD203B41FA5}">
                      <a16:colId xmlns:a16="http://schemas.microsoft.com/office/drawing/2014/main" val="4044171873"/>
                    </a:ext>
                  </a:extLst>
                </a:gridCol>
                <a:gridCol w="5257800">
                  <a:extLst>
                    <a:ext uri="{9D8B030D-6E8A-4147-A177-3AD203B41FA5}">
                      <a16:colId xmlns:a16="http://schemas.microsoft.com/office/drawing/2014/main" val="1095790893"/>
                    </a:ext>
                  </a:extLst>
                </a:gridCol>
              </a:tblGrid>
              <a:tr h="0">
                <a:tc>
                  <a:txBody>
                    <a:bodyPr/>
                    <a:lstStyle/>
                    <a:p>
                      <a:pPr>
                        <a:buNone/>
                      </a:pPr>
                      <a:r>
                        <a:rPr lang="en-US" sz="2400" dirty="0"/>
                        <a:t>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400"/>
                        <a:t>f</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7289159"/>
                  </a:ext>
                </a:extLst>
              </a:tr>
              <a:tr h="0">
                <a:tc>
                  <a:txBody>
                    <a:bodyPr/>
                    <a:lstStyle/>
                    <a:p>
                      <a:pPr>
                        <a:buNone/>
                      </a:pPr>
                      <a:r>
                        <a:rPr lang="en-US" sz="2400" dirty="0"/>
                        <a:t>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400"/>
                        <a:t>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117648"/>
                  </a:ext>
                </a:extLst>
              </a:tr>
              <a:tr h="0">
                <a:tc>
                  <a:txBody>
                    <a:bodyPr/>
                    <a:lstStyle/>
                    <a:p>
                      <a:pPr>
                        <a:buNone/>
                      </a:pPr>
                      <a:r>
                        <a:rPr lang="en-US" sz="2400"/>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4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204870"/>
                  </a:ext>
                </a:extLst>
              </a:tr>
              <a:tr h="0">
                <a:tc>
                  <a:txBody>
                    <a:bodyPr/>
                    <a:lstStyle/>
                    <a:p>
                      <a:pPr>
                        <a:buNone/>
                      </a:pPr>
                      <a:r>
                        <a:rPr lang="en-US" sz="2400"/>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4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755752"/>
                  </a:ext>
                </a:extLst>
              </a:tr>
              <a:tr h="0">
                <a:tc>
                  <a:txBody>
                    <a:bodyPr/>
                    <a:lstStyle/>
                    <a:p>
                      <a:pPr>
                        <a:buNone/>
                      </a:pPr>
                      <a:r>
                        <a:rPr lang="en-US" sz="2400" dirty="0"/>
                        <a:t>30–40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4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94679"/>
                  </a:ext>
                </a:extLst>
              </a:tr>
              <a:tr h="0">
                <a:tc>
                  <a:txBody>
                    <a:bodyPr/>
                    <a:lstStyle/>
                    <a:p>
                      <a:pPr>
                        <a:buNone/>
                      </a:pPr>
                      <a:r>
                        <a:rPr lang="en-US" sz="2400" dirty="0"/>
                        <a:t>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851407"/>
                  </a:ext>
                </a:extLst>
              </a:tr>
            </a:tbl>
          </a:graphicData>
        </a:graphic>
      </p:graphicFrame>
      <p:pic>
        <p:nvPicPr>
          <p:cNvPr id="7" name="Picture 6">
            <a:extLst>
              <a:ext uri="{FF2B5EF4-FFF2-40B4-BE49-F238E27FC236}">
                <a16:creationId xmlns:a16="http://schemas.microsoft.com/office/drawing/2014/main" id="{E0E7D1DA-BED9-B7BB-9FF9-276C0F941CF7}"/>
              </a:ext>
            </a:extLst>
          </p:cNvPr>
          <p:cNvPicPr>
            <a:picLocks noChangeAspect="1"/>
          </p:cNvPicPr>
          <p:nvPr/>
        </p:nvPicPr>
        <p:blipFill>
          <a:blip r:embed="rId2"/>
          <a:srcRect l="32299" t="36337" r="37338" b="40856"/>
          <a:stretch>
            <a:fillRect/>
          </a:stretch>
        </p:blipFill>
        <p:spPr>
          <a:xfrm>
            <a:off x="1015180" y="3259395"/>
            <a:ext cx="10692580" cy="3233480"/>
          </a:xfrm>
          <a:prstGeom prst="rect">
            <a:avLst/>
          </a:prstGeom>
        </p:spPr>
      </p:pic>
    </p:spTree>
    <p:extLst>
      <p:ext uri="{BB962C8B-B14F-4D97-AF65-F5344CB8AC3E}">
        <p14:creationId xmlns:p14="http://schemas.microsoft.com/office/powerpoint/2010/main" val="238193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2D0-FC04-0D0D-D56D-460EC960E256}"/>
              </a:ext>
            </a:extLst>
          </p:cNvPr>
          <p:cNvSpPr>
            <a:spLocks noGrp="1"/>
          </p:cNvSpPr>
          <p:nvPr>
            <p:ph type="title"/>
          </p:nvPr>
        </p:nvSpPr>
        <p:spPr/>
        <p:txBody>
          <a:bodyPr/>
          <a:lstStyle/>
          <a:p>
            <a:r>
              <a:rPr lang="en-US" dirty="0"/>
              <a:t>Q.2</a:t>
            </a:r>
          </a:p>
        </p:txBody>
      </p:sp>
      <p:graphicFrame>
        <p:nvGraphicFramePr>
          <p:cNvPr id="4" name="Content Placeholder 3">
            <a:extLst>
              <a:ext uri="{FF2B5EF4-FFF2-40B4-BE49-F238E27FC236}">
                <a16:creationId xmlns:a16="http://schemas.microsoft.com/office/drawing/2014/main" id="{A860DC8D-5411-9CE2-4D14-1249A073822E}"/>
              </a:ext>
            </a:extLst>
          </p:cNvPr>
          <p:cNvGraphicFramePr>
            <a:graphicFrameLocks noGrp="1"/>
          </p:cNvGraphicFramePr>
          <p:nvPr>
            <p:ph idx="1"/>
            <p:extLst>
              <p:ext uri="{D42A27DB-BD31-4B8C-83A1-F6EECF244321}">
                <p14:modId xmlns:p14="http://schemas.microsoft.com/office/powerpoint/2010/main" val="1107223943"/>
              </p:ext>
            </p:extLst>
          </p:nvPr>
        </p:nvGraphicFramePr>
        <p:xfrm>
          <a:off x="1870587" y="365125"/>
          <a:ext cx="9072716" cy="2895600"/>
        </p:xfrm>
        <a:graphic>
          <a:graphicData uri="http://schemas.openxmlformats.org/drawingml/2006/table">
            <a:tbl>
              <a:tblPr/>
              <a:tblGrid>
                <a:gridCol w="4536358">
                  <a:extLst>
                    <a:ext uri="{9D8B030D-6E8A-4147-A177-3AD203B41FA5}">
                      <a16:colId xmlns:a16="http://schemas.microsoft.com/office/drawing/2014/main" val="2352011153"/>
                    </a:ext>
                  </a:extLst>
                </a:gridCol>
                <a:gridCol w="4536358">
                  <a:extLst>
                    <a:ext uri="{9D8B030D-6E8A-4147-A177-3AD203B41FA5}">
                      <a16:colId xmlns:a16="http://schemas.microsoft.com/office/drawing/2014/main" val="473015482"/>
                    </a:ext>
                  </a:extLst>
                </a:gridCol>
              </a:tblGrid>
              <a:tr h="0">
                <a:tc>
                  <a:txBody>
                    <a:bodyPr/>
                    <a:lstStyle/>
                    <a:p>
                      <a:pPr>
                        <a:buNone/>
                      </a:pPr>
                      <a:r>
                        <a:rPr lang="en-US" sz="3200" dirty="0"/>
                        <a:t>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395203"/>
                  </a:ext>
                </a:extLst>
              </a:tr>
              <a:tr h="0">
                <a:tc>
                  <a:txBody>
                    <a:bodyPr/>
                    <a:lstStyle/>
                    <a:p>
                      <a:pPr>
                        <a:buNone/>
                      </a:pPr>
                      <a:r>
                        <a:rPr lang="en-US" sz="3200" dirty="0"/>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54218"/>
                  </a:ext>
                </a:extLst>
              </a:tr>
              <a:tr h="0">
                <a:tc>
                  <a:txBody>
                    <a:bodyPr/>
                    <a:lstStyle/>
                    <a:p>
                      <a:pPr>
                        <a:buNone/>
                      </a:pPr>
                      <a:r>
                        <a:rPr lang="en-US" sz="3200"/>
                        <a:t>15–25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9738256"/>
                  </a:ext>
                </a:extLst>
              </a:tr>
              <a:tr h="0">
                <a:tc>
                  <a:txBody>
                    <a:bodyPr/>
                    <a:lstStyle/>
                    <a:p>
                      <a:pPr>
                        <a:buNone/>
                      </a:pPr>
                      <a:r>
                        <a:rPr lang="en-US" sz="3200"/>
                        <a:t>25–35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8789972"/>
                  </a:ext>
                </a:extLst>
              </a:tr>
              <a:tr h="0">
                <a:tc>
                  <a:txBody>
                    <a:bodyPr/>
                    <a:lstStyle/>
                    <a:p>
                      <a:pPr>
                        <a:buNone/>
                      </a:pPr>
                      <a:r>
                        <a:rPr lang="en-US" sz="3200"/>
                        <a:t>35–45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551203"/>
                  </a:ext>
                </a:extLst>
              </a:tr>
            </a:tbl>
          </a:graphicData>
        </a:graphic>
      </p:graphicFrame>
      <p:pic>
        <p:nvPicPr>
          <p:cNvPr id="6" name="Picture 5">
            <a:extLst>
              <a:ext uri="{FF2B5EF4-FFF2-40B4-BE49-F238E27FC236}">
                <a16:creationId xmlns:a16="http://schemas.microsoft.com/office/drawing/2014/main" id="{9F5D4E27-ECC5-5083-0E3F-A25A078DC67C}"/>
              </a:ext>
            </a:extLst>
          </p:cNvPr>
          <p:cNvPicPr>
            <a:picLocks noChangeAspect="1"/>
          </p:cNvPicPr>
          <p:nvPr/>
        </p:nvPicPr>
        <p:blipFill>
          <a:blip r:embed="rId2"/>
          <a:srcRect l="33024" t="41501" r="36855" b="36983"/>
          <a:stretch>
            <a:fillRect/>
          </a:stretch>
        </p:blipFill>
        <p:spPr>
          <a:xfrm>
            <a:off x="1870587" y="3429000"/>
            <a:ext cx="8615516" cy="2895600"/>
          </a:xfrm>
          <a:prstGeom prst="rect">
            <a:avLst/>
          </a:prstGeom>
        </p:spPr>
      </p:pic>
    </p:spTree>
    <p:extLst>
      <p:ext uri="{BB962C8B-B14F-4D97-AF65-F5344CB8AC3E}">
        <p14:creationId xmlns:p14="http://schemas.microsoft.com/office/powerpoint/2010/main" val="22291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49CE0-7BB9-8CCD-4F1B-9CFD5CF90955}"/>
              </a:ext>
            </a:extLst>
          </p:cNvPr>
          <p:cNvSpPr>
            <a:spLocks noGrp="1"/>
          </p:cNvSpPr>
          <p:nvPr>
            <p:ph type="title"/>
          </p:nvPr>
        </p:nvSpPr>
        <p:spPr>
          <a:xfrm>
            <a:off x="838200" y="365125"/>
            <a:ext cx="10515600" cy="1325563"/>
          </a:xfrm>
        </p:spPr>
        <p:txBody>
          <a:bodyPr>
            <a:normAutofit/>
          </a:bodyPr>
          <a:lstStyle/>
          <a:p>
            <a:r>
              <a:rPr lang="en-US" sz="5400"/>
              <a:t>Comparison</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23D4BAF-3A93-DF2C-2F94-904687DF70D4}"/>
              </a:ext>
            </a:extLst>
          </p:cNvPr>
          <p:cNvGraphicFramePr>
            <a:graphicFrameLocks noGrp="1"/>
          </p:cNvGraphicFramePr>
          <p:nvPr>
            <p:ph idx="1"/>
            <p:extLst>
              <p:ext uri="{D42A27DB-BD31-4B8C-83A1-F6EECF244321}">
                <p14:modId xmlns:p14="http://schemas.microsoft.com/office/powerpoint/2010/main" val="1864117623"/>
              </p:ext>
            </p:extLst>
          </p:nvPr>
        </p:nvGraphicFramePr>
        <p:xfrm>
          <a:off x="583367" y="1484108"/>
          <a:ext cx="10254520" cy="5305032"/>
        </p:xfrm>
        <a:graphic>
          <a:graphicData uri="http://schemas.openxmlformats.org/drawingml/2006/table">
            <a:tbl>
              <a:tblPr/>
              <a:tblGrid>
                <a:gridCol w="1856691">
                  <a:extLst>
                    <a:ext uri="{9D8B030D-6E8A-4147-A177-3AD203B41FA5}">
                      <a16:colId xmlns:a16="http://schemas.microsoft.com/office/drawing/2014/main" val="142533042"/>
                    </a:ext>
                  </a:extLst>
                </a:gridCol>
                <a:gridCol w="3079813">
                  <a:extLst>
                    <a:ext uri="{9D8B030D-6E8A-4147-A177-3AD203B41FA5}">
                      <a16:colId xmlns:a16="http://schemas.microsoft.com/office/drawing/2014/main" val="1993455601"/>
                    </a:ext>
                  </a:extLst>
                </a:gridCol>
                <a:gridCol w="2253921">
                  <a:extLst>
                    <a:ext uri="{9D8B030D-6E8A-4147-A177-3AD203B41FA5}">
                      <a16:colId xmlns:a16="http://schemas.microsoft.com/office/drawing/2014/main" val="2221645820"/>
                    </a:ext>
                  </a:extLst>
                </a:gridCol>
                <a:gridCol w="3064095">
                  <a:extLst>
                    <a:ext uri="{9D8B030D-6E8A-4147-A177-3AD203B41FA5}">
                      <a16:colId xmlns:a16="http://schemas.microsoft.com/office/drawing/2014/main" val="743729450"/>
                    </a:ext>
                  </a:extLst>
                </a:gridCol>
              </a:tblGrid>
              <a:tr h="330092">
                <a:tc>
                  <a:txBody>
                    <a:bodyPr/>
                    <a:lstStyle/>
                    <a:p>
                      <a:pPr>
                        <a:buNone/>
                      </a:pPr>
                      <a:r>
                        <a:rPr lang="en-US" sz="2400" b="1"/>
                        <a:t>Basis</a:t>
                      </a:r>
                      <a:endParaRPr lang="en-US" sz="2400"/>
                    </a:p>
                  </a:txBody>
                  <a:tcPr marL="61128" marR="61128" marT="30564" marB="30564" anchor="ctr">
                    <a:lnL>
                      <a:noFill/>
                    </a:lnL>
                    <a:lnR>
                      <a:noFill/>
                    </a:lnR>
                    <a:lnT>
                      <a:noFill/>
                    </a:lnT>
                    <a:lnB>
                      <a:noFill/>
                    </a:lnB>
                    <a:noFill/>
                  </a:tcPr>
                </a:tc>
                <a:tc>
                  <a:txBody>
                    <a:bodyPr/>
                    <a:lstStyle/>
                    <a:p>
                      <a:pPr>
                        <a:buNone/>
                      </a:pPr>
                      <a:r>
                        <a:rPr lang="en-US" sz="2400" b="1"/>
                        <a:t>Mean</a:t>
                      </a:r>
                      <a:endParaRPr lang="en-US" sz="2400"/>
                    </a:p>
                  </a:txBody>
                  <a:tcPr marL="61128" marR="61128" marT="30564" marB="30564" anchor="ctr">
                    <a:lnL>
                      <a:noFill/>
                    </a:lnL>
                    <a:lnR>
                      <a:noFill/>
                    </a:lnR>
                    <a:lnT>
                      <a:noFill/>
                    </a:lnT>
                    <a:lnB>
                      <a:noFill/>
                    </a:lnB>
                    <a:noFill/>
                  </a:tcPr>
                </a:tc>
                <a:tc>
                  <a:txBody>
                    <a:bodyPr/>
                    <a:lstStyle/>
                    <a:p>
                      <a:pPr>
                        <a:buNone/>
                      </a:pPr>
                      <a:r>
                        <a:rPr lang="en-US" sz="2400" b="1"/>
                        <a:t>Median</a:t>
                      </a:r>
                      <a:endParaRPr lang="en-US" sz="2400"/>
                    </a:p>
                  </a:txBody>
                  <a:tcPr marL="61128" marR="61128" marT="30564" marB="30564" anchor="ctr">
                    <a:lnL>
                      <a:noFill/>
                    </a:lnL>
                    <a:lnR>
                      <a:noFill/>
                    </a:lnR>
                    <a:lnT>
                      <a:noFill/>
                    </a:lnT>
                    <a:lnB>
                      <a:noFill/>
                    </a:lnB>
                    <a:noFill/>
                  </a:tcPr>
                </a:tc>
                <a:tc>
                  <a:txBody>
                    <a:bodyPr/>
                    <a:lstStyle/>
                    <a:p>
                      <a:pPr>
                        <a:buNone/>
                      </a:pPr>
                      <a:r>
                        <a:rPr lang="en-US" sz="2400" b="1"/>
                        <a:t>Mode</a:t>
                      </a:r>
                      <a:endParaRPr lang="en-US" sz="2400"/>
                    </a:p>
                  </a:txBody>
                  <a:tcPr marL="61128" marR="61128" marT="30564" marB="30564" anchor="ctr">
                    <a:lnL>
                      <a:noFill/>
                    </a:lnL>
                    <a:lnR>
                      <a:noFill/>
                    </a:lnR>
                    <a:lnT>
                      <a:noFill/>
                    </a:lnT>
                    <a:lnB>
                      <a:noFill/>
                    </a:lnB>
                    <a:noFill/>
                  </a:tcPr>
                </a:tc>
                <a:extLst>
                  <a:ext uri="{0D108BD9-81ED-4DB2-BD59-A6C34878D82A}">
                    <a16:rowId xmlns:a16="http://schemas.microsoft.com/office/drawing/2014/main" val="2302230543"/>
                  </a:ext>
                </a:extLst>
              </a:tr>
              <a:tr h="330092">
                <a:tc>
                  <a:txBody>
                    <a:bodyPr/>
                    <a:lstStyle/>
                    <a:p>
                      <a:pPr>
                        <a:buNone/>
                      </a:pPr>
                      <a:r>
                        <a:rPr lang="en-US" sz="2400" b="1"/>
                        <a:t>Definition</a:t>
                      </a:r>
                      <a:endParaRPr lang="en-US" sz="2400"/>
                    </a:p>
                  </a:txBody>
                  <a:tcPr marL="61128" marR="61128" marT="30564" marB="30564" anchor="ctr">
                    <a:lnL>
                      <a:noFill/>
                    </a:lnL>
                    <a:lnR>
                      <a:noFill/>
                    </a:lnR>
                    <a:lnT>
                      <a:noFill/>
                    </a:lnT>
                    <a:lnB>
                      <a:noFill/>
                    </a:lnB>
                    <a:noFill/>
                  </a:tcPr>
                </a:tc>
                <a:tc>
                  <a:txBody>
                    <a:bodyPr/>
                    <a:lstStyle/>
                    <a:p>
                      <a:pPr>
                        <a:buNone/>
                      </a:pPr>
                      <a:r>
                        <a:rPr lang="en-US" sz="2400" dirty="0"/>
                        <a:t>Arithmetic average.</a:t>
                      </a:r>
                    </a:p>
                  </a:txBody>
                  <a:tcPr marL="61128" marR="61128" marT="30564" marB="30564" anchor="ctr">
                    <a:lnL>
                      <a:noFill/>
                    </a:lnL>
                    <a:lnR>
                      <a:noFill/>
                    </a:lnR>
                    <a:lnT>
                      <a:noFill/>
                    </a:lnT>
                    <a:lnB>
                      <a:noFill/>
                    </a:lnB>
                    <a:noFill/>
                  </a:tcPr>
                </a:tc>
                <a:tc>
                  <a:txBody>
                    <a:bodyPr/>
                    <a:lstStyle/>
                    <a:p>
                      <a:pPr>
                        <a:buNone/>
                      </a:pPr>
                      <a:r>
                        <a:rPr lang="en-US" sz="2400"/>
                        <a:t>Middle value.</a:t>
                      </a:r>
                    </a:p>
                  </a:txBody>
                  <a:tcPr marL="61128" marR="61128" marT="30564" marB="30564" anchor="ctr">
                    <a:lnL>
                      <a:noFill/>
                    </a:lnL>
                    <a:lnR>
                      <a:noFill/>
                    </a:lnR>
                    <a:lnT>
                      <a:noFill/>
                    </a:lnT>
                    <a:lnB>
                      <a:noFill/>
                    </a:lnB>
                    <a:noFill/>
                  </a:tcPr>
                </a:tc>
                <a:tc>
                  <a:txBody>
                    <a:bodyPr/>
                    <a:lstStyle/>
                    <a:p>
                      <a:pPr>
                        <a:buNone/>
                      </a:pPr>
                      <a:r>
                        <a:rPr lang="en-US" sz="2400"/>
                        <a:t>Most frequent value.</a:t>
                      </a:r>
                    </a:p>
                  </a:txBody>
                  <a:tcPr marL="61128" marR="61128" marT="30564" marB="30564" anchor="ctr">
                    <a:lnL>
                      <a:noFill/>
                    </a:lnL>
                    <a:lnR>
                      <a:noFill/>
                    </a:lnR>
                    <a:lnT>
                      <a:noFill/>
                    </a:lnT>
                    <a:lnB>
                      <a:noFill/>
                    </a:lnB>
                    <a:noFill/>
                  </a:tcPr>
                </a:tc>
                <a:extLst>
                  <a:ext uri="{0D108BD9-81ED-4DB2-BD59-A6C34878D82A}">
                    <a16:rowId xmlns:a16="http://schemas.microsoft.com/office/drawing/2014/main" val="4050060558"/>
                  </a:ext>
                </a:extLst>
              </a:tr>
              <a:tr h="574605">
                <a:tc>
                  <a:txBody>
                    <a:bodyPr/>
                    <a:lstStyle/>
                    <a:p>
                      <a:pPr>
                        <a:buNone/>
                      </a:pPr>
                      <a:r>
                        <a:rPr lang="en-US" sz="2400" b="1"/>
                        <a:t>Type</a:t>
                      </a:r>
                      <a:endParaRPr lang="en-US" sz="2400"/>
                    </a:p>
                  </a:txBody>
                  <a:tcPr marL="61128" marR="61128" marT="30564" marB="30564" anchor="ctr">
                    <a:lnL>
                      <a:noFill/>
                    </a:lnL>
                    <a:lnR>
                      <a:noFill/>
                    </a:lnR>
                    <a:lnT>
                      <a:noFill/>
                    </a:lnT>
                    <a:lnB>
                      <a:noFill/>
                    </a:lnB>
                    <a:noFill/>
                  </a:tcPr>
                </a:tc>
                <a:tc>
                  <a:txBody>
                    <a:bodyPr/>
                    <a:lstStyle/>
                    <a:p>
                      <a:pPr>
                        <a:buNone/>
                      </a:pPr>
                      <a:r>
                        <a:rPr lang="en-US" sz="2400"/>
                        <a:t>Mathematical average.</a:t>
                      </a:r>
                    </a:p>
                  </a:txBody>
                  <a:tcPr marL="61128" marR="61128" marT="30564" marB="30564" anchor="ctr">
                    <a:lnL>
                      <a:noFill/>
                    </a:lnL>
                    <a:lnR>
                      <a:noFill/>
                    </a:lnR>
                    <a:lnT>
                      <a:noFill/>
                    </a:lnT>
                    <a:lnB>
                      <a:noFill/>
                    </a:lnB>
                    <a:noFill/>
                  </a:tcPr>
                </a:tc>
                <a:tc>
                  <a:txBody>
                    <a:bodyPr/>
                    <a:lstStyle/>
                    <a:p>
                      <a:pPr>
                        <a:buNone/>
                      </a:pPr>
                      <a:r>
                        <a:rPr lang="en-US" sz="2400"/>
                        <a:t>Positional average.</a:t>
                      </a:r>
                    </a:p>
                  </a:txBody>
                  <a:tcPr marL="61128" marR="61128" marT="30564" marB="30564" anchor="ctr">
                    <a:lnL>
                      <a:noFill/>
                    </a:lnL>
                    <a:lnR>
                      <a:noFill/>
                    </a:lnR>
                    <a:lnT>
                      <a:noFill/>
                    </a:lnT>
                    <a:lnB>
                      <a:noFill/>
                    </a:lnB>
                    <a:noFill/>
                  </a:tcPr>
                </a:tc>
                <a:tc>
                  <a:txBody>
                    <a:bodyPr/>
                    <a:lstStyle/>
                    <a:p>
                      <a:pPr>
                        <a:buNone/>
                      </a:pPr>
                      <a:r>
                        <a:rPr lang="en-US" sz="2400"/>
                        <a:t>Positional &amp; frequency-based.</a:t>
                      </a:r>
                    </a:p>
                  </a:txBody>
                  <a:tcPr marL="61128" marR="61128" marT="30564" marB="30564" anchor="ctr">
                    <a:lnL>
                      <a:noFill/>
                    </a:lnL>
                    <a:lnR>
                      <a:noFill/>
                    </a:lnR>
                    <a:lnT>
                      <a:noFill/>
                    </a:lnT>
                    <a:lnB>
                      <a:noFill/>
                    </a:lnB>
                    <a:noFill/>
                  </a:tcPr>
                </a:tc>
                <a:extLst>
                  <a:ext uri="{0D108BD9-81ED-4DB2-BD59-A6C34878D82A}">
                    <a16:rowId xmlns:a16="http://schemas.microsoft.com/office/drawing/2014/main" val="572225696"/>
                  </a:ext>
                </a:extLst>
              </a:tr>
              <a:tr h="330092">
                <a:tc>
                  <a:txBody>
                    <a:bodyPr/>
                    <a:lstStyle/>
                    <a:p>
                      <a:pPr>
                        <a:buNone/>
                      </a:pPr>
                      <a:r>
                        <a:rPr lang="en-US" sz="2400" b="1"/>
                        <a:t>Outliers</a:t>
                      </a:r>
                      <a:endParaRPr lang="en-US" sz="2400"/>
                    </a:p>
                  </a:txBody>
                  <a:tcPr marL="61128" marR="61128" marT="30564" marB="30564" anchor="ctr">
                    <a:lnL>
                      <a:noFill/>
                    </a:lnL>
                    <a:lnR>
                      <a:noFill/>
                    </a:lnR>
                    <a:lnT>
                      <a:noFill/>
                    </a:lnT>
                    <a:lnB>
                      <a:noFill/>
                    </a:lnB>
                    <a:noFill/>
                  </a:tcPr>
                </a:tc>
                <a:tc>
                  <a:txBody>
                    <a:bodyPr/>
                    <a:lstStyle/>
                    <a:p>
                      <a:pPr>
                        <a:buNone/>
                      </a:pPr>
                      <a:r>
                        <a:rPr lang="en-US" sz="2400"/>
                        <a:t>Affected.</a:t>
                      </a:r>
                    </a:p>
                  </a:txBody>
                  <a:tcPr marL="61128" marR="61128" marT="30564" marB="30564" anchor="ctr">
                    <a:lnL>
                      <a:noFill/>
                    </a:lnL>
                    <a:lnR>
                      <a:noFill/>
                    </a:lnR>
                    <a:lnT>
                      <a:noFill/>
                    </a:lnT>
                    <a:lnB>
                      <a:noFill/>
                    </a:lnB>
                    <a:noFill/>
                  </a:tcPr>
                </a:tc>
                <a:tc>
                  <a:txBody>
                    <a:bodyPr/>
                    <a:lstStyle/>
                    <a:p>
                      <a:pPr>
                        <a:buNone/>
                      </a:pPr>
                      <a:r>
                        <a:rPr lang="en-US" sz="2400"/>
                        <a:t>Not affected.</a:t>
                      </a:r>
                    </a:p>
                  </a:txBody>
                  <a:tcPr marL="61128" marR="61128" marT="30564" marB="30564" anchor="ctr">
                    <a:lnL>
                      <a:noFill/>
                    </a:lnL>
                    <a:lnR>
                      <a:noFill/>
                    </a:lnR>
                    <a:lnT>
                      <a:noFill/>
                    </a:lnT>
                    <a:lnB>
                      <a:noFill/>
                    </a:lnB>
                    <a:noFill/>
                  </a:tcPr>
                </a:tc>
                <a:tc>
                  <a:txBody>
                    <a:bodyPr/>
                    <a:lstStyle/>
                    <a:p>
                      <a:pPr>
                        <a:buNone/>
                      </a:pPr>
                      <a:r>
                        <a:rPr lang="en-US" sz="2400"/>
                        <a:t>Not affected.</a:t>
                      </a:r>
                    </a:p>
                  </a:txBody>
                  <a:tcPr marL="61128" marR="61128" marT="30564" marB="30564" anchor="ctr">
                    <a:lnL>
                      <a:noFill/>
                    </a:lnL>
                    <a:lnR>
                      <a:noFill/>
                    </a:lnR>
                    <a:lnT>
                      <a:noFill/>
                    </a:lnT>
                    <a:lnB>
                      <a:noFill/>
                    </a:lnB>
                    <a:noFill/>
                  </a:tcPr>
                </a:tc>
                <a:extLst>
                  <a:ext uri="{0D108BD9-81ED-4DB2-BD59-A6C34878D82A}">
                    <a16:rowId xmlns:a16="http://schemas.microsoft.com/office/drawing/2014/main" val="2729432494"/>
                  </a:ext>
                </a:extLst>
              </a:tr>
              <a:tr h="574605">
                <a:tc>
                  <a:txBody>
                    <a:bodyPr/>
                    <a:lstStyle/>
                    <a:p>
                      <a:pPr>
                        <a:buNone/>
                      </a:pPr>
                      <a:r>
                        <a:rPr lang="en-US" sz="2400" b="1"/>
                        <a:t>Usefulness</a:t>
                      </a:r>
                      <a:endParaRPr lang="en-US" sz="2400"/>
                    </a:p>
                  </a:txBody>
                  <a:tcPr marL="61128" marR="61128" marT="30564" marB="30564" anchor="ctr">
                    <a:lnL>
                      <a:noFill/>
                    </a:lnL>
                    <a:lnR>
                      <a:noFill/>
                    </a:lnR>
                    <a:lnT>
                      <a:noFill/>
                    </a:lnT>
                    <a:lnB>
                      <a:noFill/>
                    </a:lnB>
                    <a:noFill/>
                  </a:tcPr>
                </a:tc>
                <a:tc>
                  <a:txBody>
                    <a:bodyPr/>
                    <a:lstStyle/>
                    <a:p>
                      <a:pPr>
                        <a:buNone/>
                      </a:pPr>
                      <a:r>
                        <a:rPr lang="en-US" sz="2400"/>
                        <a:t>Best for normal data.</a:t>
                      </a:r>
                    </a:p>
                  </a:txBody>
                  <a:tcPr marL="61128" marR="61128" marT="30564" marB="30564" anchor="ctr">
                    <a:lnL>
                      <a:noFill/>
                    </a:lnL>
                    <a:lnR>
                      <a:noFill/>
                    </a:lnR>
                    <a:lnT>
                      <a:noFill/>
                    </a:lnT>
                    <a:lnB>
                      <a:noFill/>
                    </a:lnB>
                    <a:noFill/>
                  </a:tcPr>
                </a:tc>
                <a:tc>
                  <a:txBody>
                    <a:bodyPr/>
                    <a:lstStyle/>
                    <a:p>
                      <a:pPr>
                        <a:buNone/>
                      </a:pPr>
                      <a:r>
                        <a:rPr lang="en-US" sz="2400"/>
                        <a:t>Best for skewed data.</a:t>
                      </a:r>
                    </a:p>
                  </a:txBody>
                  <a:tcPr marL="61128" marR="61128" marT="30564" marB="30564" anchor="ctr">
                    <a:lnL>
                      <a:noFill/>
                    </a:lnL>
                    <a:lnR>
                      <a:noFill/>
                    </a:lnR>
                    <a:lnT>
                      <a:noFill/>
                    </a:lnT>
                    <a:lnB>
                      <a:noFill/>
                    </a:lnB>
                    <a:noFill/>
                  </a:tcPr>
                </a:tc>
                <a:tc>
                  <a:txBody>
                    <a:bodyPr/>
                    <a:lstStyle/>
                    <a:p>
                      <a:pPr>
                        <a:buNone/>
                      </a:pPr>
                      <a:r>
                        <a:rPr lang="en-US" sz="2400"/>
                        <a:t>Best for most popular value.</a:t>
                      </a:r>
                    </a:p>
                  </a:txBody>
                  <a:tcPr marL="61128" marR="61128" marT="30564" marB="30564" anchor="ctr">
                    <a:lnL>
                      <a:noFill/>
                    </a:lnL>
                    <a:lnR>
                      <a:noFill/>
                    </a:lnR>
                    <a:lnT>
                      <a:noFill/>
                    </a:lnT>
                    <a:lnB>
                      <a:noFill/>
                    </a:lnB>
                    <a:noFill/>
                  </a:tcPr>
                </a:tc>
                <a:extLst>
                  <a:ext uri="{0D108BD9-81ED-4DB2-BD59-A6C34878D82A}">
                    <a16:rowId xmlns:a16="http://schemas.microsoft.com/office/drawing/2014/main" val="2233551737"/>
                  </a:ext>
                </a:extLst>
              </a:tr>
              <a:tr h="574605">
                <a:tc>
                  <a:txBody>
                    <a:bodyPr/>
                    <a:lstStyle/>
                    <a:p>
                      <a:pPr>
                        <a:buNone/>
                      </a:pPr>
                      <a:r>
                        <a:rPr lang="en-US" sz="2400" b="1"/>
                        <a:t>Data</a:t>
                      </a:r>
                      <a:endParaRPr lang="en-US" sz="2400"/>
                    </a:p>
                  </a:txBody>
                  <a:tcPr marL="61128" marR="61128" marT="30564" marB="30564" anchor="ctr">
                    <a:lnL>
                      <a:noFill/>
                    </a:lnL>
                    <a:lnR>
                      <a:noFill/>
                    </a:lnR>
                    <a:lnT>
                      <a:noFill/>
                    </a:lnT>
                    <a:lnB>
                      <a:noFill/>
                    </a:lnB>
                    <a:noFill/>
                  </a:tcPr>
                </a:tc>
                <a:tc>
                  <a:txBody>
                    <a:bodyPr/>
                    <a:lstStyle/>
                    <a:p>
                      <a:pPr>
                        <a:buNone/>
                      </a:pPr>
                      <a:r>
                        <a:rPr lang="en-US" sz="2400"/>
                        <a:t>Needs all values.</a:t>
                      </a:r>
                    </a:p>
                  </a:txBody>
                  <a:tcPr marL="61128" marR="61128" marT="30564" marB="30564" anchor="ctr">
                    <a:lnL>
                      <a:noFill/>
                    </a:lnL>
                    <a:lnR>
                      <a:noFill/>
                    </a:lnR>
                    <a:lnT>
                      <a:noFill/>
                    </a:lnT>
                    <a:lnB>
                      <a:noFill/>
                    </a:lnB>
                    <a:noFill/>
                  </a:tcPr>
                </a:tc>
                <a:tc>
                  <a:txBody>
                    <a:bodyPr/>
                    <a:lstStyle/>
                    <a:p>
                      <a:pPr>
                        <a:buNone/>
                      </a:pPr>
                      <a:r>
                        <a:rPr lang="en-US" sz="2400"/>
                        <a:t>Needs ordered data.</a:t>
                      </a:r>
                    </a:p>
                  </a:txBody>
                  <a:tcPr marL="61128" marR="61128" marT="30564" marB="30564" anchor="ctr">
                    <a:lnL>
                      <a:noFill/>
                    </a:lnL>
                    <a:lnR>
                      <a:noFill/>
                    </a:lnR>
                    <a:lnT>
                      <a:noFill/>
                    </a:lnT>
                    <a:lnB>
                      <a:noFill/>
                    </a:lnB>
                    <a:noFill/>
                  </a:tcPr>
                </a:tc>
                <a:tc>
                  <a:txBody>
                    <a:bodyPr/>
                    <a:lstStyle/>
                    <a:p>
                      <a:pPr>
                        <a:buNone/>
                      </a:pPr>
                      <a:r>
                        <a:rPr lang="en-US" sz="2400"/>
                        <a:t>Needs frequency data.</a:t>
                      </a:r>
                    </a:p>
                  </a:txBody>
                  <a:tcPr marL="61128" marR="61128" marT="30564" marB="30564" anchor="ctr">
                    <a:lnL>
                      <a:noFill/>
                    </a:lnL>
                    <a:lnR>
                      <a:noFill/>
                    </a:lnR>
                    <a:lnT>
                      <a:noFill/>
                    </a:lnT>
                    <a:lnB>
                      <a:noFill/>
                    </a:lnB>
                    <a:noFill/>
                  </a:tcPr>
                </a:tc>
                <a:extLst>
                  <a:ext uri="{0D108BD9-81ED-4DB2-BD59-A6C34878D82A}">
                    <a16:rowId xmlns:a16="http://schemas.microsoft.com/office/drawing/2014/main" val="310303091"/>
                  </a:ext>
                </a:extLst>
              </a:tr>
              <a:tr h="330092">
                <a:tc>
                  <a:txBody>
                    <a:bodyPr/>
                    <a:lstStyle/>
                    <a:p>
                      <a:pPr>
                        <a:buNone/>
                      </a:pPr>
                      <a:r>
                        <a:rPr lang="en-US" sz="2400" b="1"/>
                        <a:t>Uniqueness</a:t>
                      </a:r>
                      <a:endParaRPr lang="en-US" sz="2400"/>
                    </a:p>
                  </a:txBody>
                  <a:tcPr marL="61128" marR="61128" marT="30564" marB="30564" anchor="ctr">
                    <a:lnL>
                      <a:noFill/>
                    </a:lnL>
                    <a:lnR>
                      <a:noFill/>
                    </a:lnR>
                    <a:lnT>
                      <a:noFill/>
                    </a:lnT>
                    <a:lnB>
                      <a:noFill/>
                    </a:lnB>
                    <a:noFill/>
                  </a:tcPr>
                </a:tc>
                <a:tc>
                  <a:txBody>
                    <a:bodyPr/>
                    <a:lstStyle/>
                    <a:p>
                      <a:pPr>
                        <a:buNone/>
                      </a:pPr>
                      <a:r>
                        <a:rPr lang="en-US" sz="2400"/>
                        <a:t>Unique.</a:t>
                      </a:r>
                    </a:p>
                  </a:txBody>
                  <a:tcPr marL="61128" marR="61128" marT="30564" marB="30564" anchor="ctr">
                    <a:lnL>
                      <a:noFill/>
                    </a:lnL>
                    <a:lnR>
                      <a:noFill/>
                    </a:lnR>
                    <a:lnT>
                      <a:noFill/>
                    </a:lnT>
                    <a:lnB>
                      <a:noFill/>
                    </a:lnB>
                    <a:noFill/>
                  </a:tcPr>
                </a:tc>
                <a:tc>
                  <a:txBody>
                    <a:bodyPr/>
                    <a:lstStyle/>
                    <a:p>
                      <a:pPr>
                        <a:buNone/>
                      </a:pPr>
                      <a:r>
                        <a:rPr lang="en-US" sz="2400"/>
                        <a:t>Unique.</a:t>
                      </a:r>
                    </a:p>
                  </a:txBody>
                  <a:tcPr marL="61128" marR="61128" marT="30564" marB="30564" anchor="ctr">
                    <a:lnL>
                      <a:noFill/>
                    </a:lnL>
                    <a:lnR>
                      <a:noFill/>
                    </a:lnR>
                    <a:lnT>
                      <a:noFill/>
                    </a:lnT>
                    <a:lnB>
                      <a:noFill/>
                    </a:lnB>
                    <a:noFill/>
                  </a:tcPr>
                </a:tc>
                <a:tc>
                  <a:txBody>
                    <a:bodyPr/>
                    <a:lstStyle/>
                    <a:p>
                      <a:pPr>
                        <a:buNone/>
                      </a:pPr>
                      <a:r>
                        <a:rPr lang="en-US" sz="2400"/>
                        <a:t>May not be unique.</a:t>
                      </a:r>
                    </a:p>
                  </a:txBody>
                  <a:tcPr marL="61128" marR="61128" marT="30564" marB="30564" anchor="ctr">
                    <a:lnL>
                      <a:noFill/>
                    </a:lnL>
                    <a:lnR>
                      <a:noFill/>
                    </a:lnR>
                    <a:lnT>
                      <a:noFill/>
                    </a:lnT>
                    <a:lnB>
                      <a:noFill/>
                    </a:lnB>
                    <a:noFill/>
                  </a:tcPr>
                </a:tc>
                <a:extLst>
                  <a:ext uri="{0D108BD9-81ED-4DB2-BD59-A6C34878D82A}">
                    <a16:rowId xmlns:a16="http://schemas.microsoft.com/office/drawing/2014/main" val="2655792923"/>
                  </a:ext>
                </a:extLst>
              </a:tr>
              <a:tr h="574605">
                <a:tc>
                  <a:txBody>
                    <a:bodyPr/>
                    <a:lstStyle/>
                    <a:p>
                      <a:pPr>
                        <a:buNone/>
                      </a:pPr>
                      <a:r>
                        <a:rPr lang="en-US" sz="2400" b="1"/>
                        <a:t>Math use</a:t>
                      </a:r>
                      <a:endParaRPr lang="en-US" sz="2400"/>
                    </a:p>
                  </a:txBody>
                  <a:tcPr marL="61128" marR="61128" marT="30564" marB="30564" anchor="ctr">
                    <a:lnL>
                      <a:noFill/>
                    </a:lnL>
                    <a:lnR>
                      <a:noFill/>
                    </a:lnR>
                    <a:lnT>
                      <a:noFill/>
                    </a:lnT>
                    <a:lnB>
                      <a:noFill/>
                    </a:lnB>
                    <a:noFill/>
                  </a:tcPr>
                </a:tc>
                <a:tc>
                  <a:txBody>
                    <a:bodyPr/>
                    <a:lstStyle/>
                    <a:p>
                      <a:pPr>
                        <a:buNone/>
                      </a:pPr>
                      <a:r>
                        <a:rPr lang="en-US" sz="2400"/>
                        <a:t>Can be used in further calculations.</a:t>
                      </a:r>
                    </a:p>
                  </a:txBody>
                  <a:tcPr marL="61128" marR="61128" marT="30564" marB="30564" anchor="ctr">
                    <a:lnL>
                      <a:noFill/>
                    </a:lnL>
                    <a:lnR>
                      <a:noFill/>
                    </a:lnR>
                    <a:lnT>
                      <a:noFill/>
                    </a:lnT>
                    <a:lnB>
                      <a:noFill/>
                    </a:lnB>
                    <a:noFill/>
                  </a:tcPr>
                </a:tc>
                <a:tc>
                  <a:txBody>
                    <a:bodyPr/>
                    <a:lstStyle/>
                    <a:p>
                      <a:pPr>
                        <a:buNone/>
                      </a:pPr>
                      <a:r>
                        <a:rPr lang="en-US" sz="2400"/>
                        <a:t>Limited.</a:t>
                      </a:r>
                    </a:p>
                  </a:txBody>
                  <a:tcPr marL="61128" marR="61128" marT="30564" marB="30564" anchor="ctr">
                    <a:lnL>
                      <a:noFill/>
                    </a:lnL>
                    <a:lnR>
                      <a:noFill/>
                    </a:lnR>
                    <a:lnT>
                      <a:noFill/>
                    </a:lnT>
                    <a:lnB>
                      <a:noFill/>
                    </a:lnB>
                    <a:noFill/>
                  </a:tcPr>
                </a:tc>
                <a:tc>
                  <a:txBody>
                    <a:bodyPr/>
                    <a:lstStyle/>
                    <a:p>
                      <a:pPr>
                        <a:buNone/>
                      </a:pPr>
                      <a:r>
                        <a:rPr lang="en-US" sz="2400"/>
                        <a:t>Limited.</a:t>
                      </a:r>
                    </a:p>
                  </a:txBody>
                  <a:tcPr marL="61128" marR="61128" marT="30564" marB="30564" anchor="ctr">
                    <a:lnL>
                      <a:noFill/>
                    </a:lnL>
                    <a:lnR>
                      <a:noFill/>
                    </a:lnR>
                    <a:lnT>
                      <a:noFill/>
                    </a:lnT>
                    <a:lnB>
                      <a:noFill/>
                    </a:lnB>
                    <a:noFill/>
                  </a:tcPr>
                </a:tc>
                <a:extLst>
                  <a:ext uri="{0D108BD9-81ED-4DB2-BD59-A6C34878D82A}">
                    <a16:rowId xmlns:a16="http://schemas.microsoft.com/office/drawing/2014/main" val="233235364"/>
                  </a:ext>
                </a:extLst>
              </a:tr>
              <a:tr h="330092">
                <a:tc>
                  <a:txBody>
                    <a:bodyPr/>
                    <a:lstStyle/>
                    <a:p>
                      <a:pPr>
                        <a:buNone/>
                      </a:pPr>
                      <a:r>
                        <a:rPr lang="en-US" sz="2400" b="1"/>
                        <a:t>Example</a:t>
                      </a:r>
                      <a:endParaRPr lang="en-US" sz="2400"/>
                    </a:p>
                  </a:txBody>
                  <a:tcPr marL="61128" marR="61128" marT="30564" marB="30564" anchor="ctr">
                    <a:lnL>
                      <a:noFill/>
                    </a:lnL>
                    <a:lnR>
                      <a:noFill/>
                    </a:lnR>
                    <a:lnT>
                      <a:noFill/>
                    </a:lnT>
                    <a:lnB>
                      <a:noFill/>
                    </a:lnB>
                    <a:noFill/>
                  </a:tcPr>
                </a:tc>
                <a:tc>
                  <a:txBody>
                    <a:bodyPr/>
                    <a:lstStyle/>
                    <a:p>
                      <a:pPr>
                        <a:buNone/>
                      </a:pPr>
                      <a:r>
                        <a:rPr lang="en-US" sz="2400"/>
                        <a:t>Average salary.</a:t>
                      </a:r>
                    </a:p>
                  </a:txBody>
                  <a:tcPr marL="61128" marR="61128" marT="30564" marB="30564" anchor="ctr">
                    <a:lnL>
                      <a:noFill/>
                    </a:lnL>
                    <a:lnR>
                      <a:noFill/>
                    </a:lnR>
                    <a:lnT>
                      <a:noFill/>
                    </a:lnT>
                    <a:lnB>
                      <a:noFill/>
                    </a:lnB>
                    <a:noFill/>
                  </a:tcPr>
                </a:tc>
                <a:tc>
                  <a:txBody>
                    <a:bodyPr/>
                    <a:lstStyle/>
                    <a:p>
                      <a:pPr>
                        <a:buNone/>
                      </a:pPr>
                      <a:r>
                        <a:rPr lang="en-US" sz="2400"/>
                        <a:t>Middle income.</a:t>
                      </a:r>
                    </a:p>
                  </a:txBody>
                  <a:tcPr marL="61128" marR="61128" marT="30564" marB="30564" anchor="ctr">
                    <a:lnL>
                      <a:noFill/>
                    </a:lnL>
                    <a:lnR>
                      <a:noFill/>
                    </a:lnR>
                    <a:lnT>
                      <a:noFill/>
                    </a:lnT>
                    <a:lnB>
                      <a:noFill/>
                    </a:lnB>
                    <a:noFill/>
                  </a:tcPr>
                </a:tc>
                <a:tc>
                  <a:txBody>
                    <a:bodyPr/>
                    <a:lstStyle/>
                    <a:p>
                      <a:pPr>
                        <a:buNone/>
                      </a:pPr>
                      <a:r>
                        <a:rPr lang="en-US" sz="2400" dirty="0"/>
                        <a:t>Common shoe size.</a:t>
                      </a:r>
                    </a:p>
                  </a:txBody>
                  <a:tcPr marL="61128" marR="61128" marT="30564" marB="30564" anchor="ctr">
                    <a:lnL>
                      <a:noFill/>
                    </a:lnL>
                    <a:lnR>
                      <a:noFill/>
                    </a:lnR>
                    <a:lnT>
                      <a:noFill/>
                    </a:lnT>
                    <a:lnB>
                      <a:noFill/>
                    </a:lnB>
                    <a:noFill/>
                  </a:tcPr>
                </a:tc>
                <a:extLst>
                  <a:ext uri="{0D108BD9-81ED-4DB2-BD59-A6C34878D82A}">
                    <a16:rowId xmlns:a16="http://schemas.microsoft.com/office/drawing/2014/main" val="549264146"/>
                  </a:ext>
                </a:extLst>
              </a:tr>
            </a:tbl>
          </a:graphicData>
        </a:graphic>
      </p:graphicFrame>
    </p:spTree>
    <p:extLst>
      <p:ext uri="{BB962C8B-B14F-4D97-AF65-F5344CB8AC3E}">
        <p14:creationId xmlns:p14="http://schemas.microsoft.com/office/powerpoint/2010/main" val="3042428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29B-8544-2362-C57D-855E1EECD80C}"/>
              </a:ext>
            </a:extLst>
          </p:cNvPr>
          <p:cNvSpPr>
            <a:spLocks noGrp="1"/>
          </p:cNvSpPr>
          <p:nvPr>
            <p:ph type="title"/>
          </p:nvPr>
        </p:nvSpPr>
        <p:spPr/>
        <p:txBody>
          <a:bodyPr>
            <a:normAutofit/>
          </a:bodyPr>
          <a:lstStyle/>
          <a:p>
            <a:r>
              <a:rPr lang="en-US" sz="3200" dirty="0"/>
              <a:t>Empirical Relationship Between Mean, Median, and Mode</a:t>
            </a:r>
          </a:p>
        </p:txBody>
      </p:sp>
      <p:sp>
        <p:nvSpPr>
          <p:cNvPr id="3" name="Content Placeholder 2">
            <a:extLst>
              <a:ext uri="{FF2B5EF4-FFF2-40B4-BE49-F238E27FC236}">
                <a16:creationId xmlns:a16="http://schemas.microsoft.com/office/drawing/2014/main" id="{1F3E6D98-15AE-804F-E39B-C68BEB91E2B9}"/>
              </a:ext>
            </a:extLst>
          </p:cNvPr>
          <p:cNvSpPr>
            <a:spLocks noGrp="1"/>
          </p:cNvSpPr>
          <p:nvPr>
            <p:ph idx="1"/>
          </p:nvPr>
        </p:nvSpPr>
        <p:spPr/>
        <p:txBody>
          <a:bodyPr/>
          <a:lstStyle/>
          <a:p>
            <a:r>
              <a:rPr lang="en-US" dirty="0"/>
              <a:t>Mode= 3×Median − 2×Mean</a:t>
            </a:r>
          </a:p>
          <a:p>
            <a:endParaRPr lang="en-US" dirty="0"/>
          </a:p>
          <a:p>
            <a:r>
              <a:rPr lang="en-US" b="1" dirty="0"/>
              <a:t>Example 1 – Find Mode when Mean = 20, Median = 18</a:t>
            </a:r>
          </a:p>
          <a:p>
            <a:r>
              <a:rPr lang="en-US" dirty="0"/>
              <a:t>Mode = 3×18−2×20</a:t>
            </a:r>
          </a:p>
          <a:p>
            <a:r>
              <a:rPr lang="en-US" dirty="0"/>
              <a:t>= 54−40</a:t>
            </a:r>
          </a:p>
          <a:p>
            <a:r>
              <a:rPr lang="en-US" dirty="0"/>
              <a:t>=14</a:t>
            </a:r>
          </a:p>
          <a:p>
            <a:r>
              <a:rPr lang="en-US" b="1" dirty="0"/>
              <a:t>Example 2 – Find Median when Mean = 35, Mode = 40</a:t>
            </a:r>
          </a:p>
          <a:p>
            <a:r>
              <a:rPr lang="en-US" dirty="0"/>
              <a:t>Median ≈ 36.67</a:t>
            </a:r>
          </a:p>
        </p:txBody>
      </p:sp>
    </p:spTree>
    <p:extLst>
      <p:ext uri="{BB962C8B-B14F-4D97-AF65-F5344CB8AC3E}">
        <p14:creationId xmlns:p14="http://schemas.microsoft.com/office/powerpoint/2010/main" val="6058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23F96-4A06-9041-C7C7-10EE9511DB76}"/>
              </a:ext>
            </a:extLst>
          </p:cNvPr>
          <p:cNvSpPr>
            <a:spLocks noGrp="1"/>
          </p:cNvSpPr>
          <p:nvPr>
            <p:ph idx="1"/>
          </p:nvPr>
        </p:nvSpPr>
        <p:spPr>
          <a:xfrm>
            <a:off x="838200" y="114812"/>
            <a:ext cx="10515600" cy="4351338"/>
          </a:xfrm>
        </p:spPr>
        <p:txBody>
          <a:bodyPr>
            <a:normAutofit fontScale="92500" lnSpcReduction="20000"/>
          </a:bodyPr>
          <a:lstStyle/>
          <a:p>
            <a:pPr marL="0" indent="0">
              <a:buNone/>
            </a:pPr>
            <a:r>
              <a:rPr lang="en-US" dirty="0"/>
              <a:t>Q. 10 The marks secured by a group of </a:t>
            </a:r>
            <a:r>
              <a:rPr lang="en-US" b="1" dirty="0"/>
              <a:t>100 students</a:t>
            </a:r>
            <a:r>
              <a:rPr lang="en-US" dirty="0"/>
              <a:t> in a class test are grouped into class intervals and presented in the following frequency distribution table. Using the given data:</a:t>
            </a:r>
          </a:p>
          <a:p>
            <a:r>
              <a:rPr lang="en-US" b="1" dirty="0"/>
              <a:t>Compute the Mean</a:t>
            </a:r>
            <a:r>
              <a:rPr lang="en-US" dirty="0"/>
              <a:t> marks of the students by applying the direct method.</a:t>
            </a:r>
          </a:p>
          <a:p>
            <a:r>
              <a:rPr lang="en-US" b="1" dirty="0"/>
              <a:t>Determine the Median</a:t>
            </a:r>
            <a:r>
              <a:rPr lang="en-US" dirty="0"/>
              <a:t> marks by identifying the median class and using the median formula.</a:t>
            </a:r>
          </a:p>
          <a:p>
            <a:r>
              <a:rPr lang="en-US" b="1" dirty="0"/>
              <a:t>Find the Mode</a:t>
            </a:r>
            <a:r>
              <a:rPr lang="en-US" dirty="0"/>
              <a:t> of the marks by locating the modal class and applying the mode formula.</a:t>
            </a:r>
          </a:p>
          <a:p>
            <a:r>
              <a:rPr lang="en-US" dirty="0"/>
              <a:t>Finally, interpret the results to explain what the three measures of central tendency indicate about the overall performance of the students.</a:t>
            </a:r>
          </a:p>
          <a:p>
            <a:endParaRPr lang="en-US" dirty="0"/>
          </a:p>
        </p:txBody>
      </p:sp>
      <p:graphicFrame>
        <p:nvGraphicFramePr>
          <p:cNvPr id="4" name="Table 3">
            <a:extLst>
              <a:ext uri="{FF2B5EF4-FFF2-40B4-BE49-F238E27FC236}">
                <a16:creationId xmlns:a16="http://schemas.microsoft.com/office/drawing/2014/main" id="{54041E57-1BA5-05D6-E5FA-FE271C9C6297}"/>
              </a:ext>
            </a:extLst>
          </p:cNvPr>
          <p:cNvGraphicFramePr>
            <a:graphicFrameLocks noGrp="1"/>
          </p:cNvGraphicFramePr>
          <p:nvPr>
            <p:extLst>
              <p:ext uri="{D42A27DB-BD31-4B8C-83A1-F6EECF244321}">
                <p14:modId xmlns:p14="http://schemas.microsoft.com/office/powerpoint/2010/main" val="3024415816"/>
              </p:ext>
            </p:extLst>
          </p:nvPr>
        </p:nvGraphicFramePr>
        <p:xfrm>
          <a:off x="3282363" y="4466150"/>
          <a:ext cx="4876800" cy="113347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752234464"/>
                    </a:ext>
                  </a:extLst>
                </a:gridCol>
                <a:gridCol w="609600">
                  <a:extLst>
                    <a:ext uri="{9D8B030D-6E8A-4147-A177-3AD203B41FA5}">
                      <a16:colId xmlns:a16="http://schemas.microsoft.com/office/drawing/2014/main" val="310337035"/>
                    </a:ext>
                  </a:extLst>
                </a:gridCol>
                <a:gridCol w="609600">
                  <a:extLst>
                    <a:ext uri="{9D8B030D-6E8A-4147-A177-3AD203B41FA5}">
                      <a16:colId xmlns:a16="http://schemas.microsoft.com/office/drawing/2014/main" val="3472531004"/>
                    </a:ext>
                  </a:extLst>
                </a:gridCol>
                <a:gridCol w="609600">
                  <a:extLst>
                    <a:ext uri="{9D8B030D-6E8A-4147-A177-3AD203B41FA5}">
                      <a16:colId xmlns:a16="http://schemas.microsoft.com/office/drawing/2014/main" val="2407862328"/>
                    </a:ext>
                  </a:extLst>
                </a:gridCol>
                <a:gridCol w="609600">
                  <a:extLst>
                    <a:ext uri="{9D8B030D-6E8A-4147-A177-3AD203B41FA5}">
                      <a16:colId xmlns:a16="http://schemas.microsoft.com/office/drawing/2014/main" val="2446457692"/>
                    </a:ext>
                  </a:extLst>
                </a:gridCol>
                <a:gridCol w="609600">
                  <a:extLst>
                    <a:ext uri="{9D8B030D-6E8A-4147-A177-3AD203B41FA5}">
                      <a16:colId xmlns:a16="http://schemas.microsoft.com/office/drawing/2014/main" val="3007117732"/>
                    </a:ext>
                  </a:extLst>
                </a:gridCol>
                <a:gridCol w="609600">
                  <a:extLst>
                    <a:ext uri="{9D8B030D-6E8A-4147-A177-3AD203B41FA5}">
                      <a16:colId xmlns:a16="http://schemas.microsoft.com/office/drawing/2014/main" val="1841785982"/>
                    </a:ext>
                  </a:extLst>
                </a:gridCol>
                <a:gridCol w="609600">
                  <a:extLst>
                    <a:ext uri="{9D8B030D-6E8A-4147-A177-3AD203B41FA5}">
                      <a16:colId xmlns:a16="http://schemas.microsoft.com/office/drawing/2014/main" val="1638116529"/>
                    </a:ext>
                  </a:extLst>
                </a:gridCol>
              </a:tblGrid>
              <a:tr h="485775">
                <a:tc>
                  <a:txBody>
                    <a:bodyPr/>
                    <a:lstStyle/>
                    <a:p>
                      <a:pPr algn="ctr" fontAlgn="ctr">
                        <a:buNone/>
                      </a:pPr>
                      <a:r>
                        <a:rPr lang="en-US" sz="1000" u="none" strike="noStrike">
                          <a:effectLst/>
                        </a:rPr>
                        <a:t>Marks (Class Interval)</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0–10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10–20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20–30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30–40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40–50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50–60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buNone/>
                      </a:pPr>
                      <a:r>
                        <a:rPr lang="en-US" sz="1000" u="none" strike="noStrike">
                          <a:effectLst/>
                        </a:rPr>
                        <a:t>60–70</a:t>
                      </a:r>
                      <a:endParaRPr lang="en-US" sz="1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3827232"/>
                  </a:ext>
                </a:extLst>
              </a:tr>
              <a:tr h="647700">
                <a:tc>
                  <a:txBody>
                    <a:bodyPr/>
                    <a:lstStyle/>
                    <a:p>
                      <a:pPr algn="l" fontAlgn="ctr">
                        <a:buNone/>
                      </a:pPr>
                      <a:r>
                        <a:rPr lang="en-US" sz="1000" u="none" strike="noStrike">
                          <a:effectLst/>
                        </a:rPr>
                        <a:t>Number of Students (f)</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15</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20</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25</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a:effectLst/>
                        </a:rPr>
                        <a:t>18</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000" u="none" strike="noStrike" dirty="0">
                          <a:effectLst/>
                        </a:rPr>
                        <a:t>9</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8735283"/>
                  </a:ext>
                </a:extLst>
              </a:tr>
            </a:tbl>
          </a:graphicData>
        </a:graphic>
      </p:graphicFrame>
    </p:spTree>
    <p:extLst>
      <p:ext uri="{BB962C8B-B14F-4D97-AF65-F5344CB8AC3E}">
        <p14:creationId xmlns:p14="http://schemas.microsoft.com/office/powerpoint/2010/main" val="123928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2ED6-8DF1-B6A6-AAAC-2D8349218939}"/>
              </a:ext>
            </a:extLst>
          </p:cNvPr>
          <p:cNvSpPr>
            <a:spLocks noGrp="1"/>
          </p:cNvSpPr>
          <p:nvPr>
            <p:ph type="title"/>
          </p:nvPr>
        </p:nvSpPr>
        <p:spPr/>
        <p:txBody>
          <a:bodyPr/>
          <a:lstStyle/>
          <a:p>
            <a:r>
              <a:rPr lang="en-US" dirty="0"/>
              <a:t>mean</a:t>
            </a:r>
          </a:p>
        </p:txBody>
      </p:sp>
      <p:graphicFrame>
        <p:nvGraphicFramePr>
          <p:cNvPr id="4" name="Content Placeholder 3">
            <a:extLst>
              <a:ext uri="{FF2B5EF4-FFF2-40B4-BE49-F238E27FC236}">
                <a16:creationId xmlns:a16="http://schemas.microsoft.com/office/drawing/2014/main" id="{F54E3DFC-5FAF-8160-0583-0DDD45668CBA}"/>
              </a:ext>
            </a:extLst>
          </p:cNvPr>
          <p:cNvGraphicFramePr>
            <a:graphicFrameLocks noGrp="1"/>
          </p:cNvGraphicFramePr>
          <p:nvPr>
            <p:ph idx="1"/>
            <p:extLst>
              <p:ext uri="{D42A27DB-BD31-4B8C-83A1-F6EECF244321}">
                <p14:modId xmlns:p14="http://schemas.microsoft.com/office/powerpoint/2010/main" val="1640374572"/>
              </p:ext>
            </p:extLst>
          </p:nvPr>
        </p:nvGraphicFramePr>
        <p:xfrm>
          <a:off x="675967" y="1308238"/>
          <a:ext cx="10515600" cy="3291840"/>
        </p:xfrm>
        <a:graphic>
          <a:graphicData uri="http://schemas.openxmlformats.org/drawingml/2006/table">
            <a:tbl>
              <a:tblPr/>
              <a:tblGrid>
                <a:gridCol w="2628900">
                  <a:extLst>
                    <a:ext uri="{9D8B030D-6E8A-4147-A177-3AD203B41FA5}">
                      <a16:colId xmlns:a16="http://schemas.microsoft.com/office/drawing/2014/main" val="112256004"/>
                    </a:ext>
                  </a:extLst>
                </a:gridCol>
                <a:gridCol w="2628900">
                  <a:extLst>
                    <a:ext uri="{9D8B030D-6E8A-4147-A177-3AD203B41FA5}">
                      <a16:colId xmlns:a16="http://schemas.microsoft.com/office/drawing/2014/main" val="2074103128"/>
                    </a:ext>
                  </a:extLst>
                </a:gridCol>
                <a:gridCol w="2628900">
                  <a:extLst>
                    <a:ext uri="{9D8B030D-6E8A-4147-A177-3AD203B41FA5}">
                      <a16:colId xmlns:a16="http://schemas.microsoft.com/office/drawing/2014/main" val="248092767"/>
                    </a:ext>
                  </a:extLst>
                </a:gridCol>
                <a:gridCol w="2628900">
                  <a:extLst>
                    <a:ext uri="{9D8B030D-6E8A-4147-A177-3AD203B41FA5}">
                      <a16:colId xmlns:a16="http://schemas.microsoft.com/office/drawing/2014/main" val="2054291062"/>
                    </a:ext>
                  </a:extLst>
                </a:gridCol>
              </a:tblGrid>
              <a:tr h="0">
                <a:tc>
                  <a:txBody>
                    <a:bodyPr/>
                    <a:lstStyle/>
                    <a:p>
                      <a:pPr>
                        <a:buNone/>
                      </a:pPr>
                      <a:r>
                        <a:rPr lang="en-US"/>
                        <a:t>Class Interval</a:t>
                      </a:r>
                    </a:p>
                  </a:txBody>
                  <a:tcPr anchor="ctr">
                    <a:lnL>
                      <a:noFill/>
                    </a:lnL>
                    <a:lnR>
                      <a:noFill/>
                    </a:lnR>
                    <a:lnT>
                      <a:noFill/>
                    </a:lnT>
                    <a:lnB>
                      <a:noFill/>
                    </a:lnB>
                    <a:noFill/>
                  </a:tcPr>
                </a:tc>
                <a:tc>
                  <a:txBody>
                    <a:bodyPr/>
                    <a:lstStyle/>
                    <a:p>
                      <a:pPr>
                        <a:buNone/>
                      </a:pPr>
                      <a:r>
                        <a:rPr lang="en-US"/>
                        <a:t>Midpoint (x)</a:t>
                      </a:r>
                    </a:p>
                  </a:txBody>
                  <a:tcPr anchor="ctr">
                    <a:lnL>
                      <a:noFill/>
                    </a:lnL>
                    <a:lnR>
                      <a:noFill/>
                    </a:lnR>
                    <a:lnT>
                      <a:noFill/>
                    </a:lnT>
                    <a:lnB>
                      <a:noFill/>
                    </a:lnB>
                    <a:noFill/>
                  </a:tcPr>
                </a:tc>
                <a:tc>
                  <a:txBody>
                    <a:bodyPr/>
                    <a:lstStyle/>
                    <a:p>
                      <a:pPr>
                        <a:buNone/>
                      </a:pPr>
                      <a:r>
                        <a:rPr lang="en-US"/>
                        <a:t>f</a:t>
                      </a:r>
                    </a:p>
                  </a:txBody>
                  <a:tcPr anchor="ctr">
                    <a:lnL>
                      <a:noFill/>
                    </a:lnL>
                    <a:lnR>
                      <a:noFill/>
                    </a:lnR>
                    <a:lnT>
                      <a:noFill/>
                    </a:lnT>
                    <a:lnB>
                      <a:noFill/>
                    </a:lnB>
                    <a:noFill/>
                  </a:tcPr>
                </a:tc>
                <a:tc>
                  <a:txBody>
                    <a:bodyPr/>
                    <a:lstStyle/>
                    <a:p>
                      <a:pPr>
                        <a:buNone/>
                      </a:pPr>
                      <a:r>
                        <a:rPr lang="en-US"/>
                        <a:t>f × x</a:t>
                      </a:r>
                    </a:p>
                  </a:txBody>
                  <a:tcPr anchor="ctr">
                    <a:lnL>
                      <a:noFill/>
                    </a:lnL>
                    <a:lnR>
                      <a:noFill/>
                    </a:lnR>
                    <a:lnT>
                      <a:noFill/>
                    </a:lnT>
                    <a:lnB>
                      <a:noFill/>
                    </a:lnB>
                    <a:noFill/>
                  </a:tcPr>
                </a:tc>
                <a:extLst>
                  <a:ext uri="{0D108BD9-81ED-4DB2-BD59-A6C34878D82A}">
                    <a16:rowId xmlns:a16="http://schemas.microsoft.com/office/drawing/2014/main" val="2620253572"/>
                  </a:ext>
                </a:extLst>
              </a:tr>
              <a:tr h="0">
                <a:tc>
                  <a:txBody>
                    <a:bodyPr/>
                    <a:lstStyle/>
                    <a:p>
                      <a:pPr>
                        <a:buNone/>
                      </a:pPr>
                      <a:r>
                        <a:rPr lang="en-US"/>
                        <a:t>0–10</a:t>
                      </a:r>
                    </a:p>
                  </a:txBody>
                  <a:tcPr anchor="ctr">
                    <a:lnL>
                      <a:noFill/>
                    </a:lnL>
                    <a:lnR>
                      <a:noFill/>
                    </a:lnR>
                    <a:lnT>
                      <a:noFill/>
                    </a:lnT>
                    <a:lnB>
                      <a:noFill/>
                    </a:lnB>
                    <a:noFill/>
                  </a:tcPr>
                </a:tc>
                <a:tc>
                  <a:txBody>
                    <a:bodyPr/>
                    <a:lstStyle/>
                    <a:p>
                      <a:pPr>
                        <a:buNone/>
                      </a:pPr>
                      <a:r>
                        <a:rPr lang="en-US"/>
                        <a:t>5</a:t>
                      </a:r>
                    </a:p>
                  </a:txBody>
                  <a:tcPr anchor="ctr">
                    <a:lnL>
                      <a:noFill/>
                    </a:lnL>
                    <a:lnR>
                      <a:noFill/>
                    </a:lnR>
                    <a:lnT>
                      <a:noFill/>
                    </a:lnT>
                    <a:lnB>
                      <a:noFill/>
                    </a:lnB>
                    <a:noFill/>
                  </a:tcPr>
                </a:tc>
                <a:tc>
                  <a:txBody>
                    <a:bodyPr/>
                    <a:lstStyle/>
                    <a:p>
                      <a:pPr>
                        <a:buNone/>
                      </a:pPr>
                      <a:r>
                        <a:rPr lang="en-US"/>
                        <a:t>5</a:t>
                      </a:r>
                    </a:p>
                  </a:txBody>
                  <a:tcPr anchor="ctr">
                    <a:lnL>
                      <a:noFill/>
                    </a:lnL>
                    <a:lnR>
                      <a:noFill/>
                    </a:lnR>
                    <a:lnT>
                      <a:noFill/>
                    </a:lnT>
                    <a:lnB>
                      <a:noFill/>
                    </a:lnB>
                    <a:noFill/>
                  </a:tcPr>
                </a:tc>
                <a:tc>
                  <a:txBody>
                    <a:bodyPr/>
                    <a:lstStyle/>
                    <a:p>
                      <a:pPr>
                        <a:buNone/>
                      </a:pPr>
                      <a:r>
                        <a:rPr lang="en-US"/>
                        <a:t>25</a:t>
                      </a:r>
                    </a:p>
                  </a:txBody>
                  <a:tcPr anchor="ctr">
                    <a:lnL>
                      <a:noFill/>
                    </a:lnL>
                    <a:lnR>
                      <a:noFill/>
                    </a:lnR>
                    <a:lnT>
                      <a:noFill/>
                    </a:lnT>
                    <a:lnB>
                      <a:noFill/>
                    </a:lnB>
                    <a:noFill/>
                  </a:tcPr>
                </a:tc>
                <a:extLst>
                  <a:ext uri="{0D108BD9-81ED-4DB2-BD59-A6C34878D82A}">
                    <a16:rowId xmlns:a16="http://schemas.microsoft.com/office/drawing/2014/main" val="2191372104"/>
                  </a:ext>
                </a:extLst>
              </a:tr>
              <a:tr h="0">
                <a:tc>
                  <a:txBody>
                    <a:bodyPr/>
                    <a:lstStyle/>
                    <a:p>
                      <a:pPr>
                        <a:buNone/>
                      </a:pPr>
                      <a:r>
                        <a:rPr lang="en-US"/>
                        <a:t>10–20</a:t>
                      </a:r>
                    </a:p>
                  </a:txBody>
                  <a:tcPr anchor="ctr">
                    <a:lnL>
                      <a:noFill/>
                    </a:lnL>
                    <a:lnR>
                      <a:noFill/>
                    </a:lnR>
                    <a:lnT>
                      <a:noFill/>
                    </a:lnT>
                    <a:lnB>
                      <a:noFill/>
                    </a:lnB>
                    <a:noFill/>
                  </a:tcPr>
                </a:tc>
                <a:tc>
                  <a:txBody>
                    <a:bodyPr/>
                    <a:lstStyle/>
                    <a:p>
                      <a:pPr>
                        <a:buNone/>
                      </a:pPr>
                      <a:r>
                        <a:rPr lang="en-US"/>
                        <a:t>15</a:t>
                      </a:r>
                    </a:p>
                  </a:txBody>
                  <a:tcPr anchor="ctr">
                    <a:lnL>
                      <a:noFill/>
                    </a:lnL>
                    <a:lnR>
                      <a:noFill/>
                    </a:lnR>
                    <a:lnT>
                      <a:noFill/>
                    </a:lnT>
                    <a:lnB>
                      <a:noFill/>
                    </a:lnB>
                    <a:noFill/>
                  </a:tcPr>
                </a:tc>
                <a:tc>
                  <a:txBody>
                    <a:bodyPr/>
                    <a:lstStyle/>
                    <a:p>
                      <a:pPr>
                        <a:buNone/>
                      </a:pPr>
                      <a:r>
                        <a:rPr lang="en-US"/>
                        <a:t>8</a:t>
                      </a:r>
                    </a:p>
                  </a:txBody>
                  <a:tcPr anchor="ctr">
                    <a:lnL>
                      <a:noFill/>
                    </a:lnL>
                    <a:lnR>
                      <a:noFill/>
                    </a:lnR>
                    <a:lnT>
                      <a:noFill/>
                    </a:lnT>
                    <a:lnB>
                      <a:noFill/>
                    </a:lnB>
                    <a:noFill/>
                  </a:tcPr>
                </a:tc>
                <a:tc>
                  <a:txBody>
                    <a:bodyPr/>
                    <a:lstStyle/>
                    <a:p>
                      <a:pPr>
                        <a:buNone/>
                      </a:pPr>
                      <a:r>
                        <a:rPr lang="en-US"/>
                        <a:t>120</a:t>
                      </a:r>
                    </a:p>
                  </a:txBody>
                  <a:tcPr anchor="ctr">
                    <a:lnL>
                      <a:noFill/>
                    </a:lnL>
                    <a:lnR>
                      <a:noFill/>
                    </a:lnR>
                    <a:lnT>
                      <a:noFill/>
                    </a:lnT>
                    <a:lnB>
                      <a:noFill/>
                    </a:lnB>
                    <a:noFill/>
                  </a:tcPr>
                </a:tc>
                <a:extLst>
                  <a:ext uri="{0D108BD9-81ED-4DB2-BD59-A6C34878D82A}">
                    <a16:rowId xmlns:a16="http://schemas.microsoft.com/office/drawing/2014/main" val="1778336146"/>
                  </a:ext>
                </a:extLst>
              </a:tr>
              <a:tr h="0">
                <a:tc>
                  <a:txBody>
                    <a:bodyPr/>
                    <a:lstStyle/>
                    <a:p>
                      <a:pPr>
                        <a:buNone/>
                      </a:pPr>
                      <a:r>
                        <a:rPr lang="en-US"/>
                        <a:t>20–30</a:t>
                      </a:r>
                    </a:p>
                  </a:txBody>
                  <a:tcPr anchor="ctr">
                    <a:lnL>
                      <a:noFill/>
                    </a:lnL>
                    <a:lnR>
                      <a:noFill/>
                    </a:lnR>
                    <a:lnT>
                      <a:noFill/>
                    </a:lnT>
                    <a:lnB>
                      <a:noFill/>
                    </a:lnB>
                    <a:noFill/>
                  </a:tcPr>
                </a:tc>
                <a:tc>
                  <a:txBody>
                    <a:bodyPr/>
                    <a:lstStyle/>
                    <a:p>
                      <a:pPr>
                        <a:buNone/>
                      </a:pPr>
                      <a:r>
                        <a:rPr lang="en-US"/>
                        <a:t>25</a:t>
                      </a:r>
                    </a:p>
                  </a:txBody>
                  <a:tcPr anchor="ctr">
                    <a:lnL>
                      <a:noFill/>
                    </a:lnL>
                    <a:lnR>
                      <a:noFill/>
                    </a:lnR>
                    <a:lnT>
                      <a:noFill/>
                    </a:lnT>
                    <a:lnB>
                      <a:noFill/>
                    </a:lnB>
                    <a:noFill/>
                  </a:tcPr>
                </a:tc>
                <a:tc>
                  <a:txBody>
                    <a:bodyPr/>
                    <a:lstStyle/>
                    <a:p>
                      <a:pPr>
                        <a:buNone/>
                      </a:pPr>
                      <a:r>
                        <a:rPr lang="en-US"/>
                        <a:t>15</a:t>
                      </a:r>
                    </a:p>
                  </a:txBody>
                  <a:tcPr anchor="ctr">
                    <a:lnL>
                      <a:noFill/>
                    </a:lnL>
                    <a:lnR>
                      <a:noFill/>
                    </a:lnR>
                    <a:lnT>
                      <a:noFill/>
                    </a:lnT>
                    <a:lnB>
                      <a:noFill/>
                    </a:lnB>
                    <a:noFill/>
                  </a:tcPr>
                </a:tc>
                <a:tc>
                  <a:txBody>
                    <a:bodyPr/>
                    <a:lstStyle/>
                    <a:p>
                      <a:pPr>
                        <a:buNone/>
                      </a:pPr>
                      <a:r>
                        <a:rPr lang="en-US"/>
                        <a:t>375</a:t>
                      </a:r>
                    </a:p>
                  </a:txBody>
                  <a:tcPr anchor="ctr">
                    <a:lnL>
                      <a:noFill/>
                    </a:lnL>
                    <a:lnR>
                      <a:noFill/>
                    </a:lnR>
                    <a:lnT>
                      <a:noFill/>
                    </a:lnT>
                    <a:lnB>
                      <a:noFill/>
                    </a:lnB>
                    <a:noFill/>
                  </a:tcPr>
                </a:tc>
                <a:extLst>
                  <a:ext uri="{0D108BD9-81ED-4DB2-BD59-A6C34878D82A}">
                    <a16:rowId xmlns:a16="http://schemas.microsoft.com/office/drawing/2014/main" val="3246302535"/>
                  </a:ext>
                </a:extLst>
              </a:tr>
              <a:tr h="0">
                <a:tc>
                  <a:txBody>
                    <a:bodyPr/>
                    <a:lstStyle/>
                    <a:p>
                      <a:pPr>
                        <a:buNone/>
                      </a:pPr>
                      <a:r>
                        <a:rPr lang="en-US"/>
                        <a:t>30–40</a:t>
                      </a:r>
                    </a:p>
                  </a:txBody>
                  <a:tcPr anchor="ctr">
                    <a:lnL>
                      <a:noFill/>
                    </a:lnL>
                    <a:lnR>
                      <a:noFill/>
                    </a:lnR>
                    <a:lnT>
                      <a:noFill/>
                    </a:lnT>
                    <a:lnB>
                      <a:noFill/>
                    </a:lnB>
                    <a:noFill/>
                  </a:tcPr>
                </a:tc>
                <a:tc>
                  <a:txBody>
                    <a:bodyPr/>
                    <a:lstStyle/>
                    <a:p>
                      <a:pPr>
                        <a:buNone/>
                      </a:pPr>
                      <a:r>
                        <a:rPr lang="en-US"/>
                        <a:t>35</a:t>
                      </a:r>
                    </a:p>
                  </a:txBody>
                  <a:tcPr anchor="ctr">
                    <a:lnL>
                      <a:noFill/>
                    </a:lnL>
                    <a:lnR>
                      <a:noFill/>
                    </a:lnR>
                    <a:lnT>
                      <a:noFill/>
                    </a:lnT>
                    <a:lnB>
                      <a:noFill/>
                    </a:lnB>
                    <a:noFill/>
                  </a:tcPr>
                </a:tc>
                <a:tc>
                  <a:txBody>
                    <a:bodyPr/>
                    <a:lstStyle/>
                    <a:p>
                      <a:pPr>
                        <a:buNone/>
                      </a:pPr>
                      <a:r>
                        <a:rPr lang="en-US"/>
                        <a:t>20</a:t>
                      </a:r>
                    </a:p>
                  </a:txBody>
                  <a:tcPr anchor="ctr">
                    <a:lnL>
                      <a:noFill/>
                    </a:lnL>
                    <a:lnR>
                      <a:noFill/>
                    </a:lnR>
                    <a:lnT>
                      <a:noFill/>
                    </a:lnT>
                    <a:lnB>
                      <a:noFill/>
                    </a:lnB>
                    <a:noFill/>
                  </a:tcPr>
                </a:tc>
                <a:tc>
                  <a:txBody>
                    <a:bodyPr/>
                    <a:lstStyle/>
                    <a:p>
                      <a:pPr>
                        <a:buNone/>
                      </a:pPr>
                      <a:r>
                        <a:rPr lang="en-US"/>
                        <a:t>700</a:t>
                      </a:r>
                    </a:p>
                  </a:txBody>
                  <a:tcPr anchor="ctr">
                    <a:lnL>
                      <a:noFill/>
                    </a:lnL>
                    <a:lnR>
                      <a:noFill/>
                    </a:lnR>
                    <a:lnT>
                      <a:noFill/>
                    </a:lnT>
                    <a:lnB>
                      <a:noFill/>
                    </a:lnB>
                    <a:noFill/>
                  </a:tcPr>
                </a:tc>
                <a:extLst>
                  <a:ext uri="{0D108BD9-81ED-4DB2-BD59-A6C34878D82A}">
                    <a16:rowId xmlns:a16="http://schemas.microsoft.com/office/drawing/2014/main" val="1261625189"/>
                  </a:ext>
                </a:extLst>
              </a:tr>
              <a:tr h="0">
                <a:tc>
                  <a:txBody>
                    <a:bodyPr/>
                    <a:lstStyle/>
                    <a:p>
                      <a:pPr>
                        <a:buNone/>
                      </a:pPr>
                      <a:r>
                        <a:rPr lang="en-US"/>
                        <a:t>40–50</a:t>
                      </a:r>
                    </a:p>
                  </a:txBody>
                  <a:tcPr anchor="ctr">
                    <a:lnL>
                      <a:noFill/>
                    </a:lnL>
                    <a:lnR>
                      <a:noFill/>
                    </a:lnR>
                    <a:lnT>
                      <a:noFill/>
                    </a:lnT>
                    <a:lnB>
                      <a:noFill/>
                    </a:lnB>
                    <a:noFill/>
                  </a:tcPr>
                </a:tc>
                <a:tc>
                  <a:txBody>
                    <a:bodyPr/>
                    <a:lstStyle/>
                    <a:p>
                      <a:pPr>
                        <a:buNone/>
                      </a:pPr>
                      <a:r>
                        <a:rPr lang="en-US"/>
                        <a:t>45</a:t>
                      </a:r>
                    </a:p>
                  </a:txBody>
                  <a:tcPr anchor="ctr">
                    <a:lnL>
                      <a:noFill/>
                    </a:lnL>
                    <a:lnR>
                      <a:noFill/>
                    </a:lnR>
                    <a:lnT>
                      <a:noFill/>
                    </a:lnT>
                    <a:lnB>
                      <a:noFill/>
                    </a:lnB>
                    <a:noFill/>
                  </a:tcPr>
                </a:tc>
                <a:tc>
                  <a:txBody>
                    <a:bodyPr/>
                    <a:lstStyle/>
                    <a:p>
                      <a:pPr>
                        <a:buNone/>
                      </a:pPr>
                      <a:r>
                        <a:rPr lang="en-US"/>
                        <a:t>25</a:t>
                      </a:r>
                    </a:p>
                  </a:txBody>
                  <a:tcPr anchor="ctr">
                    <a:lnL>
                      <a:noFill/>
                    </a:lnL>
                    <a:lnR>
                      <a:noFill/>
                    </a:lnR>
                    <a:lnT>
                      <a:noFill/>
                    </a:lnT>
                    <a:lnB>
                      <a:noFill/>
                    </a:lnB>
                    <a:noFill/>
                  </a:tcPr>
                </a:tc>
                <a:tc>
                  <a:txBody>
                    <a:bodyPr/>
                    <a:lstStyle/>
                    <a:p>
                      <a:pPr>
                        <a:buNone/>
                      </a:pPr>
                      <a:r>
                        <a:rPr lang="en-US"/>
                        <a:t>1125</a:t>
                      </a:r>
                    </a:p>
                  </a:txBody>
                  <a:tcPr anchor="ctr">
                    <a:lnL>
                      <a:noFill/>
                    </a:lnL>
                    <a:lnR>
                      <a:noFill/>
                    </a:lnR>
                    <a:lnT>
                      <a:noFill/>
                    </a:lnT>
                    <a:lnB>
                      <a:noFill/>
                    </a:lnB>
                    <a:noFill/>
                  </a:tcPr>
                </a:tc>
                <a:extLst>
                  <a:ext uri="{0D108BD9-81ED-4DB2-BD59-A6C34878D82A}">
                    <a16:rowId xmlns:a16="http://schemas.microsoft.com/office/drawing/2014/main" val="4093259635"/>
                  </a:ext>
                </a:extLst>
              </a:tr>
              <a:tr h="0">
                <a:tc>
                  <a:txBody>
                    <a:bodyPr/>
                    <a:lstStyle/>
                    <a:p>
                      <a:pPr>
                        <a:buNone/>
                      </a:pPr>
                      <a:r>
                        <a:rPr lang="en-US"/>
                        <a:t>50–60</a:t>
                      </a:r>
                    </a:p>
                  </a:txBody>
                  <a:tcPr anchor="ctr">
                    <a:lnL>
                      <a:noFill/>
                    </a:lnL>
                    <a:lnR>
                      <a:noFill/>
                    </a:lnR>
                    <a:lnT>
                      <a:noFill/>
                    </a:lnT>
                    <a:lnB>
                      <a:noFill/>
                    </a:lnB>
                    <a:noFill/>
                  </a:tcPr>
                </a:tc>
                <a:tc>
                  <a:txBody>
                    <a:bodyPr/>
                    <a:lstStyle/>
                    <a:p>
                      <a:pPr>
                        <a:buNone/>
                      </a:pPr>
                      <a:r>
                        <a:rPr lang="en-US"/>
                        <a:t>55</a:t>
                      </a:r>
                    </a:p>
                  </a:txBody>
                  <a:tcPr anchor="ctr">
                    <a:lnL>
                      <a:noFill/>
                    </a:lnL>
                    <a:lnR>
                      <a:noFill/>
                    </a:lnR>
                    <a:lnT>
                      <a:noFill/>
                    </a:lnT>
                    <a:lnB>
                      <a:noFill/>
                    </a:lnB>
                    <a:noFill/>
                  </a:tcPr>
                </a:tc>
                <a:tc>
                  <a:txBody>
                    <a:bodyPr/>
                    <a:lstStyle/>
                    <a:p>
                      <a:pPr>
                        <a:buNone/>
                      </a:pPr>
                      <a:r>
                        <a:rPr lang="en-US"/>
                        <a:t>18</a:t>
                      </a:r>
                    </a:p>
                  </a:txBody>
                  <a:tcPr anchor="ctr">
                    <a:lnL>
                      <a:noFill/>
                    </a:lnL>
                    <a:lnR>
                      <a:noFill/>
                    </a:lnR>
                    <a:lnT>
                      <a:noFill/>
                    </a:lnT>
                    <a:lnB>
                      <a:noFill/>
                    </a:lnB>
                    <a:noFill/>
                  </a:tcPr>
                </a:tc>
                <a:tc>
                  <a:txBody>
                    <a:bodyPr/>
                    <a:lstStyle/>
                    <a:p>
                      <a:pPr>
                        <a:buNone/>
                      </a:pPr>
                      <a:r>
                        <a:rPr lang="en-US"/>
                        <a:t>990</a:t>
                      </a:r>
                    </a:p>
                  </a:txBody>
                  <a:tcPr anchor="ctr">
                    <a:lnL>
                      <a:noFill/>
                    </a:lnL>
                    <a:lnR>
                      <a:noFill/>
                    </a:lnR>
                    <a:lnT>
                      <a:noFill/>
                    </a:lnT>
                    <a:lnB>
                      <a:noFill/>
                    </a:lnB>
                    <a:noFill/>
                  </a:tcPr>
                </a:tc>
                <a:extLst>
                  <a:ext uri="{0D108BD9-81ED-4DB2-BD59-A6C34878D82A}">
                    <a16:rowId xmlns:a16="http://schemas.microsoft.com/office/drawing/2014/main" val="4202515213"/>
                  </a:ext>
                </a:extLst>
              </a:tr>
              <a:tr h="0">
                <a:tc>
                  <a:txBody>
                    <a:bodyPr/>
                    <a:lstStyle/>
                    <a:p>
                      <a:pPr>
                        <a:buNone/>
                      </a:pPr>
                      <a:r>
                        <a:rPr lang="en-US"/>
                        <a:t>60–70</a:t>
                      </a:r>
                    </a:p>
                  </a:txBody>
                  <a:tcPr anchor="ctr">
                    <a:lnL>
                      <a:noFill/>
                    </a:lnL>
                    <a:lnR>
                      <a:noFill/>
                    </a:lnR>
                    <a:lnT>
                      <a:noFill/>
                    </a:lnT>
                    <a:lnB>
                      <a:noFill/>
                    </a:lnB>
                    <a:noFill/>
                  </a:tcPr>
                </a:tc>
                <a:tc>
                  <a:txBody>
                    <a:bodyPr/>
                    <a:lstStyle/>
                    <a:p>
                      <a:pPr>
                        <a:buNone/>
                      </a:pPr>
                      <a:r>
                        <a:rPr lang="en-US"/>
                        <a:t>65</a:t>
                      </a:r>
                    </a:p>
                  </a:txBody>
                  <a:tcPr anchor="ctr">
                    <a:lnL>
                      <a:noFill/>
                    </a:lnL>
                    <a:lnR>
                      <a:noFill/>
                    </a:lnR>
                    <a:lnT>
                      <a:noFill/>
                    </a:lnT>
                    <a:lnB>
                      <a:noFill/>
                    </a:lnB>
                    <a:noFill/>
                  </a:tcPr>
                </a:tc>
                <a:tc>
                  <a:txBody>
                    <a:bodyPr/>
                    <a:lstStyle/>
                    <a:p>
                      <a:pPr>
                        <a:buNone/>
                      </a:pPr>
                      <a:r>
                        <a:rPr lang="en-US"/>
                        <a:t>9</a:t>
                      </a:r>
                    </a:p>
                  </a:txBody>
                  <a:tcPr anchor="ctr">
                    <a:lnL>
                      <a:noFill/>
                    </a:lnL>
                    <a:lnR>
                      <a:noFill/>
                    </a:lnR>
                    <a:lnT>
                      <a:noFill/>
                    </a:lnT>
                    <a:lnB>
                      <a:noFill/>
                    </a:lnB>
                    <a:noFill/>
                  </a:tcPr>
                </a:tc>
                <a:tc>
                  <a:txBody>
                    <a:bodyPr/>
                    <a:lstStyle/>
                    <a:p>
                      <a:pPr>
                        <a:buNone/>
                      </a:pPr>
                      <a:r>
                        <a:rPr lang="en-US"/>
                        <a:t>585</a:t>
                      </a:r>
                    </a:p>
                  </a:txBody>
                  <a:tcPr anchor="ctr">
                    <a:lnL>
                      <a:noFill/>
                    </a:lnL>
                    <a:lnR>
                      <a:noFill/>
                    </a:lnR>
                    <a:lnT>
                      <a:noFill/>
                    </a:lnT>
                    <a:lnB>
                      <a:noFill/>
                    </a:lnB>
                    <a:noFill/>
                  </a:tcPr>
                </a:tc>
                <a:extLst>
                  <a:ext uri="{0D108BD9-81ED-4DB2-BD59-A6C34878D82A}">
                    <a16:rowId xmlns:a16="http://schemas.microsoft.com/office/drawing/2014/main" val="2441492688"/>
                  </a:ext>
                </a:extLst>
              </a:tr>
              <a:tr h="0">
                <a:tc>
                  <a:txBody>
                    <a:bodyPr/>
                    <a:lstStyle/>
                    <a:p>
                      <a:pPr>
                        <a:buNone/>
                      </a:pPr>
                      <a:r>
                        <a:rPr lang="en-US" b="1"/>
                        <a:t>Total</a:t>
                      </a:r>
                      <a:endParaRPr lang="en-US"/>
                    </a:p>
                  </a:txBody>
                  <a:tcPr anchor="ctr">
                    <a:lnL>
                      <a:noFill/>
                    </a:lnL>
                    <a:lnR>
                      <a:noFill/>
                    </a:lnR>
                    <a:lnT>
                      <a:noFill/>
                    </a:lnT>
                    <a:lnB>
                      <a:noFill/>
                    </a:lnB>
                    <a:noFill/>
                  </a:tcPr>
                </a:tc>
                <a:tc>
                  <a:txBody>
                    <a:bodyPr/>
                    <a:lstStyle/>
                    <a:p>
                      <a:pPr>
                        <a:buNone/>
                      </a:pPr>
                      <a:r>
                        <a:rPr lang="en-US"/>
                        <a:t>–</a:t>
                      </a:r>
                    </a:p>
                  </a:txBody>
                  <a:tcPr anchor="ctr">
                    <a:lnL>
                      <a:noFill/>
                    </a:lnL>
                    <a:lnR>
                      <a:noFill/>
                    </a:lnR>
                    <a:lnT>
                      <a:noFill/>
                    </a:lnT>
                    <a:lnB>
                      <a:noFill/>
                    </a:lnB>
                    <a:noFill/>
                  </a:tcPr>
                </a:tc>
                <a:tc>
                  <a:txBody>
                    <a:bodyPr/>
                    <a:lstStyle/>
                    <a:p>
                      <a:pPr>
                        <a:buNone/>
                      </a:pPr>
                      <a:r>
                        <a:rPr lang="en-US" b="1"/>
                        <a:t>100</a:t>
                      </a:r>
                      <a:endParaRPr lang="en-US"/>
                    </a:p>
                  </a:txBody>
                  <a:tcPr anchor="ctr">
                    <a:lnL>
                      <a:noFill/>
                    </a:lnL>
                    <a:lnR>
                      <a:noFill/>
                    </a:lnR>
                    <a:lnT>
                      <a:noFill/>
                    </a:lnT>
                    <a:lnB>
                      <a:noFill/>
                    </a:lnB>
                    <a:noFill/>
                  </a:tcPr>
                </a:tc>
                <a:tc>
                  <a:txBody>
                    <a:bodyPr/>
                    <a:lstStyle/>
                    <a:p>
                      <a:pPr>
                        <a:buNone/>
                      </a:pPr>
                      <a:r>
                        <a:rPr lang="en-US" b="1" dirty="0"/>
                        <a:t>3920</a:t>
                      </a:r>
                      <a:endParaRPr lang="en-US" dirty="0"/>
                    </a:p>
                  </a:txBody>
                  <a:tcPr anchor="ctr">
                    <a:lnL>
                      <a:noFill/>
                    </a:lnL>
                    <a:lnR>
                      <a:noFill/>
                    </a:lnR>
                    <a:lnT>
                      <a:noFill/>
                    </a:lnT>
                    <a:lnB>
                      <a:noFill/>
                    </a:lnB>
                    <a:noFill/>
                  </a:tcPr>
                </a:tc>
                <a:extLst>
                  <a:ext uri="{0D108BD9-81ED-4DB2-BD59-A6C34878D82A}">
                    <a16:rowId xmlns:a16="http://schemas.microsoft.com/office/drawing/2014/main" val="3970587177"/>
                  </a:ext>
                </a:extLst>
              </a:tr>
            </a:tbl>
          </a:graphicData>
        </a:graphic>
      </p:graphicFrame>
      <p:sp>
        <p:nvSpPr>
          <p:cNvPr id="6" name="TextBox 5">
            <a:extLst>
              <a:ext uri="{FF2B5EF4-FFF2-40B4-BE49-F238E27FC236}">
                <a16:creationId xmlns:a16="http://schemas.microsoft.com/office/drawing/2014/main" id="{51253068-A7A2-B192-6487-904E567093BC}"/>
              </a:ext>
            </a:extLst>
          </p:cNvPr>
          <p:cNvSpPr txBox="1"/>
          <p:nvPr/>
        </p:nvSpPr>
        <p:spPr>
          <a:xfrm>
            <a:off x="1692377" y="5549762"/>
            <a:ext cx="6098458" cy="369332"/>
          </a:xfrm>
          <a:prstGeom prst="rect">
            <a:avLst/>
          </a:prstGeom>
          <a:noFill/>
        </p:spPr>
        <p:txBody>
          <a:bodyPr wrap="square">
            <a:spAutoFit/>
          </a:bodyPr>
          <a:lstStyle/>
          <a:p>
            <a:r>
              <a:rPr lang="en-US" dirty="0"/>
              <a:t>Mean=3920/100 ​= 39.2</a:t>
            </a:r>
          </a:p>
        </p:txBody>
      </p:sp>
    </p:spTree>
    <p:extLst>
      <p:ext uri="{BB962C8B-B14F-4D97-AF65-F5344CB8AC3E}">
        <p14:creationId xmlns:p14="http://schemas.microsoft.com/office/powerpoint/2010/main" val="173686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5C51-86FA-70D2-45B8-CD409A7283AE}"/>
              </a:ext>
            </a:extLst>
          </p:cNvPr>
          <p:cNvSpPr>
            <a:spLocks noGrp="1"/>
          </p:cNvSpPr>
          <p:nvPr>
            <p:ph type="title"/>
          </p:nvPr>
        </p:nvSpPr>
        <p:spPr>
          <a:xfrm>
            <a:off x="838200" y="365126"/>
            <a:ext cx="10515600" cy="484438"/>
          </a:xfrm>
        </p:spPr>
        <p:txBody>
          <a:bodyPr>
            <a:normAutofit fontScale="90000"/>
          </a:bodyPr>
          <a:lstStyle/>
          <a:p>
            <a:r>
              <a:rPr lang="en-US" sz="3200" dirty="0"/>
              <a:t>Median</a:t>
            </a:r>
          </a:p>
        </p:txBody>
      </p:sp>
      <p:graphicFrame>
        <p:nvGraphicFramePr>
          <p:cNvPr id="4" name="Content Placeholder 3">
            <a:extLst>
              <a:ext uri="{FF2B5EF4-FFF2-40B4-BE49-F238E27FC236}">
                <a16:creationId xmlns:a16="http://schemas.microsoft.com/office/drawing/2014/main" id="{94DE755C-71EE-8C23-3C76-0DEB8067CC63}"/>
              </a:ext>
            </a:extLst>
          </p:cNvPr>
          <p:cNvGraphicFramePr>
            <a:graphicFrameLocks noGrp="1"/>
          </p:cNvGraphicFramePr>
          <p:nvPr>
            <p:ph idx="1"/>
            <p:extLst>
              <p:ext uri="{D42A27DB-BD31-4B8C-83A1-F6EECF244321}">
                <p14:modId xmlns:p14="http://schemas.microsoft.com/office/powerpoint/2010/main" val="288515716"/>
              </p:ext>
            </p:extLst>
          </p:nvPr>
        </p:nvGraphicFramePr>
        <p:xfrm>
          <a:off x="1135625" y="849563"/>
          <a:ext cx="10515600" cy="3657600"/>
        </p:xfrm>
        <a:graphic>
          <a:graphicData uri="http://schemas.openxmlformats.org/drawingml/2006/table">
            <a:tbl>
              <a:tblPr/>
              <a:tblGrid>
                <a:gridCol w="3505200">
                  <a:extLst>
                    <a:ext uri="{9D8B030D-6E8A-4147-A177-3AD203B41FA5}">
                      <a16:colId xmlns:a16="http://schemas.microsoft.com/office/drawing/2014/main" val="984245604"/>
                    </a:ext>
                  </a:extLst>
                </a:gridCol>
                <a:gridCol w="3505200">
                  <a:extLst>
                    <a:ext uri="{9D8B030D-6E8A-4147-A177-3AD203B41FA5}">
                      <a16:colId xmlns:a16="http://schemas.microsoft.com/office/drawing/2014/main" val="1132200104"/>
                    </a:ext>
                  </a:extLst>
                </a:gridCol>
                <a:gridCol w="3505200">
                  <a:extLst>
                    <a:ext uri="{9D8B030D-6E8A-4147-A177-3AD203B41FA5}">
                      <a16:colId xmlns:a16="http://schemas.microsoft.com/office/drawing/2014/main" val="3110502413"/>
                    </a:ext>
                  </a:extLst>
                </a:gridCol>
              </a:tblGrid>
              <a:tr h="0">
                <a:tc>
                  <a:txBody>
                    <a:bodyPr/>
                    <a:lstStyle/>
                    <a:p>
                      <a:pPr>
                        <a:buNone/>
                      </a:pPr>
                      <a:r>
                        <a:rPr lang="en-US" sz="2400" dirty="0"/>
                        <a:t>Class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cf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1697746"/>
                  </a:ext>
                </a:extLst>
              </a:tr>
              <a:tr h="0">
                <a:tc>
                  <a:txBody>
                    <a:bodyPr/>
                    <a:lstStyle/>
                    <a:p>
                      <a:pPr>
                        <a:buNone/>
                      </a:pPr>
                      <a:r>
                        <a:rPr lang="en-US" sz="2400"/>
                        <a:t>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78375"/>
                  </a:ext>
                </a:extLst>
              </a:tr>
              <a:tr h="0">
                <a:tc>
                  <a:txBody>
                    <a:bodyPr/>
                    <a:lstStyle/>
                    <a:p>
                      <a:pPr>
                        <a:buNone/>
                      </a:pPr>
                      <a:r>
                        <a:rPr lang="en-US" sz="2400"/>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246353"/>
                  </a:ext>
                </a:extLst>
              </a:tr>
              <a:tr h="0">
                <a:tc>
                  <a:txBody>
                    <a:bodyPr/>
                    <a:lstStyle/>
                    <a:p>
                      <a:pPr>
                        <a:buNone/>
                      </a:pPr>
                      <a:r>
                        <a:rPr lang="en-US" sz="2400"/>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449619"/>
                  </a:ext>
                </a:extLst>
              </a:tr>
              <a:tr h="0">
                <a:tc>
                  <a:txBody>
                    <a:bodyPr/>
                    <a:lstStyle/>
                    <a:p>
                      <a:pPr>
                        <a:buNone/>
                      </a:pPr>
                      <a:r>
                        <a:rPr lang="en-US" sz="2400"/>
                        <a:t>30–40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453065"/>
                  </a:ext>
                </a:extLst>
              </a:tr>
              <a:tr h="0">
                <a:tc>
                  <a:txBody>
                    <a:bodyPr/>
                    <a:lstStyle/>
                    <a:p>
                      <a:pPr>
                        <a:buNone/>
                      </a:pPr>
                      <a:r>
                        <a:rPr lang="en-US" sz="2400"/>
                        <a:t>40–50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216578"/>
                  </a:ext>
                </a:extLst>
              </a:tr>
              <a:tr h="0">
                <a:tc>
                  <a:txBody>
                    <a:bodyPr/>
                    <a:lstStyle/>
                    <a:p>
                      <a:pPr>
                        <a:buNone/>
                      </a:pPr>
                      <a:r>
                        <a:rPr lang="en-US" sz="2400"/>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5911822"/>
                  </a:ext>
                </a:extLst>
              </a:tr>
              <a:tr h="0">
                <a:tc>
                  <a:txBody>
                    <a:bodyPr/>
                    <a:lstStyle/>
                    <a:p>
                      <a:pPr>
                        <a:buNone/>
                      </a:pPr>
                      <a:r>
                        <a:rPr lang="en-US" sz="2400"/>
                        <a:t>60–70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4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88727"/>
                  </a:ext>
                </a:extLst>
              </a:tr>
            </a:tbl>
          </a:graphicData>
        </a:graphic>
      </p:graphicFrame>
      <p:pic>
        <p:nvPicPr>
          <p:cNvPr id="6" name="Picture 5">
            <a:extLst>
              <a:ext uri="{FF2B5EF4-FFF2-40B4-BE49-F238E27FC236}">
                <a16:creationId xmlns:a16="http://schemas.microsoft.com/office/drawing/2014/main" id="{01D0F8DF-BBBC-5D8F-6893-334F85F16C90}"/>
              </a:ext>
            </a:extLst>
          </p:cNvPr>
          <p:cNvPicPr>
            <a:picLocks noChangeAspect="1"/>
          </p:cNvPicPr>
          <p:nvPr/>
        </p:nvPicPr>
        <p:blipFill>
          <a:blip r:embed="rId2"/>
          <a:srcRect l="30241" t="43222" r="19678" b="40211"/>
          <a:stretch>
            <a:fillRect/>
          </a:stretch>
        </p:blipFill>
        <p:spPr>
          <a:xfrm>
            <a:off x="1135625" y="4872810"/>
            <a:ext cx="8332840" cy="1620063"/>
          </a:xfrm>
          <a:prstGeom prst="rect">
            <a:avLst/>
          </a:prstGeom>
        </p:spPr>
      </p:pic>
    </p:spTree>
    <p:extLst>
      <p:ext uri="{BB962C8B-B14F-4D97-AF65-F5344CB8AC3E}">
        <p14:creationId xmlns:p14="http://schemas.microsoft.com/office/powerpoint/2010/main" val="2613505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F5DB-931F-AF5E-01B0-6836EC28CC2B}"/>
              </a:ext>
            </a:extLst>
          </p:cNvPr>
          <p:cNvSpPr>
            <a:spLocks noGrp="1"/>
          </p:cNvSpPr>
          <p:nvPr>
            <p:ph type="title"/>
          </p:nvPr>
        </p:nvSpPr>
        <p:spPr>
          <a:xfrm>
            <a:off x="838200" y="365126"/>
            <a:ext cx="10515600" cy="446036"/>
          </a:xfrm>
        </p:spPr>
        <p:txBody>
          <a:bodyPr>
            <a:normAutofit fontScale="90000"/>
          </a:bodyPr>
          <a:lstStyle/>
          <a:p>
            <a:r>
              <a:rPr lang="en-US" sz="2800" dirty="0"/>
              <a:t>Mode</a:t>
            </a:r>
          </a:p>
        </p:txBody>
      </p:sp>
      <p:pic>
        <p:nvPicPr>
          <p:cNvPr id="5" name="Content Placeholder 4">
            <a:extLst>
              <a:ext uri="{FF2B5EF4-FFF2-40B4-BE49-F238E27FC236}">
                <a16:creationId xmlns:a16="http://schemas.microsoft.com/office/drawing/2014/main" id="{1BEA6133-F1E7-4354-8F01-2AB9C8D1B10F}"/>
              </a:ext>
            </a:extLst>
          </p:cNvPr>
          <p:cNvPicPr>
            <a:picLocks noGrp="1" noChangeAspect="1"/>
          </p:cNvPicPr>
          <p:nvPr>
            <p:ph idx="1"/>
          </p:nvPr>
        </p:nvPicPr>
        <p:blipFill>
          <a:blip r:embed="rId2"/>
          <a:srcRect l="29677" t="39419" r="7569" b="30484"/>
          <a:stretch>
            <a:fillRect/>
          </a:stretch>
        </p:blipFill>
        <p:spPr>
          <a:xfrm>
            <a:off x="427670" y="929147"/>
            <a:ext cx="11282550" cy="4984956"/>
          </a:xfrm>
          <a:prstGeom prst="rect">
            <a:avLst/>
          </a:prstGeom>
        </p:spPr>
      </p:pic>
    </p:spTree>
    <p:extLst>
      <p:ext uri="{BB962C8B-B14F-4D97-AF65-F5344CB8AC3E}">
        <p14:creationId xmlns:p14="http://schemas.microsoft.com/office/powerpoint/2010/main" val="738324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B72CD74-271E-AB21-F309-227FC4843E15}"/>
              </a:ext>
            </a:extLst>
          </p:cNvPr>
          <p:cNvSpPr>
            <a:spLocks noGrp="1"/>
          </p:cNvSpPr>
          <p:nvPr>
            <p:ph idx="1"/>
          </p:nvPr>
        </p:nvSpPr>
        <p:spPr>
          <a:xfrm>
            <a:off x="838200" y="1825625"/>
            <a:ext cx="5558489" cy="4351338"/>
          </a:xfrm>
        </p:spPr>
        <p:txBody>
          <a:bodyPr>
            <a:normAutofit/>
          </a:bodyPr>
          <a:lstStyle/>
          <a:p>
            <a:pPr marL="0" indent="0">
              <a:buNone/>
            </a:pPr>
            <a:r>
              <a:rPr lang="en-US" sz="6000" dirty="0"/>
              <a:t>Thank you</a:t>
            </a:r>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99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C25AC3-4706-A7AC-D90B-CB72E8BC4786}"/>
              </a:ext>
            </a:extLst>
          </p:cNvPr>
          <p:cNvSpPr txBox="1">
            <a:spLocks/>
          </p:cNvSpPr>
          <p:nvPr/>
        </p:nvSpPr>
        <p:spPr bwMode="auto">
          <a:xfrm>
            <a:off x="2209800" y="566738"/>
            <a:ext cx="7772400" cy="114300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4400" kern="0" dirty="0">
                <a:solidFill>
                  <a:srgbClr val="048404"/>
                </a:solidFill>
                <a:latin typeface="+mj-lt"/>
                <a:ea typeface="+mj-ea"/>
                <a:cs typeface="+mj-cs"/>
              </a:rPr>
              <a:t>Calculating the Mean for Grouped Data</a:t>
            </a:r>
            <a:endParaRPr lang="en-IN" sz="4400" kern="0" dirty="0">
              <a:solidFill>
                <a:srgbClr val="048404"/>
              </a:solidFill>
              <a:latin typeface="+mj-lt"/>
              <a:ea typeface="+mj-ea"/>
              <a:cs typeface="+mj-cs"/>
            </a:endParaRPr>
          </a:p>
        </p:txBody>
      </p:sp>
      <p:graphicFrame>
        <p:nvGraphicFramePr>
          <p:cNvPr id="8195" name="Object 2">
            <a:hlinkClick r:id="" action="ppaction://ole?verb=0"/>
            <a:extLst>
              <a:ext uri="{FF2B5EF4-FFF2-40B4-BE49-F238E27FC236}">
                <a16:creationId xmlns:a16="http://schemas.microsoft.com/office/drawing/2014/main" id="{0980F5BF-D835-1F0A-8347-CFC0C78FA466}"/>
              </a:ext>
            </a:extLst>
          </p:cNvPr>
          <p:cNvGraphicFramePr>
            <a:graphicFrameLocks/>
          </p:cNvGraphicFramePr>
          <p:nvPr/>
        </p:nvGraphicFramePr>
        <p:xfrm>
          <a:off x="4406900" y="2111375"/>
          <a:ext cx="3000375" cy="1136650"/>
        </p:xfrm>
        <a:graphic>
          <a:graphicData uri="http://schemas.openxmlformats.org/presentationml/2006/ole">
            <mc:AlternateContent xmlns:mc="http://schemas.openxmlformats.org/markup-compatibility/2006">
              <mc:Choice xmlns:v="urn:schemas-microsoft-com:vml" Requires="v">
                <p:oleObj name="Equation" r:id="rId2" imgW="850900" imgH="647700" progId="Equation.3">
                  <p:embed/>
                </p:oleObj>
              </mc:Choice>
              <mc:Fallback>
                <p:oleObj name="Equation" r:id="rId2" imgW="850900" imgH="647700" progId="Equation.3">
                  <p:embed/>
                  <p:pic>
                    <p:nvPicPr>
                      <p:cNvPr id="8195" name="Object 2">
                        <a:hlinkClick r:id="" action="ppaction://ole?verb=0"/>
                        <a:extLst>
                          <a:ext uri="{FF2B5EF4-FFF2-40B4-BE49-F238E27FC236}">
                            <a16:creationId xmlns:a16="http://schemas.microsoft.com/office/drawing/2014/main" id="{0980F5BF-D835-1F0A-8347-CFC0C78FA46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2111375"/>
                        <a:ext cx="30003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Rectangle 3">
            <a:extLst>
              <a:ext uri="{FF2B5EF4-FFF2-40B4-BE49-F238E27FC236}">
                <a16:creationId xmlns:a16="http://schemas.microsoft.com/office/drawing/2014/main" id="{3C8C4EAC-3F77-8EA9-EB63-21815B9D345F}"/>
              </a:ext>
            </a:extLst>
          </p:cNvPr>
          <p:cNvSpPr>
            <a:spLocks noChangeArrowheads="1"/>
          </p:cNvSpPr>
          <p:nvPr/>
        </p:nvSpPr>
        <p:spPr bwMode="auto">
          <a:xfrm>
            <a:off x="2878138" y="3770313"/>
            <a:ext cx="70786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2600" b="1">
                <a:latin typeface="Times New Roman" panose="02020603050405020304" pitchFamily="18" charset="0"/>
              </a:rPr>
              <a:t>where: </a:t>
            </a:r>
            <a:r>
              <a:rPr lang="en-US" altLang="en-US" sz="2600" i="1">
                <a:latin typeface="Times New Roman" panose="02020603050405020304" pitchFamily="18" charset="0"/>
              </a:rPr>
              <a:t>f X</a:t>
            </a:r>
            <a:r>
              <a:rPr lang="en-US" altLang="en-US" sz="2600" b="1" baseline="-25000">
                <a:latin typeface="Times New Roman" panose="02020603050405020304" pitchFamily="18" charset="0"/>
              </a:rPr>
              <a:t>  </a:t>
            </a:r>
            <a:r>
              <a:rPr lang="en-US" altLang="en-US" sz="2600" b="1">
                <a:latin typeface="Times New Roman" panose="02020603050405020304" pitchFamily="18" charset="0"/>
              </a:rPr>
              <a:t>= a score multiplied by its frequency</a:t>
            </a:r>
          </a:p>
          <a:p>
            <a:pPr eaLnBrk="1" hangingPunct="1">
              <a:lnSpc>
                <a:spcPct val="100000"/>
              </a:lnSpc>
              <a:spcBef>
                <a:spcPct val="0"/>
              </a:spcBef>
              <a:buFontTx/>
              <a:buNone/>
            </a:pPr>
            <a:endParaRPr lang="en-US" altLang="en-US" sz="2600">
              <a:latin typeface="Times New Roman" panose="02020603050405020304" pitchFamily="18" charset="0"/>
            </a:endParaRPr>
          </a:p>
        </p:txBody>
      </p:sp>
      <p:sp>
        <p:nvSpPr>
          <p:cNvPr id="8197" name="AutoShape 2">
            <a:extLst>
              <a:ext uri="{FF2B5EF4-FFF2-40B4-BE49-F238E27FC236}">
                <a16:creationId xmlns:a16="http://schemas.microsoft.com/office/drawing/2014/main" id="{83E68B52-3AED-32EB-E04D-7C4C569104E2}"/>
              </a:ext>
            </a:extLst>
          </p:cNvPr>
          <p:cNvSpPr>
            <a:spLocks noChangeArrowheads="1"/>
          </p:cNvSpPr>
          <p:nvPr/>
        </p:nvSpPr>
        <p:spPr bwMode="auto">
          <a:xfrm rot="-5400000">
            <a:off x="7521575" y="5829300"/>
            <a:ext cx="609600" cy="228600"/>
          </a:xfrm>
          <a:prstGeom prst="rightArrow">
            <a:avLst>
              <a:gd name="adj1" fmla="val 50000"/>
              <a:gd name="adj2" fmla="val 67136"/>
            </a:avLst>
          </a:prstGeom>
          <a:solidFill>
            <a:srgbClr val="FF0000"/>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198" name="Line 8">
            <a:extLst>
              <a:ext uri="{FF2B5EF4-FFF2-40B4-BE49-F238E27FC236}">
                <a16:creationId xmlns:a16="http://schemas.microsoft.com/office/drawing/2014/main" id="{E08B1EC5-783A-22B4-3FCC-B048C99A9835}"/>
              </a:ext>
            </a:extLst>
          </p:cNvPr>
          <p:cNvSpPr>
            <a:spLocks noChangeShapeType="1"/>
          </p:cNvSpPr>
          <p:nvPr/>
        </p:nvSpPr>
        <p:spPr bwMode="auto">
          <a:xfrm>
            <a:off x="2159000" y="5410200"/>
            <a:ext cx="33686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9">
            <a:extLst>
              <a:ext uri="{FF2B5EF4-FFF2-40B4-BE49-F238E27FC236}">
                <a16:creationId xmlns:a16="http://schemas.microsoft.com/office/drawing/2014/main" id="{8AA7290E-E1DD-B32F-2C71-2123113BA94E}"/>
              </a:ext>
            </a:extLst>
          </p:cNvPr>
          <p:cNvSpPr>
            <a:spLocks noChangeShapeType="1"/>
          </p:cNvSpPr>
          <p:nvPr/>
        </p:nvSpPr>
        <p:spPr bwMode="auto">
          <a:xfrm>
            <a:off x="6121400" y="5410200"/>
            <a:ext cx="3851275" cy="0"/>
          </a:xfrm>
          <a:prstGeom prst="line">
            <a:avLst/>
          </a:prstGeom>
          <a:noFill/>
          <a:ln w="1270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Rectangle 10">
            <a:extLst>
              <a:ext uri="{FF2B5EF4-FFF2-40B4-BE49-F238E27FC236}">
                <a16:creationId xmlns:a16="http://schemas.microsoft.com/office/drawing/2014/main" id="{0D09A4F3-7B0C-B453-4D3B-5BADD5867177}"/>
              </a:ext>
            </a:extLst>
          </p:cNvPr>
          <p:cNvSpPr>
            <a:spLocks noChangeArrowheads="1"/>
          </p:cNvSpPr>
          <p:nvPr/>
        </p:nvSpPr>
        <p:spPr bwMode="auto">
          <a:xfrm>
            <a:off x="1992313" y="5329238"/>
            <a:ext cx="39719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a:latin typeface="Times New Roman" panose="02020603050405020304" pitchFamily="18" charset="0"/>
              </a:rPr>
              <a:t>0   1   2   3   4   5   6   7   8   9   10</a:t>
            </a:r>
          </a:p>
        </p:txBody>
      </p:sp>
      <p:sp>
        <p:nvSpPr>
          <p:cNvPr id="8201" name="Rectangle 11">
            <a:extLst>
              <a:ext uri="{FF2B5EF4-FFF2-40B4-BE49-F238E27FC236}">
                <a16:creationId xmlns:a16="http://schemas.microsoft.com/office/drawing/2014/main" id="{088C74F5-20DB-39B9-9BC8-E3B2F3C71FDA}"/>
              </a:ext>
            </a:extLst>
          </p:cNvPr>
          <p:cNvSpPr>
            <a:spLocks noChangeArrowheads="1"/>
          </p:cNvSpPr>
          <p:nvPr/>
        </p:nvSpPr>
        <p:spPr bwMode="auto">
          <a:xfrm>
            <a:off x="5954713" y="5329238"/>
            <a:ext cx="427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1800">
                <a:solidFill>
                  <a:srgbClr val="FF0000"/>
                </a:solidFill>
                <a:latin typeface="Times New Roman" panose="02020603050405020304" pitchFamily="18" charset="0"/>
              </a:rPr>
              <a:t>0   1   2   3   4   5   6   7   8   9   10   12   14      </a:t>
            </a:r>
          </a:p>
        </p:txBody>
      </p:sp>
      <p:sp>
        <p:nvSpPr>
          <p:cNvPr id="8202" name="Rectangle 12">
            <a:extLst>
              <a:ext uri="{FF2B5EF4-FFF2-40B4-BE49-F238E27FC236}">
                <a16:creationId xmlns:a16="http://schemas.microsoft.com/office/drawing/2014/main" id="{84F6EE39-8A73-E388-6FDF-3DA1B7979ABF}"/>
              </a:ext>
            </a:extLst>
          </p:cNvPr>
          <p:cNvSpPr>
            <a:spLocks noChangeArrowheads="1"/>
          </p:cNvSpPr>
          <p:nvPr/>
        </p:nvSpPr>
        <p:spPr bwMode="auto">
          <a:xfrm>
            <a:off x="2073275" y="5181600"/>
            <a:ext cx="314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3" name="Oval 13">
            <a:extLst>
              <a:ext uri="{FF2B5EF4-FFF2-40B4-BE49-F238E27FC236}">
                <a16:creationId xmlns:a16="http://schemas.microsoft.com/office/drawing/2014/main" id="{06C3C4FA-D13D-9615-BC67-3BE8BF87E5BC}"/>
              </a:ext>
            </a:extLst>
          </p:cNvPr>
          <p:cNvSpPr>
            <a:spLocks noChangeArrowheads="1"/>
          </p:cNvSpPr>
          <p:nvPr/>
        </p:nvSpPr>
        <p:spPr bwMode="auto">
          <a:xfrm>
            <a:off x="23018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4" name="Oval 14">
            <a:extLst>
              <a:ext uri="{FF2B5EF4-FFF2-40B4-BE49-F238E27FC236}">
                <a16:creationId xmlns:a16="http://schemas.microsoft.com/office/drawing/2014/main" id="{41757862-2A12-C84F-B0F2-4824527C81D0}"/>
              </a:ext>
            </a:extLst>
          </p:cNvPr>
          <p:cNvSpPr>
            <a:spLocks noChangeArrowheads="1"/>
          </p:cNvSpPr>
          <p:nvPr/>
        </p:nvSpPr>
        <p:spPr bwMode="auto">
          <a:xfrm>
            <a:off x="29114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5" name="Oval 15">
            <a:extLst>
              <a:ext uri="{FF2B5EF4-FFF2-40B4-BE49-F238E27FC236}">
                <a16:creationId xmlns:a16="http://schemas.microsoft.com/office/drawing/2014/main" id="{5B3BE0E2-3053-83BE-C3F2-CB59E1EA2FB0}"/>
              </a:ext>
            </a:extLst>
          </p:cNvPr>
          <p:cNvSpPr>
            <a:spLocks noChangeArrowheads="1"/>
          </p:cNvSpPr>
          <p:nvPr/>
        </p:nvSpPr>
        <p:spPr bwMode="auto">
          <a:xfrm>
            <a:off x="34448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6" name="Oval 16">
            <a:extLst>
              <a:ext uri="{FF2B5EF4-FFF2-40B4-BE49-F238E27FC236}">
                <a16:creationId xmlns:a16="http://schemas.microsoft.com/office/drawing/2014/main" id="{8397075F-E4A7-8B1E-07AD-660426FE4B17}"/>
              </a:ext>
            </a:extLst>
          </p:cNvPr>
          <p:cNvSpPr>
            <a:spLocks noChangeArrowheads="1"/>
          </p:cNvSpPr>
          <p:nvPr/>
        </p:nvSpPr>
        <p:spPr bwMode="auto">
          <a:xfrm>
            <a:off x="40544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7" name="Oval 17">
            <a:extLst>
              <a:ext uri="{FF2B5EF4-FFF2-40B4-BE49-F238E27FC236}">
                <a16:creationId xmlns:a16="http://schemas.microsoft.com/office/drawing/2014/main" id="{F94A1D69-A150-B5EF-F877-641CF6E89DB7}"/>
              </a:ext>
            </a:extLst>
          </p:cNvPr>
          <p:cNvSpPr>
            <a:spLocks noChangeArrowheads="1"/>
          </p:cNvSpPr>
          <p:nvPr/>
        </p:nvSpPr>
        <p:spPr bwMode="auto">
          <a:xfrm>
            <a:off x="45878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08" name="Oval 18">
            <a:extLst>
              <a:ext uri="{FF2B5EF4-FFF2-40B4-BE49-F238E27FC236}">
                <a16:creationId xmlns:a16="http://schemas.microsoft.com/office/drawing/2014/main" id="{FF234BFF-7186-9558-9A76-96DD5258BC86}"/>
              </a:ext>
            </a:extLst>
          </p:cNvPr>
          <p:cNvSpPr>
            <a:spLocks noChangeArrowheads="1"/>
          </p:cNvSpPr>
          <p:nvPr/>
        </p:nvSpPr>
        <p:spPr bwMode="auto">
          <a:xfrm>
            <a:off x="62642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8209" name="Oval 19">
            <a:extLst>
              <a:ext uri="{FF2B5EF4-FFF2-40B4-BE49-F238E27FC236}">
                <a16:creationId xmlns:a16="http://schemas.microsoft.com/office/drawing/2014/main" id="{84B0652A-556C-1978-CB5F-D4BAA40E6766}"/>
              </a:ext>
            </a:extLst>
          </p:cNvPr>
          <p:cNvSpPr>
            <a:spLocks noChangeArrowheads="1"/>
          </p:cNvSpPr>
          <p:nvPr/>
        </p:nvSpPr>
        <p:spPr bwMode="auto">
          <a:xfrm>
            <a:off x="67976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8210" name="Oval 20">
            <a:extLst>
              <a:ext uri="{FF2B5EF4-FFF2-40B4-BE49-F238E27FC236}">
                <a16:creationId xmlns:a16="http://schemas.microsoft.com/office/drawing/2014/main" id="{C79F46BA-F98C-6335-5F1D-1417FC62FF32}"/>
              </a:ext>
            </a:extLst>
          </p:cNvPr>
          <p:cNvSpPr>
            <a:spLocks noChangeArrowheads="1"/>
          </p:cNvSpPr>
          <p:nvPr/>
        </p:nvSpPr>
        <p:spPr bwMode="auto">
          <a:xfrm>
            <a:off x="74072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8211" name="Oval 21">
            <a:extLst>
              <a:ext uri="{FF2B5EF4-FFF2-40B4-BE49-F238E27FC236}">
                <a16:creationId xmlns:a16="http://schemas.microsoft.com/office/drawing/2014/main" id="{8E0D7EF1-2A9D-0210-6345-EF3222BF6F72}"/>
              </a:ext>
            </a:extLst>
          </p:cNvPr>
          <p:cNvSpPr>
            <a:spLocks noChangeArrowheads="1"/>
          </p:cNvSpPr>
          <p:nvPr/>
        </p:nvSpPr>
        <p:spPr bwMode="auto">
          <a:xfrm>
            <a:off x="79406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8212" name="Oval 22">
            <a:extLst>
              <a:ext uri="{FF2B5EF4-FFF2-40B4-BE49-F238E27FC236}">
                <a16:creationId xmlns:a16="http://schemas.microsoft.com/office/drawing/2014/main" id="{65DD5DC8-F4E2-CB81-D5BB-0A54A0CFCA9F}"/>
              </a:ext>
            </a:extLst>
          </p:cNvPr>
          <p:cNvSpPr>
            <a:spLocks noChangeArrowheads="1"/>
          </p:cNvSpPr>
          <p:nvPr/>
        </p:nvSpPr>
        <p:spPr bwMode="auto">
          <a:xfrm>
            <a:off x="9693275" y="5181600"/>
            <a:ext cx="228600" cy="228600"/>
          </a:xfrm>
          <a:prstGeom prst="ellipse">
            <a:avLst/>
          </a:prstGeom>
          <a:solidFill>
            <a:schemeClr val="accent1"/>
          </a:solidFill>
          <a:ln w="12700">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solidFill>
                <a:srgbClr val="FF0000"/>
              </a:solidFill>
              <a:latin typeface="Times New Roman" panose="02020603050405020304" pitchFamily="18" charset="0"/>
            </a:endParaRPr>
          </a:p>
        </p:txBody>
      </p:sp>
      <p:sp>
        <p:nvSpPr>
          <p:cNvPr id="8213" name="AutoShape 23">
            <a:extLst>
              <a:ext uri="{FF2B5EF4-FFF2-40B4-BE49-F238E27FC236}">
                <a16:creationId xmlns:a16="http://schemas.microsoft.com/office/drawing/2014/main" id="{F6EAD041-7BEE-9854-8E9C-F5BC64080A8E}"/>
              </a:ext>
            </a:extLst>
          </p:cNvPr>
          <p:cNvSpPr>
            <a:spLocks noChangeArrowheads="1"/>
          </p:cNvSpPr>
          <p:nvPr/>
        </p:nvSpPr>
        <p:spPr bwMode="auto">
          <a:xfrm rot="-5400000">
            <a:off x="3254375" y="5829300"/>
            <a:ext cx="609600" cy="228600"/>
          </a:xfrm>
          <a:prstGeom prst="rightArrow">
            <a:avLst>
              <a:gd name="adj1" fmla="val 50000"/>
              <a:gd name="adj2" fmla="val 67136"/>
            </a:avLst>
          </a:prstGeom>
          <a:solidFill>
            <a:srgbClr val="FF0000"/>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endParaRPr lang="en-IN" altLang="en-US" sz="2400">
              <a:latin typeface="Times New Roman" panose="02020603050405020304" pitchFamily="18" charset="0"/>
            </a:endParaRPr>
          </a:p>
        </p:txBody>
      </p:sp>
      <p:sp>
        <p:nvSpPr>
          <p:cNvPr id="8214" name="Rectangle 24">
            <a:extLst>
              <a:ext uri="{FF2B5EF4-FFF2-40B4-BE49-F238E27FC236}">
                <a16:creationId xmlns:a16="http://schemas.microsoft.com/office/drawing/2014/main" id="{1820284A-2B53-3EDC-9A32-FB7334E60A8C}"/>
              </a:ext>
            </a:extLst>
          </p:cNvPr>
          <p:cNvSpPr>
            <a:spLocks noChangeArrowheads="1"/>
          </p:cNvSpPr>
          <p:nvPr/>
        </p:nvSpPr>
        <p:spPr bwMode="auto">
          <a:xfrm>
            <a:off x="3821113" y="5938838"/>
            <a:ext cx="1685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Mean = 5</a:t>
            </a:r>
          </a:p>
        </p:txBody>
      </p:sp>
      <p:sp>
        <p:nvSpPr>
          <p:cNvPr id="8215" name="Rectangle 25">
            <a:extLst>
              <a:ext uri="{FF2B5EF4-FFF2-40B4-BE49-F238E27FC236}">
                <a16:creationId xmlns:a16="http://schemas.microsoft.com/office/drawing/2014/main" id="{3ED9E88F-98FD-B257-6C50-DCB3F7625129}"/>
              </a:ext>
            </a:extLst>
          </p:cNvPr>
          <p:cNvSpPr>
            <a:spLocks noChangeArrowheads="1"/>
          </p:cNvSpPr>
          <p:nvPr/>
        </p:nvSpPr>
        <p:spPr bwMode="auto">
          <a:xfrm>
            <a:off x="8088313" y="5938838"/>
            <a:ext cx="15335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50000"/>
              </a:spcBef>
              <a:buFontTx/>
              <a:buNone/>
            </a:pPr>
            <a:r>
              <a:rPr lang="en-US" altLang="en-US" sz="2400" b="1">
                <a:solidFill>
                  <a:srgbClr val="FF0000"/>
                </a:solidFill>
                <a:latin typeface="Times New Roman" panose="02020603050405020304" pitchFamily="18" charset="0"/>
              </a:rPr>
              <a:t>Mean = 6</a:t>
            </a:r>
          </a:p>
        </p:txBody>
      </p:sp>
      <p:cxnSp>
        <p:nvCxnSpPr>
          <p:cNvPr id="8216" name="Straight Connector 26">
            <a:extLst>
              <a:ext uri="{FF2B5EF4-FFF2-40B4-BE49-F238E27FC236}">
                <a16:creationId xmlns:a16="http://schemas.microsoft.com/office/drawing/2014/main" id="{84970984-99AF-6B41-E3CE-DEF50C4A5BD7}"/>
              </a:ext>
            </a:extLst>
          </p:cNvPr>
          <p:cNvCxnSpPr>
            <a:cxnSpLocks noChangeShapeType="1"/>
            <a:stCxn id="8202" idx="1"/>
          </p:cNvCxnSpPr>
          <p:nvPr/>
        </p:nvCxnSpPr>
        <p:spPr bwMode="auto">
          <a:xfrm rot="10800000" flipH="1">
            <a:off x="2073275" y="5400675"/>
            <a:ext cx="3117850" cy="95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17" name="Straight Connector 27">
            <a:extLst>
              <a:ext uri="{FF2B5EF4-FFF2-40B4-BE49-F238E27FC236}">
                <a16:creationId xmlns:a16="http://schemas.microsoft.com/office/drawing/2014/main" id="{2FA6781D-CAA0-7C53-2984-66DF2927B3B0}"/>
              </a:ext>
            </a:extLst>
          </p:cNvPr>
          <p:cNvCxnSpPr>
            <a:cxnSpLocks noChangeShapeType="1"/>
          </p:cNvCxnSpPr>
          <p:nvPr/>
        </p:nvCxnSpPr>
        <p:spPr bwMode="auto">
          <a:xfrm flipV="1">
            <a:off x="5969000" y="5419725"/>
            <a:ext cx="4060825" cy="95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18" name="Rectangle 29">
            <a:extLst>
              <a:ext uri="{FF2B5EF4-FFF2-40B4-BE49-F238E27FC236}">
                <a16:creationId xmlns:a16="http://schemas.microsoft.com/office/drawing/2014/main" id="{A488BDE8-C018-C18A-018F-CE041DAED96D}"/>
              </a:ext>
            </a:extLst>
          </p:cNvPr>
          <p:cNvSpPr>
            <a:spLocks noChangeArrowheads="1"/>
          </p:cNvSpPr>
          <p:nvPr/>
        </p:nvSpPr>
        <p:spPr bwMode="auto">
          <a:xfrm>
            <a:off x="2257425" y="4467225"/>
            <a:ext cx="5202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rPr>
              <a:t>Mean affected by extreme values</a:t>
            </a:r>
            <a:endParaRPr lang="en-IN" altLang="en-US" b="1">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F17C19C-B3F0-619F-4E3E-49E286F8C59C}"/>
              </a:ext>
            </a:extLst>
          </p:cNvPr>
          <p:cNvSpPr txBox="1">
            <a:spLocks noChangeArrowheads="1"/>
          </p:cNvSpPr>
          <p:nvPr/>
        </p:nvSpPr>
        <p:spPr bwMode="auto">
          <a:xfrm>
            <a:off x="516194" y="1549399"/>
            <a:ext cx="11238271" cy="4943475"/>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rgbClr val="008000"/>
              </a:buClr>
              <a:buFontTx/>
              <a:buBlip>
                <a:blip r:embed="rId2"/>
              </a:buBlip>
              <a:defRPr/>
            </a:pPr>
            <a:r>
              <a:rPr lang="en-US" sz="3600" kern="0" dirty="0">
                <a:latin typeface="+mn-lt"/>
              </a:rPr>
              <a:t>You should use the mean when</a:t>
            </a:r>
          </a:p>
          <a:p>
            <a:pPr marL="742950" lvl="1" indent="-285750" eaLnBrk="1" fontAlgn="auto" hangingPunct="1">
              <a:spcBef>
                <a:spcPct val="20000"/>
              </a:spcBef>
              <a:spcAft>
                <a:spcPts val="0"/>
              </a:spcAft>
              <a:buClr>
                <a:srgbClr val="008000"/>
              </a:buClr>
              <a:buFontTx/>
              <a:buBlip>
                <a:blip r:embed="rId3"/>
              </a:buBlip>
              <a:defRPr/>
            </a:pPr>
            <a:r>
              <a:rPr lang="en-US" sz="3200" kern="0" dirty="0">
                <a:latin typeface="+mn-lt"/>
              </a:rPr>
              <a:t>the data are interval or ratio scaled</a:t>
            </a:r>
          </a:p>
          <a:p>
            <a:pPr marL="1143000" lvl="2" indent="-228600" eaLnBrk="1" fontAlgn="auto" hangingPunct="1">
              <a:spcBef>
                <a:spcPct val="20000"/>
              </a:spcBef>
              <a:spcAft>
                <a:spcPts val="0"/>
              </a:spcAft>
              <a:buFontTx/>
              <a:buBlip>
                <a:blip r:embed="rId4"/>
              </a:buBlip>
              <a:defRPr/>
            </a:pPr>
            <a:r>
              <a:rPr lang="en-US" sz="2800" kern="0" dirty="0">
                <a:latin typeface="+mn-lt"/>
              </a:rPr>
              <a:t>Many people will use the mean with </a:t>
            </a:r>
            <a:r>
              <a:rPr lang="en-US" sz="2800" kern="0" dirty="0" err="1">
                <a:latin typeface="+mn-lt"/>
              </a:rPr>
              <a:t>ordinally</a:t>
            </a:r>
            <a:r>
              <a:rPr lang="en-US" sz="2800" kern="0" dirty="0">
                <a:latin typeface="+mn-lt"/>
              </a:rPr>
              <a:t> scaled data too</a:t>
            </a:r>
          </a:p>
          <a:p>
            <a:pPr marL="742950" lvl="1" indent="-285750" eaLnBrk="1" fontAlgn="auto" hangingPunct="1">
              <a:spcBef>
                <a:spcPct val="20000"/>
              </a:spcBef>
              <a:spcAft>
                <a:spcPts val="0"/>
              </a:spcAft>
              <a:buClr>
                <a:srgbClr val="008000"/>
              </a:buClr>
              <a:buFontTx/>
              <a:buBlip>
                <a:blip r:embed="rId3"/>
              </a:buBlip>
              <a:defRPr/>
            </a:pPr>
            <a:r>
              <a:rPr lang="en-US" sz="3200" kern="0" dirty="0">
                <a:latin typeface="+mn-lt"/>
              </a:rPr>
              <a:t>and the data are not skewed</a:t>
            </a:r>
          </a:p>
          <a:p>
            <a:pPr marL="342900" indent="-342900" eaLnBrk="1" fontAlgn="auto" hangingPunct="1">
              <a:spcBef>
                <a:spcPct val="20000"/>
              </a:spcBef>
              <a:spcAft>
                <a:spcPts val="0"/>
              </a:spcAft>
              <a:buClr>
                <a:srgbClr val="008000"/>
              </a:buClr>
              <a:buFontTx/>
              <a:buBlip>
                <a:blip r:embed="rId2"/>
              </a:buBlip>
              <a:defRPr/>
            </a:pPr>
            <a:r>
              <a:rPr lang="en-US" sz="3600" kern="0" dirty="0">
                <a:latin typeface="+mn-lt"/>
              </a:rPr>
              <a:t>The mean is preferred because it is sensitive to every score</a:t>
            </a:r>
          </a:p>
          <a:p>
            <a:pPr marL="742950" lvl="1" indent="-285750" eaLnBrk="1" fontAlgn="auto" hangingPunct="1">
              <a:spcBef>
                <a:spcPct val="20000"/>
              </a:spcBef>
              <a:spcAft>
                <a:spcPts val="0"/>
              </a:spcAft>
              <a:buClr>
                <a:srgbClr val="008000"/>
              </a:buClr>
              <a:buFontTx/>
              <a:buBlip>
                <a:blip r:embed="rId3"/>
              </a:buBlip>
              <a:defRPr/>
            </a:pPr>
            <a:r>
              <a:rPr lang="en-US" sz="3200" kern="0" dirty="0">
                <a:latin typeface="+mn-lt"/>
              </a:rPr>
              <a:t>If you change one score in the data set, the mean will change</a:t>
            </a:r>
          </a:p>
        </p:txBody>
      </p:sp>
      <p:sp>
        <p:nvSpPr>
          <p:cNvPr id="9219" name="Rectangle 2">
            <a:extLst>
              <a:ext uri="{FF2B5EF4-FFF2-40B4-BE49-F238E27FC236}">
                <a16:creationId xmlns:a16="http://schemas.microsoft.com/office/drawing/2014/main" id="{C40613EA-DC11-AAC5-171E-F53C248D897C}"/>
              </a:ext>
            </a:extLst>
          </p:cNvPr>
          <p:cNvSpPr>
            <a:spLocks noGrp="1" noChangeArrowheads="1"/>
          </p:cNvSpPr>
          <p:nvPr>
            <p:ph type="title"/>
          </p:nvPr>
        </p:nvSpPr>
        <p:spPr/>
        <p:txBody>
          <a:bodyPr/>
          <a:lstStyle/>
          <a:p>
            <a:r>
              <a:rPr lang="en-US" altLang="en-US"/>
              <a:t>When To Use the Mean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1C0E594-E670-93F9-D0A5-A5B81203A155}"/>
              </a:ext>
            </a:extLst>
          </p:cNvPr>
          <p:cNvSpPr>
            <a:spLocks noGrp="1" noChangeArrowheads="1"/>
          </p:cNvSpPr>
          <p:nvPr>
            <p:ph type="title"/>
          </p:nvPr>
        </p:nvSpPr>
        <p:spPr>
          <a:xfrm>
            <a:off x="2224088" y="609600"/>
            <a:ext cx="7772400" cy="1143000"/>
          </a:xfrm>
        </p:spPr>
        <p:txBody>
          <a:bodyPr/>
          <a:lstStyle/>
          <a:p>
            <a:r>
              <a:rPr lang="en-US" altLang="en-US"/>
              <a:t>Calculating the Mean</a:t>
            </a:r>
            <a:endParaRPr lang="en-IN" altLang="en-US"/>
          </a:p>
        </p:txBody>
      </p:sp>
      <p:sp>
        <p:nvSpPr>
          <p:cNvPr id="5" name="Rectangle 3">
            <a:extLst>
              <a:ext uri="{FF2B5EF4-FFF2-40B4-BE49-F238E27FC236}">
                <a16:creationId xmlns:a16="http://schemas.microsoft.com/office/drawing/2014/main" id="{1978A584-9AF2-8915-918B-1B18D15CCE42}"/>
              </a:ext>
            </a:extLst>
          </p:cNvPr>
          <p:cNvSpPr>
            <a:spLocks noGrp="1" noChangeArrowheads="1"/>
          </p:cNvSpPr>
          <p:nvPr>
            <p:ph idx="1"/>
          </p:nvPr>
        </p:nvSpPr>
        <p:spPr>
          <a:xfrm>
            <a:off x="353962" y="1752599"/>
            <a:ext cx="11636478" cy="4382729"/>
          </a:xfrm>
        </p:spPr>
        <p:txBody>
          <a:bodyPr rtlCol="0">
            <a:noAutofit/>
          </a:bodyPr>
          <a:lstStyle/>
          <a:p>
            <a:pPr fontAlgn="auto">
              <a:spcAft>
                <a:spcPts val="0"/>
              </a:spcAft>
              <a:defRPr/>
            </a:pPr>
            <a:r>
              <a:rPr lang="en-US" altLang="en-US" sz="3600" dirty="0"/>
              <a:t>Calculate the mean of the following data:</a:t>
            </a:r>
            <a:br>
              <a:rPr lang="en-US" altLang="en-US" sz="3600" dirty="0"/>
            </a:br>
            <a:r>
              <a:rPr lang="en-US" altLang="en-US" sz="3600" dirty="0"/>
              <a:t>1   5   4   3   2</a:t>
            </a:r>
          </a:p>
          <a:p>
            <a:pPr fontAlgn="auto">
              <a:spcAft>
                <a:spcPts val="0"/>
              </a:spcAft>
              <a:defRPr/>
            </a:pPr>
            <a:r>
              <a:rPr lang="en-US" altLang="en-US" sz="3600" dirty="0"/>
              <a:t>Sum the scores (</a:t>
            </a:r>
            <a:r>
              <a:rPr lang="en-US" altLang="en-US" sz="3600" dirty="0">
                <a:sym typeface="Symbol" panose="05050102010706020507" pitchFamily="18" charset="2"/>
              </a:rPr>
              <a:t>X)</a:t>
            </a:r>
            <a:r>
              <a:rPr lang="en-US" altLang="en-US" sz="3600" dirty="0"/>
              <a:t>:</a:t>
            </a:r>
            <a:br>
              <a:rPr lang="en-US" altLang="en-US" sz="3600" dirty="0"/>
            </a:br>
            <a:r>
              <a:rPr lang="en-US" altLang="en-US" sz="3600" dirty="0"/>
              <a:t>1 + 5 + 4 + 3 + 2 = 15</a:t>
            </a:r>
          </a:p>
          <a:p>
            <a:pPr fontAlgn="auto">
              <a:spcAft>
                <a:spcPts val="0"/>
              </a:spcAft>
              <a:defRPr/>
            </a:pPr>
            <a:r>
              <a:rPr lang="en-US" altLang="en-US" sz="3600" dirty="0"/>
              <a:t>Divide the sum (</a:t>
            </a:r>
            <a:r>
              <a:rPr lang="en-US" altLang="en-US" sz="3600" dirty="0">
                <a:sym typeface="Symbol" panose="05050102010706020507" pitchFamily="18" charset="2"/>
              </a:rPr>
              <a:t>X</a:t>
            </a:r>
            <a:r>
              <a:rPr lang="en-US" altLang="en-US" sz="3600" dirty="0"/>
              <a:t> = 15) by the number of scores (N = 5):</a:t>
            </a:r>
            <a:br>
              <a:rPr lang="en-US" altLang="en-US" sz="3600" dirty="0"/>
            </a:br>
            <a:r>
              <a:rPr lang="en-US" altLang="en-US" sz="3600" dirty="0"/>
              <a:t>15 / 5 = 3</a:t>
            </a:r>
          </a:p>
          <a:p>
            <a:pPr fontAlgn="auto">
              <a:spcAft>
                <a:spcPts val="0"/>
              </a:spcAft>
              <a:defRPr/>
            </a:pPr>
            <a:r>
              <a:rPr lang="en-US" altLang="en-US" sz="3600" dirty="0"/>
              <a:t>Mean X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0CC48-975F-2239-23A4-B1BAE8DBC12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Discussion on types of series</a:t>
            </a:r>
          </a:p>
        </p:txBody>
      </p:sp>
      <p:graphicFrame>
        <p:nvGraphicFramePr>
          <p:cNvPr id="5" name="Content Placeholder 2">
            <a:extLst>
              <a:ext uri="{FF2B5EF4-FFF2-40B4-BE49-F238E27FC236}">
                <a16:creationId xmlns:a16="http://schemas.microsoft.com/office/drawing/2014/main" id="{BD2A919F-00C7-AB8D-EDAB-7C844213F014}"/>
              </a:ext>
            </a:extLst>
          </p:cNvPr>
          <p:cNvGraphicFramePr>
            <a:graphicFrameLocks noGrp="1"/>
          </p:cNvGraphicFramePr>
          <p:nvPr>
            <p:ph idx="1"/>
            <p:extLst>
              <p:ext uri="{D42A27DB-BD31-4B8C-83A1-F6EECF244321}">
                <p14:modId xmlns:p14="http://schemas.microsoft.com/office/powerpoint/2010/main" val="19626578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87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08D7-5052-382C-742B-9B57F1674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10B91-A146-3356-58B0-7C71253AFFB4}"/>
              </a:ext>
            </a:extLst>
          </p:cNvPr>
          <p:cNvSpPr>
            <a:spLocks noGrp="1"/>
          </p:cNvSpPr>
          <p:nvPr>
            <p:ph type="title"/>
          </p:nvPr>
        </p:nvSpPr>
        <p:spPr/>
        <p:txBody>
          <a:bodyPr/>
          <a:lstStyle/>
          <a:p>
            <a:r>
              <a:rPr lang="en-US" dirty="0"/>
              <a:t>Individual series</a:t>
            </a:r>
          </a:p>
        </p:txBody>
      </p:sp>
      <p:sp>
        <p:nvSpPr>
          <p:cNvPr id="3" name="Content Placeholder 2">
            <a:extLst>
              <a:ext uri="{FF2B5EF4-FFF2-40B4-BE49-F238E27FC236}">
                <a16:creationId xmlns:a16="http://schemas.microsoft.com/office/drawing/2014/main" id="{42216A89-A587-0F09-C4D3-96AB28F5520C}"/>
              </a:ext>
            </a:extLst>
          </p:cNvPr>
          <p:cNvSpPr>
            <a:spLocks noGrp="1"/>
          </p:cNvSpPr>
          <p:nvPr>
            <p:ph idx="1"/>
          </p:nvPr>
        </p:nvSpPr>
        <p:spPr>
          <a:xfrm>
            <a:off x="838200" y="1504335"/>
            <a:ext cx="10515600" cy="4672628"/>
          </a:xfrm>
        </p:spPr>
        <p:txBody>
          <a:bodyPr>
            <a:normAutofit/>
          </a:bodyPr>
          <a:lstStyle/>
          <a:p>
            <a:pPr algn="just"/>
            <a:r>
              <a:rPr lang="en-US" sz="3200" dirty="0"/>
              <a:t>Each observation is recorded separately without any frequency attached.  It is best suited for small datasets.</a:t>
            </a:r>
          </a:p>
        </p:txBody>
      </p:sp>
      <p:pic>
        <p:nvPicPr>
          <p:cNvPr id="5" name="Picture 4">
            <a:extLst>
              <a:ext uri="{FF2B5EF4-FFF2-40B4-BE49-F238E27FC236}">
                <a16:creationId xmlns:a16="http://schemas.microsoft.com/office/drawing/2014/main" id="{3D5479CF-E5A5-EFA1-7DC7-3B3809824462}"/>
              </a:ext>
            </a:extLst>
          </p:cNvPr>
          <p:cNvPicPr>
            <a:picLocks noChangeAspect="1"/>
          </p:cNvPicPr>
          <p:nvPr/>
        </p:nvPicPr>
        <p:blipFill>
          <a:blip r:embed="rId2"/>
          <a:srcRect l="31814" t="39995" r="34678" b="33998"/>
          <a:stretch>
            <a:fillRect/>
          </a:stretch>
        </p:blipFill>
        <p:spPr>
          <a:xfrm>
            <a:off x="1032386" y="2359742"/>
            <a:ext cx="9082337" cy="3598605"/>
          </a:xfrm>
          <a:prstGeom prst="rect">
            <a:avLst/>
          </a:prstGeom>
        </p:spPr>
      </p:pic>
    </p:spTree>
    <p:extLst>
      <p:ext uri="{BB962C8B-B14F-4D97-AF65-F5344CB8AC3E}">
        <p14:creationId xmlns:p14="http://schemas.microsoft.com/office/powerpoint/2010/main" val="349434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TotalTime>
  <Words>2290</Words>
  <Application>Microsoft Office PowerPoint</Application>
  <PresentationFormat>Widescreen</PresentationFormat>
  <Paragraphs>576</Paragraphs>
  <Slides>49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Aptos</vt:lpstr>
      <vt:lpstr>Aptos Display</vt:lpstr>
      <vt:lpstr>ARIAL</vt:lpstr>
      <vt:lpstr>ARIAL</vt:lpstr>
      <vt:lpstr>Calibri</vt:lpstr>
      <vt:lpstr>Cambria</vt:lpstr>
      <vt:lpstr>Symbol</vt:lpstr>
      <vt:lpstr>Times New Roman</vt:lpstr>
      <vt:lpstr>Office Theme</vt:lpstr>
      <vt:lpstr>Equation</vt:lpstr>
      <vt:lpstr>Measures in Statistics </vt:lpstr>
      <vt:lpstr>PowerPoint Presentation</vt:lpstr>
      <vt:lpstr>Measures of Central Tendency</vt:lpstr>
      <vt:lpstr>The Mean</vt:lpstr>
      <vt:lpstr>PowerPoint Presentation</vt:lpstr>
      <vt:lpstr>When To Use the Mean</vt:lpstr>
      <vt:lpstr>Calculating the Mean</vt:lpstr>
      <vt:lpstr>Discussion on types of series</vt:lpstr>
      <vt:lpstr>Individual series</vt:lpstr>
      <vt:lpstr>2. Discrete Series</vt:lpstr>
      <vt:lpstr>PowerPoint Presentation</vt:lpstr>
      <vt:lpstr>3. Continuous Series</vt:lpstr>
      <vt:lpstr>Q.1 Following students scores as below, calculate mean using direct method.</vt:lpstr>
      <vt:lpstr>Q.2 Calculate the mean using direct method</vt:lpstr>
      <vt:lpstr>Q.2 Calculate the mean using direct method</vt:lpstr>
      <vt:lpstr>Q.3 The marks obtained by 50 students in a test are grouped as follows, Find the mean marks using the assumed mean method.</vt:lpstr>
      <vt:lpstr>Short method</vt:lpstr>
      <vt:lpstr>In a factory, the HR department recorded the number of hours worked per week by a sample of workers. The data is grouped into class intervals as shown below. It is known that the mean number of hours worked per week is 52. Find the missing frequency. Calculate the frequency the missing frequency. </vt:lpstr>
      <vt:lpstr>PowerPoint Presentation</vt:lpstr>
      <vt:lpstr>Q.  Find missing frequency, when mean is 38</vt:lpstr>
      <vt:lpstr>Ans</vt:lpstr>
      <vt:lpstr>PowerPoint Presentation</vt:lpstr>
      <vt:lpstr>Extra question on mean</vt:lpstr>
      <vt:lpstr>PowerPoint Presentation</vt:lpstr>
      <vt:lpstr>The Median</vt:lpstr>
      <vt:lpstr>How To Calculate the Median</vt:lpstr>
      <vt:lpstr>When To Use the Median</vt:lpstr>
      <vt:lpstr>Median Example</vt:lpstr>
      <vt:lpstr>Median Example</vt:lpstr>
      <vt:lpstr>PowerPoint Presentation</vt:lpstr>
      <vt:lpstr>The following table shows the marks obtained by 50 students in a test: (discreate series)</vt:lpstr>
      <vt:lpstr>PowerPoint Presentation</vt:lpstr>
      <vt:lpstr>The data below shows the number of employees earning different monthly salaries in a small company: </vt:lpstr>
      <vt:lpstr>PowerPoint Presentation</vt:lpstr>
      <vt:lpstr>PowerPoint Presentation</vt:lpstr>
      <vt:lpstr>Monthly income of 100 families:</vt:lpstr>
      <vt:lpstr>The Mode</vt:lpstr>
      <vt:lpstr>1. Individual Series (Raw Data)</vt:lpstr>
      <vt:lpstr>Discrete Series (Frequency Table)</vt:lpstr>
      <vt:lpstr>PowerPoint Presentation</vt:lpstr>
      <vt:lpstr>Q.1 </vt:lpstr>
      <vt:lpstr>Q.2</vt:lpstr>
      <vt:lpstr>Comparison</vt:lpstr>
      <vt:lpstr>Empirical Relationship Between Mean, Median, and Mode</vt:lpstr>
      <vt:lpstr>PowerPoint Presentation</vt:lpstr>
      <vt:lpstr>mean</vt:lpstr>
      <vt:lpstr>Median</vt:lpstr>
      <vt:lpstr>Mode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Manish Dadhich</dc:creator>
  <cp:lastModifiedBy>Manish Dadhich</cp:lastModifiedBy>
  <cp:revision>28</cp:revision>
  <dcterms:created xsi:type="dcterms:W3CDTF">2025-08-03T13:12:10Z</dcterms:created>
  <dcterms:modified xsi:type="dcterms:W3CDTF">2025-08-19T08:57:14Z</dcterms:modified>
</cp:coreProperties>
</file>