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6F199B-BE2A-4224-9196-9B8AF7C01938}"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6F199B-BE2A-4224-9196-9B8AF7C01938}"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6F199B-BE2A-4224-9196-9B8AF7C01938}"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6F199B-BE2A-4224-9196-9B8AF7C01938}"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F199B-BE2A-4224-9196-9B8AF7C01938}"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6F199B-BE2A-4224-9196-9B8AF7C01938}" type="datetimeFigureOut">
              <a:rPr lang="en-US" smtClean="0"/>
              <a:pPr/>
              <a:t>8/8/2018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6F199B-BE2A-4224-9196-9B8AF7C01938}" type="datetimeFigureOut">
              <a:rPr lang="en-US" smtClean="0"/>
              <a:pPr/>
              <a:t>8/8/2018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6F199B-BE2A-4224-9196-9B8AF7C01938}" type="datetimeFigureOut">
              <a:rPr lang="en-US" smtClean="0"/>
              <a:pPr/>
              <a:t>8/8/2018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F199B-BE2A-4224-9196-9B8AF7C01938}" type="datetimeFigureOut">
              <a:rPr lang="en-US" smtClean="0"/>
              <a:pPr/>
              <a:t>8/8/2018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6F199B-BE2A-4224-9196-9B8AF7C01938}" type="datetimeFigureOut">
              <a:rPr lang="en-US" smtClean="0"/>
              <a:pPr/>
              <a:t>8/8/2018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6F199B-BE2A-4224-9196-9B8AF7C01938}" type="datetimeFigureOut">
              <a:rPr lang="en-US" smtClean="0"/>
              <a:pPr/>
              <a:t>8/8/2018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BF7268-3BA7-40B6-B972-7E4897E9A3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F199B-BE2A-4224-9196-9B8AF7C01938}" type="datetimeFigureOut">
              <a:rPr lang="en-US" smtClean="0"/>
              <a:pPr/>
              <a:t>8/8/2018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F7268-3BA7-40B6-B972-7E4897E9A3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dirty="0" smtClean="0"/>
              <a:t>Functions of RBI	</a:t>
            </a:r>
            <a:endParaRPr lang="en-US" sz="6600" dirty="0"/>
          </a:p>
        </p:txBody>
      </p:sp>
      <p:sp>
        <p:nvSpPr>
          <p:cNvPr id="3" name="Subtitle 2"/>
          <p:cNvSpPr>
            <a:spLocks noGrp="1"/>
          </p:cNvSpPr>
          <p:nvPr>
            <p:ph type="subTitle" idx="1"/>
          </p:nvPr>
        </p:nvSpPr>
        <p:spPr>
          <a:xfrm>
            <a:off x="1371600" y="4495800"/>
            <a:ext cx="6400800" cy="1143000"/>
          </a:xfrm>
        </p:spPr>
        <p:txBody>
          <a:bodyPr>
            <a:noAutofit/>
          </a:bodyPr>
          <a:lstStyle/>
          <a:p>
            <a:endParaRPr lang="en-US" sz="2800" dirty="0" smtClean="0"/>
          </a:p>
          <a:p>
            <a:endParaRPr lang="en-US" sz="2800" dirty="0"/>
          </a:p>
          <a:p>
            <a:r>
              <a:rPr lang="en-US" sz="2800" dirty="0" smtClean="0"/>
              <a:t>Dr. Manish </a:t>
            </a:r>
            <a:r>
              <a:rPr lang="en-US" sz="2800" dirty="0" err="1" smtClean="0"/>
              <a:t>Dadhich</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 Development </a:t>
            </a:r>
            <a:r>
              <a:rPr lang="en-US" sz="3600" b="1" dirty="0"/>
              <a:t>of the Financial </a:t>
            </a:r>
            <a:r>
              <a:rPr lang="en-US" sz="3600" b="1" dirty="0" smtClean="0"/>
              <a:t>System</a:t>
            </a:r>
            <a:r>
              <a:rPr lang="en-US" sz="3600" dirty="0" smtClean="0"/>
              <a:t> </a:t>
            </a:r>
            <a:endParaRPr lang="en-US" sz="3600" dirty="0"/>
          </a:p>
        </p:txBody>
      </p:sp>
      <p:sp>
        <p:nvSpPr>
          <p:cNvPr id="3" name="Content Placeholder 2"/>
          <p:cNvSpPr>
            <a:spLocks noGrp="1"/>
          </p:cNvSpPr>
          <p:nvPr>
            <p:ph idx="1"/>
          </p:nvPr>
        </p:nvSpPr>
        <p:spPr/>
        <p:txBody>
          <a:bodyPr>
            <a:normAutofit lnSpcReduction="10000"/>
          </a:bodyPr>
          <a:lstStyle/>
          <a:p>
            <a:pPr algn="just"/>
            <a:r>
              <a:rPr lang="en-US" dirty="0"/>
              <a:t>The financial system comprises the </a:t>
            </a:r>
            <a:r>
              <a:rPr lang="en-US" b="1" dirty="0"/>
              <a:t>financial institutions, financial markets and financial instruments.</a:t>
            </a:r>
            <a:r>
              <a:rPr lang="en-US" dirty="0"/>
              <a:t> The sound and efficient financial system is a precondition of the rapid economic development of the nation. </a:t>
            </a:r>
            <a:endParaRPr lang="en-US" dirty="0" smtClean="0"/>
          </a:p>
          <a:p>
            <a:pPr algn="just"/>
            <a:r>
              <a:rPr lang="en-US" dirty="0" smtClean="0"/>
              <a:t>The </a:t>
            </a:r>
            <a:r>
              <a:rPr lang="en-US" dirty="0"/>
              <a:t>RBI has encouraged establishment of main banking and non-banking institutions to cater to the credit requirements of diverse sectors of the economy.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Development </a:t>
            </a:r>
            <a:r>
              <a:rPr lang="en-US" b="1" dirty="0"/>
              <a:t>of Agriculture </a:t>
            </a:r>
            <a:r>
              <a:rPr lang="en-US" dirty="0"/>
              <a:t>: </a:t>
            </a:r>
          </a:p>
        </p:txBody>
      </p:sp>
      <p:sp>
        <p:nvSpPr>
          <p:cNvPr id="3" name="Content Placeholder 2"/>
          <p:cNvSpPr>
            <a:spLocks noGrp="1"/>
          </p:cNvSpPr>
          <p:nvPr>
            <p:ph idx="1"/>
          </p:nvPr>
        </p:nvSpPr>
        <p:spPr/>
        <p:txBody>
          <a:bodyPr>
            <a:normAutofit fontScale="92500" lnSpcReduction="10000"/>
          </a:bodyPr>
          <a:lstStyle/>
          <a:p>
            <a:pPr algn="just"/>
            <a:r>
              <a:rPr lang="en-US" dirty="0"/>
              <a:t>In an agrarian economy like ours, the RBI has to provide</a:t>
            </a:r>
            <a:r>
              <a:rPr lang="en-US" b="1" dirty="0"/>
              <a:t> </a:t>
            </a:r>
            <a:r>
              <a:rPr lang="en-US" dirty="0"/>
              <a:t>special attention for the credit need of agriculture and allied activities. </a:t>
            </a:r>
            <a:endParaRPr lang="en-US" dirty="0" smtClean="0"/>
          </a:p>
          <a:p>
            <a:pPr algn="just"/>
            <a:r>
              <a:rPr lang="en-US" dirty="0" smtClean="0"/>
              <a:t>It </a:t>
            </a:r>
            <a:r>
              <a:rPr lang="en-US" dirty="0"/>
              <a:t>has successfully rendered service in this direction by increasing the flow of credit to this sector. It has earlier the Agriculture Refinance and Development Corporation (ARDC) to look after the credit, National Bank for Agriculture and Rural Development (NABARD) and Regional Rural Banks (RRBs).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Provision </a:t>
            </a:r>
            <a:r>
              <a:rPr lang="en-US" b="1" dirty="0"/>
              <a:t>of Industrial Finance </a:t>
            </a:r>
            <a:r>
              <a:rPr lang="en-US" dirty="0"/>
              <a:t>: </a:t>
            </a:r>
          </a:p>
        </p:txBody>
      </p:sp>
      <p:sp>
        <p:nvSpPr>
          <p:cNvPr id="3" name="Content Placeholder 2"/>
          <p:cNvSpPr>
            <a:spLocks noGrp="1"/>
          </p:cNvSpPr>
          <p:nvPr>
            <p:ph idx="1"/>
          </p:nvPr>
        </p:nvSpPr>
        <p:spPr/>
        <p:txBody>
          <a:bodyPr>
            <a:normAutofit lnSpcReduction="10000"/>
          </a:bodyPr>
          <a:lstStyle/>
          <a:p>
            <a:pPr algn="just"/>
            <a:r>
              <a:rPr lang="en-US" dirty="0"/>
              <a:t>Rapid industrial growth is the key to faster economic</a:t>
            </a:r>
            <a:r>
              <a:rPr lang="en-US" b="1" dirty="0"/>
              <a:t> </a:t>
            </a:r>
            <a:r>
              <a:rPr lang="en-US" dirty="0"/>
              <a:t>development. In this regard, the adequate and timely availability of credit to small, medium and large industry is very significant. </a:t>
            </a:r>
            <a:endParaRPr lang="en-US" dirty="0" smtClean="0"/>
          </a:p>
          <a:p>
            <a:pPr algn="just"/>
            <a:r>
              <a:rPr lang="en-US" dirty="0" smtClean="0"/>
              <a:t>In </a:t>
            </a:r>
            <a:r>
              <a:rPr lang="en-US" dirty="0"/>
              <a:t>this regard the RBI has always been instrumental in setting up special financial institutions such as ICICI Ltd. IDBI, SIDBI and EXIM BANK etc.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Provisions </a:t>
            </a:r>
            <a:r>
              <a:rPr lang="en-US" b="1" dirty="0"/>
              <a:t>of Training </a:t>
            </a:r>
            <a:r>
              <a:rPr lang="en-US" dirty="0"/>
              <a:t>: </a:t>
            </a:r>
          </a:p>
        </p:txBody>
      </p:sp>
      <p:sp>
        <p:nvSpPr>
          <p:cNvPr id="3" name="Content Placeholder 2"/>
          <p:cNvSpPr>
            <a:spLocks noGrp="1"/>
          </p:cNvSpPr>
          <p:nvPr>
            <p:ph idx="1"/>
          </p:nvPr>
        </p:nvSpPr>
        <p:spPr/>
        <p:txBody>
          <a:bodyPr/>
          <a:lstStyle/>
          <a:p>
            <a:r>
              <a:rPr lang="en-US" dirty="0"/>
              <a:t>The RBI has always tried to provide essential training to the staff of</a:t>
            </a:r>
            <a:r>
              <a:rPr lang="en-US" b="1" dirty="0"/>
              <a:t> </a:t>
            </a:r>
            <a:r>
              <a:rPr lang="en-US" dirty="0"/>
              <a:t>the banking industry. </a:t>
            </a:r>
            <a:endParaRPr lang="en-US" dirty="0" smtClean="0"/>
          </a:p>
          <a:p>
            <a:r>
              <a:rPr lang="en-US" dirty="0" smtClean="0"/>
              <a:t>The </a:t>
            </a:r>
            <a:r>
              <a:rPr lang="en-US" dirty="0"/>
              <a:t>RBI has set up the bankers' training colleges at several places. National Institute of Bank Management </a:t>
            </a:r>
            <a:r>
              <a:rPr lang="en-US" dirty="0" err="1"/>
              <a:t>i.e</a:t>
            </a:r>
            <a:r>
              <a:rPr lang="en-US" dirty="0"/>
              <a:t> NIBM, Bankers Staff College </a:t>
            </a:r>
            <a:r>
              <a:rPr lang="en-US" dirty="0" err="1"/>
              <a:t>i.e</a:t>
            </a:r>
            <a:r>
              <a:rPr lang="en-US" dirty="0"/>
              <a:t> BSC and College of Agriculture Banking </a:t>
            </a:r>
            <a:r>
              <a:rPr lang="en-US" dirty="0" err="1"/>
              <a:t>i.e</a:t>
            </a:r>
            <a:r>
              <a:rPr lang="en-US" dirty="0"/>
              <a:t> CAB are few to mention.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Collection </a:t>
            </a:r>
            <a:r>
              <a:rPr lang="en-US" b="1" dirty="0"/>
              <a:t>of Data </a:t>
            </a:r>
            <a:r>
              <a:rPr lang="en-US" dirty="0" smtClean="0"/>
              <a:t> </a:t>
            </a:r>
            <a:endParaRPr lang="en-US" dirty="0"/>
          </a:p>
        </p:txBody>
      </p:sp>
      <p:sp>
        <p:nvSpPr>
          <p:cNvPr id="3" name="Content Placeholder 2"/>
          <p:cNvSpPr>
            <a:spLocks noGrp="1"/>
          </p:cNvSpPr>
          <p:nvPr>
            <p:ph idx="1"/>
          </p:nvPr>
        </p:nvSpPr>
        <p:spPr/>
        <p:txBody>
          <a:bodyPr/>
          <a:lstStyle/>
          <a:p>
            <a:pPr algn="just"/>
            <a:r>
              <a:rPr lang="en-US" dirty="0"/>
              <a:t>Being the apex monetary authority of the country, the RBI collects</a:t>
            </a:r>
            <a:r>
              <a:rPr lang="en-US" b="1" dirty="0"/>
              <a:t> </a:t>
            </a:r>
            <a:r>
              <a:rPr lang="en-US" dirty="0"/>
              <a:t>process and disseminates statistical data on several topics</a:t>
            </a:r>
            <a:r>
              <a:rPr lang="en-US" dirty="0" smtClean="0"/>
              <a:t>.</a:t>
            </a:r>
          </a:p>
          <a:p>
            <a:pPr algn="just"/>
            <a:r>
              <a:rPr lang="en-US" dirty="0" smtClean="0"/>
              <a:t>It </a:t>
            </a:r>
            <a:r>
              <a:rPr lang="en-US" dirty="0"/>
              <a:t>includes </a:t>
            </a:r>
            <a:r>
              <a:rPr lang="en-US" b="1" dirty="0"/>
              <a:t>interest rate, inflation, savings and investments </a:t>
            </a:r>
            <a:r>
              <a:rPr lang="en-US" dirty="0"/>
              <a:t>etc. This data proves to be quite useful for researchers and policy makers.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6. Publication </a:t>
            </a:r>
            <a:r>
              <a:rPr lang="en-US" b="1" dirty="0"/>
              <a:t>of the Reports </a:t>
            </a:r>
            <a:r>
              <a:rPr lang="en-US" dirty="0"/>
              <a:t>: </a:t>
            </a:r>
          </a:p>
        </p:txBody>
      </p:sp>
      <p:sp>
        <p:nvSpPr>
          <p:cNvPr id="3" name="Content Placeholder 2"/>
          <p:cNvSpPr>
            <a:spLocks noGrp="1"/>
          </p:cNvSpPr>
          <p:nvPr>
            <p:ph idx="1"/>
          </p:nvPr>
        </p:nvSpPr>
        <p:spPr/>
        <p:txBody>
          <a:bodyPr>
            <a:normAutofit/>
          </a:bodyPr>
          <a:lstStyle/>
          <a:p>
            <a:pPr algn="just"/>
            <a:r>
              <a:rPr lang="en-US" sz="2800" dirty="0"/>
              <a:t>The Reserve Bank has its </a:t>
            </a:r>
            <a:r>
              <a:rPr lang="en-US" sz="2800" b="1" dirty="0"/>
              <a:t>separate publication division</a:t>
            </a:r>
            <a:r>
              <a:rPr lang="en-US" sz="2800" dirty="0"/>
              <a:t>. This</a:t>
            </a:r>
            <a:r>
              <a:rPr lang="en-US" sz="2800" b="1" dirty="0"/>
              <a:t> </a:t>
            </a:r>
            <a:r>
              <a:rPr lang="en-US" sz="2800" dirty="0"/>
              <a:t>division collects and publishes data on several sectors of the economy. </a:t>
            </a:r>
            <a:endParaRPr lang="en-US" sz="2800" dirty="0" smtClean="0"/>
          </a:p>
          <a:p>
            <a:pPr algn="just"/>
            <a:r>
              <a:rPr lang="en-US" sz="2800" dirty="0" smtClean="0"/>
              <a:t>The </a:t>
            </a:r>
            <a:r>
              <a:rPr lang="en-US" sz="2800" dirty="0"/>
              <a:t>reports and bulletins are regularly published by the RBI. It includes </a:t>
            </a:r>
            <a:r>
              <a:rPr lang="en-US" sz="2800" b="1" dirty="0"/>
              <a:t>RBI weekly reports, RBI Annual Report, Report on Trend and Progress of Commercial Banks India</a:t>
            </a:r>
            <a:r>
              <a:rPr lang="en-US" sz="2800" dirty="0"/>
              <a:t>., etc</a:t>
            </a:r>
            <a:r>
              <a:rPr lang="en-US" sz="2800" dirty="0" smtClean="0"/>
              <a:t>.</a:t>
            </a:r>
          </a:p>
          <a:p>
            <a:pPr algn="just"/>
            <a:r>
              <a:rPr lang="en-US" sz="2800" dirty="0" smtClean="0"/>
              <a:t> </a:t>
            </a:r>
            <a:r>
              <a:rPr lang="en-US" sz="2800" dirty="0"/>
              <a:t>This information is made available to the public also at cheaper rates.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7. Promotion </a:t>
            </a:r>
            <a:r>
              <a:rPr lang="en-US" b="1" dirty="0"/>
              <a:t>of Banking Habits </a:t>
            </a:r>
            <a:r>
              <a:rPr lang="en-US" dirty="0"/>
              <a:t>: </a:t>
            </a:r>
          </a:p>
        </p:txBody>
      </p:sp>
      <p:sp>
        <p:nvSpPr>
          <p:cNvPr id="3" name="Content Placeholder 2"/>
          <p:cNvSpPr>
            <a:spLocks noGrp="1"/>
          </p:cNvSpPr>
          <p:nvPr>
            <p:ph idx="1"/>
          </p:nvPr>
        </p:nvSpPr>
        <p:spPr/>
        <p:txBody>
          <a:bodyPr>
            <a:normAutofit fontScale="92500" lnSpcReduction="20000"/>
          </a:bodyPr>
          <a:lstStyle/>
          <a:p>
            <a:pPr algn="just"/>
            <a:r>
              <a:rPr lang="en-US" dirty="0"/>
              <a:t>As an apex organization, the RBI always tries to promote</a:t>
            </a:r>
            <a:r>
              <a:rPr lang="en-US" b="1" dirty="0"/>
              <a:t> </a:t>
            </a:r>
            <a:r>
              <a:rPr lang="en-US" dirty="0"/>
              <a:t>the banking habits in the country. It institutionalizes savings and takes measures for an expansion of the banking network. </a:t>
            </a:r>
            <a:endParaRPr lang="en-US" dirty="0" smtClean="0"/>
          </a:p>
          <a:p>
            <a:pPr algn="just"/>
            <a:r>
              <a:rPr lang="en-US" dirty="0" smtClean="0"/>
              <a:t>It </a:t>
            </a:r>
            <a:r>
              <a:rPr lang="en-US" dirty="0"/>
              <a:t>has set up many institutions such as the Deposit Insurance Corporation-1962, UTI-1964, IDBI-1964, NABARD-1982, NHB-1988, etc. </a:t>
            </a:r>
            <a:endParaRPr lang="en-US" dirty="0" smtClean="0"/>
          </a:p>
          <a:p>
            <a:pPr algn="just"/>
            <a:r>
              <a:rPr lang="en-US" dirty="0" smtClean="0"/>
              <a:t>These </a:t>
            </a:r>
            <a:r>
              <a:rPr lang="en-US" dirty="0"/>
              <a:t>organizations develop and promote </a:t>
            </a:r>
            <a:r>
              <a:rPr lang="en-US" b="1" dirty="0"/>
              <a:t>banking habits </a:t>
            </a:r>
            <a:r>
              <a:rPr lang="en-US" dirty="0"/>
              <a:t>among the people. During economic reforms it has taken many initiatives for encouraging and promoting banking in India.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8. Promotion </a:t>
            </a:r>
            <a:r>
              <a:rPr lang="en-US" sz="3600" b="1" dirty="0"/>
              <a:t>of Export through Refinance </a:t>
            </a:r>
            <a:endParaRPr lang="en-US" sz="3600" dirty="0"/>
          </a:p>
        </p:txBody>
      </p:sp>
      <p:sp>
        <p:nvSpPr>
          <p:cNvPr id="3" name="Content Placeholder 2"/>
          <p:cNvSpPr>
            <a:spLocks noGrp="1"/>
          </p:cNvSpPr>
          <p:nvPr>
            <p:ph idx="1"/>
          </p:nvPr>
        </p:nvSpPr>
        <p:spPr/>
        <p:txBody>
          <a:bodyPr/>
          <a:lstStyle/>
          <a:p>
            <a:pPr algn="just"/>
            <a:r>
              <a:rPr lang="en-US" dirty="0"/>
              <a:t>The RBI always tries to encourage the facilities</a:t>
            </a:r>
            <a:r>
              <a:rPr lang="en-US" b="1" dirty="0"/>
              <a:t> </a:t>
            </a:r>
            <a:r>
              <a:rPr lang="en-US" dirty="0"/>
              <a:t>for providing </a:t>
            </a:r>
            <a:r>
              <a:rPr lang="en-US" b="1" dirty="0"/>
              <a:t>finance for foreign trade </a:t>
            </a:r>
            <a:r>
              <a:rPr lang="en-US" dirty="0"/>
              <a:t>especially exports from India. </a:t>
            </a:r>
            <a:endParaRPr lang="en-US" dirty="0" smtClean="0"/>
          </a:p>
          <a:p>
            <a:pPr algn="just"/>
            <a:r>
              <a:rPr lang="en-US" dirty="0" smtClean="0"/>
              <a:t>The </a:t>
            </a:r>
            <a:r>
              <a:rPr lang="en-US" dirty="0"/>
              <a:t>Export-Import Bank of India (EXIM Bank India) and the Export Credit Guarantee Corporation of India (ECGC) are supported by refinancing their lending for export purpose.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  </a:t>
            </a:r>
            <a:r>
              <a:rPr lang="en-US" b="1" dirty="0"/>
              <a:t>Supervisory Functions of RBI</a:t>
            </a:r>
            <a:r>
              <a:rPr lang="en-US" dirty="0"/>
              <a:t/>
            </a:r>
            <a:br>
              <a:rPr lang="en-US" dirty="0"/>
            </a:br>
            <a:endParaRPr lang="en-US" dirty="0"/>
          </a:p>
        </p:txBody>
      </p:sp>
      <p:sp>
        <p:nvSpPr>
          <p:cNvPr id="3" name="Content Placeholder 2"/>
          <p:cNvSpPr>
            <a:spLocks noGrp="1"/>
          </p:cNvSpPr>
          <p:nvPr>
            <p:ph idx="1"/>
          </p:nvPr>
        </p:nvSpPr>
        <p:spPr/>
        <p:txBody>
          <a:bodyPr/>
          <a:lstStyle/>
          <a:p>
            <a:pPr algn="just"/>
            <a:r>
              <a:rPr lang="en-US" dirty="0"/>
              <a:t>The reserve bank also performs many supervisory functions</a:t>
            </a:r>
            <a:r>
              <a:rPr lang="en-US" dirty="0" smtClean="0"/>
              <a:t>.</a:t>
            </a:r>
          </a:p>
          <a:p>
            <a:pPr algn="just"/>
            <a:r>
              <a:rPr lang="en-US" dirty="0" smtClean="0"/>
              <a:t> </a:t>
            </a:r>
            <a:r>
              <a:rPr lang="en-US" dirty="0"/>
              <a:t>It has authority to </a:t>
            </a:r>
            <a:r>
              <a:rPr lang="en-US" b="1" dirty="0"/>
              <a:t>regulate and administer </a:t>
            </a:r>
            <a:r>
              <a:rPr lang="en-US" dirty="0"/>
              <a:t>the entire banking and financial system. Some of its supervisory functions are given below.</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Granting </a:t>
            </a:r>
            <a:r>
              <a:rPr lang="en-US" b="1" dirty="0"/>
              <a:t>license to banks</a:t>
            </a:r>
            <a:r>
              <a:rPr lang="en-US" dirty="0"/>
              <a:t>: </a:t>
            </a:r>
          </a:p>
        </p:txBody>
      </p:sp>
      <p:sp>
        <p:nvSpPr>
          <p:cNvPr id="3" name="Content Placeholder 2"/>
          <p:cNvSpPr>
            <a:spLocks noGrp="1"/>
          </p:cNvSpPr>
          <p:nvPr>
            <p:ph idx="1"/>
          </p:nvPr>
        </p:nvSpPr>
        <p:spPr/>
        <p:txBody>
          <a:bodyPr>
            <a:normAutofit/>
          </a:bodyPr>
          <a:lstStyle/>
          <a:p>
            <a:pPr algn="just"/>
            <a:r>
              <a:rPr lang="en-US" dirty="0"/>
              <a:t>The RBI grants license to banks for carrying its business.</a:t>
            </a:r>
            <a:r>
              <a:rPr lang="en-US" b="1" dirty="0"/>
              <a:t> </a:t>
            </a:r>
            <a:endParaRPr lang="en-US" b="1" dirty="0" smtClean="0"/>
          </a:p>
          <a:p>
            <a:pPr algn="just"/>
            <a:r>
              <a:rPr lang="en-US" dirty="0" smtClean="0"/>
              <a:t>License </a:t>
            </a:r>
            <a:r>
              <a:rPr lang="en-US" dirty="0"/>
              <a:t>is also given for opening extension counters, new branches, even to close down existing branches.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Traditional </a:t>
            </a:r>
            <a:r>
              <a:rPr lang="en-US" b="1" dirty="0"/>
              <a:t>Functions of RBI</a:t>
            </a:r>
            <a:endParaRPr lang="en-US" dirty="0"/>
          </a:p>
        </p:txBody>
      </p:sp>
      <p:sp>
        <p:nvSpPr>
          <p:cNvPr id="3" name="Content Placeholder 2"/>
          <p:cNvSpPr>
            <a:spLocks noGrp="1"/>
          </p:cNvSpPr>
          <p:nvPr>
            <p:ph idx="1"/>
          </p:nvPr>
        </p:nvSpPr>
        <p:spPr/>
        <p:txBody>
          <a:bodyPr/>
          <a:lstStyle/>
          <a:p>
            <a:pPr algn="just"/>
            <a:r>
              <a:rPr lang="en-US" dirty="0"/>
              <a:t>Traditional functions are those functions which every central bank of each nation performs all over the world. Basically these functions are in line with the </a:t>
            </a:r>
            <a:r>
              <a:rPr lang="en-US" b="1" dirty="0"/>
              <a:t>objectives</a:t>
            </a:r>
            <a:r>
              <a:rPr lang="en-US" dirty="0"/>
              <a:t> with which the bank is set up. It includes </a:t>
            </a:r>
            <a:r>
              <a:rPr lang="en-US" b="1" dirty="0"/>
              <a:t>fundamental functions </a:t>
            </a:r>
            <a:r>
              <a:rPr lang="en-US" dirty="0"/>
              <a:t>of the Central Bank. They comprise the following tasks.</a:t>
            </a:r>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Bank </a:t>
            </a:r>
            <a:r>
              <a:rPr lang="en-US" b="1" dirty="0"/>
              <a:t>Inspection</a:t>
            </a:r>
            <a:r>
              <a:rPr lang="en-US" dirty="0"/>
              <a:t>: </a:t>
            </a:r>
          </a:p>
        </p:txBody>
      </p:sp>
      <p:sp>
        <p:nvSpPr>
          <p:cNvPr id="3" name="Content Placeholder 2"/>
          <p:cNvSpPr>
            <a:spLocks noGrp="1"/>
          </p:cNvSpPr>
          <p:nvPr>
            <p:ph idx="1"/>
          </p:nvPr>
        </p:nvSpPr>
        <p:spPr/>
        <p:txBody>
          <a:bodyPr>
            <a:normAutofit/>
          </a:bodyPr>
          <a:lstStyle/>
          <a:p>
            <a:pPr algn="just"/>
            <a:r>
              <a:rPr lang="en-US" dirty="0"/>
              <a:t>The RBI grants license to banks working as per the directives and in a</a:t>
            </a:r>
            <a:r>
              <a:rPr lang="en-US" b="1" dirty="0"/>
              <a:t> prudent manner </a:t>
            </a:r>
            <a:r>
              <a:rPr lang="en-US" dirty="0"/>
              <a:t>without undue risk. </a:t>
            </a:r>
            <a:endParaRPr lang="en-US" dirty="0" smtClean="0"/>
          </a:p>
          <a:p>
            <a:pPr algn="just"/>
            <a:r>
              <a:rPr lang="en-US" dirty="0" smtClean="0"/>
              <a:t>In </a:t>
            </a:r>
            <a:r>
              <a:rPr lang="en-US" dirty="0"/>
              <a:t>addition to this it can ask for </a:t>
            </a:r>
            <a:r>
              <a:rPr lang="en-US" b="1" dirty="0"/>
              <a:t>periodical information</a:t>
            </a:r>
            <a:r>
              <a:rPr lang="en-US" dirty="0"/>
              <a:t> from banks on various components of </a:t>
            </a:r>
            <a:r>
              <a:rPr lang="en-US" b="1" dirty="0"/>
              <a:t>assets and liabilities</a:t>
            </a:r>
            <a:r>
              <a:rPr lang="en-US"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3.Control </a:t>
            </a:r>
            <a:r>
              <a:rPr lang="en-US" sz="4000" b="1" dirty="0"/>
              <a:t>over </a:t>
            </a:r>
            <a:r>
              <a:rPr lang="en-US" sz="4000" b="1" dirty="0" smtClean="0"/>
              <a:t>NBFIs</a:t>
            </a:r>
            <a:r>
              <a:rPr lang="en-US" sz="4000" dirty="0" smtClean="0"/>
              <a:t> </a:t>
            </a:r>
            <a:endParaRPr lang="en-US" sz="4000" dirty="0"/>
          </a:p>
        </p:txBody>
      </p:sp>
      <p:sp>
        <p:nvSpPr>
          <p:cNvPr id="3" name="Content Placeholder 2"/>
          <p:cNvSpPr>
            <a:spLocks noGrp="1"/>
          </p:cNvSpPr>
          <p:nvPr>
            <p:ph idx="1"/>
          </p:nvPr>
        </p:nvSpPr>
        <p:spPr/>
        <p:txBody>
          <a:bodyPr>
            <a:normAutofit/>
          </a:bodyPr>
          <a:lstStyle/>
          <a:p>
            <a:pPr algn="just"/>
            <a:r>
              <a:rPr lang="en-US" dirty="0"/>
              <a:t>The Non-Bank Financial Institutions are not influenced by the working</a:t>
            </a:r>
            <a:r>
              <a:rPr lang="en-US" b="1" dirty="0"/>
              <a:t> </a:t>
            </a:r>
            <a:r>
              <a:rPr lang="en-US" dirty="0"/>
              <a:t>of a monitory policy. </a:t>
            </a:r>
            <a:endParaRPr lang="en-US" dirty="0" smtClean="0"/>
          </a:p>
          <a:p>
            <a:pPr algn="just"/>
            <a:r>
              <a:rPr lang="en-US" dirty="0" smtClean="0"/>
              <a:t>However </a:t>
            </a:r>
            <a:r>
              <a:rPr lang="en-US" dirty="0"/>
              <a:t>RBI has a right to issue directives to the NBFIs from time to time regarding their functioning. Through periodic inspection, it can control the NBFIs.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4. Implementation </a:t>
            </a:r>
            <a:r>
              <a:rPr lang="en-US" sz="3200" b="1" dirty="0"/>
              <a:t>of the Deposit Insurance </a:t>
            </a:r>
            <a:r>
              <a:rPr lang="en-US" sz="3200" b="1" dirty="0" smtClean="0"/>
              <a:t>Scheme</a:t>
            </a:r>
            <a:endParaRPr lang="en-US" sz="3200" dirty="0"/>
          </a:p>
        </p:txBody>
      </p:sp>
      <p:sp>
        <p:nvSpPr>
          <p:cNvPr id="3" name="Content Placeholder 2"/>
          <p:cNvSpPr>
            <a:spLocks noGrp="1"/>
          </p:cNvSpPr>
          <p:nvPr>
            <p:ph idx="1"/>
          </p:nvPr>
        </p:nvSpPr>
        <p:spPr/>
        <p:txBody>
          <a:bodyPr>
            <a:normAutofit/>
          </a:bodyPr>
          <a:lstStyle/>
          <a:p>
            <a:pPr algn="just"/>
            <a:r>
              <a:rPr lang="en-US" sz="2800" dirty="0"/>
              <a:t>The RBI has set up the </a:t>
            </a:r>
            <a:r>
              <a:rPr lang="en-US" sz="2800" b="1" dirty="0"/>
              <a:t>Deposit Insurance Guarantee Corporation</a:t>
            </a:r>
            <a:r>
              <a:rPr lang="en-US" sz="2800" dirty="0"/>
              <a:t> in order to protect the deposits of small depositors. </a:t>
            </a:r>
            <a:endParaRPr lang="en-US" sz="2800" dirty="0" smtClean="0"/>
          </a:p>
          <a:p>
            <a:pPr algn="just"/>
            <a:r>
              <a:rPr lang="en-US" sz="2800" dirty="0" smtClean="0"/>
              <a:t>All </a:t>
            </a:r>
            <a:r>
              <a:rPr lang="en-US" sz="2800" dirty="0"/>
              <a:t>bank deposits below Rs. </a:t>
            </a:r>
            <a:r>
              <a:rPr lang="en-US" sz="2800" b="1" dirty="0"/>
              <a:t>One </a:t>
            </a:r>
            <a:r>
              <a:rPr lang="en-US" sz="2800" b="1" dirty="0" err="1"/>
              <a:t>lakh</a:t>
            </a:r>
            <a:r>
              <a:rPr lang="en-US" sz="2800" b="1" dirty="0"/>
              <a:t> </a:t>
            </a:r>
            <a:r>
              <a:rPr lang="en-US" sz="2800" dirty="0"/>
              <a:t>are insured with this corporation. The RBI work to implement the Deposit Insurance Scheme in case of a bank failure.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t>Reserve Bank of India's Credit Policy </a:t>
            </a:r>
            <a:r>
              <a:rPr lang="en-US" dirty="0"/>
              <a:t/>
            </a:r>
            <a:br>
              <a:rPr lang="en-US" dirty="0"/>
            </a:br>
            <a:endParaRPr lang="en-US" dirty="0"/>
          </a:p>
        </p:txBody>
      </p:sp>
      <p:sp>
        <p:nvSpPr>
          <p:cNvPr id="3" name="Content Placeholder 2"/>
          <p:cNvSpPr>
            <a:spLocks noGrp="1"/>
          </p:cNvSpPr>
          <p:nvPr>
            <p:ph idx="1"/>
          </p:nvPr>
        </p:nvSpPr>
        <p:spPr>
          <a:xfrm>
            <a:off x="457200" y="1066800"/>
            <a:ext cx="8229600" cy="5410200"/>
          </a:xfrm>
        </p:spPr>
        <p:txBody>
          <a:bodyPr>
            <a:normAutofit fontScale="85000" lnSpcReduction="10000"/>
          </a:bodyPr>
          <a:lstStyle/>
          <a:p>
            <a:pPr algn="just"/>
            <a:r>
              <a:rPr lang="en-US" dirty="0"/>
              <a:t>The Reserve Bank of India has a credit policy which aims at pursuing higher growth with price stability. </a:t>
            </a:r>
            <a:endParaRPr lang="en-US" smtClean="0"/>
          </a:p>
          <a:p>
            <a:pPr algn="just"/>
            <a:r>
              <a:rPr lang="en-US" smtClean="0"/>
              <a:t>Higher </a:t>
            </a:r>
            <a:r>
              <a:rPr lang="en-US" dirty="0"/>
              <a:t>economic growth means to produce more quantity of goods and services in different sectors of an economy; Price stability however does not mean no change in the general price level but to control the inflation. </a:t>
            </a:r>
            <a:endParaRPr lang="en-US" smtClean="0"/>
          </a:p>
          <a:p>
            <a:pPr algn="just"/>
            <a:r>
              <a:rPr lang="en-US" dirty="0" smtClean="0"/>
              <a:t>The </a:t>
            </a:r>
            <a:r>
              <a:rPr lang="en-US" dirty="0"/>
              <a:t>credit policy aims at increasing finance for the agriculture and industrial activities. When credit policy is implemented, the role of other commercial banks is very important. Commercial banks flow of credit to different sectors of the economy depends on the actual cost of credit and arability of funds in the economy.</a:t>
            </a:r>
          </a:p>
          <a:p>
            <a:pPr algn="just"/>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None/>
            </a:pPr>
            <a:r>
              <a:rPr lang="en-US" sz="6600" dirty="0" smtClean="0"/>
              <a:t>					Thx</a:t>
            </a:r>
            <a:endParaRPr lang="en-US" sz="6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Issue </a:t>
            </a:r>
            <a:r>
              <a:rPr lang="en-US" b="1" dirty="0"/>
              <a:t>of Currency Notes</a:t>
            </a:r>
            <a:r>
              <a:rPr lang="en-US" dirty="0"/>
              <a:t>: </a:t>
            </a:r>
          </a:p>
        </p:txBody>
      </p:sp>
      <p:sp>
        <p:nvSpPr>
          <p:cNvPr id="3" name="Content Placeholder 2"/>
          <p:cNvSpPr>
            <a:spLocks noGrp="1"/>
          </p:cNvSpPr>
          <p:nvPr>
            <p:ph idx="1"/>
          </p:nvPr>
        </p:nvSpPr>
        <p:spPr/>
        <p:txBody>
          <a:bodyPr>
            <a:normAutofit fontScale="85000" lnSpcReduction="10000"/>
          </a:bodyPr>
          <a:lstStyle/>
          <a:p>
            <a:pPr algn="just"/>
            <a:r>
              <a:rPr lang="en-US" dirty="0"/>
              <a:t>The RBI has the sole right or authority or monopoly of issuing</a:t>
            </a:r>
            <a:r>
              <a:rPr lang="en-US" b="1" dirty="0"/>
              <a:t> </a:t>
            </a:r>
            <a:r>
              <a:rPr lang="en-US" dirty="0"/>
              <a:t>currency notes except one rupee note and coins of smaller denomination</a:t>
            </a:r>
            <a:r>
              <a:rPr lang="en-US" dirty="0" smtClean="0"/>
              <a:t>.</a:t>
            </a:r>
          </a:p>
          <a:p>
            <a:pPr algn="just"/>
            <a:r>
              <a:rPr lang="en-US" dirty="0" smtClean="0"/>
              <a:t> </a:t>
            </a:r>
            <a:r>
              <a:rPr lang="en-US" dirty="0"/>
              <a:t>These currency notes are legal tender issued by the RBI. Currently it is in denominations of Rs. </a:t>
            </a:r>
            <a:r>
              <a:rPr lang="en-US" dirty="0" smtClean="0"/>
              <a:t> </a:t>
            </a:r>
            <a:r>
              <a:rPr lang="en-US" dirty="0"/>
              <a:t>10, 20, 50, 100, 500, and </a:t>
            </a:r>
            <a:r>
              <a:rPr lang="en-US" dirty="0" smtClean="0"/>
              <a:t>2,000</a:t>
            </a:r>
            <a:r>
              <a:rPr lang="en-US" dirty="0"/>
              <a:t>. The RBI has powers not only to issue and withdraw but even to exchange these currency notes for other denominations. It issues these notes against the security of </a:t>
            </a:r>
            <a:r>
              <a:rPr lang="en-US" dirty="0" smtClean="0"/>
              <a:t>gold, </a:t>
            </a:r>
            <a:r>
              <a:rPr lang="en-US" dirty="0"/>
              <a:t>foreign securities, rupee coins, exchange bills and promissory notes and government of India bonds.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Banker </a:t>
            </a:r>
            <a:r>
              <a:rPr lang="en-US" b="1" dirty="0"/>
              <a:t>to other Banks</a:t>
            </a:r>
            <a:r>
              <a:rPr lang="en-US" dirty="0"/>
              <a:t>: </a:t>
            </a:r>
          </a:p>
        </p:txBody>
      </p:sp>
      <p:sp>
        <p:nvSpPr>
          <p:cNvPr id="3" name="Content Placeholder 2"/>
          <p:cNvSpPr>
            <a:spLocks noGrp="1"/>
          </p:cNvSpPr>
          <p:nvPr>
            <p:ph idx="1"/>
          </p:nvPr>
        </p:nvSpPr>
        <p:spPr/>
        <p:txBody>
          <a:bodyPr>
            <a:normAutofit fontScale="92500" lnSpcReduction="10000"/>
          </a:bodyPr>
          <a:lstStyle/>
          <a:p>
            <a:pPr lvl="0" algn="just" hangingPunct="0"/>
            <a:r>
              <a:rPr lang="en-US" dirty="0"/>
              <a:t>The RBI being an apex monitory institution has obligatory powers</a:t>
            </a:r>
            <a:r>
              <a:rPr lang="en-US" b="1" dirty="0"/>
              <a:t> </a:t>
            </a:r>
            <a:r>
              <a:rPr lang="en-US" b="1" dirty="0" smtClean="0"/>
              <a:t> </a:t>
            </a:r>
            <a:r>
              <a:rPr lang="en-US" dirty="0" smtClean="0"/>
              <a:t>to </a:t>
            </a:r>
            <a:r>
              <a:rPr lang="en-US" dirty="0"/>
              <a:t>guide, help and direct other commercial banks in the country. </a:t>
            </a:r>
            <a:endParaRPr lang="en-US" dirty="0" smtClean="0"/>
          </a:p>
          <a:p>
            <a:pPr lvl="0" algn="just" hangingPunct="0"/>
            <a:r>
              <a:rPr lang="en-US" dirty="0" smtClean="0"/>
              <a:t>The </a:t>
            </a:r>
            <a:r>
              <a:rPr lang="en-US" dirty="0"/>
              <a:t>RBI can control the volumes of banks reserves and allow other banks to </a:t>
            </a:r>
            <a:r>
              <a:rPr lang="en-US" b="1" dirty="0"/>
              <a:t>create credit </a:t>
            </a:r>
            <a:r>
              <a:rPr lang="en-US" dirty="0"/>
              <a:t>in that proportion. Every commercial bank has to maintain a part of </a:t>
            </a:r>
            <a:r>
              <a:rPr lang="en-US" b="1" dirty="0"/>
              <a:t>their reserves </a:t>
            </a:r>
            <a:r>
              <a:rPr lang="en-US" dirty="0"/>
              <a:t>with its parent's viz. the RBI. Similarly in need or in urgency these banks approach the RBI for fund. Thus it is called as the lender of the last resort.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Banker </a:t>
            </a:r>
            <a:r>
              <a:rPr lang="en-US" b="1" dirty="0"/>
              <a:t>to the Government</a:t>
            </a:r>
            <a:r>
              <a:rPr lang="en-US" dirty="0"/>
              <a:t>: </a:t>
            </a:r>
          </a:p>
        </p:txBody>
      </p:sp>
      <p:sp>
        <p:nvSpPr>
          <p:cNvPr id="3" name="Content Placeholder 2"/>
          <p:cNvSpPr>
            <a:spLocks noGrp="1"/>
          </p:cNvSpPr>
          <p:nvPr>
            <p:ph idx="1"/>
          </p:nvPr>
        </p:nvSpPr>
        <p:spPr/>
        <p:txBody>
          <a:bodyPr>
            <a:normAutofit fontScale="92500" lnSpcReduction="10000"/>
          </a:bodyPr>
          <a:lstStyle/>
          <a:p>
            <a:pPr algn="just"/>
            <a:r>
              <a:rPr lang="en-US" dirty="0"/>
              <a:t>The RBI being the apex monitory body has to work as </a:t>
            </a:r>
            <a:r>
              <a:rPr lang="en-US" b="1" dirty="0"/>
              <a:t>an agent </a:t>
            </a:r>
            <a:r>
              <a:rPr lang="en-US" dirty="0"/>
              <a:t>of the central and state governments. </a:t>
            </a:r>
            <a:endParaRPr lang="en-US" dirty="0" smtClean="0"/>
          </a:p>
          <a:p>
            <a:pPr algn="just"/>
            <a:r>
              <a:rPr lang="en-US" dirty="0" smtClean="0"/>
              <a:t>It </a:t>
            </a:r>
            <a:r>
              <a:rPr lang="en-US" dirty="0"/>
              <a:t>performs various banking function such as to </a:t>
            </a:r>
            <a:r>
              <a:rPr lang="en-US" b="1" dirty="0"/>
              <a:t>accept deposits</a:t>
            </a:r>
            <a:r>
              <a:rPr lang="en-US" dirty="0"/>
              <a:t>, </a:t>
            </a:r>
            <a:r>
              <a:rPr lang="en-US" b="1" dirty="0"/>
              <a:t>taxes</a:t>
            </a:r>
            <a:r>
              <a:rPr lang="en-US" dirty="0"/>
              <a:t> and </a:t>
            </a:r>
            <a:r>
              <a:rPr lang="en-US" b="1" dirty="0"/>
              <a:t>make payments </a:t>
            </a:r>
            <a:r>
              <a:rPr lang="en-US" dirty="0"/>
              <a:t>on behalf of the government. </a:t>
            </a:r>
            <a:endParaRPr lang="en-US" dirty="0" smtClean="0"/>
          </a:p>
          <a:p>
            <a:pPr algn="just"/>
            <a:r>
              <a:rPr lang="en-US" dirty="0" smtClean="0"/>
              <a:t>It </a:t>
            </a:r>
            <a:r>
              <a:rPr lang="en-US" dirty="0"/>
              <a:t>works as a representative of the government even at the </a:t>
            </a:r>
            <a:r>
              <a:rPr lang="en-US" b="1" dirty="0"/>
              <a:t>international level</a:t>
            </a:r>
            <a:r>
              <a:rPr lang="en-US" dirty="0"/>
              <a:t>. </a:t>
            </a:r>
            <a:endParaRPr lang="en-US" dirty="0" smtClean="0"/>
          </a:p>
          <a:p>
            <a:pPr algn="just"/>
            <a:r>
              <a:rPr lang="en-US" dirty="0" smtClean="0"/>
              <a:t>It </a:t>
            </a:r>
            <a:r>
              <a:rPr lang="en-US" dirty="0"/>
              <a:t>maintains government accounts, provides financial advice to the government.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Exchange </a:t>
            </a:r>
            <a:r>
              <a:rPr lang="en-US" b="1" dirty="0"/>
              <a:t>Rate Management</a:t>
            </a:r>
            <a:endParaRPr lang="en-US" dirty="0"/>
          </a:p>
        </p:txBody>
      </p:sp>
      <p:sp>
        <p:nvSpPr>
          <p:cNvPr id="3" name="Content Placeholder 2"/>
          <p:cNvSpPr>
            <a:spLocks noGrp="1"/>
          </p:cNvSpPr>
          <p:nvPr>
            <p:ph idx="1"/>
          </p:nvPr>
        </p:nvSpPr>
        <p:spPr/>
        <p:txBody>
          <a:bodyPr>
            <a:normAutofit fontScale="92500"/>
          </a:bodyPr>
          <a:lstStyle/>
          <a:p>
            <a:pPr algn="just"/>
            <a:r>
              <a:rPr lang="en-US" dirty="0"/>
              <a:t>It is an essential function of the RBI. In order to maintain</a:t>
            </a:r>
            <a:r>
              <a:rPr lang="en-US" b="1" dirty="0"/>
              <a:t> </a:t>
            </a:r>
            <a:r>
              <a:rPr lang="en-US" dirty="0"/>
              <a:t>stability in the external value of rupee, it has to prepare domestic </a:t>
            </a:r>
            <a:r>
              <a:rPr lang="en-US" b="1" dirty="0"/>
              <a:t>policies</a:t>
            </a:r>
            <a:r>
              <a:rPr lang="en-US" dirty="0"/>
              <a:t> in that direction. </a:t>
            </a:r>
            <a:endParaRPr lang="en-US" dirty="0" smtClean="0"/>
          </a:p>
          <a:p>
            <a:pPr algn="just"/>
            <a:r>
              <a:rPr lang="en-US" dirty="0" smtClean="0"/>
              <a:t>Also </a:t>
            </a:r>
            <a:r>
              <a:rPr lang="en-US" dirty="0"/>
              <a:t>it needs to prepare and implement the </a:t>
            </a:r>
            <a:r>
              <a:rPr lang="en-US" b="1" dirty="0"/>
              <a:t>foreign exchange rate policy </a:t>
            </a:r>
            <a:r>
              <a:rPr lang="en-US" dirty="0"/>
              <a:t>which will help in attaining the exchange rate stability. </a:t>
            </a:r>
            <a:endParaRPr lang="en-US" dirty="0" smtClean="0"/>
          </a:p>
          <a:p>
            <a:pPr algn="just"/>
            <a:r>
              <a:rPr lang="en-US" dirty="0" smtClean="0"/>
              <a:t>In </a:t>
            </a:r>
            <a:r>
              <a:rPr lang="en-US" dirty="0"/>
              <a:t>order to maintain the </a:t>
            </a:r>
            <a:r>
              <a:rPr lang="en-US" b="1" dirty="0"/>
              <a:t>exchange rate stability </a:t>
            </a:r>
            <a:r>
              <a:rPr lang="en-US" dirty="0"/>
              <a:t>it has to bring demand and supply of the foreign currency (U.S Dollar) close to each other.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a:t>
            </a:r>
            <a:r>
              <a:rPr lang="en-US" dirty="0"/>
              <a:t>	</a:t>
            </a:r>
            <a:r>
              <a:rPr lang="en-US" b="1" dirty="0"/>
              <a:t>Credit Control Function</a:t>
            </a:r>
            <a:r>
              <a:rPr lang="en-US" dirty="0"/>
              <a:t>: </a:t>
            </a:r>
          </a:p>
        </p:txBody>
      </p:sp>
      <p:sp>
        <p:nvSpPr>
          <p:cNvPr id="3" name="Content Placeholder 2"/>
          <p:cNvSpPr>
            <a:spLocks noGrp="1"/>
          </p:cNvSpPr>
          <p:nvPr>
            <p:ph idx="1"/>
          </p:nvPr>
        </p:nvSpPr>
        <p:spPr/>
        <p:txBody>
          <a:bodyPr>
            <a:normAutofit fontScale="92500"/>
          </a:bodyPr>
          <a:lstStyle/>
          <a:p>
            <a:pPr algn="just" hangingPunct="0"/>
            <a:r>
              <a:rPr lang="en-US" dirty="0"/>
              <a:t>Commercial bank in the country </a:t>
            </a:r>
            <a:r>
              <a:rPr lang="en-US" b="1" dirty="0"/>
              <a:t>creates credit </a:t>
            </a:r>
            <a:r>
              <a:rPr lang="en-US" dirty="0"/>
              <a:t>according to the</a:t>
            </a:r>
            <a:r>
              <a:rPr lang="en-US" b="1" dirty="0"/>
              <a:t> </a:t>
            </a:r>
            <a:r>
              <a:rPr lang="en-US" dirty="0"/>
              <a:t>demand in the economy. But if this credit creation is unchecked or unregulated then it </a:t>
            </a:r>
            <a:r>
              <a:rPr lang="en-US" dirty="0" smtClean="0"/>
              <a:t>leads the </a:t>
            </a:r>
            <a:r>
              <a:rPr lang="en-US" dirty="0"/>
              <a:t>economy into </a:t>
            </a:r>
            <a:r>
              <a:rPr lang="en-US" b="1" dirty="0"/>
              <a:t>inflationary cycles</a:t>
            </a:r>
            <a:r>
              <a:rPr lang="en-US" dirty="0" smtClean="0"/>
              <a:t>.</a:t>
            </a:r>
          </a:p>
          <a:p>
            <a:pPr algn="just" hangingPunct="0"/>
            <a:r>
              <a:rPr lang="en-US" dirty="0" smtClean="0"/>
              <a:t>As </a:t>
            </a:r>
            <a:r>
              <a:rPr lang="en-US" dirty="0"/>
              <a:t>a central bank of the nation the RBI has to look for </a:t>
            </a:r>
            <a:r>
              <a:rPr lang="en-US" b="1" dirty="0"/>
              <a:t>growth with price stability</a:t>
            </a:r>
            <a:r>
              <a:rPr lang="en-US" dirty="0"/>
              <a:t>. Thus it regulates the credit creation capacity of commercial banks by using various credit control tools.</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6. Supervisory </a:t>
            </a:r>
            <a:r>
              <a:rPr lang="en-US" b="1" dirty="0"/>
              <a:t>Function</a:t>
            </a:r>
            <a:r>
              <a:rPr lang="en-US" dirty="0"/>
              <a:t>: </a:t>
            </a:r>
          </a:p>
        </p:txBody>
      </p:sp>
      <p:sp>
        <p:nvSpPr>
          <p:cNvPr id="3" name="Content Placeholder 2"/>
          <p:cNvSpPr>
            <a:spLocks noGrp="1"/>
          </p:cNvSpPr>
          <p:nvPr>
            <p:ph idx="1"/>
          </p:nvPr>
        </p:nvSpPr>
        <p:spPr/>
        <p:txBody>
          <a:bodyPr>
            <a:normAutofit fontScale="92500"/>
          </a:bodyPr>
          <a:lstStyle/>
          <a:p>
            <a:pPr algn="just"/>
            <a:r>
              <a:rPr lang="en-US" dirty="0"/>
              <a:t>The RBI has been endowed with </a:t>
            </a:r>
            <a:r>
              <a:rPr lang="en-US" b="1" dirty="0"/>
              <a:t>vast powers for supervising</a:t>
            </a:r>
            <a:r>
              <a:rPr lang="en-US" dirty="0"/>
              <a:t> the</a:t>
            </a:r>
            <a:r>
              <a:rPr lang="en-US" b="1" dirty="0"/>
              <a:t> </a:t>
            </a:r>
            <a:r>
              <a:rPr lang="en-US" dirty="0"/>
              <a:t>banking system in the country. </a:t>
            </a:r>
            <a:endParaRPr lang="en-US" dirty="0" smtClean="0"/>
          </a:p>
          <a:p>
            <a:pPr algn="just"/>
            <a:r>
              <a:rPr lang="en-US" dirty="0" smtClean="0"/>
              <a:t>It </a:t>
            </a:r>
            <a:r>
              <a:rPr lang="en-US" dirty="0"/>
              <a:t>has powers to </a:t>
            </a:r>
            <a:r>
              <a:rPr lang="en-US" b="1" dirty="0"/>
              <a:t>issue license </a:t>
            </a:r>
            <a:r>
              <a:rPr lang="en-US" dirty="0"/>
              <a:t>for setting up new banks, to open new branches, to decide minimum reserves, to </a:t>
            </a:r>
            <a:r>
              <a:rPr lang="en-US" b="1" dirty="0"/>
              <a:t>inspect</a:t>
            </a:r>
            <a:r>
              <a:rPr lang="en-US" dirty="0"/>
              <a:t> functioning of commercial banks in India and abroad, and to guide and direct the commercial banks in India. </a:t>
            </a:r>
            <a:endParaRPr lang="en-US" dirty="0" smtClean="0"/>
          </a:p>
          <a:p>
            <a:pPr algn="just"/>
            <a:r>
              <a:rPr lang="en-US" dirty="0" smtClean="0"/>
              <a:t>It </a:t>
            </a:r>
            <a:r>
              <a:rPr lang="en-US" dirty="0"/>
              <a:t>can have </a:t>
            </a:r>
            <a:r>
              <a:rPr lang="en-US" b="1" dirty="0"/>
              <a:t>periodical inspections </a:t>
            </a:r>
            <a:r>
              <a:rPr lang="en-US" dirty="0"/>
              <a:t>an </a:t>
            </a:r>
            <a:r>
              <a:rPr lang="en-US" b="1" dirty="0"/>
              <a:t>audit</a:t>
            </a:r>
            <a:r>
              <a:rPr lang="en-US" dirty="0"/>
              <a:t> of the commercial banks in India.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pPr lvl="0"/>
            <a:r>
              <a:rPr lang="en-US" sz="3200" b="1" dirty="0" smtClean="0"/>
              <a:t>B. Developmental </a:t>
            </a:r>
            <a:r>
              <a:rPr lang="en-US" sz="3200" b="1" dirty="0"/>
              <a:t>/ Promotional Functions of RBI </a:t>
            </a:r>
            <a:r>
              <a:rPr lang="en-US" sz="3200" dirty="0"/>
              <a:t/>
            </a:r>
            <a:br>
              <a:rPr lang="en-US" sz="3200" dirty="0"/>
            </a:br>
            <a:endParaRPr lang="en-US" sz="3200" dirty="0"/>
          </a:p>
        </p:txBody>
      </p:sp>
      <p:sp>
        <p:nvSpPr>
          <p:cNvPr id="3" name="Content Placeholder 2"/>
          <p:cNvSpPr>
            <a:spLocks noGrp="1"/>
          </p:cNvSpPr>
          <p:nvPr>
            <p:ph idx="1"/>
          </p:nvPr>
        </p:nvSpPr>
        <p:spPr>
          <a:xfrm>
            <a:off x="457200" y="2057400"/>
            <a:ext cx="8229600" cy="4068763"/>
          </a:xfrm>
        </p:spPr>
        <p:txBody>
          <a:bodyPr/>
          <a:lstStyle/>
          <a:p>
            <a:pPr hangingPunct="0"/>
            <a:r>
              <a:rPr lang="en-US" dirty="0"/>
              <a:t>These functions are country specific functions and </a:t>
            </a:r>
            <a:r>
              <a:rPr lang="en-US" b="1" dirty="0"/>
              <a:t>can change according </a:t>
            </a:r>
            <a:r>
              <a:rPr lang="en-US" dirty="0"/>
              <a:t>to the requirements of that country. </a:t>
            </a:r>
            <a:endParaRPr lang="en-US" dirty="0" smtClean="0"/>
          </a:p>
          <a:p>
            <a:pPr hangingPunct="0"/>
            <a:r>
              <a:rPr lang="en-US" dirty="0" smtClean="0"/>
              <a:t>The </a:t>
            </a:r>
            <a:r>
              <a:rPr lang="en-US" dirty="0"/>
              <a:t>RBI has been performing as a promoter of the financial system since its inception. Some of the major development functions of the RBI are maintained below.</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1528</Words>
  <Application>Microsoft Office PowerPoint</Application>
  <PresentationFormat>On-screen Show (4:3)</PresentationFormat>
  <Paragraphs>77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Functions of RBI </vt:lpstr>
      <vt:lpstr>A. Traditional Functions of RBI</vt:lpstr>
      <vt:lpstr>1. Issue of Currency Notes: </vt:lpstr>
      <vt:lpstr>2. Banker to other Banks: </vt:lpstr>
      <vt:lpstr>3. Banker to the Government: </vt:lpstr>
      <vt:lpstr>4. Exchange Rate Management</vt:lpstr>
      <vt:lpstr>5. Credit Control Function: </vt:lpstr>
      <vt:lpstr>6. Supervisory Function: </vt:lpstr>
      <vt:lpstr>B. Developmental / Promotional Functions of RBI  </vt:lpstr>
      <vt:lpstr>1. Development of the Financial System </vt:lpstr>
      <vt:lpstr>2. Development of Agriculture : </vt:lpstr>
      <vt:lpstr>3. Provision of Industrial Finance : </vt:lpstr>
      <vt:lpstr>4. Provisions of Training : </vt:lpstr>
      <vt:lpstr>5. Collection of Data  </vt:lpstr>
      <vt:lpstr>6. Publication of the Reports : </vt:lpstr>
      <vt:lpstr>7. Promotion of Banking Habits : </vt:lpstr>
      <vt:lpstr>8. Promotion of Export through Refinance </vt:lpstr>
      <vt:lpstr>C.  Supervisory Functions of RBI </vt:lpstr>
      <vt:lpstr>1. Granting license to banks: </vt:lpstr>
      <vt:lpstr>2. Bank Inspection: </vt:lpstr>
      <vt:lpstr>3.Control over NBFIs </vt:lpstr>
      <vt:lpstr>4. Implementation of the Deposit Insurance Scheme</vt:lpstr>
      <vt:lpstr>Reserve Bank of India's Credit Policy  </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Manish</dc:creator>
  <cp:lastModifiedBy>Manish</cp:lastModifiedBy>
  <cp:revision>7</cp:revision>
  <dcterms:created xsi:type="dcterms:W3CDTF">2017-07-31T04:36:34Z</dcterms:created>
  <dcterms:modified xsi:type="dcterms:W3CDTF">2018-08-08T05:57:05Z</dcterms:modified>
</cp:coreProperties>
</file>