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13"/>
  </p:notesMasterIdLst>
  <p:handoutMasterIdLst>
    <p:handoutMasterId r:id="rId14"/>
  </p:handoutMasterIdLst>
  <p:sldIdLst>
    <p:sldId id="269" r:id="rId2"/>
    <p:sldId id="270" r:id="rId3"/>
    <p:sldId id="271" r:id="rId4"/>
    <p:sldId id="272" r:id="rId5"/>
    <p:sldId id="273" r:id="rId6"/>
    <p:sldId id="274" r:id="rId7"/>
    <p:sldId id="275" r:id="rId8"/>
    <p:sldId id="276" r:id="rId9"/>
    <p:sldId id="277" r:id="rId10"/>
    <p:sldId id="278" r:id="rId11"/>
    <p:sldId id="279"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00000"/>
    <a:srgbClr val="F6EBD4"/>
    <a:srgbClr val="FFCC00"/>
    <a:srgbClr val="5E1D10"/>
    <a:srgbClr val="4D4D4D"/>
    <a:srgbClr val="B0AC00"/>
    <a:srgbClr val="D5E1E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296" autoAdjust="0"/>
    <p:restoredTop sz="94660"/>
  </p:normalViewPr>
  <p:slideViewPr>
    <p:cSldViewPr>
      <p:cViewPr varScale="1">
        <p:scale>
          <a:sx n="68" d="100"/>
          <a:sy n="68" d="100"/>
        </p:scale>
        <p:origin x="-156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76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76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76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1269E51-1FCA-424E-A605-6CFD8849A4E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3BB2CFB-B752-4DD3-9EBD-F51F3D46E8D6}" type="datetimeFigureOut">
              <a:rPr lang="en-US"/>
              <a:pPr>
                <a:defRPr/>
              </a:pPr>
              <a:t>7/26/2017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D9498655-5D70-436C-8DD8-7B69574D5B1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BFD3E1-9868-4359-BE7D-B66343165DB1}" type="datetimeFigureOut">
              <a:rPr lang="en-US" smtClean="0"/>
              <a:pPr/>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FD3E1-9868-4359-BE7D-B66343165DB1}" type="datetimeFigureOut">
              <a:rPr lang="en-US" smtClean="0"/>
              <a:pPr/>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FD3E1-9868-4359-BE7D-B66343165DB1}" type="datetimeFigureOut">
              <a:rPr lang="en-US" smtClean="0"/>
              <a:pPr/>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FD3E1-9868-4359-BE7D-B66343165DB1}" type="datetimeFigureOut">
              <a:rPr lang="en-US" smtClean="0"/>
              <a:pPr/>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BFD3E1-9868-4359-BE7D-B66343165DB1}" type="datetimeFigureOut">
              <a:rPr lang="en-US" smtClean="0"/>
              <a:pPr/>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BFD3E1-9868-4359-BE7D-B66343165DB1}" type="datetimeFigureOut">
              <a:rPr lang="en-US" smtClean="0"/>
              <a:pPr/>
              <a:t>7/26/2017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BFD3E1-9868-4359-BE7D-B66343165DB1}" type="datetimeFigureOut">
              <a:rPr lang="en-US" smtClean="0"/>
              <a:pPr/>
              <a:t>7/26/2017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BFD3E1-9868-4359-BE7D-B66343165DB1}" type="datetimeFigureOut">
              <a:rPr lang="en-US" smtClean="0"/>
              <a:pPr/>
              <a:t>7/26/2017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FD3E1-9868-4359-BE7D-B66343165DB1}" type="datetimeFigureOut">
              <a:rPr lang="en-US" smtClean="0"/>
              <a:pPr/>
              <a:t>7/26/2017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BFD3E1-9868-4359-BE7D-B66343165DB1}" type="datetimeFigureOut">
              <a:rPr lang="en-US" smtClean="0"/>
              <a:pPr/>
              <a:t>7/26/2017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BFD3E1-9868-4359-BE7D-B66343165DB1}" type="datetimeFigureOut">
              <a:rPr lang="en-US" smtClean="0"/>
              <a:pPr/>
              <a:t>7/26/2017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240DA-8A5D-4F83-B520-8BB54EFC60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FD3E1-9868-4359-BE7D-B66343165DB1}" type="datetimeFigureOut">
              <a:rPr lang="en-US" smtClean="0"/>
              <a:pPr/>
              <a:t>7/26/2017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2240DA-8A5D-4F83-B520-8BB54EFC60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ctrTitle"/>
          </p:nvPr>
        </p:nvSpPr>
        <p:spPr>
          <a:xfrm>
            <a:off x="152400" y="914400"/>
            <a:ext cx="8229600" cy="2438400"/>
          </a:xfrm>
        </p:spPr>
        <p:txBody>
          <a:bodyPr>
            <a:normAutofit/>
          </a:bodyPr>
          <a:lstStyle/>
          <a:p>
            <a:pPr>
              <a:defRPr/>
            </a:pPr>
            <a:r>
              <a:rPr lang="en-US" sz="4400" u="sng" dirty="0" smtClean="0">
                <a:latin typeface="Times New Roman" pitchFamily="18" charset="0"/>
                <a:cs typeface="Times New Roman" pitchFamily="18" charset="0"/>
              </a:rPr>
              <a:t/>
            </a:r>
            <a:br>
              <a:rPr lang="en-US" sz="4400" u="sng" dirty="0" smtClean="0">
                <a:latin typeface="Times New Roman" pitchFamily="18" charset="0"/>
                <a:cs typeface="Times New Roman" pitchFamily="18" charset="0"/>
              </a:rPr>
            </a:br>
            <a:r>
              <a:rPr lang="en-US" sz="6700" dirty="0" smtClean="0">
                <a:latin typeface="Times New Roman" pitchFamily="18" charset="0"/>
                <a:cs typeface="Times New Roman" pitchFamily="18" charset="0"/>
              </a:rPr>
              <a:t>Investment Process</a:t>
            </a:r>
            <a:endParaRPr lang="en-US" sz="4400" dirty="0"/>
          </a:p>
        </p:txBody>
      </p:sp>
      <p:sp>
        <p:nvSpPr>
          <p:cNvPr id="25605" name="Rectangle 5"/>
          <p:cNvSpPr>
            <a:spLocks noGrp="1" noChangeArrowheads="1"/>
          </p:cNvSpPr>
          <p:nvPr>
            <p:ph type="subTitle" idx="1"/>
          </p:nvPr>
        </p:nvSpPr>
        <p:spPr>
          <a:xfrm>
            <a:off x="1371600" y="5562600"/>
            <a:ext cx="6400800" cy="838200"/>
          </a:xfrm>
        </p:spPr>
        <p:txBody>
          <a:bodyPr>
            <a:normAutofit/>
          </a:bodyPr>
          <a:lstStyle/>
          <a:p>
            <a:pPr>
              <a:defRPr/>
            </a:pPr>
            <a:r>
              <a:rPr lang="en-US" sz="2400" b="1" dirty="0" smtClean="0">
                <a:solidFill>
                  <a:schemeClr val="tx1"/>
                </a:solidFill>
              </a:rPr>
              <a:t>Dr. Manish </a:t>
            </a:r>
            <a:r>
              <a:rPr lang="en-US" sz="2400" b="1" dirty="0" err="1">
                <a:solidFill>
                  <a:schemeClr val="tx1"/>
                </a:solidFill>
              </a:rPr>
              <a:t>D</a:t>
            </a:r>
            <a:r>
              <a:rPr lang="en-US" sz="2400" b="1" dirty="0" err="1" smtClean="0">
                <a:solidFill>
                  <a:schemeClr val="tx1"/>
                </a:solidFill>
              </a:rPr>
              <a:t>adhich</a:t>
            </a:r>
            <a:endParaRPr lang="en-US" sz="24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95400"/>
            <a:ext cx="7772400" cy="4648200"/>
          </a:xfrm>
        </p:spPr>
        <p:txBody>
          <a:bodyPr>
            <a:normAutofit/>
          </a:bodyPr>
          <a:lstStyle/>
          <a:p>
            <a:r>
              <a:rPr lang="en-US" sz="2800" cap="none" dirty="0" smtClean="0">
                <a:latin typeface="Segoe UI Light" pitchFamily="34" charset="0"/>
                <a:cs typeface="Times New Roman" pitchFamily="18" charset="0"/>
              </a:rPr>
              <a:t>A systematic approach to investing among different categories of investments. It determine the best way to divide investable assets into the various types of asset classes: </a:t>
            </a:r>
            <a:br>
              <a:rPr lang="en-US" sz="2800" cap="none" dirty="0" smtClean="0">
                <a:latin typeface="Segoe UI Light" pitchFamily="34" charset="0"/>
                <a:cs typeface="Times New Roman" pitchFamily="18" charset="0"/>
              </a:rPr>
            </a:br>
            <a:r>
              <a:rPr lang="en-US" sz="2800" u="sng" cap="none" dirty="0" smtClean="0">
                <a:latin typeface="Segoe UI Light" pitchFamily="34" charset="0"/>
                <a:cs typeface="Times New Roman" pitchFamily="18" charset="0"/>
              </a:rPr>
              <a:t>diversification : </a:t>
            </a:r>
            <a:br>
              <a:rPr lang="en-US" sz="2800" u="sng" cap="none" dirty="0" smtClean="0">
                <a:latin typeface="Segoe UI Light" pitchFamily="34" charset="0"/>
                <a:cs typeface="Times New Roman" pitchFamily="18" charset="0"/>
              </a:rPr>
            </a:br>
            <a:r>
              <a:rPr lang="en-US" sz="2800" u="sng" cap="none" dirty="0" smtClean="0">
                <a:latin typeface="Segoe UI Light" pitchFamily="34" charset="0"/>
                <a:cs typeface="Times New Roman" pitchFamily="18" charset="0"/>
              </a:rPr>
              <a:t>i</a:t>
            </a:r>
            <a:r>
              <a:rPr lang="en-US" sz="2800" cap="none" dirty="0" smtClean="0">
                <a:latin typeface="Segoe UI Light" pitchFamily="34" charset="0"/>
                <a:cs typeface="Times New Roman" pitchFamily="18" charset="0"/>
              </a:rPr>
              <a:t>nvesting in a number of different investments, to reduce the overall risk of investments. </a:t>
            </a:r>
            <a:br>
              <a:rPr lang="en-US" sz="2800" cap="none" dirty="0" smtClean="0">
                <a:latin typeface="Segoe UI Light" pitchFamily="34" charset="0"/>
                <a:cs typeface="Times New Roman" pitchFamily="18" charset="0"/>
              </a:rPr>
            </a:br>
            <a:r>
              <a:rPr lang="en-US" sz="3200" dirty="0" smtClean="0"/>
              <a:t/>
            </a:r>
            <a:br>
              <a:rPr lang="en-US" sz="3200" dirty="0" smtClean="0"/>
            </a:br>
            <a:endParaRPr lang="en-US" sz="3200" dirty="0"/>
          </a:p>
        </p:txBody>
      </p:sp>
      <p:sp>
        <p:nvSpPr>
          <p:cNvPr id="3" name="Text Placeholder 2"/>
          <p:cNvSpPr>
            <a:spLocks noGrp="1"/>
          </p:cNvSpPr>
          <p:nvPr>
            <p:ph type="body" idx="1"/>
          </p:nvPr>
        </p:nvSpPr>
        <p:spPr>
          <a:xfrm>
            <a:off x="762000" y="228600"/>
            <a:ext cx="7772400" cy="609600"/>
          </a:xfrm>
        </p:spPr>
        <p:txBody>
          <a:bodyPr>
            <a:normAutofit fontScale="92500" lnSpcReduction="20000"/>
          </a:bodyPr>
          <a:lstStyle/>
          <a:p>
            <a:r>
              <a:rPr lang="en-US" sz="4400" b="1" u="sng" dirty="0" smtClean="0">
                <a:solidFill>
                  <a:schemeClr val="accent4"/>
                </a:solidFill>
                <a:latin typeface="+mj-lt"/>
                <a:cs typeface="Times New Roman" pitchFamily="18" charset="0"/>
              </a:rPr>
              <a:t>Asset Allocation</a:t>
            </a:r>
            <a:endParaRPr lang="en-US" sz="4400" dirty="0">
              <a:solidFill>
                <a:schemeClr val="accent4"/>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85987"/>
            <a:ext cx="7772400" cy="3529013"/>
          </a:xfrm>
        </p:spPr>
        <p:txBody>
          <a:bodyPr>
            <a:normAutofit/>
          </a:bodyPr>
          <a:lstStyle/>
          <a:p>
            <a:pPr algn="just"/>
            <a:r>
              <a:rPr lang="en-US" sz="3600" cap="none" dirty="0" smtClean="0">
                <a:latin typeface="Times New Roman" pitchFamily="18" charset="0"/>
                <a:cs typeface="Times New Roman" pitchFamily="18" charset="0"/>
              </a:rPr>
              <a:t>After doing all now select the investment which fulfill your objective , goals, need, time and risk and than implement it.</a:t>
            </a:r>
            <a:br>
              <a:rPr lang="en-US" sz="3600" cap="none" dirty="0" smtClean="0">
                <a:latin typeface="Times New Roman" pitchFamily="18" charset="0"/>
                <a:cs typeface="Times New Roman" pitchFamily="18" charset="0"/>
              </a:rPr>
            </a:br>
            <a:endParaRPr lang="en-US" sz="3600" cap="none" dirty="0"/>
          </a:p>
        </p:txBody>
      </p:sp>
      <p:sp>
        <p:nvSpPr>
          <p:cNvPr id="3" name="Text Placeholder 2"/>
          <p:cNvSpPr>
            <a:spLocks noGrp="1"/>
          </p:cNvSpPr>
          <p:nvPr>
            <p:ph type="body" idx="1"/>
          </p:nvPr>
        </p:nvSpPr>
        <p:spPr>
          <a:xfrm>
            <a:off x="0" y="0"/>
            <a:ext cx="9144000" cy="1500187"/>
          </a:xfrm>
        </p:spPr>
        <p:txBody>
          <a:bodyPr/>
          <a:lstStyle/>
          <a:p>
            <a:r>
              <a:rPr lang="en-US" sz="4400" u="sng" dirty="0" smtClean="0">
                <a:solidFill>
                  <a:schemeClr val="accent4"/>
                </a:solidFill>
                <a:latin typeface="+mj-lt"/>
                <a:cs typeface="Times New Roman" pitchFamily="18" charset="0"/>
              </a:rPr>
              <a:t>Investment selection and Implementation</a:t>
            </a:r>
            <a:endParaRPr lang="en-US" sz="4400" dirty="0">
              <a:solidFill>
                <a:schemeClr val="accent4"/>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304800"/>
            <a:ext cx="7010400" cy="769441"/>
          </a:xfrm>
          <a:prstGeom prst="rect">
            <a:avLst/>
          </a:prstGeom>
        </p:spPr>
        <p:txBody>
          <a:bodyPr wrap="square">
            <a:spAutoFit/>
          </a:bodyPr>
          <a:lstStyle/>
          <a:p>
            <a:r>
              <a:rPr lang="en-US" sz="4400" dirty="0" smtClean="0">
                <a:solidFill>
                  <a:schemeClr val="accent4"/>
                </a:solidFill>
                <a:latin typeface="Times New Roman" pitchFamily="18" charset="0"/>
                <a:cs typeface="Times New Roman" pitchFamily="18" charset="0"/>
              </a:rPr>
              <a:t>When to start Investing?</a:t>
            </a:r>
            <a:endParaRPr lang="en-US" sz="4400" dirty="0">
              <a:solidFill>
                <a:schemeClr val="accent4"/>
              </a:solidFill>
            </a:endParaRPr>
          </a:p>
        </p:txBody>
      </p:sp>
      <p:sp>
        <p:nvSpPr>
          <p:cNvPr id="3" name="Rectangle 2"/>
          <p:cNvSpPr/>
          <p:nvPr/>
        </p:nvSpPr>
        <p:spPr>
          <a:xfrm>
            <a:off x="228600" y="1066800"/>
            <a:ext cx="8458200" cy="5016758"/>
          </a:xfrm>
          <a:prstGeom prst="rect">
            <a:avLst/>
          </a:prstGeom>
        </p:spPr>
        <p:txBody>
          <a:bodyPr wrap="square">
            <a:spAutoFit/>
          </a:bodyPr>
          <a:lstStyle/>
          <a:p>
            <a:r>
              <a:rPr lang="en-US" sz="3200" dirty="0" smtClean="0">
                <a:latin typeface="Times New Roman" pitchFamily="18" charset="0"/>
                <a:cs typeface="Times New Roman" pitchFamily="18" charset="0"/>
              </a:rPr>
              <a:t>The sooner one starts investing the better. By investing early you allow your investments more time to grow, whereby the concept of compounding  increases your income, by accumulating the principal and the interest or dividend earned on it, year after year. </a:t>
            </a:r>
          </a:p>
          <a:p>
            <a:pPr>
              <a:buNone/>
            </a:pPr>
            <a:r>
              <a:rPr lang="en-US" sz="3200" dirty="0" smtClean="0">
                <a:latin typeface="Times New Roman" pitchFamily="18" charset="0"/>
                <a:cs typeface="Times New Roman" pitchFamily="18" charset="0"/>
              </a:rPr>
              <a:t>The three golden rules for all investors are:</a:t>
            </a:r>
          </a:p>
          <a:p>
            <a:r>
              <a:rPr lang="en-US" sz="3200" dirty="0" smtClean="0">
                <a:latin typeface="Times New Roman" pitchFamily="18" charset="0"/>
                <a:cs typeface="Times New Roman" pitchFamily="18" charset="0"/>
              </a:rPr>
              <a:t> Invest early</a:t>
            </a:r>
          </a:p>
          <a:p>
            <a:r>
              <a:rPr lang="en-US" sz="3200" dirty="0" smtClean="0">
                <a:latin typeface="Times New Roman" pitchFamily="18" charset="0"/>
                <a:cs typeface="Times New Roman" pitchFamily="18" charset="0"/>
              </a:rPr>
              <a:t> Invest regularly</a:t>
            </a:r>
          </a:p>
          <a:p>
            <a:r>
              <a:rPr lang="en-US" sz="3200" dirty="0" smtClean="0">
                <a:latin typeface="Times New Roman" pitchFamily="18" charset="0"/>
                <a:cs typeface="Times New Roman" pitchFamily="18" charset="0"/>
              </a:rPr>
              <a:t> Invest for long term and not short term</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81200"/>
            <a:ext cx="9144000" cy="4038600"/>
          </a:xfrm>
        </p:spPr>
        <p:txBody>
          <a:bodyPr>
            <a:normAutofit/>
          </a:bodyPr>
          <a:lstStyle/>
          <a:p>
            <a:r>
              <a:rPr lang="en-US" sz="2800" cap="none" dirty="0" smtClean="0"/>
              <a:t>Before making any investment, one must ensure to:</a:t>
            </a:r>
            <a:br>
              <a:rPr lang="en-US" sz="2800" cap="none" dirty="0" smtClean="0"/>
            </a:br>
            <a:r>
              <a:rPr lang="en-US" sz="2800" cap="none" dirty="0" smtClean="0"/>
              <a:t>1. Obtain written documents explaining the investment</a:t>
            </a:r>
            <a:br>
              <a:rPr lang="en-US" sz="2800" cap="none" dirty="0" smtClean="0"/>
            </a:br>
            <a:r>
              <a:rPr lang="en-US" sz="2800" cap="none" dirty="0" smtClean="0"/>
              <a:t>2. Read and understand such documents</a:t>
            </a:r>
            <a:br>
              <a:rPr lang="en-US" sz="2800" cap="none" dirty="0" smtClean="0"/>
            </a:br>
            <a:r>
              <a:rPr lang="en-US" sz="2800" cap="none" dirty="0" smtClean="0"/>
              <a:t>3. Verify the legitimacy of the investment</a:t>
            </a:r>
            <a:br>
              <a:rPr lang="en-US" sz="2800" cap="none" dirty="0" smtClean="0"/>
            </a:br>
            <a:r>
              <a:rPr lang="en-US" sz="2800" cap="none" dirty="0" smtClean="0"/>
              <a:t>4. Find out the costs and benefits associated with the investment</a:t>
            </a:r>
            <a:br>
              <a:rPr lang="en-US" sz="2800" cap="none" dirty="0" smtClean="0"/>
            </a:br>
            <a:r>
              <a:rPr lang="en-US" sz="2800" cap="none" dirty="0" smtClean="0"/>
              <a:t>5. Assess the risk-return profile of the investment</a:t>
            </a:r>
            <a:br>
              <a:rPr lang="en-US" sz="2800" cap="none" dirty="0" smtClean="0"/>
            </a:br>
            <a:r>
              <a:rPr lang="en-US" sz="2800" cap="none" dirty="0" smtClean="0"/>
              <a:t>6. Know the liquidity and safety aspects of the investment</a:t>
            </a:r>
            <a:br>
              <a:rPr lang="en-US" sz="2800" cap="none" dirty="0" smtClean="0"/>
            </a:br>
            <a:endParaRPr lang="en-US" sz="2800" cap="none" dirty="0"/>
          </a:p>
        </p:txBody>
      </p:sp>
      <p:sp>
        <p:nvSpPr>
          <p:cNvPr id="3" name="Text Placeholder 2"/>
          <p:cNvSpPr>
            <a:spLocks noGrp="1"/>
          </p:cNvSpPr>
          <p:nvPr>
            <p:ph type="body" idx="1"/>
          </p:nvPr>
        </p:nvSpPr>
        <p:spPr>
          <a:xfrm>
            <a:off x="0" y="0"/>
            <a:ext cx="9144000" cy="1500187"/>
          </a:xfrm>
        </p:spPr>
        <p:txBody>
          <a:bodyPr>
            <a:normAutofit/>
          </a:bodyPr>
          <a:lstStyle/>
          <a:p>
            <a:pPr algn="ctr"/>
            <a:r>
              <a:rPr lang="en-US" sz="3600" b="1" u="sng" dirty="0" smtClean="0">
                <a:solidFill>
                  <a:schemeClr val="accent4"/>
                </a:solidFill>
              </a:rPr>
              <a:t>What care should one take while investing?</a:t>
            </a:r>
            <a:endParaRPr lang="en-US" sz="3600" b="1" dirty="0">
              <a:solidFill>
                <a:schemeClr val="accent4"/>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4000" cy="5105400"/>
          </a:xfrm>
        </p:spPr>
        <p:txBody>
          <a:bodyPr>
            <a:noAutofit/>
          </a:bodyPr>
          <a:lstStyle/>
          <a:p>
            <a:r>
              <a:rPr lang="en-US" sz="2400" cap="none" dirty="0" smtClean="0"/>
              <a:t>7. Ascertain if it is appropriate for your specific goals</a:t>
            </a:r>
            <a:br>
              <a:rPr lang="en-US" sz="2400" cap="none" dirty="0" smtClean="0"/>
            </a:br>
            <a:r>
              <a:rPr lang="en-US" sz="2400" cap="none" dirty="0" smtClean="0"/>
              <a:t>8. Compare these details with other investment opportunities</a:t>
            </a:r>
            <a:br>
              <a:rPr lang="en-US" sz="2400" cap="none" dirty="0" smtClean="0"/>
            </a:br>
            <a:r>
              <a:rPr lang="en-US" sz="2400" cap="none" dirty="0" smtClean="0"/>
              <a:t>    available </a:t>
            </a:r>
            <a:r>
              <a:rPr lang="en-US" sz="2400" dirty="0" smtClean="0"/>
              <a:t/>
            </a:r>
            <a:br>
              <a:rPr lang="en-US" sz="2400" dirty="0" smtClean="0"/>
            </a:br>
            <a:r>
              <a:rPr lang="en-US" sz="2400" dirty="0" smtClean="0"/>
              <a:t>9. </a:t>
            </a:r>
            <a:r>
              <a:rPr lang="en-US" sz="2400" cap="none" dirty="0" smtClean="0"/>
              <a:t>Examine if it fits in with other investments you are considering or</a:t>
            </a:r>
            <a:br>
              <a:rPr lang="en-US" sz="2400" cap="none" dirty="0" smtClean="0"/>
            </a:br>
            <a:r>
              <a:rPr lang="en-US" sz="2400" cap="none" dirty="0" smtClean="0"/>
              <a:t>you have already made</a:t>
            </a:r>
            <a:br>
              <a:rPr lang="en-US" sz="2400" cap="none" dirty="0" smtClean="0"/>
            </a:br>
            <a:r>
              <a:rPr lang="en-US" sz="2400" cap="none" dirty="0" smtClean="0"/>
              <a:t>10. Deal only through an authorized intermediary</a:t>
            </a:r>
            <a:br>
              <a:rPr lang="en-US" sz="2400" cap="none" dirty="0" smtClean="0"/>
            </a:br>
            <a:r>
              <a:rPr lang="en-US" sz="2400" cap="none" dirty="0" smtClean="0"/>
              <a:t>11. Seek all clarifications about the intermediary and the investment</a:t>
            </a:r>
            <a:br>
              <a:rPr lang="en-US" sz="2400" cap="none" dirty="0" smtClean="0"/>
            </a:br>
            <a:r>
              <a:rPr lang="en-US" sz="2400" cap="none" dirty="0" smtClean="0"/>
              <a:t>12. Explore the options available to you if something were to go</a:t>
            </a:r>
            <a:br>
              <a:rPr lang="en-US" sz="2400" cap="none" dirty="0" smtClean="0"/>
            </a:br>
            <a:r>
              <a:rPr lang="en-US" sz="2400" cap="none" dirty="0" smtClean="0"/>
              <a:t>wrong, and then, if satisfied, make the investment.</a:t>
            </a:r>
            <a:br>
              <a:rPr lang="en-US" sz="2400" cap="none" dirty="0" smtClean="0"/>
            </a:br>
            <a:r>
              <a:rPr lang="en-US" sz="2400" cap="none" dirty="0" smtClean="0"/>
              <a:t>These are called the </a:t>
            </a:r>
            <a:r>
              <a:rPr lang="en-US" sz="2400" i="1" cap="none" dirty="0" smtClean="0"/>
              <a:t>twelve important steps to investing.</a:t>
            </a:r>
            <a:r>
              <a:rPr lang="en-US" sz="2400" cap="none" dirty="0" smtClean="0"/>
              <a:t/>
            </a:r>
            <a:br>
              <a:rPr lang="en-US" sz="2400" cap="none" dirty="0" smtClean="0"/>
            </a:br>
            <a:endParaRPr lang="en-US" sz="2400" dirty="0"/>
          </a:p>
        </p:txBody>
      </p:sp>
      <p:sp>
        <p:nvSpPr>
          <p:cNvPr id="3" name="Text Placeholder 2"/>
          <p:cNvSpPr>
            <a:spLocks noGrp="1"/>
          </p:cNvSpPr>
          <p:nvPr>
            <p:ph type="body" idx="1"/>
          </p:nvPr>
        </p:nvSpPr>
        <p:spPr>
          <a:xfrm>
            <a:off x="685800" y="0"/>
            <a:ext cx="7772400" cy="838200"/>
          </a:xfrm>
        </p:spPr>
        <p:txBody>
          <a:bodyPr/>
          <a:lstStyle/>
          <a:p>
            <a:r>
              <a:rPr lang="en-US" sz="4400" dirty="0" smtClean="0">
                <a:solidFill>
                  <a:schemeClr val="accent4"/>
                </a:solidFill>
              </a:rPr>
              <a:t>CONT..</a:t>
            </a:r>
            <a:endParaRPr lang="en-US" sz="4400" dirty="0">
              <a:solidFill>
                <a:schemeClr val="accent4"/>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772400" cy="4572000"/>
          </a:xfrm>
        </p:spPr>
        <p:txBody>
          <a:bodyPr/>
          <a:lstStyle/>
          <a:p>
            <a:r>
              <a:rPr lang="en-US" sz="2400" cap="none" dirty="0" smtClean="0">
                <a:latin typeface="Times New Roman" pitchFamily="18" charset="0"/>
                <a:cs typeface="Times New Roman" pitchFamily="18" charset="0"/>
              </a:rPr>
              <a:t>Non- marketable.</a:t>
            </a:r>
            <a:br>
              <a:rPr lang="en-US" sz="2400" cap="none" dirty="0" smtClean="0">
                <a:latin typeface="Times New Roman" pitchFamily="18" charset="0"/>
                <a:cs typeface="Times New Roman" pitchFamily="18" charset="0"/>
              </a:rPr>
            </a:br>
            <a:r>
              <a:rPr lang="en-US" sz="2400" cap="none" dirty="0" smtClean="0">
                <a:latin typeface="Times New Roman" pitchFamily="18" charset="0"/>
                <a:cs typeface="Times New Roman" pitchFamily="18" charset="0"/>
              </a:rPr>
              <a:t>bond or fixed income .</a:t>
            </a:r>
            <a:br>
              <a:rPr lang="en-US" sz="2400" cap="none" dirty="0" smtClean="0">
                <a:latin typeface="Times New Roman" pitchFamily="18" charset="0"/>
                <a:cs typeface="Times New Roman" pitchFamily="18" charset="0"/>
              </a:rPr>
            </a:br>
            <a:r>
              <a:rPr lang="en-US" sz="2400" cap="none" dirty="0" smtClean="0">
                <a:latin typeface="Times New Roman" pitchFamily="18" charset="0"/>
                <a:cs typeface="Times New Roman" pitchFamily="18" charset="0"/>
              </a:rPr>
              <a:t>mutual funds.</a:t>
            </a:r>
            <a:br>
              <a:rPr lang="en-US" sz="2400" cap="none" dirty="0" smtClean="0">
                <a:latin typeface="Times New Roman" pitchFamily="18" charset="0"/>
                <a:cs typeface="Times New Roman" pitchFamily="18" charset="0"/>
              </a:rPr>
            </a:br>
            <a:r>
              <a:rPr lang="en-US" sz="2400" cap="none" dirty="0" smtClean="0">
                <a:latin typeface="Times New Roman" pitchFamily="18" charset="0"/>
                <a:cs typeface="Times New Roman" pitchFamily="18" charset="0"/>
              </a:rPr>
              <a:t>real estate.</a:t>
            </a:r>
            <a:br>
              <a:rPr lang="en-US" sz="2400" cap="none" dirty="0" smtClean="0">
                <a:latin typeface="Times New Roman" pitchFamily="18" charset="0"/>
                <a:cs typeface="Times New Roman" pitchFamily="18" charset="0"/>
              </a:rPr>
            </a:br>
            <a:r>
              <a:rPr lang="en-US" sz="2400" cap="none" dirty="0" smtClean="0">
                <a:latin typeface="Times New Roman" pitchFamily="18" charset="0"/>
                <a:cs typeface="Times New Roman" pitchFamily="18" charset="0"/>
              </a:rPr>
              <a:t>Equity.</a:t>
            </a:r>
            <a:br>
              <a:rPr lang="en-US" sz="2400" cap="none" dirty="0" smtClean="0">
                <a:latin typeface="Times New Roman" pitchFamily="18" charset="0"/>
                <a:cs typeface="Times New Roman" pitchFamily="18" charset="0"/>
              </a:rPr>
            </a:br>
            <a:r>
              <a:rPr lang="en-US" sz="2400" cap="none" dirty="0" smtClean="0">
                <a:latin typeface="Times New Roman" pitchFamily="18" charset="0"/>
                <a:cs typeface="Times New Roman" pitchFamily="18" charset="0"/>
              </a:rPr>
              <a:t>gold/silver/precious metals/stones.</a:t>
            </a:r>
            <a:br>
              <a:rPr lang="en-US" sz="2400" cap="none" dirty="0" smtClean="0">
                <a:latin typeface="Times New Roman" pitchFamily="18" charset="0"/>
                <a:cs typeface="Times New Roman" pitchFamily="18" charset="0"/>
              </a:rPr>
            </a:br>
            <a:r>
              <a:rPr lang="en-US" sz="2400" cap="none" dirty="0" smtClean="0">
                <a:latin typeface="Times New Roman" pitchFamily="18" charset="0"/>
                <a:cs typeface="Times New Roman" pitchFamily="18" charset="0"/>
              </a:rPr>
              <a:t>money market.</a:t>
            </a:r>
            <a:br>
              <a:rPr lang="en-US" sz="2400" cap="none" dirty="0" smtClean="0">
                <a:latin typeface="Times New Roman" pitchFamily="18" charset="0"/>
                <a:cs typeface="Times New Roman" pitchFamily="18" charset="0"/>
              </a:rPr>
            </a:br>
            <a:r>
              <a:rPr lang="en-US" sz="2400" cap="none" dirty="0" smtClean="0">
                <a:latin typeface="Times New Roman" pitchFamily="18" charset="0"/>
                <a:cs typeface="Times New Roman" pitchFamily="18" charset="0"/>
              </a:rPr>
              <a:t>commodity market.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p>
        </p:txBody>
      </p:sp>
      <p:sp>
        <p:nvSpPr>
          <p:cNvPr id="3" name="Text Placeholder 2"/>
          <p:cNvSpPr>
            <a:spLocks noGrp="1"/>
          </p:cNvSpPr>
          <p:nvPr>
            <p:ph type="body" idx="1"/>
          </p:nvPr>
        </p:nvSpPr>
        <p:spPr>
          <a:xfrm>
            <a:off x="685800" y="1"/>
            <a:ext cx="7772400" cy="838200"/>
          </a:xfrm>
        </p:spPr>
        <p:txBody>
          <a:bodyPr/>
          <a:lstStyle/>
          <a:p>
            <a:r>
              <a:rPr lang="en-US" sz="4400" u="sng" dirty="0" smtClean="0">
                <a:solidFill>
                  <a:schemeClr val="accent4"/>
                </a:solidFill>
                <a:latin typeface="Times New Roman" pitchFamily="18" charset="0"/>
                <a:cs typeface="Times New Roman" pitchFamily="18" charset="0"/>
              </a:rPr>
              <a:t>Various Types of Investments</a:t>
            </a:r>
            <a:endParaRPr lang="en-US" sz="4400" dirty="0">
              <a:solidFill>
                <a:schemeClr val="accent4"/>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685800" y="1"/>
            <a:ext cx="7772400" cy="914400"/>
          </a:xfrm>
        </p:spPr>
        <p:txBody>
          <a:bodyPr/>
          <a:lstStyle/>
          <a:p>
            <a:r>
              <a:rPr lang="en-US" sz="4400" u="sng" dirty="0" smtClean="0">
                <a:solidFill>
                  <a:schemeClr val="accent4"/>
                </a:solidFill>
                <a:latin typeface="Times New Roman" pitchFamily="18" charset="0"/>
                <a:cs typeface="Times New Roman" pitchFamily="18" charset="0"/>
              </a:rPr>
              <a:t>Investment Cycle</a:t>
            </a:r>
            <a:endParaRPr lang="en-US" sz="4400" dirty="0">
              <a:solidFill>
                <a:schemeClr val="accent4"/>
              </a:solidFill>
            </a:endParaRPr>
          </a:p>
        </p:txBody>
      </p:sp>
      <p:pic>
        <p:nvPicPr>
          <p:cNvPr id="4" name="Content Placeholder 3" descr="chartInvestmentProcess-Large.jpg"/>
          <p:cNvPicPr>
            <a:picLocks noGrp="1" noChangeAspect="1"/>
          </p:cNvPicPr>
          <p:nvPr>
            <p:ph idx="4294967295"/>
          </p:nvPr>
        </p:nvPicPr>
        <p:blipFill>
          <a:blip r:embed="rId2"/>
          <a:stretch>
            <a:fillRect/>
          </a:stretch>
        </p:blipFill>
        <p:spPr>
          <a:xfrm>
            <a:off x="0" y="2819400"/>
            <a:ext cx="9144000" cy="4038600"/>
          </a:xfrm>
        </p:spPr>
      </p:pic>
      <p:pic>
        <p:nvPicPr>
          <p:cNvPr id="5" name="Content Placeholder 3" descr="chartInvestmentProcess-Large.jpg"/>
          <p:cNvPicPr>
            <a:picLocks noGrp="1" noChangeAspect="1"/>
          </p:cNvPicPr>
          <p:nvPr>
            <p:ph idx="4294967295"/>
          </p:nvPr>
        </p:nvPicPr>
        <p:blipFill>
          <a:blip r:embed="rId2"/>
          <a:stretch>
            <a:fillRect/>
          </a:stretch>
        </p:blipFill>
        <p:spPr>
          <a:xfrm>
            <a:off x="0" y="1371600"/>
            <a:ext cx="9144000" cy="54864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4443413"/>
          </a:xfrm>
        </p:spPr>
        <p:txBody>
          <a:bodyPr>
            <a:noAutofit/>
          </a:bodyPr>
          <a:lstStyle/>
          <a:p>
            <a:r>
              <a:rPr lang="en-US" sz="2800" cap="none" dirty="0" smtClean="0">
                <a:latin typeface="Times New Roman" pitchFamily="18" charset="0"/>
                <a:cs typeface="Times New Roman" pitchFamily="18" charset="0"/>
              </a:rPr>
              <a:t>A person, company, etc., That seeks the advice of a professional man or woman a person depending on another's patronage</a:t>
            </a:r>
            <a:br>
              <a:rPr lang="en-US" sz="2800" cap="none" dirty="0" smtClean="0">
                <a:latin typeface="Times New Roman" pitchFamily="18" charset="0"/>
                <a:cs typeface="Times New Roman" pitchFamily="18" charset="0"/>
              </a:rPr>
            </a:br>
            <a:r>
              <a:rPr lang="en-US" sz="2800" u="sng" cap="none" dirty="0" smtClean="0">
                <a:latin typeface="Times New Roman" pitchFamily="18" charset="0"/>
                <a:cs typeface="Times New Roman" pitchFamily="18" charset="0"/>
              </a:rPr>
              <a:t>how to know the investor?</a:t>
            </a:r>
            <a:br>
              <a:rPr lang="en-US" sz="2800" u="sng"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Gain the personnel information of client.</a:t>
            </a:r>
            <a:br>
              <a:rPr lang="en-US" sz="2800"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Find the need of the investor.</a:t>
            </a:r>
            <a:br>
              <a:rPr lang="en-US" sz="2800"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Financial status of investor.</a:t>
            </a:r>
            <a:br>
              <a:rPr lang="en-US" sz="2800"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Time period investor is having to achieve that goal.</a:t>
            </a:r>
            <a:br>
              <a:rPr lang="en-US" sz="2800"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Understand the risk appetite of the investor.</a:t>
            </a:r>
            <a:br>
              <a:rPr lang="en-US" sz="2800" cap="none" dirty="0" smtClean="0">
                <a:latin typeface="Times New Roman" pitchFamily="18" charset="0"/>
                <a:cs typeface="Times New Roman" pitchFamily="18" charset="0"/>
              </a:rPr>
            </a:br>
            <a:endParaRPr lang="en-US" sz="2800" cap="none" dirty="0"/>
          </a:p>
        </p:txBody>
      </p:sp>
      <p:sp>
        <p:nvSpPr>
          <p:cNvPr id="3" name="Text Placeholder 2"/>
          <p:cNvSpPr>
            <a:spLocks noGrp="1"/>
          </p:cNvSpPr>
          <p:nvPr>
            <p:ph type="body" idx="1"/>
          </p:nvPr>
        </p:nvSpPr>
        <p:spPr>
          <a:xfrm>
            <a:off x="685800" y="0"/>
            <a:ext cx="7772400" cy="762000"/>
          </a:xfrm>
        </p:spPr>
        <p:txBody>
          <a:bodyPr/>
          <a:lstStyle/>
          <a:p>
            <a:r>
              <a:rPr lang="en-US" sz="4400" u="sng" dirty="0" smtClean="0">
                <a:solidFill>
                  <a:schemeClr val="accent4"/>
                </a:solidFill>
                <a:latin typeface="Times New Roman" pitchFamily="18" charset="0"/>
                <a:cs typeface="Times New Roman" pitchFamily="18" charset="0"/>
              </a:rPr>
              <a:t>Client Profile</a:t>
            </a:r>
            <a:endParaRPr lang="en-US" sz="4400" dirty="0">
              <a:solidFill>
                <a:schemeClr val="accent4"/>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66800"/>
            <a:ext cx="7772400" cy="4648200"/>
          </a:xfrm>
        </p:spPr>
        <p:txBody>
          <a:bodyPr>
            <a:noAutofit/>
          </a:bodyPr>
          <a:lstStyle/>
          <a:p>
            <a:r>
              <a:rPr lang="en-US" sz="2800" cap="none" dirty="0" smtClean="0">
                <a:latin typeface="Times New Roman" pitchFamily="18" charset="0"/>
                <a:cs typeface="Times New Roman" pitchFamily="18" charset="0"/>
              </a:rPr>
              <a:t>Objective should vary  from person to person.</a:t>
            </a:r>
            <a:br>
              <a:rPr lang="en-US" sz="2800" cap="none" dirty="0" smtClean="0">
                <a:latin typeface="Times New Roman" pitchFamily="18" charset="0"/>
                <a:cs typeface="Times New Roman" pitchFamily="18" charset="0"/>
              </a:rPr>
            </a:br>
            <a:r>
              <a:rPr lang="en-US" sz="2800" u="sng" cap="none" dirty="0" smtClean="0">
                <a:latin typeface="Times New Roman" pitchFamily="18" charset="0"/>
                <a:cs typeface="Times New Roman" pitchFamily="18" charset="0"/>
              </a:rPr>
              <a:t>Like</a:t>
            </a:r>
            <a:br>
              <a:rPr lang="en-US" sz="2800" u="sng"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daughter marriage.</a:t>
            </a:r>
            <a:br>
              <a:rPr lang="en-US" sz="2800"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Building dream home.</a:t>
            </a:r>
            <a:br>
              <a:rPr lang="en-US" sz="2800"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Children education.</a:t>
            </a:r>
            <a:r>
              <a:rPr lang="en-US" sz="2800" u="sng" cap="none" dirty="0" smtClean="0">
                <a:latin typeface="Times New Roman" pitchFamily="18" charset="0"/>
                <a:cs typeface="Times New Roman" pitchFamily="18" charset="0"/>
              </a:rPr>
              <a:t/>
            </a:r>
            <a:br>
              <a:rPr lang="en-US" sz="2800" u="sng"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Objective of investment should be ethical.</a:t>
            </a:r>
            <a:br>
              <a:rPr lang="en-US" sz="2800"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Both for long term and short term.</a:t>
            </a:r>
            <a:br>
              <a:rPr lang="en-US" sz="2800" cap="none" dirty="0" smtClean="0">
                <a:latin typeface="Times New Roman" pitchFamily="18" charset="0"/>
                <a:cs typeface="Times New Roman" pitchFamily="18" charset="0"/>
              </a:rPr>
            </a:br>
            <a:r>
              <a:rPr lang="en-US" sz="2800" u="sng" cap="none" dirty="0" smtClean="0">
                <a:solidFill>
                  <a:schemeClr val="accent4"/>
                </a:solidFill>
                <a:latin typeface="Times New Roman" pitchFamily="18" charset="0"/>
                <a:cs typeface="Times New Roman" pitchFamily="18" charset="0"/>
              </a:rPr>
              <a:t>AS WE KNOW THERE ARE THREE TYPES OF INVESTOR</a:t>
            </a:r>
            <a:r>
              <a:rPr lang="en-US" sz="2800" u="sng" cap="none" dirty="0" smtClean="0">
                <a:latin typeface="Times New Roman" pitchFamily="18" charset="0"/>
                <a:cs typeface="Times New Roman" pitchFamily="18" charset="0"/>
              </a:rPr>
              <a:t/>
            </a:r>
            <a:br>
              <a:rPr lang="en-US" sz="2800" u="sng" cap="none" dirty="0" smtClean="0">
                <a:latin typeface="Times New Roman" pitchFamily="18" charset="0"/>
                <a:cs typeface="Times New Roman" pitchFamily="18" charset="0"/>
              </a:rPr>
            </a:br>
            <a:r>
              <a:rPr lang="en-US" sz="2800" cap="none" dirty="0" smtClean="0">
                <a:latin typeface="Times New Roman" pitchFamily="18" charset="0"/>
                <a:cs typeface="Times New Roman" pitchFamily="18" charset="0"/>
              </a:rPr>
              <a:t>conservative, moderate, aggressive</a:t>
            </a:r>
            <a:br>
              <a:rPr lang="en-US" sz="2800" cap="none" dirty="0" smtClean="0">
                <a:latin typeface="Times New Roman" pitchFamily="18" charset="0"/>
                <a:cs typeface="Times New Roman" pitchFamily="18" charset="0"/>
              </a:rPr>
            </a:br>
            <a:endParaRPr lang="en-US" sz="2800" cap="none" dirty="0"/>
          </a:p>
        </p:txBody>
      </p:sp>
      <p:sp>
        <p:nvSpPr>
          <p:cNvPr id="3" name="Text Placeholder 2"/>
          <p:cNvSpPr>
            <a:spLocks noGrp="1"/>
          </p:cNvSpPr>
          <p:nvPr>
            <p:ph type="body" idx="1"/>
          </p:nvPr>
        </p:nvSpPr>
        <p:spPr>
          <a:xfrm>
            <a:off x="990600" y="228600"/>
            <a:ext cx="7772400" cy="685800"/>
          </a:xfrm>
        </p:spPr>
        <p:txBody>
          <a:bodyPr>
            <a:normAutofit fontScale="92500" lnSpcReduction="10000"/>
          </a:bodyPr>
          <a:lstStyle/>
          <a:p>
            <a:r>
              <a:rPr lang="en-US" sz="4400" u="sng" dirty="0" smtClean="0">
                <a:solidFill>
                  <a:schemeClr val="accent4"/>
                </a:solidFill>
                <a:cs typeface="Times New Roman" pitchFamily="18" charset="0"/>
              </a:rPr>
              <a:t>Objective and Risk analysis</a:t>
            </a:r>
            <a:r>
              <a:rPr lang="en-US" sz="4400" dirty="0" smtClean="0">
                <a:solidFill>
                  <a:schemeClr val="accent4"/>
                </a:solidFill>
              </a:rPr>
              <a:t>.</a:t>
            </a:r>
            <a:endParaRPr lang="en-US" sz="4400" dirty="0">
              <a:solidFill>
                <a:schemeClr val="accent4"/>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2400" cy="5334000"/>
          </a:xfrm>
        </p:spPr>
        <p:txBody>
          <a:bodyPr>
            <a:noAutofit/>
          </a:bodyPr>
          <a:lstStyle/>
          <a:p>
            <a:r>
              <a:rPr lang="en-US" sz="3200" cap="none" dirty="0" smtClean="0">
                <a:latin typeface="Times New Roman" pitchFamily="18" charset="0"/>
                <a:cs typeface="Times New Roman" pitchFamily="18" charset="0"/>
              </a:rPr>
              <a:t>Analysis of market and economic condition is very important </a:t>
            </a:r>
            <a:r>
              <a:rPr lang="en-US" sz="3200" cap="none" dirty="0" smtClean="0">
                <a:latin typeface="Times New Roman" pitchFamily="18" charset="0"/>
                <a:cs typeface="Times New Roman" pitchFamily="18" charset="0"/>
              </a:rPr>
              <a:t>.</a:t>
            </a:r>
            <a:br>
              <a:rPr lang="en-US" sz="3200" cap="none" dirty="0" smtClean="0">
                <a:latin typeface="Times New Roman" pitchFamily="18" charset="0"/>
                <a:cs typeface="Times New Roman" pitchFamily="18" charset="0"/>
              </a:rPr>
            </a:br>
            <a:r>
              <a:rPr lang="en-US" sz="3200" u="sng" cap="none" dirty="0" smtClean="0">
                <a:latin typeface="Times New Roman" pitchFamily="18" charset="0"/>
                <a:cs typeface="Times New Roman" pitchFamily="18" charset="0"/>
              </a:rPr>
              <a:t>various </a:t>
            </a:r>
            <a:r>
              <a:rPr lang="en-US" sz="3200" u="sng" cap="none" dirty="0" smtClean="0">
                <a:latin typeface="Times New Roman" pitchFamily="18" charset="0"/>
                <a:cs typeface="Times New Roman" pitchFamily="18" charset="0"/>
              </a:rPr>
              <a:t>economic and market factor</a:t>
            </a:r>
            <a:r>
              <a:rPr lang="en-US" sz="3200" cap="none" dirty="0" smtClean="0">
                <a:latin typeface="Times New Roman" pitchFamily="18" charset="0"/>
                <a:cs typeface="Times New Roman" pitchFamily="18" charset="0"/>
              </a:rPr>
              <a:t> </a:t>
            </a:r>
            <a:br>
              <a:rPr lang="en-US" sz="3200" cap="none" dirty="0" smtClean="0">
                <a:latin typeface="Times New Roman" pitchFamily="18" charset="0"/>
                <a:cs typeface="Times New Roman" pitchFamily="18" charset="0"/>
              </a:rPr>
            </a:br>
            <a:r>
              <a:rPr lang="en-US" sz="3200" cap="none" dirty="0" smtClean="0">
                <a:latin typeface="Times New Roman" pitchFamily="18" charset="0"/>
                <a:cs typeface="Times New Roman" pitchFamily="18" charset="0"/>
              </a:rPr>
              <a:t>inflation </a:t>
            </a:r>
            <a:r>
              <a:rPr lang="en-US" sz="3200" cap="none" dirty="0" smtClean="0">
                <a:latin typeface="Times New Roman" pitchFamily="18" charset="0"/>
                <a:cs typeface="Times New Roman" pitchFamily="18" charset="0"/>
              </a:rPr>
              <a:t>.</a:t>
            </a:r>
            <a:br>
              <a:rPr lang="en-US" sz="3200" cap="none" dirty="0" smtClean="0">
                <a:latin typeface="Times New Roman" pitchFamily="18" charset="0"/>
                <a:cs typeface="Times New Roman" pitchFamily="18" charset="0"/>
              </a:rPr>
            </a:br>
            <a:r>
              <a:rPr lang="en-US" sz="3200" cap="none" dirty="0" smtClean="0">
                <a:latin typeface="Times New Roman" pitchFamily="18" charset="0"/>
                <a:cs typeface="Times New Roman" pitchFamily="18" charset="0"/>
              </a:rPr>
              <a:t>different </a:t>
            </a:r>
            <a:r>
              <a:rPr lang="en-US" sz="3200" cap="none" dirty="0" smtClean="0">
                <a:latin typeface="Times New Roman" pitchFamily="18" charset="0"/>
                <a:cs typeface="Times New Roman" pitchFamily="18" charset="0"/>
              </a:rPr>
              <a:t>rates.</a:t>
            </a:r>
            <a:br>
              <a:rPr lang="en-US" sz="3200" cap="none" dirty="0" smtClean="0">
                <a:latin typeface="Times New Roman" pitchFamily="18" charset="0"/>
                <a:cs typeface="Times New Roman" pitchFamily="18" charset="0"/>
              </a:rPr>
            </a:br>
            <a:r>
              <a:rPr lang="en-US" sz="3200" cap="none" dirty="0" smtClean="0">
                <a:latin typeface="Times New Roman" pitchFamily="18" charset="0"/>
                <a:cs typeface="Times New Roman" pitchFamily="18" charset="0"/>
              </a:rPr>
              <a:t>Historical market trend.</a:t>
            </a:r>
            <a:br>
              <a:rPr lang="en-US" sz="3200" cap="none" dirty="0" smtClean="0">
                <a:latin typeface="Times New Roman" pitchFamily="18" charset="0"/>
                <a:cs typeface="Times New Roman" pitchFamily="18" charset="0"/>
              </a:rPr>
            </a:br>
            <a:r>
              <a:rPr lang="en-US" sz="3200" cap="none" dirty="0" smtClean="0">
                <a:latin typeface="Times New Roman" pitchFamily="18" charset="0"/>
                <a:cs typeface="Times New Roman" pitchFamily="18" charset="0"/>
              </a:rPr>
              <a:t>Performance of particular scheme where you </a:t>
            </a:r>
            <a:r>
              <a:rPr lang="en-US" sz="3200" cap="none" dirty="0" smtClean="0">
                <a:latin typeface="Times New Roman" pitchFamily="18" charset="0"/>
                <a:cs typeface="Times New Roman" pitchFamily="18" charset="0"/>
              </a:rPr>
              <a:t>are going </a:t>
            </a:r>
            <a:r>
              <a:rPr lang="en-US" sz="3200" cap="none" dirty="0" smtClean="0">
                <a:latin typeface="Times New Roman" pitchFamily="18" charset="0"/>
                <a:cs typeface="Times New Roman" pitchFamily="18" charset="0"/>
              </a:rPr>
              <a:t>to invest.</a:t>
            </a:r>
            <a:br>
              <a:rPr lang="en-US" sz="3200" cap="none" dirty="0" smtClean="0">
                <a:latin typeface="Times New Roman" pitchFamily="18" charset="0"/>
                <a:cs typeface="Times New Roman" pitchFamily="18" charset="0"/>
              </a:rPr>
            </a:br>
            <a:r>
              <a:rPr lang="en-US" sz="3200" cap="none" dirty="0" smtClean="0">
                <a:latin typeface="Times New Roman" pitchFamily="18" charset="0"/>
                <a:cs typeface="Times New Roman" pitchFamily="18" charset="0"/>
              </a:rPr>
              <a:t>Etc……….</a:t>
            </a:r>
            <a:endParaRPr lang="en-US" sz="3200" cap="none" dirty="0"/>
          </a:p>
        </p:txBody>
      </p:sp>
      <p:sp>
        <p:nvSpPr>
          <p:cNvPr id="3" name="Text Placeholder 2"/>
          <p:cNvSpPr>
            <a:spLocks noGrp="1"/>
          </p:cNvSpPr>
          <p:nvPr>
            <p:ph type="body" idx="1"/>
          </p:nvPr>
        </p:nvSpPr>
        <p:spPr>
          <a:xfrm>
            <a:off x="762000" y="304800"/>
            <a:ext cx="7772400" cy="533400"/>
          </a:xfrm>
        </p:spPr>
        <p:txBody>
          <a:bodyPr>
            <a:normAutofit fontScale="77500" lnSpcReduction="20000"/>
          </a:bodyPr>
          <a:lstStyle/>
          <a:p>
            <a:r>
              <a:rPr lang="en-US" sz="4400" u="sng" dirty="0" smtClean="0">
                <a:solidFill>
                  <a:schemeClr val="accent4"/>
                </a:solidFill>
                <a:latin typeface="+mj-lt"/>
                <a:ea typeface="Segoe UI" pitchFamily="34" charset="0"/>
                <a:cs typeface="Segoe UI" pitchFamily="34" charset="0"/>
              </a:rPr>
              <a:t>Economic and Market analysis</a:t>
            </a:r>
            <a:endParaRPr lang="en-US" sz="4400" dirty="0">
              <a:solidFill>
                <a:schemeClr val="accent4"/>
              </a:solidFill>
              <a:latin typeface="+mj-lt"/>
              <a:ea typeface="Segoe UI" pitchFamily="34" charset="0"/>
              <a:cs typeface="Segoe U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TotalTime>
  <Words>229</Words>
  <Application>Microsoft PowerPoint</Application>
  <PresentationFormat>On-screen Show (4:3)</PresentationFormat>
  <Paragraphs>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Investment Process</vt:lpstr>
      <vt:lpstr>Slide 2</vt:lpstr>
      <vt:lpstr>Before making any investment, one must ensure to: 1. Obtain written documents explaining the investment 2. Read and understand such documents 3. Verify the legitimacy of the investment 4. Find out the costs and benefits associated with the investment 5. Assess the risk-return profile of the investment 6. Know the liquidity and safety aspects of the investment </vt:lpstr>
      <vt:lpstr>7. Ascertain if it is appropriate for your specific goals 8. Compare these details with other investment opportunities     available  9. Examine if it fits in with other investments you are considering or you have already made 10. Deal only through an authorized intermediary 11. Seek all clarifications about the intermediary and the investment 12. Explore the options available to you if something were to go wrong, and then, if satisfied, make the investment. These are called the twelve important steps to investing. </vt:lpstr>
      <vt:lpstr>Non- marketable. bond or fixed income . mutual funds. real estate. Equity. gold/silver/precious metals/stones. money market. commodity market. </vt:lpstr>
      <vt:lpstr>Slide 6</vt:lpstr>
      <vt:lpstr>A person, company, etc., That seeks the advice of a professional man or woman a person depending on another's patronage how to know the investor? Gain the personnel information of client. Find the need of the investor. Financial status of investor. Time period investor is having to achieve that goal. Understand the risk appetite of the investor. </vt:lpstr>
      <vt:lpstr>Objective should vary  from person to person. Like daughter marriage. Building dream home. Children education. Objective of investment should be ethical. Both for long term and short term. AS WE KNOW THERE ARE THREE TYPES OF INVESTOR conservative, moderate, aggressive </vt:lpstr>
      <vt:lpstr>Analysis of market and economic condition is very important . various economic and market factor  inflation . different rates. Historical market trend. Performance of particular scheme where you are going to invest. Etc……….</vt:lpstr>
      <vt:lpstr>A systematic approach to investing among different categories of investments. It determine the best way to divide investable assets into the various types of asset classes:  diversification :  investing in a number of different investments, to reduce the overall risk of investments.   </vt:lpstr>
      <vt:lpstr>After doing all now select the investment which fulfill your objective , goals, need, time and risk and than implement it.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Investment Process</dc:title>
  <dc:creator>amit</dc:creator>
  <cp:lastModifiedBy>Manish</cp:lastModifiedBy>
  <cp:revision>13</cp:revision>
  <dcterms:created xsi:type="dcterms:W3CDTF">2011-10-02T15:29:22Z</dcterms:created>
  <dcterms:modified xsi:type="dcterms:W3CDTF">2017-07-26T08:57:13Z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TC103367831033</vt:lpwstr>
  </property>
</Properties>
</file>