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0" r:id="rId1"/>
  </p:sldMasterIdLst>
  <p:notesMasterIdLst>
    <p:notesMasterId r:id="rId29"/>
  </p:notesMasterIdLst>
  <p:sldIdLst>
    <p:sldId id="256" r:id="rId2"/>
    <p:sldId id="257" r:id="rId3"/>
    <p:sldId id="259" r:id="rId4"/>
    <p:sldId id="279" r:id="rId5"/>
    <p:sldId id="278" r:id="rId6"/>
    <p:sldId id="273" r:id="rId7"/>
    <p:sldId id="274" r:id="rId8"/>
    <p:sldId id="275" r:id="rId9"/>
    <p:sldId id="276" r:id="rId10"/>
    <p:sldId id="260" r:id="rId11"/>
    <p:sldId id="261" r:id="rId12"/>
    <p:sldId id="263" r:id="rId13"/>
    <p:sldId id="264" r:id="rId14"/>
    <p:sldId id="265" r:id="rId15"/>
    <p:sldId id="283" r:id="rId16"/>
    <p:sldId id="284" r:id="rId17"/>
    <p:sldId id="285" r:id="rId18"/>
    <p:sldId id="266" r:id="rId19"/>
    <p:sldId id="267" r:id="rId20"/>
    <p:sldId id="268" r:id="rId21"/>
    <p:sldId id="269" r:id="rId22"/>
    <p:sldId id="270" r:id="rId23"/>
    <p:sldId id="280" r:id="rId24"/>
    <p:sldId id="286" r:id="rId25"/>
    <p:sldId id="287" r:id="rId26"/>
    <p:sldId id="288" r:id="rId27"/>
    <p:sldId id="289"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20A95C-79D8-43BA-B145-74A60CC85F6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EDDC402-AAA7-4FE1-BA12-5E7508DE4F38}">
      <dgm:prSet/>
      <dgm:spPr/>
      <dgm:t>
        <a:bodyPr/>
        <a:lstStyle/>
        <a:p>
          <a:pPr rtl="0"/>
          <a:r>
            <a:rPr lang="en-US" dirty="0" smtClean="0"/>
            <a:t>Difference Between Investment and Speculation </a:t>
          </a:r>
          <a:endParaRPr lang="en-US" dirty="0"/>
        </a:p>
      </dgm:t>
    </dgm:pt>
    <dgm:pt modelId="{DF39EC1B-4444-40B9-8C1D-F97DA476E89E}" type="parTrans" cxnId="{99C5796A-D2D2-4B78-B363-2D8F14D412A5}">
      <dgm:prSet/>
      <dgm:spPr/>
      <dgm:t>
        <a:bodyPr/>
        <a:lstStyle/>
        <a:p>
          <a:endParaRPr lang="en-US"/>
        </a:p>
      </dgm:t>
    </dgm:pt>
    <dgm:pt modelId="{99199503-3F87-4D20-BD5A-52F1C90DB8E7}" type="sibTrans" cxnId="{99C5796A-D2D2-4B78-B363-2D8F14D412A5}">
      <dgm:prSet/>
      <dgm:spPr/>
      <dgm:t>
        <a:bodyPr/>
        <a:lstStyle/>
        <a:p>
          <a:endParaRPr lang="en-US"/>
        </a:p>
      </dgm:t>
    </dgm:pt>
    <dgm:pt modelId="{F002BC65-2B56-4DC2-B144-893573FF2186}" type="pres">
      <dgm:prSet presAssocID="{4620A95C-79D8-43BA-B145-74A60CC85F65}" presName="linear" presStyleCnt="0">
        <dgm:presLayoutVars>
          <dgm:animLvl val="lvl"/>
          <dgm:resizeHandles val="exact"/>
        </dgm:presLayoutVars>
      </dgm:prSet>
      <dgm:spPr/>
      <dgm:t>
        <a:bodyPr/>
        <a:lstStyle/>
        <a:p>
          <a:endParaRPr lang="en-US"/>
        </a:p>
      </dgm:t>
    </dgm:pt>
    <dgm:pt modelId="{5F3EB425-FEF8-4FFE-BAF5-BCF806B20C88}" type="pres">
      <dgm:prSet presAssocID="{4EDDC402-AAA7-4FE1-BA12-5E7508DE4F38}" presName="parentText" presStyleLbl="node1" presStyleIdx="0" presStyleCnt="1" custScaleY="153725">
        <dgm:presLayoutVars>
          <dgm:chMax val="0"/>
          <dgm:bulletEnabled val="1"/>
        </dgm:presLayoutVars>
      </dgm:prSet>
      <dgm:spPr/>
      <dgm:t>
        <a:bodyPr/>
        <a:lstStyle/>
        <a:p>
          <a:endParaRPr lang="en-US"/>
        </a:p>
      </dgm:t>
    </dgm:pt>
  </dgm:ptLst>
  <dgm:cxnLst>
    <dgm:cxn modelId="{54147066-8BD7-46DC-B61C-EFB6B4E4BC97}" type="presOf" srcId="{4EDDC402-AAA7-4FE1-BA12-5E7508DE4F38}" destId="{5F3EB425-FEF8-4FFE-BAF5-BCF806B20C88}" srcOrd="0" destOrd="0" presId="urn:microsoft.com/office/officeart/2005/8/layout/vList2"/>
    <dgm:cxn modelId="{39AB3776-A504-47A5-8865-11CA33179AD8}" type="presOf" srcId="{4620A95C-79D8-43BA-B145-74A60CC85F65}" destId="{F002BC65-2B56-4DC2-B144-893573FF2186}" srcOrd="0" destOrd="0" presId="urn:microsoft.com/office/officeart/2005/8/layout/vList2"/>
    <dgm:cxn modelId="{99C5796A-D2D2-4B78-B363-2D8F14D412A5}" srcId="{4620A95C-79D8-43BA-B145-74A60CC85F65}" destId="{4EDDC402-AAA7-4FE1-BA12-5E7508DE4F38}" srcOrd="0" destOrd="0" parTransId="{DF39EC1B-4444-40B9-8C1D-F97DA476E89E}" sibTransId="{99199503-3F87-4D20-BD5A-52F1C90DB8E7}"/>
    <dgm:cxn modelId="{9E57891A-E6D1-458A-9181-79328CDD9F73}" type="presParOf" srcId="{F002BC65-2B56-4DC2-B144-893573FF2186}" destId="{5F3EB425-FEF8-4FFE-BAF5-BCF806B20C88}" srcOrd="0" destOrd="0" presId="urn:microsoft.com/office/officeart/2005/8/layout/vList2"/>
  </dgm:cxnLst>
  <dgm:bg/>
  <dgm:whole/>
  <dgm:extLst>
    <a:ext uri="http://schemas.microsoft.com/office/drawing/2008/diagram"/>
  </dgm:extLst>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C446DAC-271C-416B-892D-FC79A713F570}" type="datetimeFigureOut">
              <a:rPr lang="en-US"/>
              <a:pPr>
                <a:defRPr/>
              </a:pPr>
              <a:t>7/25/2017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7CE136A-9A1B-453A-8211-BAF09E5EA8B6}"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45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C688A74-CE12-453C-865A-B02525062300}" type="slidenum">
              <a:rPr lang="en-US" smtClean="0"/>
              <a:pPr fontAlgn="base">
                <a:spcBef>
                  <a:spcPct val="0"/>
                </a:spcBef>
                <a:spcAft>
                  <a:spcPct val="0"/>
                </a:spcAft>
                <a:defRPr/>
              </a:pPr>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37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E77A6A7-567E-4021-8068-B4F56D4DEF74}" type="slidenum">
              <a:rPr lang="en-US" smtClean="0"/>
              <a:pPr fontAlgn="base">
                <a:spcBef>
                  <a:spcPct val="0"/>
                </a:spcBef>
                <a:spcAft>
                  <a:spcPct val="0"/>
                </a:spcAft>
                <a:defRPr/>
              </a:pPr>
              <a:t>14</a:t>
            </a:fld>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7495A9D-EA7E-424A-A032-47198A433B83}" type="slidenum">
              <a:rPr lang="en-US" smtClean="0"/>
              <a:pPr fontAlgn="base">
                <a:spcBef>
                  <a:spcPct val="0"/>
                </a:spcBef>
                <a:spcAft>
                  <a:spcPct val="0"/>
                </a:spcAft>
                <a:defRPr/>
              </a:pPr>
              <a:t>18</a:t>
            </a:fld>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8842887-FB8F-48E4-A662-3570E37E4ED0}" type="slidenum">
              <a:rPr lang="en-US" smtClean="0"/>
              <a:pPr fontAlgn="base">
                <a:spcBef>
                  <a:spcPct val="0"/>
                </a:spcBef>
                <a:spcAft>
                  <a:spcPct val="0"/>
                </a:spcAft>
                <a:defRPr/>
              </a:pPr>
              <a:t>19</a:t>
            </a:fld>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7E5CF69-49BC-469D-821B-7EB572EDA000}" type="slidenum">
              <a:rPr lang="en-US" smtClean="0"/>
              <a:pPr fontAlgn="base">
                <a:spcBef>
                  <a:spcPct val="0"/>
                </a:spcBef>
                <a:spcAft>
                  <a:spcPct val="0"/>
                </a:spcAft>
                <a:defRPr/>
              </a:pPr>
              <a:t>20</a:t>
            </a:fld>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78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54EA97C-670E-4770-94C1-88C0D18F454E}" type="slidenum">
              <a:rPr lang="en-US" smtClean="0"/>
              <a:pPr fontAlgn="base">
                <a:spcBef>
                  <a:spcPct val="0"/>
                </a:spcBef>
                <a:spcAft>
                  <a:spcPct val="0"/>
                </a:spcAft>
                <a:defRPr/>
              </a:pPr>
              <a:t>21</a:t>
            </a:fld>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89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999F15A-DF40-47A9-9877-CBA941559ACB}" type="slidenum">
              <a:rPr lang="en-US" smtClean="0"/>
              <a:pPr fontAlgn="base">
                <a:spcBef>
                  <a:spcPct val="0"/>
                </a:spcBef>
                <a:spcAft>
                  <a:spcPct val="0"/>
                </a:spcAft>
                <a:defRPr/>
              </a:pPr>
              <a:t>22</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3711613-6E3F-45C1-B66A-0FDB07F1D9EE}" type="slidenum">
              <a:rPr lang="en-US" smtClean="0"/>
              <a:pPr fontAlgn="base">
                <a:spcBef>
                  <a:spcPct val="0"/>
                </a:spcBef>
                <a:spcAft>
                  <a:spcPct val="0"/>
                </a:spcAft>
                <a:defRPr/>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DC3A12D-4652-4CE5-A87E-38ACCA94EE7B}" type="slidenum">
              <a:rPr lang="en-US" smtClean="0"/>
              <a:pPr fontAlgn="base">
                <a:spcBef>
                  <a:spcPct val="0"/>
                </a:spcBef>
                <a:spcAft>
                  <a:spcPct val="0"/>
                </a:spcAft>
                <a:defRPr/>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F5A3EB-A542-4C94-B076-D45D929158BD}" type="slidenum">
              <a:rPr lang="en-US" smtClean="0"/>
              <a:pPr fontAlgn="base">
                <a:spcBef>
                  <a:spcPct val="0"/>
                </a:spcBef>
                <a:spcAft>
                  <a:spcPct val="0"/>
                </a:spcAft>
                <a:defRPr/>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47ECACD-1DD3-4037-BA74-B7E3BBDC78B1}" type="slidenum">
              <a:rPr lang="en-US" smtClean="0"/>
              <a:pPr fontAlgn="base">
                <a:spcBef>
                  <a:spcPct val="0"/>
                </a:spcBef>
                <a:spcAft>
                  <a:spcPct val="0"/>
                </a:spcAft>
                <a:defRPr/>
              </a:pPr>
              <a:t>6</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73E3F8B-27BB-4C16-BD6C-B8383039A7F2}" type="slidenum">
              <a:rPr lang="en-US" smtClean="0"/>
              <a:pPr fontAlgn="base">
                <a:spcBef>
                  <a:spcPct val="0"/>
                </a:spcBef>
                <a:spcAft>
                  <a:spcPct val="0"/>
                </a:spcAft>
                <a:defRPr/>
              </a:pPr>
              <a:t>10</a:t>
            </a:fld>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3C0F19C-1BAF-424A-BD15-558EDEEF44E9}" type="slidenum">
              <a:rPr lang="en-US" smtClean="0"/>
              <a:pPr fontAlgn="base">
                <a:spcBef>
                  <a:spcPct val="0"/>
                </a:spcBef>
                <a:spcAft>
                  <a:spcPct val="0"/>
                </a:spcAft>
                <a:defRPr/>
              </a:pPr>
              <a:t>11</a:t>
            </a:fld>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81850FA-D462-4058-8AD7-B6644A8DF2DF}" type="slidenum">
              <a:rPr lang="en-US" smtClean="0"/>
              <a:pPr fontAlgn="base">
                <a:spcBef>
                  <a:spcPct val="0"/>
                </a:spcBef>
                <a:spcAft>
                  <a:spcPct val="0"/>
                </a:spcAft>
                <a:defRPr/>
              </a:pPr>
              <a:t>12</a:t>
            </a:fld>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27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3C854EF-6907-4E9B-91AF-6437C43C02FD}" type="slidenum">
              <a:rPr lang="en-US" smtClean="0"/>
              <a:pPr fontAlgn="base">
                <a:spcBef>
                  <a:spcPct val="0"/>
                </a:spcBef>
                <a:spcAft>
                  <a:spcPct val="0"/>
                </a:spcAft>
                <a:defRPr/>
              </a:pPr>
              <a:t>13</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389D7CFB-602A-4ED0-B1AD-D507274D3BDC}" type="datetimeFigureOut">
              <a:rPr lang="en-US"/>
              <a:pPr>
                <a:defRPr/>
              </a:pPr>
              <a:t>7/25/2017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267A1F1-2EEA-4FCD-B43E-DD1A26BED7F1}"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15B7F4B-8246-40A3-B4EB-32B7BBAEDA9E}" type="datetimeFigureOut">
              <a:rPr lang="en-US"/>
              <a:pPr>
                <a:defRPr/>
              </a:pPr>
              <a:t>7/25/2017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2293085-7B61-4605-85BE-ADEB6D065A69}"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E950391-5337-4311-AE7D-A4602288733D}" type="datetimeFigureOut">
              <a:rPr lang="en-US"/>
              <a:pPr>
                <a:defRPr/>
              </a:pPr>
              <a:t>7/25/2017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D2FB581-BC99-4E60-9B36-F0F430073BF0}"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8D6CE16-4BFC-4007-A421-8DD7534C87E6}" type="datetimeFigureOut">
              <a:rPr lang="en-US"/>
              <a:pPr>
                <a:defRPr/>
              </a:pPr>
              <a:t>7/25/2017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DF971E9-FB88-4638-B000-EA2F7B676B51}"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24D1396-288F-4CBF-8C6F-C2E890C19AE0}" type="datetimeFigureOut">
              <a:rPr lang="en-US"/>
              <a:pPr>
                <a:defRPr/>
              </a:pPr>
              <a:t>7/25/2017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E739835-AA1B-4495-B811-E75E6506C41E}"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4A3A30D-0AAF-47F0-BDAC-82E80AD9DA63}" type="datetimeFigureOut">
              <a:rPr lang="en-US"/>
              <a:pPr>
                <a:defRPr/>
              </a:pPr>
              <a:t>7/25/2017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470C42F-B9FC-404C-8E2F-6F2B67B0178C}"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50D3057-C209-4A0F-86B7-619FA12BA94B}" type="datetimeFigureOut">
              <a:rPr lang="en-US"/>
              <a:pPr>
                <a:defRPr/>
              </a:pPr>
              <a:t>7/25/2017</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1EBCD43-CF8B-4471-AA15-47841DF718A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987DC02-BEF9-47BB-9DF3-F336E08B5EB2}" type="datetimeFigureOut">
              <a:rPr lang="en-US"/>
              <a:pPr>
                <a:defRPr/>
              </a:pPr>
              <a:t>7/25/2017</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3A1B0DC-FC80-4F91-B160-A0C2763BD10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5F327F2-0C5D-4998-93E0-8DB3B21E078A}" type="datetimeFigureOut">
              <a:rPr lang="en-US"/>
              <a:pPr>
                <a:defRPr/>
              </a:pPr>
              <a:t>7/25/2017</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6D1772B-DCA6-4690-8133-194FE7958345}"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32DC6F6-AA36-4A5A-ADA8-5FCD80AAE98E}" type="datetimeFigureOut">
              <a:rPr lang="en-US"/>
              <a:pPr>
                <a:defRPr/>
              </a:pPr>
              <a:t>7/25/2017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B55B6F8-954D-4C37-AB95-A1B5990F3A34}"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75D19B5-CDFA-462C-B348-3C109C8B3B6F}" type="datetimeFigureOut">
              <a:rPr lang="en-US"/>
              <a:pPr>
                <a:defRPr/>
              </a:pPr>
              <a:t>7/25/2017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E4CE4F1-429C-43D0-8053-1F2D797185C1}"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cs typeface="+mn-cs"/>
              </a:defRPr>
            </a:lvl1pPr>
          </a:lstStyle>
          <a:p>
            <a:pPr>
              <a:defRPr/>
            </a:pPr>
            <a:fld id="{4183B9EB-6DD3-4770-B9DD-6C83C56EA084}" type="datetimeFigureOut">
              <a:rPr lang="en-US"/>
              <a:pPr>
                <a:defRPr/>
              </a:pPr>
              <a:t>7/25/2017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cs typeface="+mn-cs"/>
              </a:defRPr>
            </a:lvl1pPr>
          </a:lstStyle>
          <a:p>
            <a:pPr>
              <a:defRPr/>
            </a:pPr>
            <a:fld id="{AC396F5B-4BA9-463E-9303-9CF24EC2672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057400"/>
            <a:ext cx="6400800" cy="1752600"/>
          </a:xfrm>
        </p:spPr>
        <p:txBody>
          <a:bodyPr rtlCol="0">
            <a:normAutofit fontScale="92500" lnSpcReduction="20000"/>
          </a:bodyPr>
          <a:lstStyle/>
          <a:p>
            <a:pPr eaLnBrk="1" fontAlgn="auto" hangingPunct="1">
              <a:spcAft>
                <a:spcPts val="0"/>
              </a:spcAft>
              <a:buFont typeface="Wingdings 2"/>
              <a:buNone/>
              <a:defRPr/>
            </a:pPr>
            <a:r>
              <a:rPr lang="en-US" sz="4000" b="1" dirty="0" smtClean="0">
                <a:solidFill>
                  <a:srgbClr val="FF0000"/>
                </a:solidFill>
              </a:rPr>
              <a:t>Understanding of Investment</a:t>
            </a:r>
          </a:p>
          <a:p>
            <a:pPr eaLnBrk="1" fontAlgn="auto" hangingPunct="1">
              <a:spcAft>
                <a:spcPts val="0"/>
              </a:spcAft>
              <a:buFont typeface="Wingdings 2"/>
              <a:buNone/>
              <a:defRPr/>
            </a:pPr>
            <a:r>
              <a:rPr lang="en-US" sz="4000" b="1" dirty="0" smtClean="0">
                <a:solidFill>
                  <a:srgbClr val="FF0000"/>
                </a:solidFill>
              </a:rPr>
              <a:t>&amp; </a:t>
            </a:r>
          </a:p>
          <a:p>
            <a:pPr eaLnBrk="1" fontAlgn="auto" hangingPunct="1">
              <a:spcAft>
                <a:spcPts val="0"/>
              </a:spcAft>
              <a:buFont typeface="Wingdings 2"/>
              <a:buNone/>
              <a:defRPr/>
            </a:pPr>
            <a:r>
              <a:rPr lang="en-US" sz="4000" b="1" dirty="0" smtClean="0">
                <a:solidFill>
                  <a:srgbClr val="FF0000"/>
                </a:solidFill>
              </a:rPr>
              <a:t>Investment decision process</a:t>
            </a:r>
            <a:endParaRPr lang="en-US" sz="4000" b="1"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70C0"/>
          </a:solidFill>
        </p:spPr>
        <p:txBody>
          <a:bodyPr rtlCol="0">
            <a:normAutofit fontScale="90000"/>
          </a:bodyPr>
          <a:lstStyle/>
          <a:p>
            <a:pPr eaLnBrk="1" fontAlgn="auto" hangingPunct="1">
              <a:spcAft>
                <a:spcPts val="0"/>
              </a:spcAft>
              <a:defRPr/>
            </a:pPr>
            <a:r>
              <a:rPr lang="en-US" dirty="0" smtClean="0">
                <a:solidFill>
                  <a:schemeClr val="bg1"/>
                </a:solidFill>
              </a:rPr>
              <a:t>Understanding the investment decision process</a:t>
            </a:r>
            <a:endParaRPr lang="en-US" dirty="0">
              <a:solidFill>
                <a:schemeClr val="bg1"/>
              </a:solidFill>
            </a:endParaRPr>
          </a:p>
        </p:txBody>
      </p:sp>
      <p:sp>
        <p:nvSpPr>
          <p:cNvPr id="11267" name="Content Placeholder 2"/>
          <p:cNvSpPr>
            <a:spLocks noGrp="1"/>
          </p:cNvSpPr>
          <p:nvPr>
            <p:ph idx="1"/>
          </p:nvPr>
        </p:nvSpPr>
        <p:spPr/>
        <p:txBody>
          <a:bodyPr/>
          <a:lstStyle/>
          <a:p>
            <a:pPr eaLnBrk="1" hangingPunct="1"/>
            <a:r>
              <a:rPr lang="en-US" smtClean="0"/>
              <a:t>The basis of all investment decisions is to earn </a:t>
            </a:r>
            <a:r>
              <a:rPr lang="en-US" sz="4000" b="1" smtClean="0"/>
              <a:t>return</a:t>
            </a:r>
            <a:r>
              <a:rPr lang="en-US" smtClean="0"/>
              <a:t> and assume </a:t>
            </a:r>
            <a:r>
              <a:rPr lang="en-US" sz="4000" b="1" smtClean="0"/>
              <a:t>risk</a:t>
            </a:r>
          </a:p>
          <a:p>
            <a:pPr eaLnBrk="1" hangingPunct="1"/>
            <a:r>
              <a:rPr lang="en-US" smtClean="0"/>
              <a:t>By investing, investors expect to earn a return (expected return)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solidFill>
            <a:srgbClr val="0070C0"/>
          </a:solidFill>
        </p:spPr>
        <p:txBody>
          <a:bodyPr/>
          <a:lstStyle/>
          <a:p>
            <a:pPr eaLnBrk="1" hangingPunct="1"/>
            <a:r>
              <a:rPr lang="en-US" smtClean="0">
                <a:solidFill>
                  <a:schemeClr val="bg1"/>
                </a:solidFill>
              </a:rPr>
              <a:t>Expected return and risk</a:t>
            </a:r>
          </a:p>
        </p:txBody>
      </p:sp>
      <p:sp>
        <p:nvSpPr>
          <p:cNvPr id="3" name="Content Placeholder 2"/>
          <p:cNvSpPr>
            <a:spLocks noGrp="1"/>
          </p:cNvSpPr>
          <p:nvPr>
            <p:ph idx="1"/>
          </p:nvPr>
        </p:nvSpPr>
        <p:spPr/>
        <p:txBody>
          <a:bodyPr rtlCol="0">
            <a:normAutofit fontScale="92500" lnSpcReduction="10000"/>
          </a:bodyPr>
          <a:lstStyle/>
          <a:p>
            <a:pPr marL="365760" indent="-283464" eaLnBrk="1" fontAlgn="auto" hangingPunct="1">
              <a:spcAft>
                <a:spcPts val="0"/>
              </a:spcAft>
              <a:buFont typeface="Wingdings 2"/>
              <a:buChar char=""/>
              <a:defRPr/>
            </a:pPr>
            <a:r>
              <a:rPr lang="en-US" dirty="0" smtClean="0"/>
              <a:t>Realized returns(actual return) might be more or less than the expected return</a:t>
            </a:r>
          </a:p>
          <a:p>
            <a:pPr marL="365760" indent="-283464" eaLnBrk="1" fontAlgn="auto" hangingPunct="1">
              <a:spcAft>
                <a:spcPts val="0"/>
              </a:spcAft>
              <a:buFont typeface="Wingdings 2"/>
              <a:buChar char=""/>
              <a:defRPr/>
            </a:pPr>
            <a:r>
              <a:rPr lang="en-US" dirty="0" smtClean="0"/>
              <a:t>The chance that the actual return on an investment will be different from the expected return is called </a:t>
            </a:r>
            <a:r>
              <a:rPr lang="en-US" b="1" i="1" dirty="0" smtClean="0"/>
              <a:t>risk</a:t>
            </a:r>
          </a:p>
          <a:p>
            <a:pPr marL="365760" indent="-283464" eaLnBrk="1" fontAlgn="auto" hangingPunct="1">
              <a:spcAft>
                <a:spcPts val="0"/>
              </a:spcAft>
              <a:buFont typeface="Wingdings 2"/>
              <a:buChar char=""/>
              <a:defRPr/>
            </a:pPr>
            <a:r>
              <a:rPr lang="en-US" dirty="0" smtClean="0"/>
              <a:t>This way t-bills has no risk as the expected return and actual return are the same</a:t>
            </a:r>
          </a:p>
          <a:p>
            <a:pPr marL="365760" indent="-283464" eaLnBrk="1" fontAlgn="auto" hangingPunct="1">
              <a:spcAft>
                <a:spcPts val="0"/>
              </a:spcAft>
              <a:buFont typeface="Wingdings 2"/>
              <a:buChar char=""/>
              <a:defRPr/>
            </a:pPr>
            <a:r>
              <a:rPr lang="en-US" dirty="0" smtClean="0"/>
              <a:t>But actual returns on common stock have greater chances of deviating from expected return and hence have high risk</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solidFill>
            <a:srgbClr val="0070C0"/>
          </a:solidFill>
        </p:spPr>
        <p:txBody>
          <a:bodyPr/>
          <a:lstStyle/>
          <a:p>
            <a:pPr eaLnBrk="1" hangingPunct="1"/>
            <a:r>
              <a:rPr lang="en-US" smtClean="0">
                <a:solidFill>
                  <a:schemeClr val="bg1"/>
                </a:solidFill>
              </a:rPr>
              <a:t>The expected risk-return trade-off</a:t>
            </a:r>
          </a:p>
        </p:txBody>
      </p:sp>
      <p:pic>
        <p:nvPicPr>
          <p:cNvPr id="13315" name="Content Placeholder 3" descr="expected risk return tradeoff.bmp"/>
          <p:cNvPicPr>
            <a:picLocks noGrp="1" noChangeAspect="1"/>
          </p:cNvPicPr>
          <p:nvPr>
            <p:ph idx="1"/>
          </p:nvPr>
        </p:nvPicPr>
        <p:blipFill>
          <a:blip r:embed="rId3"/>
          <a:srcRect/>
          <a:stretch>
            <a:fillRect/>
          </a:stretch>
        </p:blipFill>
        <p:spPr>
          <a:xfrm>
            <a:off x="1752600" y="1422400"/>
            <a:ext cx="6400800" cy="4902200"/>
          </a:xfrm>
        </p:spPr>
      </p:pic>
      <p:cxnSp>
        <p:nvCxnSpPr>
          <p:cNvPr id="6" name="Straight Connector 5"/>
          <p:cNvCxnSpPr/>
          <p:nvPr/>
        </p:nvCxnSpPr>
        <p:spPr>
          <a:xfrm rot="5400000">
            <a:off x="2819401" y="5105400"/>
            <a:ext cx="9144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10800000">
            <a:off x="2590800" y="4191000"/>
            <a:ext cx="685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6200000" flipH="1">
            <a:off x="3581400" y="4648200"/>
            <a:ext cx="17526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0800000">
            <a:off x="2590800" y="3733800"/>
            <a:ext cx="18288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solidFill>
            <a:srgbClr val="0070C0"/>
          </a:solidFill>
        </p:spPr>
        <p:txBody>
          <a:bodyPr/>
          <a:lstStyle/>
          <a:p>
            <a:pPr eaLnBrk="1" hangingPunct="1"/>
            <a:r>
              <a:rPr lang="en-US" smtClean="0">
                <a:solidFill>
                  <a:schemeClr val="bg1"/>
                </a:solidFill>
              </a:rPr>
              <a:t>The expected risk-return trade-off</a:t>
            </a:r>
          </a:p>
        </p:txBody>
      </p:sp>
      <p:sp>
        <p:nvSpPr>
          <p:cNvPr id="3" name="Content Placeholder 2"/>
          <p:cNvSpPr>
            <a:spLocks noGrp="1"/>
          </p:cNvSpPr>
          <p:nvPr>
            <p:ph idx="1"/>
          </p:nvPr>
        </p:nvSpPr>
        <p:spPr/>
        <p:txBody>
          <a:bodyPr rtlCol="0">
            <a:normAutofit fontScale="92500"/>
          </a:bodyPr>
          <a:lstStyle/>
          <a:p>
            <a:pPr marL="365760" indent="-283464" eaLnBrk="1" fontAlgn="auto" hangingPunct="1">
              <a:spcAft>
                <a:spcPts val="0"/>
              </a:spcAft>
              <a:buFont typeface="Wingdings 2"/>
              <a:buChar char=""/>
              <a:defRPr/>
            </a:pPr>
            <a:r>
              <a:rPr lang="en-US" dirty="0" smtClean="0"/>
              <a:t>The expected risk-return is depicted in the graph</a:t>
            </a:r>
          </a:p>
          <a:p>
            <a:pPr marL="365760" indent="-283464" eaLnBrk="1" fontAlgn="auto" hangingPunct="1">
              <a:spcAft>
                <a:spcPts val="0"/>
              </a:spcAft>
              <a:buFont typeface="Wingdings 2"/>
              <a:buChar char=""/>
              <a:defRPr/>
            </a:pPr>
            <a:r>
              <a:rPr lang="en-US" dirty="0" smtClean="0"/>
              <a:t>The line from RFR shows risk-return relationship of different investment alternatives.</a:t>
            </a:r>
          </a:p>
          <a:p>
            <a:pPr marL="365760" indent="-283464" eaLnBrk="1" fontAlgn="auto" hangingPunct="1">
              <a:spcAft>
                <a:spcPts val="0"/>
              </a:spcAft>
              <a:buFont typeface="Wingdings 2"/>
              <a:buChar char=""/>
              <a:defRPr/>
            </a:pPr>
            <a:r>
              <a:rPr lang="en-US" dirty="0" smtClean="0"/>
              <a:t>It shows that at zero level of risk, investor can earn risk free rate (RFR) which is equal to the rate on t-bills</a:t>
            </a:r>
          </a:p>
          <a:p>
            <a:pPr marL="365760" indent="-283464" eaLnBrk="1" fontAlgn="auto" hangingPunct="1">
              <a:spcAft>
                <a:spcPts val="0"/>
              </a:spcAft>
              <a:buFont typeface="Wingdings 2"/>
              <a:buNone/>
              <a:defRPr/>
            </a:pPr>
            <a:r>
              <a:rPr lang="en-US" dirty="0" smtClean="0"/>
              <a:t>	To earn a little higher return than the risk free rate, investors can invest in corporate bonds, but the investors will have to take some risk as well</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solidFill>
            <a:srgbClr val="0070C0"/>
          </a:solidFill>
        </p:spPr>
        <p:txBody>
          <a:bodyPr/>
          <a:lstStyle/>
          <a:p>
            <a:pPr eaLnBrk="1" hangingPunct="1"/>
            <a:r>
              <a:rPr lang="en-US" smtClean="0">
                <a:solidFill>
                  <a:schemeClr val="bg1"/>
                </a:solidFill>
              </a:rPr>
              <a:t>Ex-ante and ex-post risk-return</a:t>
            </a:r>
          </a:p>
        </p:txBody>
      </p:sp>
      <p:sp>
        <p:nvSpPr>
          <p:cNvPr id="15363" name="Content Placeholder 2"/>
          <p:cNvSpPr>
            <a:spLocks noGrp="1"/>
          </p:cNvSpPr>
          <p:nvPr>
            <p:ph idx="1"/>
          </p:nvPr>
        </p:nvSpPr>
        <p:spPr/>
        <p:txBody>
          <a:bodyPr/>
          <a:lstStyle/>
          <a:p>
            <a:pPr eaLnBrk="1" hangingPunct="1"/>
            <a:r>
              <a:rPr lang="en-US" smtClean="0"/>
              <a:t>To earn even higher return than on corporate bonds, investor can invest in common stocks, but the risk is also high</a:t>
            </a:r>
          </a:p>
          <a:p>
            <a:pPr eaLnBrk="1" hangingPunct="1"/>
            <a:r>
              <a:rPr lang="en-US" smtClean="0"/>
              <a:t>The risk return trade-off depicted in the graph in </a:t>
            </a:r>
            <a:r>
              <a:rPr lang="en-US" smtClean="0">
                <a:solidFill>
                  <a:srgbClr val="FF0000"/>
                </a:solidFill>
              </a:rPr>
              <a:t>ex-ante</a:t>
            </a:r>
            <a:r>
              <a:rPr lang="en-US" smtClean="0"/>
              <a:t> i.e. before the fact or before the investment is made</a:t>
            </a:r>
          </a:p>
          <a:p>
            <a:pPr eaLnBrk="1" hangingPunct="1"/>
            <a:r>
              <a:rPr lang="en-US" smtClean="0">
                <a:solidFill>
                  <a:srgbClr val="FF0000"/>
                </a:solidFill>
              </a:rPr>
              <a:t>Ex post </a:t>
            </a:r>
            <a:r>
              <a:rPr lang="en-US" smtClean="0"/>
              <a:t>(after fact or actual) trade-off may be positive, flat or even negative</a:t>
            </a:r>
          </a:p>
          <a:p>
            <a:pPr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1"/>
          </p:nvPr>
        </p:nvSpPr>
        <p:spPr/>
        <p:txBody>
          <a:bodyPr/>
          <a:lstStyle/>
          <a:p>
            <a:r>
              <a:rPr lang="en-US" smtClean="0">
                <a:solidFill>
                  <a:srgbClr val="00B0F0"/>
                </a:solidFill>
              </a:rPr>
              <a:t>Fundamental Approach:</a:t>
            </a:r>
            <a:r>
              <a:rPr lang="en-US" smtClean="0"/>
              <a:t> Believed that there is an intrinsic value of a security that can be company, industry and economy.</a:t>
            </a:r>
          </a:p>
          <a:p>
            <a:r>
              <a:rPr lang="en-US" dirty="0" smtClean="0">
                <a:solidFill>
                  <a:srgbClr val="00B0F0"/>
                </a:solidFill>
              </a:rPr>
              <a:t>Psychological Approach:</a:t>
            </a:r>
            <a:r>
              <a:rPr lang="en-US" dirty="0" smtClean="0"/>
              <a:t> This approach based on the premises that stock prices are guided by the emotions. It is more important to </a:t>
            </a:r>
            <a:r>
              <a:rPr lang="en-US" dirty="0" err="1" smtClean="0"/>
              <a:t>analyse</a:t>
            </a:r>
            <a:r>
              <a:rPr lang="en-US" dirty="0" smtClean="0"/>
              <a:t> that how investor tend to behave as the market is swept by the waves of optimism and pessimism.</a:t>
            </a:r>
          </a:p>
        </p:txBody>
      </p:sp>
      <p:sp>
        <p:nvSpPr>
          <p:cNvPr id="4" name="Title 1"/>
          <p:cNvSpPr>
            <a:spLocks noGrp="1"/>
          </p:cNvSpPr>
          <p:nvPr>
            <p:ph type="title"/>
          </p:nvPr>
        </p:nvSpPr>
        <p:spPr>
          <a:solidFill>
            <a:srgbClr val="0070C0"/>
          </a:solidFill>
        </p:spPr>
        <p:txBody>
          <a:bodyPr rtlCol="0">
            <a:normAutofit fontScale="90000"/>
          </a:bodyPr>
          <a:lstStyle/>
          <a:p>
            <a:pPr eaLnBrk="1" fontAlgn="auto" hangingPunct="1">
              <a:spcAft>
                <a:spcPts val="0"/>
              </a:spcAft>
              <a:defRPr/>
            </a:pPr>
            <a:r>
              <a:rPr lang="en-US" i="1" dirty="0" smtClean="0">
                <a:solidFill>
                  <a:schemeClr val="bg1"/>
                </a:solidFill>
              </a:rPr>
              <a:t>Different approaches to investment decision making</a:t>
            </a:r>
            <a:endParaRPr lang="en-US" i="1" dirty="0">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457200" y="1447800"/>
            <a:ext cx="8229600" cy="4724400"/>
          </a:xfrm>
        </p:spPr>
        <p:txBody>
          <a:bodyPr/>
          <a:lstStyle/>
          <a:p>
            <a:r>
              <a:rPr lang="en-US" smtClean="0">
                <a:solidFill>
                  <a:srgbClr val="00B0F0"/>
                </a:solidFill>
              </a:rPr>
              <a:t>Academic Approach</a:t>
            </a:r>
            <a:r>
              <a:rPr lang="en-US" smtClean="0"/>
              <a:t>: Suggest that:   </a:t>
            </a:r>
          </a:p>
          <a:p>
            <a:pPr>
              <a:buFont typeface="Arial" charset="0"/>
              <a:buNone/>
            </a:pPr>
            <a:r>
              <a:rPr lang="en-US" dirty="0" smtClean="0"/>
              <a:t>   -Stock market is efficient in reacting quickly and rationally hence it reflects intrinsic value fairly well.</a:t>
            </a:r>
          </a:p>
          <a:p>
            <a:pPr>
              <a:buFont typeface="Arial" charset="0"/>
              <a:buNone/>
            </a:pPr>
            <a:r>
              <a:rPr lang="en-US" dirty="0" smtClean="0"/>
              <a:t>    -Stock price behavior correspond to the random walk, hence past price behavior can not be used to predict the future price.</a:t>
            </a:r>
          </a:p>
          <a:p>
            <a:pPr>
              <a:buFont typeface="Arial" charset="0"/>
              <a:buNone/>
            </a:pPr>
            <a:r>
              <a:rPr lang="en-US" dirty="0" smtClean="0"/>
              <a:t>    - There is positive relationship between risk and return. </a:t>
            </a:r>
          </a:p>
        </p:txBody>
      </p:sp>
      <p:sp>
        <p:nvSpPr>
          <p:cNvPr id="4" name="Title 1"/>
          <p:cNvSpPr>
            <a:spLocks noGrp="1"/>
          </p:cNvSpPr>
          <p:nvPr>
            <p:ph type="title"/>
          </p:nvPr>
        </p:nvSpPr>
        <p:spPr>
          <a:solidFill>
            <a:srgbClr val="0070C0"/>
          </a:solidFill>
        </p:spPr>
        <p:txBody>
          <a:bodyPr rtlCol="0">
            <a:normAutofit fontScale="90000"/>
          </a:bodyPr>
          <a:lstStyle/>
          <a:p>
            <a:pPr eaLnBrk="1" fontAlgn="auto" hangingPunct="1">
              <a:spcAft>
                <a:spcPts val="0"/>
              </a:spcAft>
              <a:defRPr/>
            </a:pPr>
            <a:r>
              <a:rPr lang="en-US" i="1" dirty="0" smtClean="0">
                <a:solidFill>
                  <a:schemeClr val="bg1"/>
                </a:solidFill>
              </a:rPr>
              <a:t>Different approaches to investment decision making</a:t>
            </a:r>
            <a:endParaRPr lang="en-US" i="1" dirty="0">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1"/>
          </p:nvPr>
        </p:nvSpPr>
        <p:spPr/>
        <p:txBody>
          <a:bodyPr/>
          <a:lstStyle/>
          <a:p>
            <a:r>
              <a:rPr lang="en-US" smtClean="0">
                <a:solidFill>
                  <a:srgbClr val="00B0F0"/>
                </a:solidFill>
              </a:rPr>
              <a:t>Electric Approach:</a:t>
            </a:r>
            <a:r>
              <a:rPr lang="en-US" smtClean="0"/>
              <a:t> This approach draws on all the three approaches.</a:t>
            </a:r>
          </a:p>
          <a:p>
            <a:pPr>
              <a:buFont typeface="Arial" charset="0"/>
              <a:buNone/>
            </a:pPr>
            <a:r>
              <a:rPr lang="en-US" smtClean="0"/>
              <a:t>    -Fundamental analysis is helpful in establishing basic standard benchmarks.</a:t>
            </a:r>
          </a:p>
          <a:p>
            <a:pPr>
              <a:buFont typeface="Arial" charset="0"/>
              <a:buNone/>
            </a:pPr>
            <a:r>
              <a:rPr lang="en-US" smtClean="0"/>
              <a:t>    - Technical analysis is useful in broadly gauging the mood of the investor.</a:t>
            </a:r>
          </a:p>
          <a:p>
            <a:pPr>
              <a:buFont typeface="Arial" charset="0"/>
              <a:buNone/>
            </a:pPr>
            <a:r>
              <a:rPr lang="en-US" smtClean="0"/>
              <a:t>      - there is a strong correlation between risk and return. </a:t>
            </a:r>
          </a:p>
        </p:txBody>
      </p:sp>
      <p:sp>
        <p:nvSpPr>
          <p:cNvPr id="4" name="Title 1"/>
          <p:cNvSpPr>
            <a:spLocks noGrp="1"/>
          </p:cNvSpPr>
          <p:nvPr>
            <p:ph type="title"/>
          </p:nvPr>
        </p:nvSpPr>
        <p:spPr>
          <a:solidFill>
            <a:srgbClr val="0070C0"/>
          </a:solidFill>
        </p:spPr>
        <p:txBody>
          <a:bodyPr rtlCol="0">
            <a:normAutofit fontScale="90000"/>
          </a:bodyPr>
          <a:lstStyle/>
          <a:p>
            <a:pPr eaLnBrk="1" fontAlgn="auto" hangingPunct="1">
              <a:spcAft>
                <a:spcPts val="0"/>
              </a:spcAft>
              <a:defRPr/>
            </a:pPr>
            <a:r>
              <a:rPr lang="en-US" dirty="0" smtClean="0">
                <a:solidFill>
                  <a:schemeClr val="bg1"/>
                </a:solidFill>
              </a:rPr>
              <a:t>Different approaches to investment decision making</a:t>
            </a:r>
            <a:endParaRPr lang="en-US" dirty="0">
              <a:solidFill>
                <a:schemeClr val="bg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solidFill>
            <a:srgbClr val="0070C0"/>
          </a:solidFill>
        </p:spPr>
        <p:txBody>
          <a:bodyPr/>
          <a:lstStyle/>
          <a:p>
            <a:pPr eaLnBrk="1" hangingPunct="1"/>
            <a:r>
              <a:rPr lang="en-US" smtClean="0">
                <a:solidFill>
                  <a:schemeClr val="bg1"/>
                </a:solidFill>
              </a:rPr>
              <a:t>Steps in the decision process</a:t>
            </a:r>
          </a:p>
        </p:txBody>
      </p:sp>
      <p:sp>
        <p:nvSpPr>
          <p:cNvPr id="19459" name="Content Placeholder 2"/>
          <p:cNvSpPr>
            <a:spLocks noGrp="1"/>
          </p:cNvSpPr>
          <p:nvPr>
            <p:ph idx="1"/>
          </p:nvPr>
        </p:nvSpPr>
        <p:spPr/>
        <p:txBody>
          <a:bodyPr/>
          <a:lstStyle/>
          <a:p>
            <a:pPr eaLnBrk="1" hangingPunct="1"/>
            <a:r>
              <a:rPr lang="en-US" smtClean="0"/>
              <a:t>Traditionally, the investment decision process has been structured using two-steps:</a:t>
            </a:r>
          </a:p>
          <a:p>
            <a:pPr lvl="1" eaLnBrk="1" hangingPunct="1"/>
            <a:r>
              <a:rPr lang="en-US" smtClean="0"/>
              <a:t>Security analysis</a:t>
            </a:r>
          </a:p>
          <a:p>
            <a:pPr lvl="1" eaLnBrk="1" hangingPunct="1"/>
            <a:r>
              <a:rPr lang="en-US" smtClean="0"/>
              <a:t>Portfolio management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solidFill>
            <a:srgbClr val="0070C0"/>
          </a:solidFill>
        </p:spPr>
        <p:txBody>
          <a:bodyPr/>
          <a:lstStyle/>
          <a:p>
            <a:pPr eaLnBrk="1" hangingPunct="1"/>
            <a:r>
              <a:rPr lang="en-US" smtClean="0">
                <a:solidFill>
                  <a:schemeClr val="bg1"/>
                </a:solidFill>
              </a:rPr>
              <a:t>Security Analysis</a:t>
            </a:r>
          </a:p>
        </p:txBody>
      </p:sp>
      <p:sp>
        <p:nvSpPr>
          <p:cNvPr id="3" name="Content Placeholder 2"/>
          <p:cNvSpPr>
            <a:spLocks noGrp="1"/>
          </p:cNvSpPr>
          <p:nvPr>
            <p:ph idx="1"/>
          </p:nvPr>
        </p:nvSpPr>
        <p:spPr/>
        <p:txBody>
          <a:bodyPr rtlCol="0">
            <a:normAutofit lnSpcReduction="10000"/>
          </a:bodyPr>
          <a:lstStyle/>
          <a:p>
            <a:pPr marL="365760" indent="-283464" eaLnBrk="1" fontAlgn="auto" hangingPunct="1">
              <a:spcAft>
                <a:spcPts val="0"/>
              </a:spcAft>
              <a:buFont typeface="Wingdings 2"/>
              <a:buChar char=""/>
              <a:defRPr/>
            </a:pPr>
            <a:r>
              <a:rPr lang="en-US" dirty="0" smtClean="0">
                <a:solidFill>
                  <a:srgbClr val="00B0F0"/>
                </a:solidFill>
              </a:rPr>
              <a:t>Security analysis:</a:t>
            </a:r>
            <a:r>
              <a:rPr lang="en-US" dirty="0" smtClean="0"/>
              <a:t> this is the first part of investment decision process</a:t>
            </a:r>
          </a:p>
          <a:p>
            <a:pPr marL="365760" indent="-283464" eaLnBrk="1" fontAlgn="auto" hangingPunct="1">
              <a:spcAft>
                <a:spcPts val="0"/>
              </a:spcAft>
              <a:buFont typeface="Wingdings 2"/>
              <a:buChar char=""/>
              <a:defRPr/>
            </a:pPr>
            <a:r>
              <a:rPr lang="en-US" dirty="0" smtClean="0"/>
              <a:t>It involves the analysis and valuation of individual securities</a:t>
            </a:r>
          </a:p>
          <a:p>
            <a:pPr marL="365760" indent="-283464" eaLnBrk="1" fontAlgn="auto" hangingPunct="1">
              <a:spcAft>
                <a:spcPts val="0"/>
              </a:spcAft>
              <a:buFont typeface="Wingdings 2"/>
              <a:buChar char=""/>
              <a:defRPr/>
            </a:pPr>
            <a:r>
              <a:rPr lang="en-US" dirty="0" smtClean="0"/>
              <a:t>To analyze securities, it is important to understand the characteristics of the various securities and the factors that affect them</a:t>
            </a:r>
          </a:p>
          <a:p>
            <a:pPr marL="365760" indent="-283464" eaLnBrk="1" fontAlgn="auto" hangingPunct="1">
              <a:spcAft>
                <a:spcPts val="0"/>
              </a:spcAft>
              <a:buFont typeface="Wingdings 2"/>
              <a:buChar char=""/>
              <a:defRPr/>
            </a:pPr>
            <a:r>
              <a:rPr lang="en-US" dirty="0" smtClean="0"/>
              <a:t>Then valuation model is applied to find out their value or price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solidFill>
            <a:srgbClr val="0070C0"/>
          </a:solidFill>
        </p:spPr>
        <p:txBody>
          <a:bodyPr/>
          <a:lstStyle/>
          <a:p>
            <a:pPr eaLnBrk="1" hangingPunct="1"/>
            <a:r>
              <a:rPr lang="en-US" smtClean="0">
                <a:solidFill>
                  <a:schemeClr val="bg1"/>
                </a:solidFill>
              </a:rPr>
              <a:t>Some Definitions</a:t>
            </a:r>
          </a:p>
        </p:txBody>
      </p:sp>
      <p:sp>
        <p:nvSpPr>
          <p:cNvPr id="3075" name="Content Placeholder 2"/>
          <p:cNvSpPr>
            <a:spLocks noGrp="1"/>
          </p:cNvSpPr>
          <p:nvPr>
            <p:ph idx="1"/>
          </p:nvPr>
        </p:nvSpPr>
        <p:spPr/>
        <p:txBody>
          <a:bodyPr/>
          <a:lstStyle/>
          <a:p>
            <a:pPr eaLnBrk="1" hangingPunct="1"/>
            <a:r>
              <a:rPr lang="en-US" smtClean="0"/>
              <a:t>Investment: </a:t>
            </a:r>
            <a:r>
              <a:rPr lang="en-US" i="1" smtClean="0"/>
              <a:t>An investment is the current commitment of money or other resources in the expectation of reaping future benefits. </a:t>
            </a:r>
            <a:r>
              <a:rPr lang="en-US" smtClean="0"/>
              <a:t>(Kane, Bodie and Marcus </a:t>
            </a:r>
            <a:r>
              <a:rPr lang="en-US" i="1" smtClean="0"/>
              <a:t>2005</a:t>
            </a:r>
            <a:r>
              <a:rPr lang="en-US" smtClean="0"/>
              <a:t>)</a:t>
            </a:r>
          </a:p>
          <a:p>
            <a:pPr eaLnBrk="1" hangingPunct="1"/>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solidFill>
            <a:srgbClr val="0070C0"/>
          </a:solidFill>
        </p:spPr>
        <p:txBody>
          <a:bodyPr/>
          <a:lstStyle/>
          <a:p>
            <a:pPr eaLnBrk="1" hangingPunct="1"/>
            <a:r>
              <a:rPr lang="en-US" smtClean="0">
                <a:solidFill>
                  <a:schemeClr val="bg1"/>
                </a:solidFill>
              </a:rPr>
              <a:t>Security Analysis</a:t>
            </a:r>
          </a:p>
        </p:txBody>
      </p:sp>
      <p:sp>
        <p:nvSpPr>
          <p:cNvPr id="3" name="Content Placeholder 2"/>
          <p:cNvSpPr>
            <a:spLocks noGrp="1"/>
          </p:cNvSpPr>
          <p:nvPr>
            <p:ph idx="1"/>
          </p:nvPr>
        </p:nvSpPr>
        <p:spPr/>
        <p:txBody>
          <a:bodyPr rtlCol="0">
            <a:normAutofit lnSpcReduction="10000"/>
          </a:bodyPr>
          <a:lstStyle/>
          <a:p>
            <a:pPr marL="365760" indent="-283464" eaLnBrk="1" fontAlgn="auto" hangingPunct="1">
              <a:spcAft>
                <a:spcPts val="0"/>
              </a:spcAft>
              <a:buFont typeface="Wingdings 2"/>
              <a:buChar char=""/>
              <a:defRPr/>
            </a:pPr>
            <a:r>
              <a:rPr lang="en-US" dirty="0" smtClean="0"/>
              <a:t>Value of a security is a function of </a:t>
            </a:r>
            <a:r>
              <a:rPr lang="en-US" b="1" dirty="0" smtClean="0"/>
              <a:t>estimated future earnings </a:t>
            </a:r>
            <a:r>
              <a:rPr lang="en-US" dirty="0" smtClean="0"/>
              <a:t>from the security and the </a:t>
            </a:r>
            <a:r>
              <a:rPr lang="en-US" b="1" dirty="0" smtClean="0"/>
              <a:t>risk</a:t>
            </a:r>
            <a:r>
              <a:rPr lang="en-US" dirty="0" smtClean="0"/>
              <a:t> attached</a:t>
            </a:r>
          </a:p>
          <a:p>
            <a:pPr marL="365760" indent="-283464" eaLnBrk="1" fontAlgn="auto" hangingPunct="1">
              <a:spcAft>
                <a:spcPts val="0"/>
              </a:spcAft>
              <a:buFont typeface="Wingdings 2"/>
              <a:buChar char=""/>
              <a:defRPr/>
            </a:pPr>
            <a:r>
              <a:rPr lang="en-US" dirty="0" smtClean="0"/>
              <a:t>For securities valuation, investors must deal with economy, industry or the individual company</a:t>
            </a:r>
          </a:p>
          <a:p>
            <a:pPr marL="365760" indent="-283464" eaLnBrk="1" fontAlgn="auto" hangingPunct="1">
              <a:spcAft>
                <a:spcPts val="0"/>
              </a:spcAft>
              <a:buFont typeface="Wingdings 2"/>
              <a:buChar char=""/>
              <a:defRPr/>
            </a:pPr>
            <a:r>
              <a:rPr lang="en-US" dirty="0" smtClean="0"/>
              <a:t>Both the expected return and risk must be estimated keeping in view the economic, market or company related factors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solidFill>
            <a:srgbClr val="0070C0"/>
          </a:solidFill>
        </p:spPr>
        <p:txBody>
          <a:bodyPr/>
          <a:lstStyle/>
          <a:p>
            <a:pPr eaLnBrk="1" hangingPunct="1"/>
            <a:r>
              <a:rPr lang="en-US" smtClean="0">
                <a:solidFill>
                  <a:schemeClr val="bg1"/>
                </a:solidFill>
              </a:rPr>
              <a:t>Portfolio Management</a:t>
            </a:r>
          </a:p>
        </p:txBody>
      </p:sp>
      <p:sp>
        <p:nvSpPr>
          <p:cNvPr id="22531" name="Content Placeholder 2"/>
          <p:cNvSpPr>
            <a:spLocks noGrp="1"/>
          </p:cNvSpPr>
          <p:nvPr>
            <p:ph idx="1"/>
          </p:nvPr>
        </p:nvSpPr>
        <p:spPr/>
        <p:txBody>
          <a:bodyPr/>
          <a:lstStyle/>
          <a:p>
            <a:pPr marL="365125" indent="-282575" eaLnBrk="1" hangingPunct="1">
              <a:buFont typeface="Wingdings 2" pitchFamily="18" charset="2"/>
              <a:buChar char=""/>
            </a:pPr>
            <a:r>
              <a:rPr lang="en-US" smtClean="0"/>
              <a:t>The second major component of the decision processes is portfolio management</a:t>
            </a:r>
          </a:p>
          <a:p>
            <a:pPr marL="365125" indent="-282575" eaLnBrk="1" hangingPunct="1">
              <a:buFont typeface="Wingdings 2" pitchFamily="18" charset="2"/>
              <a:buChar char=""/>
            </a:pPr>
            <a:r>
              <a:rPr lang="en-US" smtClean="0"/>
              <a:t>After securities have been analyzed and valued, portfolio of selected securities is made</a:t>
            </a:r>
          </a:p>
          <a:p>
            <a:pPr marL="365125" indent="-282575" eaLnBrk="1" hangingPunct="1">
              <a:buFont typeface="Wingdings 2" pitchFamily="18" charset="2"/>
              <a:buChar char=""/>
            </a:pPr>
            <a:r>
              <a:rPr lang="en-US" smtClean="0"/>
              <a:t>Once a portfolio is made, it is managed with the passage of time</a:t>
            </a:r>
          </a:p>
          <a:p>
            <a:pPr marL="365125" indent="-282575" eaLnBrk="1" hangingPunct="1">
              <a:buFont typeface="Wingdings 2" pitchFamily="18" charset="2"/>
              <a:buChar char=""/>
            </a:pPr>
            <a:r>
              <a:rPr lang="en-US" smtClean="0"/>
              <a:t>For management, there can be two approaches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solidFill>
            <a:srgbClr val="0070C0"/>
          </a:solidFill>
        </p:spPr>
        <p:txBody>
          <a:bodyPr/>
          <a:lstStyle/>
          <a:p>
            <a:pPr eaLnBrk="1" hangingPunct="1"/>
            <a:r>
              <a:rPr lang="en-US" smtClean="0">
                <a:solidFill>
                  <a:schemeClr val="bg1"/>
                </a:solidFill>
              </a:rPr>
              <a:t>Portfolio Management</a:t>
            </a:r>
          </a:p>
        </p:txBody>
      </p:sp>
      <p:sp>
        <p:nvSpPr>
          <p:cNvPr id="23555" name="Content Placeholder 2"/>
          <p:cNvSpPr>
            <a:spLocks noGrp="1"/>
          </p:cNvSpPr>
          <p:nvPr>
            <p:ph idx="1"/>
          </p:nvPr>
        </p:nvSpPr>
        <p:spPr/>
        <p:txBody>
          <a:bodyPr/>
          <a:lstStyle/>
          <a:p>
            <a:pPr marL="365125" indent="-282575" eaLnBrk="1" hangingPunct="1">
              <a:buFont typeface="Wingdings 2" pitchFamily="18" charset="2"/>
              <a:buChar char=""/>
            </a:pPr>
            <a:r>
              <a:rPr lang="en-US" smtClean="0"/>
              <a:t>Approaches to portfolio management:</a:t>
            </a:r>
          </a:p>
          <a:p>
            <a:pPr marL="639763" lvl="1" indent="-236538" eaLnBrk="1" hangingPunct="1">
              <a:buFont typeface="Verdana" pitchFamily="34" charset="0"/>
              <a:buChar char="◦"/>
            </a:pPr>
            <a:r>
              <a:rPr lang="en-US" smtClean="0">
                <a:solidFill>
                  <a:srgbClr val="00B0F0"/>
                </a:solidFill>
              </a:rPr>
              <a:t>A. Passive investment strategy</a:t>
            </a:r>
          </a:p>
          <a:p>
            <a:pPr marL="639763" lvl="1" indent="-236538" eaLnBrk="1" hangingPunct="1">
              <a:buFont typeface="Verdana" pitchFamily="34" charset="0"/>
              <a:buChar char="◦"/>
            </a:pPr>
            <a:r>
              <a:rPr lang="en-US" smtClean="0">
                <a:solidFill>
                  <a:srgbClr val="00B0F0"/>
                </a:solidFill>
              </a:rPr>
              <a:t>B. Active investment strategy</a:t>
            </a:r>
          </a:p>
          <a:p>
            <a:pPr marL="639763" lvl="1" indent="-236538" eaLnBrk="1" hangingPunct="1">
              <a:buFont typeface="Verdana" pitchFamily="34" charset="0"/>
              <a:buNone/>
            </a:pPr>
            <a:r>
              <a:rPr lang="en-US" smtClean="0"/>
              <a:t>In </a:t>
            </a:r>
            <a:r>
              <a:rPr lang="en-US" i="1" smtClean="0"/>
              <a:t>Passive Strategy,</a:t>
            </a:r>
            <a:r>
              <a:rPr lang="en-US" smtClean="0"/>
              <a:t> investors make </a:t>
            </a:r>
            <a:r>
              <a:rPr lang="en-US" smtClean="0">
                <a:solidFill>
                  <a:srgbClr val="FF0000"/>
                </a:solidFill>
              </a:rPr>
              <a:t>few changes  </a:t>
            </a:r>
            <a:r>
              <a:rPr lang="en-US" smtClean="0"/>
              <a:t>in the portfolio so that transactions costs, time and search costs are minimum</a:t>
            </a:r>
          </a:p>
          <a:p>
            <a:pPr marL="639763" lvl="1" indent="-236538" eaLnBrk="1" hangingPunct="1">
              <a:buFont typeface="Verdana" pitchFamily="34" charset="0"/>
              <a:buNone/>
            </a:pPr>
            <a:r>
              <a:rPr lang="en-US" smtClean="0"/>
              <a:t>In </a:t>
            </a:r>
            <a:r>
              <a:rPr lang="en-US" i="1" smtClean="0"/>
              <a:t>Active Strategy</a:t>
            </a:r>
            <a:r>
              <a:rPr lang="en-US" smtClean="0"/>
              <a:t>, investors believe that they can earn </a:t>
            </a:r>
            <a:r>
              <a:rPr lang="en-US" smtClean="0">
                <a:solidFill>
                  <a:srgbClr val="FF0000"/>
                </a:solidFill>
              </a:rPr>
              <a:t>better returns by actively making changes in </a:t>
            </a:r>
            <a:r>
              <a:rPr lang="en-US" smtClean="0"/>
              <a:t>the portfolio</a:t>
            </a:r>
          </a:p>
          <a:p>
            <a:pPr marL="639763" lvl="1" indent="-236538" eaLnBrk="1" hangingPunct="1">
              <a:buFont typeface="Verdana" pitchFamily="34" charset="0"/>
              <a:buNone/>
            </a:pPr>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1"/>
          </p:nvPr>
        </p:nvSpPr>
        <p:spPr>
          <a:xfrm>
            <a:off x="457200" y="1524000"/>
            <a:ext cx="8305800" cy="4724400"/>
          </a:xfrm>
        </p:spPr>
        <p:txBody>
          <a:bodyPr/>
          <a:lstStyle/>
          <a:p>
            <a:r>
              <a:rPr lang="en-US" smtClean="0">
                <a:solidFill>
                  <a:srgbClr val="0070C0"/>
                </a:solidFill>
              </a:rPr>
              <a:t>Inadequate comprehension of return and risk.</a:t>
            </a:r>
          </a:p>
          <a:p>
            <a:pPr>
              <a:buFont typeface="Arial" charset="0"/>
              <a:buNone/>
            </a:pPr>
            <a:r>
              <a:rPr lang="en-US" smtClean="0"/>
              <a:t>	Investor do not has correct understanding of risk &amp; return and misled by:</a:t>
            </a:r>
          </a:p>
          <a:p>
            <a:pPr>
              <a:buFont typeface="Arial" charset="0"/>
              <a:buNone/>
            </a:pPr>
            <a:r>
              <a:rPr lang="en-US" smtClean="0"/>
              <a:t>	-Tall and unjustified claims made by people.</a:t>
            </a:r>
          </a:p>
          <a:p>
            <a:pPr>
              <a:buFont typeface="Arial" charset="0"/>
              <a:buNone/>
            </a:pPr>
            <a:r>
              <a:rPr lang="en-US" smtClean="0"/>
              <a:t>	-Exceptional performance of some portfolios due to fortuitous factors.</a:t>
            </a:r>
          </a:p>
          <a:p>
            <a:pPr>
              <a:buFont typeface="Arial" charset="0"/>
              <a:buNone/>
            </a:pPr>
            <a:r>
              <a:rPr lang="en-US" smtClean="0"/>
              <a:t>	-promises made by the tipsters, operators etc. </a:t>
            </a:r>
          </a:p>
          <a:p>
            <a:pPr>
              <a:buFont typeface="Arial" charset="0"/>
              <a:buNone/>
            </a:pPr>
            <a:endParaRPr lang="en-US" smtClean="0"/>
          </a:p>
        </p:txBody>
      </p:sp>
      <p:sp>
        <p:nvSpPr>
          <p:cNvPr id="24579" name="Title 1"/>
          <p:cNvSpPr>
            <a:spLocks noGrp="1"/>
          </p:cNvSpPr>
          <p:nvPr>
            <p:ph type="title"/>
          </p:nvPr>
        </p:nvSpPr>
        <p:spPr>
          <a:solidFill>
            <a:srgbClr val="0070C0"/>
          </a:solidFill>
        </p:spPr>
        <p:txBody>
          <a:bodyPr/>
          <a:lstStyle/>
          <a:p>
            <a:pPr eaLnBrk="1" hangingPunct="1"/>
            <a:r>
              <a:rPr lang="en-US" smtClean="0">
                <a:solidFill>
                  <a:schemeClr val="bg1"/>
                </a:solidFill>
              </a:rPr>
              <a:t>Common Errors in Investment Decision Making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p:txBody>
          <a:bodyPr/>
          <a:lstStyle/>
          <a:p>
            <a:r>
              <a:rPr lang="en-US" smtClean="0">
                <a:solidFill>
                  <a:srgbClr val="0070C0"/>
                </a:solidFill>
              </a:rPr>
              <a:t>Investment policy is not clearly defined</a:t>
            </a:r>
          </a:p>
          <a:p>
            <a:pPr>
              <a:buFont typeface="Arial" charset="0"/>
              <a:buNone/>
            </a:pPr>
            <a:r>
              <a:rPr lang="en-US" smtClean="0"/>
              <a:t>	-Investment policy and risk disposition is not clearly spelled out.</a:t>
            </a:r>
          </a:p>
          <a:p>
            <a:pPr>
              <a:buFont typeface="Arial" charset="0"/>
              <a:buNone/>
            </a:pPr>
            <a:r>
              <a:rPr lang="en-US" smtClean="0"/>
              <a:t>	-conservative investors become aggressive when the market is bullish.</a:t>
            </a:r>
          </a:p>
          <a:p>
            <a:pPr>
              <a:buFont typeface="Arial" charset="0"/>
              <a:buNone/>
            </a:pPr>
            <a:r>
              <a:rPr lang="en-US" smtClean="0"/>
              <a:t>	-Aggressive investor become over cautious in bearish market.</a:t>
            </a:r>
          </a:p>
          <a:p>
            <a:pPr>
              <a:buFont typeface="Arial" charset="0"/>
              <a:buNone/>
            </a:pPr>
            <a:r>
              <a:rPr lang="en-US" smtClean="0"/>
              <a:t>  </a:t>
            </a:r>
          </a:p>
        </p:txBody>
      </p:sp>
      <p:sp>
        <p:nvSpPr>
          <p:cNvPr id="25603" name="Title 1"/>
          <p:cNvSpPr>
            <a:spLocks noGrp="1"/>
          </p:cNvSpPr>
          <p:nvPr>
            <p:ph type="title"/>
          </p:nvPr>
        </p:nvSpPr>
        <p:spPr>
          <a:solidFill>
            <a:srgbClr val="0070C0"/>
          </a:solidFill>
        </p:spPr>
        <p:txBody>
          <a:bodyPr/>
          <a:lstStyle/>
          <a:p>
            <a:pPr eaLnBrk="1" hangingPunct="1"/>
            <a:r>
              <a:rPr lang="en-US" smtClean="0">
                <a:solidFill>
                  <a:schemeClr val="bg1"/>
                </a:solidFill>
              </a:rPr>
              <a:t>Common Errors in Investment Decision Making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457200" y="1447800"/>
            <a:ext cx="8229600" cy="4953000"/>
          </a:xfrm>
        </p:spPr>
        <p:txBody>
          <a:bodyPr/>
          <a:lstStyle/>
          <a:p>
            <a:r>
              <a:rPr lang="en-US" smtClean="0">
                <a:solidFill>
                  <a:srgbClr val="0070C0"/>
                </a:solidFill>
              </a:rPr>
              <a:t>Naïve exploration of the past.</a:t>
            </a:r>
          </a:p>
          <a:p>
            <a:pPr>
              <a:buFont typeface="Arial" charset="0"/>
              <a:buNone/>
            </a:pPr>
            <a:r>
              <a:rPr lang="en-US" smtClean="0">
                <a:solidFill>
                  <a:srgbClr val="0070C0"/>
                </a:solidFill>
              </a:rPr>
              <a:t>	</a:t>
            </a:r>
            <a:r>
              <a:rPr lang="en-US" smtClean="0"/>
              <a:t>-Investor is inexperienced and excessively rely on the past</a:t>
            </a:r>
          </a:p>
          <a:p>
            <a:r>
              <a:rPr lang="en-US" smtClean="0">
                <a:solidFill>
                  <a:srgbClr val="0070C0"/>
                </a:solidFill>
              </a:rPr>
              <a:t>Cursory of decision making. </a:t>
            </a:r>
          </a:p>
          <a:p>
            <a:pPr>
              <a:buFont typeface="Arial" charset="0"/>
              <a:buNone/>
            </a:pPr>
            <a:r>
              <a:rPr lang="en-US" smtClean="0">
                <a:solidFill>
                  <a:srgbClr val="0070C0"/>
                </a:solidFill>
              </a:rPr>
              <a:t>	</a:t>
            </a:r>
            <a:r>
              <a:rPr lang="en-US" smtClean="0"/>
              <a:t>- Decision are taken on tips and fads rather than on thoughtful assessment. </a:t>
            </a:r>
          </a:p>
          <a:p>
            <a:pPr>
              <a:buFont typeface="Arial" charset="0"/>
              <a:buNone/>
            </a:pPr>
            <a:r>
              <a:rPr lang="en-US" smtClean="0"/>
              <a:t>	- Risks are not considered as greed overpower.</a:t>
            </a:r>
          </a:p>
          <a:p>
            <a:pPr>
              <a:buFont typeface="Arial" charset="0"/>
              <a:buNone/>
            </a:pPr>
            <a:r>
              <a:rPr lang="en-US" smtClean="0"/>
              <a:t>	- Try to follow bandwagon decisions due to  lake of confidence in their own judgment.</a:t>
            </a:r>
          </a:p>
          <a:p>
            <a:endParaRPr lang="en-US" smtClean="0"/>
          </a:p>
        </p:txBody>
      </p:sp>
      <p:sp>
        <p:nvSpPr>
          <p:cNvPr id="26627" name="Title 1"/>
          <p:cNvSpPr>
            <a:spLocks noGrp="1"/>
          </p:cNvSpPr>
          <p:nvPr>
            <p:ph type="title"/>
          </p:nvPr>
        </p:nvSpPr>
        <p:spPr>
          <a:solidFill>
            <a:srgbClr val="0070C0"/>
          </a:solidFill>
        </p:spPr>
        <p:txBody>
          <a:bodyPr/>
          <a:lstStyle/>
          <a:p>
            <a:pPr eaLnBrk="1" hangingPunct="1"/>
            <a:r>
              <a:rPr lang="en-US" smtClean="0">
                <a:solidFill>
                  <a:schemeClr val="bg1"/>
                </a:solidFill>
              </a:rPr>
              <a:t>Common Errors in Investment Decision Making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p:txBody>
          <a:bodyPr/>
          <a:lstStyle/>
          <a:p>
            <a:r>
              <a:rPr lang="en-US" smtClean="0">
                <a:solidFill>
                  <a:srgbClr val="0070C0"/>
                </a:solidFill>
              </a:rPr>
              <a:t>Stock switching</a:t>
            </a:r>
          </a:p>
          <a:p>
            <a:pPr>
              <a:buFont typeface="Arial" charset="0"/>
              <a:buNone/>
            </a:pPr>
            <a:r>
              <a:rPr lang="en-US" smtClean="0"/>
              <a:t>	- Irrational start-and-stop. </a:t>
            </a:r>
          </a:p>
          <a:p>
            <a:pPr>
              <a:buFont typeface="Arial" charset="0"/>
              <a:buNone/>
            </a:pPr>
            <a:r>
              <a:rPr lang="en-US" smtClean="0"/>
              <a:t> 	-Entry (after the market advance has long been underway)</a:t>
            </a:r>
          </a:p>
          <a:p>
            <a:pPr>
              <a:buFont typeface="Arial" charset="0"/>
              <a:buNone/>
            </a:pPr>
            <a:r>
              <a:rPr lang="en-US" smtClean="0"/>
              <a:t>	-Exit (after a long period of stagnation and decline) </a:t>
            </a:r>
          </a:p>
          <a:p>
            <a:r>
              <a:rPr lang="en-US" smtClean="0">
                <a:solidFill>
                  <a:srgbClr val="0070C0"/>
                </a:solidFill>
              </a:rPr>
              <a:t>High Cost Love for a cheap stock </a:t>
            </a:r>
          </a:p>
          <a:p>
            <a:pPr>
              <a:buFont typeface="Arial" charset="0"/>
              <a:buNone/>
            </a:pPr>
            <a:r>
              <a:rPr lang="en-US" smtClean="0"/>
              <a:t>	-Cost of transaction is ignored in the greed of quick profits </a:t>
            </a:r>
          </a:p>
          <a:p>
            <a:endParaRPr lang="en-US" smtClean="0"/>
          </a:p>
          <a:p>
            <a:endParaRPr lang="en-US" smtClean="0"/>
          </a:p>
        </p:txBody>
      </p:sp>
      <p:sp>
        <p:nvSpPr>
          <p:cNvPr id="27651" name="Title 1"/>
          <p:cNvSpPr>
            <a:spLocks noGrp="1"/>
          </p:cNvSpPr>
          <p:nvPr>
            <p:ph type="title"/>
          </p:nvPr>
        </p:nvSpPr>
        <p:spPr>
          <a:solidFill>
            <a:srgbClr val="0070C0"/>
          </a:solidFill>
        </p:spPr>
        <p:txBody>
          <a:bodyPr/>
          <a:lstStyle/>
          <a:p>
            <a:pPr eaLnBrk="1" hangingPunct="1"/>
            <a:r>
              <a:rPr lang="en-US" smtClean="0">
                <a:solidFill>
                  <a:schemeClr val="bg1"/>
                </a:solidFill>
              </a:rPr>
              <a:t>Common Errors in Investment Decision Making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a:xfrm>
            <a:off x="457200" y="1295400"/>
            <a:ext cx="8229600" cy="5410200"/>
          </a:xfrm>
        </p:spPr>
        <p:txBody>
          <a:bodyPr/>
          <a:lstStyle/>
          <a:p>
            <a:r>
              <a:rPr lang="en-US" smtClean="0">
                <a:solidFill>
                  <a:srgbClr val="0070C0"/>
                </a:solidFill>
              </a:rPr>
              <a:t>Over and Under-diversification</a:t>
            </a:r>
          </a:p>
          <a:p>
            <a:pPr>
              <a:buFont typeface="Arial" charset="0"/>
              <a:buNone/>
            </a:pPr>
            <a:r>
              <a:rPr lang="en-US" smtClean="0">
                <a:solidFill>
                  <a:srgbClr val="0070C0"/>
                </a:solidFill>
              </a:rPr>
              <a:t>	</a:t>
            </a:r>
            <a:r>
              <a:rPr lang="en-US" smtClean="0"/>
              <a:t>-Over diversification caused difficulties and excessive cost in portfolio management.</a:t>
            </a:r>
          </a:p>
          <a:p>
            <a:pPr>
              <a:buFont typeface="Arial" charset="0"/>
              <a:buNone/>
            </a:pPr>
            <a:r>
              <a:rPr lang="en-US" smtClean="0"/>
              <a:t>	-Under diversification exposes to risk. </a:t>
            </a:r>
          </a:p>
          <a:p>
            <a:r>
              <a:rPr lang="en-US" smtClean="0">
                <a:solidFill>
                  <a:srgbClr val="0070C0"/>
                </a:solidFill>
              </a:rPr>
              <a:t>Wrong attitude towards profit and losses</a:t>
            </a:r>
          </a:p>
          <a:p>
            <a:pPr>
              <a:buFont typeface="Arial" charset="0"/>
              <a:buNone/>
            </a:pPr>
            <a:r>
              <a:rPr lang="en-US" smtClean="0"/>
              <a:t>	- Investor try to dilute the loses by averaging the price of its holdings. </a:t>
            </a:r>
          </a:p>
          <a:p>
            <a:pPr>
              <a:buFont typeface="Arial" charset="0"/>
              <a:buNone/>
            </a:pPr>
            <a:r>
              <a:rPr lang="en-US" smtClean="0"/>
              <a:t>	-Try to sell when the prices more or less equal to holding price even there are chances of further increase.       </a:t>
            </a:r>
          </a:p>
          <a:p>
            <a:endParaRPr lang="en-US" smtClean="0"/>
          </a:p>
        </p:txBody>
      </p:sp>
      <p:sp>
        <p:nvSpPr>
          <p:cNvPr id="28675" name="Title 1"/>
          <p:cNvSpPr>
            <a:spLocks noGrp="1"/>
          </p:cNvSpPr>
          <p:nvPr>
            <p:ph type="title"/>
          </p:nvPr>
        </p:nvSpPr>
        <p:spPr>
          <a:xfrm>
            <a:off x="457200" y="152400"/>
            <a:ext cx="8229600" cy="1143000"/>
          </a:xfrm>
          <a:solidFill>
            <a:srgbClr val="0070C0"/>
          </a:solidFill>
        </p:spPr>
        <p:txBody>
          <a:bodyPr/>
          <a:lstStyle/>
          <a:p>
            <a:pPr eaLnBrk="1" hangingPunct="1"/>
            <a:r>
              <a:rPr lang="en-US" smtClean="0">
                <a:solidFill>
                  <a:schemeClr val="bg1"/>
                </a:solidFill>
              </a:rPr>
              <a:t>Common Errors in Investment Decision Making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solidFill>
            <a:srgbClr val="0070C0"/>
          </a:solidFill>
        </p:spPr>
        <p:txBody>
          <a:bodyPr/>
          <a:lstStyle/>
          <a:p>
            <a:pPr eaLnBrk="1" hangingPunct="1"/>
            <a:r>
              <a:rPr lang="en-US" smtClean="0">
                <a:solidFill>
                  <a:schemeClr val="bg1"/>
                </a:solidFill>
              </a:rPr>
              <a:t>Definitions</a:t>
            </a:r>
          </a:p>
        </p:txBody>
      </p:sp>
      <p:sp>
        <p:nvSpPr>
          <p:cNvPr id="3" name="Content Placeholder 2"/>
          <p:cNvSpPr>
            <a:spLocks noGrp="1"/>
          </p:cNvSpPr>
          <p:nvPr>
            <p:ph idx="1"/>
          </p:nvPr>
        </p:nvSpPr>
        <p:spPr/>
        <p:txBody>
          <a:bodyPr rtlCol="0">
            <a:normAutofit fontScale="92500"/>
          </a:bodyPr>
          <a:lstStyle/>
          <a:p>
            <a:pPr marL="365760" indent="-283464" eaLnBrk="1" fontAlgn="auto" hangingPunct="1">
              <a:spcAft>
                <a:spcPts val="0"/>
              </a:spcAft>
              <a:buFont typeface="Wingdings 2"/>
              <a:buChar char=""/>
              <a:defRPr/>
            </a:pPr>
            <a:r>
              <a:rPr lang="en-US" dirty="0" smtClean="0"/>
              <a:t>Generally, “</a:t>
            </a:r>
            <a:r>
              <a:rPr lang="en-US" i="1" dirty="0" smtClean="0"/>
              <a:t>investments” </a:t>
            </a:r>
            <a:r>
              <a:rPr lang="en-US" dirty="0" smtClean="0"/>
              <a:t>refers to financial assets and in particular to marketable securities.</a:t>
            </a:r>
          </a:p>
          <a:p>
            <a:pPr marL="365760" indent="-283464" eaLnBrk="1" fontAlgn="auto" hangingPunct="1">
              <a:spcAft>
                <a:spcPts val="0"/>
              </a:spcAft>
              <a:buFont typeface="Wingdings 2"/>
              <a:buChar char=""/>
              <a:defRPr/>
            </a:pPr>
            <a:r>
              <a:rPr lang="en-US" i="1" dirty="0" smtClean="0"/>
              <a:t>Financial assets </a:t>
            </a:r>
            <a:r>
              <a:rPr lang="en-US" dirty="0" smtClean="0"/>
              <a:t>are paper or electronic claims on some issuer, such as the government or a company.</a:t>
            </a:r>
          </a:p>
          <a:p>
            <a:pPr marL="365760" indent="-283464" eaLnBrk="1" fontAlgn="auto" hangingPunct="1">
              <a:spcAft>
                <a:spcPts val="0"/>
              </a:spcAft>
              <a:buFont typeface="Wingdings 2"/>
              <a:buChar char=""/>
              <a:defRPr/>
            </a:pPr>
            <a:r>
              <a:rPr lang="en-US" i="1" dirty="0" smtClean="0"/>
              <a:t>Marketable securities </a:t>
            </a:r>
            <a:r>
              <a:rPr lang="en-US" dirty="0" smtClean="0"/>
              <a:t>financial assets that are easily and cheaply tradable in organized markets</a:t>
            </a:r>
            <a:endParaRPr lang="en-US" i="1" dirty="0" smtClean="0"/>
          </a:p>
          <a:p>
            <a:pPr marL="365760" indent="-283464" eaLnBrk="1" fontAlgn="auto" hangingPunct="1">
              <a:spcAft>
                <a:spcPts val="0"/>
              </a:spcAft>
              <a:buFont typeface="Wingdings 2"/>
              <a:buChar char=""/>
              <a:defRPr/>
            </a:pPr>
            <a:r>
              <a:rPr lang="en-US" i="1" dirty="0" smtClean="0"/>
              <a:t>Real assets </a:t>
            </a:r>
            <a:r>
              <a:rPr lang="en-US" dirty="0" smtClean="0"/>
              <a:t>are tangible assets such as gold, silver, diamonds, real estate.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p:txBody>
          <a:bodyPr/>
          <a:lstStyle/>
          <a:p>
            <a:pPr algn="just" eaLnBrk="1" hangingPunct="1">
              <a:buFont typeface="Arial" charset="0"/>
              <a:buNone/>
            </a:pPr>
            <a:r>
              <a:rPr lang="en-US" b="1" smtClean="0"/>
              <a:t>    Speculation: </a:t>
            </a:r>
            <a:r>
              <a:rPr lang="en-US" smtClean="0"/>
              <a:t>Act of trading in an asset, or conducting transaction, that has </a:t>
            </a:r>
            <a:r>
              <a:rPr lang="en-US" u="sng" smtClean="0">
                <a:solidFill>
                  <a:srgbClr val="FF0000"/>
                </a:solidFill>
              </a:rPr>
              <a:t>significant risk of losing most or all of initial outlay,</a:t>
            </a:r>
            <a:r>
              <a:rPr lang="en-US" smtClean="0">
                <a:solidFill>
                  <a:srgbClr val="FF0000"/>
                </a:solidFill>
              </a:rPr>
              <a:t> </a:t>
            </a:r>
            <a:r>
              <a:rPr lang="en-US" smtClean="0"/>
              <a:t>in expectation of </a:t>
            </a:r>
            <a:r>
              <a:rPr lang="en-US" u="sng" smtClean="0">
                <a:solidFill>
                  <a:srgbClr val="FF0000"/>
                </a:solidFill>
              </a:rPr>
              <a:t>substantial gain.</a:t>
            </a:r>
            <a:endParaRPr lang="en-US" smtClean="0"/>
          </a:p>
        </p:txBody>
      </p:sp>
      <p:sp>
        <p:nvSpPr>
          <p:cNvPr id="4" name="Title 1"/>
          <p:cNvSpPr txBox="1">
            <a:spLocks/>
          </p:cNvSpPr>
          <p:nvPr/>
        </p:nvSpPr>
        <p:spPr bwMode="auto">
          <a:xfrm>
            <a:off x="609600" y="427038"/>
            <a:ext cx="8229600" cy="1143000"/>
          </a:xfrm>
          <a:prstGeom prst="rect">
            <a:avLst/>
          </a:prstGeom>
          <a:solidFill>
            <a:srgbClr val="0070C0"/>
          </a:solidFill>
          <a:ln w="9525">
            <a:noFill/>
            <a:miter lim="800000"/>
            <a:headEnd/>
            <a:tailEnd/>
          </a:ln>
        </p:spPr>
        <p:txBody>
          <a:bodyPr anchor="ctr"/>
          <a:lstStyle/>
          <a:p>
            <a:pPr algn="ctr">
              <a:defRPr/>
            </a:pPr>
            <a:r>
              <a:rPr lang="en-US" sz="4400">
                <a:solidFill>
                  <a:schemeClr val="bg1"/>
                </a:solidFill>
                <a:latin typeface="+mj-lt"/>
                <a:ea typeface="+mj-ea"/>
                <a:cs typeface="+mj-cs"/>
              </a:rPr>
              <a:t>Definitions</a:t>
            </a:r>
            <a:endParaRPr lang="en-US" sz="4400" dirty="0">
              <a:solidFill>
                <a:schemeClr val="bg1"/>
              </a:solidFill>
              <a:latin typeface="+mj-lt"/>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147" name="Content Placeholder 2"/>
          <p:cNvSpPr>
            <a:spLocks noGrp="1"/>
          </p:cNvSpPr>
          <p:nvPr>
            <p:ph sz="half" idx="1"/>
          </p:nvPr>
        </p:nvSpPr>
        <p:spPr>
          <a:xfrm>
            <a:off x="457200" y="1447800"/>
            <a:ext cx="4038600" cy="4648200"/>
          </a:xfrm>
        </p:spPr>
        <p:txBody>
          <a:bodyPr/>
          <a:lstStyle/>
          <a:p>
            <a:pPr>
              <a:buFont typeface="Arial" charset="0"/>
              <a:buNone/>
            </a:pPr>
            <a:r>
              <a:rPr lang="en-US" smtClean="0"/>
              <a:t>           </a:t>
            </a:r>
            <a:r>
              <a:rPr lang="en-US" u="sng" smtClean="0"/>
              <a:t>Investment</a:t>
            </a:r>
          </a:p>
          <a:p>
            <a:r>
              <a:rPr lang="en-US" smtClean="0"/>
              <a:t>Long term planning (at least one year)</a:t>
            </a:r>
          </a:p>
          <a:p>
            <a:r>
              <a:rPr lang="en-US" smtClean="0"/>
              <a:t>Low or moderate risk.</a:t>
            </a:r>
          </a:p>
          <a:p>
            <a:r>
              <a:rPr lang="en-US" smtClean="0"/>
              <a:t>Low or moderate rate of return.</a:t>
            </a:r>
          </a:p>
          <a:p>
            <a:r>
              <a:rPr lang="en-US" smtClean="0"/>
              <a:t>Investment decisions are based on fundamentals.</a:t>
            </a:r>
          </a:p>
          <a:p>
            <a:r>
              <a:rPr lang="en-US" smtClean="0"/>
              <a:t>Investors leveraged its own funds.       </a:t>
            </a:r>
          </a:p>
        </p:txBody>
      </p:sp>
      <p:sp>
        <p:nvSpPr>
          <p:cNvPr id="6148" name="Content Placeholder 3"/>
          <p:cNvSpPr>
            <a:spLocks noGrp="1"/>
          </p:cNvSpPr>
          <p:nvPr>
            <p:ph sz="half" idx="2"/>
          </p:nvPr>
        </p:nvSpPr>
        <p:spPr>
          <a:xfrm>
            <a:off x="4648200" y="1447800"/>
            <a:ext cx="4038600" cy="4525963"/>
          </a:xfrm>
        </p:spPr>
        <p:txBody>
          <a:bodyPr/>
          <a:lstStyle/>
          <a:p>
            <a:pPr>
              <a:buFont typeface="Arial" charset="0"/>
              <a:buNone/>
            </a:pPr>
            <a:r>
              <a:rPr lang="en-US" smtClean="0"/>
              <a:t>        </a:t>
            </a:r>
            <a:r>
              <a:rPr lang="en-US" u="sng" smtClean="0"/>
              <a:t>Speculation </a:t>
            </a:r>
          </a:p>
          <a:p>
            <a:r>
              <a:rPr lang="en-US" smtClean="0"/>
              <a:t>Short term Planning (few days or months)</a:t>
            </a:r>
          </a:p>
          <a:p>
            <a:r>
              <a:rPr lang="en-US" smtClean="0"/>
              <a:t> High Risk.</a:t>
            </a:r>
          </a:p>
          <a:p>
            <a:r>
              <a:rPr lang="en-US" smtClean="0"/>
              <a:t>High rate of return.</a:t>
            </a:r>
          </a:p>
          <a:p>
            <a:r>
              <a:rPr lang="en-US" smtClean="0"/>
              <a:t>Decisions are based on hearsay and market psychology.</a:t>
            </a:r>
          </a:p>
          <a:p>
            <a:r>
              <a:rPr lang="en-US" smtClean="0"/>
              <a:t>Resort to borrowed funds.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solidFill>
            <a:srgbClr val="0070C0"/>
          </a:solidFill>
        </p:spPr>
        <p:txBody>
          <a:bodyPr/>
          <a:lstStyle/>
          <a:p>
            <a:pPr eaLnBrk="1" hangingPunct="1"/>
            <a:r>
              <a:rPr lang="en-US" smtClean="0">
                <a:solidFill>
                  <a:schemeClr val="bg1"/>
                </a:solidFill>
              </a:rPr>
              <a:t>Why to invest?</a:t>
            </a:r>
          </a:p>
        </p:txBody>
      </p:sp>
      <p:sp>
        <p:nvSpPr>
          <p:cNvPr id="7171" name="Content Placeholder 2"/>
          <p:cNvSpPr>
            <a:spLocks noGrp="1"/>
          </p:cNvSpPr>
          <p:nvPr>
            <p:ph idx="1"/>
          </p:nvPr>
        </p:nvSpPr>
        <p:spPr/>
        <p:txBody>
          <a:bodyPr/>
          <a:lstStyle/>
          <a:p>
            <a:pPr marL="365125" indent="-282575" eaLnBrk="1" hangingPunct="1">
              <a:buFont typeface="Wingdings 2" pitchFamily="18" charset="2"/>
              <a:buChar char=""/>
            </a:pPr>
            <a:r>
              <a:rPr lang="en-US" smtClean="0"/>
              <a:t>Investment increases future consumption possibilities</a:t>
            </a:r>
          </a:p>
          <a:p>
            <a:pPr marL="639763" lvl="1" indent="-236538" eaLnBrk="1" hangingPunct="1">
              <a:buFont typeface="Verdana" pitchFamily="34" charset="0"/>
              <a:buChar char="◦"/>
            </a:pPr>
            <a:endParaRPr lang="en-US" smtClean="0"/>
          </a:p>
          <a:p>
            <a:pPr marL="639763" lvl="1" indent="-236538" eaLnBrk="1" hangingPunct="1">
              <a:buFont typeface="Verdana" pitchFamily="34" charset="0"/>
              <a:buChar char="◦"/>
            </a:pPr>
            <a:r>
              <a:rPr lang="en-US" smtClean="0"/>
              <a:t>By foregoing consumption today and investing the savings, investors expect to increase their future consumption possibilities by increasing their wealth</a:t>
            </a:r>
          </a:p>
          <a:p>
            <a:pPr marL="639763" lvl="1" indent="-236538" eaLnBrk="1" hangingPunct="1">
              <a:buFont typeface="Verdana" pitchFamily="34" charset="0"/>
              <a:buChar char="◦"/>
            </a:pPr>
            <a:endParaRPr lang="en-US" smtClean="0"/>
          </a:p>
          <a:p>
            <a:pPr marL="365125" indent="-282575" eaLnBrk="1" hangingPunct="1">
              <a:buFont typeface="Wingdings 2" pitchFamily="18" charset="2"/>
              <a:buChar char=""/>
            </a:pPr>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solidFill>
            <a:srgbClr val="0070C0"/>
          </a:solidFill>
        </p:spPr>
        <p:txBody>
          <a:bodyPr/>
          <a:lstStyle/>
          <a:p>
            <a:pPr eaLnBrk="1" hangingPunct="1"/>
            <a:r>
              <a:rPr lang="en-US" smtClean="0">
                <a:solidFill>
                  <a:schemeClr val="bg1"/>
                </a:solidFill>
              </a:rPr>
              <a:t>If we do not invest, then?</a:t>
            </a:r>
          </a:p>
        </p:txBody>
      </p:sp>
      <p:sp>
        <p:nvSpPr>
          <p:cNvPr id="3" name="Content Placeholder 2"/>
          <p:cNvSpPr>
            <a:spLocks noGrp="1"/>
          </p:cNvSpPr>
          <p:nvPr>
            <p:ph idx="1"/>
          </p:nvPr>
        </p:nvSpPr>
        <p:spPr>
          <a:xfrm>
            <a:off x="457200" y="1646238"/>
            <a:ext cx="8229600" cy="4525962"/>
          </a:xfrm>
        </p:spPr>
        <p:txBody>
          <a:bodyPr rtlCol="0">
            <a:normAutofit/>
          </a:bodyPr>
          <a:lstStyle/>
          <a:p>
            <a:pPr marL="365760" indent="-283464" eaLnBrk="1" fontAlgn="auto" hangingPunct="1">
              <a:spcAft>
                <a:spcPts val="0"/>
              </a:spcAft>
              <a:buFont typeface="Wingdings" pitchFamily="2" charset="2"/>
              <a:buChar char="§"/>
              <a:defRPr/>
            </a:pPr>
            <a:r>
              <a:rPr lang="en-US" dirty="0"/>
              <a:t>If we </a:t>
            </a:r>
            <a:r>
              <a:rPr lang="en-US" dirty="0" smtClean="0"/>
              <a:t>have savings and we do </a:t>
            </a:r>
            <a:r>
              <a:rPr lang="en-US" dirty="0"/>
              <a:t>not invest, we can’t earn anything on </a:t>
            </a:r>
            <a:r>
              <a:rPr lang="en-US" dirty="0" smtClean="0"/>
              <a:t>our savings.</a:t>
            </a:r>
          </a:p>
          <a:p>
            <a:pPr marL="365760" indent="-283464" eaLnBrk="1" fontAlgn="auto" hangingPunct="1">
              <a:spcAft>
                <a:spcPts val="0"/>
              </a:spcAft>
              <a:buFont typeface="Wingdings" pitchFamily="2" charset="2"/>
              <a:buChar char="§"/>
              <a:defRPr/>
            </a:pPr>
            <a:r>
              <a:rPr lang="en-US" dirty="0"/>
              <a:t>Second, the purchasing power of cash diminishes in </a:t>
            </a:r>
            <a:r>
              <a:rPr lang="en-US" dirty="0" smtClean="0"/>
              <a:t>inflation</a:t>
            </a:r>
            <a:endParaRPr lang="en-US" dirty="0"/>
          </a:p>
          <a:p>
            <a:pPr marL="365760" indent="-283464" eaLnBrk="1" fontAlgn="auto" hangingPunct="1">
              <a:spcAft>
                <a:spcPts val="0"/>
              </a:spcAft>
              <a:buFont typeface="Wingdings" pitchFamily="2" charset="2"/>
              <a:buChar char="§"/>
              <a:defRPr/>
            </a:pPr>
            <a:r>
              <a:rPr lang="en-US" dirty="0" smtClean="0"/>
              <a:t>This means that if savers do not invest their savings, they will not only lose possible return on their savings, but will also lose  value of their money due to inflation</a:t>
            </a:r>
            <a:endParaRPr lang="en-US" dirty="0"/>
          </a:p>
          <a:p>
            <a:pPr marL="365760" indent="-283464" eaLnBrk="1" fontAlgn="auto" hangingPunct="1">
              <a:spcAft>
                <a:spcPts val="0"/>
              </a:spcAft>
              <a:buFont typeface="Wingdings 2"/>
              <a:buChar char=""/>
              <a:defRPr/>
            </a:pPr>
            <a:endParaRPr lang="en-US" dirty="0"/>
          </a:p>
          <a:p>
            <a:pPr eaLnBrk="1" fontAlgn="auto" hangingPunct="1">
              <a:spcAft>
                <a:spcPts val="0"/>
              </a:spcAft>
              <a:buFont typeface="Arial" pitchFamily="34" charset="0"/>
              <a:buChar char="•"/>
              <a:defRPr/>
            </a:pPr>
            <a:endParaRPr lang="en-US" dirty="0" smtClean="0"/>
          </a:p>
        </p:txBody>
      </p:sp>
      <p:sp>
        <p:nvSpPr>
          <p:cNvPr id="4" name="Title 1"/>
          <p:cNvSpPr txBox="1">
            <a:spLocks/>
          </p:cNvSpPr>
          <p:nvPr/>
        </p:nvSpPr>
        <p:spPr bwMode="auto">
          <a:xfrm>
            <a:off x="609600" y="427038"/>
            <a:ext cx="8229600" cy="1143000"/>
          </a:xfrm>
          <a:prstGeom prst="rect">
            <a:avLst/>
          </a:prstGeom>
          <a:solidFill>
            <a:srgbClr val="0070C0"/>
          </a:solidFill>
          <a:ln w="9525">
            <a:noFill/>
            <a:miter lim="800000"/>
            <a:headEnd/>
            <a:tailEnd/>
          </a:ln>
        </p:spPr>
        <p:txBody>
          <a:bodyPr anchor="ctr"/>
          <a:lstStyle/>
          <a:p>
            <a:pPr algn="ctr">
              <a:defRPr/>
            </a:pPr>
            <a:r>
              <a:rPr lang="en-US" sz="4400">
                <a:solidFill>
                  <a:schemeClr val="bg1"/>
                </a:solidFill>
                <a:latin typeface="+mj-lt"/>
                <a:ea typeface="+mj-ea"/>
                <a:cs typeface="+mj-cs"/>
              </a:rPr>
              <a:t>If we do not invest, then?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solidFill>
            <a:srgbClr val="0070C0"/>
          </a:solidFill>
        </p:spPr>
        <p:txBody>
          <a:bodyPr/>
          <a:lstStyle/>
          <a:p>
            <a:pPr eaLnBrk="1" hangingPunct="1"/>
            <a:r>
              <a:rPr lang="en-US" smtClean="0">
                <a:solidFill>
                  <a:schemeClr val="bg1"/>
                </a:solidFill>
              </a:rPr>
              <a:t>But investment has problems</a:t>
            </a:r>
          </a:p>
        </p:txBody>
      </p:sp>
      <p:sp>
        <p:nvSpPr>
          <p:cNvPr id="3" name="Content Placeholder 2"/>
          <p:cNvSpPr>
            <a:spLocks noGrp="1"/>
          </p:cNvSpPr>
          <p:nvPr>
            <p:ph idx="1"/>
          </p:nvPr>
        </p:nvSpPr>
        <p:spPr/>
        <p:txBody>
          <a:bodyPr rtlCol="0">
            <a:normAutofit fontScale="92500" lnSpcReduction="10000"/>
          </a:bodyPr>
          <a:lstStyle/>
          <a:p>
            <a:pPr eaLnBrk="1" fontAlgn="auto" hangingPunct="1">
              <a:spcAft>
                <a:spcPts val="0"/>
              </a:spcAft>
              <a:buFont typeface="Arial" pitchFamily="34" charset="0"/>
              <a:buChar char="•"/>
              <a:defRPr/>
            </a:pPr>
            <a:r>
              <a:rPr lang="en-US" b="1" dirty="0" smtClean="0"/>
              <a:t>Investment has the following three problems:</a:t>
            </a:r>
          </a:p>
          <a:p>
            <a:pPr eaLnBrk="1" fontAlgn="auto" hangingPunct="1">
              <a:spcAft>
                <a:spcPts val="0"/>
              </a:spcAft>
              <a:buFont typeface="Arial" pitchFamily="34" charset="0"/>
              <a:buChar char="•"/>
              <a:defRPr/>
            </a:pPr>
            <a:r>
              <a:rPr lang="en-US" b="1" dirty="0" smtClean="0">
                <a:solidFill>
                  <a:srgbClr val="0070C0"/>
                </a:solidFill>
              </a:rPr>
              <a:t>A. Sacrifice</a:t>
            </a:r>
          </a:p>
          <a:p>
            <a:pPr eaLnBrk="1" fontAlgn="auto" hangingPunct="1">
              <a:spcAft>
                <a:spcPts val="0"/>
              </a:spcAft>
              <a:buFont typeface="Arial" pitchFamily="34" charset="0"/>
              <a:buChar char="•"/>
              <a:defRPr/>
            </a:pPr>
            <a:r>
              <a:rPr lang="en-US" dirty="0" smtClean="0"/>
              <a:t>While investing, investor delay their current consumption (delaying consumption is kind of sacrifice)</a:t>
            </a:r>
          </a:p>
          <a:p>
            <a:pPr eaLnBrk="1" fontAlgn="auto" hangingPunct="1">
              <a:spcAft>
                <a:spcPts val="0"/>
              </a:spcAft>
              <a:buFont typeface="Arial" pitchFamily="34" charset="0"/>
              <a:buChar char="•"/>
              <a:defRPr/>
            </a:pPr>
            <a:r>
              <a:rPr lang="en-US" b="1" dirty="0" smtClean="0">
                <a:solidFill>
                  <a:srgbClr val="0070C0"/>
                </a:solidFill>
              </a:rPr>
              <a:t>B. Inflation - </a:t>
            </a:r>
            <a:r>
              <a:rPr lang="en-US" dirty="0" smtClean="0"/>
              <a:t>Investment loses value in periods of inflation</a:t>
            </a:r>
            <a:endParaRPr lang="en-US" dirty="0" smtClean="0">
              <a:solidFill>
                <a:srgbClr val="0070C0"/>
              </a:solidFill>
            </a:endParaRPr>
          </a:p>
          <a:p>
            <a:pPr eaLnBrk="1" fontAlgn="auto" hangingPunct="1">
              <a:spcAft>
                <a:spcPts val="0"/>
              </a:spcAft>
              <a:buFont typeface="Arial" pitchFamily="34" charset="0"/>
              <a:buChar char="•"/>
              <a:defRPr/>
            </a:pPr>
            <a:endParaRPr lang="en-US" sz="1400" dirty="0" smtClean="0"/>
          </a:p>
          <a:p>
            <a:pPr eaLnBrk="1" fontAlgn="auto" hangingPunct="1">
              <a:spcAft>
                <a:spcPts val="0"/>
              </a:spcAft>
              <a:buFont typeface="Arial" pitchFamily="34" charset="0"/>
              <a:buChar char="•"/>
              <a:defRPr/>
            </a:pPr>
            <a:r>
              <a:rPr lang="en-US" b="1" dirty="0" smtClean="0">
                <a:solidFill>
                  <a:srgbClr val="0070C0"/>
                </a:solidFill>
              </a:rPr>
              <a:t>C. Risk - </a:t>
            </a:r>
            <a:r>
              <a:rPr lang="en-US" dirty="0" smtClean="0"/>
              <a:t>giving your money to someone else involves risk</a:t>
            </a:r>
            <a:endParaRPr lang="en-US" dirty="0" smtClean="0">
              <a:solidFill>
                <a:srgbClr val="0070C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solidFill>
            <a:srgbClr val="0070C0"/>
          </a:solidFill>
        </p:spPr>
        <p:txBody>
          <a:bodyPr/>
          <a:lstStyle/>
          <a:p>
            <a:pPr eaLnBrk="1" hangingPunct="1"/>
            <a:r>
              <a:rPr lang="en-US" smtClean="0">
                <a:solidFill>
                  <a:schemeClr val="bg1"/>
                </a:solidFill>
              </a:rPr>
              <a:t>Compensation to investors</a:t>
            </a:r>
          </a:p>
        </p:txBody>
      </p:sp>
      <p:sp>
        <p:nvSpPr>
          <p:cNvPr id="10243" name="Content Placeholder 2"/>
          <p:cNvSpPr>
            <a:spLocks noGrp="1"/>
          </p:cNvSpPr>
          <p:nvPr>
            <p:ph idx="1"/>
          </p:nvPr>
        </p:nvSpPr>
        <p:spPr/>
        <p:txBody>
          <a:bodyPr/>
          <a:lstStyle/>
          <a:p>
            <a:pPr eaLnBrk="1" hangingPunct="1"/>
            <a:r>
              <a:rPr lang="en-US" smtClean="0"/>
              <a:t>Due to the three problems, investors will not invest until they are compensated for these problems</a:t>
            </a:r>
          </a:p>
          <a:p>
            <a:pPr eaLnBrk="1" hangingPunct="1"/>
            <a:endParaRPr lang="en-US" smtClean="0"/>
          </a:p>
          <a:p>
            <a:pPr eaLnBrk="1" hangingPunct="1"/>
            <a:r>
              <a:rPr lang="en-US" smtClean="0"/>
              <a:t>Required rate of return = compensation for (sacrifice , inflation, risk)</a:t>
            </a:r>
          </a:p>
          <a:p>
            <a:pPr eaLnBrk="1" hangingPunct="1"/>
            <a:r>
              <a:rPr lang="en-US" smtClean="0"/>
              <a:t>RRR= opportunity cost + risk premium</a:t>
            </a:r>
          </a:p>
          <a:p>
            <a:pPr eaLnBrk="1" hangingPunct="1"/>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1537</TotalTime>
  <Words>1137</Words>
  <Application>Microsoft Office PowerPoint</Application>
  <PresentationFormat>On-screen Show (4:3)</PresentationFormat>
  <Paragraphs>149</Paragraphs>
  <Slides>27</Slides>
  <Notes>15</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Slide 1</vt:lpstr>
      <vt:lpstr>Some Definitions</vt:lpstr>
      <vt:lpstr>Definitions</vt:lpstr>
      <vt:lpstr>Slide 4</vt:lpstr>
      <vt:lpstr>Slide 5</vt:lpstr>
      <vt:lpstr>Why to invest?</vt:lpstr>
      <vt:lpstr>If we do not invest, then?</vt:lpstr>
      <vt:lpstr>But investment has problems</vt:lpstr>
      <vt:lpstr>Compensation to investors</vt:lpstr>
      <vt:lpstr>Understanding the investment decision process</vt:lpstr>
      <vt:lpstr>Expected return and risk</vt:lpstr>
      <vt:lpstr>The expected risk-return trade-off</vt:lpstr>
      <vt:lpstr>The expected risk-return trade-off</vt:lpstr>
      <vt:lpstr>Ex-ante and ex-post risk-return</vt:lpstr>
      <vt:lpstr>Different approaches to investment decision making</vt:lpstr>
      <vt:lpstr>Different approaches to investment decision making</vt:lpstr>
      <vt:lpstr>Different approaches to investment decision making</vt:lpstr>
      <vt:lpstr>Steps in the decision process</vt:lpstr>
      <vt:lpstr>Security Analysis</vt:lpstr>
      <vt:lpstr>Security Analysis</vt:lpstr>
      <vt:lpstr>Portfolio Management</vt:lpstr>
      <vt:lpstr>Portfolio Management</vt:lpstr>
      <vt:lpstr>Common Errors in Investment Decision Making </vt:lpstr>
      <vt:lpstr>Common Errors in Investment Decision Making </vt:lpstr>
      <vt:lpstr>Common Errors in Investment Decision Making </vt:lpstr>
      <vt:lpstr>Common Errors in Investment Decision Making </vt:lpstr>
      <vt:lpstr>Common Errors in Investment Decision Making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dc:title>
  <dc:creator>IBM</dc:creator>
  <cp:lastModifiedBy>Manish</cp:lastModifiedBy>
  <cp:revision>113</cp:revision>
  <dcterms:created xsi:type="dcterms:W3CDTF">2008-12-14T23:13:38Z</dcterms:created>
  <dcterms:modified xsi:type="dcterms:W3CDTF">2017-07-25T08:25:51Z</dcterms:modified>
</cp:coreProperties>
</file>