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936" r:id="rId1"/>
  </p:sldMasterIdLst>
  <p:sldIdLst>
    <p:sldId id="291" r:id="rId2"/>
    <p:sldId id="257" r:id="rId3"/>
    <p:sldId id="258" r:id="rId4"/>
    <p:sldId id="296" r:id="rId5"/>
    <p:sldId id="297" r:id="rId6"/>
    <p:sldId id="298" r:id="rId7"/>
    <p:sldId id="299" r:id="rId8"/>
    <p:sldId id="301" r:id="rId9"/>
    <p:sldId id="302" r:id="rId10"/>
    <p:sldId id="303" r:id="rId11"/>
    <p:sldId id="304" r:id="rId12"/>
    <p:sldId id="265" r:id="rId13"/>
    <p:sldId id="305" r:id="rId14"/>
    <p:sldId id="282" r:id="rId15"/>
    <p:sldId id="295" r:id="rId16"/>
    <p:sldId id="281" r:id="rId17"/>
    <p:sldId id="263" r:id="rId18"/>
    <p:sldId id="270" r:id="rId19"/>
    <p:sldId id="271" r:id="rId20"/>
    <p:sldId id="272" r:id="rId21"/>
    <p:sldId id="276" r:id="rId22"/>
    <p:sldId id="287" r:id="rId23"/>
    <p:sldId id="283" r:id="rId24"/>
    <p:sldId id="284" r:id="rId25"/>
    <p:sldId id="288" r:id="rId26"/>
    <p:sldId id="286" r:id="rId27"/>
    <p:sldId id="289" r:id="rId28"/>
    <p:sldId id="290" r:id="rId29"/>
    <p:sldId id="30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8/2/2018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0"/>
            <a:duotone>
              <a:schemeClr val="bg1">
                <a:shade val="90000"/>
                <a:satMod val="150000"/>
              </a:schemeClr>
              <a:schemeClr val="bg1">
                <a:tint val="88000"/>
                <a:satMod val="150000"/>
              </a:schemeClr>
            </a:duotone>
            <a:lum/>
          </a:blip>
          <a:srcRect/>
          <a:tile tx="0" ty="0" sx="65000" sy="65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8/2/2018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ransition>
    <p:random/>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658112"/>
          </a:xfrm>
        </p:spPr>
        <p:txBody>
          <a:bodyPr>
            <a:normAutofit/>
          </a:bodyPr>
          <a:lstStyle/>
          <a:p>
            <a:pPr algn="ctr"/>
            <a:r>
              <a:rPr lang="en-US" sz="4800" b="1" dirty="0" smtClean="0"/>
              <a:t>STRUCTURE AND FUNCTIONS OF RESERVE BANK OF INDIA</a:t>
            </a:r>
            <a:endParaRPr lang="en-IN" sz="4800" b="1" dirty="0"/>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74638"/>
            <a:ext cx="7746064" cy="1143000"/>
          </a:xfrm>
        </p:spPr>
        <p:txBody>
          <a:bodyPr>
            <a:normAutofit fontScale="90000"/>
          </a:bodyPr>
          <a:lstStyle/>
          <a:p>
            <a:r>
              <a:rPr lang="en-GB" dirty="0" smtClean="0"/>
              <a:t>Organization and </a:t>
            </a:r>
            <a:r>
              <a:rPr lang="en-GB" dirty="0"/>
              <a:t>M</a:t>
            </a:r>
            <a:r>
              <a:rPr lang="en-GB" dirty="0" smtClean="0"/>
              <a:t>anagement of RBI</a:t>
            </a:r>
            <a:endParaRPr lang="en-GB" dirty="0"/>
          </a:p>
        </p:txBody>
      </p:sp>
      <p:sp>
        <p:nvSpPr>
          <p:cNvPr id="3" name="Content Placeholder 2"/>
          <p:cNvSpPr>
            <a:spLocks noGrp="1"/>
          </p:cNvSpPr>
          <p:nvPr>
            <p:ph idx="1"/>
          </p:nvPr>
        </p:nvSpPr>
        <p:spPr>
          <a:xfrm>
            <a:off x="457200" y="1600200"/>
            <a:ext cx="8229600" cy="5069160"/>
          </a:xfrm>
        </p:spPr>
        <p:txBody>
          <a:bodyPr>
            <a:normAutofit fontScale="92500"/>
          </a:bodyPr>
          <a:lstStyle/>
          <a:p>
            <a:pPr marL="530225" indent="-354013"/>
            <a:r>
              <a:rPr lang="en-GB" sz="2600" dirty="0" smtClean="0"/>
              <a:t>Central Board – Appointed / Nominated by central government for a period of </a:t>
            </a:r>
            <a:r>
              <a:rPr lang="en-GB" dirty="0" smtClean="0"/>
              <a:t>not more than 5 years</a:t>
            </a:r>
            <a:r>
              <a:rPr lang="en-GB" sz="2600" dirty="0" smtClean="0"/>
              <a:t> – Should meet at least 6 times in an year and once in 3 </a:t>
            </a:r>
            <a:r>
              <a:rPr lang="en-GB" sz="2600" dirty="0" smtClean="0"/>
              <a:t>months ( no. 20)</a:t>
            </a:r>
            <a:endParaRPr lang="en-GB" sz="2600" dirty="0" smtClean="0"/>
          </a:p>
          <a:p>
            <a:pPr marL="811213" lvl="1" indent="-280988">
              <a:buFont typeface="Wingdings" pitchFamily="2" charset="2"/>
              <a:buChar char="Ø"/>
            </a:pPr>
            <a:r>
              <a:rPr lang="en-GB" sz="2600" dirty="0" smtClean="0"/>
              <a:t>Official Directors - Governor and not more than 4 deputy directors</a:t>
            </a:r>
          </a:p>
          <a:p>
            <a:pPr marL="811213" lvl="1" indent="-280988">
              <a:buFont typeface="Wingdings" pitchFamily="2" charset="2"/>
              <a:buChar char="Ø"/>
            </a:pPr>
            <a:r>
              <a:rPr lang="en-GB" sz="2600" dirty="0" smtClean="0"/>
              <a:t>Non official Directors – 15 in number . </a:t>
            </a:r>
            <a:r>
              <a:rPr lang="en-GB" sz="2600" dirty="0" smtClean="0"/>
              <a:t>Ten </a:t>
            </a:r>
            <a:r>
              <a:rPr lang="en-GB" sz="2600" dirty="0" smtClean="0"/>
              <a:t>director from various  fields and </a:t>
            </a:r>
            <a:r>
              <a:rPr lang="en-GB" sz="2600" dirty="0" smtClean="0"/>
              <a:t>one government </a:t>
            </a:r>
            <a:r>
              <a:rPr lang="en-GB" sz="2600" dirty="0" smtClean="0"/>
              <a:t>official are nominated by government </a:t>
            </a:r>
            <a:r>
              <a:rPr lang="en-GB" sz="2600" dirty="0"/>
              <a:t>a</a:t>
            </a:r>
            <a:r>
              <a:rPr lang="en-GB" sz="2600" dirty="0" smtClean="0"/>
              <a:t>nd 4 directors from 4 local boards</a:t>
            </a:r>
          </a:p>
          <a:p>
            <a:pPr marL="530225" lvl="1" indent="-354013">
              <a:buFont typeface="Arial" pitchFamily="34" charset="0"/>
              <a:buChar char="•"/>
            </a:pPr>
            <a:r>
              <a:rPr lang="en-GB" sz="2600" dirty="0" smtClean="0"/>
              <a:t>Local Boards – 4 Local board region ( Mumbai, Kolkata, Chennai, New Delhi consist of 5 members appointed by central government for a period of not more than 5 years.</a:t>
            </a:r>
          </a:p>
          <a:p>
            <a:pPr marL="530225" indent="-354013">
              <a:buNone/>
            </a:pPr>
            <a:endParaRPr lang="en-GB" sz="2600" dirty="0"/>
          </a:p>
        </p:txBody>
      </p:sp>
    </p:spTree>
    <p:extLst>
      <p:ext uri="{BB962C8B-B14F-4D97-AF65-F5344CB8AC3E}">
        <p14:creationId xmlns="" xmlns:p14="http://schemas.microsoft.com/office/powerpoint/2010/main" val="1654603625"/>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rmAutofit fontScale="90000"/>
          </a:bodyPr>
          <a:lstStyle/>
          <a:p>
            <a:r>
              <a:rPr lang="en-GB" dirty="0"/>
              <a:t>Organization of RBI</a:t>
            </a:r>
          </a:p>
        </p:txBody>
      </p:sp>
      <p:sp>
        <p:nvSpPr>
          <p:cNvPr id="3" name="Content Placeholder 2"/>
          <p:cNvSpPr>
            <a:spLocks noGrp="1"/>
          </p:cNvSpPr>
          <p:nvPr>
            <p:ph idx="1"/>
          </p:nvPr>
        </p:nvSpPr>
        <p:spPr>
          <a:xfrm>
            <a:off x="107504" y="1600200"/>
            <a:ext cx="9036496" cy="4925144"/>
          </a:xfrm>
        </p:spPr>
        <p:txBody>
          <a:bodyPr>
            <a:noAutofit/>
          </a:bodyPr>
          <a:lstStyle/>
          <a:p>
            <a:pPr marL="900113" indent="-266700"/>
            <a:r>
              <a:rPr lang="en-GB" sz="2400" dirty="0" smtClean="0"/>
              <a:t>Central office Department – 22 Regional offices , most of them in state capitals</a:t>
            </a:r>
          </a:p>
          <a:p>
            <a:pPr marL="900113" indent="-266700"/>
            <a:r>
              <a:rPr lang="en-GB" sz="2400" dirty="0" smtClean="0"/>
              <a:t>Training Establishment – 6 Training establishments</a:t>
            </a:r>
          </a:p>
          <a:p>
            <a:pPr marL="1341438" indent="-265113">
              <a:buFont typeface="Wingdings" pitchFamily="2" charset="2"/>
              <a:buChar char="Ø"/>
              <a:tabLst>
                <a:tab pos="1254125" algn="l"/>
              </a:tabLst>
            </a:pPr>
            <a:r>
              <a:rPr lang="en-GB" sz="2400" dirty="0" smtClean="0"/>
              <a:t>College of Agricultural Banking</a:t>
            </a:r>
          </a:p>
          <a:p>
            <a:pPr marL="1341438" indent="-265113">
              <a:buFont typeface="Wingdings" pitchFamily="2" charset="2"/>
              <a:buChar char="Ø"/>
              <a:tabLst>
                <a:tab pos="1254125" algn="l"/>
              </a:tabLst>
            </a:pPr>
            <a:r>
              <a:rPr lang="en-GB" sz="2400" dirty="0" smtClean="0"/>
              <a:t>Banker’s Training College</a:t>
            </a:r>
          </a:p>
          <a:p>
            <a:pPr marL="1341438" indent="-265113">
              <a:buFont typeface="Wingdings" pitchFamily="2" charset="2"/>
              <a:buChar char="Ø"/>
              <a:tabLst>
                <a:tab pos="1254125" algn="l"/>
              </a:tabLst>
            </a:pPr>
            <a:r>
              <a:rPr lang="en-GB" sz="2400" dirty="0" smtClean="0"/>
              <a:t>RBI Staff College</a:t>
            </a:r>
          </a:p>
          <a:p>
            <a:pPr marL="1341438" indent="-265113">
              <a:buFont typeface="Wingdings" pitchFamily="2" charset="2"/>
              <a:buChar char="Ø"/>
              <a:tabLst>
                <a:tab pos="1254125" algn="l"/>
              </a:tabLst>
            </a:pPr>
            <a:r>
              <a:rPr lang="en-GB" sz="2400" dirty="0" smtClean="0"/>
              <a:t>National Institute for bank management</a:t>
            </a:r>
          </a:p>
          <a:p>
            <a:pPr marL="1341438" indent="-265113">
              <a:buFont typeface="Wingdings" pitchFamily="2" charset="2"/>
              <a:buChar char="Ø"/>
              <a:tabLst>
                <a:tab pos="1254125" algn="l"/>
              </a:tabLst>
            </a:pPr>
            <a:r>
              <a:rPr lang="en-GB" sz="2400" dirty="0" smtClean="0"/>
              <a:t>Indira Gandhi Institute for Development </a:t>
            </a:r>
            <a:r>
              <a:rPr lang="en-GB" sz="2400" dirty="0"/>
              <a:t> </a:t>
            </a:r>
            <a:r>
              <a:rPr lang="en-GB" sz="2400" dirty="0" smtClean="0"/>
              <a:t>Research(IGIDR)</a:t>
            </a:r>
          </a:p>
          <a:p>
            <a:pPr marL="1341438" indent="-265113">
              <a:buFont typeface="Wingdings" pitchFamily="2" charset="2"/>
              <a:buChar char="Ø"/>
              <a:tabLst>
                <a:tab pos="1254125" algn="l"/>
              </a:tabLst>
            </a:pPr>
            <a:r>
              <a:rPr lang="en-GB" sz="2400" dirty="0" smtClean="0"/>
              <a:t>Institute for Development and Research in Banking Technology (IDRBT)</a:t>
            </a:r>
            <a:endParaRPr lang="en-GB" sz="2400" dirty="0"/>
          </a:p>
        </p:txBody>
      </p:sp>
    </p:spTree>
    <p:extLst>
      <p:ext uri="{BB962C8B-B14F-4D97-AF65-F5344CB8AC3E}">
        <p14:creationId xmlns="" xmlns:p14="http://schemas.microsoft.com/office/powerpoint/2010/main" val="1443262162"/>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609600" y="666438"/>
            <a:ext cx="7924800" cy="41703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effectLst/>
                <a:latin typeface="inherit"/>
                <a:ea typeface="Times New Roman" pitchFamily="18" charset="0"/>
                <a:cs typeface="Arial" pitchFamily="34" charset="0"/>
              </a:rPr>
              <a:t>PREAMBLE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0" i="0" u="sng" strike="noStrike" cap="none" normalizeH="0" baseline="0" dirty="0" smtClean="0">
              <a:ln>
                <a:noFill/>
              </a:ln>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0" i="0" u="sng" strike="noStrike" cap="none" normalizeH="0" baseline="0" dirty="0" smtClean="0">
              <a:ln>
                <a:noFill/>
              </a:ln>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effectLst/>
                <a:latin typeface="Calibri" pitchFamily="34" charset="0"/>
                <a:ea typeface="Times New Roman" pitchFamily="18" charset="0"/>
                <a:cs typeface="Calibri" pitchFamily="34" charset="0"/>
              </a:rPr>
              <a:t> The Preamble of the Reserve Bank of India describes the basic functions of the Reserve Bank as :-</a:t>
            </a:r>
            <a:endParaRPr kumimoji="0" lang="en-US" sz="2500" b="0" i="0" u="none" strike="noStrike" cap="none" normalizeH="0" baseline="0" dirty="0" smtClean="0">
              <a:ln>
                <a:noFill/>
              </a:ln>
              <a:effectLst/>
              <a:latin typeface="Calibri"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500" b="0" i="0" u="none" strike="noStrike" cap="none" normalizeH="0" baseline="0" dirty="0" smtClean="0">
              <a:ln>
                <a:noFill/>
              </a:ln>
              <a:effectLst/>
              <a:latin typeface="Calibri"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effectLst/>
                <a:latin typeface="Calibri" pitchFamily="34" charset="0"/>
                <a:ea typeface="Times New Roman" pitchFamily="18" charset="0"/>
                <a:cs typeface="Calibri" pitchFamily="34" charset="0"/>
              </a:rPr>
              <a:t> </a:t>
            </a:r>
            <a:r>
              <a:rPr kumimoji="0" lang="en-US" sz="2500" b="1" i="0" u="none" strike="noStrike" cap="none" normalizeH="0" baseline="0" dirty="0" smtClean="0">
                <a:ln>
                  <a:noFill/>
                </a:ln>
                <a:effectLst/>
                <a:latin typeface="Calibri" pitchFamily="34" charset="0"/>
                <a:ea typeface="Times New Roman" pitchFamily="18" charset="0"/>
                <a:cs typeface="Calibri" pitchFamily="34" charset="0"/>
              </a:rPr>
              <a:t>“…To regulate the issue of Bank Notes and keeping of reserves with a view to securing monetary stability in India and generally to operate the currency and credit system of the country to its advantage."</a:t>
            </a:r>
            <a:endParaRPr kumimoji="0" lang="en-US" sz="2500" b="0" i="0" u="none" strike="noStrike" cap="none" normalizeH="0" baseline="0" dirty="0" smtClean="0">
              <a:ln>
                <a:noFill/>
              </a:ln>
              <a:effectLst/>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a:bodyPr>
          <a:lstStyle/>
          <a:p>
            <a:r>
              <a:rPr lang="en-US" sz="3600" b="1" dirty="0" smtClean="0"/>
              <a:t>Objectives of RBI</a:t>
            </a:r>
            <a:endParaRPr lang="en-US" sz="3600" b="1" dirty="0"/>
          </a:p>
        </p:txBody>
      </p:sp>
      <p:sp>
        <p:nvSpPr>
          <p:cNvPr id="3" name="Content Placeholder 2"/>
          <p:cNvSpPr>
            <a:spLocks noGrp="1"/>
          </p:cNvSpPr>
          <p:nvPr>
            <p:ph idx="1"/>
          </p:nvPr>
        </p:nvSpPr>
        <p:spPr>
          <a:xfrm>
            <a:off x="457200" y="1143000"/>
            <a:ext cx="8229600" cy="5181600"/>
          </a:xfrm>
        </p:spPr>
        <p:txBody>
          <a:bodyPr>
            <a:normAutofit fontScale="92500" lnSpcReduction="10000"/>
          </a:bodyPr>
          <a:lstStyle/>
          <a:p>
            <a:r>
              <a:rPr lang="en-US" dirty="0" smtClean="0"/>
              <a:t>* To manage the monetary and credit system of the country. </a:t>
            </a:r>
            <a:br>
              <a:rPr lang="en-US" dirty="0" smtClean="0"/>
            </a:br>
            <a:r>
              <a:rPr lang="en-US" dirty="0" smtClean="0"/>
              <a:t>* To stabilizes internal and external value of rupee. </a:t>
            </a:r>
            <a:br>
              <a:rPr lang="en-US" dirty="0" smtClean="0"/>
            </a:br>
            <a:r>
              <a:rPr lang="en-US" dirty="0" smtClean="0"/>
              <a:t>* For balanced and systematic development of banking in the country. </a:t>
            </a:r>
            <a:br>
              <a:rPr lang="en-US" dirty="0" smtClean="0"/>
            </a:br>
            <a:r>
              <a:rPr lang="en-US" dirty="0" smtClean="0"/>
              <a:t>* For the development of organized money market in the country. </a:t>
            </a:r>
            <a:br>
              <a:rPr lang="en-US" dirty="0" smtClean="0"/>
            </a:br>
            <a:r>
              <a:rPr lang="en-US" dirty="0" smtClean="0"/>
              <a:t>* For proper arrangement of agriculture finance. </a:t>
            </a:r>
            <a:br>
              <a:rPr lang="en-US" dirty="0" smtClean="0"/>
            </a:br>
            <a:r>
              <a:rPr lang="en-US" dirty="0" smtClean="0"/>
              <a:t>* For proper arrangement of industrial finance. </a:t>
            </a:r>
            <a:br>
              <a:rPr lang="en-US" dirty="0" smtClean="0"/>
            </a:br>
            <a:r>
              <a:rPr lang="en-US" dirty="0" smtClean="0"/>
              <a:t>* For proper management of public debts. </a:t>
            </a:r>
            <a:br>
              <a:rPr lang="en-US" dirty="0" smtClean="0"/>
            </a:br>
            <a:r>
              <a:rPr lang="en-US" dirty="0" smtClean="0"/>
              <a:t>* To establish monetary relations with other countries of the world and international financial institutions. </a:t>
            </a:r>
            <a:br>
              <a:rPr lang="en-US" dirty="0" smtClean="0"/>
            </a:br>
            <a:r>
              <a:rPr lang="en-US" dirty="0" smtClean="0"/>
              <a:t>* For centralization of cash reserves of commercial banks. </a:t>
            </a:r>
            <a:br>
              <a:rPr lang="en-US" dirty="0" smtClean="0"/>
            </a:br>
            <a:r>
              <a:rPr lang="en-US" dirty="0" smtClean="0"/>
              <a:t>* To maintain balance between the demand and supply of currency.</a:t>
            </a:r>
            <a:endParaRPr lang="en-US" dirty="0"/>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smtClean="0">
                <a:solidFill>
                  <a:schemeClr val="tx1"/>
                </a:solidFill>
              </a:rPr>
              <a:t>FUNCTIONS OF RBI</a:t>
            </a:r>
            <a:r>
              <a:rPr lang="en-US" b="1" u="sng" dirty="0" smtClean="0"/>
              <a:t/>
            </a:r>
            <a:br>
              <a:rPr lang="en-US" b="1" u="sng" dirty="0" smtClean="0"/>
            </a:br>
            <a:endParaRPr lang="en-IN" dirty="0"/>
          </a:p>
        </p:txBody>
      </p:sp>
      <p:sp>
        <p:nvSpPr>
          <p:cNvPr id="3" name="Content Placeholder 2"/>
          <p:cNvSpPr>
            <a:spLocks noGrp="1"/>
          </p:cNvSpPr>
          <p:nvPr>
            <p:ph idx="1"/>
          </p:nvPr>
        </p:nvSpPr>
        <p:spPr>
          <a:xfrm>
            <a:off x="457200" y="1600200"/>
            <a:ext cx="8229600" cy="4953000"/>
          </a:xfrm>
        </p:spPr>
        <p:txBody>
          <a:bodyPr/>
          <a:lstStyle/>
          <a:p>
            <a:pPr>
              <a:buClrTx/>
            </a:pPr>
            <a:r>
              <a:rPr lang="en-US" dirty="0" smtClean="0">
                <a:latin typeface="+mj-lt"/>
              </a:rPr>
              <a:t>Issue of currency</a:t>
            </a:r>
          </a:p>
          <a:p>
            <a:pPr>
              <a:buClrTx/>
            </a:pPr>
            <a:r>
              <a:rPr lang="en-US" dirty="0" smtClean="0">
                <a:latin typeface="+mj-lt"/>
              </a:rPr>
              <a:t>Development role</a:t>
            </a:r>
          </a:p>
          <a:p>
            <a:pPr>
              <a:buClrTx/>
            </a:pPr>
            <a:r>
              <a:rPr lang="en-US" dirty="0" smtClean="0">
                <a:latin typeface="+mj-lt"/>
              </a:rPr>
              <a:t>Banker to government</a:t>
            </a:r>
          </a:p>
          <a:p>
            <a:pPr>
              <a:buClrTx/>
            </a:pPr>
            <a:r>
              <a:rPr lang="en-US" dirty="0" smtClean="0">
                <a:latin typeface="+mj-lt"/>
              </a:rPr>
              <a:t>Banker to bank</a:t>
            </a:r>
          </a:p>
          <a:p>
            <a:pPr>
              <a:buClrTx/>
            </a:pPr>
            <a:r>
              <a:rPr lang="en-US" dirty="0" smtClean="0">
                <a:latin typeface="+mj-lt"/>
              </a:rPr>
              <a:t>Role of RBI in inflation control</a:t>
            </a:r>
          </a:p>
          <a:p>
            <a:pPr>
              <a:buClrTx/>
            </a:pPr>
            <a:r>
              <a:rPr lang="en-US" dirty="0" smtClean="0">
                <a:latin typeface="+mj-lt"/>
              </a:rPr>
              <a:t>Formulate monetary policy</a:t>
            </a:r>
          </a:p>
          <a:p>
            <a:pPr>
              <a:buClrTx/>
            </a:pPr>
            <a:r>
              <a:rPr lang="en-US" dirty="0" smtClean="0">
                <a:latin typeface="+mj-lt"/>
              </a:rPr>
              <a:t>Manager of foreign reserve</a:t>
            </a:r>
          </a:p>
          <a:p>
            <a:pPr>
              <a:buClrTx/>
            </a:pPr>
            <a:r>
              <a:rPr lang="en-US" dirty="0" smtClean="0">
                <a:latin typeface="+mj-lt"/>
              </a:rPr>
              <a:t>Clearing house functions</a:t>
            </a:r>
          </a:p>
          <a:p>
            <a:pPr>
              <a:buClrTx/>
            </a:pPr>
            <a:r>
              <a:rPr lang="en-US" dirty="0" smtClean="0">
                <a:latin typeface="+mj-lt"/>
              </a:rPr>
              <a:t>Regulations of banking system</a:t>
            </a:r>
          </a:p>
          <a:p>
            <a:pPr>
              <a:buClrTx/>
            </a:pPr>
            <a:endParaRPr lang="en-US" dirty="0" smtClean="0"/>
          </a:p>
          <a:p>
            <a:pPr>
              <a:buClrTx/>
            </a:pPr>
            <a:endParaRPr lang="en-US" dirty="0" smtClean="0"/>
          </a:p>
          <a:p>
            <a:endParaRPr lang="en-US" dirty="0" smtClean="0"/>
          </a:p>
          <a:p>
            <a:endParaRPr lang="en-IN" dirty="0"/>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Role of RBI in inflation control</a:t>
            </a:r>
            <a:endParaRPr lang="en-IN" b="1" dirty="0">
              <a:solidFill>
                <a:schemeClr val="tx1"/>
              </a:solidFill>
            </a:endParaRPr>
          </a:p>
        </p:txBody>
      </p:sp>
      <p:sp>
        <p:nvSpPr>
          <p:cNvPr id="3" name="Content Placeholder 2"/>
          <p:cNvSpPr>
            <a:spLocks noGrp="1"/>
          </p:cNvSpPr>
          <p:nvPr>
            <p:ph idx="1"/>
          </p:nvPr>
        </p:nvSpPr>
        <p:spPr/>
        <p:txBody>
          <a:bodyPr>
            <a:normAutofit lnSpcReduction="10000"/>
          </a:bodyPr>
          <a:lstStyle/>
          <a:p>
            <a:pPr algn="just"/>
            <a:r>
              <a:rPr lang="en-US" sz="2300" dirty="0" smtClean="0">
                <a:latin typeface="Calibri" pitchFamily="34" charset="0"/>
                <a:cs typeface="Calibri" pitchFamily="34" charset="0"/>
              </a:rPr>
              <a:t>Inflation arises when the demand increases and there is a shortage of supply There are two policies in the hands of the RBI.</a:t>
            </a:r>
          </a:p>
          <a:p>
            <a:pPr algn="just"/>
            <a:endParaRPr lang="en-US" sz="2300" dirty="0" smtClean="0">
              <a:latin typeface="Calibri" pitchFamily="34" charset="0"/>
              <a:cs typeface="Calibri" pitchFamily="34" charset="0"/>
            </a:endParaRPr>
          </a:p>
          <a:p>
            <a:pPr lvl="0" algn="just"/>
            <a:r>
              <a:rPr lang="en-US" sz="2300" dirty="0" smtClean="0">
                <a:latin typeface="Calibri" pitchFamily="34" charset="0"/>
                <a:cs typeface="Calibri" pitchFamily="34" charset="0"/>
              </a:rPr>
              <a:t>Monetary Policy: It includes the interest rates</a:t>
            </a:r>
            <a:r>
              <a:rPr lang="en-IN" sz="2300" dirty="0" smtClean="0">
                <a:latin typeface="Calibri" pitchFamily="34" charset="0"/>
                <a:cs typeface="Calibri" pitchFamily="34" charset="0"/>
              </a:rPr>
              <a:t>.</a:t>
            </a:r>
            <a:r>
              <a:rPr lang="en-US" sz="2300" dirty="0" smtClean="0">
                <a:latin typeface="Calibri" pitchFamily="34" charset="0"/>
                <a:cs typeface="Calibri" pitchFamily="34" charset="0"/>
              </a:rPr>
              <a:t> When the bank increases the interest rates than there is reduction in the borrowers and people try to save more as the rate of interest has increased.</a:t>
            </a:r>
          </a:p>
          <a:p>
            <a:pPr lvl="0" algn="just"/>
            <a:endParaRPr lang="en-IN" sz="2300" b="1" dirty="0" smtClean="0">
              <a:latin typeface="Calibri" pitchFamily="34" charset="0"/>
              <a:cs typeface="Calibri" pitchFamily="34" charset="0"/>
            </a:endParaRPr>
          </a:p>
          <a:p>
            <a:pPr lvl="0" algn="just"/>
            <a:r>
              <a:rPr lang="en-US" sz="2300" dirty="0" smtClean="0">
                <a:latin typeface="Calibri" pitchFamily="34" charset="0"/>
                <a:cs typeface="Calibri" pitchFamily="34" charset="0"/>
              </a:rPr>
              <a:t>Fiscal Policy: It is related to direct taxes and government spending. When direct taxes</a:t>
            </a:r>
            <a:r>
              <a:rPr lang="en-IN" sz="2300" dirty="0" smtClean="0">
                <a:latin typeface="Calibri" pitchFamily="34" charset="0"/>
                <a:cs typeface="Calibri" pitchFamily="34" charset="0"/>
              </a:rPr>
              <a:t> </a:t>
            </a:r>
            <a:r>
              <a:rPr lang="en-US" sz="2300" dirty="0" smtClean="0">
                <a:latin typeface="Calibri" pitchFamily="34" charset="0"/>
                <a:cs typeface="Calibri" pitchFamily="34" charset="0"/>
              </a:rPr>
              <a:t>increased and government spending increased than the disposable Income of the people reduces and hence the demand reduces. </a:t>
            </a:r>
            <a:endParaRPr lang="en-IN" sz="2300" b="1" dirty="0" smtClean="0">
              <a:latin typeface="Calibri" pitchFamily="34" charset="0"/>
              <a:cs typeface="Calibri" pitchFamily="34" charset="0"/>
            </a:endParaRPr>
          </a:p>
          <a:p>
            <a:endParaRPr lang="en-US" sz="2000" dirty="0" smtClean="0"/>
          </a:p>
          <a:p>
            <a:endParaRPr lang="en-IN" b="1" dirty="0" smtClean="0"/>
          </a:p>
          <a:p>
            <a:endParaRPr lang="en-IN" dirty="0"/>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457200" y="1412794"/>
            <a:ext cx="8382000"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kumimoji="0" lang="en-US" sz="3200" i="0" u="none" strike="noStrike" cap="none" normalizeH="0" baseline="0" dirty="0" smtClean="0">
                <a:ln>
                  <a:noFill/>
                </a:ln>
                <a:solidFill>
                  <a:srgbClr val="444444"/>
                </a:solidFill>
                <a:effectLst/>
                <a:latin typeface="inherit" charset="0"/>
                <a:ea typeface="Times New Roman" pitchFamily="18" charset="0"/>
                <a:cs typeface="Arial" pitchFamily="34" charset="0"/>
              </a:rPr>
              <a:t> </a:t>
            </a:r>
            <a:r>
              <a:rPr kumimoji="0" lang="en-US" sz="3200" i="0" u="none" strike="noStrike" cap="none" normalizeH="0" baseline="0" dirty="0" smtClean="0">
                <a:ln>
                  <a:noFill/>
                </a:ln>
                <a:effectLst/>
                <a:latin typeface="Calibri" pitchFamily="34" charset="0"/>
                <a:ea typeface="Times New Roman" pitchFamily="18" charset="0"/>
                <a:cs typeface="Calibri" pitchFamily="34" charset="0"/>
              </a:rPr>
              <a:t>Formulate monetary policy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i="0" u="none" strike="noStrike" cap="none" normalizeH="0" baseline="0" dirty="0" smtClean="0">
              <a:ln>
                <a:noFill/>
              </a:ln>
              <a:effectLst/>
              <a:latin typeface="Calibri" pitchFamily="34" charset="0"/>
              <a:ea typeface="Times New Roman" pitchFamily="18"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i="0" u="none" strike="noStrike" cap="none" normalizeH="0" baseline="0" dirty="0" smtClean="0">
              <a:ln>
                <a:noFill/>
              </a:ln>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i="0" u="none" strike="noStrike" cap="none" normalizeH="0" baseline="0" dirty="0" smtClean="0">
                <a:ln>
                  <a:noFill/>
                </a:ln>
                <a:effectLst/>
                <a:latin typeface="Calibri" pitchFamily="34" charset="0"/>
                <a:ea typeface="Times New Roman" pitchFamily="18" charset="0"/>
                <a:cs typeface="Calibri" pitchFamily="34" charset="0"/>
              </a:rPr>
              <a:t>  Maintain price stability and ensuring adequate flow of credit in the economy.</a:t>
            </a:r>
          </a:p>
          <a:p>
            <a:pPr marL="0" marR="0" lvl="0" indent="0" algn="l" defTabSz="914400" rtl="0" eaLnBrk="0" fontAlgn="base" latinLnBrk="0" hangingPunct="0">
              <a:lnSpc>
                <a:spcPct val="100000"/>
              </a:lnSpc>
              <a:spcBef>
                <a:spcPct val="0"/>
              </a:spcBef>
              <a:spcAft>
                <a:spcPct val="0"/>
              </a:spcAft>
              <a:buClrTx/>
              <a:buSzTx/>
              <a:tabLst/>
            </a:pPr>
            <a:endParaRPr kumimoji="0" lang="en-US" sz="2800" i="0" u="none" strike="noStrike" cap="none" normalizeH="0" baseline="0" dirty="0" smtClean="0">
              <a:ln>
                <a:noFill/>
              </a:ln>
              <a:effectLst/>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i="0" u="none" strike="noStrike" cap="none" normalizeH="0" baseline="0" dirty="0" smtClean="0">
                <a:ln>
                  <a:noFill/>
                </a:ln>
                <a:effectLst/>
                <a:latin typeface="Calibri" pitchFamily="34" charset="0"/>
                <a:ea typeface="Times New Roman" pitchFamily="18" charset="0"/>
                <a:cs typeface="Calibri" pitchFamily="34" charset="0"/>
              </a:rPr>
              <a:t>It formulates implements and monitors the monetary policy.</a:t>
            </a:r>
          </a:p>
          <a:p>
            <a:pPr marL="0" marR="0" lvl="0" indent="0" algn="l" defTabSz="914400" rtl="0" eaLnBrk="0" fontAlgn="base" latinLnBrk="0" hangingPunct="0">
              <a:lnSpc>
                <a:spcPct val="100000"/>
              </a:lnSpc>
              <a:spcBef>
                <a:spcPct val="0"/>
              </a:spcBef>
              <a:spcAft>
                <a:spcPct val="0"/>
              </a:spcAft>
              <a:buClrTx/>
              <a:buSzTx/>
              <a:tabLst/>
            </a:pPr>
            <a:endParaRPr lang="en-US" sz="2800" dirty="0" smtClean="0">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i="0" u="none" strike="noStrike" cap="none" normalizeH="0" baseline="0" dirty="0" smtClean="0">
                <a:ln>
                  <a:noFill/>
                </a:ln>
                <a:effectLst/>
                <a:latin typeface="Calibri" pitchFamily="34" charset="0"/>
                <a:ea typeface="Times New Roman" pitchFamily="18" charset="0"/>
                <a:cs typeface="Calibri" pitchFamily="34" charset="0"/>
              </a:rPr>
              <a:t>Instruments: qualitative &amp; quantitative.</a:t>
            </a:r>
            <a:endParaRPr kumimoji="0" lang="en-US" sz="2800" i="0" u="none" strike="noStrike" cap="none" normalizeH="0" baseline="0" dirty="0" smtClean="0">
              <a:ln>
                <a:noFill/>
              </a:ln>
              <a:effectLst/>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457200" y="704909"/>
            <a:ext cx="8382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effectLst/>
                <a:latin typeface="Calibri" pitchFamily="34" charset="0"/>
                <a:ea typeface="Times New Roman" pitchFamily="18" charset="0"/>
                <a:cs typeface="Calibri" pitchFamily="34" charset="0"/>
              </a:rPr>
              <a:t>Quantitative Measures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Quantitative Measures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BANK RATE” </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also called “</a:t>
            </a:r>
            <a:r>
              <a:rPr lang="en-US" sz="2400" b="1" dirty="0" smtClean="0">
                <a:latin typeface="Calibri" pitchFamily="34" charset="0"/>
                <a:ea typeface="Times New Roman" pitchFamily="18" charset="0"/>
                <a:cs typeface="Calibri" pitchFamily="34" charset="0"/>
              </a:rPr>
              <a:t>D</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iscount </a:t>
            </a:r>
            <a:r>
              <a:rPr lang="en-US" sz="2400" b="1" dirty="0" smtClean="0">
                <a:latin typeface="Calibri" pitchFamily="34" charset="0"/>
                <a:ea typeface="Times New Roman" pitchFamily="18" charset="0"/>
                <a:cs typeface="Calibri" pitchFamily="34" charset="0"/>
              </a:rPr>
              <a:t>R</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ate”</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It also includes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Repo Rate”</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“Open Market Operations” </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buying and selling of government securities.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“Variable Reserve Ratio” </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it includes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C.R.R</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 and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S.L.R</a:t>
            </a:r>
            <a:endParaRPr kumimoji="0" lang="en-US" sz="2400" b="1" i="0" u="none" strike="noStrike" cap="none" normalizeH="0" baseline="0" dirty="0" smtClean="0">
              <a:ln>
                <a:noFill/>
              </a:ln>
              <a:effectLst/>
              <a:latin typeface="Calibri" pitchFamily="34" charset="0"/>
              <a:cs typeface="Calibri" pitchFamily="34" charset="0"/>
            </a:endParaRPr>
          </a:p>
        </p:txBody>
      </p:sp>
      <p:sp>
        <p:nvSpPr>
          <p:cNvPr id="8" name="TextBox 7"/>
          <p:cNvSpPr txBox="1"/>
          <p:nvPr/>
        </p:nvSpPr>
        <p:spPr>
          <a:xfrm>
            <a:off x="685800" y="4419600"/>
            <a:ext cx="7391400" cy="2062103"/>
          </a:xfrm>
          <a:prstGeom prst="rect">
            <a:avLst/>
          </a:prstGeom>
          <a:noFill/>
        </p:spPr>
        <p:txBody>
          <a:bodyPr wrap="square" rtlCol="0">
            <a:spAutoFit/>
          </a:bodyPr>
          <a:lstStyle/>
          <a:p>
            <a:pPr algn="ctr" fontAlgn="base"/>
            <a:r>
              <a:rPr lang="en-US" sz="2800" b="1" u="sng" dirty="0" smtClean="0">
                <a:latin typeface="Calibri" pitchFamily="34" charset="0"/>
                <a:cs typeface="Calibri" pitchFamily="34" charset="0"/>
              </a:rPr>
              <a:t>Qualitative Measures</a:t>
            </a:r>
          </a:p>
          <a:p>
            <a:pPr>
              <a:buFont typeface="Wingdings" pitchFamily="2" charset="2"/>
              <a:buChar char="Ø"/>
            </a:pPr>
            <a:r>
              <a:rPr lang="en-IN" sz="2400" b="1" dirty="0" smtClean="0">
                <a:latin typeface="Calibri" pitchFamily="34" charset="0"/>
                <a:cs typeface="Calibri" pitchFamily="34" charset="0"/>
              </a:rPr>
              <a:t>1. Direct Action</a:t>
            </a:r>
          </a:p>
          <a:p>
            <a:pPr>
              <a:buFont typeface="Wingdings" pitchFamily="2" charset="2"/>
              <a:buChar char="Ø"/>
            </a:pPr>
            <a:r>
              <a:rPr lang="en-IN" sz="2400" b="1" dirty="0" smtClean="0">
                <a:latin typeface="Calibri" pitchFamily="34" charset="0"/>
                <a:cs typeface="Calibri" pitchFamily="34" charset="0"/>
              </a:rPr>
              <a:t>2. Moral persuasion</a:t>
            </a:r>
          </a:p>
          <a:p>
            <a:pPr>
              <a:buFont typeface="Wingdings" pitchFamily="2" charset="2"/>
              <a:buChar char="Ø"/>
            </a:pPr>
            <a:r>
              <a:rPr lang="en-IN" sz="2400" b="1" dirty="0" smtClean="0">
                <a:latin typeface="Calibri" pitchFamily="34" charset="0"/>
                <a:cs typeface="Calibri" pitchFamily="34" charset="0"/>
              </a:rPr>
              <a:t>3. Legislation</a:t>
            </a:r>
          </a:p>
          <a:p>
            <a:pPr>
              <a:buFont typeface="Wingdings" pitchFamily="2" charset="2"/>
              <a:buChar char="Ø"/>
            </a:pPr>
            <a:r>
              <a:rPr lang="en-IN" sz="2400" b="1" dirty="0" smtClean="0">
                <a:latin typeface="Calibri" pitchFamily="34" charset="0"/>
                <a:cs typeface="Calibri" pitchFamily="34" charset="0"/>
              </a:rPr>
              <a:t>4. Publicity</a:t>
            </a:r>
            <a:endParaRPr lang="en-US" sz="2400" dirty="0">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153400" cy="6247864"/>
          </a:xfrm>
          <a:prstGeom prst="rect">
            <a:avLst/>
          </a:prstGeom>
        </p:spPr>
        <p:txBody>
          <a:bodyPr wrap="square">
            <a:spAutoFit/>
          </a:bodyPr>
          <a:lstStyle/>
          <a:p>
            <a:pPr algn="ctr"/>
            <a:r>
              <a:rPr lang="en-US" sz="3200" b="1" dirty="0" smtClean="0"/>
              <a:t>BANK RATE</a:t>
            </a:r>
          </a:p>
          <a:p>
            <a:pPr algn="ctr"/>
            <a:endParaRPr lang="en-US" sz="2800" b="1" dirty="0" smtClean="0"/>
          </a:p>
          <a:p>
            <a:pPr algn="just">
              <a:buFont typeface="Wingdings" pitchFamily="2" charset="2"/>
              <a:buChar char="Ø"/>
            </a:pPr>
            <a:r>
              <a:rPr lang="en-US" sz="2400" dirty="0" smtClean="0">
                <a:latin typeface="Calibri" pitchFamily="34" charset="0"/>
                <a:cs typeface="Calibri" pitchFamily="34" charset="0"/>
              </a:rPr>
              <a:t> It’s the interest rate that is charged by a </a:t>
            </a:r>
            <a:r>
              <a:rPr lang="en-US" sz="2400" b="1" dirty="0" smtClean="0">
                <a:latin typeface="Calibri" pitchFamily="34" charset="0"/>
                <a:cs typeface="Calibri" pitchFamily="34" charset="0"/>
              </a:rPr>
              <a:t>country’s central bank </a:t>
            </a:r>
            <a:r>
              <a:rPr lang="en-US" sz="2400" dirty="0" smtClean="0">
                <a:latin typeface="Calibri" pitchFamily="34" charset="0"/>
                <a:cs typeface="Calibri" pitchFamily="34" charset="0"/>
              </a:rPr>
              <a:t>on loans and advances to control money supply in the economy and the banking sector. </a:t>
            </a:r>
          </a:p>
          <a:p>
            <a:pPr algn="just">
              <a:buFont typeface="Wingdings" pitchFamily="2" charset="2"/>
              <a:buChar char="Ø"/>
            </a:pPr>
            <a:endParaRPr lang="en-US" sz="2400" dirty="0" smtClean="0">
              <a:latin typeface="Calibri" pitchFamily="34" charset="0"/>
              <a:cs typeface="Calibri" pitchFamily="34" charset="0"/>
            </a:endParaRPr>
          </a:p>
          <a:p>
            <a:pPr algn="just">
              <a:buFont typeface="Wingdings" pitchFamily="2" charset="2"/>
              <a:buChar char="Ø"/>
            </a:pPr>
            <a:r>
              <a:rPr lang="en-US" sz="2400" dirty="0" smtClean="0">
                <a:latin typeface="Calibri" pitchFamily="34" charset="0"/>
                <a:cs typeface="Calibri" pitchFamily="34" charset="0"/>
              </a:rPr>
              <a:t>This is typically done on a quarterly basis to control </a:t>
            </a:r>
            <a:r>
              <a:rPr lang="en-US" sz="2400" b="1" dirty="0" smtClean="0">
                <a:latin typeface="Calibri" pitchFamily="34" charset="0"/>
                <a:cs typeface="Calibri" pitchFamily="34" charset="0"/>
              </a:rPr>
              <a:t>inflation </a:t>
            </a:r>
            <a:r>
              <a:rPr lang="en-US" sz="2400" dirty="0" smtClean="0">
                <a:latin typeface="Calibri" pitchFamily="34" charset="0"/>
                <a:cs typeface="Calibri" pitchFamily="34" charset="0"/>
              </a:rPr>
              <a:t>and stabilize the country’s </a:t>
            </a:r>
            <a:r>
              <a:rPr lang="en-US" sz="2400" b="1" dirty="0" smtClean="0">
                <a:latin typeface="Calibri" pitchFamily="34" charset="0"/>
                <a:cs typeface="Calibri" pitchFamily="34" charset="0"/>
              </a:rPr>
              <a:t>exchange rates</a:t>
            </a:r>
            <a:r>
              <a:rPr lang="en-US" sz="2400" dirty="0" smtClean="0">
                <a:latin typeface="Calibri" pitchFamily="34" charset="0"/>
                <a:cs typeface="Calibri" pitchFamily="34" charset="0"/>
              </a:rPr>
              <a:t>. </a:t>
            </a:r>
          </a:p>
          <a:p>
            <a:pPr algn="just">
              <a:buFont typeface="Wingdings" pitchFamily="2" charset="2"/>
              <a:buChar char="Ø"/>
            </a:pPr>
            <a:endParaRPr lang="en-US" sz="2400" dirty="0" smtClean="0">
              <a:latin typeface="Calibri" pitchFamily="34" charset="0"/>
              <a:cs typeface="Calibri" pitchFamily="34" charset="0"/>
            </a:endParaRPr>
          </a:p>
          <a:p>
            <a:pPr algn="just">
              <a:buFont typeface="Wingdings" pitchFamily="2" charset="2"/>
              <a:buChar char="Ø"/>
            </a:pPr>
            <a:r>
              <a:rPr lang="en-US" sz="2400" dirty="0" smtClean="0">
                <a:latin typeface="Calibri" pitchFamily="34" charset="0"/>
                <a:cs typeface="Calibri" pitchFamily="34" charset="0"/>
              </a:rPr>
              <a:t>A fluctuation in </a:t>
            </a:r>
            <a:r>
              <a:rPr lang="en-US" sz="2400" b="1" dirty="0" smtClean="0">
                <a:latin typeface="Calibri" pitchFamily="34" charset="0"/>
                <a:cs typeface="Calibri" pitchFamily="34" charset="0"/>
              </a:rPr>
              <a:t>bank rates Triggers a Ripple-Effect </a:t>
            </a:r>
            <a:r>
              <a:rPr lang="en-US" sz="2400" dirty="0" smtClean="0">
                <a:latin typeface="Calibri" pitchFamily="34" charset="0"/>
                <a:cs typeface="Calibri" pitchFamily="34" charset="0"/>
              </a:rPr>
              <a:t>as it impacts every sector of a country’s economy. </a:t>
            </a:r>
          </a:p>
          <a:p>
            <a:pPr algn="just">
              <a:buFont typeface="Wingdings" pitchFamily="2" charset="2"/>
              <a:buChar char="Ø"/>
            </a:pPr>
            <a:endParaRPr lang="en-US" sz="2400" dirty="0" smtClean="0">
              <a:latin typeface="Calibri" pitchFamily="34" charset="0"/>
              <a:cs typeface="Calibri" pitchFamily="34" charset="0"/>
            </a:endParaRPr>
          </a:p>
          <a:p>
            <a:pPr algn="just">
              <a:buFont typeface="Wingdings" pitchFamily="2" charset="2"/>
              <a:buChar char="Ø"/>
            </a:pPr>
            <a:r>
              <a:rPr lang="en-US" sz="2400" dirty="0" smtClean="0">
                <a:latin typeface="Calibri" pitchFamily="34" charset="0"/>
                <a:cs typeface="Calibri" pitchFamily="34" charset="0"/>
              </a:rPr>
              <a:t>A change in bank rates affects customers as it influences </a:t>
            </a:r>
            <a:r>
              <a:rPr lang="en-US" sz="2400" b="1" dirty="0" smtClean="0">
                <a:latin typeface="Calibri" pitchFamily="34" charset="0"/>
                <a:cs typeface="Calibri" pitchFamily="34" charset="0"/>
              </a:rPr>
              <a:t>Prime Interest Rates </a:t>
            </a:r>
            <a:r>
              <a:rPr lang="en-US" sz="2400" dirty="0" smtClean="0">
                <a:latin typeface="Calibri" pitchFamily="34" charset="0"/>
                <a:cs typeface="Calibri" pitchFamily="34" charset="0"/>
              </a:rPr>
              <a:t>for personal loans.</a:t>
            </a:r>
          </a:p>
          <a:p>
            <a:pPr algn="just">
              <a:buFont typeface="Wingdings" pitchFamily="2" charset="2"/>
              <a:buChar char="Ø"/>
            </a:pPr>
            <a:endParaRPr lang="en-US" sz="2400" dirty="0" smtClean="0">
              <a:latin typeface="Calibri" pitchFamily="34" charset="0"/>
              <a:cs typeface="Calibri" pitchFamily="34" charset="0"/>
            </a:endParaRPr>
          </a:p>
          <a:p>
            <a:pPr algn="just">
              <a:buFont typeface="Wingdings" pitchFamily="2" charset="2"/>
              <a:buChar char="Ø"/>
            </a:pPr>
            <a:r>
              <a:rPr lang="en-US" sz="2400" dirty="0" smtClean="0">
                <a:latin typeface="Calibri" pitchFamily="34" charset="0"/>
                <a:cs typeface="Calibri" pitchFamily="34" charset="0"/>
              </a:rPr>
              <a:t>The present bank rate is 9% </a:t>
            </a:r>
            <a:endParaRPr lang="en-US" sz="2400" dirty="0">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8600"/>
            <a:ext cx="8077200" cy="6555641"/>
          </a:xfrm>
          <a:prstGeom prst="rect">
            <a:avLst/>
          </a:prstGeom>
        </p:spPr>
        <p:txBody>
          <a:bodyPr wrap="square">
            <a:spAutoFit/>
          </a:bodyPr>
          <a:lstStyle/>
          <a:p>
            <a:pPr algn="ctr"/>
            <a:endParaRPr lang="en-US" sz="2800" b="1" dirty="0" smtClean="0"/>
          </a:p>
          <a:p>
            <a:pPr algn="ctr"/>
            <a:r>
              <a:rPr lang="en-US" sz="2800" b="1" dirty="0" smtClean="0"/>
              <a:t>REPO RATE</a:t>
            </a:r>
          </a:p>
          <a:p>
            <a:pPr algn="ctr"/>
            <a:endParaRPr lang="en-US" sz="2800" b="1" dirty="0" smtClean="0"/>
          </a:p>
          <a:p>
            <a:pPr algn="just">
              <a:buFont typeface="Wingdings" pitchFamily="2" charset="2"/>
              <a:buChar char="Ø"/>
            </a:pPr>
            <a:r>
              <a:rPr lang="en-US" sz="2400" dirty="0" smtClean="0">
                <a:latin typeface="Calibri" pitchFamily="34" charset="0"/>
                <a:cs typeface="Calibri" pitchFamily="34" charset="0"/>
              </a:rPr>
              <a:t>Whenever the banks have any shortage of funds they can borrow it from the central bank. Repo rate is the rate at which our </a:t>
            </a:r>
            <a:r>
              <a:rPr lang="en-US" sz="2400" b="1" dirty="0" smtClean="0">
                <a:latin typeface="Calibri" pitchFamily="34" charset="0"/>
                <a:cs typeface="Calibri" pitchFamily="34" charset="0"/>
              </a:rPr>
              <a:t>banks borrow currency </a:t>
            </a:r>
            <a:r>
              <a:rPr lang="en-US" sz="2400" dirty="0" smtClean="0">
                <a:latin typeface="Calibri" pitchFamily="34" charset="0"/>
                <a:cs typeface="Calibri" pitchFamily="34" charset="0"/>
              </a:rPr>
              <a:t>from the central bank.</a:t>
            </a:r>
          </a:p>
          <a:p>
            <a:pPr algn="just">
              <a:buFont typeface="Wingdings" pitchFamily="2" charset="2"/>
              <a:buChar char="Ø"/>
            </a:pPr>
            <a:endParaRPr lang="en-US" sz="2400" dirty="0" smtClean="0">
              <a:latin typeface="Calibri" pitchFamily="34" charset="0"/>
              <a:cs typeface="Calibri" pitchFamily="34" charset="0"/>
            </a:endParaRPr>
          </a:p>
          <a:p>
            <a:pPr algn="just">
              <a:buFont typeface="Wingdings" pitchFamily="2" charset="2"/>
              <a:buChar char="Ø"/>
            </a:pPr>
            <a:r>
              <a:rPr lang="en-US" sz="2400" dirty="0" smtClean="0">
                <a:latin typeface="Calibri" pitchFamily="34" charset="0"/>
                <a:cs typeface="Calibri" pitchFamily="34" charset="0"/>
              </a:rPr>
              <a:t> A reduction in the repo rate will help banks to get Money at a </a:t>
            </a:r>
            <a:r>
              <a:rPr lang="en-US" sz="2400" b="1" dirty="0" smtClean="0">
                <a:latin typeface="Calibri" pitchFamily="34" charset="0"/>
                <a:cs typeface="Calibri" pitchFamily="34" charset="0"/>
              </a:rPr>
              <a:t>cheaper rate</a:t>
            </a:r>
            <a:r>
              <a:rPr lang="en-US" sz="2400" dirty="0" smtClean="0">
                <a:latin typeface="Calibri" pitchFamily="34" charset="0"/>
                <a:cs typeface="Calibri" pitchFamily="34" charset="0"/>
              </a:rPr>
              <a:t>. </a:t>
            </a:r>
          </a:p>
          <a:p>
            <a:pPr algn="just">
              <a:buFont typeface="Wingdings" pitchFamily="2" charset="2"/>
              <a:buChar char="Ø"/>
            </a:pPr>
            <a:endParaRPr lang="en-US" sz="2400" dirty="0" smtClean="0">
              <a:latin typeface="Calibri" pitchFamily="34" charset="0"/>
              <a:cs typeface="Calibri" pitchFamily="34" charset="0"/>
            </a:endParaRPr>
          </a:p>
          <a:p>
            <a:pPr algn="just">
              <a:buFont typeface="Wingdings" pitchFamily="2" charset="2"/>
              <a:buChar char="Ø"/>
            </a:pPr>
            <a:r>
              <a:rPr lang="en-US" sz="2400" dirty="0" smtClean="0">
                <a:latin typeface="Calibri" pitchFamily="34" charset="0"/>
                <a:cs typeface="Calibri" pitchFamily="34" charset="0"/>
              </a:rPr>
              <a:t>When the repo rate increases borrowing from the central bank becomes </a:t>
            </a:r>
            <a:r>
              <a:rPr lang="en-US" sz="2400" b="1" dirty="0" smtClean="0">
                <a:latin typeface="Calibri" pitchFamily="34" charset="0"/>
                <a:cs typeface="Calibri" pitchFamily="34" charset="0"/>
              </a:rPr>
              <a:t>more expensive</a:t>
            </a:r>
            <a:r>
              <a:rPr lang="en-US" sz="2400" dirty="0" smtClean="0">
                <a:latin typeface="Calibri" pitchFamily="34" charset="0"/>
                <a:cs typeface="Calibri" pitchFamily="34" charset="0"/>
              </a:rPr>
              <a:t>.</a:t>
            </a:r>
          </a:p>
          <a:p>
            <a:pPr algn="just">
              <a:buFont typeface="Wingdings" pitchFamily="2" charset="2"/>
              <a:buChar char="Ø"/>
            </a:pPr>
            <a:endParaRPr lang="en-US" sz="2400" dirty="0" smtClean="0">
              <a:latin typeface="Calibri" pitchFamily="34" charset="0"/>
              <a:cs typeface="Calibri" pitchFamily="34" charset="0"/>
            </a:endParaRPr>
          </a:p>
          <a:p>
            <a:pPr algn="just">
              <a:buFont typeface="Wingdings" pitchFamily="2" charset="2"/>
              <a:buChar char="Ø"/>
            </a:pPr>
            <a:r>
              <a:rPr lang="en-US" sz="2400" dirty="0" smtClean="0">
                <a:latin typeface="Calibri" pitchFamily="34" charset="0"/>
                <a:cs typeface="Calibri" pitchFamily="34" charset="0"/>
              </a:rPr>
              <a:t>In order to </a:t>
            </a:r>
            <a:r>
              <a:rPr lang="en-US" sz="2400" dirty="0" smtClean="0">
                <a:latin typeface="Calibri" pitchFamily="34" charset="0"/>
                <a:cs typeface="Calibri" pitchFamily="34" charset="0"/>
              </a:rPr>
              <a:t>increase </a:t>
            </a:r>
            <a:r>
              <a:rPr lang="en-US" sz="2400" dirty="0" smtClean="0">
                <a:latin typeface="Calibri" pitchFamily="34" charset="0"/>
                <a:cs typeface="Calibri" pitchFamily="34" charset="0"/>
              </a:rPr>
              <a:t>the liquidity in the market, the central bank does it.</a:t>
            </a:r>
          </a:p>
          <a:p>
            <a:pPr algn="just">
              <a:buFont typeface="Wingdings" pitchFamily="2" charset="2"/>
              <a:buChar char="Ø"/>
            </a:pPr>
            <a:endParaRPr lang="en-US" sz="2400" dirty="0" smtClean="0">
              <a:latin typeface="Calibri" pitchFamily="34" charset="0"/>
              <a:cs typeface="Calibri" pitchFamily="34" charset="0"/>
            </a:endParaRPr>
          </a:p>
          <a:p>
            <a:pPr algn="just">
              <a:buFont typeface="Wingdings" pitchFamily="2" charset="2"/>
              <a:buChar char="Ø"/>
            </a:pPr>
            <a:r>
              <a:rPr lang="en-US" sz="2400" dirty="0" smtClean="0">
                <a:latin typeface="Calibri" pitchFamily="34" charset="0"/>
                <a:cs typeface="Calibri" pitchFamily="34" charset="0"/>
              </a:rPr>
              <a:t>The present repo rate </a:t>
            </a:r>
            <a:r>
              <a:rPr lang="en-US" sz="2400" smtClean="0">
                <a:latin typeface="Calibri" pitchFamily="34" charset="0"/>
                <a:cs typeface="Calibri" pitchFamily="34" charset="0"/>
              </a:rPr>
              <a:t>is </a:t>
            </a:r>
            <a:r>
              <a:rPr lang="en-US" sz="2400" smtClean="0">
                <a:latin typeface="Calibri" pitchFamily="34" charset="0"/>
                <a:cs typeface="Calibri" pitchFamily="34" charset="0"/>
              </a:rPr>
              <a:t>8.75-9.45%</a:t>
            </a:r>
            <a:endParaRPr lang="en-US" sz="2400" dirty="0">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title"/>
          </p:nvPr>
        </p:nvSpPr>
        <p:spPr>
          <a:xfrm>
            <a:off x="457200" y="0"/>
            <a:ext cx="8229600" cy="1752600"/>
          </a:xfrm>
        </p:spPr>
        <p:txBody>
          <a:bodyPr>
            <a:normAutofit/>
          </a:bodyPr>
          <a:lstStyle/>
          <a:p>
            <a:pPr lvl="0" algn="ctr"/>
            <a:r>
              <a:rPr lang="en-US" sz="5400" b="1" u="sng" dirty="0" smtClean="0">
                <a:solidFill>
                  <a:srgbClr val="444444"/>
                </a:solidFill>
                <a:latin typeface="inherit"/>
                <a:ea typeface="Times New Roman" pitchFamily="18" charset="0"/>
                <a:cs typeface="Arial" pitchFamily="34" charset="0"/>
              </a:rPr>
              <a:t>INTRODUCTION</a:t>
            </a:r>
            <a:br>
              <a:rPr lang="en-US" sz="5400" b="1" u="sng" dirty="0" smtClean="0">
                <a:solidFill>
                  <a:srgbClr val="444444"/>
                </a:solidFill>
                <a:latin typeface="inherit"/>
                <a:ea typeface="Times New Roman" pitchFamily="18" charset="0"/>
                <a:cs typeface="Arial" pitchFamily="34" charset="0"/>
              </a:rPr>
            </a:br>
            <a:endParaRPr lang="en-IN" dirty="0"/>
          </a:p>
        </p:txBody>
      </p:sp>
      <p:sp>
        <p:nvSpPr>
          <p:cNvPr id="23" name="Content Placeholder 22"/>
          <p:cNvSpPr>
            <a:spLocks noGrp="1"/>
          </p:cNvSpPr>
          <p:nvPr>
            <p:ph sz="half" idx="1"/>
          </p:nvPr>
        </p:nvSpPr>
        <p:spPr>
          <a:xfrm>
            <a:off x="457200" y="1524000"/>
            <a:ext cx="4343400" cy="4830925"/>
          </a:xfrm>
        </p:spPr>
        <p:txBody>
          <a:bodyPr>
            <a:normAutofit fontScale="92500" lnSpcReduction="10000"/>
          </a:bodyPr>
          <a:lstStyle/>
          <a:p>
            <a:pPr marL="0" lvl="0" indent="0" eaLnBrk="0" fontAlgn="base" hangingPunct="0">
              <a:spcBef>
                <a:spcPct val="0"/>
              </a:spcBef>
              <a:spcAft>
                <a:spcPct val="0"/>
              </a:spcAft>
              <a:buClrTx/>
              <a:buSzTx/>
              <a:buFont typeface="Wingdings" pitchFamily="2" charset="2"/>
              <a:buChar char="Ø"/>
            </a:pPr>
            <a:r>
              <a:rPr lang="en-US" sz="2800" dirty="0" smtClean="0">
                <a:latin typeface="Calibri" pitchFamily="34" charset="0"/>
                <a:ea typeface="Times New Roman" pitchFamily="18" charset="0"/>
                <a:cs typeface="Calibri" pitchFamily="34" charset="0"/>
              </a:rPr>
              <a:t> It is the Central Bank of India Established in “</a:t>
            </a:r>
            <a:r>
              <a:rPr lang="en-US" sz="3300" b="1" dirty="0" smtClean="0">
                <a:latin typeface="Calibri" pitchFamily="34" charset="0"/>
                <a:ea typeface="Times New Roman" pitchFamily="18" charset="0"/>
                <a:cs typeface="Calibri" pitchFamily="34" charset="0"/>
              </a:rPr>
              <a:t>1</a:t>
            </a:r>
            <a:r>
              <a:rPr lang="en-US" sz="2800" b="1" baseline="30000" dirty="0" smtClean="0">
                <a:latin typeface="Calibri" pitchFamily="34" charset="0"/>
                <a:ea typeface="Times New Roman" pitchFamily="18" charset="0"/>
                <a:cs typeface="Calibri" pitchFamily="34" charset="0"/>
              </a:rPr>
              <a:t>st</a:t>
            </a:r>
            <a:r>
              <a:rPr lang="en-US" sz="2800" b="1" dirty="0" smtClean="0">
                <a:latin typeface="Calibri" pitchFamily="34" charset="0"/>
                <a:ea typeface="Times New Roman" pitchFamily="18" charset="0"/>
                <a:cs typeface="Calibri" pitchFamily="34" charset="0"/>
              </a:rPr>
              <a:t>  April 1935”</a:t>
            </a:r>
            <a:r>
              <a:rPr lang="en-US" sz="2800" dirty="0" smtClean="0">
                <a:latin typeface="Calibri" pitchFamily="34" charset="0"/>
                <a:ea typeface="Times New Roman" pitchFamily="18" charset="0"/>
                <a:cs typeface="Calibri" pitchFamily="34" charset="0"/>
              </a:rPr>
              <a:t> under the “</a:t>
            </a:r>
            <a:r>
              <a:rPr lang="en-US" sz="2800" b="1" dirty="0" smtClean="0">
                <a:latin typeface="Calibri" pitchFamily="34" charset="0"/>
                <a:ea typeface="Times New Roman" pitchFamily="18" charset="0"/>
                <a:cs typeface="Calibri" pitchFamily="34" charset="0"/>
              </a:rPr>
              <a:t>RESERVE BANK OF INDIA ACT”</a:t>
            </a:r>
            <a:r>
              <a:rPr lang="en-US" sz="2800" dirty="0" smtClean="0">
                <a:latin typeface="Calibri" pitchFamily="34" charset="0"/>
                <a:ea typeface="Times New Roman" pitchFamily="18" charset="0"/>
                <a:cs typeface="Calibri" pitchFamily="34" charset="0"/>
              </a:rPr>
              <a:t>. </a:t>
            </a:r>
          </a:p>
          <a:p>
            <a:pPr marL="0" lvl="0" indent="0" eaLnBrk="0" fontAlgn="base" hangingPunct="0">
              <a:spcBef>
                <a:spcPct val="0"/>
              </a:spcBef>
              <a:spcAft>
                <a:spcPct val="0"/>
              </a:spcAft>
              <a:buClrTx/>
              <a:buSzTx/>
            </a:pPr>
            <a:endParaRPr lang="en-US" sz="2800" dirty="0" smtClean="0">
              <a:latin typeface="Calibri" pitchFamily="34" charset="0"/>
              <a:ea typeface="Times New Roman" pitchFamily="18" charset="0"/>
              <a:cs typeface="Calibri" pitchFamily="34" charset="0"/>
            </a:endParaRPr>
          </a:p>
          <a:p>
            <a:pPr marL="0" lvl="0" indent="0" eaLnBrk="0" fontAlgn="base" hangingPunct="0">
              <a:spcBef>
                <a:spcPct val="0"/>
              </a:spcBef>
              <a:spcAft>
                <a:spcPct val="0"/>
              </a:spcAft>
              <a:buClrTx/>
              <a:buSzTx/>
              <a:buFont typeface="Wingdings" pitchFamily="2" charset="2"/>
              <a:buChar char="Ø"/>
            </a:pPr>
            <a:r>
              <a:rPr lang="en-US" sz="2800" dirty="0" smtClean="0">
                <a:latin typeface="Calibri" pitchFamily="34" charset="0"/>
                <a:ea typeface="Times New Roman" pitchFamily="18" charset="0"/>
                <a:cs typeface="Calibri" pitchFamily="34" charset="0"/>
              </a:rPr>
              <a:t>Its head quarter is in </a:t>
            </a:r>
            <a:r>
              <a:rPr lang="en-US" sz="2800" b="1" dirty="0" smtClean="0">
                <a:latin typeface="Calibri" pitchFamily="34" charset="0"/>
                <a:ea typeface="Times New Roman" pitchFamily="18" charset="0"/>
                <a:cs typeface="Calibri" pitchFamily="34" charset="0"/>
              </a:rPr>
              <a:t>Mumbai</a:t>
            </a:r>
            <a:r>
              <a:rPr lang="en-US" sz="2800" dirty="0" smtClean="0">
                <a:latin typeface="Calibri" pitchFamily="34" charset="0"/>
                <a:ea typeface="Times New Roman" pitchFamily="18" charset="0"/>
                <a:cs typeface="Calibri" pitchFamily="34" charset="0"/>
              </a:rPr>
              <a:t> (Maharashtra). Its present governor is “</a:t>
            </a:r>
            <a:r>
              <a:rPr lang="en-US" sz="2800" b="1" dirty="0" err="1" smtClean="0">
                <a:latin typeface="Calibri" pitchFamily="34" charset="0"/>
                <a:ea typeface="Times New Roman" pitchFamily="18" charset="0"/>
                <a:cs typeface="Calibri" pitchFamily="34" charset="0"/>
              </a:rPr>
              <a:t>Mr</a:t>
            </a:r>
            <a:r>
              <a:rPr lang="en-US" sz="2800" b="1" dirty="0" smtClean="0">
                <a:latin typeface="Calibri" pitchFamily="34" charset="0"/>
                <a:ea typeface="Times New Roman" pitchFamily="18" charset="0"/>
                <a:cs typeface="Calibri" pitchFamily="34" charset="0"/>
              </a:rPr>
              <a:t> </a:t>
            </a:r>
            <a:r>
              <a:rPr lang="en-US" sz="2800" b="1" dirty="0" err="1" smtClean="0">
                <a:latin typeface="Calibri" pitchFamily="34" charset="0"/>
                <a:ea typeface="Times New Roman" pitchFamily="18" charset="0"/>
                <a:cs typeface="Calibri" pitchFamily="34" charset="0"/>
              </a:rPr>
              <a:t>Urjit</a:t>
            </a:r>
            <a:r>
              <a:rPr lang="en-US" sz="2800" b="1" dirty="0" smtClean="0">
                <a:latin typeface="Calibri" pitchFamily="34" charset="0"/>
                <a:ea typeface="Times New Roman" pitchFamily="18" charset="0"/>
                <a:cs typeface="Calibri" pitchFamily="34" charset="0"/>
              </a:rPr>
              <a:t> Patel”</a:t>
            </a:r>
            <a:r>
              <a:rPr lang="en-US" sz="2800" dirty="0" smtClean="0">
                <a:latin typeface="Calibri" pitchFamily="34" charset="0"/>
                <a:ea typeface="Times New Roman" pitchFamily="18" charset="0"/>
                <a:cs typeface="Calibri" pitchFamily="34" charset="0"/>
              </a:rPr>
              <a:t>. </a:t>
            </a:r>
          </a:p>
          <a:p>
            <a:pPr marL="0" lvl="0" indent="0" eaLnBrk="0" fontAlgn="base" hangingPunct="0">
              <a:spcBef>
                <a:spcPct val="0"/>
              </a:spcBef>
              <a:spcAft>
                <a:spcPct val="0"/>
              </a:spcAft>
              <a:buClrTx/>
              <a:buSzTx/>
            </a:pPr>
            <a:endParaRPr lang="en-US" sz="2800" dirty="0" smtClean="0">
              <a:latin typeface="Calibri" pitchFamily="34" charset="0"/>
              <a:ea typeface="Times New Roman" pitchFamily="18" charset="0"/>
              <a:cs typeface="Calibri" pitchFamily="34" charset="0"/>
            </a:endParaRPr>
          </a:p>
          <a:p>
            <a:pPr marL="0" lvl="0" indent="0" eaLnBrk="0" fontAlgn="base" hangingPunct="0">
              <a:spcBef>
                <a:spcPct val="0"/>
              </a:spcBef>
              <a:spcAft>
                <a:spcPct val="0"/>
              </a:spcAft>
              <a:buClrTx/>
              <a:buSzTx/>
              <a:buFont typeface="Wingdings" pitchFamily="2" charset="2"/>
              <a:buChar char="Ø"/>
            </a:pPr>
            <a:r>
              <a:rPr lang="en-US" sz="2800" dirty="0" smtClean="0">
                <a:latin typeface="Calibri" pitchFamily="34" charset="0"/>
                <a:ea typeface="Times New Roman" pitchFamily="18" charset="0"/>
                <a:cs typeface="Calibri" pitchFamily="34" charset="0"/>
              </a:rPr>
              <a:t>It has “</a:t>
            </a:r>
            <a:r>
              <a:rPr lang="en-US" sz="2800" b="1" dirty="0" smtClean="0">
                <a:latin typeface="Calibri" pitchFamily="34" charset="0"/>
                <a:ea typeface="Times New Roman" pitchFamily="18" charset="0"/>
                <a:cs typeface="Calibri" pitchFamily="34" charset="0"/>
              </a:rPr>
              <a:t>22 Regional Offices”</a:t>
            </a:r>
            <a:r>
              <a:rPr lang="en-US" sz="2800" dirty="0" smtClean="0">
                <a:latin typeface="Calibri" pitchFamily="34" charset="0"/>
                <a:ea typeface="Times New Roman" pitchFamily="18" charset="0"/>
                <a:cs typeface="Calibri" pitchFamily="34" charset="0"/>
              </a:rPr>
              <a:t>, most of them in State capitals.</a:t>
            </a:r>
          </a:p>
          <a:p>
            <a:endParaRPr lang="en-IN" dirty="0">
              <a:latin typeface="Calibri" pitchFamily="34" charset="0"/>
              <a:cs typeface="Calibri" pitchFamily="34" charset="0"/>
            </a:endParaRPr>
          </a:p>
        </p:txBody>
      </p:sp>
      <p:pic>
        <p:nvPicPr>
          <p:cNvPr id="25" name="Content Placeholder 24" descr="C:\Documents and Settings\monika\Desktop\imf and rbi\reserve-bank-of-india-rbi.jpg"/>
          <p:cNvPicPr>
            <a:picLocks noGrp="1"/>
          </p:cNvPicPr>
          <p:nvPr>
            <p:ph sz="half" idx="2"/>
          </p:nvPr>
        </p:nvPicPr>
        <p:blipFill>
          <a:blip r:embed="rId2" cstate="print"/>
          <a:srcRect/>
          <a:stretch>
            <a:fillRect/>
          </a:stretch>
        </p:blipFill>
        <p:spPr bwMode="auto">
          <a:xfrm>
            <a:off x="5105400" y="1676400"/>
            <a:ext cx="3733800" cy="464820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1"/>
            <a:ext cx="8458200" cy="5201424"/>
          </a:xfrm>
          <a:prstGeom prst="rect">
            <a:avLst/>
          </a:prstGeom>
        </p:spPr>
        <p:txBody>
          <a:bodyPr wrap="square">
            <a:spAutoFit/>
          </a:bodyPr>
          <a:lstStyle/>
          <a:p>
            <a:pPr algn="ctr"/>
            <a:r>
              <a:rPr lang="en-US" sz="3200" dirty="0" smtClean="0">
                <a:latin typeface="Calibri" pitchFamily="34" charset="0"/>
                <a:cs typeface="Calibri" pitchFamily="34" charset="0"/>
              </a:rPr>
              <a:t>REVERSE REPO RATE</a:t>
            </a:r>
          </a:p>
          <a:p>
            <a:endParaRPr lang="en-US" sz="2800" dirty="0" smtClean="0"/>
          </a:p>
          <a:p>
            <a:endParaRPr lang="en-US" sz="2800" dirty="0" smtClean="0"/>
          </a:p>
          <a:p>
            <a:pPr>
              <a:buFont typeface="Wingdings" pitchFamily="2" charset="2"/>
              <a:buChar char="Ø"/>
            </a:pPr>
            <a:r>
              <a:rPr lang="en-US" sz="2800" dirty="0" smtClean="0"/>
              <a:t> </a:t>
            </a:r>
            <a:r>
              <a:rPr lang="en-US" sz="2400" dirty="0" smtClean="0">
                <a:latin typeface="Calibri" pitchFamily="34" charset="0"/>
                <a:cs typeface="Calibri" pitchFamily="34" charset="0"/>
              </a:rPr>
              <a:t>It’s  the rate at which the banks park </a:t>
            </a:r>
            <a:r>
              <a:rPr lang="en-US" sz="2400" b="1" dirty="0" smtClean="0">
                <a:latin typeface="Calibri" pitchFamily="34" charset="0"/>
                <a:cs typeface="Calibri" pitchFamily="34" charset="0"/>
              </a:rPr>
              <a:t>surplus funds </a:t>
            </a:r>
            <a:r>
              <a:rPr lang="en-US" sz="2400" dirty="0" smtClean="0">
                <a:latin typeface="Calibri" pitchFamily="34" charset="0"/>
                <a:cs typeface="Calibri" pitchFamily="34" charset="0"/>
              </a:rPr>
              <a:t>with reserve bank.</a:t>
            </a:r>
          </a:p>
          <a:p>
            <a:endParaRPr lang="en-US" sz="2400" dirty="0" smtClean="0">
              <a:latin typeface="Calibri" pitchFamily="34" charset="0"/>
              <a:cs typeface="Calibri" pitchFamily="34" charset="0"/>
            </a:endParaRPr>
          </a:p>
          <a:p>
            <a:pPr>
              <a:buFont typeface="Wingdings" pitchFamily="2" charset="2"/>
              <a:buChar char="Ø"/>
            </a:pPr>
            <a:r>
              <a:rPr lang="en-US" sz="2400" dirty="0" smtClean="0">
                <a:latin typeface="Calibri" pitchFamily="34" charset="0"/>
                <a:cs typeface="Calibri" pitchFamily="34" charset="0"/>
              </a:rPr>
              <a:t>While the Repo rate is the rate at which the banks </a:t>
            </a:r>
            <a:r>
              <a:rPr lang="en-US" sz="2400" b="1" dirty="0" smtClean="0">
                <a:latin typeface="Calibri" pitchFamily="34" charset="0"/>
                <a:cs typeface="Calibri" pitchFamily="34" charset="0"/>
              </a:rPr>
              <a:t>borrow </a:t>
            </a:r>
            <a:r>
              <a:rPr lang="en-US" sz="2400" dirty="0" smtClean="0">
                <a:latin typeface="Calibri" pitchFamily="34" charset="0"/>
                <a:cs typeface="Calibri" pitchFamily="34" charset="0"/>
              </a:rPr>
              <a:t>from the central bank.</a:t>
            </a:r>
          </a:p>
          <a:p>
            <a:endParaRPr lang="en-US" sz="2400" dirty="0" smtClean="0">
              <a:latin typeface="Calibri" pitchFamily="34" charset="0"/>
              <a:cs typeface="Calibri" pitchFamily="34" charset="0"/>
            </a:endParaRPr>
          </a:p>
          <a:p>
            <a:pPr>
              <a:buFont typeface="Wingdings" pitchFamily="2" charset="2"/>
              <a:buChar char="Ø"/>
            </a:pPr>
            <a:r>
              <a:rPr lang="en-US" sz="2400" dirty="0" smtClean="0">
                <a:latin typeface="Calibri" pitchFamily="34" charset="0"/>
                <a:cs typeface="Calibri" pitchFamily="34" charset="0"/>
              </a:rPr>
              <a:t>It is mostly done , when there is surplus liquidity in the market by the central bank.</a:t>
            </a:r>
          </a:p>
          <a:p>
            <a:pPr>
              <a:buFont typeface="Wingdings" pitchFamily="2" charset="2"/>
              <a:buChar char="Ø"/>
            </a:pPr>
            <a:endParaRPr lang="en-US" sz="2400" dirty="0" smtClean="0">
              <a:latin typeface="Calibri" pitchFamily="34" charset="0"/>
              <a:cs typeface="Calibri" pitchFamily="34" charset="0"/>
            </a:endParaRPr>
          </a:p>
          <a:p>
            <a:pPr>
              <a:buFont typeface="Wingdings" pitchFamily="2" charset="2"/>
              <a:buChar char="Ø"/>
            </a:pPr>
            <a:r>
              <a:rPr lang="en-US" sz="2400" dirty="0" smtClean="0">
                <a:latin typeface="Calibri" pitchFamily="34" charset="0"/>
                <a:cs typeface="Calibri" pitchFamily="34" charset="0"/>
              </a:rPr>
              <a:t>The present reverse repo rate is 7%</a:t>
            </a:r>
            <a:endParaRPr lang="en-US" sz="2400" dirty="0">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752600"/>
            <a:ext cx="8305800" cy="3908762"/>
          </a:xfrm>
          <a:prstGeom prst="rect">
            <a:avLst/>
          </a:prstGeom>
        </p:spPr>
        <p:txBody>
          <a:bodyPr wrap="square">
            <a:spAutoFit/>
          </a:bodyPr>
          <a:lstStyle/>
          <a:p>
            <a:pPr algn="ctr"/>
            <a:endParaRPr lang="en-US" sz="2400" b="1" dirty="0" smtClean="0">
              <a:latin typeface="Calibri" pitchFamily="34" charset="0"/>
              <a:cs typeface="Calibri" pitchFamily="34" charset="0"/>
            </a:endParaRPr>
          </a:p>
          <a:p>
            <a:pPr algn="just">
              <a:buFont typeface="Arial" pitchFamily="34" charset="0"/>
              <a:buChar char="•"/>
            </a:pPr>
            <a:r>
              <a:rPr lang="en-US" sz="2400" dirty="0" smtClean="0">
                <a:solidFill>
                  <a:schemeClr val="bg1"/>
                </a:solidFill>
                <a:latin typeface="Calibri" pitchFamily="34" charset="0"/>
                <a:cs typeface="Calibri" pitchFamily="34" charset="0"/>
              </a:rPr>
              <a:t> </a:t>
            </a:r>
            <a:r>
              <a:rPr lang="en-IN" sz="2400" dirty="0" smtClean="0">
                <a:solidFill>
                  <a:schemeClr val="bg1"/>
                </a:solidFill>
                <a:latin typeface="Calibri" pitchFamily="34" charset="0"/>
                <a:cs typeface="Calibri" pitchFamily="34" charset="0"/>
              </a:rPr>
              <a:t>Cash Reserve Ratio (CRR) is the amount of Cash(liquid cash like gold)that the banks have to keep with RBI. </a:t>
            </a:r>
          </a:p>
          <a:p>
            <a:pPr algn="just">
              <a:buFont typeface="Arial" pitchFamily="34" charset="0"/>
              <a:buChar char="•"/>
            </a:pPr>
            <a:endParaRPr lang="en-IN" sz="2400" dirty="0" smtClean="0">
              <a:solidFill>
                <a:schemeClr val="bg1"/>
              </a:solidFill>
              <a:latin typeface="Calibri" pitchFamily="34" charset="0"/>
              <a:cs typeface="Calibri" pitchFamily="34" charset="0"/>
            </a:endParaRPr>
          </a:p>
          <a:p>
            <a:pPr algn="just">
              <a:buFont typeface="Arial" pitchFamily="34" charset="0"/>
              <a:buChar char="•"/>
            </a:pPr>
            <a:r>
              <a:rPr lang="en-IN" sz="2400" dirty="0" smtClean="0">
                <a:solidFill>
                  <a:schemeClr val="bg1"/>
                </a:solidFill>
                <a:latin typeface="Calibri" pitchFamily="34" charset="0"/>
                <a:cs typeface="Calibri" pitchFamily="34" charset="0"/>
              </a:rPr>
              <a:t>This Ratio is basically to secure solvency of the bank and to drain out the excessive money from the banks.</a:t>
            </a:r>
          </a:p>
          <a:p>
            <a:endParaRPr lang="en-IN" sz="2400" dirty="0" smtClean="0">
              <a:solidFill>
                <a:schemeClr val="bg1"/>
              </a:solidFill>
              <a:latin typeface="Calibri" pitchFamily="34" charset="0"/>
              <a:cs typeface="Calibri" pitchFamily="34" charset="0"/>
            </a:endParaRPr>
          </a:p>
          <a:p>
            <a:pPr>
              <a:buFont typeface="Arial" pitchFamily="34" charset="0"/>
              <a:buChar char="•"/>
            </a:pPr>
            <a:r>
              <a:rPr lang="en-IN" sz="2400" dirty="0" smtClean="0">
                <a:solidFill>
                  <a:schemeClr val="bg1"/>
                </a:solidFill>
                <a:latin typeface="Calibri" pitchFamily="34" charset="0"/>
                <a:cs typeface="Calibri" pitchFamily="34" charset="0"/>
              </a:rPr>
              <a:t>The present CRR rate is 4.75%.</a:t>
            </a:r>
            <a:r>
              <a:rPr lang="en-US" sz="2800" dirty="0" smtClean="0"/>
              <a:t/>
            </a:r>
            <a:br>
              <a:rPr lang="en-US" sz="2800" dirty="0" smtClean="0"/>
            </a:br>
            <a:r>
              <a:rPr lang="en-US" sz="2800" dirty="0" smtClean="0"/>
              <a:t/>
            </a:r>
            <a:br>
              <a:rPr lang="en-US" sz="2800" dirty="0" smtClean="0"/>
            </a:br>
            <a:endParaRPr lang="en-US" sz="2800" dirty="0"/>
          </a:p>
        </p:txBody>
      </p:sp>
      <p:sp>
        <p:nvSpPr>
          <p:cNvPr id="5" name="Title 4"/>
          <p:cNvSpPr>
            <a:spLocks noGrp="1"/>
          </p:cNvSpPr>
          <p:nvPr>
            <p:ph type="ctrTitle"/>
          </p:nvPr>
        </p:nvSpPr>
        <p:spPr>
          <a:xfrm>
            <a:off x="304800" y="533401"/>
            <a:ext cx="8153400" cy="1219199"/>
          </a:xfrm>
        </p:spPr>
        <p:txBody>
          <a:bodyPr>
            <a:normAutofit/>
          </a:bodyPr>
          <a:lstStyle/>
          <a:p>
            <a:pPr algn="ctr"/>
            <a:r>
              <a:rPr lang="en-US" sz="3200" b="0" dirty="0" smtClean="0">
                <a:solidFill>
                  <a:schemeClr val="bg1"/>
                </a:solidFill>
                <a:latin typeface="Calibri" pitchFamily="34" charset="0"/>
                <a:cs typeface="Calibri" pitchFamily="34" charset="0"/>
              </a:rPr>
              <a:t>CRR  (Cash Reserve Ratio)</a:t>
            </a:r>
            <a:r>
              <a:rPr lang="en-US" sz="3200" b="0" dirty="0" smtClean="0">
                <a:latin typeface="Calibri" pitchFamily="34" charset="0"/>
                <a:cs typeface="Calibri" pitchFamily="34" charset="0"/>
              </a:rPr>
              <a:t/>
            </a:r>
            <a:br>
              <a:rPr lang="en-US" sz="3200" b="0" dirty="0" smtClean="0">
                <a:latin typeface="Calibri" pitchFamily="34" charset="0"/>
                <a:cs typeface="Calibri" pitchFamily="34" charset="0"/>
              </a:rPr>
            </a:br>
            <a:endParaRPr lang="en-IN" sz="3200" b="0" dirty="0">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1"/>
            <a:ext cx="8077200" cy="1066799"/>
          </a:xfrm>
        </p:spPr>
        <p:txBody>
          <a:bodyPr>
            <a:normAutofit/>
          </a:bodyPr>
          <a:lstStyle/>
          <a:p>
            <a:pPr algn="ctr"/>
            <a:r>
              <a:rPr lang="en-US" sz="3600" b="1" dirty="0" smtClean="0">
                <a:solidFill>
                  <a:schemeClr val="bg1"/>
                </a:solidFill>
              </a:rPr>
              <a:t>SLR ( Statutory Liquidity Ratio)</a:t>
            </a:r>
            <a:endParaRPr lang="en-IN" sz="3600" dirty="0">
              <a:solidFill>
                <a:schemeClr val="bg1"/>
              </a:solidFill>
            </a:endParaRPr>
          </a:p>
        </p:txBody>
      </p:sp>
      <p:sp>
        <p:nvSpPr>
          <p:cNvPr id="3" name="Subtitle 2"/>
          <p:cNvSpPr>
            <a:spLocks noGrp="1"/>
          </p:cNvSpPr>
          <p:nvPr>
            <p:ph type="subTitle" idx="1"/>
          </p:nvPr>
        </p:nvSpPr>
        <p:spPr>
          <a:xfrm>
            <a:off x="457200" y="1676400"/>
            <a:ext cx="8001000" cy="4495800"/>
          </a:xfrm>
        </p:spPr>
        <p:txBody>
          <a:bodyPr>
            <a:normAutofit/>
          </a:bodyPr>
          <a:lstStyle/>
          <a:p>
            <a:pPr algn="just">
              <a:buFont typeface="Arial" pitchFamily="34" charset="0"/>
              <a:buChar char="•"/>
            </a:pPr>
            <a:r>
              <a:rPr lang="en-IN" sz="2400" dirty="0" smtClean="0">
                <a:solidFill>
                  <a:schemeClr val="bg1"/>
                </a:solidFill>
                <a:latin typeface="Calibri" pitchFamily="34" charset="0"/>
                <a:cs typeface="Calibri" pitchFamily="34" charset="0"/>
              </a:rPr>
              <a:t>It is the amount a commercial bank needs to maintain in the form of cash, or gold or govt. approved securities (Bonds) before providing credit to its customers. </a:t>
            </a:r>
          </a:p>
          <a:p>
            <a:pPr algn="just">
              <a:buFont typeface="Arial" pitchFamily="34" charset="0"/>
              <a:buChar char="•"/>
            </a:pPr>
            <a:endParaRPr lang="en-IN" sz="2400" dirty="0" smtClean="0">
              <a:solidFill>
                <a:schemeClr val="bg1"/>
              </a:solidFill>
              <a:latin typeface="Calibri" pitchFamily="34" charset="0"/>
              <a:cs typeface="Calibri" pitchFamily="34" charset="0"/>
            </a:endParaRPr>
          </a:p>
          <a:p>
            <a:pPr algn="just">
              <a:buFont typeface="Arial" pitchFamily="34" charset="0"/>
              <a:buChar char="•"/>
            </a:pPr>
            <a:r>
              <a:rPr lang="en-IN" sz="2400" dirty="0" smtClean="0">
                <a:solidFill>
                  <a:schemeClr val="bg1"/>
                </a:solidFill>
                <a:latin typeface="Calibri" pitchFamily="34" charset="0"/>
                <a:cs typeface="Calibri" pitchFamily="34" charset="0"/>
              </a:rPr>
              <a:t>SLR rate is determined and maintained by the RBI (Reserve Bank of India) in order to control the expansion of bank credit.</a:t>
            </a:r>
          </a:p>
          <a:p>
            <a:pPr algn="l">
              <a:buFont typeface="Arial" pitchFamily="34" charset="0"/>
              <a:buChar char="•"/>
            </a:pPr>
            <a:endParaRPr lang="en-US" sz="2400" dirty="0" smtClean="0">
              <a:solidFill>
                <a:schemeClr val="bg1"/>
              </a:solidFill>
              <a:latin typeface="Calibri" pitchFamily="34" charset="0"/>
              <a:cs typeface="Calibri" pitchFamily="34" charset="0"/>
            </a:endParaRPr>
          </a:p>
          <a:p>
            <a:pPr algn="l">
              <a:buFont typeface="Arial" pitchFamily="34" charset="0"/>
              <a:buChar char="•"/>
            </a:pPr>
            <a:r>
              <a:rPr lang="en-US" sz="2400" dirty="0" smtClean="0">
                <a:solidFill>
                  <a:schemeClr val="bg1"/>
                </a:solidFill>
                <a:latin typeface="Calibri" pitchFamily="34" charset="0"/>
                <a:cs typeface="Calibri" pitchFamily="34" charset="0"/>
              </a:rPr>
              <a:t>The present SLR rate is </a:t>
            </a:r>
            <a:r>
              <a:rPr lang="en-US" sz="2400" dirty="0" smtClean="0">
                <a:solidFill>
                  <a:schemeClr val="bg1"/>
                </a:solidFill>
                <a:latin typeface="Calibri" pitchFamily="34" charset="0"/>
                <a:cs typeface="Calibri" pitchFamily="34" charset="0"/>
              </a:rPr>
              <a:t>19.5</a:t>
            </a:r>
            <a:r>
              <a:rPr lang="en-US" sz="2400" dirty="0" smtClean="0">
                <a:solidFill>
                  <a:schemeClr val="bg1"/>
                </a:solidFill>
                <a:latin typeface="Calibri" pitchFamily="34" charset="0"/>
                <a:cs typeface="Calibri" pitchFamily="34" charset="0"/>
              </a:rPr>
              <a:t>%. ( Feb 18)</a:t>
            </a:r>
            <a:endParaRPr lang="en-IN" sz="2400" dirty="0">
              <a:solidFill>
                <a:schemeClr val="bg1"/>
              </a:solidFill>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04801"/>
            <a:ext cx="7467600" cy="838199"/>
          </a:xfrm>
        </p:spPr>
        <p:txBody>
          <a:bodyPr>
            <a:normAutofit fontScale="90000"/>
          </a:bodyPr>
          <a:lstStyle/>
          <a:p>
            <a:pPr algn="ctr"/>
            <a:r>
              <a:rPr lang="en-US" dirty="0" smtClean="0">
                <a:solidFill>
                  <a:schemeClr val="bg1"/>
                </a:solidFill>
              </a:rPr>
              <a:t>QUALITATIVE MEASURES</a:t>
            </a:r>
            <a:endParaRPr lang="en-IN" dirty="0">
              <a:solidFill>
                <a:schemeClr val="bg1"/>
              </a:solidFill>
            </a:endParaRPr>
          </a:p>
        </p:txBody>
      </p:sp>
      <p:sp>
        <p:nvSpPr>
          <p:cNvPr id="3" name="Subtitle 2"/>
          <p:cNvSpPr>
            <a:spLocks noGrp="1"/>
          </p:cNvSpPr>
          <p:nvPr>
            <p:ph type="subTitle" idx="1"/>
          </p:nvPr>
        </p:nvSpPr>
        <p:spPr>
          <a:xfrm>
            <a:off x="533400" y="1295400"/>
            <a:ext cx="8382000" cy="5105400"/>
          </a:xfrm>
        </p:spPr>
        <p:txBody>
          <a:bodyPr>
            <a:normAutofit/>
          </a:bodyPr>
          <a:lstStyle/>
          <a:p>
            <a:pPr algn="just">
              <a:lnSpc>
                <a:spcPct val="110000"/>
              </a:lnSpc>
            </a:pPr>
            <a:r>
              <a:rPr lang="en-IN" sz="2400" b="1" dirty="0" smtClean="0">
                <a:solidFill>
                  <a:schemeClr val="bg1"/>
                </a:solidFill>
                <a:latin typeface="Calibri" pitchFamily="34" charset="0"/>
                <a:cs typeface="Calibri" pitchFamily="34" charset="0"/>
              </a:rPr>
              <a:t>1. Direct Action: </a:t>
            </a:r>
            <a:r>
              <a:rPr lang="en-IN" sz="2400" dirty="0" smtClean="0">
                <a:solidFill>
                  <a:schemeClr val="bg1"/>
                </a:solidFill>
                <a:latin typeface="Calibri" pitchFamily="34" charset="0"/>
                <a:cs typeface="Calibri" pitchFamily="34" charset="0"/>
              </a:rPr>
              <a:t>The central bank may take direct action against commercial banks that violate the rules, orders or advice of the central bank. This punishment is very severe of a commercial bank.</a:t>
            </a:r>
          </a:p>
          <a:p>
            <a:pPr algn="just">
              <a:lnSpc>
                <a:spcPct val="110000"/>
              </a:lnSpc>
            </a:pPr>
            <a:endParaRPr lang="en-IN" sz="2400" dirty="0" smtClean="0">
              <a:solidFill>
                <a:schemeClr val="bg1"/>
              </a:solidFill>
              <a:latin typeface="Calibri" pitchFamily="34" charset="0"/>
              <a:cs typeface="Calibri" pitchFamily="34" charset="0"/>
            </a:endParaRPr>
          </a:p>
          <a:p>
            <a:pPr algn="just"/>
            <a:r>
              <a:rPr lang="en-IN" sz="2400" b="1" dirty="0" smtClean="0">
                <a:solidFill>
                  <a:schemeClr val="bg1"/>
                </a:solidFill>
                <a:latin typeface="Calibri" pitchFamily="34" charset="0"/>
                <a:cs typeface="Calibri" pitchFamily="34" charset="0"/>
              </a:rPr>
              <a:t>2. Moral persuasion</a:t>
            </a:r>
            <a:r>
              <a:rPr lang="en-IN" sz="2400" dirty="0" smtClean="0">
                <a:solidFill>
                  <a:schemeClr val="bg1"/>
                </a:solidFill>
                <a:latin typeface="Calibri" pitchFamily="34" charset="0"/>
                <a:cs typeface="Calibri" pitchFamily="34" charset="0"/>
              </a:rPr>
              <a:t>: It is another method by which central bank may get credit supply expanded or contracted. By moral pressure it may prohibit or dissuade commercial banks to deal in speculative business.</a:t>
            </a:r>
            <a:endParaRPr lang="en-IN" sz="2400" dirty="0">
              <a:solidFill>
                <a:schemeClr val="bg1"/>
              </a:solidFill>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buClrTx/>
            </a:pPr>
            <a:r>
              <a:rPr lang="en-IN" b="1" dirty="0" smtClean="0"/>
              <a:t>3</a:t>
            </a:r>
            <a:r>
              <a:rPr lang="en-IN" sz="2400" b="1" dirty="0" smtClean="0">
                <a:latin typeface="Calibri" pitchFamily="34" charset="0"/>
                <a:cs typeface="Calibri" pitchFamily="34" charset="0"/>
              </a:rPr>
              <a:t>. Legislation:</a:t>
            </a:r>
          </a:p>
          <a:p>
            <a:pPr algn="just">
              <a:buClrTx/>
              <a:buNone/>
            </a:pPr>
            <a:r>
              <a:rPr lang="en-IN" sz="2400" dirty="0" smtClean="0">
                <a:latin typeface="Calibri" pitchFamily="34" charset="0"/>
                <a:cs typeface="Calibri" pitchFamily="34" charset="0"/>
              </a:rPr>
              <a:t>    The central bank may also adopt necessary legislation for expanding or contracting credit money in the market.</a:t>
            </a:r>
          </a:p>
          <a:p>
            <a:pPr>
              <a:buClrTx/>
            </a:pPr>
            <a:endParaRPr lang="en-US" sz="2400" dirty="0" smtClean="0">
              <a:latin typeface="Calibri" pitchFamily="34" charset="0"/>
              <a:cs typeface="Calibri" pitchFamily="34" charset="0"/>
            </a:endParaRPr>
          </a:p>
          <a:p>
            <a:pPr>
              <a:buClrTx/>
            </a:pPr>
            <a:endParaRPr lang="en-IN" sz="2400" dirty="0" smtClean="0">
              <a:latin typeface="Calibri" pitchFamily="34" charset="0"/>
              <a:cs typeface="Calibri" pitchFamily="34" charset="0"/>
            </a:endParaRPr>
          </a:p>
          <a:p>
            <a:pPr>
              <a:buClrTx/>
            </a:pPr>
            <a:r>
              <a:rPr lang="en-IN" sz="2400" b="1" dirty="0" smtClean="0">
                <a:latin typeface="Calibri" pitchFamily="34" charset="0"/>
                <a:cs typeface="Calibri" pitchFamily="34" charset="0"/>
              </a:rPr>
              <a:t>4. Publicity: </a:t>
            </a:r>
          </a:p>
          <a:p>
            <a:pPr algn="just">
              <a:buClrTx/>
              <a:buNone/>
            </a:pPr>
            <a:r>
              <a:rPr lang="en-IN" sz="2400" dirty="0" smtClean="0">
                <a:latin typeface="Calibri" pitchFamily="34" charset="0"/>
                <a:cs typeface="Calibri" pitchFamily="34" charset="0"/>
              </a:rPr>
              <a:t>    The central bank may resort to massive advertising campaign in the news papers, magazines and journals depicting the poor economic conditions of the country suggesting commercial banks and other financial institutions to control credit either by expansion or by contraction.</a:t>
            </a:r>
            <a:endParaRPr lang="en-IN" sz="2400" dirty="0">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533400" y="965775"/>
            <a:ext cx="8153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effectLst/>
                <a:ea typeface="Times New Roman" pitchFamily="18" charset="0"/>
                <a:cs typeface="Calibri" pitchFamily="34" charset="0"/>
              </a:rPr>
              <a:t>Manager of Foreign Exchange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To facilitate external trade and payment and promote orderly development and maintenance of foreign exchange market in India.</a:t>
            </a:r>
          </a:p>
          <a:p>
            <a:pPr marL="0" marR="0" lvl="0" indent="0" algn="just"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effectLst/>
              <a:latin typeface="Calibri"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It acts as a custodian and Manages the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Foreign</a:t>
            </a:r>
            <a:r>
              <a:rPr kumimoji="0" lang="en-US" sz="2400" b="1" i="0" u="none" strike="noStrike" cap="none" normalizeH="0" dirty="0" smtClean="0">
                <a:ln>
                  <a:noFill/>
                </a:ln>
                <a:effectLst/>
                <a:latin typeface="Calibri" pitchFamily="34" charset="0"/>
                <a:ea typeface="Times New Roman" pitchFamily="18" charset="0"/>
                <a:cs typeface="Calibri" pitchFamily="34" charset="0"/>
              </a:rPr>
              <a:t>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Exchange Management Act,(FEMA) 1999.</a:t>
            </a:r>
          </a:p>
          <a:p>
            <a:pPr marL="0" marR="0" lvl="0" indent="0" algn="just"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effectLst/>
              <a:latin typeface="Calibri"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 RBI buys and sells foreign currency to maintain the exchange rate of Indian Rupee v/s  foreign currencies like the US Dollar, Euro, Pound and Japanese yen. </a:t>
            </a:r>
            <a:endParaRPr kumimoji="0" lang="en-US" sz="2400" b="0" i="0" u="none" strike="noStrike" cap="none" normalizeH="0" baseline="0" dirty="0" smtClean="0">
              <a:ln>
                <a:noFill/>
              </a:ln>
              <a:effectLst/>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b="1" dirty="0" smtClean="0">
                <a:solidFill>
                  <a:schemeClr val="tx1"/>
                </a:solidFill>
              </a:rPr>
              <a:t>Clearing House Functions </a:t>
            </a:r>
            <a:r>
              <a:rPr lang="en-IN" b="1" dirty="0" smtClean="0"/>
              <a:t/>
            </a:r>
            <a:br>
              <a:rPr lang="en-IN" b="1" dirty="0" smtClean="0"/>
            </a:br>
            <a:endParaRPr lang="en-IN" dirty="0"/>
          </a:p>
        </p:txBody>
      </p:sp>
      <p:sp>
        <p:nvSpPr>
          <p:cNvPr id="3" name="Content Placeholder 2"/>
          <p:cNvSpPr>
            <a:spLocks noGrp="1"/>
          </p:cNvSpPr>
          <p:nvPr>
            <p:ph sz="half" idx="1"/>
          </p:nvPr>
        </p:nvSpPr>
        <p:spPr/>
        <p:txBody>
          <a:bodyPr>
            <a:normAutofit fontScale="85000" lnSpcReduction="20000"/>
          </a:bodyPr>
          <a:lstStyle/>
          <a:p>
            <a:pPr>
              <a:buClrTx/>
            </a:pPr>
            <a:r>
              <a:rPr lang="en-US" sz="3100" dirty="0" smtClean="0"/>
              <a:t>The RBI operates clearing houses to settle banking transactions. The RBI manages 14 major clearing houses of the country situated in different major cities. The State Bank of India and its associates look after clearing houses function in other parts of the country as an agent of RBI.</a:t>
            </a:r>
          </a:p>
          <a:p>
            <a:endParaRPr lang="en-IN" sz="2800" b="1" dirty="0" smtClean="0"/>
          </a:p>
          <a:p>
            <a:endParaRPr lang="en-IN" dirty="0"/>
          </a:p>
        </p:txBody>
      </p:sp>
      <p:pic>
        <p:nvPicPr>
          <p:cNvPr id="6" name="Content Placeholder 5"/>
          <p:cNvPicPr>
            <a:picLocks noGrp="1"/>
          </p:cNvPicPr>
          <p:nvPr>
            <p:ph sz="half" idx="2"/>
          </p:nvPr>
        </p:nvPicPr>
        <p:blipFill>
          <a:blip r:embed="rId2" cstate="print"/>
          <a:srcRect l="1614" t="7395" r="2116" b="2894"/>
          <a:stretch>
            <a:fillRect/>
          </a:stretch>
        </p:blipFill>
        <p:spPr bwMode="auto">
          <a:xfrm>
            <a:off x="5149912" y="1371600"/>
            <a:ext cx="3308288" cy="434340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81000" y="228600"/>
            <a:ext cx="8077200" cy="1219200"/>
          </a:xfrm>
        </p:spPr>
        <p:txBody>
          <a:bodyPr>
            <a:normAutofit fontScale="90000"/>
          </a:bodyPr>
          <a:lstStyle/>
          <a:p>
            <a:r>
              <a:rPr lang="en-US" b="1" dirty="0" smtClean="0">
                <a:solidFill>
                  <a:schemeClr val="bg1"/>
                </a:solidFill>
              </a:rPr>
              <a:t/>
            </a:r>
            <a:br>
              <a:rPr lang="en-US" b="1" dirty="0" smtClean="0">
                <a:solidFill>
                  <a:schemeClr val="bg1"/>
                </a:solidFill>
              </a:rPr>
            </a:br>
            <a:r>
              <a:rPr lang="en-US" dirty="0" smtClean="0">
                <a:solidFill>
                  <a:schemeClr val="bg1"/>
                </a:solidFill>
              </a:rPr>
              <a:t/>
            </a:r>
            <a:br>
              <a:rPr lang="en-US" dirty="0" smtClean="0">
                <a:solidFill>
                  <a:schemeClr val="bg1"/>
                </a:solidFill>
              </a:rPr>
            </a:br>
            <a:r>
              <a:rPr lang="en-US" dirty="0" smtClean="0">
                <a:solidFill>
                  <a:schemeClr val="bg1"/>
                </a:solidFill>
              </a:rPr>
              <a:t/>
            </a:r>
            <a:br>
              <a:rPr lang="en-US" dirty="0" smtClean="0">
                <a:solidFill>
                  <a:schemeClr val="bg1"/>
                </a:solidFill>
              </a:rPr>
            </a:br>
            <a:r>
              <a:rPr lang="en-US" dirty="0" smtClean="0">
                <a:solidFill>
                  <a:schemeClr val="bg1"/>
                </a:solidFill>
              </a:rPr>
              <a:t/>
            </a:r>
            <a:br>
              <a:rPr lang="en-US" dirty="0" smtClean="0">
                <a:solidFill>
                  <a:schemeClr val="bg1"/>
                </a:solidFill>
              </a:rPr>
            </a:br>
            <a:r>
              <a:rPr lang="en-US" dirty="0" smtClean="0">
                <a:solidFill>
                  <a:schemeClr val="bg1"/>
                </a:solidFill>
              </a:rPr>
              <a:t/>
            </a:r>
            <a:br>
              <a:rPr lang="en-US" dirty="0" smtClean="0">
                <a:solidFill>
                  <a:schemeClr val="bg1"/>
                </a:solidFill>
              </a:rPr>
            </a:br>
            <a:r>
              <a:rPr lang="en-US" b="1" dirty="0" smtClean="0"/>
              <a:t>:</a:t>
            </a:r>
            <a:r>
              <a:rPr lang="en-IN" b="1" dirty="0" smtClean="0"/>
              <a:t/>
            </a:r>
            <a:br>
              <a:rPr lang="en-IN" b="1" dirty="0" smtClean="0"/>
            </a:br>
            <a:r>
              <a:rPr lang="en-US" dirty="0" smtClean="0">
                <a:solidFill>
                  <a:schemeClr val="bg1"/>
                </a:solidFill>
              </a:rPr>
              <a:t> Regulation of Banking System</a:t>
            </a:r>
            <a:endParaRPr lang="en-IN" dirty="0"/>
          </a:p>
        </p:txBody>
      </p:sp>
      <p:sp>
        <p:nvSpPr>
          <p:cNvPr id="6" name="Subtitle 5"/>
          <p:cNvSpPr>
            <a:spLocks noGrp="1"/>
          </p:cNvSpPr>
          <p:nvPr>
            <p:ph type="subTitle" idx="1"/>
          </p:nvPr>
        </p:nvSpPr>
        <p:spPr>
          <a:xfrm>
            <a:off x="609600" y="1066800"/>
            <a:ext cx="7696200" cy="4572000"/>
          </a:xfrm>
        </p:spPr>
        <p:txBody>
          <a:bodyPr>
            <a:normAutofit/>
          </a:bodyPr>
          <a:lstStyle/>
          <a:p>
            <a:pPr algn="l"/>
            <a:endParaRPr lang="en-US" sz="2400" dirty="0" smtClean="0">
              <a:solidFill>
                <a:schemeClr val="bg1"/>
              </a:solidFill>
            </a:endParaRPr>
          </a:p>
          <a:p>
            <a:pPr algn="l"/>
            <a:endParaRPr lang="en-US" sz="2400" dirty="0" smtClean="0">
              <a:solidFill>
                <a:schemeClr val="bg1"/>
              </a:solidFill>
              <a:latin typeface="Calibri" pitchFamily="34" charset="0"/>
              <a:cs typeface="Calibri" pitchFamily="34" charset="0"/>
            </a:endParaRPr>
          </a:p>
          <a:p>
            <a:pPr algn="just"/>
            <a:r>
              <a:rPr lang="en-US" sz="2400" dirty="0" smtClean="0">
                <a:solidFill>
                  <a:schemeClr val="bg1"/>
                </a:solidFill>
                <a:latin typeface="Calibri" pitchFamily="34" charset="0"/>
                <a:cs typeface="Calibri" pitchFamily="34" charset="0"/>
              </a:rPr>
              <a:t>The prime duty of the reserve Bank is to regulate the banking system of our country in such a way that the people of the country can trust in the banking Up to perform its duty. </a:t>
            </a:r>
          </a:p>
          <a:p>
            <a:pPr algn="just"/>
            <a:r>
              <a:rPr lang="en-US" sz="2400" dirty="0" smtClean="0">
                <a:solidFill>
                  <a:schemeClr val="bg1"/>
                </a:solidFill>
                <a:latin typeface="Calibri" pitchFamily="34" charset="0"/>
                <a:cs typeface="Calibri" pitchFamily="34" charset="0"/>
              </a:rPr>
              <a:t>The Reserve Bank has following powers in this regard:</a:t>
            </a:r>
          </a:p>
          <a:p>
            <a:pPr algn="just">
              <a:buFont typeface="Arial" pitchFamily="34" charset="0"/>
              <a:buChar char="•"/>
            </a:pPr>
            <a:r>
              <a:rPr lang="en-US" sz="2400" b="1" dirty="0" smtClean="0">
                <a:solidFill>
                  <a:schemeClr val="bg1"/>
                </a:solidFill>
                <a:latin typeface="Calibri" pitchFamily="34" charset="0"/>
                <a:cs typeface="Calibri" pitchFamily="34" charset="0"/>
              </a:rPr>
              <a:t>Licensing:  </a:t>
            </a:r>
            <a:endParaRPr lang="en-IN" sz="2400" b="1" dirty="0" smtClean="0">
              <a:solidFill>
                <a:schemeClr val="bg1"/>
              </a:solidFill>
              <a:latin typeface="Calibri" pitchFamily="34" charset="0"/>
              <a:cs typeface="Calibri" pitchFamily="34" charset="0"/>
            </a:endParaRPr>
          </a:p>
          <a:p>
            <a:pPr algn="just"/>
            <a:r>
              <a:rPr lang="en-US" sz="2400" dirty="0" smtClean="0">
                <a:solidFill>
                  <a:schemeClr val="bg1"/>
                </a:solidFill>
                <a:latin typeface="Calibri" pitchFamily="34" charset="0"/>
                <a:cs typeface="Calibri" pitchFamily="34" charset="0"/>
              </a:rPr>
              <a:t>According to the section 22 of the Banking Regulation Act, every bank has to obtain license from the Reserve Bank. The Reserve Bank issues such license only to those banks which fulfill condition of the bank.</a:t>
            </a:r>
            <a:endParaRPr lang="en-IN" sz="2400" dirty="0" smtClean="0">
              <a:solidFill>
                <a:schemeClr val="bg1"/>
              </a:solidFill>
              <a:latin typeface="Calibri" pitchFamily="34" charset="0"/>
              <a:cs typeface="Calibri" pitchFamily="34" charset="0"/>
            </a:endParaRPr>
          </a:p>
          <a:p>
            <a:pPr algn="l"/>
            <a:endParaRPr lang="en-IN" sz="2400" dirty="0" smtClean="0">
              <a:solidFill>
                <a:schemeClr val="tx1"/>
              </a:solidFill>
            </a:endParaRPr>
          </a:p>
          <a:p>
            <a:pPr algn="l"/>
            <a:endParaRPr lang="en-IN" sz="2400" b="1" dirty="0" smtClean="0">
              <a:solidFill>
                <a:schemeClr val="tx1"/>
              </a:solidFill>
            </a:endParaRPr>
          </a:p>
          <a:p>
            <a:endParaRPr lang="en-IN" dirty="0"/>
          </a:p>
        </p:txBody>
      </p:sp>
    </p:spTree>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5821363"/>
          </a:xfrm>
        </p:spPr>
        <p:txBody>
          <a:bodyPr/>
          <a:lstStyle/>
          <a:p>
            <a:pPr lvl="0"/>
            <a:endParaRPr lang="en-US" b="1" dirty="0" smtClean="0"/>
          </a:p>
          <a:p>
            <a:pPr lvl="0"/>
            <a:endParaRPr lang="en-US" b="1" dirty="0" smtClean="0"/>
          </a:p>
          <a:p>
            <a:pPr lvl="0" algn="just">
              <a:buClrTx/>
            </a:pPr>
            <a:r>
              <a:rPr lang="en-US" sz="2400" b="1" dirty="0" smtClean="0">
                <a:latin typeface="Calibri" pitchFamily="34" charset="0"/>
                <a:cs typeface="Calibri" pitchFamily="34" charset="0"/>
              </a:rPr>
              <a:t>Management:</a:t>
            </a:r>
            <a:r>
              <a:rPr lang="en-US" sz="2400" dirty="0" smtClean="0">
                <a:latin typeface="Calibri" pitchFamily="34" charset="0"/>
                <a:cs typeface="Calibri" pitchFamily="34" charset="0"/>
              </a:rPr>
              <a:t> </a:t>
            </a:r>
            <a:endParaRPr lang="en-IN" sz="2400" b="1" dirty="0" smtClean="0">
              <a:latin typeface="Calibri" pitchFamily="34" charset="0"/>
              <a:cs typeface="Calibri" pitchFamily="34" charset="0"/>
            </a:endParaRPr>
          </a:p>
          <a:p>
            <a:pPr algn="just">
              <a:buClrTx/>
              <a:buNone/>
            </a:pPr>
            <a:r>
              <a:rPr lang="en-US" sz="2400" dirty="0" smtClean="0">
                <a:latin typeface="Calibri" pitchFamily="34" charset="0"/>
                <a:cs typeface="Calibri" pitchFamily="34" charset="0"/>
              </a:rPr>
              <a:t>    Section 10 of the Banking Regulation Act embowered the Reserve Bank to change manager or director of any bank if it considers it necessary or desirable. </a:t>
            </a:r>
          </a:p>
          <a:p>
            <a:pPr lvl="0" algn="just">
              <a:buClrTx/>
            </a:pPr>
            <a:r>
              <a:rPr lang="en-US" sz="2400" b="1" dirty="0" smtClean="0">
                <a:latin typeface="Calibri" pitchFamily="34" charset="0"/>
                <a:cs typeface="Calibri" pitchFamily="34" charset="0"/>
              </a:rPr>
              <a:t>Branch Expansion: </a:t>
            </a:r>
            <a:endParaRPr lang="en-IN" sz="2400" b="1" dirty="0" smtClean="0">
              <a:latin typeface="Calibri" pitchFamily="34" charset="0"/>
              <a:cs typeface="Calibri" pitchFamily="34" charset="0"/>
            </a:endParaRPr>
          </a:p>
          <a:p>
            <a:pPr algn="just">
              <a:buClrTx/>
              <a:buNone/>
            </a:pPr>
            <a:r>
              <a:rPr lang="en-US" sz="2400" dirty="0" smtClean="0">
                <a:latin typeface="Calibri" pitchFamily="34" charset="0"/>
                <a:cs typeface="Calibri" pitchFamily="34" charset="0"/>
              </a:rPr>
              <a:t>    Section 23 requires every bank to take prior permission from Reserve Bank to open new places of business in India.</a:t>
            </a:r>
          </a:p>
          <a:p>
            <a:pPr algn="just">
              <a:buClrTx/>
            </a:pPr>
            <a:r>
              <a:rPr lang="en-US" sz="2400" b="1" dirty="0" smtClean="0">
                <a:latin typeface="Calibri" pitchFamily="34" charset="0"/>
                <a:cs typeface="Calibri" pitchFamily="34" charset="0"/>
              </a:rPr>
              <a:t>Power of inspection of Bank:</a:t>
            </a:r>
          </a:p>
          <a:p>
            <a:pPr algn="just">
              <a:buClrTx/>
              <a:buNone/>
            </a:pPr>
            <a:r>
              <a:rPr lang="en-US" sz="2400" dirty="0" smtClean="0">
                <a:latin typeface="Calibri" pitchFamily="34" charset="0"/>
                <a:cs typeface="Calibri" pitchFamily="34" charset="0"/>
              </a:rPr>
              <a:t>    Under Section 35, the Reserve Bank may inspect any bank and its books and accounts either at its own initiative or at the instance of the Central Government.</a:t>
            </a:r>
            <a:endParaRPr lang="en-IN" sz="2400" dirty="0" smtClean="0">
              <a:latin typeface="Calibri" pitchFamily="34" charset="0"/>
              <a:cs typeface="Calibri" pitchFamily="34" charset="0"/>
            </a:endParaRPr>
          </a:p>
          <a:p>
            <a:endParaRPr lang="en-IN" sz="2400" dirty="0" smtClean="0"/>
          </a:p>
          <a:p>
            <a:endParaRPr lang="en-IN" dirty="0"/>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274638"/>
            <a:ext cx="7498080" cy="1143000"/>
          </a:xfrm>
        </p:spPr>
        <p:txBody>
          <a:bodyPr>
            <a:normAutofit/>
          </a:bodyPr>
          <a:lstStyle/>
          <a:p>
            <a:r>
              <a:rPr lang="en-US" sz="44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RBI Websites</a:t>
            </a:r>
            <a:endParaRPr lang="en-US" sz="44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8153400" cy="4267200"/>
          </a:xfrm>
        </p:spPr>
        <p:txBody>
          <a:bodyPr>
            <a:normAutofit/>
          </a:bodyPr>
          <a:lstStyle/>
          <a:p>
            <a:r>
              <a:rPr lang="en-US" sz="2000" dirty="0" smtClean="0">
                <a:latin typeface="Times New Roman" pitchFamily="18" charset="0"/>
                <a:cs typeface="Times New Roman" pitchFamily="18" charset="0"/>
              </a:rPr>
              <a:t>RBI Bulletin………………………………..www.bulletin.rbi.org.in</a:t>
            </a:r>
          </a:p>
          <a:p>
            <a:r>
              <a:rPr lang="en-US" sz="2000" dirty="0" smtClean="0">
                <a:latin typeface="Times New Roman" pitchFamily="18" charset="0"/>
                <a:cs typeface="Times New Roman" pitchFamily="18" charset="0"/>
              </a:rPr>
              <a:t>RBI Annual Report……………………...….www.annualreport.rbi.org.in</a:t>
            </a:r>
          </a:p>
          <a:p>
            <a:r>
              <a:rPr lang="en-US" sz="2000" dirty="0" smtClean="0">
                <a:latin typeface="Times New Roman" pitchFamily="18" charset="0"/>
                <a:cs typeface="Times New Roman" pitchFamily="18" charset="0"/>
              </a:rPr>
              <a:t>Weekly Statistical Supplement……………...www.wss.rbi.org.in</a:t>
            </a:r>
          </a:p>
          <a:p>
            <a:r>
              <a:rPr lang="en-US" sz="2000" dirty="0" smtClean="0">
                <a:latin typeface="Times New Roman" pitchFamily="18" charset="0"/>
                <a:cs typeface="Times New Roman" pitchFamily="18" charset="0"/>
              </a:rPr>
              <a:t>Monetary and Credit Policy………………….www.cpolicy.rbi.org.in</a:t>
            </a:r>
          </a:p>
          <a:p>
            <a:r>
              <a:rPr lang="en-US" sz="2000" dirty="0" smtClean="0">
                <a:latin typeface="Times New Roman" pitchFamily="18" charset="0"/>
                <a:cs typeface="Times New Roman" pitchFamily="18" charset="0"/>
              </a:rPr>
              <a:t>RBI Notifications…………………………….www.notifics.rbi.org.in</a:t>
            </a:r>
          </a:p>
          <a:p>
            <a:r>
              <a:rPr lang="en-US" sz="2000" dirty="0" smtClean="0">
                <a:latin typeface="Times New Roman" pitchFamily="18" charset="0"/>
                <a:cs typeface="Times New Roman" pitchFamily="18" charset="0"/>
              </a:rPr>
              <a:t>RBI Press Release…………………………….www.pr.rbi.org.in</a:t>
            </a:r>
          </a:p>
          <a:p>
            <a:r>
              <a:rPr lang="en-US" sz="2000" dirty="0" smtClean="0">
                <a:latin typeface="Times New Roman" pitchFamily="18" charset="0"/>
                <a:cs typeface="Times New Roman" pitchFamily="18" charset="0"/>
              </a:rPr>
              <a:t>RBI Speeches…………………………………www.speeches.rbi.org.in</a:t>
            </a:r>
          </a:p>
          <a:p>
            <a:r>
              <a:rPr lang="en-US" sz="2000" dirty="0" smtClean="0">
                <a:latin typeface="Times New Roman" pitchFamily="18" charset="0"/>
                <a:cs typeface="Times New Roman" pitchFamily="18" charset="0"/>
              </a:rPr>
              <a:t>Monetary and credit Information Review……www.mcir.rbi.org.in</a:t>
            </a:r>
          </a:p>
          <a:p>
            <a:r>
              <a:rPr lang="en-US" sz="2000" dirty="0" smtClean="0">
                <a:latin typeface="Times New Roman" pitchFamily="18" charset="0"/>
                <a:cs typeface="Times New Roman" pitchFamily="18" charset="0"/>
              </a:rPr>
              <a:t>Report on Trend and Progress of Banking…..www.bankreport.rbi.org.in</a:t>
            </a:r>
            <a:endParaRPr lang="en-US" sz="2000" dirty="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1" end="1"/>
                                            </p:txEl>
                                          </p:spTgt>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2" end="2"/>
                                            </p:txEl>
                                          </p:spTgt>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3" end="3"/>
                                            </p:txEl>
                                          </p:spTgt>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4" end="4"/>
                                            </p:txEl>
                                          </p:spTgt>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8"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5" end="5"/>
                                            </p:txEl>
                                          </p:spTgt>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6" end="6"/>
                                            </p:txEl>
                                          </p:spTgt>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48"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49" dur="1000"/>
                                        <p:tgtEl>
                                          <p:spTgt spid="3">
                                            <p:txEl>
                                              <p:pRg st="7" end="7"/>
                                            </p:txEl>
                                          </p:spTgt>
                                        </p:tgtEl>
                                      </p:cBhvr>
                                    </p:animEffect>
                                  </p:childTnLst>
                                </p:cTn>
                              </p:par>
                              <p:par>
                                <p:cTn id="50" presetID="55" presetClass="entr" presetSubtype="0" fill="hold" grpId="0" nodeType="with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p:cTn id="52"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53"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54"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685800" y="719554"/>
            <a:ext cx="79248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effectLst/>
                <a:latin typeface="Calibri" pitchFamily="34" charset="0"/>
                <a:ea typeface="Times New Roman" pitchFamily="18" charset="0"/>
                <a:cs typeface="Calibri" pitchFamily="34" charset="0"/>
              </a:rPr>
              <a:t>BRIEF HISTORY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   It was set up on the recommendations of the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Hilton Young Commission”</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sz="2400" b="0" i="0" u="none" strike="noStrike" cap="none" normalizeH="0" baseline="0" dirty="0" smtClean="0">
              <a:ln>
                <a:noFill/>
              </a:ln>
              <a:effectLst/>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It was started as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Share-Holders Bank</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 with a paid up capital of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5 </a:t>
            </a:r>
            <a:r>
              <a:rPr kumimoji="0" lang="en-US" sz="2400" b="1" i="0" u="none" strike="noStrike" cap="none" normalizeH="0" baseline="0" dirty="0" err="1" smtClean="0">
                <a:ln>
                  <a:noFill/>
                </a:ln>
                <a:effectLst/>
                <a:latin typeface="Calibri" pitchFamily="34" charset="0"/>
                <a:ea typeface="Times New Roman" pitchFamily="18" charset="0"/>
                <a:cs typeface="Calibri" pitchFamily="34" charset="0"/>
              </a:rPr>
              <a:t>crores</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 Initially it was located in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Kolkata</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It moved to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Mumbai</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 in </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1937</a:t>
            </a: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effectLst/>
                <a:latin typeface="Calibri" pitchFamily="34" charset="0"/>
                <a:ea typeface="Times New Roman" pitchFamily="18" charset="0"/>
                <a:cs typeface="Calibri" pitchFamily="34" charset="0"/>
              </a:rPr>
              <a:t>Initially it was </a:t>
            </a:r>
            <a:r>
              <a:rPr lang="en-US" sz="2400" b="1" dirty="0" smtClean="0">
                <a:latin typeface="Calibri" pitchFamily="34" charset="0"/>
                <a:ea typeface="Times New Roman" pitchFamily="18" charset="0"/>
                <a:cs typeface="Calibri" pitchFamily="34" charset="0"/>
              </a:rPr>
              <a:t>P</a:t>
            </a:r>
            <a:r>
              <a:rPr kumimoji="0" lang="en-US" sz="2400" b="1" i="0" u="none" strike="noStrike" cap="none" normalizeH="0" baseline="0" dirty="0" smtClean="0">
                <a:ln>
                  <a:noFill/>
                </a:ln>
                <a:effectLst/>
                <a:latin typeface="Calibri" pitchFamily="34" charset="0"/>
                <a:ea typeface="Times New Roman" pitchFamily="18" charset="0"/>
                <a:cs typeface="Calibri" pitchFamily="34" charset="0"/>
              </a:rPr>
              <a:t>rivately Owned</a:t>
            </a:r>
            <a:r>
              <a:rPr kumimoji="0" lang="en-US" sz="2400" b="0" i="0" u="none" strike="noStrike" cap="none" normalizeH="0" baseline="0" dirty="0" smtClean="0">
                <a:ln>
                  <a:noFill/>
                </a:ln>
                <a:solidFill>
                  <a:srgbClr val="444444"/>
                </a:solidFill>
                <a:effectLst/>
                <a:latin typeface="Calibri" pitchFamily="34" charset="0"/>
                <a:ea typeface="Times New Roman" pitchFamily="18" charset="0"/>
                <a:cs typeface="Calibri" pitchFamily="34" charset="0"/>
              </a:rPr>
              <a:t>.</a:t>
            </a:r>
          </a:p>
          <a:p>
            <a:pPr eaLnBrk="0" fontAlgn="base" hangingPunct="0">
              <a:spcBef>
                <a:spcPct val="0"/>
              </a:spcBef>
              <a:spcAft>
                <a:spcPct val="0"/>
              </a:spcAft>
              <a:buFont typeface="Wingdings" pitchFamily="2" charset="2"/>
              <a:buChar char="Ø"/>
            </a:pPr>
            <a:r>
              <a:rPr lang="en-US" sz="2400" dirty="0" smtClean="0"/>
              <a:t>Since </a:t>
            </a:r>
            <a:r>
              <a:rPr lang="en-US" sz="2400" b="1" dirty="0" smtClean="0"/>
              <a:t>Nationalization in 1949,</a:t>
            </a:r>
            <a:r>
              <a:rPr lang="en-US" sz="2400" dirty="0" smtClean="0"/>
              <a:t> the Reserve Bank is fully owned by the Government of India.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2800" b="1" dirty="0" smtClean="0"/>
              <a:t> Key Landmarks in the journey of RBI</a:t>
            </a:r>
            <a:br>
              <a:rPr lang="en-US" sz="2800" b="1" dirty="0" smtClean="0"/>
            </a:br>
            <a:endParaRPr lang="en-US" sz="2800" b="1" dirty="0"/>
          </a:p>
        </p:txBody>
      </p:sp>
      <p:sp>
        <p:nvSpPr>
          <p:cNvPr id="3" name="Content Placeholder 2"/>
          <p:cNvSpPr>
            <a:spLocks noGrp="1"/>
          </p:cNvSpPr>
          <p:nvPr>
            <p:ph idx="1"/>
          </p:nvPr>
        </p:nvSpPr>
        <p:spPr>
          <a:xfrm>
            <a:off x="457200" y="1143000"/>
            <a:ext cx="8229600" cy="5181600"/>
          </a:xfrm>
        </p:spPr>
        <p:txBody>
          <a:bodyPr>
            <a:normAutofit fontScale="92500" lnSpcReduction="20000"/>
          </a:bodyPr>
          <a:lstStyle/>
          <a:p>
            <a:r>
              <a:rPr lang="en-US" dirty="0" smtClean="0"/>
              <a:t>In 1926, the Royal Commission on Indian Currency and Finance recommended creation of a central bank for India.</a:t>
            </a:r>
          </a:p>
          <a:p>
            <a:r>
              <a:rPr lang="en-US" dirty="0" smtClean="0"/>
              <a:t>In 1927, a bill to give effect to the above recommendation was introduced in the Legislative Assembly, but was later withdrawn due to lack of agreement among various sections of people.</a:t>
            </a:r>
          </a:p>
          <a:p>
            <a:r>
              <a:rPr lang="en-US" dirty="0" smtClean="0"/>
              <a:t>In 1933, the White Paper on Indian Constitutional Reforms recommended the creation of a Reserve Bank. A fresh bill was introduced in the Legislative Assembly.</a:t>
            </a:r>
          </a:p>
          <a:p>
            <a:r>
              <a:rPr lang="en-US" dirty="0" smtClean="0"/>
              <a:t>In 1934, the Bill was passed and received the Governor General’s assent</a:t>
            </a:r>
          </a:p>
          <a:p>
            <a:r>
              <a:rPr lang="en-US" dirty="0" smtClean="0"/>
              <a:t>In 1935, Reserve Bank commenced operations as India’s central bank on April 1 as a private shareholders’ bank with a paid up capital of rupees five </a:t>
            </a:r>
            <a:r>
              <a:rPr lang="en-US" dirty="0" err="1" smtClean="0"/>
              <a:t>crore</a:t>
            </a:r>
            <a:r>
              <a:rPr lang="en-US" dirty="0" smtClean="0"/>
              <a:t>.</a:t>
            </a:r>
          </a:p>
          <a:p>
            <a:r>
              <a:rPr lang="en-US" dirty="0" smtClean="0"/>
              <a:t>In 1942 Reserve Bank ceased to be the currency issuing authority of Burma (now Myanmar).</a:t>
            </a:r>
          </a:p>
          <a:p>
            <a:endParaRPr lang="en-US" dirty="0"/>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r>
              <a:rPr lang="en-US" dirty="0" smtClean="0"/>
              <a:t>In 1947, Reserve Bank stopped acting as banker to the Government of Burma.</a:t>
            </a:r>
          </a:p>
          <a:p>
            <a:r>
              <a:rPr lang="en-US" dirty="0" smtClean="0"/>
              <a:t>In 1948, Reserve Bank stopped rendering central banking services to Pakistan.</a:t>
            </a:r>
          </a:p>
          <a:p>
            <a:r>
              <a:rPr lang="en-US" dirty="0" smtClean="0"/>
              <a:t>In 1949, the Government of India nationalized the Reserve Bank under the Reserve Bank (Transfer of Public Ownership) Act, 1948.</a:t>
            </a:r>
          </a:p>
          <a:p>
            <a:r>
              <a:rPr lang="en-US" dirty="0" smtClean="0"/>
              <a:t>In 1949, Banking Regulation Act was enacted.</a:t>
            </a:r>
          </a:p>
          <a:p>
            <a:r>
              <a:rPr lang="en-US" dirty="0" smtClean="0"/>
              <a:t>In 1951, India embarked in the Planning Era.</a:t>
            </a:r>
          </a:p>
          <a:p>
            <a:r>
              <a:rPr lang="en-US" dirty="0" smtClean="0"/>
              <a:t>In </a:t>
            </a:r>
            <a:r>
              <a:rPr lang="en-US" u="sng" dirty="0" smtClean="0"/>
              <a:t>1966, the Cooperative Banks came within the regulations of the RBI</a:t>
            </a:r>
            <a:r>
              <a:rPr lang="en-US" dirty="0" smtClean="0"/>
              <a:t>.</a:t>
            </a:r>
          </a:p>
          <a:p>
            <a:r>
              <a:rPr lang="en-US" dirty="0" smtClean="0"/>
              <a:t>Rupee was devaluated for the first time.</a:t>
            </a:r>
          </a:p>
          <a:p>
            <a:endParaRPr lang="en-US" dirty="0"/>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fontScale="92500" lnSpcReduction="10000"/>
          </a:bodyPr>
          <a:lstStyle/>
          <a:p>
            <a:r>
              <a:rPr lang="en-US" dirty="0" smtClean="0"/>
              <a:t>In 1969, Nationalization of 14 Banks was a Turning point in the history of Indian Banking.</a:t>
            </a:r>
          </a:p>
          <a:p>
            <a:r>
              <a:rPr lang="en-US" dirty="0" smtClean="0"/>
              <a:t>In 1973, the Foreign Exchange Regulation act was amended and exchange control was strengthened.</a:t>
            </a:r>
          </a:p>
          <a:p>
            <a:r>
              <a:rPr lang="en-US" u="sng" dirty="0" smtClean="0"/>
              <a:t>In 1974, the Priority Sector Advance Targets started getting fixed.</a:t>
            </a:r>
            <a:endParaRPr lang="en-US" dirty="0" smtClean="0"/>
          </a:p>
          <a:p>
            <a:r>
              <a:rPr lang="en-US" dirty="0" smtClean="0"/>
              <a:t>In 1975, Regional Rural Banks started</a:t>
            </a:r>
          </a:p>
          <a:p>
            <a:r>
              <a:rPr lang="en-US" dirty="0" smtClean="0"/>
              <a:t>In 1985, the </a:t>
            </a:r>
            <a:r>
              <a:rPr lang="en-US" dirty="0" err="1" smtClean="0"/>
              <a:t>Sukhamoy</a:t>
            </a:r>
            <a:r>
              <a:rPr lang="en-US" dirty="0" smtClean="0"/>
              <a:t> </a:t>
            </a:r>
            <a:r>
              <a:rPr lang="en-US" dirty="0" err="1" smtClean="0"/>
              <a:t>Chakravarty</a:t>
            </a:r>
            <a:r>
              <a:rPr lang="en-US" dirty="0" smtClean="0"/>
              <a:t> and </a:t>
            </a:r>
            <a:r>
              <a:rPr lang="en-US" dirty="0" err="1" smtClean="0"/>
              <a:t>Vaghul</a:t>
            </a:r>
            <a:r>
              <a:rPr lang="en-US" dirty="0" smtClean="0"/>
              <a:t> Committee reports embarked the era of Financial Market Reforms in India.</a:t>
            </a:r>
          </a:p>
          <a:p>
            <a:r>
              <a:rPr lang="en-US" dirty="0" smtClean="0"/>
              <a:t>In 1991, India came under the Balance of Payment crisis and RBI pledged Gold to shore up reserves. Rupee was devaluated.</a:t>
            </a:r>
          </a:p>
          <a:p>
            <a:r>
              <a:rPr lang="en-US" dirty="0" smtClean="0"/>
              <a:t>In 1991-92, Economic Reforms started in India.</a:t>
            </a:r>
          </a:p>
          <a:p>
            <a:r>
              <a:rPr lang="en-US" dirty="0" smtClean="0"/>
              <a:t>In 1993, Exchange Rate became Market determined.</a:t>
            </a:r>
            <a:endParaRPr lang="en-US" dirty="0"/>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553200"/>
          </a:xfrm>
        </p:spPr>
        <p:txBody>
          <a:bodyPr>
            <a:normAutofit fontScale="85000" lnSpcReduction="20000"/>
          </a:bodyPr>
          <a:lstStyle/>
          <a:p>
            <a:r>
              <a:rPr lang="en-US" dirty="0" smtClean="0"/>
              <a:t>In 1994, Board for Financial Supervision was set up.</a:t>
            </a:r>
          </a:p>
          <a:p>
            <a:r>
              <a:rPr lang="en-US" dirty="0" smtClean="0"/>
              <a:t>In 1997, the regulation of the Non Banking Financial Companies (NBFC) got strengthened.</a:t>
            </a:r>
          </a:p>
          <a:p>
            <a:r>
              <a:rPr lang="en-US" dirty="0" smtClean="0"/>
              <a:t>In 1998, Multiple Indicator Approach for monetary policy was adopted for the first time.</a:t>
            </a:r>
          </a:p>
          <a:p>
            <a:r>
              <a:rPr lang="en-US" dirty="0" smtClean="0"/>
              <a:t>In 2000, the Foreign Exchange Management Act (FEMA) replaced the erstwhile FERA.</a:t>
            </a:r>
          </a:p>
          <a:p>
            <a:r>
              <a:rPr lang="en-US" dirty="0" smtClean="0"/>
              <a:t>In 2002, The Clearing Corporation of India Ltd Started operation.</a:t>
            </a:r>
          </a:p>
          <a:p>
            <a:r>
              <a:rPr lang="en-US" dirty="0" smtClean="0"/>
              <a:t>In 2003, Fiscal Responsibility and Budget Management Act (FRBMA) enacted.</a:t>
            </a:r>
          </a:p>
          <a:p>
            <a:r>
              <a:rPr lang="en-US" dirty="0" smtClean="0"/>
              <a:t>In 2004, Liquidity Adjustment Facility (LAF) started working fully.</a:t>
            </a:r>
          </a:p>
          <a:p>
            <a:r>
              <a:rPr lang="en-US" dirty="0" smtClean="0"/>
              <a:t>In 2004, Market Stabilization Scheme (MSS) was launched.</a:t>
            </a:r>
          </a:p>
          <a:p>
            <a:r>
              <a:rPr lang="en-US" dirty="0" smtClean="0"/>
              <a:t>In 2004 Real Time Gross Settlement (RTGS) started working.</a:t>
            </a:r>
          </a:p>
          <a:p>
            <a:r>
              <a:rPr lang="en-US" u="sng" dirty="0" smtClean="0"/>
              <a:t>In 2006, Reserve Bank of India was empowered to regulate the money, </a:t>
            </a:r>
            <a:r>
              <a:rPr lang="en-US" u="sng" dirty="0" err="1" smtClean="0"/>
              <a:t>forex</a:t>
            </a:r>
            <a:r>
              <a:rPr lang="en-US" u="sng" dirty="0" smtClean="0"/>
              <a:t>, G-Sec and Gold related security markets.</a:t>
            </a:r>
            <a:endParaRPr lang="en-US" dirty="0" smtClean="0"/>
          </a:p>
          <a:p>
            <a:r>
              <a:rPr lang="en-US" dirty="0" smtClean="0"/>
              <a:t>In 2007, Reserve bank of India was empowered to regulate the Payment systems.</a:t>
            </a:r>
          </a:p>
          <a:p>
            <a:r>
              <a:rPr lang="en-US" dirty="0" smtClean="0"/>
              <a:t>In 2008-09, world under the grip of Global Financial Slowdown, RBI Proactive.</a:t>
            </a:r>
          </a:p>
          <a:p>
            <a:endParaRPr lang="en-US" dirty="0"/>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Organizational Structure of RBI</a:t>
            </a:r>
            <a:endParaRPr lang="en-GB" dirty="0"/>
          </a:p>
        </p:txBody>
      </p:sp>
      <p:sp>
        <p:nvSpPr>
          <p:cNvPr id="3" name="Content Placeholder 2"/>
          <p:cNvSpPr>
            <a:spLocks noGrp="1"/>
          </p:cNvSpPr>
          <p:nvPr>
            <p:ph idx="1"/>
          </p:nvPr>
        </p:nvSpPr>
        <p:spPr/>
        <p:txBody>
          <a:bodyPr/>
          <a:lstStyle/>
          <a:p>
            <a:pPr marL="0" indent="0">
              <a:buNone/>
            </a:pPr>
            <a:r>
              <a:rPr lang="en-GB" dirty="0" smtClean="0"/>
              <a:t>	RBI is a corporate body , where Ministry of Finance owns directive rights . Managed by Central Board of Directors and four local boards of </a:t>
            </a:r>
            <a:r>
              <a:rPr lang="en-GB" dirty="0" smtClean="0"/>
              <a:t>directors.</a:t>
            </a:r>
          </a:p>
          <a:p>
            <a:pPr marL="0" indent="0">
              <a:buNone/>
            </a:pPr>
            <a:r>
              <a:rPr lang="en-US" dirty="0" smtClean="0"/>
              <a:t>The bank is headed by the governor and the post is currently held by economist </a:t>
            </a:r>
            <a:r>
              <a:rPr lang="en-US" dirty="0" err="1" smtClean="0"/>
              <a:t>Urjit</a:t>
            </a:r>
            <a:r>
              <a:rPr lang="en-US" dirty="0" smtClean="0"/>
              <a:t> Patel. There are 4 deputy governors BP </a:t>
            </a:r>
            <a:r>
              <a:rPr lang="en-US" dirty="0" err="1" smtClean="0"/>
              <a:t>Kanungo</a:t>
            </a:r>
            <a:r>
              <a:rPr lang="en-US" dirty="0" smtClean="0"/>
              <a:t>,, </a:t>
            </a:r>
            <a:r>
              <a:rPr lang="en-US" b="1" dirty="0" smtClean="0"/>
              <a:t>N S </a:t>
            </a:r>
            <a:r>
              <a:rPr lang="en-US" b="1" dirty="0" err="1" smtClean="0"/>
              <a:t>Vishwanathan</a:t>
            </a:r>
            <a:r>
              <a:rPr lang="en-US" dirty="0" smtClean="0"/>
              <a:t> and </a:t>
            </a:r>
            <a:r>
              <a:rPr lang="en-US" b="1" dirty="0" smtClean="0"/>
              <a:t>Viral </a:t>
            </a:r>
            <a:r>
              <a:rPr lang="en-US" b="1" dirty="0" err="1" smtClean="0"/>
              <a:t>Acharya</a:t>
            </a:r>
            <a:r>
              <a:rPr lang="en-US" dirty="0" smtClean="0"/>
              <a:t>, </a:t>
            </a:r>
            <a:r>
              <a:rPr lang="en-US" b="1" dirty="0" smtClean="0"/>
              <a:t>Mahesh Kumar Jain</a:t>
            </a:r>
            <a:r>
              <a:rPr lang="en-US" dirty="0" smtClean="0"/>
              <a:t>. Two of the four deputy governors are traditionally from RBI ranks and are selected from the Bank's Executive Directors.</a:t>
            </a:r>
            <a:endParaRPr lang="en-GB" dirty="0" smtClean="0"/>
          </a:p>
          <a:p>
            <a:pPr marL="0" indent="0">
              <a:buNone/>
            </a:pPr>
            <a:endParaRPr lang="en-GB" dirty="0"/>
          </a:p>
        </p:txBody>
      </p:sp>
    </p:spTree>
    <p:extLst>
      <p:ext uri="{BB962C8B-B14F-4D97-AF65-F5344CB8AC3E}">
        <p14:creationId xmlns="" xmlns:p14="http://schemas.microsoft.com/office/powerpoint/2010/main" val="842076723"/>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duotone>
              <a:prstClr val="black"/>
              <a:srgbClr val="D9C3A5">
                <a:tint val="50000"/>
                <a:satMod val="180000"/>
              </a:srgbClr>
            </a:duotone>
            <a:extLst>
              <a:ext uri="{28A0092B-C50C-407E-A947-70E740481C1C}">
                <a14:useLocalDpi xmlns="" xmlns:a14="http://schemas.microsoft.com/office/drawing/2010/main" val="0"/>
              </a:ext>
            </a:extLst>
          </a:blip>
          <a:srcRect l="25633" t="22675" r="18319" b="8264"/>
          <a:stretch/>
        </p:blipFill>
        <p:spPr>
          <a:xfrm>
            <a:off x="179512" y="685801"/>
            <a:ext cx="8784976" cy="6103718"/>
          </a:xfrm>
        </p:spPr>
      </p:pic>
    </p:spTree>
    <p:extLst>
      <p:ext uri="{BB962C8B-B14F-4D97-AF65-F5344CB8AC3E}">
        <p14:creationId xmlns="" xmlns:p14="http://schemas.microsoft.com/office/powerpoint/2010/main" val="1405964379"/>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1619</TotalTime>
  <Words>1888</Words>
  <Application>Microsoft Office PowerPoint</Application>
  <PresentationFormat>On-screen Show (4:3)</PresentationFormat>
  <Paragraphs>204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STRUCTURE AND FUNCTIONS OF RESERVE BANK OF INDIA</vt:lpstr>
      <vt:lpstr>INTRODUCTION </vt:lpstr>
      <vt:lpstr>Slide 3</vt:lpstr>
      <vt:lpstr> Key Landmarks in the journey of RBI </vt:lpstr>
      <vt:lpstr>Slide 5</vt:lpstr>
      <vt:lpstr>Slide 6</vt:lpstr>
      <vt:lpstr>Slide 7</vt:lpstr>
      <vt:lpstr>Organizational Structure of RBI</vt:lpstr>
      <vt:lpstr>Slide 9</vt:lpstr>
      <vt:lpstr>Organization and Management of RBI</vt:lpstr>
      <vt:lpstr>Organization of RBI</vt:lpstr>
      <vt:lpstr>Slide 12</vt:lpstr>
      <vt:lpstr>Objectives of RBI</vt:lpstr>
      <vt:lpstr>FUNCTIONS OF RBI </vt:lpstr>
      <vt:lpstr>Role of RBI in inflation control</vt:lpstr>
      <vt:lpstr>Slide 16</vt:lpstr>
      <vt:lpstr>Slide 17</vt:lpstr>
      <vt:lpstr>Slide 18</vt:lpstr>
      <vt:lpstr>Slide 19</vt:lpstr>
      <vt:lpstr>Slide 20</vt:lpstr>
      <vt:lpstr>CRR  (Cash Reserve Ratio) </vt:lpstr>
      <vt:lpstr>SLR ( Statutory Liquidity Ratio)</vt:lpstr>
      <vt:lpstr>QUALITATIVE MEASURES</vt:lpstr>
      <vt:lpstr>Slide 24</vt:lpstr>
      <vt:lpstr>Slide 25</vt:lpstr>
      <vt:lpstr>Clearing House Functions  </vt:lpstr>
      <vt:lpstr>     :  Regulation of Banking System</vt:lpstr>
      <vt:lpstr>Slide 28</vt:lpstr>
      <vt:lpstr>RBI Websites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KRISHNA</dc:creator>
  <cp:lastModifiedBy>Manish</cp:lastModifiedBy>
  <cp:revision>132</cp:revision>
  <dcterms:created xsi:type="dcterms:W3CDTF">2006-08-16T00:00:00Z</dcterms:created>
  <dcterms:modified xsi:type="dcterms:W3CDTF">2018-08-02T05:55:11Z</dcterms:modified>
</cp:coreProperties>
</file>